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91" r:id="rId6"/>
    <p:sldId id="330" r:id="rId7"/>
    <p:sldId id="303" r:id="rId8"/>
    <p:sldId id="5060" r:id="rId9"/>
    <p:sldId id="5063" r:id="rId10"/>
    <p:sldId id="5064" r:id="rId11"/>
    <p:sldId id="331" r:id="rId12"/>
    <p:sldId id="299" r:id="rId13"/>
    <p:sldId id="5066" r:id="rId14"/>
    <p:sldId id="1707" r:id="rId15"/>
    <p:sldId id="4900" r:id="rId16"/>
    <p:sldId id="5057" r:id="rId17"/>
    <p:sldId id="5069" r:id="rId18"/>
    <p:sldId id="5070" r:id="rId19"/>
    <p:sldId id="5071" r:id="rId20"/>
    <p:sldId id="5072" r:id="rId21"/>
    <p:sldId id="300" r:id="rId22"/>
    <p:sldId id="282" r:id="rId23"/>
    <p:sldId id="302" r:id="rId24"/>
    <p:sldId id="286" r:id="rId25"/>
    <p:sldId id="270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óra Vörös" initials="DV" lastIdx="2" clrIdx="0">
    <p:extLst>
      <p:ext uri="{19B8F6BF-5375-455C-9EA6-DF929625EA0E}">
        <p15:presenceInfo xmlns:p15="http://schemas.microsoft.com/office/powerpoint/2012/main" userId="910f0fd5ee4ce6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722"/>
    <a:srgbClr val="000000"/>
    <a:srgbClr val="E94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8C414-3F49-3949-A728-A6E31D03E89F}" v="35" dt="2024-04-17T07:22:27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4" autoAdjust="0"/>
    <p:restoredTop sz="81162" autoAdjust="0"/>
  </p:normalViewPr>
  <p:slideViewPr>
    <p:cSldViewPr snapToGrid="0" showGuides="1">
      <p:cViewPr>
        <p:scale>
          <a:sx n="73" d="100"/>
          <a:sy n="73" d="100"/>
        </p:scale>
        <p:origin x="832" y="408"/>
      </p:cViewPr>
      <p:guideLst>
        <p:guide orient="horz" pos="572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CBD10-22CC-0F49-8E45-1B87FC3EDB25}" type="doc">
      <dgm:prSet loTypeId="urn:microsoft.com/office/officeart/2008/layout/HexagonCluster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60234D9-E73D-994F-A04B-7DD92ECC609E}">
      <dgm:prSet phldrT="[Text]" custT="1"/>
      <dgm:spPr/>
      <dgm:t>
        <a:bodyPr/>
        <a:lstStyle/>
        <a:p>
          <a:r>
            <a:rPr lang="en-GB" sz="4000" b="1" dirty="0"/>
            <a:t>250+</a:t>
          </a:r>
          <a:br>
            <a:rPr lang="en-GB" sz="2800" b="1" dirty="0"/>
          </a:br>
          <a:r>
            <a:rPr lang="en-GB" sz="1500" b="1" dirty="0"/>
            <a:t> </a:t>
          </a:r>
          <a:r>
            <a:rPr lang="en-GB" sz="2000" b="1" dirty="0"/>
            <a:t>Total activities</a:t>
          </a:r>
        </a:p>
      </dgm:t>
    </dgm:pt>
    <dgm:pt modelId="{8AA60767-406A-BE43-BC94-0C2D341CB8B0}" type="parTrans" cxnId="{949D10F6-7E57-0048-A04A-3EC398D37EED}">
      <dgm:prSet/>
      <dgm:spPr/>
      <dgm:t>
        <a:bodyPr/>
        <a:lstStyle/>
        <a:p>
          <a:endParaRPr lang="en-GB"/>
        </a:p>
      </dgm:t>
    </dgm:pt>
    <dgm:pt modelId="{4FBA7775-DAAC-B141-92DE-2FFC84E1EA15}" type="sibTrans" cxnId="{949D10F6-7E57-0048-A04A-3EC398D37EED}">
      <dgm:prSet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59A1D327-08CB-2145-8844-9A997D8AD03A}">
      <dgm:prSet phldrT="[Text]" custT="1"/>
      <dgm:spPr/>
      <dgm:t>
        <a:bodyPr/>
        <a:lstStyle/>
        <a:p>
          <a:r>
            <a:rPr lang="en-GB" sz="4000" b="1" dirty="0"/>
            <a:t>23 </a:t>
          </a:r>
          <a:r>
            <a:rPr lang="en-GB" sz="2000" b="1" dirty="0"/>
            <a:t>Conferences organised</a:t>
          </a:r>
          <a:endParaRPr lang="en-GB" sz="2100" dirty="0"/>
        </a:p>
      </dgm:t>
    </dgm:pt>
    <dgm:pt modelId="{087D5C48-5E94-CB45-8772-DEF41C36A310}" type="sibTrans" cxnId="{593530BC-4BBE-B440-B719-906516946C0B}">
      <dgm:prSet/>
      <dgm:spPr>
        <a:blipFill>
          <a:blip xmlns:r="http://schemas.openxmlformats.org/officeDocument/2006/relationships" r:embed="rId2"/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0F243C32-CD45-7343-98D5-3D7FBB0F3A5D}" type="parTrans" cxnId="{593530BC-4BBE-B440-B719-906516946C0B}">
      <dgm:prSet/>
      <dgm:spPr/>
      <dgm:t>
        <a:bodyPr/>
        <a:lstStyle/>
        <a:p>
          <a:endParaRPr lang="en-GB"/>
        </a:p>
      </dgm:t>
    </dgm:pt>
    <dgm:pt modelId="{373B0A5C-A434-204F-800B-C8B52E8949D4}">
      <dgm:prSet phldrT="[Text]" custT="1"/>
      <dgm:spPr/>
      <dgm:t>
        <a:bodyPr/>
        <a:lstStyle/>
        <a:p>
          <a:r>
            <a:rPr lang="en-GB" sz="4000" b="1" dirty="0"/>
            <a:t>18 </a:t>
          </a:r>
          <a:r>
            <a:rPr lang="en-GB" sz="2100" b="1" dirty="0"/>
            <a:t>Workshops organised</a:t>
          </a:r>
          <a:endParaRPr lang="en-GB" sz="2100" dirty="0"/>
        </a:p>
      </dgm:t>
    </dgm:pt>
    <dgm:pt modelId="{08D3DE76-A881-FD40-9272-2F493A690DBE}" type="sibTrans" cxnId="{606B207B-987C-544B-8335-4E66AE37D0F3}">
      <dgm:prSet/>
      <dgm:spPr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</dgm:spPr>
      <dgm:t>
        <a:bodyPr/>
        <a:lstStyle/>
        <a:p>
          <a:endParaRPr lang="en-GB"/>
        </a:p>
      </dgm:t>
    </dgm:pt>
    <dgm:pt modelId="{55B4A458-4E2C-B446-B660-1BFC95F28FE8}" type="parTrans" cxnId="{606B207B-987C-544B-8335-4E66AE37D0F3}">
      <dgm:prSet/>
      <dgm:spPr/>
      <dgm:t>
        <a:bodyPr/>
        <a:lstStyle/>
        <a:p>
          <a:endParaRPr lang="en-GB"/>
        </a:p>
      </dgm:t>
    </dgm:pt>
    <dgm:pt modelId="{18F77153-1BEA-964B-AFFC-CC644B6F28CA}">
      <dgm:prSet custT="1"/>
      <dgm:spPr/>
      <dgm:t>
        <a:bodyPr/>
        <a:lstStyle/>
        <a:p>
          <a:r>
            <a:rPr lang="en-GB" sz="4000" b="1" dirty="0"/>
            <a:t>64 </a:t>
          </a:r>
          <a:r>
            <a:rPr lang="en-GB" sz="1600" b="1" dirty="0"/>
            <a:t>Conferences and Workshops participated in</a:t>
          </a:r>
          <a:endParaRPr lang="en-GB" sz="1600" dirty="0"/>
        </a:p>
      </dgm:t>
    </dgm:pt>
    <dgm:pt modelId="{82235488-6D6A-7341-AC7A-81E51462CB8F}" type="sibTrans" cxnId="{56283D2B-B3F0-C446-9FA3-6B2017F531B2}">
      <dgm:prSet/>
      <dgm:spPr>
        <a:blipFill>
          <a:blip xmlns:r="http://schemas.openxmlformats.org/officeDocument/2006/relationships" r:embed="rId4"/>
          <a:srcRect/>
          <a:stretch>
            <a:fillRect l="-18000" r="-18000"/>
          </a:stretch>
        </a:blipFill>
      </dgm:spPr>
      <dgm:t>
        <a:bodyPr/>
        <a:lstStyle/>
        <a:p>
          <a:endParaRPr lang="en-GB"/>
        </a:p>
      </dgm:t>
    </dgm:pt>
    <dgm:pt modelId="{755C0BC3-4DDE-0644-91E4-107A7AEE749E}" type="parTrans" cxnId="{56283D2B-B3F0-C446-9FA3-6B2017F531B2}">
      <dgm:prSet/>
      <dgm:spPr/>
      <dgm:t>
        <a:bodyPr/>
        <a:lstStyle/>
        <a:p>
          <a:endParaRPr lang="en-GB"/>
        </a:p>
      </dgm:t>
    </dgm:pt>
    <dgm:pt modelId="{80D26033-AD06-384F-A559-21BAAA5B6DED}">
      <dgm:prSet custT="1"/>
      <dgm:spPr/>
      <dgm:t>
        <a:bodyPr/>
        <a:lstStyle/>
        <a:p>
          <a:r>
            <a:rPr lang="en-GB" sz="4000" b="1" dirty="0"/>
            <a:t>15</a:t>
          </a:r>
          <a:r>
            <a:rPr lang="en-GB" sz="2100" b="1" dirty="0"/>
            <a:t> Exhibitions </a:t>
          </a:r>
          <a:endParaRPr lang="en-GB" sz="2100" dirty="0"/>
        </a:p>
      </dgm:t>
    </dgm:pt>
    <dgm:pt modelId="{CAAC41A7-2D79-6648-98D7-A233A224D93F}" type="sibTrans" cxnId="{9344869E-61F4-8F43-802E-F75C3C34EAAA}">
      <dgm:prSet/>
      <dgm:spPr>
        <a:blipFill>
          <a:blip xmlns:r="http://schemas.openxmlformats.org/officeDocument/2006/relationships" r:embed="rId5"/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FD5D5AF6-44B8-3142-892F-18C445772548}" type="parTrans" cxnId="{9344869E-61F4-8F43-802E-F75C3C34EAAA}">
      <dgm:prSet/>
      <dgm:spPr/>
      <dgm:t>
        <a:bodyPr/>
        <a:lstStyle/>
        <a:p>
          <a:endParaRPr lang="en-GB"/>
        </a:p>
      </dgm:t>
    </dgm:pt>
    <dgm:pt modelId="{55297EC6-8518-0248-B0DD-FF40134C2E19}">
      <dgm:prSet custT="1"/>
      <dgm:spPr/>
      <dgm:t>
        <a:bodyPr/>
        <a:lstStyle/>
        <a:p>
          <a:r>
            <a:rPr lang="en-GB" sz="4000" b="1" dirty="0"/>
            <a:t>9 </a:t>
          </a:r>
          <a:br>
            <a:rPr lang="en-GB" sz="4000" b="1" dirty="0"/>
          </a:br>
          <a:r>
            <a:rPr lang="en-GB" sz="2100" b="1" dirty="0"/>
            <a:t>Trade Fairs</a:t>
          </a:r>
          <a:endParaRPr lang="en-GB" sz="2100" dirty="0"/>
        </a:p>
      </dgm:t>
    </dgm:pt>
    <dgm:pt modelId="{9EAFE05F-098C-DA44-871C-3DC8E1FA5A68}" type="sibTrans" cxnId="{1094C85D-416E-DF4D-9026-BDBC52ACBC86}">
      <dgm:prSet/>
      <dgm:spPr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GB"/>
        </a:p>
      </dgm:t>
    </dgm:pt>
    <dgm:pt modelId="{54213146-A39F-E04B-892A-15FC13ACCFC8}" type="parTrans" cxnId="{1094C85D-416E-DF4D-9026-BDBC52ACBC86}">
      <dgm:prSet/>
      <dgm:spPr/>
      <dgm:t>
        <a:bodyPr/>
        <a:lstStyle/>
        <a:p>
          <a:endParaRPr lang="en-GB"/>
        </a:p>
      </dgm:t>
    </dgm:pt>
    <dgm:pt modelId="{BC90A873-6455-644B-895D-B2CD22D9D6E1}">
      <dgm:prSet custT="1"/>
      <dgm:spPr>
        <a:solidFill>
          <a:schemeClr val="accent6"/>
        </a:solidFill>
      </dgm:spPr>
      <dgm:t>
        <a:bodyPr/>
        <a:lstStyle/>
        <a:p>
          <a:r>
            <a:rPr lang="en-GB" sz="4000" b="1" dirty="0"/>
            <a:t>7400+ </a:t>
          </a:r>
          <a:r>
            <a:rPr lang="en-GB" sz="2000" b="1" dirty="0"/>
            <a:t>Visitors at ELI annually</a:t>
          </a:r>
          <a:endParaRPr lang="en-GB" sz="2000" dirty="0"/>
        </a:p>
      </dgm:t>
    </dgm:pt>
    <dgm:pt modelId="{CD30CA44-4D3B-A141-953D-1D7E46AD955E}" type="sibTrans" cxnId="{41311017-A71F-D545-8CBE-146FEBF094B1}">
      <dgm:prSet/>
      <dgm:spPr>
        <a:blipFill>
          <a:blip xmlns:r="http://schemas.openxmlformats.org/officeDocument/2006/relationships" r:embed="rId8"/>
          <a:srcRect/>
          <a:stretch>
            <a:fillRect l="-37000" r="-37000"/>
          </a:stretch>
        </a:blipFill>
      </dgm:spPr>
      <dgm:t>
        <a:bodyPr/>
        <a:lstStyle/>
        <a:p>
          <a:endParaRPr lang="en-GB"/>
        </a:p>
      </dgm:t>
    </dgm:pt>
    <dgm:pt modelId="{8C538530-ACAF-B74F-8F26-2656E47A15E2}" type="parTrans" cxnId="{41311017-A71F-D545-8CBE-146FEBF094B1}">
      <dgm:prSet/>
      <dgm:spPr/>
      <dgm:t>
        <a:bodyPr/>
        <a:lstStyle/>
        <a:p>
          <a:endParaRPr lang="en-GB"/>
        </a:p>
      </dgm:t>
    </dgm:pt>
    <dgm:pt modelId="{8FA76A75-B7BB-BE4B-96CD-F04B4D0300C9}">
      <dgm:prSet custT="1"/>
      <dgm:spPr/>
      <dgm:t>
        <a:bodyPr/>
        <a:lstStyle/>
        <a:p>
          <a:r>
            <a:rPr lang="en-GB" sz="4000" b="1" dirty="0"/>
            <a:t>30+ </a:t>
          </a:r>
          <a:r>
            <a:rPr lang="en-GB" sz="2000" b="1" dirty="0"/>
            <a:t>Scientific publications</a:t>
          </a:r>
          <a:endParaRPr lang="en-GB" sz="2100" b="1" dirty="0"/>
        </a:p>
      </dgm:t>
    </dgm:pt>
    <dgm:pt modelId="{180A1CC6-3517-B545-B3E2-E3C26F192629}" type="parTrans" cxnId="{427079CF-1807-D248-8DEA-3D5ED2C83940}">
      <dgm:prSet/>
      <dgm:spPr/>
      <dgm:t>
        <a:bodyPr/>
        <a:lstStyle/>
        <a:p>
          <a:endParaRPr lang="en-GB"/>
        </a:p>
      </dgm:t>
    </dgm:pt>
    <dgm:pt modelId="{6C12C8E9-9405-8F41-BAE5-B0FBD0981F0B}" type="sibTrans" cxnId="{427079CF-1807-D248-8DEA-3D5ED2C83940}">
      <dgm:prSet/>
      <dgm:spPr>
        <a:blipFill>
          <a:blip xmlns:r="http://schemas.openxmlformats.org/officeDocument/2006/relationships" r:embed="rId9"/>
          <a:srcRect/>
          <a:stretch>
            <a:fillRect t="-29000" b="-29000"/>
          </a:stretch>
        </a:blipFill>
      </dgm:spPr>
      <dgm:t>
        <a:bodyPr/>
        <a:lstStyle/>
        <a:p>
          <a:endParaRPr lang="en-GB"/>
        </a:p>
      </dgm:t>
    </dgm:pt>
    <dgm:pt modelId="{0582F696-24E5-8A41-97F4-B8FC954B07A1}" type="pres">
      <dgm:prSet presAssocID="{384CBD10-22CC-0F49-8E45-1B87FC3EDB25}" presName="Name0" presStyleCnt="0">
        <dgm:presLayoutVars>
          <dgm:chMax val="21"/>
          <dgm:chPref val="21"/>
        </dgm:presLayoutVars>
      </dgm:prSet>
      <dgm:spPr/>
    </dgm:pt>
    <dgm:pt modelId="{645E1093-595F-0C4D-A1A2-5957790B784B}" type="pres">
      <dgm:prSet presAssocID="{160234D9-E73D-994F-A04B-7DD92ECC609E}" presName="text1" presStyleCnt="0"/>
      <dgm:spPr/>
    </dgm:pt>
    <dgm:pt modelId="{93177285-0B8A-2041-A180-EB0523F8E979}" type="pres">
      <dgm:prSet presAssocID="{160234D9-E73D-994F-A04B-7DD92ECC609E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685A94FB-920C-2046-824F-CD4386AE2F97}" type="pres">
      <dgm:prSet presAssocID="{160234D9-E73D-994F-A04B-7DD92ECC609E}" presName="textaccent1" presStyleCnt="0"/>
      <dgm:spPr/>
    </dgm:pt>
    <dgm:pt modelId="{10E62CED-37E6-8F40-8F2E-2235856DCC1D}" type="pres">
      <dgm:prSet presAssocID="{160234D9-E73D-994F-A04B-7DD92ECC609E}" presName="accentRepeatNode" presStyleLbl="solidAlignAcc1" presStyleIdx="0" presStyleCnt="16"/>
      <dgm:spPr/>
    </dgm:pt>
    <dgm:pt modelId="{5FD1777C-9995-0D49-B960-F0923B17368D}" type="pres">
      <dgm:prSet presAssocID="{4FBA7775-DAAC-B141-92DE-2FFC84E1EA15}" presName="image1" presStyleCnt="0"/>
      <dgm:spPr/>
    </dgm:pt>
    <dgm:pt modelId="{119ECB27-9130-2A47-A5FD-B881DD41C363}" type="pres">
      <dgm:prSet presAssocID="{4FBA7775-DAAC-B141-92DE-2FFC84E1EA15}" presName="imageRepeatNode" presStyleLbl="alignAcc1" presStyleIdx="0" presStyleCnt="8"/>
      <dgm:spPr/>
    </dgm:pt>
    <dgm:pt modelId="{15B76ABB-16A2-2944-AE2E-3DEAF9DCC4AB}" type="pres">
      <dgm:prSet presAssocID="{4FBA7775-DAAC-B141-92DE-2FFC84E1EA15}" presName="imageaccent1" presStyleCnt="0"/>
      <dgm:spPr/>
    </dgm:pt>
    <dgm:pt modelId="{0C3DDA07-591A-5D4B-A26D-17B6BD11B4AF}" type="pres">
      <dgm:prSet presAssocID="{4FBA7775-DAAC-B141-92DE-2FFC84E1EA15}" presName="accentRepeatNode" presStyleLbl="solidAlignAcc1" presStyleIdx="1" presStyleCnt="16"/>
      <dgm:spPr/>
    </dgm:pt>
    <dgm:pt modelId="{65AE82F1-4C01-F740-8AD6-48312602DB2D}" type="pres">
      <dgm:prSet presAssocID="{59A1D327-08CB-2145-8844-9A997D8AD03A}" presName="text2" presStyleCnt="0"/>
      <dgm:spPr/>
    </dgm:pt>
    <dgm:pt modelId="{9B6963DB-4FCC-6B42-A82D-ADC0DDCBED41}" type="pres">
      <dgm:prSet presAssocID="{59A1D327-08CB-2145-8844-9A997D8AD03A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</dgm:pt>
    <dgm:pt modelId="{40B8529C-C827-B94A-A5A1-7177778D0A2F}" type="pres">
      <dgm:prSet presAssocID="{59A1D327-08CB-2145-8844-9A997D8AD03A}" presName="textaccent2" presStyleCnt="0"/>
      <dgm:spPr/>
    </dgm:pt>
    <dgm:pt modelId="{B0DC4311-D3DD-8F4D-8B56-C17FE2AE8E1A}" type="pres">
      <dgm:prSet presAssocID="{59A1D327-08CB-2145-8844-9A997D8AD03A}" presName="accentRepeatNode" presStyleLbl="solidAlignAcc1" presStyleIdx="2" presStyleCnt="16"/>
      <dgm:spPr/>
    </dgm:pt>
    <dgm:pt modelId="{FC5B5182-7D6B-1645-BF01-4D2DC98FBF55}" type="pres">
      <dgm:prSet presAssocID="{087D5C48-5E94-CB45-8772-DEF41C36A310}" presName="image2" presStyleCnt="0"/>
      <dgm:spPr/>
    </dgm:pt>
    <dgm:pt modelId="{2A1E8CCB-73CC-0D45-82B4-32110D01B521}" type="pres">
      <dgm:prSet presAssocID="{087D5C48-5E94-CB45-8772-DEF41C36A310}" presName="imageRepeatNode" presStyleLbl="alignAcc1" presStyleIdx="1" presStyleCnt="8"/>
      <dgm:spPr/>
    </dgm:pt>
    <dgm:pt modelId="{42DB170B-D47C-D247-B742-1CE9337519D9}" type="pres">
      <dgm:prSet presAssocID="{087D5C48-5E94-CB45-8772-DEF41C36A310}" presName="imageaccent2" presStyleCnt="0"/>
      <dgm:spPr/>
    </dgm:pt>
    <dgm:pt modelId="{C5C704CC-1932-7B40-BD3B-D2421C2BA725}" type="pres">
      <dgm:prSet presAssocID="{087D5C48-5E94-CB45-8772-DEF41C36A310}" presName="accentRepeatNode" presStyleLbl="solidAlignAcc1" presStyleIdx="3" presStyleCnt="16"/>
      <dgm:spPr/>
    </dgm:pt>
    <dgm:pt modelId="{ADABC752-8DE0-6D4F-A1E2-EF460865A14E}" type="pres">
      <dgm:prSet presAssocID="{373B0A5C-A434-204F-800B-C8B52E8949D4}" presName="text3" presStyleCnt="0"/>
      <dgm:spPr/>
    </dgm:pt>
    <dgm:pt modelId="{0523F5BE-4763-CD4A-8F2D-C8AAB3D62D65}" type="pres">
      <dgm:prSet presAssocID="{373B0A5C-A434-204F-800B-C8B52E8949D4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00CA4763-1367-7F49-9D95-55982BD04FA3}" type="pres">
      <dgm:prSet presAssocID="{373B0A5C-A434-204F-800B-C8B52E8949D4}" presName="textaccent3" presStyleCnt="0"/>
      <dgm:spPr/>
    </dgm:pt>
    <dgm:pt modelId="{455D172D-CC95-4A46-A6C5-8BF04D369B16}" type="pres">
      <dgm:prSet presAssocID="{373B0A5C-A434-204F-800B-C8B52E8949D4}" presName="accentRepeatNode" presStyleLbl="solidAlignAcc1" presStyleIdx="4" presStyleCnt="16"/>
      <dgm:spPr/>
    </dgm:pt>
    <dgm:pt modelId="{3321B65D-BB83-0F40-A9BA-1F02F76E9093}" type="pres">
      <dgm:prSet presAssocID="{08D3DE76-A881-FD40-9272-2F493A690DBE}" presName="image3" presStyleCnt="0"/>
      <dgm:spPr/>
    </dgm:pt>
    <dgm:pt modelId="{146AAB6B-B93F-604A-8F29-B63D42A78BAF}" type="pres">
      <dgm:prSet presAssocID="{08D3DE76-A881-FD40-9272-2F493A690DBE}" presName="imageRepeatNode" presStyleLbl="alignAcc1" presStyleIdx="2" presStyleCnt="8"/>
      <dgm:spPr/>
    </dgm:pt>
    <dgm:pt modelId="{25889ABB-E88E-674B-ACAD-562351F1B28E}" type="pres">
      <dgm:prSet presAssocID="{08D3DE76-A881-FD40-9272-2F493A690DBE}" presName="imageaccent3" presStyleCnt="0"/>
      <dgm:spPr/>
    </dgm:pt>
    <dgm:pt modelId="{1A97AFCC-F461-FF44-92EA-D5EEF086071F}" type="pres">
      <dgm:prSet presAssocID="{08D3DE76-A881-FD40-9272-2F493A690DBE}" presName="accentRepeatNode" presStyleLbl="solidAlignAcc1" presStyleIdx="5" presStyleCnt="16"/>
      <dgm:spPr/>
    </dgm:pt>
    <dgm:pt modelId="{2547D50E-47A0-CE4C-9B98-647D4CE5A921}" type="pres">
      <dgm:prSet presAssocID="{18F77153-1BEA-964B-AFFC-CC644B6F28CA}" presName="text4" presStyleCnt="0"/>
      <dgm:spPr/>
    </dgm:pt>
    <dgm:pt modelId="{4FBEF164-0FB6-1A43-A919-3C466F466D9B}" type="pres">
      <dgm:prSet presAssocID="{18F77153-1BEA-964B-AFFC-CC644B6F28CA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33E092FB-F98D-6F4C-8F3F-9A32D7F26317}" type="pres">
      <dgm:prSet presAssocID="{18F77153-1BEA-964B-AFFC-CC644B6F28CA}" presName="textaccent4" presStyleCnt="0"/>
      <dgm:spPr/>
    </dgm:pt>
    <dgm:pt modelId="{2192FC14-8DFB-B949-B622-274FB1437B83}" type="pres">
      <dgm:prSet presAssocID="{18F77153-1BEA-964B-AFFC-CC644B6F28CA}" presName="accentRepeatNode" presStyleLbl="solidAlignAcc1" presStyleIdx="6" presStyleCnt="16"/>
      <dgm:spPr/>
    </dgm:pt>
    <dgm:pt modelId="{4E0AE71F-E699-844A-BA9D-BA451885F6F9}" type="pres">
      <dgm:prSet presAssocID="{82235488-6D6A-7341-AC7A-81E51462CB8F}" presName="image4" presStyleCnt="0"/>
      <dgm:spPr/>
    </dgm:pt>
    <dgm:pt modelId="{B35FDAEA-9674-7E4C-8043-41404F53DE80}" type="pres">
      <dgm:prSet presAssocID="{82235488-6D6A-7341-AC7A-81E51462CB8F}" presName="imageRepeatNode" presStyleLbl="alignAcc1" presStyleIdx="3" presStyleCnt="8" custScaleY="99903"/>
      <dgm:spPr/>
    </dgm:pt>
    <dgm:pt modelId="{D9FC345A-8295-2A47-A97B-27A0894A6917}" type="pres">
      <dgm:prSet presAssocID="{82235488-6D6A-7341-AC7A-81E51462CB8F}" presName="imageaccent4" presStyleCnt="0"/>
      <dgm:spPr/>
    </dgm:pt>
    <dgm:pt modelId="{E57D4253-615E-7140-9270-A12E7095C392}" type="pres">
      <dgm:prSet presAssocID="{82235488-6D6A-7341-AC7A-81E51462CB8F}" presName="accentRepeatNode" presStyleLbl="solidAlignAcc1" presStyleIdx="7" presStyleCnt="16"/>
      <dgm:spPr/>
    </dgm:pt>
    <dgm:pt modelId="{B94E4372-805C-3F4B-94DE-D65833DAB582}" type="pres">
      <dgm:prSet presAssocID="{80D26033-AD06-384F-A559-21BAAA5B6DED}" presName="text5" presStyleCnt="0"/>
      <dgm:spPr/>
    </dgm:pt>
    <dgm:pt modelId="{2ABA7DAB-41AD-9D40-BAD5-69A5F70455A0}" type="pres">
      <dgm:prSet presAssocID="{80D26033-AD06-384F-A559-21BAAA5B6DED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0588F1C7-8D5B-9D43-8435-B6E311524D9A}" type="pres">
      <dgm:prSet presAssocID="{80D26033-AD06-384F-A559-21BAAA5B6DED}" presName="textaccent5" presStyleCnt="0"/>
      <dgm:spPr/>
    </dgm:pt>
    <dgm:pt modelId="{D26DF436-6D70-FC48-939D-1AC8928A0FDA}" type="pres">
      <dgm:prSet presAssocID="{80D26033-AD06-384F-A559-21BAAA5B6DED}" presName="accentRepeatNode" presStyleLbl="solidAlignAcc1" presStyleIdx="8" presStyleCnt="16"/>
      <dgm:spPr/>
    </dgm:pt>
    <dgm:pt modelId="{2875D280-3969-414D-9D5E-EC0928C6C143}" type="pres">
      <dgm:prSet presAssocID="{CAAC41A7-2D79-6648-98D7-A233A224D93F}" presName="image5" presStyleCnt="0"/>
      <dgm:spPr/>
    </dgm:pt>
    <dgm:pt modelId="{08ED133C-CEC4-6A43-825E-35CFC64DF3C2}" type="pres">
      <dgm:prSet presAssocID="{CAAC41A7-2D79-6648-98D7-A233A224D93F}" presName="imageRepeatNode" presStyleLbl="alignAcc1" presStyleIdx="4" presStyleCnt="8"/>
      <dgm:spPr/>
    </dgm:pt>
    <dgm:pt modelId="{EF033CCD-F42B-2E42-8DE5-2732EB605AF7}" type="pres">
      <dgm:prSet presAssocID="{CAAC41A7-2D79-6648-98D7-A233A224D93F}" presName="imageaccent5" presStyleCnt="0"/>
      <dgm:spPr/>
    </dgm:pt>
    <dgm:pt modelId="{B417F9B2-4DD3-184F-B6B1-4F211C4B586B}" type="pres">
      <dgm:prSet presAssocID="{CAAC41A7-2D79-6648-98D7-A233A224D93F}" presName="accentRepeatNode" presStyleLbl="solidAlignAcc1" presStyleIdx="9" presStyleCnt="16"/>
      <dgm:spPr/>
    </dgm:pt>
    <dgm:pt modelId="{3119654E-E37F-3B4C-A6BC-D85D4887C440}" type="pres">
      <dgm:prSet presAssocID="{55297EC6-8518-0248-B0DD-FF40134C2E19}" presName="text6" presStyleCnt="0"/>
      <dgm:spPr/>
    </dgm:pt>
    <dgm:pt modelId="{6BDBC4A9-33BC-BB45-A8BD-4E3842294A8B}" type="pres">
      <dgm:prSet presAssocID="{55297EC6-8518-0248-B0DD-FF40134C2E19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FA934E23-AFF3-BF42-865F-58DE8B1965A4}" type="pres">
      <dgm:prSet presAssocID="{55297EC6-8518-0248-B0DD-FF40134C2E19}" presName="textaccent6" presStyleCnt="0"/>
      <dgm:spPr/>
    </dgm:pt>
    <dgm:pt modelId="{B5B7C74C-876C-164E-A941-70F3ADB78902}" type="pres">
      <dgm:prSet presAssocID="{55297EC6-8518-0248-B0DD-FF40134C2E19}" presName="accentRepeatNode" presStyleLbl="solidAlignAcc1" presStyleIdx="10" presStyleCnt="16"/>
      <dgm:spPr/>
    </dgm:pt>
    <dgm:pt modelId="{50743C2B-04F3-8747-921B-C96EE305A749}" type="pres">
      <dgm:prSet presAssocID="{9EAFE05F-098C-DA44-871C-3DC8E1FA5A68}" presName="image6" presStyleCnt="0"/>
      <dgm:spPr/>
    </dgm:pt>
    <dgm:pt modelId="{9D48B0ED-FA9C-9C45-9B90-318BA9D61745}" type="pres">
      <dgm:prSet presAssocID="{9EAFE05F-098C-DA44-871C-3DC8E1FA5A68}" presName="imageRepeatNode" presStyleLbl="alignAcc1" presStyleIdx="5" presStyleCnt="8"/>
      <dgm:spPr/>
    </dgm:pt>
    <dgm:pt modelId="{85C2D26C-2C1A-5A49-8131-11FECF3C7123}" type="pres">
      <dgm:prSet presAssocID="{9EAFE05F-098C-DA44-871C-3DC8E1FA5A68}" presName="imageaccent6" presStyleCnt="0"/>
      <dgm:spPr/>
    </dgm:pt>
    <dgm:pt modelId="{E878B083-A04B-AB44-925A-2D54510C5A39}" type="pres">
      <dgm:prSet presAssocID="{9EAFE05F-098C-DA44-871C-3DC8E1FA5A68}" presName="accentRepeatNode" presStyleLbl="solidAlignAcc1" presStyleIdx="11" presStyleCnt="16"/>
      <dgm:spPr/>
    </dgm:pt>
    <dgm:pt modelId="{387719AC-1648-7B4D-AEEA-C50CFA4AF8B0}" type="pres">
      <dgm:prSet presAssocID="{BC90A873-6455-644B-895D-B2CD22D9D6E1}" presName="text7" presStyleCnt="0"/>
      <dgm:spPr/>
    </dgm:pt>
    <dgm:pt modelId="{F02FD8BF-6FBE-3746-B89B-5046882322F5}" type="pres">
      <dgm:prSet presAssocID="{BC90A873-6455-644B-895D-B2CD22D9D6E1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A7CDDEF9-5433-A146-846F-3A6462360A4C}" type="pres">
      <dgm:prSet presAssocID="{BC90A873-6455-644B-895D-B2CD22D9D6E1}" presName="textaccent7" presStyleCnt="0"/>
      <dgm:spPr/>
    </dgm:pt>
    <dgm:pt modelId="{857A0E92-700D-344A-9762-0015FB38234B}" type="pres">
      <dgm:prSet presAssocID="{BC90A873-6455-644B-895D-B2CD22D9D6E1}" presName="accentRepeatNode" presStyleLbl="solidAlignAcc1" presStyleIdx="12" presStyleCnt="16"/>
      <dgm:spPr/>
    </dgm:pt>
    <dgm:pt modelId="{EAAB87C8-EA15-E04C-BCBD-F123B54FEC25}" type="pres">
      <dgm:prSet presAssocID="{CD30CA44-4D3B-A141-953D-1D7E46AD955E}" presName="image7" presStyleCnt="0"/>
      <dgm:spPr/>
    </dgm:pt>
    <dgm:pt modelId="{16B24B72-7B61-6949-9F77-B403394DDAFA}" type="pres">
      <dgm:prSet presAssocID="{CD30CA44-4D3B-A141-953D-1D7E46AD955E}" presName="imageRepeatNode" presStyleLbl="alignAcc1" presStyleIdx="6" presStyleCnt="8"/>
      <dgm:spPr/>
    </dgm:pt>
    <dgm:pt modelId="{57B16212-CB2E-2E45-A112-33CB59BD6742}" type="pres">
      <dgm:prSet presAssocID="{CD30CA44-4D3B-A141-953D-1D7E46AD955E}" presName="imageaccent7" presStyleCnt="0"/>
      <dgm:spPr/>
    </dgm:pt>
    <dgm:pt modelId="{14D33499-5A7A-1E46-902D-48DE875760FF}" type="pres">
      <dgm:prSet presAssocID="{CD30CA44-4D3B-A141-953D-1D7E46AD955E}" presName="accentRepeatNode" presStyleLbl="solidAlignAcc1" presStyleIdx="13" presStyleCnt="16"/>
      <dgm:spPr/>
    </dgm:pt>
    <dgm:pt modelId="{5F7EEDF2-26C3-A648-BB1F-98561728203D}" type="pres">
      <dgm:prSet presAssocID="{8FA76A75-B7BB-BE4B-96CD-F04B4D0300C9}" presName="text8" presStyleCnt="0"/>
      <dgm:spPr/>
    </dgm:pt>
    <dgm:pt modelId="{17C82AEE-D58C-4B48-8E76-2524850AC655}" type="pres">
      <dgm:prSet presAssocID="{8FA76A75-B7BB-BE4B-96CD-F04B4D0300C9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9A9C9700-6B0C-E744-9556-73D03013A1A7}" type="pres">
      <dgm:prSet presAssocID="{8FA76A75-B7BB-BE4B-96CD-F04B4D0300C9}" presName="textaccent8" presStyleCnt="0"/>
      <dgm:spPr/>
    </dgm:pt>
    <dgm:pt modelId="{4AF8295B-9D6F-2D4B-9DFD-CCB4877EECA3}" type="pres">
      <dgm:prSet presAssocID="{8FA76A75-B7BB-BE4B-96CD-F04B4D0300C9}" presName="accentRepeatNode" presStyleLbl="solidAlignAcc1" presStyleIdx="14" presStyleCnt="16"/>
      <dgm:spPr/>
    </dgm:pt>
    <dgm:pt modelId="{8459F4DC-652E-1848-908D-D29650C79C15}" type="pres">
      <dgm:prSet presAssocID="{6C12C8E9-9405-8F41-BAE5-B0FBD0981F0B}" presName="image8" presStyleCnt="0"/>
      <dgm:spPr/>
    </dgm:pt>
    <dgm:pt modelId="{7B8FDA7C-74E0-AC42-BB20-D0FE80C5B167}" type="pres">
      <dgm:prSet presAssocID="{6C12C8E9-9405-8F41-BAE5-B0FBD0981F0B}" presName="imageRepeatNode" presStyleLbl="alignAcc1" presStyleIdx="7" presStyleCnt="8"/>
      <dgm:spPr/>
    </dgm:pt>
    <dgm:pt modelId="{0BF76A4D-5080-D846-A92D-3DFF7B7377C8}" type="pres">
      <dgm:prSet presAssocID="{6C12C8E9-9405-8F41-BAE5-B0FBD0981F0B}" presName="imageaccent8" presStyleCnt="0"/>
      <dgm:spPr/>
    </dgm:pt>
    <dgm:pt modelId="{3F8A5095-2CBF-2843-A99B-FE09109BDBE7}" type="pres">
      <dgm:prSet presAssocID="{6C12C8E9-9405-8F41-BAE5-B0FBD0981F0B}" presName="accentRepeatNode" presStyleLbl="solidAlignAcc1" presStyleIdx="15" presStyleCnt="16"/>
      <dgm:spPr/>
    </dgm:pt>
  </dgm:ptLst>
  <dgm:cxnLst>
    <dgm:cxn modelId="{F8D06D06-A8D1-A942-A89D-3DA65D64D31A}" type="presOf" srcId="{59A1D327-08CB-2145-8844-9A997D8AD03A}" destId="{9B6963DB-4FCC-6B42-A82D-ADC0DDCBED41}" srcOrd="0" destOrd="0" presId="urn:microsoft.com/office/officeart/2008/layout/HexagonCluster"/>
    <dgm:cxn modelId="{41311017-A71F-D545-8CBE-146FEBF094B1}" srcId="{384CBD10-22CC-0F49-8E45-1B87FC3EDB25}" destId="{BC90A873-6455-644B-895D-B2CD22D9D6E1}" srcOrd="6" destOrd="0" parTransId="{8C538530-ACAF-B74F-8F26-2656E47A15E2}" sibTransId="{CD30CA44-4D3B-A141-953D-1D7E46AD955E}"/>
    <dgm:cxn modelId="{A85FB319-ED3B-D649-8741-85006674120D}" type="presOf" srcId="{9EAFE05F-098C-DA44-871C-3DC8E1FA5A68}" destId="{9D48B0ED-FA9C-9C45-9B90-318BA9D61745}" srcOrd="0" destOrd="0" presId="urn:microsoft.com/office/officeart/2008/layout/HexagonCluster"/>
    <dgm:cxn modelId="{56283D2B-B3F0-C446-9FA3-6B2017F531B2}" srcId="{384CBD10-22CC-0F49-8E45-1B87FC3EDB25}" destId="{18F77153-1BEA-964B-AFFC-CC644B6F28CA}" srcOrd="3" destOrd="0" parTransId="{755C0BC3-4DDE-0644-91E4-107A7AEE749E}" sibTransId="{82235488-6D6A-7341-AC7A-81E51462CB8F}"/>
    <dgm:cxn modelId="{FEBC482D-9B2C-114E-A5BC-2D7CDD0374E7}" type="presOf" srcId="{CD30CA44-4D3B-A141-953D-1D7E46AD955E}" destId="{16B24B72-7B61-6949-9F77-B403394DDAFA}" srcOrd="0" destOrd="0" presId="urn:microsoft.com/office/officeart/2008/layout/HexagonCluster"/>
    <dgm:cxn modelId="{E929CD39-C1A2-AC41-8F7F-171BCBDFC083}" type="presOf" srcId="{4FBA7775-DAAC-B141-92DE-2FFC84E1EA15}" destId="{119ECB27-9130-2A47-A5FD-B881DD41C363}" srcOrd="0" destOrd="0" presId="urn:microsoft.com/office/officeart/2008/layout/HexagonCluster"/>
    <dgm:cxn modelId="{B2DC4A3C-CC95-2141-92C8-9049C987714A}" type="presOf" srcId="{160234D9-E73D-994F-A04B-7DD92ECC609E}" destId="{93177285-0B8A-2041-A180-EB0523F8E979}" srcOrd="0" destOrd="0" presId="urn:microsoft.com/office/officeart/2008/layout/HexagonCluster"/>
    <dgm:cxn modelId="{1094C85D-416E-DF4D-9026-BDBC52ACBC86}" srcId="{384CBD10-22CC-0F49-8E45-1B87FC3EDB25}" destId="{55297EC6-8518-0248-B0DD-FF40134C2E19}" srcOrd="5" destOrd="0" parTransId="{54213146-A39F-E04B-892A-15FC13ACCFC8}" sibTransId="{9EAFE05F-098C-DA44-871C-3DC8E1FA5A68}"/>
    <dgm:cxn modelId="{8867CE47-869D-5A43-9348-CD25BDBDBC2F}" type="presOf" srcId="{08D3DE76-A881-FD40-9272-2F493A690DBE}" destId="{146AAB6B-B93F-604A-8F29-B63D42A78BAF}" srcOrd="0" destOrd="0" presId="urn:microsoft.com/office/officeart/2008/layout/HexagonCluster"/>
    <dgm:cxn modelId="{EC099049-6E1C-1241-AE39-AA3746CF0AF0}" type="presOf" srcId="{384CBD10-22CC-0F49-8E45-1B87FC3EDB25}" destId="{0582F696-24E5-8A41-97F4-B8FC954B07A1}" srcOrd="0" destOrd="0" presId="urn:microsoft.com/office/officeart/2008/layout/HexagonCluster"/>
    <dgm:cxn modelId="{E97FE06E-FF31-304B-B76C-AA6E864E40BE}" type="presOf" srcId="{8FA76A75-B7BB-BE4B-96CD-F04B4D0300C9}" destId="{17C82AEE-D58C-4B48-8E76-2524850AC655}" srcOrd="0" destOrd="0" presId="urn:microsoft.com/office/officeart/2008/layout/HexagonCluster"/>
    <dgm:cxn modelId="{B361D477-D50B-4447-B5F6-0C11A4411B73}" type="presOf" srcId="{18F77153-1BEA-964B-AFFC-CC644B6F28CA}" destId="{4FBEF164-0FB6-1A43-A919-3C466F466D9B}" srcOrd="0" destOrd="0" presId="urn:microsoft.com/office/officeart/2008/layout/HexagonCluster"/>
    <dgm:cxn modelId="{606B207B-987C-544B-8335-4E66AE37D0F3}" srcId="{384CBD10-22CC-0F49-8E45-1B87FC3EDB25}" destId="{373B0A5C-A434-204F-800B-C8B52E8949D4}" srcOrd="2" destOrd="0" parTransId="{55B4A458-4E2C-B446-B660-1BFC95F28FE8}" sibTransId="{08D3DE76-A881-FD40-9272-2F493A690DBE}"/>
    <dgm:cxn modelId="{8E341D92-5052-2346-8059-45806FCB2F68}" type="presOf" srcId="{373B0A5C-A434-204F-800B-C8B52E8949D4}" destId="{0523F5BE-4763-CD4A-8F2D-C8AAB3D62D65}" srcOrd="0" destOrd="0" presId="urn:microsoft.com/office/officeart/2008/layout/HexagonCluster"/>
    <dgm:cxn modelId="{9344869E-61F4-8F43-802E-F75C3C34EAAA}" srcId="{384CBD10-22CC-0F49-8E45-1B87FC3EDB25}" destId="{80D26033-AD06-384F-A559-21BAAA5B6DED}" srcOrd="4" destOrd="0" parTransId="{FD5D5AF6-44B8-3142-892F-18C445772548}" sibTransId="{CAAC41A7-2D79-6648-98D7-A233A224D93F}"/>
    <dgm:cxn modelId="{C018409F-2DD8-914D-919B-5683F767A7A1}" type="presOf" srcId="{80D26033-AD06-384F-A559-21BAAA5B6DED}" destId="{2ABA7DAB-41AD-9D40-BAD5-69A5F70455A0}" srcOrd="0" destOrd="0" presId="urn:microsoft.com/office/officeart/2008/layout/HexagonCluster"/>
    <dgm:cxn modelId="{593530BC-4BBE-B440-B719-906516946C0B}" srcId="{384CBD10-22CC-0F49-8E45-1B87FC3EDB25}" destId="{59A1D327-08CB-2145-8844-9A997D8AD03A}" srcOrd="1" destOrd="0" parTransId="{0F243C32-CD45-7343-98D5-3D7FBB0F3A5D}" sibTransId="{087D5C48-5E94-CB45-8772-DEF41C36A310}"/>
    <dgm:cxn modelId="{D06C81C0-4F1D-CB46-858D-D5EB7D96739C}" type="presOf" srcId="{82235488-6D6A-7341-AC7A-81E51462CB8F}" destId="{B35FDAEA-9674-7E4C-8043-41404F53DE80}" srcOrd="0" destOrd="0" presId="urn:microsoft.com/office/officeart/2008/layout/HexagonCluster"/>
    <dgm:cxn modelId="{833659C2-3035-9E40-8BAC-0EF7F6C9F594}" type="presOf" srcId="{CAAC41A7-2D79-6648-98D7-A233A224D93F}" destId="{08ED133C-CEC4-6A43-825E-35CFC64DF3C2}" srcOrd="0" destOrd="0" presId="urn:microsoft.com/office/officeart/2008/layout/HexagonCluster"/>
    <dgm:cxn modelId="{427079CF-1807-D248-8DEA-3D5ED2C83940}" srcId="{384CBD10-22CC-0F49-8E45-1B87FC3EDB25}" destId="{8FA76A75-B7BB-BE4B-96CD-F04B4D0300C9}" srcOrd="7" destOrd="0" parTransId="{180A1CC6-3517-B545-B3E2-E3C26F192629}" sibTransId="{6C12C8E9-9405-8F41-BAE5-B0FBD0981F0B}"/>
    <dgm:cxn modelId="{A1C491D9-6531-3947-80C0-DDAE640500C6}" type="presOf" srcId="{BC90A873-6455-644B-895D-B2CD22D9D6E1}" destId="{F02FD8BF-6FBE-3746-B89B-5046882322F5}" srcOrd="0" destOrd="0" presId="urn:microsoft.com/office/officeart/2008/layout/HexagonCluster"/>
    <dgm:cxn modelId="{DAA80EEB-2CCF-3A4E-8D9D-667CD0FFF05B}" type="presOf" srcId="{087D5C48-5E94-CB45-8772-DEF41C36A310}" destId="{2A1E8CCB-73CC-0D45-82B4-32110D01B521}" srcOrd="0" destOrd="0" presId="urn:microsoft.com/office/officeart/2008/layout/HexagonCluster"/>
    <dgm:cxn modelId="{B4B115EC-7ABD-FE4A-95F6-E5A2E9C7754C}" type="presOf" srcId="{55297EC6-8518-0248-B0DD-FF40134C2E19}" destId="{6BDBC4A9-33BC-BB45-A8BD-4E3842294A8B}" srcOrd="0" destOrd="0" presId="urn:microsoft.com/office/officeart/2008/layout/HexagonCluster"/>
    <dgm:cxn modelId="{949D10F6-7E57-0048-A04A-3EC398D37EED}" srcId="{384CBD10-22CC-0F49-8E45-1B87FC3EDB25}" destId="{160234D9-E73D-994F-A04B-7DD92ECC609E}" srcOrd="0" destOrd="0" parTransId="{8AA60767-406A-BE43-BC94-0C2D341CB8B0}" sibTransId="{4FBA7775-DAAC-B141-92DE-2FFC84E1EA15}"/>
    <dgm:cxn modelId="{FB57C7F8-E5EF-C349-B7F6-703BD22137AB}" type="presOf" srcId="{6C12C8E9-9405-8F41-BAE5-B0FBD0981F0B}" destId="{7B8FDA7C-74E0-AC42-BB20-D0FE80C5B167}" srcOrd="0" destOrd="0" presId="urn:microsoft.com/office/officeart/2008/layout/HexagonCluster"/>
    <dgm:cxn modelId="{4531E7B0-B994-FE44-9770-F022561298AF}" type="presParOf" srcId="{0582F696-24E5-8A41-97F4-B8FC954B07A1}" destId="{645E1093-595F-0C4D-A1A2-5957790B784B}" srcOrd="0" destOrd="0" presId="urn:microsoft.com/office/officeart/2008/layout/HexagonCluster"/>
    <dgm:cxn modelId="{0CB1E5DB-837A-5B42-9115-A452480A8157}" type="presParOf" srcId="{645E1093-595F-0C4D-A1A2-5957790B784B}" destId="{93177285-0B8A-2041-A180-EB0523F8E979}" srcOrd="0" destOrd="0" presId="urn:microsoft.com/office/officeart/2008/layout/HexagonCluster"/>
    <dgm:cxn modelId="{720CE756-05D1-7F4C-A209-A24813C2EBC0}" type="presParOf" srcId="{0582F696-24E5-8A41-97F4-B8FC954B07A1}" destId="{685A94FB-920C-2046-824F-CD4386AE2F97}" srcOrd="1" destOrd="0" presId="urn:microsoft.com/office/officeart/2008/layout/HexagonCluster"/>
    <dgm:cxn modelId="{83F24C92-AABE-E549-B52F-747FEF8689A2}" type="presParOf" srcId="{685A94FB-920C-2046-824F-CD4386AE2F97}" destId="{10E62CED-37E6-8F40-8F2E-2235856DCC1D}" srcOrd="0" destOrd="0" presId="urn:microsoft.com/office/officeart/2008/layout/HexagonCluster"/>
    <dgm:cxn modelId="{ED58A154-7DDC-E042-9690-5B8352E01756}" type="presParOf" srcId="{0582F696-24E5-8A41-97F4-B8FC954B07A1}" destId="{5FD1777C-9995-0D49-B960-F0923B17368D}" srcOrd="2" destOrd="0" presId="urn:microsoft.com/office/officeart/2008/layout/HexagonCluster"/>
    <dgm:cxn modelId="{47CD7724-5C85-5D44-8E79-6B35FE2D325D}" type="presParOf" srcId="{5FD1777C-9995-0D49-B960-F0923B17368D}" destId="{119ECB27-9130-2A47-A5FD-B881DD41C363}" srcOrd="0" destOrd="0" presId="urn:microsoft.com/office/officeart/2008/layout/HexagonCluster"/>
    <dgm:cxn modelId="{AEC189DA-0C60-994A-91FF-B2C9E14114EF}" type="presParOf" srcId="{0582F696-24E5-8A41-97F4-B8FC954B07A1}" destId="{15B76ABB-16A2-2944-AE2E-3DEAF9DCC4AB}" srcOrd="3" destOrd="0" presId="urn:microsoft.com/office/officeart/2008/layout/HexagonCluster"/>
    <dgm:cxn modelId="{746E3DF8-2C79-444D-BD15-13EF574A4A73}" type="presParOf" srcId="{15B76ABB-16A2-2944-AE2E-3DEAF9DCC4AB}" destId="{0C3DDA07-591A-5D4B-A26D-17B6BD11B4AF}" srcOrd="0" destOrd="0" presId="urn:microsoft.com/office/officeart/2008/layout/HexagonCluster"/>
    <dgm:cxn modelId="{2E80DEC8-C48F-D644-A760-19E7BBAA0ADA}" type="presParOf" srcId="{0582F696-24E5-8A41-97F4-B8FC954B07A1}" destId="{65AE82F1-4C01-F740-8AD6-48312602DB2D}" srcOrd="4" destOrd="0" presId="urn:microsoft.com/office/officeart/2008/layout/HexagonCluster"/>
    <dgm:cxn modelId="{ACF12ED5-1D92-434F-80AA-029B586AF733}" type="presParOf" srcId="{65AE82F1-4C01-F740-8AD6-48312602DB2D}" destId="{9B6963DB-4FCC-6B42-A82D-ADC0DDCBED41}" srcOrd="0" destOrd="0" presId="urn:microsoft.com/office/officeart/2008/layout/HexagonCluster"/>
    <dgm:cxn modelId="{9758C507-B533-1844-BDFC-BC1F76692E37}" type="presParOf" srcId="{0582F696-24E5-8A41-97F4-B8FC954B07A1}" destId="{40B8529C-C827-B94A-A5A1-7177778D0A2F}" srcOrd="5" destOrd="0" presId="urn:microsoft.com/office/officeart/2008/layout/HexagonCluster"/>
    <dgm:cxn modelId="{79A15EA7-83BC-C340-8CA0-9FCB50E0F387}" type="presParOf" srcId="{40B8529C-C827-B94A-A5A1-7177778D0A2F}" destId="{B0DC4311-D3DD-8F4D-8B56-C17FE2AE8E1A}" srcOrd="0" destOrd="0" presId="urn:microsoft.com/office/officeart/2008/layout/HexagonCluster"/>
    <dgm:cxn modelId="{0F840C27-33C0-D64F-81C7-B7A6FF334E3F}" type="presParOf" srcId="{0582F696-24E5-8A41-97F4-B8FC954B07A1}" destId="{FC5B5182-7D6B-1645-BF01-4D2DC98FBF55}" srcOrd="6" destOrd="0" presId="urn:microsoft.com/office/officeart/2008/layout/HexagonCluster"/>
    <dgm:cxn modelId="{9653FC03-CF8F-F742-BFF1-919BFB0EB8F0}" type="presParOf" srcId="{FC5B5182-7D6B-1645-BF01-4D2DC98FBF55}" destId="{2A1E8CCB-73CC-0D45-82B4-32110D01B521}" srcOrd="0" destOrd="0" presId="urn:microsoft.com/office/officeart/2008/layout/HexagonCluster"/>
    <dgm:cxn modelId="{6581E9D3-9EED-DF41-A33A-941DB9C899AF}" type="presParOf" srcId="{0582F696-24E5-8A41-97F4-B8FC954B07A1}" destId="{42DB170B-D47C-D247-B742-1CE9337519D9}" srcOrd="7" destOrd="0" presId="urn:microsoft.com/office/officeart/2008/layout/HexagonCluster"/>
    <dgm:cxn modelId="{FC34192D-027D-5F45-BBF1-7E83460C5836}" type="presParOf" srcId="{42DB170B-D47C-D247-B742-1CE9337519D9}" destId="{C5C704CC-1932-7B40-BD3B-D2421C2BA725}" srcOrd="0" destOrd="0" presId="urn:microsoft.com/office/officeart/2008/layout/HexagonCluster"/>
    <dgm:cxn modelId="{59E5CF12-7125-B449-9B31-EE29A08AA06B}" type="presParOf" srcId="{0582F696-24E5-8A41-97F4-B8FC954B07A1}" destId="{ADABC752-8DE0-6D4F-A1E2-EF460865A14E}" srcOrd="8" destOrd="0" presId="urn:microsoft.com/office/officeart/2008/layout/HexagonCluster"/>
    <dgm:cxn modelId="{8BC03DFA-1C6C-8F4A-AB60-E202C1D9BBAA}" type="presParOf" srcId="{ADABC752-8DE0-6D4F-A1E2-EF460865A14E}" destId="{0523F5BE-4763-CD4A-8F2D-C8AAB3D62D65}" srcOrd="0" destOrd="0" presId="urn:microsoft.com/office/officeart/2008/layout/HexagonCluster"/>
    <dgm:cxn modelId="{1B5A0DA5-3DCF-1F4E-BD0F-32811B156B29}" type="presParOf" srcId="{0582F696-24E5-8A41-97F4-B8FC954B07A1}" destId="{00CA4763-1367-7F49-9D95-55982BD04FA3}" srcOrd="9" destOrd="0" presId="urn:microsoft.com/office/officeart/2008/layout/HexagonCluster"/>
    <dgm:cxn modelId="{D8538125-DD5B-1C48-ACF9-C0D6AF161EEF}" type="presParOf" srcId="{00CA4763-1367-7F49-9D95-55982BD04FA3}" destId="{455D172D-CC95-4A46-A6C5-8BF04D369B16}" srcOrd="0" destOrd="0" presId="urn:microsoft.com/office/officeart/2008/layout/HexagonCluster"/>
    <dgm:cxn modelId="{7F1B94AD-EEE3-FC4C-8670-743CD69563EE}" type="presParOf" srcId="{0582F696-24E5-8A41-97F4-B8FC954B07A1}" destId="{3321B65D-BB83-0F40-A9BA-1F02F76E9093}" srcOrd="10" destOrd="0" presId="urn:microsoft.com/office/officeart/2008/layout/HexagonCluster"/>
    <dgm:cxn modelId="{994A8CDF-218B-F745-B0A2-2240A3FF27A1}" type="presParOf" srcId="{3321B65D-BB83-0F40-A9BA-1F02F76E9093}" destId="{146AAB6B-B93F-604A-8F29-B63D42A78BAF}" srcOrd="0" destOrd="0" presId="urn:microsoft.com/office/officeart/2008/layout/HexagonCluster"/>
    <dgm:cxn modelId="{DB88E328-8976-0C40-97ED-4017BFC76981}" type="presParOf" srcId="{0582F696-24E5-8A41-97F4-B8FC954B07A1}" destId="{25889ABB-E88E-674B-ACAD-562351F1B28E}" srcOrd="11" destOrd="0" presId="urn:microsoft.com/office/officeart/2008/layout/HexagonCluster"/>
    <dgm:cxn modelId="{C46231D7-D1C2-5346-9AAE-18728A204582}" type="presParOf" srcId="{25889ABB-E88E-674B-ACAD-562351F1B28E}" destId="{1A97AFCC-F461-FF44-92EA-D5EEF086071F}" srcOrd="0" destOrd="0" presId="urn:microsoft.com/office/officeart/2008/layout/HexagonCluster"/>
    <dgm:cxn modelId="{F97DB906-B278-1C4F-A38C-DA760B6FDD59}" type="presParOf" srcId="{0582F696-24E5-8A41-97F4-B8FC954B07A1}" destId="{2547D50E-47A0-CE4C-9B98-647D4CE5A921}" srcOrd="12" destOrd="0" presId="urn:microsoft.com/office/officeart/2008/layout/HexagonCluster"/>
    <dgm:cxn modelId="{B7F0EE35-6ECE-CB45-83C0-7717FF67EADC}" type="presParOf" srcId="{2547D50E-47A0-CE4C-9B98-647D4CE5A921}" destId="{4FBEF164-0FB6-1A43-A919-3C466F466D9B}" srcOrd="0" destOrd="0" presId="urn:microsoft.com/office/officeart/2008/layout/HexagonCluster"/>
    <dgm:cxn modelId="{9EDC5DF7-A259-8F45-A697-E49807C56801}" type="presParOf" srcId="{0582F696-24E5-8A41-97F4-B8FC954B07A1}" destId="{33E092FB-F98D-6F4C-8F3F-9A32D7F26317}" srcOrd="13" destOrd="0" presId="urn:microsoft.com/office/officeart/2008/layout/HexagonCluster"/>
    <dgm:cxn modelId="{5DA433DC-22B5-A441-B80E-FBE39E66A170}" type="presParOf" srcId="{33E092FB-F98D-6F4C-8F3F-9A32D7F26317}" destId="{2192FC14-8DFB-B949-B622-274FB1437B83}" srcOrd="0" destOrd="0" presId="urn:microsoft.com/office/officeart/2008/layout/HexagonCluster"/>
    <dgm:cxn modelId="{207830A6-427B-E643-A9DF-BEF1E71F8B39}" type="presParOf" srcId="{0582F696-24E5-8A41-97F4-B8FC954B07A1}" destId="{4E0AE71F-E699-844A-BA9D-BA451885F6F9}" srcOrd="14" destOrd="0" presId="urn:microsoft.com/office/officeart/2008/layout/HexagonCluster"/>
    <dgm:cxn modelId="{A7AB3AAA-2E4E-8C41-802D-A8EEB14481BC}" type="presParOf" srcId="{4E0AE71F-E699-844A-BA9D-BA451885F6F9}" destId="{B35FDAEA-9674-7E4C-8043-41404F53DE80}" srcOrd="0" destOrd="0" presId="urn:microsoft.com/office/officeart/2008/layout/HexagonCluster"/>
    <dgm:cxn modelId="{E87FB2AA-34AE-9F4E-A2E8-1ADCF2F919EE}" type="presParOf" srcId="{0582F696-24E5-8A41-97F4-B8FC954B07A1}" destId="{D9FC345A-8295-2A47-A97B-27A0894A6917}" srcOrd="15" destOrd="0" presId="urn:microsoft.com/office/officeart/2008/layout/HexagonCluster"/>
    <dgm:cxn modelId="{E51CF4CE-A37C-9540-A142-F3EBE28CB8FC}" type="presParOf" srcId="{D9FC345A-8295-2A47-A97B-27A0894A6917}" destId="{E57D4253-615E-7140-9270-A12E7095C392}" srcOrd="0" destOrd="0" presId="urn:microsoft.com/office/officeart/2008/layout/HexagonCluster"/>
    <dgm:cxn modelId="{F86291F1-ED12-9740-876D-B0150CEAE6C8}" type="presParOf" srcId="{0582F696-24E5-8A41-97F4-B8FC954B07A1}" destId="{B94E4372-805C-3F4B-94DE-D65833DAB582}" srcOrd="16" destOrd="0" presId="urn:microsoft.com/office/officeart/2008/layout/HexagonCluster"/>
    <dgm:cxn modelId="{9FBD894F-7A6E-7640-B73E-1727A64DCF2E}" type="presParOf" srcId="{B94E4372-805C-3F4B-94DE-D65833DAB582}" destId="{2ABA7DAB-41AD-9D40-BAD5-69A5F70455A0}" srcOrd="0" destOrd="0" presId="urn:microsoft.com/office/officeart/2008/layout/HexagonCluster"/>
    <dgm:cxn modelId="{485FB4A5-076C-5A48-AEBD-D90D010D07F9}" type="presParOf" srcId="{0582F696-24E5-8A41-97F4-B8FC954B07A1}" destId="{0588F1C7-8D5B-9D43-8435-B6E311524D9A}" srcOrd="17" destOrd="0" presId="urn:microsoft.com/office/officeart/2008/layout/HexagonCluster"/>
    <dgm:cxn modelId="{7B3C98B8-C4EE-AA4E-9773-B25D34E4618B}" type="presParOf" srcId="{0588F1C7-8D5B-9D43-8435-B6E311524D9A}" destId="{D26DF436-6D70-FC48-939D-1AC8928A0FDA}" srcOrd="0" destOrd="0" presId="urn:microsoft.com/office/officeart/2008/layout/HexagonCluster"/>
    <dgm:cxn modelId="{61E65A82-8698-C942-A7D4-81A8416A318D}" type="presParOf" srcId="{0582F696-24E5-8A41-97F4-B8FC954B07A1}" destId="{2875D280-3969-414D-9D5E-EC0928C6C143}" srcOrd="18" destOrd="0" presId="urn:microsoft.com/office/officeart/2008/layout/HexagonCluster"/>
    <dgm:cxn modelId="{D7E9558D-22DA-314D-87FD-AC68C1BF3E32}" type="presParOf" srcId="{2875D280-3969-414D-9D5E-EC0928C6C143}" destId="{08ED133C-CEC4-6A43-825E-35CFC64DF3C2}" srcOrd="0" destOrd="0" presId="urn:microsoft.com/office/officeart/2008/layout/HexagonCluster"/>
    <dgm:cxn modelId="{5D15E4FE-32DE-4343-B2FA-868BBFB61FB4}" type="presParOf" srcId="{0582F696-24E5-8A41-97F4-B8FC954B07A1}" destId="{EF033CCD-F42B-2E42-8DE5-2732EB605AF7}" srcOrd="19" destOrd="0" presId="urn:microsoft.com/office/officeart/2008/layout/HexagonCluster"/>
    <dgm:cxn modelId="{0320972E-1FAD-D847-881B-9CAD918F014C}" type="presParOf" srcId="{EF033CCD-F42B-2E42-8DE5-2732EB605AF7}" destId="{B417F9B2-4DD3-184F-B6B1-4F211C4B586B}" srcOrd="0" destOrd="0" presId="urn:microsoft.com/office/officeart/2008/layout/HexagonCluster"/>
    <dgm:cxn modelId="{941026F1-92CE-DA44-854D-790C0A988D8C}" type="presParOf" srcId="{0582F696-24E5-8A41-97F4-B8FC954B07A1}" destId="{3119654E-E37F-3B4C-A6BC-D85D4887C440}" srcOrd="20" destOrd="0" presId="urn:microsoft.com/office/officeart/2008/layout/HexagonCluster"/>
    <dgm:cxn modelId="{1BF81FDE-DD42-D046-AE12-C7ABEE5770B3}" type="presParOf" srcId="{3119654E-E37F-3B4C-A6BC-D85D4887C440}" destId="{6BDBC4A9-33BC-BB45-A8BD-4E3842294A8B}" srcOrd="0" destOrd="0" presId="urn:microsoft.com/office/officeart/2008/layout/HexagonCluster"/>
    <dgm:cxn modelId="{E0DF91D4-0BF5-234A-AF3F-929CA8710A4B}" type="presParOf" srcId="{0582F696-24E5-8A41-97F4-B8FC954B07A1}" destId="{FA934E23-AFF3-BF42-865F-58DE8B1965A4}" srcOrd="21" destOrd="0" presId="urn:microsoft.com/office/officeart/2008/layout/HexagonCluster"/>
    <dgm:cxn modelId="{1C9EC110-3FB6-D248-847F-14112EF66918}" type="presParOf" srcId="{FA934E23-AFF3-BF42-865F-58DE8B1965A4}" destId="{B5B7C74C-876C-164E-A941-70F3ADB78902}" srcOrd="0" destOrd="0" presId="urn:microsoft.com/office/officeart/2008/layout/HexagonCluster"/>
    <dgm:cxn modelId="{8EC88070-14E6-9F43-BA56-E80553009345}" type="presParOf" srcId="{0582F696-24E5-8A41-97F4-B8FC954B07A1}" destId="{50743C2B-04F3-8747-921B-C96EE305A749}" srcOrd="22" destOrd="0" presId="urn:microsoft.com/office/officeart/2008/layout/HexagonCluster"/>
    <dgm:cxn modelId="{09209C63-6B9E-9343-A4F2-5323D6765B01}" type="presParOf" srcId="{50743C2B-04F3-8747-921B-C96EE305A749}" destId="{9D48B0ED-FA9C-9C45-9B90-318BA9D61745}" srcOrd="0" destOrd="0" presId="urn:microsoft.com/office/officeart/2008/layout/HexagonCluster"/>
    <dgm:cxn modelId="{518BD35F-AE62-994C-961B-E409E00B6935}" type="presParOf" srcId="{0582F696-24E5-8A41-97F4-B8FC954B07A1}" destId="{85C2D26C-2C1A-5A49-8131-11FECF3C7123}" srcOrd="23" destOrd="0" presId="urn:microsoft.com/office/officeart/2008/layout/HexagonCluster"/>
    <dgm:cxn modelId="{9420C916-F6CA-0541-846B-530E95A290BA}" type="presParOf" srcId="{85C2D26C-2C1A-5A49-8131-11FECF3C7123}" destId="{E878B083-A04B-AB44-925A-2D54510C5A39}" srcOrd="0" destOrd="0" presId="urn:microsoft.com/office/officeart/2008/layout/HexagonCluster"/>
    <dgm:cxn modelId="{C349FF23-6EC2-AC4B-AD96-AC1C975B0F0B}" type="presParOf" srcId="{0582F696-24E5-8A41-97F4-B8FC954B07A1}" destId="{387719AC-1648-7B4D-AEEA-C50CFA4AF8B0}" srcOrd="24" destOrd="0" presId="urn:microsoft.com/office/officeart/2008/layout/HexagonCluster"/>
    <dgm:cxn modelId="{974C95AA-B756-6A4E-96CA-AF66E3278859}" type="presParOf" srcId="{387719AC-1648-7B4D-AEEA-C50CFA4AF8B0}" destId="{F02FD8BF-6FBE-3746-B89B-5046882322F5}" srcOrd="0" destOrd="0" presId="urn:microsoft.com/office/officeart/2008/layout/HexagonCluster"/>
    <dgm:cxn modelId="{1FB1446E-DD7B-B24F-AD36-3CDC0F36C884}" type="presParOf" srcId="{0582F696-24E5-8A41-97F4-B8FC954B07A1}" destId="{A7CDDEF9-5433-A146-846F-3A6462360A4C}" srcOrd="25" destOrd="0" presId="urn:microsoft.com/office/officeart/2008/layout/HexagonCluster"/>
    <dgm:cxn modelId="{7FAFE875-CF20-C14E-9BCA-F0530D0253C5}" type="presParOf" srcId="{A7CDDEF9-5433-A146-846F-3A6462360A4C}" destId="{857A0E92-700D-344A-9762-0015FB38234B}" srcOrd="0" destOrd="0" presId="urn:microsoft.com/office/officeart/2008/layout/HexagonCluster"/>
    <dgm:cxn modelId="{C0CCC2BC-F8D2-0A4D-BA5A-079BEC005CB0}" type="presParOf" srcId="{0582F696-24E5-8A41-97F4-B8FC954B07A1}" destId="{EAAB87C8-EA15-E04C-BCBD-F123B54FEC25}" srcOrd="26" destOrd="0" presId="urn:microsoft.com/office/officeart/2008/layout/HexagonCluster"/>
    <dgm:cxn modelId="{862C1D45-46AA-B74D-8FAC-F1D26268D967}" type="presParOf" srcId="{EAAB87C8-EA15-E04C-BCBD-F123B54FEC25}" destId="{16B24B72-7B61-6949-9F77-B403394DDAFA}" srcOrd="0" destOrd="0" presId="urn:microsoft.com/office/officeart/2008/layout/HexagonCluster"/>
    <dgm:cxn modelId="{E348DB50-8F60-AF47-B6DA-D53F9B455A10}" type="presParOf" srcId="{0582F696-24E5-8A41-97F4-B8FC954B07A1}" destId="{57B16212-CB2E-2E45-A112-33CB59BD6742}" srcOrd="27" destOrd="0" presId="urn:microsoft.com/office/officeart/2008/layout/HexagonCluster"/>
    <dgm:cxn modelId="{948FB65E-CC21-C240-AC2D-603DDF442153}" type="presParOf" srcId="{57B16212-CB2E-2E45-A112-33CB59BD6742}" destId="{14D33499-5A7A-1E46-902D-48DE875760FF}" srcOrd="0" destOrd="0" presId="urn:microsoft.com/office/officeart/2008/layout/HexagonCluster"/>
    <dgm:cxn modelId="{79231C03-5EF6-2F4B-A52F-5E8FE6294257}" type="presParOf" srcId="{0582F696-24E5-8A41-97F4-B8FC954B07A1}" destId="{5F7EEDF2-26C3-A648-BB1F-98561728203D}" srcOrd="28" destOrd="0" presId="urn:microsoft.com/office/officeart/2008/layout/HexagonCluster"/>
    <dgm:cxn modelId="{574EB788-BD16-0042-84B7-A6BBBEAFE21E}" type="presParOf" srcId="{5F7EEDF2-26C3-A648-BB1F-98561728203D}" destId="{17C82AEE-D58C-4B48-8E76-2524850AC655}" srcOrd="0" destOrd="0" presId="urn:microsoft.com/office/officeart/2008/layout/HexagonCluster"/>
    <dgm:cxn modelId="{3903AF0E-37A2-7F49-A515-059390BDC456}" type="presParOf" srcId="{0582F696-24E5-8A41-97F4-B8FC954B07A1}" destId="{9A9C9700-6B0C-E744-9556-73D03013A1A7}" srcOrd="29" destOrd="0" presId="urn:microsoft.com/office/officeart/2008/layout/HexagonCluster"/>
    <dgm:cxn modelId="{C0D9625A-34D8-7A4C-8526-C56591DFE8A0}" type="presParOf" srcId="{9A9C9700-6B0C-E744-9556-73D03013A1A7}" destId="{4AF8295B-9D6F-2D4B-9DFD-CCB4877EECA3}" srcOrd="0" destOrd="0" presId="urn:microsoft.com/office/officeart/2008/layout/HexagonCluster"/>
    <dgm:cxn modelId="{3F50DAF5-F927-4F4B-926D-68C9D8640E44}" type="presParOf" srcId="{0582F696-24E5-8A41-97F4-B8FC954B07A1}" destId="{8459F4DC-652E-1848-908D-D29650C79C15}" srcOrd="30" destOrd="0" presId="urn:microsoft.com/office/officeart/2008/layout/HexagonCluster"/>
    <dgm:cxn modelId="{5B21FB0A-E149-2B44-AD38-62284C5ED93C}" type="presParOf" srcId="{8459F4DC-652E-1848-908D-D29650C79C15}" destId="{7B8FDA7C-74E0-AC42-BB20-D0FE80C5B167}" srcOrd="0" destOrd="0" presId="urn:microsoft.com/office/officeart/2008/layout/HexagonCluster"/>
    <dgm:cxn modelId="{59D04CF9-EF36-7346-9766-B7EEB3BEA901}" type="presParOf" srcId="{0582F696-24E5-8A41-97F4-B8FC954B07A1}" destId="{0BF76A4D-5080-D846-A92D-3DFF7B7377C8}" srcOrd="31" destOrd="0" presId="urn:microsoft.com/office/officeart/2008/layout/HexagonCluster"/>
    <dgm:cxn modelId="{25526161-D0BE-5647-B731-9FDAE1F6C896}" type="presParOf" srcId="{0BF76A4D-5080-D846-A92D-3DFF7B7377C8}" destId="{3F8A5095-2CBF-2843-A99B-FE09109BDBE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77285-0B8A-2041-A180-EB0523F8E979}">
      <dsp:nvSpPr>
        <dsp:cNvPr id="0" name=""/>
        <dsp:cNvSpPr/>
      </dsp:nvSpPr>
      <dsp:spPr>
        <a:xfrm>
          <a:off x="1643108" y="2742242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250+</a:t>
          </a:r>
          <a:br>
            <a:rPr lang="en-GB" sz="2800" b="1" kern="1200" dirty="0"/>
          </a:br>
          <a:r>
            <a:rPr lang="en-GB" sz="1500" b="1" kern="1200" dirty="0"/>
            <a:t> </a:t>
          </a:r>
          <a:r>
            <a:rPr lang="en-GB" sz="2000" b="1" kern="1200" dirty="0"/>
            <a:t>Total activities</a:t>
          </a:r>
        </a:p>
      </dsp:txBody>
      <dsp:txXfrm>
        <a:off x="1938916" y="2996158"/>
        <a:ext cx="1318483" cy="1131763"/>
      </dsp:txXfrm>
    </dsp:sp>
    <dsp:sp modelId="{10E62CED-37E6-8F40-8F2E-2235856DCC1D}">
      <dsp:nvSpPr>
        <dsp:cNvPr id="0" name=""/>
        <dsp:cNvSpPr/>
      </dsp:nvSpPr>
      <dsp:spPr>
        <a:xfrm>
          <a:off x="1688979" y="3475565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ECB27-9130-2A47-A5FD-B881DD41C363}">
      <dsp:nvSpPr>
        <dsp:cNvPr id="0" name=""/>
        <dsp:cNvSpPr/>
      </dsp:nvSpPr>
      <dsp:spPr>
        <a:xfrm>
          <a:off x="0" y="1835970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DDA07-591A-5D4B-A26D-17B6BD11B4AF}">
      <dsp:nvSpPr>
        <dsp:cNvPr id="0" name=""/>
        <dsp:cNvSpPr/>
      </dsp:nvSpPr>
      <dsp:spPr>
        <a:xfrm>
          <a:off x="1307900" y="3257986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963DB-4FCC-6B42-A82D-ADC0DDCBED41}">
      <dsp:nvSpPr>
        <dsp:cNvPr id="0" name=""/>
        <dsp:cNvSpPr/>
      </dsp:nvSpPr>
      <dsp:spPr>
        <a:xfrm>
          <a:off x="3286217" y="1831011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23 </a:t>
          </a:r>
          <a:r>
            <a:rPr lang="en-GB" sz="2000" b="1" kern="1200" dirty="0"/>
            <a:t>Conferences organised</a:t>
          </a:r>
          <a:endParaRPr lang="en-GB" sz="2100" kern="1200" dirty="0"/>
        </a:p>
      </dsp:txBody>
      <dsp:txXfrm>
        <a:off x="3582025" y="2084927"/>
        <a:ext cx="1318483" cy="1131763"/>
      </dsp:txXfrm>
    </dsp:sp>
    <dsp:sp modelId="{B0DC4311-D3DD-8F4D-8B56-C17FE2AE8E1A}">
      <dsp:nvSpPr>
        <dsp:cNvPr id="0" name=""/>
        <dsp:cNvSpPr/>
      </dsp:nvSpPr>
      <dsp:spPr>
        <a:xfrm>
          <a:off x="4601175" y="3249307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E8CCB-73CC-0D45-82B4-32110D01B521}">
      <dsp:nvSpPr>
        <dsp:cNvPr id="0" name=""/>
        <dsp:cNvSpPr/>
      </dsp:nvSpPr>
      <dsp:spPr>
        <a:xfrm>
          <a:off x="4930502" y="2739142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7000" r="-7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704CC-1932-7B40-BD3B-D2421C2BA725}">
      <dsp:nvSpPr>
        <dsp:cNvPr id="0" name=""/>
        <dsp:cNvSpPr/>
      </dsp:nvSpPr>
      <dsp:spPr>
        <a:xfrm>
          <a:off x="4976373" y="3468747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3F5BE-4763-CD4A-8F2D-C8AAB3D62D65}">
      <dsp:nvSpPr>
        <dsp:cNvPr id="0" name=""/>
        <dsp:cNvSpPr/>
      </dsp:nvSpPr>
      <dsp:spPr>
        <a:xfrm>
          <a:off x="1643108" y="929698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18 </a:t>
          </a:r>
          <a:r>
            <a:rPr lang="en-GB" sz="2100" b="1" kern="1200" dirty="0"/>
            <a:t>Workshops organised</a:t>
          </a:r>
          <a:endParaRPr lang="en-GB" sz="2100" kern="1200" dirty="0"/>
        </a:p>
      </dsp:txBody>
      <dsp:txXfrm>
        <a:off x="1938916" y="1183614"/>
        <a:ext cx="1318483" cy="1131763"/>
      </dsp:txXfrm>
    </dsp:sp>
    <dsp:sp modelId="{455D172D-CC95-4A46-A6C5-8BF04D369B16}">
      <dsp:nvSpPr>
        <dsp:cNvPr id="0" name=""/>
        <dsp:cNvSpPr/>
      </dsp:nvSpPr>
      <dsp:spPr>
        <a:xfrm>
          <a:off x="2942776" y="952014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AAB6B-B93F-604A-8F29-B63D42A78BAF}">
      <dsp:nvSpPr>
        <dsp:cNvPr id="0" name=""/>
        <dsp:cNvSpPr/>
      </dsp:nvSpPr>
      <dsp:spPr>
        <a:xfrm>
          <a:off x="3286217" y="17848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7AFCC-F461-FF44-92EA-D5EEF086071F}">
      <dsp:nvSpPr>
        <dsp:cNvPr id="0" name=""/>
        <dsp:cNvSpPr/>
      </dsp:nvSpPr>
      <dsp:spPr>
        <a:xfrm>
          <a:off x="3341497" y="744353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EF164-0FB6-1A43-A919-3C466F466D9B}">
      <dsp:nvSpPr>
        <dsp:cNvPr id="0" name=""/>
        <dsp:cNvSpPr/>
      </dsp:nvSpPr>
      <dsp:spPr>
        <a:xfrm>
          <a:off x="4930502" y="925979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64 </a:t>
          </a:r>
          <a:r>
            <a:rPr lang="en-GB" sz="1600" b="1" kern="1200" dirty="0"/>
            <a:t>Conferences and Workshops participated in</a:t>
          </a:r>
          <a:endParaRPr lang="en-GB" sz="1600" kern="1200" dirty="0"/>
        </a:p>
      </dsp:txBody>
      <dsp:txXfrm>
        <a:off x="5226310" y="1179895"/>
        <a:ext cx="1318483" cy="1131763"/>
      </dsp:txXfrm>
    </dsp:sp>
    <dsp:sp modelId="{2192FC14-8DFB-B949-B622-274FB1437B83}">
      <dsp:nvSpPr>
        <dsp:cNvPr id="0" name=""/>
        <dsp:cNvSpPr/>
      </dsp:nvSpPr>
      <dsp:spPr>
        <a:xfrm>
          <a:off x="6581844" y="1652484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FDAEA-9674-7E4C-8043-41404F53DE80}">
      <dsp:nvSpPr>
        <dsp:cNvPr id="0" name=""/>
        <dsp:cNvSpPr/>
      </dsp:nvSpPr>
      <dsp:spPr>
        <a:xfrm>
          <a:off x="6573611" y="1848543"/>
          <a:ext cx="1910099" cy="163800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rcRect/>
          <a:stretch>
            <a:fillRect l="-18000" r="-18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D4253-615E-7140-9270-A12E7095C392}">
      <dsp:nvSpPr>
        <dsp:cNvPr id="0" name=""/>
        <dsp:cNvSpPr/>
      </dsp:nvSpPr>
      <dsp:spPr>
        <a:xfrm>
          <a:off x="6945280" y="1877502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A7DAB-41AD-9D40-BAD5-69A5F70455A0}">
      <dsp:nvSpPr>
        <dsp:cNvPr id="0" name=""/>
        <dsp:cNvSpPr/>
      </dsp:nvSpPr>
      <dsp:spPr>
        <a:xfrm>
          <a:off x="6573611" y="35205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15</a:t>
          </a:r>
          <a:r>
            <a:rPr lang="en-GB" sz="2100" b="1" kern="1200" dirty="0"/>
            <a:t> Exhibitions </a:t>
          </a:r>
          <a:endParaRPr lang="en-GB" sz="2100" kern="1200" dirty="0"/>
        </a:p>
      </dsp:txBody>
      <dsp:txXfrm>
        <a:off x="6869419" y="289121"/>
        <a:ext cx="1318483" cy="1131763"/>
      </dsp:txXfrm>
    </dsp:sp>
    <dsp:sp modelId="{D26DF436-6D70-FC48-939D-1AC8928A0FDA}">
      <dsp:nvSpPr>
        <dsp:cNvPr id="0" name=""/>
        <dsp:cNvSpPr/>
      </dsp:nvSpPr>
      <dsp:spPr>
        <a:xfrm>
          <a:off x="8224953" y="770388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D133C-CEC4-6A43-825E-35CFC64DF3C2}">
      <dsp:nvSpPr>
        <dsp:cNvPr id="0" name=""/>
        <dsp:cNvSpPr/>
      </dsp:nvSpPr>
      <dsp:spPr>
        <a:xfrm>
          <a:off x="8216720" y="950155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/>
          <a:srcRect/>
          <a:stretch>
            <a:fillRect l="-7000" r="-7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7F9B2-4DD3-184F-B6B1-4F211C4B586B}">
      <dsp:nvSpPr>
        <dsp:cNvPr id="0" name=""/>
        <dsp:cNvSpPr/>
      </dsp:nvSpPr>
      <dsp:spPr>
        <a:xfrm>
          <a:off x="8597799" y="986728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BC4A9-33BC-BB45-A8BD-4E3842294A8B}">
      <dsp:nvSpPr>
        <dsp:cNvPr id="0" name=""/>
        <dsp:cNvSpPr/>
      </dsp:nvSpPr>
      <dsp:spPr>
        <a:xfrm>
          <a:off x="8216720" y="2760218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9 </a:t>
          </a:r>
          <a:br>
            <a:rPr lang="en-GB" sz="4000" b="1" kern="1200" dirty="0"/>
          </a:br>
          <a:r>
            <a:rPr lang="en-GB" sz="2100" b="1" kern="1200" dirty="0"/>
            <a:t>Trade Fairs</a:t>
          </a:r>
          <a:endParaRPr lang="en-GB" sz="2100" kern="1200" dirty="0"/>
        </a:p>
      </dsp:txBody>
      <dsp:txXfrm>
        <a:off x="8512528" y="3014134"/>
        <a:ext cx="1318483" cy="1131763"/>
      </dsp:txXfrm>
    </dsp:sp>
    <dsp:sp modelId="{B5B7C74C-876C-164E-A941-70F3ADB78902}">
      <dsp:nvSpPr>
        <dsp:cNvPr id="0" name=""/>
        <dsp:cNvSpPr/>
      </dsp:nvSpPr>
      <dsp:spPr>
        <a:xfrm>
          <a:off x="8595446" y="4196492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8B0ED-FA9C-9C45-9B90-318BA9D61745}">
      <dsp:nvSpPr>
        <dsp:cNvPr id="0" name=""/>
        <dsp:cNvSpPr/>
      </dsp:nvSpPr>
      <dsp:spPr>
        <a:xfrm>
          <a:off x="6573611" y="3657812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8B083-A04B-AB44-925A-2D54510C5A39}">
      <dsp:nvSpPr>
        <dsp:cNvPr id="0" name=""/>
        <dsp:cNvSpPr/>
      </dsp:nvSpPr>
      <dsp:spPr>
        <a:xfrm>
          <a:off x="8241419" y="4377498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FD8BF-6FBE-3746-B89B-5046882322F5}">
      <dsp:nvSpPr>
        <dsp:cNvPr id="0" name=""/>
        <dsp:cNvSpPr/>
      </dsp:nvSpPr>
      <dsp:spPr>
        <a:xfrm>
          <a:off x="3285041" y="3647893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7400+ </a:t>
          </a:r>
          <a:r>
            <a:rPr lang="en-GB" sz="2000" b="1" kern="1200" dirty="0"/>
            <a:t>Visitors at ELI annually</a:t>
          </a:r>
          <a:endParaRPr lang="en-GB" sz="2000" kern="1200" dirty="0"/>
        </a:p>
      </dsp:txBody>
      <dsp:txXfrm>
        <a:off x="3580849" y="3901809"/>
        <a:ext cx="1318483" cy="1131763"/>
      </dsp:txXfrm>
    </dsp:sp>
    <dsp:sp modelId="{857A0E92-700D-344A-9762-0015FB38234B}">
      <dsp:nvSpPr>
        <dsp:cNvPr id="0" name=""/>
        <dsp:cNvSpPr/>
      </dsp:nvSpPr>
      <dsp:spPr>
        <a:xfrm>
          <a:off x="3340321" y="4374398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24B72-7B61-6949-9F77-B403394DDAFA}">
      <dsp:nvSpPr>
        <dsp:cNvPr id="0" name=""/>
        <dsp:cNvSpPr/>
      </dsp:nvSpPr>
      <dsp:spPr>
        <a:xfrm>
          <a:off x="1641932" y="4559124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/>
          <a:srcRect/>
          <a:stretch>
            <a:fillRect l="-37000" r="-37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33499-5A7A-1E46-902D-48DE875760FF}">
      <dsp:nvSpPr>
        <dsp:cNvPr id="0" name=""/>
        <dsp:cNvSpPr/>
      </dsp:nvSpPr>
      <dsp:spPr>
        <a:xfrm>
          <a:off x="2941599" y="4582060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82AEE-D58C-4B48-8E76-2524850AC655}">
      <dsp:nvSpPr>
        <dsp:cNvPr id="0" name=""/>
        <dsp:cNvSpPr/>
      </dsp:nvSpPr>
      <dsp:spPr>
        <a:xfrm>
          <a:off x="9851595" y="3678888"/>
          <a:ext cx="1910099" cy="163959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30+ </a:t>
          </a:r>
          <a:r>
            <a:rPr lang="en-GB" sz="2000" b="1" kern="1200" dirty="0"/>
            <a:t>Scientific publications</a:t>
          </a:r>
          <a:endParaRPr lang="en-GB" sz="2100" b="1" kern="1200" dirty="0"/>
        </a:p>
      </dsp:txBody>
      <dsp:txXfrm>
        <a:off x="10147403" y="3932804"/>
        <a:ext cx="1318483" cy="1131763"/>
      </dsp:txXfrm>
    </dsp:sp>
    <dsp:sp modelId="{4AF8295B-9D6F-2D4B-9DFD-CCB4877EECA3}">
      <dsp:nvSpPr>
        <dsp:cNvPr id="0" name=""/>
        <dsp:cNvSpPr/>
      </dsp:nvSpPr>
      <dsp:spPr>
        <a:xfrm>
          <a:off x="10230322" y="5115161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FDA7C-74E0-AC42-BB20-D0FE80C5B167}">
      <dsp:nvSpPr>
        <dsp:cNvPr id="0" name=""/>
        <dsp:cNvSpPr/>
      </dsp:nvSpPr>
      <dsp:spPr>
        <a:xfrm>
          <a:off x="8208486" y="4577101"/>
          <a:ext cx="1910099" cy="163959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/>
          <a:srcRect/>
          <a:stretch>
            <a:fillRect t="-29000" b="-29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A5095-2CBF-2843-A99B-FE09109BDBE7}">
      <dsp:nvSpPr>
        <dsp:cNvPr id="0" name=""/>
        <dsp:cNvSpPr/>
      </dsp:nvSpPr>
      <dsp:spPr>
        <a:xfrm>
          <a:off x="9876295" y="5296787"/>
          <a:ext cx="222296" cy="19216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93EED4-9DC0-0485-DD59-5C08CA9B5C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4F893-73D5-60CE-1642-33845D60CA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C63900-413C-1747-BDBC-5C772110EA89}" type="datetimeFigureOut">
              <a:rPr lang="hu-HU"/>
              <a:pPr>
                <a:defRPr/>
              </a:pPr>
              <a:t>2024. 04. 17.</a:t>
            </a:fld>
            <a:endParaRPr lang="hu-H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28F5938-EF8A-59B1-A327-FCB2768A9C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9279EE-0A22-2E7D-6228-F0B634177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u-H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33F3-7F5A-2420-5E17-59A9DEA31C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54555-88CF-6368-0745-7D4BCB027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5778DD-86D4-924E-B784-32D98273EE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BEE47455-CB20-336A-A87E-5350ABBCD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8F569632-8D5C-B070-C584-B3F0E102D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CZ"/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7E4806BA-8923-92C4-62D5-6A091FFB3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93D5AF4-8DB0-F949-96EB-8C88684F90D5}" type="slidenum">
              <a:rPr lang="hu-HU" altLang="en-CZ" smtClean="0">
                <a:latin typeface="Calibri" panose="020F0502020204030204" pitchFamily="34" charset="0"/>
              </a:rPr>
              <a:pPr/>
              <a:t>2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US" altLang="cs-CZ" sz="1200" dirty="0"/>
              <a:t>PhDs / University courses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1200" b="0" dirty="0"/>
              <a:t>50+ students </a:t>
            </a:r>
            <a:endParaRPr lang="en-US" altLang="cs-CZ" sz="1200" dirty="0"/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US" altLang="cs-CZ" sz="1200" dirty="0"/>
              <a:t>ELI Internships &amp; Summer Camp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1200" b="0" dirty="0"/>
              <a:t>45+ internships annually, 2-6 months</a:t>
            </a:r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US" sz="1200" dirty="0"/>
              <a:t>Educational competition for secondary school students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</a:pPr>
            <a:r>
              <a:rPr lang="en-US" altLang="cs-CZ" sz="1200" b="0" dirty="0"/>
              <a:t>Talent Academy &amp; Science Challenge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Hands on training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200" b="0" dirty="0"/>
              <a:t>Hands-on training on </a:t>
            </a:r>
            <a:r>
              <a:rPr lang="en-GB" sz="1200" b="0" dirty="0" err="1"/>
              <a:t>fiber</a:t>
            </a:r>
            <a:r>
              <a:rPr lang="en-GB" sz="1200" b="0" dirty="0"/>
              <a:t> handling, splicing, device assembly and diagnostics (16 participants from 6 institutions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Online lecture series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200" b="0" dirty="0"/>
              <a:t>Online course on laser technologies and practical applications for Ukrainian students and scientists </a:t>
            </a:r>
            <a:br>
              <a:rPr lang="en-GB" sz="1200" b="0" dirty="0"/>
            </a:br>
            <a:r>
              <a:rPr lang="en-GB" sz="1200" b="0" dirty="0"/>
              <a:t>(8 lectures / 210 participants)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Teacher training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- 30 high school teachers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778DD-86D4-924E-B784-32D98273EE78}" type="slidenum">
              <a:rPr lang="hu-HU" altLang="hu-HU" smtClean="0"/>
              <a:pPr>
                <a:defRPr/>
              </a:pPr>
              <a:t>13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1385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US" altLang="cs-CZ" sz="1200" dirty="0"/>
              <a:t>PhDs / University courses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1200" b="0" dirty="0"/>
              <a:t>50+ students </a:t>
            </a:r>
            <a:endParaRPr lang="en-US" altLang="cs-CZ" sz="1200" dirty="0"/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US" altLang="cs-CZ" sz="1200" dirty="0"/>
              <a:t>ELI Internships &amp; Summer Camp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1200" b="0" dirty="0"/>
              <a:t>45+ internships annually, 2-6 months</a:t>
            </a:r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US" sz="1200" dirty="0"/>
              <a:t>Educational competition for secondary school students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</a:pPr>
            <a:r>
              <a:rPr lang="en-US" altLang="cs-CZ" sz="1200" b="0" dirty="0"/>
              <a:t>Talent Academy &amp; Science Challenge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Hands on training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200" b="0" dirty="0"/>
              <a:t>Hands-on training on </a:t>
            </a:r>
            <a:r>
              <a:rPr lang="en-GB" sz="1200" b="0" dirty="0" err="1"/>
              <a:t>fiber</a:t>
            </a:r>
            <a:r>
              <a:rPr lang="en-GB" sz="1200" b="0" dirty="0"/>
              <a:t> handling, splicing, device assembly and diagnostics (16 participants from 6 institutions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Online lecture series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200" b="0" dirty="0"/>
              <a:t>Online course on laser technologies and practical applications for Ukrainian students and scientists </a:t>
            </a:r>
            <a:br>
              <a:rPr lang="en-GB" sz="1200" b="0" dirty="0"/>
            </a:br>
            <a:r>
              <a:rPr lang="en-GB" sz="1200" b="0" dirty="0"/>
              <a:t>(8 lectures / 210 participants)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Teacher training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1200" dirty="0"/>
              <a:t>- 30 high school teachers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778DD-86D4-924E-B784-32D98273EE78}" type="slidenum">
              <a:rPr lang="hu-HU" altLang="hu-HU" smtClean="0"/>
              <a:pPr>
                <a:defRPr/>
              </a:pPr>
              <a:t>14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39349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778DD-86D4-924E-B784-32D98273EE78}" type="slidenum">
              <a:rPr lang="hu-HU" altLang="hu-HU" smtClean="0"/>
              <a:pPr>
                <a:defRPr/>
              </a:pPr>
              <a:t>15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71092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778DD-86D4-924E-B784-32D98273EE78}" type="slidenum">
              <a:rPr lang="hu-HU" altLang="hu-HU" smtClean="0"/>
              <a:pPr>
                <a:defRPr/>
              </a:pPr>
              <a:t>16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5688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778DD-86D4-924E-B784-32D98273EE78}" type="slidenum">
              <a:rPr lang="hu-HU" altLang="hu-HU" smtClean="0"/>
              <a:pPr>
                <a:defRPr/>
              </a:pPr>
              <a:t>17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46366329-39F3-FE0E-538E-B899E2B4F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B0D002E1-48EC-9497-F086-41531EFBF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CZ" dirty="0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78B12D0F-BFFA-9153-E714-56ECE5B0BE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44FAEFA-CE88-D74C-8D31-AC75E11CE343}" type="slidenum">
              <a:rPr lang="hu-HU" altLang="en-CZ" smtClean="0">
                <a:latin typeface="Calibri" panose="020F0502020204030204" pitchFamily="34" charset="0"/>
              </a:rPr>
              <a:pPr/>
              <a:t>18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8E3DC0BB-6B83-2A67-E2B6-1FE560E3FA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E7435D38-85BA-C32D-9949-036210FFB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CZ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566851F1-00F8-6879-1A6F-0962B8A368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034AF66-2FC7-F746-99CE-C6EBF9D88526}" type="slidenum">
              <a:rPr lang="hu-HU" altLang="en-CZ" smtClean="0">
                <a:latin typeface="Calibri" panose="020F0502020204030204" pitchFamily="34" charset="0"/>
              </a:rPr>
              <a:pPr/>
              <a:t>19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869E36A-F2CD-28DC-20F8-019FB3BD3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4FB85459-B9EA-B183-585D-F05BA8AEE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CZ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B3456AE1-7440-0708-F4C8-C404EA14E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9E9EBD0-E7AC-9843-B18A-A82942923B85}" type="slidenum">
              <a:rPr lang="hu-HU" altLang="en-CZ" smtClean="0">
                <a:latin typeface="Calibri" panose="020F0502020204030204" pitchFamily="34" charset="0"/>
              </a:rPr>
              <a:pPr/>
              <a:t>20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5778DD-86D4-924E-B784-32D98273EE78}" type="slidenum">
              <a:rPr lang="hu-HU" altLang="hu-HU" smtClean="0"/>
              <a:pPr>
                <a:defRPr/>
              </a:pPr>
              <a:t>21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751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C548CED1-0CBE-315A-4DFF-C9319378F6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8C62E69-DEB3-1A9B-5310-3AB76D9BEC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66CA347A-CFB1-3E8D-45CD-6606374EC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ECEABF0-120A-0F45-BAB4-C3B352A752E9}" type="slidenum">
              <a:rPr lang="hu-HU" altLang="hu-HU" smtClean="0"/>
              <a:pPr/>
              <a:t>22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0DDD5EFC-80E3-BA42-740D-6D10F6705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EDD77D09-2D8A-1992-E0C5-DBB316FB6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CZ" dirty="0"/>
              <a:t>Starting point 3 Facilities with 3 websites and social media channels</a:t>
            </a:r>
          </a:p>
          <a:p>
            <a:endParaRPr lang="en-GB" altLang="en-CZ" dirty="0"/>
          </a:p>
          <a:p>
            <a:r>
              <a:rPr lang="en-GB" altLang="en-CZ" dirty="0"/>
              <a:t>Using IMPULSE not only to promote the project but to start to unify and harmonise the communication of the ELI facilities in general to increase the impact</a:t>
            </a:r>
          </a:p>
          <a:p>
            <a:endParaRPr lang="en-GB" altLang="en-CZ" dirty="0"/>
          </a:p>
          <a:p>
            <a:r>
              <a:rPr lang="en-GB" altLang="en-CZ" dirty="0"/>
              <a:t>For this reason the comms had a decent amount of resources – Communication</a:t>
            </a:r>
          </a:p>
          <a:p>
            <a:r>
              <a:rPr lang="en-GB" altLang="en-CZ" dirty="0"/>
              <a:t>Continue these activities of the future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C4353ED5-7AD2-73C8-538C-A5B41F524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39525F0-7F81-C04D-AB41-BACF4604B931}" type="slidenum">
              <a:rPr lang="hu-HU" altLang="en-CZ" smtClean="0">
                <a:latin typeface="Calibri" panose="020F0502020204030204" pitchFamily="34" charset="0"/>
              </a:rPr>
              <a:pPr/>
              <a:t>4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9A6AD02-B850-B145-081A-1B7B8AC62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63603052-EBF1-B980-84D2-038AA5C20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00000"/>
              </a:lnSpc>
              <a:buClr>
                <a:srgbClr val="E84E1B"/>
              </a:buClr>
              <a:buFont typeface="Arial" panose="020B0604020202020204" pitchFamily="34" charset="0"/>
              <a:buNone/>
              <a:defRPr/>
            </a:pPr>
            <a:r>
              <a:rPr lang="hu-HU" altLang="cs-CZ" sz="1200" dirty="0" err="1"/>
              <a:t>Highlights</a:t>
            </a:r>
            <a:r>
              <a:rPr lang="hu-HU" altLang="cs-CZ" sz="1200" dirty="0"/>
              <a:t>:</a:t>
            </a: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defRPr/>
            </a:pPr>
            <a:r>
              <a:rPr lang="hu-HU" altLang="cs-CZ" sz="1200" b="0" dirty="0"/>
              <a:t>User </a:t>
            </a:r>
            <a:r>
              <a:rPr lang="hu-HU" altLang="cs-CZ" sz="1200" b="0" dirty="0" err="1"/>
              <a:t>Call</a:t>
            </a:r>
            <a:r>
              <a:rPr lang="hu-HU" altLang="cs-CZ" sz="1200" b="0" dirty="0"/>
              <a:t> </a:t>
            </a:r>
            <a:r>
              <a:rPr lang="hu-HU" altLang="cs-CZ" sz="1200" b="0" dirty="0" err="1"/>
              <a:t>announcements</a:t>
            </a:r>
            <a:r>
              <a:rPr lang="hu-HU" altLang="cs-CZ" sz="1200" b="0" dirty="0"/>
              <a:t> and </a:t>
            </a:r>
            <a:r>
              <a:rPr lang="hu-HU" altLang="cs-CZ" sz="1200" b="0" dirty="0" err="1"/>
              <a:t>campaigns</a:t>
            </a:r>
            <a:endParaRPr lang="hu-HU" altLang="cs-CZ" sz="1200" b="0" dirty="0"/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defRPr/>
            </a:pPr>
            <a:r>
              <a:rPr lang="hu-HU" altLang="cs-CZ" sz="1200" b="0" dirty="0" err="1"/>
              <a:t>Scientific</a:t>
            </a:r>
            <a:r>
              <a:rPr lang="hu-HU" altLang="cs-CZ" sz="1200" b="0" dirty="0"/>
              <a:t> </a:t>
            </a:r>
            <a:r>
              <a:rPr lang="hu-HU" altLang="cs-CZ" sz="1200" b="0" dirty="0" err="1"/>
              <a:t>news</a:t>
            </a:r>
            <a:r>
              <a:rPr lang="hu-HU" altLang="cs-CZ" sz="1200" b="0" dirty="0"/>
              <a:t>, </a:t>
            </a:r>
            <a:r>
              <a:rPr lang="hu-HU" altLang="cs-CZ" sz="1200" b="0" dirty="0" err="1"/>
              <a:t>results</a:t>
            </a:r>
            <a:r>
              <a:rPr lang="hu-HU" altLang="cs-CZ" sz="1200" b="0" dirty="0"/>
              <a:t>, and </a:t>
            </a:r>
            <a:r>
              <a:rPr lang="hu-HU" altLang="cs-CZ" sz="1200" b="0" dirty="0" err="1"/>
              <a:t>publications</a:t>
            </a:r>
            <a:endParaRPr lang="hu-HU" altLang="cs-CZ" sz="1200" b="0" dirty="0"/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defRPr/>
            </a:pPr>
            <a:r>
              <a:rPr lang="hu-HU" altLang="cs-CZ" sz="1200" b="0" dirty="0" err="1"/>
              <a:t>People</a:t>
            </a:r>
            <a:r>
              <a:rPr lang="hu-HU" altLang="cs-CZ" sz="1200" b="0" dirty="0"/>
              <a:t> of </a:t>
            </a:r>
            <a:r>
              <a:rPr lang="hu-HU" altLang="cs-CZ" sz="1200" b="0" dirty="0" err="1"/>
              <a:t>the</a:t>
            </a:r>
            <a:r>
              <a:rPr lang="hu-HU" altLang="cs-CZ" sz="1200" b="0" dirty="0"/>
              <a:t> Project </a:t>
            </a:r>
            <a:r>
              <a:rPr lang="hu-HU" altLang="cs-CZ" sz="1200" b="0" dirty="0" err="1"/>
              <a:t>article</a:t>
            </a:r>
            <a:r>
              <a:rPr lang="hu-HU" altLang="cs-CZ" sz="1200" b="0" dirty="0"/>
              <a:t> </a:t>
            </a:r>
            <a:r>
              <a:rPr lang="hu-HU" altLang="cs-CZ" sz="1200" b="0" dirty="0" err="1"/>
              <a:t>series</a:t>
            </a:r>
            <a:endParaRPr lang="hu-HU" altLang="cs-CZ" sz="1200" b="0" dirty="0"/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defRPr/>
            </a:pPr>
            <a:r>
              <a:rPr lang="hu-HU" altLang="cs-CZ" sz="1200" b="0" dirty="0" err="1"/>
              <a:t>Event</a:t>
            </a:r>
            <a:r>
              <a:rPr lang="hu-HU" altLang="cs-CZ" sz="1200" b="0" dirty="0"/>
              <a:t> </a:t>
            </a:r>
            <a:r>
              <a:rPr lang="hu-HU" altLang="cs-CZ" sz="1200" b="0" dirty="0" err="1"/>
              <a:t>updates</a:t>
            </a:r>
            <a:r>
              <a:rPr lang="hu-HU" altLang="cs-CZ" sz="1200" b="0" dirty="0"/>
              <a:t> and </a:t>
            </a:r>
            <a:r>
              <a:rPr lang="hu-HU" altLang="cs-CZ" sz="1200" b="0" dirty="0" err="1"/>
              <a:t>reports</a:t>
            </a:r>
            <a:endParaRPr lang="hu-HU" altLang="cs-CZ" sz="1200" b="0" dirty="0"/>
          </a:p>
          <a:p>
            <a:endParaRPr lang="en-GB" altLang="en-CZ" dirty="0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41E6E8DB-058D-ED9A-3DAD-6726FCC189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0BC52B4-233A-7641-8A6C-7343D7813461}" type="slidenum">
              <a:rPr lang="hu-HU" altLang="en-CZ" smtClean="0">
                <a:latin typeface="Calibri" panose="020F0502020204030204" pitchFamily="34" charset="0"/>
              </a:rPr>
              <a:pPr/>
              <a:t>5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260519E2-A533-0DAF-B570-DFA92A770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0D21649E-711A-BA6F-3BCF-3BF2A9DD2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CZ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15B05937-1157-BC8C-0027-115637123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BEE770F-28B5-9D47-A823-66BF8D404B85}" type="slidenum">
              <a:rPr lang="hu-HU" altLang="en-CZ" smtClean="0">
                <a:latin typeface="Calibri" panose="020F0502020204030204" pitchFamily="34" charset="0"/>
              </a:rPr>
              <a:pPr/>
              <a:t>6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9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260519E2-A533-0DAF-B570-DFA92A770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0D21649E-711A-BA6F-3BCF-3BF2A9DD2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CZ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15B05937-1157-BC8C-0027-115637123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BEE770F-28B5-9D47-A823-66BF8D404B85}" type="slidenum">
              <a:rPr lang="hu-HU" altLang="en-CZ" smtClean="0">
                <a:latin typeface="Calibri" panose="020F0502020204030204" pitchFamily="34" charset="0"/>
              </a:rPr>
              <a:pPr/>
              <a:t>7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260519E2-A533-0DAF-B570-DFA92A770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0D21649E-711A-BA6F-3BCF-3BF2A9DD2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CZ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15B05937-1157-BC8C-0027-115637123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BEE770F-28B5-9D47-A823-66BF8D404B85}" type="slidenum">
              <a:rPr lang="hu-HU" altLang="en-CZ" smtClean="0">
                <a:latin typeface="Calibri" panose="020F0502020204030204" pitchFamily="34" charset="0"/>
              </a:rPr>
              <a:pPr/>
              <a:t>8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119A5938-0A1E-1464-C7D4-03D779B846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624D41A-B249-D807-9B92-A5CD8B34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CZ" dirty="0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CDA4CFCA-E313-8DD1-BDF1-A8C8FCD4E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7E466DE-C0EE-6F45-9F44-AFDED96EB9CF}" type="slidenum">
              <a:rPr lang="hu-HU" altLang="en-CZ" smtClean="0">
                <a:latin typeface="Calibri" panose="020F0502020204030204" pitchFamily="34" charset="0"/>
              </a:rPr>
              <a:pPr/>
              <a:t>9</a:t>
            </a:fld>
            <a:endParaRPr lang="hu-HU" altLang="en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0D0D3FED-5979-86E4-84D1-7B30D0608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B2870E68-03E1-792F-C4AD-6AD8F8248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HU" dirty="0"/>
              <a:t>Single point of access and allows us to collect data about users 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853340D6-51BE-13B6-D4DB-C85D89FC27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205109-A72B-BA4A-8439-015CB186EF1B}" type="slidenum">
              <a:rPr lang="en-GB" altLang="en-H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2CE8D-DAF1-3840-A36F-EDF40654C5E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5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52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D0C44B94-5729-D85D-7BB9-34D8339C83D6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7">
            <a:extLst>
              <a:ext uri="{FF2B5EF4-FFF2-40B4-BE49-F238E27FC236}">
                <a16:creationId xmlns:a16="http://schemas.microsoft.com/office/drawing/2014/main" id="{B7AEFEDB-D4FD-2B61-5352-2BAFDA4E87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5FAC13F1-1520-2B40-80B6-913C12156523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532BB2-81F6-E257-A6AD-1E35C99B7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4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>
            <a:extLst>
              <a:ext uri="{FF2B5EF4-FFF2-40B4-BE49-F238E27FC236}">
                <a16:creationId xmlns:a16="http://schemas.microsoft.com/office/drawing/2014/main" id="{37DE09E5-FC9A-B2F0-3884-8E2416793A8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8BBFB3F1-63C3-CF43-BCAA-626079ABB398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8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7E21F44A-0076-5674-5AC3-3A6CD2A484EA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Logo IMPULSE rgb SVG">
            <a:extLst>
              <a:ext uri="{FF2B5EF4-FFF2-40B4-BE49-F238E27FC236}">
                <a16:creationId xmlns:a16="http://schemas.microsoft.com/office/drawing/2014/main" id="{557B1F05-0655-B736-13F0-3303DB416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52413"/>
            <a:ext cx="1298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8">
            <a:extLst>
              <a:ext uri="{FF2B5EF4-FFF2-40B4-BE49-F238E27FC236}">
                <a16:creationId xmlns:a16="http://schemas.microsoft.com/office/drawing/2014/main" id="{4A99EA34-3CF2-B9C3-EEFC-6DB7D1ADA6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fld id="{26E0F355-2934-5A4E-8B20-3A51FE8C7CFA}" type="slidenum">
              <a:rPr lang="hu-HU" altLang="hu-HU" b="1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hu-HU" altLang="hu-HU"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2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">
            <a:extLst>
              <a:ext uri="{FF2B5EF4-FFF2-40B4-BE49-F238E27FC236}">
                <a16:creationId xmlns:a16="http://schemas.microsoft.com/office/drawing/2014/main" id="{6CDE142B-5AF0-4B16-658F-F5B6A648D21D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7">
            <a:extLst>
              <a:ext uri="{FF2B5EF4-FFF2-40B4-BE49-F238E27FC236}">
                <a16:creationId xmlns:a16="http://schemas.microsoft.com/office/drawing/2014/main" id="{8709225F-2589-F4C2-C4DF-E3EBA18364F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99F28649-C0D0-C94D-94EA-467A18081F5A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313B99-0F5A-DF3E-D7A3-93377F94B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1pPr>
            <a:lvl2pPr marL="6858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2pPr>
            <a:lvl3pPr marL="11430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200" b="1"/>
            </a:lvl3pPr>
            <a:lvl4pPr marL="16002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 b="1"/>
            </a:lvl4pPr>
            <a:lvl5pPr marL="20574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12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7BC8E4C2-B1C5-5404-2EE4-72A17AEC0F66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4" name="Szövegdoboz 7">
            <a:extLst>
              <a:ext uri="{FF2B5EF4-FFF2-40B4-BE49-F238E27FC236}">
                <a16:creationId xmlns:a16="http://schemas.microsoft.com/office/drawing/2014/main" id="{CC07E432-6598-DC21-76D5-D2D17C0155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2D4D789C-A7B0-174F-9068-47C2B6FDCF1F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5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6825A7-92D3-F511-DDB8-6916402E7E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781176"/>
            <a:ext cx="10515600" cy="42291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5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8ED43DE0-CF49-28BC-AF9E-2CD094351F6B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6217EB5-986C-6D41-0050-348C55518C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0CA83CBE-F093-1248-A08A-1F1FB6416793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582FE2-3FA8-00A3-F08C-DCC753EDA3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07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52F229CE-597C-89E7-77EA-EA29A8DB1CE5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7" name="Szövegdoboz 4">
            <a:extLst>
              <a:ext uri="{FF2B5EF4-FFF2-40B4-BE49-F238E27FC236}">
                <a16:creationId xmlns:a16="http://schemas.microsoft.com/office/drawing/2014/main" id="{86660FEC-D5AC-9481-96EF-D4E9C0C9A8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51CBEC1D-133B-FA4E-AB8F-2E0FBB278956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8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61EAB4-9FB4-DFE6-EF07-1605D8EE76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>
            <a:lvl1pPr>
              <a:defRPr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8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823D2CBE-4640-1785-C221-6DBB2F614106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4">
            <a:extLst>
              <a:ext uri="{FF2B5EF4-FFF2-40B4-BE49-F238E27FC236}">
                <a16:creationId xmlns:a16="http://schemas.microsoft.com/office/drawing/2014/main" id="{C0A3B1A8-E33B-6585-2132-7D993BCCAC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6671601D-73F5-2B43-A9C7-C7F3C5643988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530542-B053-410E-D175-AE878D88A4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>
            <a:norm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61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9770B1A2-82B8-736B-8FCB-34B1FE1F177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FAF028FC-141C-8BEC-813E-D34F89587D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B84A94AB-5DFB-7041-880A-91F75393A63E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2B4EA8-0B6C-3E4F-9AB1-AFB00F6D35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96926"/>
            <a:ext cx="4116525" cy="971550"/>
          </a:xfrm>
        </p:spPr>
        <p:txBody>
          <a:bodyPr>
            <a:noAutofit/>
          </a:bodyPr>
          <a:lstStyle>
            <a:lvl1pPr>
              <a:defRPr sz="39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010" y="796926"/>
            <a:ext cx="5968378" cy="5072061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6525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21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22FF4522-822A-2079-3CC8-7914B035B149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C257E0FC-9B38-427F-6FB9-82CF9A0211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12355D7-A7E3-974B-A52A-2D927B838600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F861F80-8465-290E-3067-95D8220D9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0412"/>
            <a:ext cx="4050264" cy="1296987"/>
          </a:xfrm>
        </p:spPr>
        <p:txBody>
          <a:bodyPr>
            <a:no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60412"/>
            <a:ext cx="6172200" cy="51085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50264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_Blank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9725583E-1094-B4CD-720B-C3B259F5418B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A9EEB9-A9B5-5479-5575-655315BA5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4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C34451-6A9C-2822-DE84-B5FE27AE92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574675"/>
            <a:ext cx="10515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  <a:endParaRPr lang="en-GB" altLang="hu-H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1A9443A-5010-078D-4F91-E5688821EC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  <a:endParaRPr lang="en-GB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D5FF6-5B40-AB08-229E-3656F6B0D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D37E84-40E1-9643-8B11-0580D139F693}" type="datetimeFigureOut">
              <a:rPr lang="en-GB"/>
              <a:pPr>
                <a:defRPr/>
              </a:pPr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83970-5B1E-E2BE-B300-61A51E60C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33B1-B50F-1293-5879-45792C1D3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FD04231-77D5-694B-9B79-159CD6DF0FCF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 kern="1200">
          <a:solidFill>
            <a:srgbClr val="FE5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3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https://scontent-vie1-1.xx.fbcdn.net/v/t39.30808-6/381009530_830613272239812_7014969617765875836_n.jpg?_nc_cat=108&amp;ccb=1-7&amp;_nc_sid=5614bc&amp;_nc_ohc=DtNQlLNz8_EAX9niWSa&amp;_nc_ht=scontent-vie1-1.xx&amp;oh=00_AfBAhHvu22NWnItuhp4uejZ-HYYpiTgszzaNf361S6LWkA&amp;oe=6522F216" TargetMode="Externa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odnadpis 4">
            <a:extLst>
              <a:ext uri="{FF2B5EF4-FFF2-40B4-BE49-F238E27FC236}">
                <a16:creationId xmlns:a16="http://schemas.microsoft.com/office/drawing/2014/main" id="{E65FF9C7-D7D4-803E-25D9-2C407F6260E8}"/>
              </a:ext>
            </a:extLst>
          </p:cNvPr>
          <p:cNvSpPr txBox="1">
            <a:spLocks/>
          </p:cNvSpPr>
          <p:nvPr/>
        </p:nvSpPr>
        <p:spPr bwMode="auto">
          <a:xfrm>
            <a:off x="922338" y="4146550"/>
            <a:ext cx="106886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2800" b="0" dirty="0"/>
              <a:t>Closing Conference</a:t>
            </a:r>
            <a:endParaRPr lang="cs-CZ" altLang="hu-HU" sz="2800" b="0" dirty="0"/>
          </a:p>
        </p:txBody>
      </p:sp>
      <p:sp>
        <p:nvSpPr>
          <p:cNvPr id="16387" name="Nadpis 3">
            <a:extLst>
              <a:ext uri="{FF2B5EF4-FFF2-40B4-BE49-F238E27FC236}">
                <a16:creationId xmlns:a16="http://schemas.microsoft.com/office/drawing/2014/main" id="{82E62471-31ED-E944-9FDD-730D7BA7C7BF}"/>
              </a:ext>
            </a:extLst>
          </p:cNvPr>
          <p:cNvSpPr txBox="1">
            <a:spLocks/>
          </p:cNvSpPr>
          <p:nvPr/>
        </p:nvSpPr>
        <p:spPr bwMode="auto">
          <a:xfrm>
            <a:off x="922338" y="2811463"/>
            <a:ext cx="106886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hu-HU" sz="3300" dirty="0">
                <a:cs typeface="Calibri" panose="020F0502020204030204" pitchFamily="34" charset="0"/>
              </a:rPr>
              <a:t>Work Package 7 – </a:t>
            </a:r>
            <a:r>
              <a:rPr lang="hu-HU" sz="33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Promoting</a:t>
            </a:r>
            <a:r>
              <a:rPr lang="hu-HU" sz="3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33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Sustainability</a:t>
            </a:r>
            <a:r>
              <a:rPr lang="hu-HU" sz="3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33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hu-HU" sz="3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33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r>
              <a:rPr lang="hu-HU" sz="3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33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Dissemination</a:t>
            </a:r>
            <a:endParaRPr lang="cs-CZ" altLang="hu-HU" sz="3300" dirty="0">
              <a:cs typeface="Calibri" panose="020F050202020403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C7C16777-EB43-2FC3-37DF-291D4D886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75" y="5913438"/>
            <a:ext cx="4035425" cy="715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IMPULSE is funded by the European Union’s </a:t>
            </a:r>
            <a:endParaRPr lang="hu-HU" altLang="en-NL" sz="1350" dirty="0"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Horizon 2020 research and innovation programme </a:t>
            </a:r>
            <a:endParaRPr lang="hu-HU" altLang="en-NL" sz="1350" dirty="0"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under grant</a:t>
            </a:r>
            <a:r>
              <a:rPr lang="hu-HU" altLang="en-NL" sz="135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NL" sz="1350" dirty="0">
                <a:latin typeface="+mn-lt"/>
                <a:cs typeface="Arial" panose="020B0604020202020204" pitchFamily="34" charset="0"/>
              </a:rPr>
              <a:t>agreement No. 871161 </a:t>
            </a:r>
          </a:p>
        </p:txBody>
      </p:sp>
      <p:pic>
        <p:nvPicPr>
          <p:cNvPr id="16389" name="Picture 2" descr="Black Flag Of European Eu Stock Illustration - Download Image Now - iStock">
            <a:extLst>
              <a:ext uri="{FF2B5EF4-FFF2-40B4-BE49-F238E27FC236}">
                <a16:creationId xmlns:a16="http://schemas.microsoft.com/office/drawing/2014/main" id="{0723A029-5FCC-3E03-88E5-E23DD2FF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338" y="5962650"/>
            <a:ext cx="10334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B5FB4CB1-693D-5F4E-7C4C-CACF3C7B9E08}"/>
              </a:ext>
            </a:extLst>
          </p:cNvPr>
          <p:cNvSpPr txBox="1">
            <a:spLocks/>
          </p:cNvSpPr>
          <p:nvPr/>
        </p:nvSpPr>
        <p:spPr bwMode="auto">
          <a:xfrm>
            <a:off x="922338" y="5541963"/>
            <a:ext cx="2852737" cy="371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hu-HU" sz="2200" b="1" dirty="0">
                <a:latin typeface="+mj-lt"/>
              </a:rPr>
              <a:t>17 April</a:t>
            </a:r>
            <a:r>
              <a:rPr lang="hu-HU" altLang="hu-HU" sz="2200" b="1" dirty="0">
                <a:latin typeface="+mj-lt"/>
              </a:rPr>
              <a:t> 202</a:t>
            </a:r>
            <a:r>
              <a:rPr lang="en-US" altLang="hu-HU" sz="2200" b="1" dirty="0">
                <a:latin typeface="+mj-lt"/>
              </a:rPr>
              <a:t>4</a:t>
            </a:r>
            <a:endParaRPr lang="cs-CZ" altLang="hu-HU" sz="2200" dirty="0">
              <a:latin typeface="+mj-lt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8228167F-8F2E-3DB9-E0F7-01E76E5D1BA0}"/>
              </a:ext>
            </a:extLst>
          </p:cNvPr>
          <p:cNvSpPr txBox="1">
            <a:spLocks/>
          </p:cNvSpPr>
          <p:nvPr/>
        </p:nvSpPr>
        <p:spPr bwMode="auto">
          <a:xfrm>
            <a:off x="922338" y="5149850"/>
            <a:ext cx="6503987" cy="371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2500" b="1" dirty="0">
                <a:solidFill>
                  <a:srgbClr val="F26722"/>
                </a:solidFill>
                <a:latin typeface="+mj-lt"/>
              </a:rPr>
              <a:t>Alexandra </a:t>
            </a:r>
            <a:r>
              <a:rPr lang="hu-HU" altLang="hu-HU" sz="2500" b="1" dirty="0" err="1">
                <a:solidFill>
                  <a:srgbClr val="F26722"/>
                </a:solidFill>
                <a:latin typeface="+mj-lt"/>
              </a:rPr>
              <a:t>Schmidli</a:t>
            </a:r>
            <a:r>
              <a:rPr lang="hu-HU" altLang="hu-HU" sz="2500" b="1" dirty="0">
                <a:solidFill>
                  <a:srgbClr val="F26722"/>
                </a:solidFill>
                <a:latin typeface="+mj-lt"/>
              </a:rPr>
              <a:t> and </a:t>
            </a:r>
            <a:r>
              <a:rPr lang="hu-HU" altLang="hu-HU" sz="2500" b="1" dirty="0" err="1">
                <a:solidFill>
                  <a:srgbClr val="F26722"/>
                </a:solidFill>
                <a:latin typeface="+mj-lt"/>
              </a:rPr>
              <a:t>partners</a:t>
            </a:r>
            <a:endParaRPr lang="cs-CZ" altLang="hu-HU" sz="2500" dirty="0">
              <a:solidFill>
                <a:srgbClr val="F26722"/>
              </a:solidFill>
              <a:latin typeface="+mj-lt"/>
            </a:endParaRPr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BF6A0799-7DCC-ECEB-4013-C6B8AC1EAEAB}"/>
              </a:ext>
            </a:extLst>
          </p:cNvPr>
          <p:cNvSpPr txBox="1">
            <a:spLocks/>
          </p:cNvSpPr>
          <p:nvPr/>
        </p:nvSpPr>
        <p:spPr bwMode="auto">
          <a:xfrm>
            <a:off x="922338" y="2151063"/>
            <a:ext cx="10117137" cy="738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3800" b="1" dirty="0">
                <a:solidFill>
                  <a:srgbClr val="F26722"/>
                </a:solidFill>
                <a:latin typeface="+mn-lt"/>
              </a:rPr>
              <a:t>IMPULSE PROJECT</a:t>
            </a:r>
            <a:endParaRPr lang="cs-CZ" altLang="hu-HU" sz="3800" b="1" dirty="0">
              <a:solidFill>
                <a:srgbClr val="F2672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A91F292E-A74A-3C9A-DA49-10A1C909CC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626959"/>
              </p:ext>
            </p:extLst>
          </p:nvPr>
        </p:nvGraphicFramePr>
        <p:xfrm>
          <a:off x="55552" y="647390"/>
          <a:ext cx="11761695" cy="623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lcím 2">
            <a:extLst>
              <a:ext uri="{FF2B5EF4-FFF2-40B4-BE49-F238E27FC236}">
                <a16:creationId xmlns:a16="http://schemas.microsoft.com/office/drawing/2014/main" id="{A50E53AC-7DD6-CF5F-6949-3A3A070ABCD7}"/>
              </a:ext>
            </a:extLst>
          </p:cNvPr>
          <p:cNvSpPr txBox="1">
            <a:spLocks/>
          </p:cNvSpPr>
          <p:nvPr/>
        </p:nvSpPr>
        <p:spPr bwMode="auto">
          <a:xfrm>
            <a:off x="2338465" y="51192"/>
            <a:ext cx="798975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Summary of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22500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E62CED-37E6-8F40-8F2E-2235856DC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177285-0B8A-2041-A180-EB0523F8E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9ECB27-9130-2A47-A5FD-B881DD41C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DC4311-D3DD-8F4D-8B56-C17FE2AE8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6963DB-4FCC-6B42-A82D-ADC0DDCBE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C704CC-1932-7B40-BD3B-D2421C2BA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1E8CCB-73CC-0D45-82B4-32110D01B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5D172D-CC95-4A46-A6C5-8BF04D369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23F5BE-4763-CD4A-8F2D-C8AAB3D62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97AFCC-F461-FF44-92EA-D5EEF0860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6AAB6B-B93F-604A-8F29-B63D42A78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92FC14-8DFB-B949-B622-274FB1437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BEF164-0FB6-1A43-A919-3C466F466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7D4253-615E-7140-9270-A12E7095C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5FDAEA-9674-7E4C-8043-41404F53D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6DF436-6D70-FC48-939D-1AC8928A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BA7DAB-41AD-9D40-BAD5-69A5F7045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7F9B2-4DD3-184F-B6B1-4F211C4B5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ED133C-CEC4-6A43-825E-35CFC64DF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B7C74C-876C-164E-A941-70F3ADB78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DBC4A9-33BC-BB45-A8BD-4E3842294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78B083-A04B-AB44-925A-2D54510C5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48B0ED-FA9C-9C45-9B90-318BA9D61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A0E92-700D-344A-9762-0015FB382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2FD8BF-6FBE-3746-B89B-504688232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D33499-5A7A-1E46-902D-48DE87576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B24B72-7B61-6949-9F77-B403394DD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F8295B-9D6F-2D4B-9DFD-CCB4877EE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C82AEE-D58C-4B48-8E76-2524850AC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A5095-2CBF-2843-A99B-FE09109BD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8FDA7C-74E0-AC42-BB20-D0FE80C5B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2C6E3981-DCA1-04DB-D21F-AE76913E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17" y="184895"/>
            <a:ext cx="9393381" cy="108260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267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 of Users Calls and User Meeting</a:t>
            </a:r>
            <a:endParaRPr lang="en-US" sz="3600" b="1" i="1" dirty="0">
              <a:solidFill>
                <a:srgbClr val="F267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B4CE3E-F7B3-C67B-9BFA-4B03C63B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404F8D86-4400-1144-9356-3A800FF33C2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213636-C84E-DFA2-2150-C6C4781B7FA0}"/>
              </a:ext>
            </a:extLst>
          </p:cNvPr>
          <p:cNvSpPr/>
          <p:nvPr/>
        </p:nvSpPr>
        <p:spPr>
          <a:xfrm>
            <a:off x="975977" y="933905"/>
            <a:ext cx="5755325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7155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r>
              <a:rPr lang="en-GB" altLang="en-HU" sz="2200" b="1" dirty="0">
                <a:solidFill>
                  <a:schemeClr val="dk1"/>
                </a:solidFill>
                <a:latin typeface="Calibri"/>
                <a:cs typeface="Calibri"/>
              </a:rPr>
              <a:t>Coordination of information </a:t>
            </a:r>
            <a:r>
              <a:rPr lang="en-GB" altLang="en-HU" sz="2200" dirty="0">
                <a:solidFill>
                  <a:schemeClr val="dk1"/>
                </a:solidFill>
                <a:latin typeface="Calibri"/>
                <a:cs typeface="Calibri"/>
              </a:rPr>
              <a:t>and announcement across ELI Facilities</a:t>
            </a:r>
            <a:endParaRPr lang="en-US" altLang="en-HU" sz="2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r>
              <a:rPr lang="en-US" sz="2200" b="1" dirty="0">
                <a:solidFill>
                  <a:schemeClr val="dk1"/>
                </a:solidFill>
                <a:latin typeface="Calibri"/>
                <a:cs typeface="Calibri"/>
              </a:rPr>
              <a:t>Development of ELI User Portal </a:t>
            </a:r>
            <a:r>
              <a:rPr lang="en-US" sz="2200" dirty="0">
                <a:solidFill>
                  <a:schemeClr val="dk1"/>
                </a:solidFill>
                <a:latin typeface="Calibri"/>
                <a:cs typeface="Calibri"/>
              </a:rPr>
              <a:t>as a single point of access which </a:t>
            </a:r>
            <a:r>
              <a:rPr lang="en-GB" sz="2200" dirty="0">
                <a:solidFill>
                  <a:schemeClr val="dk1"/>
                </a:solidFill>
                <a:latin typeface="Calibri"/>
                <a:cs typeface="Calibri"/>
              </a:rPr>
              <a:t>enables collection of cohesive analytical data</a:t>
            </a:r>
            <a:endParaRPr lang="en-GB" altLang="en-HU" sz="2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r>
              <a:rPr lang="en-GB" altLang="en-HU" sz="2200" b="1" dirty="0">
                <a:solidFill>
                  <a:schemeClr val="dk1"/>
                </a:solidFill>
                <a:latin typeface="Calibri"/>
                <a:cs typeface="Calibri"/>
              </a:rPr>
              <a:t>Promotional materials and campaign </a:t>
            </a:r>
            <a:r>
              <a:rPr lang="en-GB" altLang="en-HU" sz="2200" dirty="0">
                <a:solidFill>
                  <a:schemeClr val="dk1"/>
                </a:solidFill>
                <a:latin typeface="Calibri"/>
                <a:cs typeface="Calibri"/>
              </a:rPr>
              <a:t>(poster, slide, mailing, advert, banners etc.) on social media with instrument specific posts, user testimonials etc.</a:t>
            </a:r>
          </a:p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r>
              <a:rPr lang="en-US" altLang="en-HU" sz="2200" b="1" dirty="0">
                <a:solidFill>
                  <a:schemeClr val="dk1"/>
                </a:solidFill>
                <a:latin typeface="Calibri"/>
                <a:cs typeface="Calibri"/>
              </a:rPr>
              <a:t>Dissemination to scientific community</a:t>
            </a:r>
            <a:r>
              <a:rPr lang="en-US" altLang="en-HU" sz="2200" dirty="0">
                <a:solidFill>
                  <a:schemeClr val="dk1"/>
                </a:solidFill>
                <a:latin typeface="Calibri"/>
                <a:cs typeface="Calibri"/>
              </a:rPr>
              <a:t>, mailing lists, partner networks etc.</a:t>
            </a:r>
          </a:p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r>
              <a:rPr lang="en-US" altLang="en-HU" sz="2200" b="1" dirty="0">
                <a:solidFill>
                  <a:schemeClr val="dk1"/>
                </a:solidFill>
                <a:latin typeface="Calibri"/>
                <a:cs typeface="Calibri"/>
              </a:rPr>
              <a:t>Targeted advertising campaign on </a:t>
            </a:r>
            <a:r>
              <a:rPr lang="en-US" altLang="en-HU" sz="2200" dirty="0">
                <a:solidFill>
                  <a:schemeClr val="dk1"/>
                </a:solidFill>
                <a:latin typeface="Calibri"/>
                <a:cs typeface="Calibri"/>
              </a:rPr>
              <a:t>social media and online</a:t>
            </a:r>
          </a:p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r>
              <a:rPr lang="en-US" altLang="en-HU" sz="2200" b="1" dirty="0">
                <a:solidFill>
                  <a:schemeClr val="dk1"/>
                </a:solidFill>
                <a:latin typeface="Calibri"/>
                <a:cs typeface="Calibri"/>
              </a:rPr>
              <a:t>Joint User Meeting </a:t>
            </a:r>
            <a:r>
              <a:rPr lang="en-US" altLang="en-HU" sz="2200" dirty="0">
                <a:solidFill>
                  <a:schemeClr val="dk1"/>
                </a:solidFill>
                <a:latin typeface="Calibri"/>
                <a:cs typeface="Calibri"/>
              </a:rPr>
              <a:t>for key engagements with User Community</a:t>
            </a:r>
            <a:endParaRPr lang="hu-HU" altLang="en-HU" sz="2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28600" indent="-228600"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  <a:buFont typeface="Calibri" panose="020F0502020204030204" pitchFamily="34" charset="0"/>
              <a:buChar char="−"/>
            </a:pPr>
            <a:endParaRPr lang="en-GB" sz="2200" b="1" dirty="0">
              <a:solidFill>
                <a:schemeClr val="dk1"/>
              </a:solidFill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E1A4B-2D22-698C-F4EC-5C5A573C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400" y="790307"/>
            <a:ext cx="4754196" cy="2638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in a black shirt&#10;&#10;Description automatically generated">
            <a:extLst>
              <a:ext uri="{FF2B5EF4-FFF2-40B4-BE49-F238E27FC236}">
                <a16:creationId xmlns:a16="http://schemas.microsoft.com/office/drawing/2014/main" id="{91F513D4-6F31-725C-2327-DFE133E18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96" y="3158899"/>
            <a:ext cx="3119272" cy="319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group of men in white coats and hats pointing at a computer screen&#10;&#10;Description automatically generated">
            <a:extLst>
              <a:ext uri="{FF2B5EF4-FFF2-40B4-BE49-F238E27FC236}">
                <a16:creationId xmlns:a16="http://schemas.microsoft.com/office/drawing/2014/main" id="{F6EDFFC5-C61C-EF2C-0BBC-CD0340FCA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38" y="2467679"/>
            <a:ext cx="3133465" cy="313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50E-462D-867A-E782-C09E2985A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26722"/>
                </a:solidFill>
              </a:rPr>
              <a:t>ELI Summer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240D2-D6A9-7EF4-EBDD-F0F43D78BB53}"/>
              </a:ext>
            </a:extLst>
          </p:cNvPr>
          <p:cNvSpPr txBox="1"/>
          <p:nvPr/>
        </p:nvSpPr>
        <p:spPr>
          <a:xfrm>
            <a:off x="372043" y="3458980"/>
            <a:ext cx="13870898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GB" sz="2400" b="1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ELISS 2021 (online 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300+ participants from 29 countries</a:t>
            </a:r>
          </a:p>
          <a:p>
            <a:endParaRPr lang="en-GB" sz="2400" b="1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r>
              <a:rPr lang="en-GB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ELISS 2022 (hybrid)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190 (40 in person) participants from 39 countries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33"/>
                </a:solidFill>
                <a:cs typeface="Calibri" panose="020F0502020204030204" pitchFamily="34" charset="0"/>
              </a:rPr>
              <a:t>3.5 day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 speakers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33"/>
                </a:solidFill>
                <a:cs typeface="Calibri" panose="020F0502020204030204" pitchFamily="34" charset="0"/>
              </a:rPr>
              <a:t>18 poster submissions</a:t>
            </a:r>
            <a:r>
              <a:rPr lang="en-GB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2400" b="1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endParaRPr lang="en-GB" sz="2400" b="1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ELISS 2023 (in-person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120 participants from 24 countries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day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Poster submissions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E56DA-3E1D-EDA8-1519-97FA70B77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59029"/>
            <a:ext cx="12192000" cy="74178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F71714-35FA-09B6-52DE-0D4D0D989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056"/>
            <a:ext cx="4035065" cy="10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CF13E8-8292-66D0-4DCE-83553CC5C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46" y="5870019"/>
            <a:ext cx="2365661" cy="8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76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D7ED-1FC6-42F2-4B13-5D829F82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44" y="919317"/>
            <a:ext cx="10515600" cy="633413"/>
          </a:xfrm>
        </p:spPr>
        <p:txBody>
          <a:bodyPr/>
          <a:lstStyle/>
          <a:p>
            <a:r>
              <a:rPr lang="en-GB" dirty="0">
                <a:solidFill>
                  <a:srgbClr val="F26722"/>
                </a:solidFill>
              </a:rPr>
              <a:t>Education and Training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02A9-92B2-2E63-FE1D-F3415F0C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64" y="1646943"/>
            <a:ext cx="4374028" cy="43513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0" dirty="0"/>
              <a:t>PhDs </a:t>
            </a:r>
            <a:r>
              <a:rPr lang="en-US" altLang="cs-CZ" sz="2400" b="0" dirty="0" err="1"/>
              <a:t>Programme</a:t>
            </a:r>
            <a:r>
              <a:rPr lang="en-US" altLang="cs-CZ" sz="2400" b="0" dirty="0"/>
              <a:t> / University courses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0" dirty="0"/>
              <a:t>ELI Internships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sz="2400" b="0" dirty="0"/>
              <a:t>Competition for secondary school students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sz="2400" b="0" dirty="0"/>
              <a:t>Student Summer Camp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400" b="0" dirty="0"/>
              <a:t>Thematic Hands on training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400" b="0" dirty="0"/>
              <a:t>University visits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400" b="0" dirty="0"/>
              <a:t>Teacher training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400" b="0" dirty="0"/>
              <a:t>Online lecture series</a:t>
            </a:r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endParaRPr lang="en-GB" sz="2400" b="0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GB" sz="24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4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4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4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4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400" b="0" dirty="0"/>
          </a:p>
        </p:txBody>
      </p:sp>
      <p:pic>
        <p:nvPicPr>
          <p:cNvPr id="6146" name="Picture 2" descr="No alternative text description for this image">
            <a:extLst>
              <a:ext uri="{FF2B5EF4-FFF2-40B4-BE49-F238E27FC236}">
                <a16:creationId xmlns:a16="http://schemas.microsoft.com/office/drawing/2014/main" id="{C3B2D336-8FB9-6FEB-D0A7-A80449A5A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4"/>
          <a:stretch/>
        </p:blipFill>
        <p:spPr bwMode="auto">
          <a:xfrm>
            <a:off x="7943707" y="157123"/>
            <a:ext cx="3772525" cy="2062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004203625" descr="May be an image of 10 people and text">
            <a:extLst>
              <a:ext uri="{FF2B5EF4-FFF2-40B4-BE49-F238E27FC236}">
                <a16:creationId xmlns:a16="http://schemas.microsoft.com/office/drawing/2014/main" id="{8A2855D7-9A8F-43BE-01B9-F495B49C9805}"/>
              </a:ext>
            </a:extLst>
          </p:cNvPr>
          <p:cNvPicPr>
            <a:picLocks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59" y="1855158"/>
            <a:ext cx="3772525" cy="284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113BD996-72F0-30F7-6425-FDF8EBE5E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t="27845"/>
          <a:stretch/>
        </p:blipFill>
        <p:spPr bwMode="auto">
          <a:xfrm>
            <a:off x="5843231" y="4208666"/>
            <a:ext cx="4530734" cy="24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Image">
            <a:extLst>
              <a:ext uri="{FF2B5EF4-FFF2-40B4-BE49-F238E27FC236}">
                <a16:creationId xmlns:a16="http://schemas.microsoft.com/office/drawing/2014/main" id="{F231091A-F689-8BCA-C80B-79D45A82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67" y="2174655"/>
            <a:ext cx="3482486" cy="2320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150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D7ED-1FC6-42F2-4B13-5D829F82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866" y="136366"/>
            <a:ext cx="10515600" cy="633413"/>
          </a:xfrm>
        </p:spPr>
        <p:txBody>
          <a:bodyPr/>
          <a:lstStyle/>
          <a:p>
            <a:r>
              <a:rPr lang="en-GB" dirty="0">
                <a:solidFill>
                  <a:srgbClr val="F26722"/>
                </a:solidFill>
              </a:rPr>
              <a:t>Outreach and Education Activities at ELI NP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02A9-92B2-2E63-FE1D-F3415F0C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65" y="940571"/>
            <a:ext cx="5642081" cy="43513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200" b="0" dirty="0"/>
              <a:t>Around 1400 visitors only on the site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200" b="0" dirty="0"/>
              <a:t>More than 60 guided tours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200" b="0" dirty="0"/>
              <a:t>7 Outdoor activities ( Researchers Night, Open Days at the Ministry, Summer and Autumn School…)</a:t>
            </a:r>
            <a:br>
              <a:rPr lang="en-US" altLang="cs-CZ" sz="2200" b="0" dirty="0"/>
            </a:br>
            <a:endParaRPr lang="en-US" altLang="cs-CZ" sz="22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sz="2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Board of Students</a:t>
            </a:r>
            <a:r>
              <a:rPr lang="en-US" sz="2200" b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b="0" dirty="0"/>
              <a:t>comprises bachelor's, master's, PhD, and postdoctoral students, Aim: to provide a platform for practicing and enhancing the delivery of public scientific presentations, receiving constructive feedback, and fostering new collaborations and social connections.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200" b="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2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1C02F-CF0A-998E-7517-DB3A732E4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69" y="885271"/>
            <a:ext cx="3571986" cy="267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00C8E-FE42-9A2A-D3C5-B4A5055D0B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3"/>
          <a:stretch/>
        </p:blipFill>
        <p:spPr>
          <a:xfrm>
            <a:off x="6819089" y="3322475"/>
            <a:ext cx="4964224" cy="2807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7302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D7ED-1FC6-42F2-4B13-5D829F82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54" y="164890"/>
            <a:ext cx="10515600" cy="633413"/>
          </a:xfrm>
        </p:spPr>
        <p:txBody>
          <a:bodyPr/>
          <a:lstStyle/>
          <a:p>
            <a:r>
              <a:rPr lang="en-GB" dirty="0">
                <a:solidFill>
                  <a:srgbClr val="F26722"/>
                </a:solidFill>
              </a:rPr>
              <a:t>STAMPLASS Workshop hosted at ELI-NP </a:t>
            </a:r>
            <a:br>
              <a:rPr lang="en-GB" dirty="0">
                <a:solidFill>
                  <a:srgbClr val="F26722"/>
                </a:solidFill>
              </a:rPr>
            </a:br>
            <a:r>
              <a:rPr lang="en-GB" sz="3200" dirty="0">
                <a:solidFill>
                  <a:srgbClr val="F26722"/>
                </a:solidFill>
              </a:rPr>
              <a:t>led by WP3 on 21-23 March in </a:t>
            </a:r>
            <a:r>
              <a:rPr lang="en-GB" sz="3200" dirty="0" err="1">
                <a:solidFill>
                  <a:srgbClr val="F26722"/>
                </a:solidFill>
              </a:rPr>
              <a:t>Măgurele</a:t>
            </a:r>
            <a:r>
              <a:rPr lang="en-GB" sz="3200" dirty="0">
                <a:solidFill>
                  <a:srgbClr val="F26722"/>
                </a:solidFill>
              </a:rPr>
              <a:t>, </a:t>
            </a:r>
            <a:r>
              <a:rPr lang="en-GB" sz="3200" dirty="0" err="1">
                <a:solidFill>
                  <a:srgbClr val="F26722"/>
                </a:solidFill>
              </a:rPr>
              <a:t>România</a:t>
            </a:r>
            <a:endParaRPr lang="en-GB" dirty="0">
              <a:solidFill>
                <a:srgbClr val="F2672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02A9-92B2-2E63-FE1D-F3415F0C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1253331"/>
            <a:ext cx="10974956" cy="435133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None/>
            </a:pPr>
            <a:r>
              <a:rPr lang="en-GB" sz="2000" b="0" dirty="0"/>
              <a:t>The availability of reliable solutions and accepted protocols for the metrology of high-peak power, high-repetition rate lasers and the secondary sources derived from them is critical both for the operation of the ELI Facilities and for enabling excellent research and user access at ELI.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GB" sz="2000" b="0" dirty="0"/>
          </a:p>
        </p:txBody>
      </p:sp>
      <p:pic>
        <p:nvPicPr>
          <p:cNvPr id="6" name="Picture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ADD8BDC-066A-D7BC-AB84-3EF1691A4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39087"/>
          <a:stretch/>
        </p:blipFill>
        <p:spPr>
          <a:xfrm>
            <a:off x="6775450" y="2344387"/>
            <a:ext cx="5257224" cy="2649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C859BC-4B35-A8B3-A40B-D77D98AD83BA}"/>
              </a:ext>
            </a:extLst>
          </p:cNvPr>
          <p:cNvSpPr txBox="1">
            <a:spLocks/>
          </p:cNvSpPr>
          <p:nvPr/>
        </p:nvSpPr>
        <p:spPr bwMode="auto">
          <a:xfrm>
            <a:off x="982663" y="2344387"/>
            <a:ext cx="586784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3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alibri" panose="020F0502020204030204" pitchFamily="34" charset="0"/>
              <a:buNone/>
            </a:pPr>
            <a:r>
              <a:rPr lang="en-GB" sz="2000" dirty="0"/>
              <a:t>Workshop Objective</a:t>
            </a:r>
            <a:r>
              <a:rPr lang="en-GB" sz="2000" b="0" dirty="0"/>
              <a:t> </a:t>
            </a:r>
            <a:endParaRPr lang="en-GB" sz="200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000" b="0" dirty="0"/>
              <a:t>Identifying standard diagnostics in metrology procedures available for implementation at the ELI Facilities;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000" b="0" dirty="0"/>
              <a:t>Exchange of experience with the scientific community (users, partners, industry) on standard diagnostics for the high-peak-power lasers;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000" dirty="0"/>
              <a:t>110 participants </a:t>
            </a:r>
            <a:r>
              <a:rPr lang="en-GB" sz="2000" b="0" dirty="0"/>
              <a:t>(ELI facilities, 24 companies </a:t>
            </a:r>
            <a:br>
              <a:rPr lang="en-GB" sz="2000" b="0" dirty="0"/>
            </a:br>
            <a:r>
              <a:rPr lang="en-GB" sz="2000" b="0" dirty="0"/>
              <a:t>and 38 from academia);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000" dirty="0"/>
              <a:t>3 day programme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000" dirty="0"/>
              <a:t>37 talks / speakers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000" dirty="0"/>
              <a:t>12 posters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GB" sz="2000" b="0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C920F95-A234-44F4-9B1A-E2C71F11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7319754" y="4590261"/>
            <a:ext cx="3547666" cy="202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314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D7ED-1FC6-42F2-4B13-5D829F82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919317"/>
            <a:ext cx="10515600" cy="633413"/>
          </a:xfrm>
        </p:spPr>
        <p:txBody>
          <a:bodyPr/>
          <a:lstStyle/>
          <a:p>
            <a:r>
              <a:rPr lang="en-GB" dirty="0">
                <a:solidFill>
                  <a:srgbClr val="F26722"/>
                </a:solidFill>
              </a:rPr>
              <a:t>ELI NP / Thales Media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02A9-92B2-2E63-FE1D-F3415F0C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65" y="1646943"/>
            <a:ext cx="506383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GB" sz="2200" b="0" dirty="0"/>
              <a:t>A press trip was organised to celebrate 10 years of successful partnership and excellent collaboration between Thales and ELI-NP teams have made possible great achievements that led to the first 10 PW laser pulses on solid target in April 2023 with the presence of Nobel Laureate Gérard </a:t>
            </a:r>
            <a:r>
              <a:rPr lang="en-GB" sz="2200" b="0" dirty="0" err="1"/>
              <a:t>Mourou</a:t>
            </a:r>
            <a:r>
              <a:rPr lang="en-GB" sz="2200" b="0" dirty="0"/>
              <a:t>.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200" b="0" dirty="0"/>
              <a:t>25 journalists from Spain, Italy, France, Germany, Romania, Holland;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200" b="0" dirty="0"/>
              <a:t>20 publications (written media, TV, radio, press agencies );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GB" sz="2200" b="0" dirty="0"/>
              <a:t>More than 30 publications all over the world covering the subject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GB" sz="22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GB" sz="2200" b="0" dirty="0"/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GB" sz="22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460F68-142E-33F4-5A5E-AE3D6CE59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427"/>
          <a:stretch/>
        </p:blipFill>
        <p:spPr>
          <a:xfrm>
            <a:off x="7000407" y="322056"/>
            <a:ext cx="4888568" cy="310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CE7F0B-9AD1-6498-8872-9A85ECE79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29" y="3087155"/>
            <a:ext cx="4489806" cy="2999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1624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D7ED-1FC6-42F2-4B13-5D829F82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06" y="760523"/>
            <a:ext cx="10515600" cy="633413"/>
          </a:xfrm>
        </p:spPr>
        <p:txBody>
          <a:bodyPr/>
          <a:lstStyle/>
          <a:p>
            <a:r>
              <a:rPr lang="en-GB" dirty="0">
                <a:solidFill>
                  <a:srgbClr val="F26722"/>
                </a:solidFill>
              </a:rPr>
              <a:t>ELI NP / Thales Media Coverage</a:t>
            </a:r>
          </a:p>
        </p:txBody>
      </p:sp>
      <p:pic>
        <p:nvPicPr>
          <p:cNvPr id="9" name="Picture 8" descr="A person in a factory&#10;&#10;Description automatically generated">
            <a:extLst>
              <a:ext uri="{FF2B5EF4-FFF2-40B4-BE49-F238E27FC236}">
                <a16:creationId xmlns:a16="http://schemas.microsoft.com/office/drawing/2014/main" id="{CE694F5C-9391-3980-A407-5AC7E7EDF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83" y="315859"/>
            <a:ext cx="4812711" cy="3680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0CABB-2879-9096-4E58-5DF629534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06" y="1476406"/>
            <a:ext cx="4615498" cy="321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FBF47-946B-47FD-DF2A-B7DAC1425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474" y="1942684"/>
            <a:ext cx="3443009" cy="2832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7A37-9A8A-516C-423A-FEB058431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278113" y="3453189"/>
            <a:ext cx="4412558" cy="3117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CD26F700-576F-1CDC-1126-EDB494523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75" y="3453189"/>
            <a:ext cx="4037615" cy="3043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834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43CCC62D-733D-4FDB-B1AE-2ACB92C9980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55140" y="980819"/>
            <a:ext cx="10636185" cy="461645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Arial" panose="020B0604020202020204" pitchFamily="34" charset="0"/>
              <a:buNone/>
              <a:defRPr/>
            </a:pPr>
            <a:r>
              <a:rPr lang="en-US" altLang="cs-CZ" sz="2000" b="0" dirty="0"/>
              <a:t>A community driven landscape analysis to </a:t>
            </a:r>
            <a:r>
              <a:rPr lang="en-GB" sz="2000" b="0" dirty="0"/>
              <a:t>quantify and qualify </a:t>
            </a:r>
            <a:br>
              <a:rPr lang="en-GB" sz="2000" b="0" dirty="0"/>
            </a:br>
            <a:r>
              <a:rPr lang="en-GB" sz="2000" b="0" dirty="0"/>
              <a:t>the European laser community in collaboration with </a:t>
            </a:r>
            <a:r>
              <a:rPr lang="en-GB" sz="2000" b="0" dirty="0" err="1"/>
              <a:t>Laserlab</a:t>
            </a:r>
            <a:r>
              <a:rPr lang="en-GB" sz="2000" b="0" dirty="0"/>
              <a:t>-Europe</a:t>
            </a:r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Arial" panose="020B0604020202020204" pitchFamily="34" charset="0"/>
              <a:buNone/>
              <a:defRPr/>
            </a:pPr>
            <a:endParaRPr lang="en-GB" sz="2000" b="0" dirty="0"/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2000" dirty="0"/>
              <a:t>Laser landscape report in numbers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145 scientific users and 66 research facilities participated in survey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Report downloaded over 1300 times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High-level stakeholder event with 75 participants</a:t>
            </a:r>
            <a:endParaRPr lang="en-GB" sz="2000" b="0" dirty="0"/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br>
              <a:rPr lang="en-US" altLang="cs-CZ" sz="2000" dirty="0"/>
            </a:br>
            <a:r>
              <a:rPr lang="en-US" altLang="cs-CZ" sz="2000" dirty="0"/>
              <a:t>Key Recommendations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Establishing a common strategy for laser RIs in Europe to better </a:t>
            </a:r>
            <a:br>
              <a:rPr lang="en-US" altLang="cs-CZ" sz="2000" b="0" dirty="0"/>
            </a:br>
            <a:r>
              <a:rPr lang="en-US" altLang="cs-CZ" sz="2000" b="0" dirty="0"/>
              <a:t>align efforts, enhance complementarities and increase synergies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Encouraging </a:t>
            </a:r>
            <a:r>
              <a:rPr lang="en-US" altLang="cs-CZ" sz="2000" b="0" dirty="0" err="1"/>
              <a:t>standardisation</a:t>
            </a:r>
            <a:r>
              <a:rPr lang="en-US" altLang="cs-CZ" sz="2000" b="0" dirty="0"/>
              <a:t> and interoperability of laser RIs to improve efficiency, facilitate user mobility and ensure data compatibility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Securing long-term and sustainable funding for laser RIs to ensure their stability, growth and competitiveness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Enhancing coordination between laser RIs and user communities, to gain a better understanding of user needs and requirements, and to better align the development of laser RIs with user demands.</a:t>
            </a:r>
          </a:p>
        </p:txBody>
      </p:sp>
      <p:sp>
        <p:nvSpPr>
          <p:cNvPr id="29698" name="Alcím 2">
            <a:extLst>
              <a:ext uri="{FF2B5EF4-FFF2-40B4-BE49-F238E27FC236}">
                <a16:creationId xmlns:a16="http://schemas.microsoft.com/office/drawing/2014/main" id="{956D7F85-DC93-F69D-FD4C-89CB1095B3B2}"/>
              </a:ext>
            </a:extLst>
          </p:cNvPr>
          <p:cNvSpPr txBox="1">
            <a:spLocks/>
          </p:cNvSpPr>
          <p:nvPr/>
        </p:nvSpPr>
        <p:spPr bwMode="auto">
          <a:xfrm>
            <a:off x="2185086" y="140979"/>
            <a:ext cx="108807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Science and Technology Landscape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BDE56-216A-70E6-C672-E3F32A605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529" y="908050"/>
            <a:ext cx="3917429" cy="329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lcím 2">
            <a:extLst>
              <a:ext uri="{FF2B5EF4-FFF2-40B4-BE49-F238E27FC236}">
                <a16:creationId xmlns:a16="http://schemas.microsoft.com/office/drawing/2014/main" id="{3086BF86-906F-FE4D-7C1D-0DD8F8805379}"/>
              </a:ext>
            </a:extLst>
          </p:cNvPr>
          <p:cNvSpPr txBox="1">
            <a:spLocks/>
          </p:cNvSpPr>
          <p:nvPr/>
        </p:nvSpPr>
        <p:spPr bwMode="auto">
          <a:xfrm>
            <a:off x="2287732" y="118341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hu-HU" sz="3900" b="1" dirty="0" err="1">
                <a:solidFill>
                  <a:srgbClr val="F26722"/>
                </a:solidFill>
              </a:rPr>
              <a:t>Deliverables</a:t>
            </a:r>
            <a:endParaRPr lang="hu-HU" altLang="hu-HU" sz="3900" b="1" dirty="0">
              <a:solidFill>
                <a:srgbClr val="F26722"/>
              </a:solidFill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EE32E58-40E2-C693-7E3B-8206262E9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6940"/>
              </p:ext>
            </p:extLst>
          </p:nvPr>
        </p:nvGraphicFramePr>
        <p:xfrm>
          <a:off x="1000125" y="918331"/>
          <a:ext cx="10191750" cy="5821328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804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8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8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 beneficiary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month 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date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45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D7.1 </a:t>
                      </a:r>
                    </a:p>
                  </a:txBody>
                  <a:tcPr marL="91438" marR="91438" marT="45696" marB="4569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website and portal </a:t>
                      </a:r>
                    </a:p>
                  </a:txBody>
                  <a:tcPr marL="91438" marR="91438" marT="45696" marB="4569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1438" marR="91438" marT="45696" marB="4569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M5</a:t>
                      </a:r>
                    </a:p>
                  </a:txBody>
                  <a:tcPr marL="91438" marR="91438" marT="45696" marB="4569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31 Mar 2021</a:t>
                      </a:r>
                    </a:p>
                  </a:txBody>
                  <a:tcPr marL="91438" marR="91438" marT="45696" marB="45696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</a:txBody>
                  <a:tcPr marL="91438" marR="91438" marT="45696" marB="4569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D7.2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Project communications and dissemination strategy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M3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Jan 2021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D7.3</a:t>
                      </a:r>
                      <a:endParaRPr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New members and strategic partners engagement plan 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M9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Jul 2021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Aug 2021</a:t>
                      </a: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4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Scientific community outreach strategy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ERIC</a:t>
                      </a:r>
                      <a:r>
                        <a:rPr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 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M12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Oct 2021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5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D7.5</a:t>
                      </a:r>
                      <a:endParaRPr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Corporate identity guide and Communications rules for ELI </a:t>
                      </a:r>
                      <a:endParaRPr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M6</a:t>
                      </a:r>
                      <a:endParaRPr sz="1800" dirty="0"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Apr 2021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2306906891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D7.6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Annual reports on activities to engage new Partners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ERIC</a:t>
                      </a:r>
                      <a:r>
                        <a:rPr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 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M12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 annually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update by end of project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D7.7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Annual reports on community outreach activities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ERIC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M12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annually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update by end of project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D7.8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Report on Laser Science and Technology Roadmap for Europe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</a:t>
                      </a: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M28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entury Gothic"/>
                        <a:cs typeface="Calibri" panose="020F0502020204030204" pitchFamily="34" charset="0"/>
                        <a:sym typeface="Century Gothic"/>
                      </a:endParaRPr>
                    </a:p>
                  </a:txBody>
                  <a:tcPr marL="45719" marR="45719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Feb 2023</a:t>
                      </a:r>
                    </a:p>
                  </a:txBody>
                  <a:tcPr marL="91449" marR="91449" marT="45718" marB="4571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Submitted</a:t>
                      </a:r>
                    </a:p>
                  </a:txBody>
                  <a:tcPr marL="91449" marR="91449" marT="45718" marB="45718" anchor="ctr"/>
                </a:tc>
                <a:extLst>
                  <a:ext uri="{0D108BD9-81ED-4DB2-BD59-A6C34878D82A}">
                    <a16:rowId xmlns:a16="http://schemas.microsoft.com/office/drawing/2014/main" val="195496064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660DC916-2E69-D71C-2AEA-F273C2A2226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71550" y="1643063"/>
            <a:ext cx="10164763" cy="46164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Promote the IMPULSE project </a:t>
            </a:r>
            <a:r>
              <a:rPr lang="en-US" altLang="cs-CZ" sz="2000" b="0" dirty="0"/>
              <a:t>and </a:t>
            </a:r>
            <a:r>
              <a:rPr lang="en-US" altLang="cs-CZ" sz="2000" dirty="0"/>
              <a:t>ELI</a:t>
            </a:r>
            <a:r>
              <a:rPr lang="en-US" altLang="cs-CZ" sz="2000" b="0" dirty="0"/>
              <a:t> through </a:t>
            </a:r>
            <a:r>
              <a:rPr lang="en-US" altLang="cs-CZ" sz="2000" dirty="0"/>
              <a:t>activities aiming at attracting new members and strategic partners</a:t>
            </a:r>
            <a:r>
              <a:rPr lang="en-US" altLang="cs-CZ" sz="2000" b="0" dirty="0"/>
              <a:t> within ELI and at </a:t>
            </a:r>
            <a:r>
              <a:rPr lang="en-US" altLang="cs-CZ" sz="2000" dirty="0"/>
              <a:t>promoting joint efforts </a:t>
            </a:r>
            <a:r>
              <a:rPr lang="en-US" altLang="cs-CZ" sz="2000" b="0" dirty="0"/>
              <a:t>within the </a:t>
            </a:r>
            <a:r>
              <a:rPr lang="en-US" altLang="cs-CZ" sz="2000" dirty="0"/>
              <a:t>European laser community around ELI </a:t>
            </a:r>
            <a:r>
              <a:rPr lang="en-US" altLang="cs-CZ" sz="2000" b="0" dirty="0"/>
              <a:t>and the development of high-intensity high-repetition-rate laser science. </a:t>
            </a: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Develop </a:t>
            </a:r>
            <a:r>
              <a:rPr lang="en-US" altLang="cs-CZ" sz="2000" dirty="0"/>
              <a:t>communication measures to disseminate the project’s progress and outcomes </a:t>
            </a:r>
            <a:r>
              <a:rPr lang="en-US" altLang="cs-CZ" sz="2000" b="0" dirty="0"/>
              <a:t>and </a:t>
            </a:r>
            <a:r>
              <a:rPr lang="en-US" altLang="cs-CZ" sz="2000" dirty="0"/>
              <a:t>raise awareness</a:t>
            </a:r>
            <a:r>
              <a:rPr lang="en-US" altLang="cs-CZ" sz="2000" b="0" dirty="0"/>
              <a:t> </a:t>
            </a:r>
            <a:r>
              <a:rPr lang="en-US" altLang="cs-CZ" sz="2000" dirty="0"/>
              <a:t>about ELI. </a:t>
            </a:r>
            <a:r>
              <a:rPr lang="en-US" altLang="cs-CZ" sz="2000" b="0" dirty="0"/>
              <a:t>Primary audiences include IMPULSE’s direct participants, future users of the ELI Facilities, the industry and policy-makers. Communication activities will also target the media, scientific associations and the public.</a:t>
            </a:r>
          </a:p>
          <a:p>
            <a:pPr marL="0" indent="0" eaLnBrk="1" hangingPunct="1">
              <a:lnSpc>
                <a:spcPct val="100000"/>
              </a:lnSpc>
              <a:buClr>
                <a:srgbClr val="E84E1B"/>
              </a:buClr>
              <a:buFont typeface="Arial" panose="020B0604020202020204" pitchFamily="34" charset="0"/>
              <a:buNone/>
              <a:defRPr/>
            </a:pPr>
            <a:endParaRPr lang="hu-HU" altLang="cs-CZ" sz="2000" b="0" dirty="0"/>
          </a:p>
          <a:p>
            <a:pPr marL="0" indent="0" eaLnBrk="1" hangingPunct="1">
              <a:lnSpc>
                <a:spcPct val="100000"/>
              </a:lnSpc>
              <a:buClr>
                <a:srgbClr val="E84E1B"/>
              </a:buClr>
              <a:buFont typeface="Arial" panose="020B0604020202020204" pitchFamily="34" charset="0"/>
              <a:buNone/>
              <a:defRPr/>
            </a:pPr>
            <a:r>
              <a:rPr lang="hu-HU" altLang="cs-CZ" sz="2000" dirty="0"/>
              <a:t>WP7 </a:t>
            </a:r>
            <a:r>
              <a:rPr lang="hu-HU" altLang="cs-CZ" sz="2000" dirty="0" err="1"/>
              <a:t>Partners</a:t>
            </a:r>
            <a:r>
              <a:rPr lang="hu-HU" altLang="cs-CZ" sz="2000" b="0" dirty="0"/>
              <a:t>: </a:t>
            </a:r>
          </a:p>
        </p:txBody>
      </p:sp>
      <p:sp>
        <p:nvSpPr>
          <p:cNvPr id="13314" name="Alcím 2">
            <a:extLst>
              <a:ext uri="{FF2B5EF4-FFF2-40B4-BE49-F238E27FC236}">
                <a16:creationId xmlns:a16="http://schemas.microsoft.com/office/drawing/2014/main" id="{D1C88BA8-0C15-C426-0862-3B7C557FFF05}"/>
              </a:ext>
            </a:extLst>
          </p:cNvPr>
          <p:cNvSpPr txBox="1">
            <a:spLocks/>
          </p:cNvSpPr>
          <p:nvPr/>
        </p:nvSpPr>
        <p:spPr bwMode="auto">
          <a:xfrm>
            <a:off x="971550" y="908050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WP 7 Objectives and Partners</a:t>
            </a:r>
            <a:endParaRPr lang="hu-HU" altLang="hu-HU" sz="3600" b="1" dirty="0">
              <a:solidFill>
                <a:srgbClr val="F26722"/>
              </a:solidFill>
            </a:endParaRPr>
          </a:p>
        </p:txBody>
      </p:sp>
      <p:pic>
        <p:nvPicPr>
          <p:cNvPr id="5" name="Picture 2" descr="https://www.iesl.forth.gr/sites/default/files/logo-iesl-final.jpg">
            <a:extLst>
              <a:ext uri="{FF2B5EF4-FFF2-40B4-BE49-F238E27FC236}">
                <a16:creationId xmlns:a16="http://schemas.microsoft.com/office/drawing/2014/main" id="{DF8792A4-A0A7-643F-78A2-56A362C5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839" y="5509116"/>
            <a:ext cx="1290205" cy="35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22CD991-C574-514B-A4A4-13845E9A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5628" y="5449464"/>
            <a:ext cx="1858818" cy="5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external-content.duckduckgo.com/iu/?u=https%3A%2F%2Ftse4.mm.bing.net%2Fth%3Fid%3DOIP.Zjy47qmOB7rD-vjWWjyDrgHaFO%26pid%3DApi&amp;f=1">
            <a:extLst>
              <a:ext uri="{FF2B5EF4-FFF2-40B4-BE49-F238E27FC236}">
                <a16:creationId xmlns:a16="http://schemas.microsoft.com/office/drawing/2014/main" id="{A346A19C-FFD2-74D4-C7B6-E15949658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560" y="5386729"/>
            <a:ext cx="1148773" cy="54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6591B90-5043-4234-C015-05628E78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966" y="5384710"/>
            <a:ext cx="1252988" cy="59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MBF Verbundprojekt ELI-NP">
            <a:extLst>
              <a:ext uri="{FF2B5EF4-FFF2-40B4-BE49-F238E27FC236}">
                <a16:creationId xmlns:a16="http://schemas.microsoft.com/office/drawing/2014/main" id="{F2CE22C7-8925-DA00-FD87-50244982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589" y="5289086"/>
            <a:ext cx="736480" cy="7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EBDE6-92AB-AC75-5671-27860E08F8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165" y="5463710"/>
            <a:ext cx="1705121" cy="47061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34A3264-2A25-B895-BD23-E665773F1B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5799" y="5434474"/>
            <a:ext cx="1838896" cy="4784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lcím 2">
            <a:extLst>
              <a:ext uri="{FF2B5EF4-FFF2-40B4-BE49-F238E27FC236}">
                <a16:creationId xmlns:a16="http://schemas.microsoft.com/office/drawing/2014/main" id="{2B26E3A0-72E4-E0F1-4A62-AAA30D977F69}"/>
              </a:ext>
            </a:extLst>
          </p:cNvPr>
          <p:cNvSpPr txBox="1">
            <a:spLocks/>
          </p:cNvSpPr>
          <p:nvPr/>
        </p:nvSpPr>
        <p:spPr bwMode="auto">
          <a:xfrm>
            <a:off x="2260023" y="66676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hu-HU" sz="3900" b="1" dirty="0" err="1">
                <a:solidFill>
                  <a:srgbClr val="F26722"/>
                </a:solidFill>
              </a:rPr>
              <a:t>Milestones</a:t>
            </a:r>
            <a:endParaRPr lang="hu-HU" altLang="hu-HU" sz="3900" b="1" dirty="0">
              <a:solidFill>
                <a:srgbClr val="F26722"/>
              </a:solidFill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A7F7E776-03F2-4899-A17E-085C0F816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500456"/>
              </p:ext>
            </p:extLst>
          </p:nvPr>
        </p:nvGraphicFramePr>
        <p:xfrm>
          <a:off x="235527" y="770227"/>
          <a:ext cx="11423073" cy="6020225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86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2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13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</a:t>
                      </a:r>
                    </a:p>
                  </a:txBody>
                  <a:tcPr marL="91451" marR="91451" marT="45743" marB="457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</a:p>
                  </a:txBody>
                  <a:tcPr marL="91451" marR="91451" marT="45743" marB="457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</a:t>
                      </a:r>
                    </a:p>
                  </a:txBody>
                  <a:tcPr marL="91451" marR="91451" marT="45743" marB="457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month </a:t>
                      </a:r>
                    </a:p>
                  </a:txBody>
                  <a:tcPr marL="91451" marR="91451" marT="45743" marB="457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date</a:t>
                      </a:r>
                    </a:p>
                  </a:txBody>
                  <a:tcPr marL="91451" marR="91451" marT="45743" marB="457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 marL="91451" marR="91451" marT="45743" marB="457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MS69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website specification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11113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M3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800"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31 Jan 2021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800"/>
                      </a:pPr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Achieved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59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Impulse Communication Plan and guidelines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 Apr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Achieved</a:t>
                      </a:r>
                    </a:p>
                  </a:txBody>
                  <a:tcPr marL="91451" marR="91451" marT="45743" marB="4574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9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Guidelines for the selections of outreach and support to user communities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1113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 Jul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Achieved</a:t>
                      </a:r>
                    </a:p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Aug 2021</a:t>
                      </a:r>
                    </a:p>
                  </a:txBody>
                  <a:tcPr marL="91451" marR="91451" marT="45743" marB="4574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6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Guidelines to select the events for internationalisation of ELI and establishment of strategic partnerships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 Jul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Achieved</a:t>
                      </a:r>
                    </a:p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Aug 2021</a:t>
                      </a:r>
                    </a:p>
                  </a:txBody>
                  <a:tcPr marL="91451" marR="91451" marT="45743" marB="4574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9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Guidelines for the Science and technology </a:t>
                      </a:r>
                      <a:r>
                        <a:rPr lang="en-GB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roadmapping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the European laser community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 Jul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Achieved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Aug 2021</a:t>
                      </a:r>
                    </a:p>
                  </a:txBody>
                  <a:tcPr marL="91451" marR="91451" marT="45743" marB="4574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9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Members of the Science and technology </a:t>
                      </a:r>
                      <a:r>
                        <a:rPr lang="en-GB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roadmapping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committee selected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31 Oct 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Achieved</a:t>
                      </a:r>
                    </a:p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Oct 2021</a:t>
                      </a:r>
                    </a:p>
                  </a:txBody>
                  <a:tcPr marL="91451" marR="91451" marT="45743" marB="4574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6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MS75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3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Feedback on activities to communities/decision-makers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M37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 Nov 2023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Ext. </a:t>
                      </a:r>
                      <a:r>
                        <a:rPr lang="en-GB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req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 be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finalised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end of project</a:t>
                      </a:r>
                    </a:p>
                  </a:txBody>
                  <a:tcPr marL="91451" marR="91451" marT="45732" marB="45732" anchor="ctr"/>
                </a:tc>
                <a:extLst>
                  <a:ext uri="{0D108BD9-81ED-4DB2-BD59-A6C34878D82A}">
                    <a16:rowId xmlns:a16="http://schemas.microsoft.com/office/drawing/2014/main" val="4202743185"/>
                  </a:ext>
                </a:extLst>
              </a:tr>
              <a:tr h="5674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MS76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3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Feedback on the outreach activities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M40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Feb 2024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Ext. </a:t>
                      </a:r>
                      <a:r>
                        <a:rPr lang="en-GB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req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 be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finalised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end of project</a:t>
                      </a:r>
                    </a:p>
                  </a:txBody>
                  <a:tcPr marL="91451" marR="91451" marT="45732" marB="45732" anchor="ctr"/>
                </a:tc>
                <a:extLst>
                  <a:ext uri="{0D108BD9-81ED-4DB2-BD59-A6C34878D82A}">
                    <a16:rowId xmlns:a16="http://schemas.microsoft.com/office/drawing/2014/main" val="704953957"/>
                  </a:ext>
                </a:extLst>
              </a:tr>
              <a:tr h="77499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MS77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3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Feedback on establishment of strategic partnerships</a:t>
                      </a:r>
                      <a:endParaRPr lang="en-CZ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800" dirty="0">
                          <a:latin typeface="Calibri" panose="020F0502020204030204" pitchFamily="34" charset="0"/>
                          <a:ea typeface="Century Gothic"/>
                          <a:cs typeface="Calibri" panose="020F0502020204030204" pitchFamily="34" charset="0"/>
                          <a:sym typeface="Century Gothic"/>
                        </a:rPr>
                        <a:t>1 - ELI-ERIC 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M40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 Feb 2024</a:t>
                      </a:r>
                      <a:b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Ext. </a:t>
                      </a:r>
                      <a:r>
                        <a:rPr lang="en-GB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req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 be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finalised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end of project</a:t>
                      </a:r>
                    </a:p>
                  </a:txBody>
                  <a:tcPr marL="91451" marR="91451" marT="45732" marB="45732" anchor="ctr"/>
                </a:tc>
                <a:extLst>
                  <a:ext uri="{0D108BD9-81ED-4DB2-BD59-A6C34878D82A}">
                    <a16:rowId xmlns:a16="http://schemas.microsoft.com/office/drawing/2014/main" val="3634152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B2C5F492-F2FB-5454-E4FB-24B65D423648}"/>
              </a:ext>
            </a:extLst>
          </p:cNvPr>
          <p:cNvSpPr txBox="1">
            <a:spLocks/>
          </p:cNvSpPr>
          <p:nvPr/>
        </p:nvSpPr>
        <p:spPr>
          <a:xfrm>
            <a:off x="971550" y="815975"/>
            <a:ext cx="10658475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hu-HU" sz="3100" b="1" dirty="0">
                <a:solidFill>
                  <a:srgbClr val="F26722"/>
                </a:solidFill>
              </a:rPr>
              <a:t>WP7 </a:t>
            </a:r>
            <a:r>
              <a:rPr lang="hu-HU" sz="3100" b="1" dirty="0" err="1">
                <a:solidFill>
                  <a:srgbClr val="F26722"/>
                </a:solidFill>
              </a:rPr>
              <a:t>Impacts</a:t>
            </a:r>
            <a:endParaRPr lang="hu-HU" sz="3100" b="1" dirty="0">
              <a:solidFill>
                <a:srgbClr val="F26722"/>
              </a:solidFill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2CF8B5DA-5E57-8665-3FB4-BCE589693F6D}"/>
              </a:ext>
            </a:extLst>
          </p:cNvPr>
          <p:cNvSpPr txBox="1">
            <a:spLocks/>
          </p:cNvSpPr>
          <p:nvPr/>
        </p:nvSpPr>
        <p:spPr bwMode="auto">
          <a:xfrm>
            <a:off x="849314" y="1323975"/>
            <a:ext cx="10371136" cy="315425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Activities are a key driver to </a:t>
            </a:r>
            <a:r>
              <a:rPr lang="en-US" altLang="cs-CZ" sz="2200" b="1" dirty="0">
                <a:latin typeface="+mn-lt"/>
              </a:rPr>
              <a:t>align communications activities</a:t>
            </a:r>
            <a:r>
              <a:rPr lang="en-US" altLang="cs-CZ" sz="2200" dirty="0">
                <a:latin typeface="+mn-lt"/>
              </a:rPr>
              <a:t> for the integration of the Facilities as a single </a:t>
            </a:r>
            <a:r>
              <a:rPr lang="en-US" altLang="cs-CZ" sz="2200" dirty="0" err="1">
                <a:latin typeface="+mn-lt"/>
              </a:rPr>
              <a:t>organisation</a:t>
            </a:r>
            <a:r>
              <a:rPr lang="en-US" altLang="cs-CZ" sz="2200" dirty="0">
                <a:latin typeface="+mn-lt"/>
              </a:rPr>
              <a:t> and build </a:t>
            </a:r>
            <a:r>
              <a:rPr lang="en-US" altLang="cs-CZ" sz="2200" b="1" dirty="0">
                <a:latin typeface="+mn-lt"/>
              </a:rPr>
              <a:t>one ELI brand</a:t>
            </a:r>
          </a:p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Core activities to </a:t>
            </a:r>
            <a:r>
              <a:rPr lang="en-US" altLang="cs-CZ" sz="2200" b="1" dirty="0">
                <a:latin typeface="+mn-lt"/>
              </a:rPr>
              <a:t>engage with ELI staff across the Facilities and main partners </a:t>
            </a:r>
            <a:r>
              <a:rPr lang="en-US" altLang="cs-CZ" sz="2200" dirty="0">
                <a:latin typeface="+mn-lt"/>
              </a:rPr>
              <a:t>resulting in joint scientific publications, user proposals, </a:t>
            </a:r>
            <a:r>
              <a:rPr lang="en-US" altLang="cs-CZ" sz="2200" dirty="0" err="1">
                <a:latin typeface="+mn-lt"/>
              </a:rPr>
              <a:t>MoUs</a:t>
            </a:r>
            <a:r>
              <a:rPr lang="en-US" altLang="cs-CZ" sz="2200" dirty="0">
                <a:latin typeface="+mn-lt"/>
              </a:rPr>
              <a:t>, collaborations, etc.</a:t>
            </a:r>
          </a:p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Critical for </a:t>
            </a:r>
            <a:r>
              <a:rPr lang="en-US" altLang="cs-CZ" sz="2200" b="1" dirty="0">
                <a:latin typeface="+mn-lt"/>
              </a:rPr>
              <a:t>building and launching the User </a:t>
            </a:r>
            <a:r>
              <a:rPr lang="en-US" altLang="cs-CZ" sz="2200" b="1" dirty="0" err="1">
                <a:latin typeface="+mn-lt"/>
              </a:rPr>
              <a:t>Programme</a:t>
            </a:r>
            <a:r>
              <a:rPr lang="en-US" altLang="cs-CZ" sz="2200" b="1" dirty="0">
                <a:latin typeface="+mn-lt"/>
              </a:rPr>
              <a:t> </a:t>
            </a:r>
            <a:r>
              <a:rPr lang="en-US" altLang="cs-CZ" sz="2200" dirty="0">
                <a:latin typeface="+mn-lt"/>
              </a:rPr>
              <a:t>and all related activities  </a:t>
            </a:r>
          </a:p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Development and expansion of range of </a:t>
            </a:r>
            <a:r>
              <a:rPr lang="en-US" altLang="cs-CZ" sz="2200" b="1" dirty="0">
                <a:latin typeface="+mn-lt"/>
              </a:rPr>
              <a:t>outreach to and support of community building activities </a:t>
            </a:r>
            <a:r>
              <a:rPr lang="en-US" altLang="cs-CZ" sz="2200" dirty="0">
                <a:latin typeface="+mn-lt"/>
              </a:rPr>
              <a:t>in cooperation with Scientific Directorate and User Office</a:t>
            </a:r>
          </a:p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Engagement of potential new members and strategic partners to </a:t>
            </a:r>
            <a:r>
              <a:rPr lang="en-US" altLang="cs-CZ" sz="2200" b="1" dirty="0">
                <a:latin typeface="+mn-lt"/>
              </a:rPr>
              <a:t>build ELI member base and network of partners </a:t>
            </a:r>
          </a:p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Expand </a:t>
            </a:r>
            <a:r>
              <a:rPr lang="en-US" altLang="cs-CZ" sz="2200" b="1" dirty="0">
                <a:latin typeface="+mn-lt"/>
              </a:rPr>
              <a:t>Education and Training measure</a:t>
            </a:r>
            <a:r>
              <a:rPr lang="en-US" altLang="cs-CZ" sz="2200" dirty="0">
                <a:latin typeface="+mn-lt"/>
              </a:rPr>
              <a:t>s, in particular </a:t>
            </a:r>
            <a:r>
              <a:rPr lang="en-US" altLang="cs-CZ" sz="2200" dirty="0" err="1">
                <a:latin typeface="+mn-lt"/>
              </a:rPr>
              <a:t>programmes</a:t>
            </a:r>
            <a:r>
              <a:rPr lang="en-US" altLang="cs-CZ" sz="2200" dirty="0">
                <a:latin typeface="+mn-lt"/>
              </a:rPr>
              <a:t> for PhD students </a:t>
            </a:r>
          </a:p>
          <a:p>
            <a:pPr marL="273050" indent="-26035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dirty="0">
                <a:latin typeface="+mn-lt"/>
              </a:rPr>
              <a:t>Enhance outreach activities to general public and media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Grafický objekt 10">
            <a:extLst>
              <a:ext uri="{FF2B5EF4-FFF2-40B4-BE49-F238E27FC236}">
                <a16:creationId xmlns:a16="http://schemas.microsoft.com/office/drawing/2014/main" id="{770D93B7-A154-8524-FF37-C691C0F60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2461281"/>
            <a:ext cx="1157328" cy="5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Grafický objekt 12">
            <a:extLst>
              <a:ext uri="{FF2B5EF4-FFF2-40B4-BE49-F238E27FC236}">
                <a16:creationId xmlns:a16="http://schemas.microsoft.com/office/drawing/2014/main" id="{CE99427C-B132-44FF-C577-24FFFEC46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635" y="2394630"/>
            <a:ext cx="2358170" cy="6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Grafický objekt 14">
            <a:extLst>
              <a:ext uri="{FF2B5EF4-FFF2-40B4-BE49-F238E27FC236}">
                <a16:creationId xmlns:a16="http://schemas.microsoft.com/office/drawing/2014/main" id="{CFF97264-2E8D-C4F0-2930-274DF6045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123" y="2461281"/>
            <a:ext cx="1435255" cy="5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Grafický objekt 16">
            <a:extLst>
              <a:ext uri="{FF2B5EF4-FFF2-40B4-BE49-F238E27FC236}">
                <a16:creationId xmlns:a16="http://schemas.microsoft.com/office/drawing/2014/main" id="{F0840D50-FBCA-6610-DDC7-6569B0F0A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494" y="2461281"/>
            <a:ext cx="1527196" cy="5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Grafický objekt 18">
            <a:extLst>
              <a:ext uri="{FF2B5EF4-FFF2-40B4-BE49-F238E27FC236}">
                <a16:creationId xmlns:a16="http://schemas.microsoft.com/office/drawing/2014/main" id="{9BFFA33F-B346-B97D-07C4-7E31930FF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7980" y="2434620"/>
            <a:ext cx="1535618" cy="59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Grafický objekt 20">
            <a:extLst>
              <a:ext uri="{FF2B5EF4-FFF2-40B4-BE49-F238E27FC236}">
                <a16:creationId xmlns:a16="http://schemas.microsoft.com/office/drawing/2014/main" id="{AEABBC83-709D-2175-BB75-125EB7304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3527694"/>
            <a:ext cx="1225406" cy="50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Obrázek 22">
            <a:extLst>
              <a:ext uri="{FF2B5EF4-FFF2-40B4-BE49-F238E27FC236}">
                <a16:creationId xmlns:a16="http://schemas.microsoft.com/office/drawing/2014/main" id="{BB5FD9E7-E00F-A28B-CD37-FCBCEA34C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002" y="3559266"/>
            <a:ext cx="1786875" cy="44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Obrázek 24" descr="Obsah obrázku text, klipart&#10;&#10;Popis byl vytvořen automaticky">
            <a:extLst>
              <a:ext uri="{FF2B5EF4-FFF2-40B4-BE49-F238E27FC236}">
                <a16:creationId xmlns:a16="http://schemas.microsoft.com/office/drawing/2014/main" id="{1754EE8E-284D-6C21-0686-EB3D980989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956" y="3604168"/>
            <a:ext cx="1551058" cy="42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Obrázek 26" descr="Obsah obrázku text, klipart&#10;&#10;Popis byl vytvořen automaticky">
            <a:extLst>
              <a:ext uri="{FF2B5EF4-FFF2-40B4-BE49-F238E27FC236}">
                <a16:creationId xmlns:a16="http://schemas.microsoft.com/office/drawing/2014/main" id="{EBC73244-63CA-6000-8CE3-A310ADBF4E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795" y="3505243"/>
            <a:ext cx="1661246" cy="51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Grafický objekt 28">
            <a:extLst>
              <a:ext uri="{FF2B5EF4-FFF2-40B4-BE49-F238E27FC236}">
                <a16:creationId xmlns:a16="http://schemas.microsoft.com/office/drawing/2014/main" id="{42CA8243-AA70-915B-5F96-B519328B8F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717" y="3510154"/>
            <a:ext cx="850626" cy="59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Obrázek 30" descr="Obsah obrázku text, klipart&#10;&#10;Popis byl vytvořen automaticky">
            <a:extLst>
              <a:ext uri="{FF2B5EF4-FFF2-40B4-BE49-F238E27FC236}">
                <a16:creationId xmlns:a16="http://schemas.microsoft.com/office/drawing/2014/main" id="{86A4D312-8DB3-E00C-80FE-D7B5932542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6302" y="3524186"/>
            <a:ext cx="929933" cy="51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Grafický objekt 32">
            <a:extLst>
              <a:ext uri="{FF2B5EF4-FFF2-40B4-BE49-F238E27FC236}">
                <a16:creationId xmlns:a16="http://schemas.microsoft.com/office/drawing/2014/main" id="{FBE53AEB-BB4B-2DD6-FED0-98DA462014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985" y="4648832"/>
            <a:ext cx="1209966" cy="5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Grafický objekt 40">
            <a:extLst>
              <a:ext uri="{FF2B5EF4-FFF2-40B4-BE49-F238E27FC236}">
                <a16:creationId xmlns:a16="http://schemas.microsoft.com/office/drawing/2014/main" id="{980650CF-00D7-52DD-BF90-3A3DB0D33A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143" y="4641115"/>
            <a:ext cx="2702070" cy="6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Kép 6">
            <a:extLst>
              <a:ext uri="{FF2B5EF4-FFF2-40B4-BE49-F238E27FC236}">
                <a16:creationId xmlns:a16="http://schemas.microsoft.com/office/drawing/2014/main" id="{EDE1393F-AE4B-8E94-67FF-C7197E0D180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481" y="4427051"/>
            <a:ext cx="1259897" cy="10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25" descr="Logo&#10;&#10;Description automatically generated">
            <a:extLst>
              <a:ext uri="{FF2B5EF4-FFF2-40B4-BE49-F238E27FC236}">
                <a16:creationId xmlns:a16="http://schemas.microsoft.com/office/drawing/2014/main" id="{CDBB7A03-5FA1-9933-A689-B896597FD57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479" y="939800"/>
            <a:ext cx="3078236" cy="113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5EF9278-E706-2013-72E7-119B66E17A1D}"/>
              </a:ext>
            </a:extLst>
          </p:cNvPr>
          <p:cNvSpPr/>
          <p:nvPr/>
        </p:nvSpPr>
        <p:spPr>
          <a:xfrm>
            <a:off x="557213" y="1636713"/>
            <a:ext cx="11077575" cy="4841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/>
          <a:lstStyle/>
          <a:p>
            <a:pPr algn="ctr">
              <a:defRPr/>
            </a:pPr>
            <a:r>
              <a:rPr lang="en-US" alt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7.1</a:t>
            </a:r>
            <a:r>
              <a:rPr lang="en-US" alt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Definition and roll-out of IMPULSE communication plan, </a:t>
            </a:r>
            <a:br>
              <a:rPr lang="en-US" alt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branding and development of communication material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388FD4-F698-30AB-8574-7952C484FE4F}"/>
              </a:ext>
            </a:extLst>
          </p:cNvPr>
          <p:cNvSpPr/>
          <p:nvPr/>
        </p:nvSpPr>
        <p:spPr>
          <a:xfrm>
            <a:off x="868363" y="2654300"/>
            <a:ext cx="10475912" cy="34813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/>
          <a:lstStyle/>
          <a:p>
            <a:pPr algn="ctr">
              <a:defRPr/>
            </a:pPr>
            <a:r>
              <a:rPr lang="en-US" altLang="cs-CZ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7.2 </a:t>
            </a:r>
            <a:r>
              <a:rPr lang="en-US" alt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Development and maintenance of project website and social media channels </a:t>
            </a:r>
          </a:p>
          <a:p>
            <a:pPr>
              <a:defRPr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Alcím 2">
            <a:extLst>
              <a:ext uri="{FF2B5EF4-FFF2-40B4-BE49-F238E27FC236}">
                <a16:creationId xmlns:a16="http://schemas.microsoft.com/office/drawing/2014/main" id="{E9EB4B3B-786A-3904-F658-7797C3445298}"/>
              </a:ext>
            </a:extLst>
          </p:cNvPr>
          <p:cNvSpPr txBox="1">
            <a:spLocks/>
          </p:cNvSpPr>
          <p:nvPr/>
        </p:nvSpPr>
        <p:spPr bwMode="auto">
          <a:xfrm>
            <a:off x="971550" y="908050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900" b="1" dirty="0">
                <a:solidFill>
                  <a:srgbClr val="E84E1B"/>
                </a:solidFill>
              </a:rPr>
              <a:t>WP7 Tasks Structure</a:t>
            </a:r>
          </a:p>
        </p:txBody>
      </p:sp>
      <p:sp>
        <p:nvSpPr>
          <p:cNvPr id="16388" name="TextBox 3">
            <a:extLst>
              <a:ext uri="{FF2B5EF4-FFF2-40B4-BE49-F238E27FC236}">
                <a16:creationId xmlns:a16="http://schemas.microsoft.com/office/drawing/2014/main" id="{90CF8AF1-E9E3-6F78-F4D0-9FDAB2D48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4238" y="2543175"/>
            <a:ext cx="176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CZ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735100-3815-B033-5CB5-A3A912C8058E}"/>
              </a:ext>
            </a:extLst>
          </p:cNvPr>
          <p:cNvSpPr/>
          <p:nvPr/>
        </p:nvSpPr>
        <p:spPr>
          <a:xfrm>
            <a:off x="1203325" y="3465513"/>
            <a:ext cx="2339975" cy="2093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7.3 </a:t>
            </a:r>
            <a:r>
              <a:rPr lang="en-US" alt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Promote ELI ERIC membership through dedicated activities to national user communities and decision- makers 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8D6FD8-E33A-D8B6-18C8-03F28B4544DB}"/>
              </a:ext>
            </a:extLst>
          </p:cNvPr>
          <p:cNvSpPr/>
          <p:nvPr/>
        </p:nvSpPr>
        <p:spPr>
          <a:xfrm>
            <a:off x="3656013" y="3465513"/>
            <a:ext cx="2339975" cy="20939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7.4 </a:t>
            </a:r>
            <a:r>
              <a:rPr lang="en-US" alt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Outreach and support to user communities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5B54F-16C3-A217-E9B0-6F128A9B894A}"/>
              </a:ext>
            </a:extLst>
          </p:cNvPr>
          <p:cNvSpPr/>
          <p:nvPr/>
        </p:nvSpPr>
        <p:spPr>
          <a:xfrm>
            <a:off x="6108700" y="3465513"/>
            <a:ext cx="2339975" cy="20939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7.5 </a:t>
            </a:r>
            <a:r>
              <a:rPr lang="en-US" alt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Science and technology landscape analysis with </a:t>
            </a:r>
            <a:r>
              <a:rPr lang="en-US" altLang="cs-CZ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Laserlab</a:t>
            </a:r>
            <a:r>
              <a:rPr lang="en-US" alt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-Europe for the European laser community 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DFE59-3DE8-9674-3149-45FBCE62750F}"/>
              </a:ext>
            </a:extLst>
          </p:cNvPr>
          <p:cNvSpPr/>
          <p:nvPr/>
        </p:nvSpPr>
        <p:spPr>
          <a:xfrm>
            <a:off x="8561388" y="3465513"/>
            <a:ext cx="2339975" cy="20939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7.6 </a:t>
            </a:r>
            <a:r>
              <a:rPr lang="en-US" alt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Promotion of ELI's </a:t>
            </a:r>
            <a:r>
              <a:rPr lang="en-US" altLang="cs-CZ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internationalisation</a:t>
            </a:r>
            <a:r>
              <a:rPr lang="en-US" alt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establishment of strategic partnerships 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A32B2F17-82E1-C5E0-A12B-562D0C62C70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02350" y="1851025"/>
            <a:ext cx="12700" cy="7359650"/>
          </a:xfrm>
          <a:prstGeom prst="bentConnector3">
            <a:avLst>
              <a:gd name="adj1" fmla="val -2612921"/>
            </a:avLst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A452C4-8A6A-2931-973D-825F27564925}"/>
              </a:ext>
            </a:extLst>
          </p:cNvPr>
          <p:cNvCxnSpPr>
            <a:cxnSpLocks/>
          </p:cNvCxnSpPr>
          <p:nvPr/>
        </p:nvCxnSpPr>
        <p:spPr>
          <a:xfrm>
            <a:off x="3246438" y="5324475"/>
            <a:ext cx="711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B70762F-7376-3D41-B06C-A6A36B1549D8}"/>
              </a:ext>
            </a:extLst>
          </p:cNvPr>
          <p:cNvCxnSpPr>
            <a:cxnSpLocks/>
          </p:cNvCxnSpPr>
          <p:nvPr/>
        </p:nvCxnSpPr>
        <p:spPr>
          <a:xfrm>
            <a:off x="5640388" y="5324475"/>
            <a:ext cx="711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660BCCC-0AA6-F8B7-11AC-E754C22EEF85}"/>
              </a:ext>
            </a:extLst>
          </p:cNvPr>
          <p:cNvCxnSpPr>
            <a:cxnSpLocks/>
          </p:cNvCxnSpPr>
          <p:nvPr/>
        </p:nvCxnSpPr>
        <p:spPr>
          <a:xfrm>
            <a:off x="8162925" y="5324475"/>
            <a:ext cx="711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313F94E5-3363-B582-D992-AFB839382C4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71550" y="2052638"/>
            <a:ext cx="6333192" cy="48053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IMPULSE project branding and guidelines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Project communications and dissemination strategy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Core templates, materials and newsletter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ELI Communications Policy and dedicated processes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ELI Communications Strategy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Alignment of ELI Corporate Identity &amp; Visual Guidelines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Joint materials (Annual Reports, brochures, adverts, posters, roll ups, leaflets, posters, video)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200" b="0" dirty="0"/>
              <a:t>Joint mailing list and contact database</a:t>
            </a:r>
            <a:endParaRPr lang="en-US" altLang="cs-CZ" sz="2200" dirty="0"/>
          </a:p>
        </p:txBody>
      </p:sp>
      <p:sp>
        <p:nvSpPr>
          <p:cNvPr id="21506" name="Alcím 2">
            <a:extLst>
              <a:ext uri="{FF2B5EF4-FFF2-40B4-BE49-F238E27FC236}">
                <a16:creationId xmlns:a16="http://schemas.microsoft.com/office/drawing/2014/main" id="{4839DCDC-79B6-0A27-19A8-F4929F3825A6}"/>
              </a:ext>
            </a:extLst>
          </p:cNvPr>
          <p:cNvSpPr txBox="1">
            <a:spLocks/>
          </p:cNvSpPr>
          <p:nvPr/>
        </p:nvSpPr>
        <p:spPr bwMode="auto">
          <a:xfrm>
            <a:off x="971550" y="908050"/>
            <a:ext cx="90868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CZ" sz="3600" b="1" dirty="0">
                <a:solidFill>
                  <a:srgbClr val="F26722"/>
                </a:solidFill>
              </a:rPr>
              <a:t>Communication Framework, Branding, </a:t>
            </a:r>
            <a:br>
              <a:rPr lang="en-GB" altLang="en-CZ" sz="3600" b="1" dirty="0">
                <a:solidFill>
                  <a:srgbClr val="F26722"/>
                </a:solidFill>
              </a:rPr>
            </a:br>
            <a:r>
              <a:rPr lang="en-GB" altLang="en-CZ" sz="3600" b="1" dirty="0">
                <a:solidFill>
                  <a:srgbClr val="F26722"/>
                </a:solidFill>
              </a:rPr>
              <a:t>Content and Materials </a:t>
            </a:r>
            <a:endParaRPr lang="hu-HU" altLang="hu-HU" sz="3600" b="1" dirty="0">
              <a:solidFill>
                <a:srgbClr val="F26722"/>
              </a:solidFill>
            </a:endParaRPr>
          </a:p>
        </p:txBody>
      </p:sp>
      <p:pic>
        <p:nvPicPr>
          <p:cNvPr id="10" name="Picture 9" descr="A cover of a report&#10;&#10;Description automatically generated">
            <a:extLst>
              <a:ext uri="{FF2B5EF4-FFF2-40B4-BE49-F238E27FC236}">
                <a16:creationId xmlns:a16="http://schemas.microsoft.com/office/drawing/2014/main" id="{C8DE98D7-CADC-7544-C639-5AC0B8B0F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601" y="3434104"/>
            <a:ext cx="2317875" cy="320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oster of a person in a protective suit&#10;&#10;Description automatically generated">
            <a:extLst>
              <a:ext uri="{FF2B5EF4-FFF2-40B4-BE49-F238E27FC236}">
                <a16:creationId xmlns:a16="http://schemas.microsoft.com/office/drawing/2014/main" id="{5170D901-DEA0-3178-4D49-A1B1E2675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37" y="186437"/>
            <a:ext cx="2777324" cy="3888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creen Shot 2021-06-17 at 6.12.08 PM.png" descr="A screenshot of a website&#10;&#10;Description automatically generated">
            <a:extLst>
              <a:ext uri="{FF2B5EF4-FFF2-40B4-BE49-F238E27FC236}">
                <a16:creationId xmlns:a16="http://schemas.microsoft.com/office/drawing/2014/main" id="{163D042C-0FBF-5FD6-83F5-EC953FB2B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14408"/>
          <a:stretch/>
        </p:blipFill>
        <p:spPr bwMode="auto">
          <a:xfrm>
            <a:off x="7304742" y="1510677"/>
            <a:ext cx="276781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0284FAB5-23A8-58B8-E7EE-4FCC557485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93788" y="3751794"/>
            <a:ext cx="1913255" cy="191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0491F4F0-633C-91B3-2804-5C74CCAAD4B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2663" y="1566199"/>
            <a:ext cx="7369387" cy="4872696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Establishment IMPULSE website and social media</a:t>
            </a:r>
            <a:r>
              <a:rPr lang="hu-HU" altLang="cs-CZ" sz="2000" b="0" dirty="0"/>
              <a:t> </a:t>
            </a:r>
            <a:r>
              <a:rPr lang="hu-HU" altLang="cs-CZ" sz="2000" b="0" dirty="0" err="1"/>
              <a:t>channels</a:t>
            </a:r>
            <a:endParaRPr lang="hu-HU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Cross-promotion on IMPULSE and ELI </a:t>
            </a:r>
            <a:r>
              <a:rPr lang="hu-HU" altLang="cs-CZ" sz="2000" b="0" dirty="0" err="1"/>
              <a:t>platforms</a:t>
            </a:r>
            <a:endParaRPr lang="hu-HU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Content production for web and social media (publications articles, experiment stories, flagship and access pilots, person profiles, etc.)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Coordination of ELI Websites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0" dirty="0"/>
              <a:t>Social media analysis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altLang="cs-CZ" sz="2000" b="0" dirty="0"/>
          </a:p>
        </p:txBody>
      </p:sp>
      <p:sp>
        <p:nvSpPr>
          <p:cNvPr id="23554" name="Alcím 2">
            <a:extLst>
              <a:ext uri="{FF2B5EF4-FFF2-40B4-BE49-F238E27FC236}">
                <a16:creationId xmlns:a16="http://schemas.microsoft.com/office/drawing/2014/main" id="{218E3AAF-4B85-B25D-9240-EF8BC4AF2F83}"/>
              </a:ext>
            </a:extLst>
          </p:cNvPr>
          <p:cNvSpPr txBox="1">
            <a:spLocks/>
          </p:cNvSpPr>
          <p:nvPr/>
        </p:nvSpPr>
        <p:spPr bwMode="auto">
          <a:xfrm>
            <a:off x="982663" y="896177"/>
            <a:ext cx="7710488" cy="71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CZ" sz="3600" b="1" dirty="0">
                <a:solidFill>
                  <a:srgbClr val="F26722"/>
                </a:solidFill>
              </a:rPr>
              <a:t>Website and Social Media</a:t>
            </a:r>
            <a:endParaRPr lang="hu-HU" altLang="hu-HU" sz="3600" b="1" dirty="0">
              <a:solidFill>
                <a:srgbClr val="F26722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B6ABCA7-C4FD-366A-4F93-E91F8021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649" y="180538"/>
            <a:ext cx="3810916" cy="2292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27232AD-594F-7499-4DA5-689D288C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800" y="1938549"/>
            <a:ext cx="3109015" cy="442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E7C8BE-1788-7D05-B20C-6F0847E9F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061449"/>
              </p:ext>
            </p:extLst>
          </p:nvPr>
        </p:nvGraphicFramePr>
        <p:xfrm>
          <a:off x="982663" y="3895065"/>
          <a:ext cx="7201967" cy="2468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6547">
                  <a:extLst>
                    <a:ext uri="{9D8B030D-6E8A-4147-A177-3AD203B41FA5}">
                      <a16:colId xmlns:a16="http://schemas.microsoft.com/office/drawing/2014/main" val="2484778796"/>
                    </a:ext>
                  </a:extLst>
                </a:gridCol>
                <a:gridCol w="2387983">
                  <a:extLst>
                    <a:ext uri="{9D8B030D-6E8A-4147-A177-3AD203B41FA5}">
                      <a16:colId xmlns:a16="http://schemas.microsoft.com/office/drawing/2014/main" val="2077756705"/>
                    </a:ext>
                  </a:extLst>
                </a:gridCol>
                <a:gridCol w="2677437">
                  <a:extLst>
                    <a:ext uri="{9D8B030D-6E8A-4147-A177-3AD203B41FA5}">
                      <a16:colId xmlns:a16="http://schemas.microsoft.com/office/drawing/2014/main" val="3483085914"/>
                    </a:ext>
                  </a:extLst>
                </a:gridCol>
              </a:tblGrid>
              <a:tr h="475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Platform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IMPULSE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ELI 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868418"/>
                  </a:ext>
                </a:extLst>
              </a:tr>
              <a:tr h="289222">
                <a:tc>
                  <a:txBody>
                    <a:bodyPr/>
                    <a:lstStyle/>
                    <a:p>
                      <a:r>
                        <a:rPr lang="en-GB" dirty="0"/>
                        <a:t>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8000 unique visitors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32’632 unique visitors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6884"/>
                  </a:ext>
                </a:extLst>
              </a:tr>
              <a:tr h="289222">
                <a:tc>
                  <a:txBody>
                    <a:bodyPr/>
                    <a:lstStyle/>
                    <a:p>
                      <a:r>
                        <a:rPr lang="en-GB" dirty="0"/>
                        <a:t>Twitter/X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23’334 impressions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483’912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25772"/>
                  </a:ext>
                </a:extLst>
              </a:tr>
              <a:tr h="289222">
                <a:tc>
                  <a:txBody>
                    <a:bodyPr/>
                    <a:lstStyle/>
                    <a:p>
                      <a:r>
                        <a:rPr lang="en-GB" dirty="0"/>
                        <a:t>LinkedIn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28’009 impressions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163’320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404186"/>
                  </a:ext>
                </a:extLst>
              </a:tr>
              <a:tr h="289222">
                <a:tc>
                  <a:txBody>
                    <a:bodyPr/>
                    <a:lstStyle/>
                    <a:p>
                      <a:r>
                        <a:rPr lang="en-GB" dirty="0"/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47’343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786870"/>
                  </a:ext>
                </a:extLst>
              </a:tr>
              <a:tr h="190123">
                <a:tc>
                  <a:txBody>
                    <a:bodyPr/>
                    <a:lstStyle/>
                    <a:p>
                      <a:r>
                        <a:rPr lang="en-GB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3391 engagements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8896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8AE9F4E6-2323-7040-91BB-6B9E9EEE3AB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7252" y="908050"/>
            <a:ext cx="5000228" cy="46164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2000" b="0" dirty="0"/>
              <a:t>Establishment and </a:t>
            </a:r>
            <a:r>
              <a:rPr lang="cs-CZ" altLang="cs-CZ" sz="2000" b="0" dirty="0"/>
              <a:t>Building a</a:t>
            </a:r>
            <a:r>
              <a:rPr lang="en-US" altLang="cs-CZ" sz="2000" b="0" dirty="0"/>
              <a:t> Management System for</a:t>
            </a:r>
            <a:r>
              <a:rPr lang="cs-CZ" altLang="cs-CZ" sz="2000" b="0" dirty="0"/>
              <a:t> External Affairs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2000" b="0" dirty="0"/>
              <a:t>New </a:t>
            </a:r>
            <a:r>
              <a:rPr lang="cs-CZ" altLang="cs-CZ" sz="2000" b="0" dirty="0"/>
              <a:t>Member Policy – in place, </a:t>
            </a:r>
            <a:r>
              <a:rPr lang="en-US" altLang="cs-CZ" sz="2000" b="0" dirty="0"/>
              <a:t>Processes and </a:t>
            </a:r>
            <a:r>
              <a:rPr lang="cs-CZ" altLang="cs-CZ" sz="2000" b="0" dirty="0"/>
              <a:t>S</a:t>
            </a:r>
            <a:r>
              <a:rPr lang="en-US" altLang="cs-CZ" sz="2000" b="0" dirty="0"/>
              <a:t>trateg</a:t>
            </a:r>
            <a:r>
              <a:rPr lang="cs-CZ" altLang="cs-CZ" sz="2000" b="0" dirty="0"/>
              <a:t>ies in place or before approval by the ELI ERIC Management.</a:t>
            </a:r>
            <a:r>
              <a:rPr lang="en-US" altLang="cs-CZ" sz="2000" b="0" dirty="0"/>
              <a:t> </a:t>
            </a:r>
            <a:endParaRPr lang="cs-CZ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cs-CZ" altLang="cs-CZ" sz="2000" b="0" dirty="0"/>
              <a:t>Procedures – most in place</a:t>
            </a:r>
            <a:endParaRPr lang="en-US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defRPr/>
            </a:pPr>
            <a:endParaRPr lang="en-US" altLang="cs-CZ" sz="2000" b="0" dirty="0"/>
          </a:p>
        </p:txBody>
      </p:sp>
      <p:sp>
        <p:nvSpPr>
          <p:cNvPr id="25602" name="Alcím 2">
            <a:extLst>
              <a:ext uri="{FF2B5EF4-FFF2-40B4-BE49-F238E27FC236}">
                <a16:creationId xmlns:a16="http://schemas.microsoft.com/office/drawing/2014/main" id="{32A91FA6-E581-3A37-744F-924116E5337B}"/>
              </a:ext>
            </a:extLst>
          </p:cNvPr>
          <p:cNvSpPr txBox="1">
            <a:spLocks/>
          </p:cNvSpPr>
          <p:nvPr/>
        </p:nvSpPr>
        <p:spPr bwMode="auto">
          <a:xfrm>
            <a:off x="2155774" y="165478"/>
            <a:ext cx="10880725" cy="57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Engagement of New Members and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E7E8E-E24F-E9D6-2C51-2D622C964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82" y="908050"/>
            <a:ext cx="6638318" cy="567150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32E3B-BDD6-7A6C-F27B-9269A5A0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8" y="3061252"/>
            <a:ext cx="4556972" cy="37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8AE9F4E6-2323-7040-91BB-6B9E9EEE3AB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5584" y="1093268"/>
            <a:ext cx="6600948" cy="46164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cs-CZ" altLang="cs-CZ" sz="2000" b="0" dirty="0" err="1"/>
              <a:t>System</a:t>
            </a:r>
            <a:r>
              <a:rPr lang="cs-CZ" altLang="cs-CZ" sz="2000" b="0" dirty="0"/>
              <a:t> designed, under construction. Tools established, strategic ones x operational ones. Evaluated.</a:t>
            </a:r>
            <a:endParaRPr lang="en-US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cs-CZ" altLang="cs-CZ" sz="2000" b="0" dirty="0"/>
              <a:t>Strategy for external affairs implemented by a systematic approach to Poland, Spain, Slovakia, Canada, Sweden...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cs-CZ" altLang="cs-CZ" sz="2000" b="0" dirty="0"/>
              <a:t>Observership of Romania</a:t>
            </a:r>
            <a:endParaRPr lang="en-US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en-US" altLang="cs-CZ" sz="2000" b="0" dirty="0"/>
              <a:t>Participation in international platforms and organisations (EOSC, ERIC Forum)</a:t>
            </a:r>
            <a:r>
              <a:rPr lang="cs-CZ" altLang="cs-CZ" sz="2000" b="0" dirty="0"/>
              <a:t>; 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cs-CZ" altLang="cs-CZ" sz="2000" b="0" dirty="0"/>
              <a:t>A systematic approach to diplomats, scientific diplomacy established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cs-CZ" altLang="cs-CZ" sz="2000" b="0" dirty="0"/>
              <a:t>Database of Collaboration agreements, MoUs including process. Colaboration agreement concluded e.g. INRS/ALLS, CLPU.</a:t>
            </a:r>
            <a:endParaRPr lang="en-US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r>
              <a:rPr lang="cs-CZ" altLang="cs-CZ" sz="2000" b="0" dirty="0"/>
              <a:t>University Strategy, implemented by ELI ERIC University Day, online training courses, visits of students, and internships. Cooperation with the EURIZON project.</a:t>
            </a:r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</a:pPr>
            <a:endParaRPr lang="en-US" altLang="cs-CZ" sz="2000" b="0" dirty="0"/>
          </a:p>
        </p:txBody>
      </p:sp>
      <p:sp>
        <p:nvSpPr>
          <p:cNvPr id="25602" name="Alcím 2">
            <a:extLst>
              <a:ext uri="{FF2B5EF4-FFF2-40B4-BE49-F238E27FC236}">
                <a16:creationId xmlns:a16="http://schemas.microsoft.com/office/drawing/2014/main" id="{32A91FA6-E581-3A37-744F-924116E5337B}"/>
              </a:ext>
            </a:extLst>
          </p:cNvPr>
          <p:cNvSpPr txBox="1">
            <a:spLocks/>
          </p:cNvSpPr>
          <p:nvPr/>
        </p:nvSpPr>
        <p:spPr bwMode="auto">
          <a:xfrm>
            <a:off x="2183285" y="149083"/>
            <a:ext cx="10880725" cy="57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Key Engagement Achievements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E6FBD-CD44-A335-88F6-72C89019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32" y="4242859"/>
            <a:ext cx="5078185" cy="2118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44A462-67F3-E7DE-74B5-8C72761FB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356" y="1564835"/>
            <a:ext cx="4288951" cy="2971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B4DF8-EE4B-1E52-913E-914C897B6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696" y="149083"/>
            <a:ext cx="2983021" cy="261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lcím 2">
            <a:extLst>
              <a:ext uri="{FF2B5EF4-FFF2-40B4-BE49-F238E27FC236}">
                <a16:creationId xmlns:a16="http://schemas.microsoft.com/office/drawing/2014/main" id="{8AE9F4E6-2323-7040-91BB-6B9E9EEE3AB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67599" y="729676"/>
            <a:ext cx="7172398" cy="575858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1800" dirty="0"/>
              <a:t>Canada</a:t>
            </a:r>
            <a:r>
              <a:rPr lang="en-US" altLang="cs-CZ" sz="1800" b="0" dirty="0"/>
              <a:t>: </a:t>
            </a:r>
            <a:r>
              <a:rPr lang="cs-CZ" altLang="cs-CZ" sz="1800" b="0" dirty="0"/>
              <a:t>Collaboration Agreement</a:t>
            </a:r>
            <a:r>
              <a:rPr lang="en-US" altLang="cs-CZ" sz="1800" b="0" dirty="0"/>
              <a:t> with INRS signed</a:t>
            </a:r>
            <a:r>
              <a:rPr lang="cs-CZ" altLang="cs-CZ" sz="1800" b="0" dirty="0"/>
              <a:t>, training program under construction</a:t>
            </a:r>
            <a:endParaRPr lang="en-US" altLang="cs-CZ" sz="1800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1800" dirty="0"/>
              <a:t>Germany</a:t>
            </a:r>
            <a:r>
              <a:rPr lang="en-US" altLang="cs-CZ" sz="1800" b="0" dirty="0"/>
              <a:t>: engagement with governance, institutional partners</a:t>
            </a:r>
            <a:r>
              <a:rPr lang="cs-CZ" altLang="cs-CZ" sz="1800" b="0" dirty="0"/>
              <a:t>,</a:t>
            </a:r>
            <a:r>
              <a:rPr lang="en-US" altLang="cs-CZ" sz="1800" b="0" dirty="0"/>
              <a:t> and scientific community, EU projects and workshops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1800" dirty="0"/>
              <a:t>Spain </a:t>
            </a:r>
            <a:r>
              <a:rPr lang="en-US" altLang="cs-CZ" sz="1800" b="0" dirty="0"/>
              <a:t>– </a:t>
            </a:r>
            <a:r>
              <a:rPr lang="en-US" altLang="cs-CZ" sz="1800" dirty="0"/>
              <a:t>CLPU:</a:t>
            </a:r>
            <a:r>
              <a:rPr lang="en-US" altLang="cs-CZ" sz="1800" b="0" dirty="0"/>
              <a:t> Collaboration agreement </a:t>
            </a:r>
            <a:r>
              <a:rPr lang="cs-CZ" altLang="cs-CZ" sz="1800" b="0" dirty="0"/>
              <a:t>before signing</a:t>
            </a:r>
            <a:r>
              <a:rPr lang="en-US" altLang="cs-CZ" sz="1800" b="0" dirty="0"/>
              <a:t>, </a:t>
            </a:r>
            <a:r>
              <a:rPr lang="cs-CZ" altLang="cs-CZ" sz="1800" b="0" dirty="0"/>
              <a:t>preparation of a proposal to the government, </a:t>
            </a:r>
            <a:r>
              <a:rPr lang="en-US" altLang="cs-CZ" sz="1800" b="0" dirty="0"/>
              <a:t>active scientific cooperation, EU Projects, ILO; </a:t>
            </a:r>
            <a:br>
              <a:rPr lang="en-US" altLang="cs-CZ" sz="1800" b="0" dirty="0"/>
            </a:br>
            <a:r>
              <a:rPr lang="en-US" altLang="cs-CZ" sz="1800" dirty="0"/>
              <a:t>Poland</a:t>
            </a:r>
            <a:r>
              <a:rPr lang="en-US" altLang="cs-CZ" sz="1800" b="0" dirty="0"/>
              <a:t> – engagement on </a:t>
            </a:r>
            <a:r>
              <a:rPr lang="cs-CZ" altLang="cs-CZ" sz="1800" dirty="0"/>
              <a:t>ELI – Polska level</a:t>
            </a:r>
            <a:r>
              <a:rPr lang="cs-CZ" altLang="cs-CZ" sz="1800" b="0" dirty="0"/>
              <a:t>, </a:t>
            </a:r>
            <a:r>
              <a:rPr lang="en-US" altLang="cs-CZ" sz="1800" b="0" dirty="0"/>
              <a:t>scientific, academic, institutional, industrial, and governmental level (Partner &amp; Industry Day,</a:t>
            </a:r>
            <a:r>
              <a:rPr lang="cs-CZ" altLang="cs-CZ" sz="1800" b="0" dirty="0"/>
              <a:t> </a:t>
            </a:r>
            <a:r>
              <a:rPr lang="en-US" altLang="cs-CZ" sz="1800" b="0" dirty="0"/>
              <a:t>Student Visit, scientific congress</a:t>
            </a:r>
            <a:r>
              <a:rPr lang="cs-CZ" altLang="cs-CZ" sz="1800" b="0" dirty="0"/>
              <a:t>, online training: 9 lectures for 130 – 140 students per lecture from 20 – 24 subjects –Universities, research institutes, and companies.</a:t>
            </a:r>
            <a:endParaRPr lang="en-US" altLang="cs-CZ" sz="1800" b="0" dirty="0"/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1800" dirty="0"/>
              <a:t>Romania</a:t>
            </a:r>
            <a:r>
              <a:rPr lang="en-US" altLang="cs-CZ" sz="1800" b="0" dirty="0"/>
              <a:t>, Founding Observer status from 1 January 2024, </a:t>
            </a:r>
            <a:br>
              <a:rPr lang="en-US" altLang="cs-CZ" sz="1800" b="0" dirty="0"/>
            </a:br>
            <a:r>
              <a:rPr lang="en-US" altLang="cs-CZ" sz="1800" b="0" dirty="0"/>
              <a:t>close cooperation with ELI NP on User </a:t>
            </a:r>
            <a:r>
              <a:rPr lang="cs-CZ" altLang="cs-CZ" sz="1800" b="0" dirty="0"/>
              <a:t>Calls</a:t>
            </a:r>
            <a:r>
              <a:rPr lang="en-US" altLang="cs-CZ" sz="1800" b="0" dirty="0"/>
              <a:t> and more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1800" dirty="0"/>
              <a:t>Switzerland</a:t>
            </a:r>
            <a:r>
              <a:rPr lang="en-US" altLang="cs-CZ" sz="1800" b="0" dirty="0"/>
              <a:t> – Bilateral cooperation </a:t>
            </a:r>
            <a:r>
              <a:rPr lang="cs-CZ" altLang="cs-CZ" sz="1800" b="0" dirty="0"/>
              <a:t>program</a:t>
            </a:r>
            <a:r>
              <a:rPr lang="en-US" altLang="cs-CZ" sz="1800" b="0" dirty="0"/>
              <a:t> for scientific collaboration and student exchange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r>
              <a:rPr lang="en-US" altLang="cs-CZ" sz="1800" dirty="0"/>
              <a:t>USA</a:t>
            </a:r>
            <a:r>
              <a:rPr lang="en-US" altLang="cs-CZ" sz="1800" b="0" dirty="0"/>
              <a:t> – engagement with </a:t>
            </a:r>
            <a:r>
              <a:rPr lang="cs-CZ" altLang="cs-CZ" sz="1800" b="0" dirty="0"/>
              <a:t>the </a:t>
            </a:r>
            <a:r>
              <a:rPr lang="en-US" altLang="cs-CZ" sz="1800" b="0" dirty="0"/>
              <a:t>scientific community, projects</a:t>
            </a:r>
            <a:r>
              <a:rPr lang="cs-CZ" altLang="cs-CZ" sz="1800" b="0" dirty="0"/>
              <a:t>,</a:t>
            </a:r>
            <a:r>
              <a:rPr lang="en-US" altLang="cs-CZ" sz="1800" b="0" dirty="0"/>
              <a:t> and networks LasernetUS/X-</a:t>
            </a:r>
            <a:r>
              <a:rPr lang="en-US" altLang="cs-CZ" sz="1800" b="0" dirty="0" err="1"/>
              <a:t>lites</a:t>
            </a:r>
            <a:r>
              <a:rPr lang="en-US" altLang="cs-CZ" sz="1800" b="0" dirty="0"/>
              <a:t> and scientific community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br>
              <a:rPr lang="en-US" altLang="cs-CZ" sz="1800" b="0" dirty="0"/>
            </a:br>
            <a:r>
              <a:rPr lang="en-US" altLang="cs-CZ" sz="1800" b="0" dirty="0"/>
              <a:t>Additional engagement activities in: </a:t>
            </a:r>
            <a:br>
              <a:rPr lang="en-US" altLang="cs-CZ" sz="1800" b="0" dirty="0"/>
            </a:br>
            <a:r>
              <a:rPr lang="en-US" altLang="cs-CZ" sz="1800" dirty="0"/>
              <a:t>Greece, Portugal, Korea, Japan, Slovakia, Sweden, </a:t>
            </a:r>
            <a:r>
              <a:rPr lang="cs-CZ" altLang="cs-CZ" sz="1800" dirty="0" err="1"/>
              <a:t>Ukraine</a:t>
            </a:r>
            <a:r>
              <a:rPr lang="cs-CZ" altLang="cs-CZ" sz="1800" dirty="0"/>
              <a:t>, </a:t>
            </a:r>
            <a:r>
              <a:rPr lang="en-US" altLang="cs-CZ" sz="1800" dirty="0"/>
              <a:t>Taiwan, UK and more</a:t>
            </a:r>
          </a:p>
        </p:txBody>
      </p:sp>
      <p:sp>
        <p:nvSpPr>
          <p:cNvPr id="25602" name="Alcím 2">
            <a:extLst>
              <a:ext uri="{FF2B5EF4-FFF2-40B4-BE49-F238E27FC236}">
                <a16:creationId xmlns:a16="http://schemas.microsoft.com/office/drawing/2014/main" id="{32A91FA6-E581-3A37-744F-924116E5337B}"/>
              </a:ext>
            </a:extLst>
          </p:cNvPr>
          <p:cNvSpPr txBox="1">
            <a:spLocks/>
          </p:cNvSpPr>
          <p:nvPr/>
        </p:nvSpPr>
        <p:spPr bwMode="auto">
          <a:xfrm>
            <a:off x="2627457" y="169144"/>
            <a:ext cx="10880725" cy="56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Engagement by Country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3AC35-B49B-9460-3DE2-86385C850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94" y="169144"/>
            <a:ext cx="3372432" cy="224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81EF0-AA22-EA69-4911-CF471A55F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011" y="2216743"/>
            <a:ext cx="3372433" cy="194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AA365-7EB3-7979-1AD0-FFACFF67D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148" y="1952021"/>
            <a:ext cx="2017902" cy="266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4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AB538204-4CCF-E62D-C6FA-9A9A75C530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130" t="18466" r="4130" b="12287"/>
          <a:stretch/>
        </p:blipFill>
        <p:spPr>
          <a:xfrm>
            <a:off x="7499011" y="4257207"/>
            <a:ext cx="4499482" cy="243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1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lcím 2">
            <a:extLst>
              <a:ext uri="{FF2B5EF4-FFF2-40B4-BE49-F238E27FC236}">
                <a16:creationId xmlns:a16="http://schemas.microsoft.com/office/drawing/2014/main" id="{DEEAFB41-A005-79CE-BD02-1A6BF95B2210}"/>
              </a:ext>
            </a:extLst>
          </p:cNvPr>
          <p:cNvSpPr txBox="1">
            <a:spLocks/>
          </p:cNvSpPr>
          <p:nvPr/>
        </p:nvSpPr>
        <p:spPr bwMode="auto">
          <a:xfrm>
            <a:off x="971550" y="846253"/>
            <a:ext cx="1088072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600" b="1" dirty="0">
                <a:solidFill>
                  <a:srgbClr val="F26722"/>
                </a:solidFill>
              </a:rPr>
              <a:t>Outreach Activities</a:t>
            </a:r>
          </a:p>
        </p:txBody>
      </p:sp>
      <p:pic>
        <p:nvPicPr>
          <p:cNvPr id="11" name="Picture 6" descr="No alternative text description for this image">
            <a:extLst>
              <a:ext uri="{FF2B5EF4-FFF2-40B4-BE49-F238E27FC236}">
                <a16:creationId xmlns:a16="http://schemas.microsoft.com/office/drawing/2014/main" id="{70F1C20B-8853-DF93-E5AD-49E16C32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374" y="4265177"/>
            <a:ext cx="3637665" cy="242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6AA170-5415-BD88-0FC4-4E6DD0FD7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460" y="2347813"/>
            <a:ext cx="3637665" cy="2524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AD5F61A6-44B3-A58D-294F-75282B4B7288}"/>
              </a:ext>
            </a:extLst>
          </p:cNvPr>
          <p:cNvSpPr txBox="1">
            <a:spLocks/>
          </p:cNvSpPr>
          <p:nvPr/>
        </p:nvSpPr>
        <p:spPr bwMode="auto">
          <a:xfrm>
            <a:off x="971550" y="1519238"/>
            <a:ext cx="5968896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3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community: </a:t>
            </a:r>
            <a:r>
              <a:rPr lang="en-US" sz="2200" b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User Calls &amp;</a:t>
            </a:r>
            <a:br>
              <a:rPr lang="en-US" sz="2200" b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Meetings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hosting and participating in scientific conferences, workshops, seminars, etc.</a:t>
            </a:r>
            <a:endParaRPr lang="en-US" altLang="cs-CZ" sz="2200" b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Cooperation, </a:t>
            </a:r>
            <a:r>
              <a:rPr lang="en-US" sz="22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MoUs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exchanges, </a:t>
            </a:r>
            <a:r>
              <a:rPr lang="en-US" sz="22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promotion in partner networks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 stakeholders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Exhibitions, industry fairs, industry workshops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and training: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ELISS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Talent Academy, University Days and visits, Internships, PhD </a:t>
            </a:r>
            <a:r>
              <a:rPr lang="en-US" sz="2200" b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Girls in STEM, Teacher Training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4E1B"/>
              </a:buClr>
              <a:buSzPts val="24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public: </a:t>
            </a:r>
            <a:r>
              <a:rPr lang="en-US" sz="2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Researcher’s Nights, Open Days, Intl. Day of Light, Visits </a:t>
            </a:r>
            <a:endParaRPr lang="en-US" altLang="cs-CZ" sz="2200" b="0" dirty="0"/>
          </a:p>
          <a:p>
            <a:pPr marL="0" indent="0"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Arial" panose="020B0604020202020204" pitchFamily="34" charset="0"/>
              <a:buNone/>
              <a:defRPr/>
            </a:pPr>
            <a:endParaRPr lang="en-US" altLang="cs-CZ" sz="2000" b="0" dirty="0"/>
          </a:p>
          <a:p>
            <a:pPr eaLnBrk="1" hangingPunct="1">
              <a:lnSpc>
                <a:spcPct val="100000"/>
              </a:lnSpc>
              <a:spcBef>
                <a:spcPts val="4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altLang="cs-CZ" sz="2000" b="0" dirty="0"/>
          </a:p>
        </p:txBody>
      </p:sp>
      <p:pic>
        <p:nvPicPr>
          <p:cNvPr id="7170" name="Picture 2" descr="No alt text provided for this image">
            <a:extLst>
              <a:ext uri="{FF2B5EF4-FFF2-40B4-BE49-F238E27FC236}">
                <a16:creationId xmlns:a16="http://schemas.microsoft.com/office/drawing/2014/main" id="{9BA1D972-760E-0D48-D5B9-A701F755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32" y="183452"/>
            <a:ext cx="4008593" cy="2671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10C75E4899045BDDADB24CE64572D" ma:contentTypeVersion="15" ma:contentTypeDescription="Create a new document." ma:contentTypeScope="" ma:versionID="e1f50d81a9e0894437bd368d4525322f">
  <xsd:schema xmlns:xsd="http://www.w3.org/2001/XMLSchema" xmlns:xs="http://www.w3.org/2001/XMLSchema" xmlns:p="http://schemas.microsoft.com/office/2006/metadata/properties" xmlns:ns2="7180c374-78bb-4e3b-8555-b6fed851bffe" xmlns:ns3="26741476-6a0b-4567-96dc-bb9f83e3a8cf" targetNamespace="http://schemas.microsoft.com/office/2006/metadata/properties" ma:root="true" ma:fieldsID="d667025a4f733f1837289671d52e5179" ns2:_="" ns3:_="">
    <xsd:import namespace="7180c374-78bb-4e3b-8555-b6fed851bffe"/>
    <xsd:import namespace="26741476-6a0b-4567-96dc-bb9f83e3a8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0c374-78bb-4e3b-8555-b6fed851bf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d66644fa-1e04-4b0b-99a7-e1fb9cd97a0f}" ma:internalName="TaxCatchAll" ma:showField="CatchAllData" ma:web="7180c374-78bb-4e3b-8555-b6fed851bf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41476-6a0b-4567-96dc-bb9f83e3a8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a1e35d8-cbd7-4d36-b574-fce871f726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80c374-78bb-4e3b-8555-b6fed851bffe" xsi:nil="true"/>
    <lcf76f155ced4ddcb4097134ff3c332f xmlns="26741476-6a0b-4567-96dc-bb9f83e3a8cf">
      <Terms xmlns="http://schemas.microsoft.com/office/infopath/2007/PartnerControls"/>
    </lcf76f155ced4ddcb4097134ff3c332f>
    <SharedWithUsers xmlns="7180c374-78bb-4e3b-8555-b6fed851bffe">
      <UserInfo>
        <DisplayName>Minja Maric</DisplayName>
        <AccountId>124</AccountId>
        <AccountType/>
      </UserInfo>
    </SharedWithUsers>
    <MediaLengthInSeconds xmlns="26741476-6a0b-4567-96dc-bb9f83e3a8cf" xsi:nil="true"/>
  </documentManagement>
</p:properties>
</file>

<file path=customXml/itemProps1.xml><?xml version="1.0" encoding="utf-8"?>
<ds:datastoreItem xmlns:ds="http://schemas.openxmlformats.org/officeDocument/2006/customXml" ds:itemID="{FFFEE919-469B-4651-84AF-D6EF33586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80c374-78bb-4e3b-8555-b6fed851bffe"/>
    <ds:schemaRef ds:uri="26741476-6a0b-4567-96dc-bb9f83e3a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ACDCB5-C9CB-4A85-9429-5789086B37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A629E7-E21E-409C-8F96-56E29A7DE095}">
  <ds:schemaRefs>
    <ds:schemaRef ds:uri="http://purl.org/dc/dcmitype/"/>
    <ds:schemaRef ds:uri="7180c374-78bb-4e3b-8555-b6fed851bffe"/>
    <ds:schemaRef ds:uri="http://schemas.microsoft.com/office/2006/documentManagement/types"/>
    <ds:schemaRef ds:uri="http://purl.org/dc/elements/1.1/"/>
    <ds:schemaRef ds:uri="http://schemas.microsoft.com/office/2006/metadata/properties"/>
    <ds:schemaRef ds:uri="26741476-6a0b-4567-96dc-bb9f83e3a8cf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16897</TotalTime>
  <Words>2224</Words>
  <Application>Microsoft Office PowerPoint</Application>
  <PresentationFormat>Widescreen</PresentationFormat>
  <Paragraphs>357</Paragraphs>
  <Slides>22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Promotion of Users Calls and User Meeting</vt:lpstr>
      <vt:lpstr>ELI Summer School</vt:lpstr>
      <vt:lpstr>Education and Training Activities</vt:lpstr>
      <vt:lpstr>Outreach and Education Activities at ELI NP</vt:lpstr>
      <vt:lpstr>STAMPLASS Workshop hosted at ELI-NP  led by WP3 on 21-23 March in Măgurele, România</vt:lpstr>
      <vt:lpstr>ELI NP / Thales Media Trip</vt:lpstr>
      <vt:lpstr>ELI NP / Thales Media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Péter</dc:creator>
  <cp:lastModifiedBy>Alexandra Schmidli</cp:lastModifiedBy>
  <cp:revision>69</cp:revision>
  <dcterms:created xsi:type="dcterms:W3CDTF">2021-09-20T17:06:16Z</dcterms:created>
  <dcterms:modified xsi:type="dcterms:W3CDTF">2024-04-17T07:59:55Z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0x010100F0E10C75E4899045BDDADB24CE64572D</vt:lpwstr>
  </property>
  <property fmtid="{D5CDD505-2E9C-101B-9397-08002B2CF9AE}" pid="3" name="Order">
    <vt:r8>2177200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