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950" r:id="rId4"/>
  </p:sldMasterIdLst>
  <p:notesMasterIdLst>
    <p:notesMasterId r:id="rId32"/>
  </p:notesMasterIdLst>
  <p:sldIdLst>
    <p:sldId id="256" r:id="rId5"/>
    <p:sldId id="302" r:id="rId6"/>
    <p:sldId id="303" r:id="rId7"/>
    <p:sldId id="5068" r:id="rId8"/>
    <p:sldId id="5062" r:id="rId9"/>
    <p:sldId id="304" r:id="rId10"/>
    <p:sldId id="307" r:id="rId11"/>
    <p:sldId id="310" r:id="rId12"/>
    <p:sldId id="5072" r:id="rId13"/>
    <p:sldId id="308" r:id="rId14"/>
    <p:sldId id="309" r:id="rId15"/>
    <p:sldId id="311" r:id="rId16"/>
    <p:sldId id="5073" r:id="rId17"/>
    <p:sldId id="5063" r:id="rId18"/>
    <p:sldId id="312" r:id="rId19"/>
    <p:sldId id="5061" r:id="rId20"/>
    <p:sldId id="313" r:id="rId21"/>
    <p:sldId id="5070" r:id="rId22"/>
    <p:sldId id="5064" r:id="rId23"/>
    <p:sldId id="5060" r:id="rId24"/>
    <p:sldId id="306" r:id="rId25"/>
    <p:sldId id="5066" r:id="rId26"/>
    <p:sldId id="5065" r:id="rId27"/>
    <p:sldId id="5067" r:id="rId28"/>
    <p:sldId id="5074" r:id="rId29"/>
    <p:sldId id="5069" r:id="rId30"/>
    <p:sldId id="5075" r:id="rId31"/>
  </p:sldIdLst>
  <p:sldSz cx="12192000" cy="6858000"/>
  <p:notesSz cx="6799263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0" autoAdjust="0"/>
    <p:restoredTop sz="94444" autoAdjust="0"/>
  </p:normalViewPr>
  <p:slideViewPr>
    <p:cSldViewPr snapToGrid="0" showGuides="1">
      <p:cViewPr varScale="1">
        <p:scale>
          <a:sx n="108" d="100"/>
          <a:sy n="108" d="100"/>
        </p:scale>
        <p:origin x="414" y="7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B5663E-15E6-E25D-CDE2-3C043CC16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78555-C5DA-C95B-27EC-62EF5D2CBE4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ACED87-ED4A-7046-A8BD-FF0431DD9AA2}" type="datetimeFigureOut">
              <a:rPr lang="hu-HU"/>
              <a:pPr>
                <a:defRPr/>
              </a:pPr>
              <a:t>2024. 04. 15.</a:t>
            </a:fld>
            <a:endParaRPr lang="hu-H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496E2A-D1B9-28B6-81E8-248601F20C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F65ED7-D915-5543-5EBF-F168A29B6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u-H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C005-CC4F-19ED-EA89-A60C85EED1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4B028-273C-8179-1C2A-0A2720A00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BC861A-F0E5-774A-9B42-036B185F7E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5C1E552-ED8F-A893-FA11-4AFCB922C3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058DDBAE-E243-3122-0EB6-93DDBFBA1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FA3B2DFB-F0DB-212D-8C9C-745E39A89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0157F0-725B-1C40-A504-7A81642020A2}" type="slidenum">
              <a:rPr lang="hu-HU" altLang="hu-HU" smtClean="0"/>
              <a:pPr/>
              <a:t>26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299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6E8EF1DA-FBC0-6C73-70BF-690E2AC93F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0172743E-5AA6-BDDB-BE3E-C1D733C27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4C5BC687-3E6D-E9AB-6E07-A3F2C59FB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C7893-BF53-4B8B-963C-D35C6C55EB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31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B014DE54-6848-33DF-5FBD-D41F071503B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7">
            <a:extLst>
              <a:ext uri="{FF2B5EF4-FFF2-40B4-BE49-F238E27FC236}">
                <a16:creationId xmlns:a16="http://schemas.microsoft.com/office/drawing/2014/main" id="{0F345F3A-4B30-8A01-82C4-0C76DE879D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BED90A43-7F9D-1643-A8CB-5B981378571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4C9153-A4A8-E955-D8FB-894F75025A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>
            <a:extLst>
              <a:ext uri="{FF2B5EF4-FFF2-40B4-BE49-F238E27FC236}">
                <a16:creationId xmlns:a16="http://schemas.microsoft.com/office/drawing/2014/main" id="{8E7149CE-F2E5-1900-967B-BBE82F4805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F4992AD3-720D-FB4B-96D1-5E91366B122C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F7F713EF-D0EE-82E7-08F5-22262C616846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Logo IMPULSE rgb SVG">
            <a:extLst>
              <a:ext uri="{FF2B5EF4-FFF2-40B4-BE49-F238E27FC236}">
                <a16:creationId xmlns:a16="http://schemas.microsoft.com/office/drawing/2014/main" id="{684FA4CC-2DDE-D010-7B91-C991A684F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2413"/>
            <a:ext cx="1298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8">
            <a:extLst>
              <a:ext uri="{FF2B5EF4-FFF2-40B4-BE49-F238E27FC236}">
                <a16:creationId xmlns:a16="http://schemas.microsoft.com/office/drawing/2014/main" id="{821A609C-2608-E674-8501-B8202E6B44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B9A3E319-7F3C-45F3-8AE5-874CE2AB0C05}" type="slidenum">
              <a:rPr lang="hu-HU" altLang="hu-HU" b="1" smtClean="0">
                <a:solidFill>
                  <a:srgbClr val="7F7F7F"/>
                </a:solidFill>
                <a:cs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5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66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">
            <a:extLst>
              <a:ext uri="{FF2B5EF4-FFF2-40B4-BE49-F238E27FC236}">
                <a16:creationId xmlns:a16="http://schemas.microsoft.com/office/drawing/2014/main" id="{61462A3C-730A-530D-C811-DA967A5030FF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7">
            <a:extLst>
              <a:ext uri="{FF2B5EF4-FFF2-40B4-BE49-F238E27FC236}">
                <a16:creationId xmlns:a16="http://schemas.microsoft.com/office/drawing/2014/main" id="{58AF6346-EB46-AFCE-96E5-07C949F149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D9D5419-DCD1-4FFB-BF02-A67A65AC0492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D2383F-3E7E-01A7-2CAE-364346117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1pPr>
            <a:lvl2pPr marL="6858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2pPr>
            <a:lvl3pPr marL="11430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200" b="1"/>
            </a:lvl3pPr>
            <a:lvl4pPr marL="16002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 b="1"/>
            </a:lvl4pPr>
            <a:lvl5pPr marL="20574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40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B1087708-B6AA-67E1-CBF4-2B58A2A71441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4" name="Szövegdoboz 7">
            <a:extLst>
              <a:ext uri="{FF2B5EF4-FFF2-40B4-BE49-F238E27FC236}">
                <a16:creationId xmlns:a16="http://schemas.microsoft.com/office/drawing/2014/main" id="{C398B69C-FD3B-9B8D-A680-0BF323063D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BE551D8-04C5-406F-A22E-F450E6FD43D5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5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751CA1-B5B8-64A3-D215-6A868E45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781176"/>
            <a:ext cx="10515600" cy="42291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1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621C5126-7499-8954-EE64-C808CF65530B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AC81FF6-5F8B-FA62-54D6-D9FA72E460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B7C3660-4131-4CEF-9A59-41FC279A784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3AC96-84E4-79EF-21F1-7044A672B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578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2B9F1CA9-F007-7B83-E505-ACF212EE0171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9A6E12A6-D9FE-094B-5EF9-C107F1FBAD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D281F7E3-2673-410C-88A8-F4B37FA90091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8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C781BE-3A48-5020-6075-89D60DAF0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>
            <a:lvl1pPr>
              <a:defRPr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68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CE2D8045-F4BC-868C-025F-082E1EFF86EC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4">
            <a:extLst>
              <a:ext uri="{FF2B5EF4-FFF2-40B4-BE49-F238E27FC236}">
                <a16:creationId xmlns:a16="http://schemas.microsoft.com/office/drawing/2014/main" id="{04D90B29-39F9-495A-7C11-58C1209AB0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9E188A87-2AE5-43F8-8BA6-EC07FD7B5804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5A214F-5D2F-FAE6-72BB-332C0CF7C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>
            <a:norm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78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EB8C67AF-1B1A-58A7-DBC4-F707358D7AE9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0694FB29-DF1E-ADDF-5733-6D976B5296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D6520DF4-41A4-4508-885F-C977A3701A92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AF4A1-8C04-8F9F-0B31-CF7A2FF5B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96926"/>
            <a:ext cx="4116525" cy="971550"/>
          </a:xfr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10" y="796926"/>
            <a:ext cx="5968378" cy="5072061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6525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84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">
            <a:extLst>
              <a:ext uri="{FF2B5EF4-FFF2-40B4-BE49-F238E27FC236}">
                <a16:creationId xmlns:a16="http://schemas.microsoft.com/office/drawing/2014/main" id="{71A7BA61-E4C0-E3FE-0F6D-F2F75C0FC1FE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7">
            <a:extLst>
              <a:ext uri="{FF2B5EF4-FFF2-40B4-BE49-F238E27FC236}">
                <a16:creationId xmlns:a16="http://schemas.microsoft.com/office/drawing/2014/main" id="{10D90935-9FDB-3E1E-A890-1311E9A95A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566C3029-C5FC-5049-83F9-D60132A448E1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53C891-0605-440E-1D99-0CD8868B9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1pPr>
            <a:lvl2pPr marL="6858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2pPr>
            <a:lvl3pPr marL="11430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200" b="1"/>
            </a:lvl3pPr>
            <a:lvl4pPr marL="16002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 b="1"/>
            </a:lvl4pPr>
            <a:lvl5pPr marL="20574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938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5C85710A-77EA-BD12-76E7-C739B976662D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A4689B61-1FEC-2C76-31F6-4B9EA093FA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F53AE988-119D-4BBC-B740-183D04489C1F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CC5BED-BF3E-8E31-7BEA-AE8340FF7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0412"/>
            <a:ext cx="4050264" cy="1296987"/>
          </a:xfrm>
        </p:spPr>
        <p:txBody>
          <a:bodyPr>
            <a:no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60412"/>
            <a:ext cx="6172200" cy="51085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50264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600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_Blank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7872A45B-047C-86F2-9489-64E97A4B6E65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BDD57-1995-EC99-E9C4-E6D6BCCAE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79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930C6529-530C-647A-6F65-7B6E1CE020DE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7">
            <a:extLst>
              <a:ext uri="{FF2B5EF4-FFF2-40B4-BE49-F238E27FC236}">
                <a16:creationId xmlns:a16="http://schemas.microsoft.com/office/drawing/2014/main" id="{C0D4E909-E10C-307A-9FA0-042BA58CA9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A2247B5A-4D12-4C70-A8E3-08D299922365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7B5758-7119-408C-A3FD-607215983F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481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>
            <a:extLst>
              <a:ext uri="{FF2B5EF4-FFF2-40B4-BE49-F238E27FC236}">
                <a16:creationId xmlns:a16="http://schemas.microsoft.com/office/drawing/2014/main" id="{B2C82411-D661-91A5-8E8D-41987C946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4E87117A-2604-4431-A099-61E34F71498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22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14D1DC7C-2163-A26B-A238-42A96749610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4" name="Szövegdoboz 7">
            <a:extLst>
              <a:ext uri="{FF2B5EF4-FFF2-40B4-BE49-F238E27FC236}">
                <a16:creationId xmlns:a16="http://schemas.microsoft.com/office/drawing/2014/main" id="{6625CD98-3E5E-1C1C-7ECA-3104E38B0C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78AC2E6-590A-EF48-97BA-51CE478D601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5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9CDAE2-2420-692A-9FA4-E61D31953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781176"/>
            <a:ext cx="10515600" cy="42291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1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11DE1FDF-DBF7-0729-9F9C-2CE15A5141F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84E0D79-54A2-2F45-C646-F12807A72C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7B84909E-DC55-1643-8532-7915A75892F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340A52-181C-07FF-C028-6E4C005FF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3011BC4A-7641-6D68-DC2B-A4C0B2833D87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4B611843-4B6C-9548-2B7B-63ECC07C78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CF0998A0-9FA9-B34E-988E-48A276AF340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8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FB1721-8758-3325-EF7E-DDBEFBB0AA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>
            <a:lvl1pPr>
              <a:defRPr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48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A35B003E-DAB3-999D-35FC-BD8F3DBCBDD2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4">
            <a:extLst>
              <a:ext uri="{FF2B5EF4-FFF2-40B4-BE49-F238E27FC236}">
                <a16:creationId xmlns:a16="http://schemas.microsoft.com/office/drawing/2014/main" id="{261CC37F-B288-DA95-06B1-A98B1C916E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4D8E3B4E-6EE3-9945-B635-6ED5673FFEE9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472352-0549-2CFC-FE53-B6D82B7A64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>
            <a:norm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82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11CEC161-B94E-0714-F941-8CA3BAE08022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CD3C32E2-2388-46A4-EECD-4C516D2C44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D298D4D-EA8A-3540-A65A-708FC40211AE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F5B533-A33B-1A8C-6753-361A50CE8E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96926"/>
            <a:ext cx="4116525" cy="971550"/>
          </a:xfr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10" y="796926"/>
            <a:ext cx="5968378" cy="5072061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6525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56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65C3CC77-3764-499D-BDD8-7E8D0229F61D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97B1EBEC-4C06-EE53-EFE4-F097C46B2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A995E0BF-511A-C544-960D-ED3EDDBB756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90B6E8-A76C-701D-582D-9A989C67B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0412"/>
            <a:ext cx="4050264" cy="1296987"/>
          </a:xfrm>
        </p:spPr>
        <p:txBody>
          <a:bodyPr>
            <a:no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60412"/>
            <a:ext cx="6172200" cy="51085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50264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85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_Blank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43436C17-890C-B08E-BA3D-9C2628F7540F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D2F1BB-B45B-A2BA-2B85-44ABBC6B5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61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84E934-D685-B2BD-ADBB-522833EA55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74675"/>
            <a:ext cx="10515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  <a:endParaRPr lang="en-GB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D28AF4F-9BA9-FF57-1CB9-B07F378F3E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  <a:endParaRPr lang="en-GB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7DAB1-6944-B265-6794-8AE4F65BB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D58657-AAD7-FB46-9023-E41CC96091EC}" type="datetimeFigureOut">
              <a:rPr lang="en-GB"/>
              <a:pPr>
                <a:defRPr/>
              </a:pPr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9F46F-65DC-4F07-E42E-35D18C1E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53A6-FF3A-D91E-B7E4-281CC1AC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4AE6F6-4DC9-E647-8F24-7EFC8FB7DE4F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4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rgbClr val="FE5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3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4A841E8-7131-4E3F-0FB4-8CD31BCE94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74675"/>
            <a:ext cx="10515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  <a:endParaRPr lang="en-GB" altLang="hu-HU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5CB7F07-5961-C9D2-2D00-B3179BC621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  <a:endParaRPr lang="en-GB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AF64F-9EFB-ED64-1328-3674BA875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E94D56-5088-463F-A480-C6A751E723E9}" type="datetimeFigureOut">
              <a:rPr lang="en-GB"/>
              <a:pPr>
                <a:defRPr/>
              </a:pPr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E1B73-6A59-AB57-7077-139F60D18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258A7-2EBF-5FBF-8EA0-D47517C3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959E3D4-0CF5-4853-A8C3-6DBEAC120C3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19186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rgbClr val="FE5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3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dnadpis 4">
            <a:extLst>
              <a:ext uri="{FF2B5EF4-FFF2-40B4-BE49-F238E27FC236}">
                <a16:creationId xmlns:a16="http://schemas.microsoft.com/office/drawing/2014/main" id="{4C0951B7-F189-058B-08DF-E8314B0C638B}"/>
              </a:ext>
            </a:extLst>
          </p:cNvPr>
          <p:cNvSpPr txBox="1">
            <a:spLocks/>
          </p:cNvSpPr>
          <p:nvPr/>
        </p:nvSpPr>
        <p:spPr bwMode="auto">
          <a:xfrm>
            <a:off x="922338" y="4146550"/>
            <a:ext cx="106886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2800" b="0"/>
              <a:t>CLOSING MEETING</a:t>
            </a:r>
            <a:endParaRPr lang="cs-CZ" altLang="hu-HU" sz="2800" b="0"/>
          </a:p>
        </p:txBody>
      </p:sp>
      <p:sp>
        <p:nvSpPr>
          <p:cNvPr id="27651" name="Nadpis 3">
            <a:extLst>
              <a:ext uri="{FF2B5EF4-FFF2-40B4-BE49-F238E27FC236}">
                <a16:creationId xmlns:a16="http://schemas.microsoft.com/office/drawing/2014/main" id="{61CB2F1D-68FC-A979-4D40-1F25B50DA702}"/>
              </a:ext>
            </a:extLst>
          </p:cNvPr>
          <p:cNvSpPr txBox="1">
            <a:spLocks/>
          </p:cNvSpPr>
          <p:nvPr/>
        </p:nvSpPr>
        <p:spPr bwMode="auto">
          <a:xfrm>
            <a:off x="922338" y="2811463"/>
            <a:ext cx="106886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3300" dirty="0">
                <a:cs typeface="Calibri" panose="020F0502020204030204" pitchFamily="34" charset="0"/>
              </a:rPr>
              <a:t>Innovation</a:t>
            </a:r>
            <a:endParaRPr lang="cs-CZ" altLang="hu-HU" sz="3300" dirty="0">
              <a:cs typeface="Calibri" panose="020F050202020403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5800B60-514B-E560-ED03-CC3A8271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75" y="5913438"/>
            <a:ext cx="4035425" cy="715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IMPULSE is funded by the European Union’s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Horizon 2020 research and innovation programme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under grant</a:t>
            </a:r>
            <a:r>
              <a:rPr lang="hu-HU" altLang="en-NL" sz="135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NL" sz="1350" dirty="0">
                <a:latin typeface="+mn-lt"/>
                <a:cs typeface="Arial" panose="020B0604020202020204" pitchFamily="34" charset="0"/>
              </a:rPr>
              <a:t>agreement No. 871161 </a:t>
            </a:r>
          </a:p>
        </p:txBody>
      </p:sp>
      <p:pic>
        <p:nvPicPr>
          <p:cNvPr id="27653" name="Picture 2" descr="Black Flag Of European Eu Stock Illustration - Download Image Now - iStock">
            <a:extLst>
              <a:ext uri="{FF2B5EF4-FFF2-40B4-BE49-F238E27FC236}">
                <a16:creationId xmlns:a16="http://schemas.microsoft.com/office/drawing/2014/main" id="{7A33054E-37DD-86B4-A4A9-7DBF6118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5962650"/>
            <a:ext cx="10334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28D40B38-ADC0-8777-A159-74C5EF6359AE}"/>
              </a:ext>
            </a:extLst>
          </p:cNvPr>
          <p:cNvSpPr txBox="1">
            <a:spLocks/>
          </p:cNvSpPr>
          <p:nvPr/>
        </p:nvSpPr>
        <p:spPr bwMode="auto">
          <a:xfrm>
            <a:off x="922338" y="5541963"/>
            <a:ext cx="285273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hu-HU" sz="2200" b="1" dirty="0">
                <a:latin typeface="+mj-lt"/>
              </a:rPr>
              <a:t>17 April</a:t>
            </a:r>
            <a:r>
              <a:rPr lang="hu-HU" altLang="hu-HU" sz="2200" b="1" dirty="0">
                <a:latin typeface="+mj-lt"/>
              </a:rPr>
              <a:t> 202</a:t>
            </a:r>
            <a:r>
              <a:rPr lang="en-US" altLang="hu-HU" sz="2200" b="1" dirty="0">
                <a:latin typeface="+mj-lt"/>
              </a:rPr>
              <a:t>4</a:t>
            </a:r>
            <a:endParaRPr lang="cs-CZ" altLang="hu-HU" sz="2200" dirty="0">
              <a:latin typeface="+mj-lt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17B97838-A5DC-66BA-E0BB-D7E5B4C6B9AD}"/>
              </a:ext>
            </a:extLst>
          </p:cNvPr>
          <p:cNvSpPr txBox="1">
            <a:spLocks/>
          </p:cNvSpPr>
          <p:nvPr/>
        </p:nvSpPr>
        <p:spPr bwMode="auto">
          <a:xfrm>
            <a:off x="922338" y="5149850"/>
            <a:ext cx="650398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2500" b="1" dirty="0">
                <a:solidFill>
                  <a:srgbClr val="FE5000"/>
                </a:solidFill>
                <a:latin typeface="+mj-lt"/>
              </a:rPr>
              <a:t>Aleš Hála</a:t>
            </a:r>
            <a:endParaRPr lang="cs-CZ" altLang="hu-HU" sz="2500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1C385F5F-0CF9-2FBA-9389-586D67D81DDD}"/>
              </a:ext>
            </a:extLst>
          </p:cNvPr>
          <p:cNvSpPr txBox="1">
            <a:spLocks/>
          </p:cNvSpPr>
          <p:nvPr/>
        </p:nvSpPr>
        <p:spPr bwMode="auto">
          <a:xfrm>
            <a:off x="922338" y="2151063"/>
            <a:ext cx="10117137" cy="738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3800" b="1" dirty="0">
                <a:solidFill>
                  <a:srgbClr val="FE5000"/>
                </a:solidFill>
                <a:latin typeface="+mn-lt"/>
              </a:rPr>
              <a:t>IMPULSE PROJECT</a:t>
            </a:r>
            <a:endParaRPr lang="cs-CZ" altLang="hu-HU" sz="3800" b="1" dirty="0">
              <a:solidFill>
                <a:srgbClr val="FE5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720466" y="1650074"/>
            <a:ext cx="4869843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Innovation Policy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(MS63)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approach of ELI to innovation and industrial collaborations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 is to u</a:t>
            </a: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nify and coordinate innovation activities at ELI and arrange cohesive communication towards industrial partners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by the General Assembly on 18 October 2022 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56B6D3-892A-632B-A38D-1A4F9429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966" y="1650074"/>
            <a:ext cx="3176138" cy="44971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FE67EF6-4E23-7790-11A8-0B2995C1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0075"/>
            <a:ext cx="3175104" cy="44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8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720467" y="1517650"/>
            <a:ext cx="4321202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nnovation Strategy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(D6.2)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Roadmap for ELI activities to fulfil targets in innovations and become a reliable and beneficial partner for industry. 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General procedures and guidelines for innovation processes and cooperation with partners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 presented and agreed by the General Assembly on 18 October 2022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and implemented by ELI Facilities</a:t>
            </a:r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CE9291-54A4-D35D-D300-D729BA47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24" y="1633450"/>
            <a:ext cx="6895450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87315" y="1589751"/>
            <a:ext cx="6008685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lnnovation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Strategy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processes:</a:t>
            </a:r>
            <a:endParaRPr lang="en-US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Proprietary access for industry 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users with additional services offered to industry (</a:t>
            </a:r>
            <a:r>
              <a:rPr lang="en-US" altLang="en-US" sz="17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targetry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, samples preparation, expert consultancy)</a:t>
            </a: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Support to innovative entrepreneurship of ELI personnel 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and its support through ELI ERIC Innovation Fund</a:t>
            </a: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Collaborations with industry leading to new technologies 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and identification of new application areas incl. innovative procurement and precompetitive procurement</a:t>
            </a: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Identification, protection and commercialization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 of outcomes of research, engineering and technical teams</a:t>
            </a: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Industrial Liaison network 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to build the partnership with industry community throughout Europe and wider</a:t>
            </a:r>
          </a:p>
          <a:p>
            <a:pPr marL="685800" lvl="2" algn="just">
              <a:spcBef>
                <a:spcPts val="10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en-US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Building knowledge and skills capital </a:t>
            </a:r>
            <a:r>
              <a:rPr lang="en-US" altLang="en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by building expert capacities, providing training for industry, enabling access to talent and stimulating mobility of experts related to laser technologies within Europe and wider</a:t>
            </a:r>
            <a:endParaRPr lang="en-US" altLang="cs-CZ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FC8D4E2F-6D1C-D9F6-071D-218CDD9A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403" y="2551025"/>
            <a:ext cx="57245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D47ECC-4C88-C17E-0B56-3CFA4D9FFB56}"/>
              </a:ext>
            </a:extLst>
          </p:cNvPr>
          <p:cNvSpPr txBox="1"/>
          <p:nvPr/>
        </p:nvSpPr>
        <p:spPr>
          <a:xfrm>
            <a:off x="6202921" y="1589751"/>
            <a:ext cx="5039937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cs typeface="Times New Roman" panose="02020603050405020304" pitchFamily="18" charset="0"/>
              </a:rPr>
              <a:t>ELI innovation ecosystem stakeholders</a:t>
            </a:r>
            <a:endParaRPr lang="en-US" altLang="en-US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287497" y="1848268"/>
            <a:ext cx="7094205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Proprietary access for industry</a:t>
            </a:r>
            <a:endParaRPr lang="cs-CZ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endParaRPr lang="cs-CZ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Support to innovative entrepreneurship of ELI personnel</a:t>
            </a:r>
            <a:endParaRPr lang="cs-CZ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endParaRPr lang="cs-CZ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Collaborations with industry leading to new technologies </a:t>
            </a:r>
            <a:r>
              <a:rPr lang="cs-CZ" alt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endParaRPr lang="cs-CZ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Marvel Fusion. Climate breakdown is rapidly becoming a… | by BlueYard  Capital | Medium">
            <a:extLst>
              <a:ext uri="{FF2B5EF4-FFF2-40B4-BE49-F238E27FC236}">
                <a16:creationId xmlns:a16="http://schemas.microsoft.com/office/drawing/2014/main" id="{EA4179A1-A799-0EFC-E858-3CDA1FFEE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0"/>
          <a:stretch/>
        </p:blipFill>
        <p:spPr bwMode="auto">
          <a:xfrm>
            <a:off x="9054682" y="1809574"/>
            <a:ext cx="1505444" cy="8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362B775-CEB1-8DBF-64EB-3D0EAA0F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0" b="24086"/>
          <a:stretch/>
        </p:blipFill>
        <p:spPr bwMode="auto">
          <a:xfrm>
            <a:off x="6669230" y="1901781"/>
            <a:ext cx="2211657" cy="7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FC2AC4-6C16-6768-8DA5-7343C1C03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453" y="5888928"/>
            <a:ext cx="2008309" cy="58373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C4D7E73-BF13-003F-7419-236EB88B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089" y="5918668"/>
            <a:ext cx="2363459" cy="5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B4BA401-2E84-1BC5-5CB9-213193CE6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938" y="4444585"/>
            <a:ext cx="1306242" cy="9120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4A15108-42DC-0167-C953-A01B4CB1C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215" y="4357707"/>
            <a:ext cx="3217333" cy="10858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AF512BC-0D2E-6628-CDD7-469BEA422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938" y="3283014"/>
            <a:ext cx="2685466" cy="72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939E970-8B63-231F-5DDD-53C4E7996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035029"/>
              </p:ext>
            </p:extLst>
          </p:nvPr>
        </p:nvGraphicFramePr>
        <p:xfrm>
          <a:off x="802179" y="2788919"/>
          <a:ext cx="10432471" cy="3904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2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930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 / </a:t>
                      </a:r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No.</a:t>
                      </a:r>
                    </a:p>
                  </a:txBody>
                  <a:tcPr marL="91467" marR="91467" marT="45705" marB="457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91467" marR="91467" marT="45705" marB="457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 beneficiary</a:t>
                      </a:r>
                    </a:p>
                  </a:txBody>
                  <a:tcPr marL="91467" marR="91467" marT="45705" marB="457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D6.4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Setting-up of ELI Innovation Board 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MS66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Innovation Board convened 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MS67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Pilot Innovation Projects Selected 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NP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MS68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Innovation Fund Established 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ALPS</a:t>
                      </a:r>
                    </a:p>
                  </a:txBody>
                  <a:tcPr marL="91467" marR="91467" marT="45705" marB="4570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D6.3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Report on implementation measures of ELI Innovation Strategy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NP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D6.5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Report on meetings of ELI Innovation Board 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</a:t>
                      </a:r>
                      <a:r>
                        <a:rPr 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ERIC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D6.6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Report on organization of industry events at ELI 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ALPS</a:t>
                      </a:r>
                    </a:p>
                  </a:txBody>
                  <a:tcPr marL="91455" marR="91455" marT="45690" marB="456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Alcím 2">
            <a:extLst>
              <a:ext uri="{FF2B5EF4-FFF2-40B4-BE49-F238E27FC236}">
                <a16:creationId xmlns:a16="http://schemas.microsoft.com/office/drawing/2014/main" id="{47575583-953F-D92A-5F51-3AEBE373856D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en-US" sz="3900" b="1" dirty="0">
                <a:solidFill>
                  <a:srgbClr val="FE5000"/>
                </a:solidFill>
                <a:latin typeface="+mj-lt"/>
              </a:rPr>
              <a:t>Task6.2 – </a:t>
            </a: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Development of common processes and “toolbox” in the area of knowledge transfer and exploitation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AFE43E-216E-0431-AD15-322D1621EF88}"/>
              </a:ext>
            </a:extLst>
          </p:cNvPr>
          <p:cNvSpPr txBox="1"/>
          <p:nvPr/>
        </p:nvSpPr>
        <p:spPr>
          <a:xfrm>
            <a:off x="802179" y="1824335"/>
            <a:ext cx="10477153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b="1" dirty="0">
                <a:latin typeface="+mn-lt"/>
              </a:rPr>
              <a:t>Challenge: </a:t>
            </a:r>
            <a:r>
              <a:rPr lang="en-US" dirty="0">
                <a:latin typeface="+mn-lt"/>
              </a:rPr>
              <a:t>Preparation of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tools necessary to identify, finance and develop innovative technologies and services of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ELI exploitable by industry </a:t>
            </a:r>
          </a:p>
        </p:txBody>
      </p:sp>
    </p:spTree>
    <p:extLst>
      <p:ext uri="{BB962C8B-B14F-4D97-AF65-F5344CB8AC3E}">
        <p14:creationId xmlns:p14="http://schemas.microsoft.com/office/powerpoint/2010/main" val="85809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6.2 – Development of common processes and “toolbox” in the area of knowledge transfer and exploitation</a:t>
            </a: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hu-HU" sz="3100" b="1" dirty="0">
              <a:solidFill>
                <a:srgbClr val="FE5000"/>
              </a:solidFill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7CB9FA95-A87E-0225-1787-6F4C8949E16B}"/>
              </a:ext>
            </a:extLst>
          </p:cNvPr>
          <p:cNvSpPr txBox="1">
            <a:spLocks/>
          </p:cNvSpPr>
          <p:nvPr/>
        </p:nvSpPr>
        <p:spPr bwMode="auto">
          <a:xfrm>
            <a:off x="554212" y="2105142"/>
            <a:ext cx="4745151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nnovation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 (D6.4)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0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Preparation of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processes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procedures and implementation in ELI ERIC funding schemes and other mechanisms aiming at identification, and development of innovations at ELI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9875" lvl="0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Guidance on innovation-driven procurements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Recommendation on IP provisions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Kick-off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meeting on 22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B2210-6D90-8B21-DAB3-370463EC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549" y="2099167"/>
            <a:ext cx="6256615" cy="43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2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6.2 – Development of common processes and “toolbox” in the area of knowledge transfer and exploitation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7CB9FA95-A87E-0225-1787-6F4C8949E16B}"/>
              </a:ext>
            </a:extLst>
          </p:cNvPr>
          <p:cNvSpPr txBox="1">
            <a:spLocks/>
          </p:cNvSpPr>
          <p:nvPr/>
        </p:nvSpPr>
        <p:spPr bwMode="auto">
          <a:xfrm>
            <a:off x="554212" y="2015835"/>
            <a:ext cx="4745151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Industrial Advisory Panel</a:t>
            </a: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Large laser</a:t>
            </a:r>
            <a:r>
              <a:rPr kumimoji="0" lang="en-US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systems suppliers approached</a:t>
            </a: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kumimoji="0" lang="en-US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 technology companies  (SMEs) from ELI ERIC 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en-US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ounding member and observer countries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xternal advisory body to ELI ERIC DG and other management members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Feedback on the industrial impact of ELI ERIC development directions and applications</a:t>
            </a:r>
            <a:endParaRPr kumimoji="0" lang="en-US" altLang="cs-CZ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22F7268-2438-0FCC-E34C-A0BEBA34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63" y="1762297"/>
            <a:ext cx="6347718" cy="44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6.2 – Development of common processes and “toolbox” in the area of knowledge transfer and exploitation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7CB9FA95-A87E-0225-1787-6F4C8949E16B}"/>
              </a:ext>
            </a:extLst>
          </p:cNvPr>
          <p:cNvSpPr txBox="1">
            <a:spLocks/>
          </p:cNvSpPr>
          <p:nvPr/>
        </p:nvSpPr>
        <p:spPr bwMode="auto">
          <a:xfrm>
            <a:off x="350096" y="2092673"/>
            <a:ext cx="5360293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nnovation Fund (MS6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Internal tool for financial support of innovations 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Seed investments to high capital-intensive fields and might have a low interest of non-public investors 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Catalytic role in the identification and selection of ideas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Based on the provisions set out in the ELI Innovation Policy and ELI Innovation Strategy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Governed by ELI Innovation Board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Administered by ELI Innovation Office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0535B8C-C982-58F8-0163-0A0F2256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973" y="2123902"/>
            <a:ext cx="6304237" cy="43891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1DBF3CD-F5F3-4821-6F59-FF9BC784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89" y="2458546"/>
            <a:ext cx="6055886" cy="42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6.2 – Development of common processes and “toolbox” in the area of knowledge transfer and exploitation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7CB9FA95-A87E-0225-1787-6F4C8949E16B}"/>
              </a:ext>
            </a:extLst>
          </p:cNvPr>
          <p:cNvSpPr txBox="1">
            <a:spLocks/>
          </p:cNvSpPr>
          <p:nvPr/>
        </p:nvSpPr>
        <p:spPr bwMode="auto">
          <a:xfrm>
            <a:off x="350096" y="2188270"/>
            <a:ext cx="5959264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 for technology and knowledge transfer</a:t>
            </a:r>
            <a:endParaRPr lang="cs-CZ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Guidelines for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commercialisation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of results at ELI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Compliant with Innovation and Industry policy, IPR policy and IPR directive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Valorisation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of results by capturing and exploiting its economic potential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ELI carries out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commercialisation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of its results within the framework of knowledge transfer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Administered by ELI Innovation Office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0A610A-EF82-EF75-AB66-230F8A18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392" y="1970116"/>
            <a:ext cx="3255791" cy="46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2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6.2 – Development of common processes and “toolbox” in the area of knowledge transfer and exploitation</a:t>
            </a: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hu-HU" sz="3100" b="1" dirty="0">
              <a:solidFill>
                <a:srgbClr val="FE5000"/>
              </a:solidFill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7CB9FA95-A87E-0225-1787-6F4C8949E16B}"/>
              </a:ext>
            </a:extLst>
          </p:cNvPr>
          <p:cNvSpPr txBox="1">
            <a:spLocks/>
          </p:cNvSpPr>
          <p:nvPr/>
        </p:nvSpPr>
        <p:spPr bwMode="auto">
          <a:xfrm>
            <a:off x="350096" y="2092673"/>
            <a:ext cx="5360293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Industry Liaison Office (ILO) network for ELI 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Identification of new technology/service suppliers to ELI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Engaging partners for innovation-driven projects 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Introduction of new industry partners to ELI teams</a:t>
            </a: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ek 7">
            <a:extLst>
              <a:ext uri="{FF2B5EF4-FFF2-40B4-BE49-F238E27FC236}">
                <a16:creationId xmlns:a16="http://schemas.microsoft.com/office/drawing/2014/main" id="{1C7AA4DB-8CF4-AE7A-64B3-196312704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41" y="3074526"/>
            <a:ext cx="4968875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1F9D9BEA-D99F-4EB2-BD41-C53CC0005D83}"/>
              </a:ext>
            </a:extLst>
          </p:cNvPr>
          <p:cNvSpPr/>
          <p:nvPr/>
        </p:nvSpPr>
        <p:spPr>
          <a:xfrm>
            <a:off x="9842529" y="4701713"/>
            <a:ext cx="73025" cy="714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6745BAFE-1E1F-F926-8F99-C3DB1EA605A6}"/>
              </a:ext>
            </a:extLst>
          </p:cNvPr>
          <p:cNvSpPr/>
          <p:nvPr/>
        </p:nvSpPr>
        <p:spPr>
          <a:xfrm>
            <a:off x="9915554" y="5781213"/>
            <a:ext cx="71437" cy="714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0465DF6-1976-3513-E20B-2FCC3A745A5A}"/>
              </a:ext>
            </a:extLst>
          </p:cNvPr>
          <p:cNvSpPr/>
          <p:nvPr/>
        </p:nvSpPr>
        <p:spPr>
          <a:xfrm>
            <a:off x="9347229" y="5097001"/>
            <a:ext cx="73025" cy="73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B665FC74-E6DD-C0C6-EED1-01B7540E9305}"/>
              </a:ext>
            </a:extLst>
          </p:cNvPr>
          <p:cNvSpPr/>
          <p:nvPr/>
        </p:nvSpPr>
        <p:spPr>
          <a:xfrm>
            <a:off x="8294716" y="5852651"/>
            <a:ext cx="73025" cy="714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AA37F84-FE36-AB1D-4D67-DDA6D307CCF8}"/>
              </a:ext>
            </a:extLst>
          </p:cNvPr>
          <p:cNvSpPr/>
          <p:nvPr/>
        </p:nvSpPr>
        <p:spPr>
          <a:xfrm>
            <a:off x="7748616" y="5933613"/>
            <a:ext cx="73025" cy="714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C6DA4D27-8CC2-DAB8-712E-8BEB8D4FB0CC}"/>
              </a:ext>
            </a:extLst>
          </p:cNvPr>
          <p:cNvSpPr/>
          <p:nvPr/>
        </p:nvSpPr>
        <p:spPr>
          <a:xfrm>
            <a:off x="10345766" y="4371513"/>
            <a:ext cx="73025" cy="714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C77828-7E95-E7B0-BDAD-B3301CD7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9" y="3171305"/>
            <a:ext cx="5484566" cy="346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C8285F6-0750-4AD3-F843-A4DAA9077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5604" y="5288204"/>
            <a:ext cx="4491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In-person ILO network </a:t>
            </a:r>
            <a:r>
              <a:rPr lang="cs-CZ" altLang="cs-CZ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altLang="cs-CZ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ELI meeting </a:t>
            </a:r>
            <a:r>
              <a:rPr lang="en-US" altLang="cs-CZ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17 Oct 2023 at ELI Beamlines </a:t>
            </a:r>
            <a:r>
              <a:rPr lang="cs-CZ" altLang="cs-CZ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altLang="cs-CZ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acility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blečení, osoba, muž, boty&#10;&#10;Popis byl vytvořen automaticky">
            <a:extLst>
              <a:ext uri="{FF2B5EF4-FFF2-40B4-BE49-F238E27FC236}">
                <a16:creationId xmlns:a16="http://schemas.microsoft.com/office/drawing/2014/main" id="{F8049093-9F54-0552-B5D6-1B761A4BF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06" y="2714146"/>
            <a:ext cx="5695950" cy="2886075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WP6 – Fostering ELI‘s Innovation impact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A9CA884F-2087-6733-E611-1D12AD5D3322}"/>
              </a:ext>
            </a:extLst>
          </p:cNvPr>
          <p:cNvSpPr txBox="1">
            <a:spLocks/>
          </p:cNvSpPr>
          <p:nvPr/>
        </p:nvSpPr>
        <p:spPr bwMode="auto">
          <a:xfrm>
            <a:off x="803593" y="1239431"/>
            <a:ext cx="10364787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WP6 mission</a:t>
            </a:r>
            <a:endParaRPr lang="en-US" altLang="cs-CZ" sz="2000" dirty="0">
              <a:latin typeface="+mn-lt"/>
            </a:endParaRPr>
          </a:p>
          <a:p>
            <a:pPr marL="727075" lvl="1" indent="-26987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dirty="0">
                <a:latin typeface="+mn-lt"/>
              </a:rPr>
              <a:t>Setting-up of an innovation and technology management process in ELI</a:t>
            </a:r>
          </a:p>
          <a:p>
            <a:pPr marL="727075" lvl="1" indent="-26987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dirty="0">
                <a:latin typeface="+mn-lt"/>
              </a:rPr>
              <a:t>Maximize ELI’s impact on innovation through the development of a shared approach to knowledge transfer and industrial access</a:t>
            </a: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5C0A1A4A-B4FF-FA84-98FF-474E33F3D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40" y="5998677"/>
            <a:ext cx="124454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ED789972-A1BF-FB09-CE5A-AE6E12CB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58" y="5743748"/>
            <a:ext cx="1542412" cy="9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id="{05B1B701-7707-8A2F-83F9-E80D2DB8A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86" y="5726682"/>
            <a:ext cx="1685074" cy="10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8C397FDC-6AB0-9241-5D7F-0CB20094B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738" y="5863064"/>
            <a:ext cx="1661349" cy="87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6">
            <a:extLst>
              <a:ext uri="{FF2B5EF4-FFF2-40B4-BE49-F238E27FC236}">
                <a16:creationId xmlns:a16="http://schemas.microsoft.com/office/drawing/2014/main" id="{DAB7DA39-8240-D575-5EC4-0C41D9213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957" y="5863064"/>
            <a:ext cx="1010543" cy="87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7EB63C-B6C1-C05C-4733-4DAB7BA36EA7}"/>
              </a:ext>
            </a:extLst>
          </p:cNvPr>
          <p:cNvSpPr txBox="1"/>
          <p:nvPr/>
        </p:nvSpPr>
        <p:spPr>
          <a:xfrm>
            <a:off x="2876202" y="4810363"/>
            <a:ext cx="5261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The WP6 team, in-person meeting at ELI ALPS facility, 12 April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17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05568F7C-9EB1-956B-601C-D356803E5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59253"/>
              </p:ext>
            </p:extLst>
          </p:nvPr>
        </p:nvGraphicFramePr>
        <p:xfrm>
          <a:off x="382442" y="3065058"/>
          <a:ext cx="11346815" cy="146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4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6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838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 / 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No.</a:t>
                      </a:r>
                    </a:p>
                  </a:txBody>
                  <a:tcPr marL="91455" marR="91455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91455" marR="91455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 beneficiary</a:t>
                      </a:r>
                    </a:p>
                  </a:txBody>
                  <a:tcPr marL="91455" marR="91455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6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MS65</a:t>
                      </a:r>
                    </a:p>
                  </a:txBody>
                  <a:tcPr marL="91455" marR="91455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Presentation materials presenting possibilities of industrial use of ELI </a:t>
                      </a:r>
                    </a:p>
                  </a:txBody>
                  <a:tcPr marL="91455" marR="91455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</a:t>
                      </a:r>
                      <a:r>
                        <a:rPr 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ERIC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55" marR="91455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Alcím 2">
            <a:extLst>
              <a:ext uri="{FF2B5EF4-FFF2-40B4-BE49-F238E27FC236}">
                <a16:creationId xmlns:a16="http://schemas.microsoft.com/office/drawing/2014/main" id="{9C8B0BD1-B300-2D9B-CA48-95B385EDD22D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ClrTx/>
              <a:buFont typeface="Arial" panose="020B0604020202020204" pitchFamily="34" charset="0"/>
              <a:buNone/>
            </a:pPr>
            <a:r>
              <a:rPr lang="en-US" altLang="en-US" sz="3900" b="1" dirty="0">
                <a:solidFill>
                  <a:srgbClr val="FE5000"/>
                </a:solidFill>
                <a:latin typeface="+mj-lt"/>
              </a:rPr>
              <a:t>Task 6.3 – </a:t>
            </a: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Outreach to industry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54E6F5-900B-0E48-6F20-7331197307DD}"/>
              </a:ext>
            </a:extLst>
          </p:cNvPr>
          <p:cNvSpPr txBox="1"/>
          <p:nvPr/>
        </p:nvSpPr>
        <p:spPr>
          <a:xfrm>
            <a:off x="382442" y="1820179"/>
            <a:ext cx="1047715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b="1" dirty="0">
                <a:latin typeface="+mn-lt"/>
              </a:rPr>
              <a:t>Challenge: </a:t>
            </a:r>
            <a:r>
              <a:rPr lang="en-US" dirty="0">
                <a:latin typeface="+mn-lt"/>
              </a:rPr>
              <a:t>ELI industrial cooperation opportunities will be communicated, piloted and promoted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D8D1A01-BB5A-FE45-2E41-70EBAF75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2" y="1834087"/>
            <a:ext cx="7781884" cy="4902349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6.3 – Outreach to </a:t>
            </a:r>
            <a:r>
              <a:rPr lang="en-US" altLang="cs-CZ" sz="3900" b="1" dirty="0" err="1">
                <a:solidFill>
                  <a:srgbClr val="FE5000"/>
                </a:solidFill>
                <a:latin typeface="+mj-lt"/>
              </a:rPr>
              <a:t>industr</a:t>
            </a:r>
            <a:r>
              <a:rPr lang="cs-CZ" altLang="cs-CZ" sz="3900" b="1" dirty="0">
                <a:solidFill>
                  <a:srgbClr val="FE5000"/>
                </a:solidFill>
                <a:latin typeface="+mj-lt"/>
              </a:rPr>
              <a:t>y</a:t>
            </a: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hu-HU" sz="3100" b="1" dirty="0">
              <a:solidFill>
                <a:srgbClr val="FE5000"/>
              </a:solidFill>
            </a:endParaRP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28B6B1C4-75D7-22E3-79E6-35804C67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87" y="1830482"/>
            <a:ext cx="3490017" cy="492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B3CB48FE-5FC6-74A5-511E-BD502F09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371" y="1830482"/>
            <a:ext cx="3490017" cy="494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>
            <a:extLst>
              <a:ext uri="{FF2B5EF4-FFF2-40B4-BE49-F238E27FC236}">
                <a16:creationId xmlns:a16="http://schemas.microsoft.com/office/drawing/2014/main" id="{4B60D321-7CA9-89ED-8927-9041D84D6EE2}"/>
              </a:ext>
            </a:extLst>
          </p:cNvPr>
          <p:cNvSpPr txBox="1">
            <a:spLocks/>
          </p:cNvSpPr>
          <p:nvPr/>
        </p:nvSpPr>
        <p:spPr bwMode="auto">
          <a:xfrm>
            <a:off x="302962" y="1157492"/>
            <a:ext cx="5360293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 materials (MS65)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6.3 – Outreach to industry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4B60D321-7CA9-89ED-8927-9041D84D6EE2}"/>
              </a:ext>
            </a:extLst>
          </p:cNvPr>
          <p:cNvSpPr txBox="1">
            <a:spLocks/>
          </p:cNvSpPr>
          <p:nvPr/>
        </p:nvSpPr>
        <p:spPr bwMode="auto">
          <a:xfrm>
            <a:off x="302962" y="1157493"/>
            <a:ext cx="9335645" cy="20221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ELI‘s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presentations to industrial &amp; application partners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4501F1A-01B0-C319-0663-6E30B1FA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" y="2566782"/>
            <a:ext cx="59086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ACB305-9475-B042-5F9C-B0BB5B91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84" y="4588908"/>
            <a:ext cx="44910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cs-CZ" sz="1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Presentation for ITRI about ELI‘s capacities for semiconductor industry,, ELI Beamlines facility, June 2023</a:t>
            </a:r>
          </a:p>
        </p:txBody>
      </p:sp>
      <p:pic>
        <p:nvPicPr>
          <p:cNvPr id="9" name="Obrázek 8" descr="Obsah obrázku text, snímek obrazovky, Elektricky modrá, Písmo&#10;&#10;Popis byl vytvořen automaticky">
            <a:extLst>
              <a:ext uri="{FF2B5EF4-FFF2-40B4-BE49-F238E27FC236}">
                <a16:creationId xmlns:a16="http://schemas.microsoft.com/office/drawing/2014/main" id="{0673D96B-1BFD-6FC3-A7B9-B668282B5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8" y="2566782"/>
            <a:ext cx="6005513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06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soba, muž, stůl&#10;&#10;Popis byl vytvořen automaticky">
            <a:extLst>
              <a:ext uri="{FF2B5EF4-FFF2-40B4-BE49-F238E27FC236}">
                <a16:creationId xmlns:a16="http://schemas.microsoft.com/office/drawing/2014/main" id="{6B4815C4-D2DA-7165-3CA0-22FC76E39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75" y="2035175"/>
            <a:ext cx="6010275" cy="4105275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6.3 – Outreach to industry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4B60D321-7CA9-89ED-8927-9041D84D6EE2}"/>
              </a:ext>
            </a:extLst>
          </p:cNvPr>
          <p:cNvSpPr txBox="1">
            <a:spLocks/>
          </p:cNvSpPr>
          <p:nvPr/>
        </p:nvSpPr>
        <p:spPr bwMode="auto">
          <a:xfrm>
            <a:off x="302962" y="1157492"/>
            <a:ext cx="5360293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ELI‘s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 at conferences &amp; trade fairs 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45251B7-5D2A-8E83-7B9B-DF703687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35175"/>
            <a:ext cx="55118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13">
            <a:extLst>
              <a:ext uri="{FF2B5EF4-FFF2-40B4-BE49-F238E27FC236}">
                <a16:creationId xmlns:a16="http://schemas.microsoft.com/office/drawing/2014/main" id="{084F57E9-50BC-32CF-FB0D-97CC3F76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55" y="4248725"/>
            <a:ext cx="49959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International Particle Acceleration Conference‘23, Venice, May 2023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cs-CZ" sz="1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Over 50 companies incl. SMEs approached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Over 100 visits of Ph.D. students and Postdoc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International Industry Liaison Officers approached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E2CBCB1-CABF-C4DA-7FDC-5759F1334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106" y="4248725"/>
            <a:ext cx="44910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Laser World of Photonics, Munich, June 2023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cs-CZ" sz="1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Over 200 international companies approached incl. SMEs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Over 100 visits of Ph.D. students and Postdoc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cs-CZ" sz="1800" b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Joint presentation of ELI facilities to industry</a:t>
            </a:r>
          </a:p>
        </p:txBody>
      </p:sp>
    </p:spTree>
    <p:extLst>
      <p:ext uri="{BB962C8B-B14F-4D97-AF65-F5344CB8AC3E}">
        <p14:creationId xmlns:p14="http://schemas.microsoft.com/office/powerpoint/2010/main" val="384666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venku, lidé, budova&#10;&#10;Popis byl vytvořen automaticky">
            <a:extLst>
              <a:ext uri="{FF2B5EF4-FFF2-40B4-BE49-F238E27FC236}">
                <a16:creationId xmlns:a16="http://schemas.microsoft.com/office/drawing/2014/main" id="{0BA00DD5-7E5A-FD29-D03F-CFDA78B4C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17" y="2538206"/>
            <a:ext cx="5610225" cy="3162300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6.3 – Outreach to industry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altLang="cs-CZ" sz="3900" b="1" dirty="0">
              <a:solidFill>
                <a:srgbClr val="FE5000"/>
              </a:solidFill>
              <a:latin typeface="+mj-l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4B60D321-7CA9-89ED-8927-9041D84D6EE2}"/>
              </a:ext>
            </a:extLst>
          </p:cNvPr>
          <p:cNvSpPr txBox="1">
            <a:spLocks/>
          </p:cNvSpPr>
          <p:nvPr/>
        </p:nvSpPr>
        <p:spPr bwMode="auto">
          <a:xfrm>
            <a:off x="302962" y="1157493"/>
            <a:ext cx="9335645" cy="20221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Awareness raising,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&amp; motivation of industry and ELI personnel  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7CBE0E-CFF2-EF96-3F4D-4A871F5E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1" y="2544556"/>
            <a:ext cx="557688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8F79EE-8A69-4EAB-EE09-3D66085059E4}"/>
              </a:ext>
            </a:extLst>
          </p:cNvPr>
          <p:cNvSpPr txBox="1"/>
          <p:nvPr/>
        </p:nvSpPr>
        <p:spPr>
          <a:xfrm>
            <a:off x="528897" y="4672782"/>
            <a:ext cx="4641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 on bridging the gap between industry and academia at ELI ALPS </a:t>
            </a:r>
            <a:r>
              <a:rPr lang="cs-CZ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acility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10 March 2023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8541AE-E331-D547-FA65-C5071494C4C8}"/>
              </a:ext>
            </a:extLst>
          </p:cNvPr>
          <p:cNvSpPr txBox="1"/>
          <p:nvPr/>
        </p:nvSpPr>
        <p:spPr>
          <a:xfrm>
            <a:off x="6770660" y="4905541"/>
            <a:ext cx="4641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Young Researchers’ Day at ELI NP facility, 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29050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cs-CZ" sz="3900" b="1" i="0" u="none" strike="noStrike" kern="1200" cap="none" spc="0" normalizeH="0" baseline="0" noProof="0" dirty="0">
                <a:ln>
                  <a:noFill/>
                </a:ln>
                <a:solidFill>
                  <a:srgbClr val="FE5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&amp; Conclusions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4B60D321-7CA9-89ED-8927-9041D84D6EE2}"/>
              </a:ext>
            </a:extLst>
          </p:cNvPr>
          <p:cNvSpPr txBox="1">
            <a:spLocks/>
          </p:cNvSpPr>
          <p:nvPr/>
        </p:nvSpPr>
        <p:spPr bwMode="auto">
          <a:xfrm>
            <a:off x="302962" y="1157493"/>
            <a:ext cx="11251729" cy="20221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Innovation management system across ELI facilities established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operational ELI Innovation Offices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Innovation Policy &amp; ELI Innovation Strategy approved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demonstrated steps of implementation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Incorporation of ELI Innovation Board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innovation management structure, meetings carried out</a:t>
            </a: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Setting-up of ELI Innovation Fund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projects for support are being identified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Continuous support to engagement of ELI personnel in innovations across ELI facilities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Continuous support to ELI‘s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ollaborations with industry and facilitation of proprietorial user access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Post-Impulse innovation management activities</a:t>
            </a:r>
          </a:p>
          <a:p>
            <a:pPr marL="727075" marR="0" lvl="1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On-going coordination of ELI‘s Innovation Offices</a:t>
            </a:r>
          </a:p>
          <a:p>
            <a:pPr marL="727075" marR="0" lvl="1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of ELI Innovation Fund for projects‘ identification and support</a:t>
            </a:r>
          </a:p>
          <a:p>
            <a:pPr marL="727075" marR="0" lvl="1" indent="-26987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SzTx/>
              <a:buFont typeface="Century Gothic" panose="020B0502020202020204" pitchFamily="34" charset="0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of ELI Innovation Award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its integration into ELI‘s innovation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271912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8854CC19-6604-1D5B-C54A-9B54C456DEF3}"/>
              </a:ext>
            </a:extLst>
          </p:cNvPr>
          <p:cNvSpPr txBox="1">
            <a:spLocks/>
          </p:cNvSpPr>
          <p:nvPr/>
        </p:nvSpPr>
        <p:spPr>
          <a:xfrm>
            <a:off x="2495550" y="2447925"/>
            <a:ext cx="7200900" cy="12779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900" b="1" cap="all" dirty="0">
                <a:solidFill>
                  <a:srgbClr val="FE5000"/>
                </a:solidFill>
              </a:rPr>
              <a:t>THANK YOU</a:t>
            </a:r>
            <a:br>
              <a:rPr lang="en-US" sz="3900" b="1" cap="all" dirty="0">
                <a:solidFill>
                  <a:srgbClr val="FE5000"/>
                </a:solidFill>
              </a:rPr>
            </a:br>
            <a:r>
              <a:rPr lang="en-US" sz="3900" b="1" cap="all" dirty="0">
                <a:solidFill>
                  <a:srgbClr val="FE5000"/>
                </a:solidFill>
              </a:rPr>
              <a:t>FOR your ATTENTION</a:t>
            </a:r>
            <a:endParaRPr lang="hu-HU" sz="3900" b="1" cap="all" dirty="0">
              <a:solidFill>
                <a:srgbClr val="FE5000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7CDA4FB-F969-1244-8D4F-F6670E939B4F}"/>
              </a:ext>
            </a:extLst>
          </p:cNvPr>
          <p:cNvSpPr txBox="1">
            <a:spLocks/>
          </p:cNvSpPr>
          <p:nvPr/>
        </p:nvSpPr>
        <p:spPr>
          <a:xfrm>
            <a:off x="2495550" y="3725863"/>
            <a:ext cx="7200900" cy="12779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hu-HU" sz="3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Aleš Hála</a:t>
            </a:r>
          </a:p>
        </p:txBody>
      </p:sp>
      <p:grpSp>
        <p:nvGrpSpPr>
          <p:cNvPr id="35844" name="Group 68">
            <a:extLst>
              <a:ext uri="{FF2B5EF4-FFF2-40B4-BE49-F238E27FC236}">
                <a16:creationId xmlns:a16="http://schemas.microsoft.com/office/drawing/2014/main" id="{BAFED2E7-4395-3AE2-928D-DCA519A4364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5989638"/>
            <a:ext cx="4959350" cy="715962"/>
            <a:chOff x="7003774" y="5989638"/>
            <a:chExt cx="4959626" cy="715962"/>
          </a:xfrm>
        </p:grpSpPr>
        <p:pic>
          <p:nvPicPr>
            <p:cNvPr id="35846" name="Picture 14">
              <a:extLst>
                <a:ext uri="{FF2B5EF4-FFF2-40B4-BE49-F238E27FC236}">
                  <a16:creationId xmlns:a16="http://schemas.microsoft.com/office/drawing/2014/main" id="{3F44B550-3F14-7FDA-5306-7A6CFCA0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t="38501" r="65598"/>
            <a:stretch>
              <a:fillRect/>
            </a:stretch>
          </p:blipFill>
          <p:spPr bwMode="auto">
            <a:xfrm>
              <a:off x="7003774" y="6049617"/>
              <a:ext cx="924201" cy="6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E4CDD9B4-9823-36C1-702D-F3A673E08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750" y="5989638"/>
              <a:ext cx="4035650" cy="71596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IMPULSE is funded by the European Union’s </a:t>
              </a:r>
              <a:endParaRPr lang="hu-HU" altLang="en-NL" sz="1350" dirty="0">
                <a:latin typeface="+mn-lt"/>
                <a:cs typeface="Arial" panose="020B060402020202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Horizon 2020 research and innovation programme </a:t>
              </a:r>
              <a:endParaRPr lang="hu-HU" altLang="en-NL" sz="1350" dirty="0">
                <a:latin typeface="+mn-lt"/>
                <a:cs typeface="Arial" panose="020B060402020202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under grant</a:t>
              </a:r>
              <a:r>
                <a:rPr lang="hu-HU" altLang="en-NL" sz="1350" dirty="0">
                  <a:latin typeface="+mn-lt"/>
                  <a:cs typeface="Arial" panose="020B0604020202020204" pitchFamily="34" charset="0"/>
                </a:rPr>
                <a:t> </a:t>
              </a: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agreement No. 871161 </a:t>
              </a:r>
            </a:p>
          </p:txBody>
        </p:sp>
      </p:grpSp>
      <p:pic>
        <p:nvPicPr>
          <p:cNvPr id="35845" name="Picture 7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629DFF-5A1E-7922-6131-2C60F8C9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4672013" y="1417638"/>
            <a:ext cx="28829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5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>
            <a:extLst>
              <a:ext uri="{FF2B5EF4-FFF2-40B4-BE49-F238E27FC236}">
                <a16:creationId xmlns:a16="http://schemas.microsoft.com/office/drawing/2014/main" id="{3D7BDB31-ABA2-D69C-782F-C0F7479F7E96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939800"/>
            <a:ext cx="10152063" cy="4308475"/>
            <a:chOff x="1073426" y="939134"/>
            <a:chExt cx="10152063" cy="4309513"/>
          </a:xfrm>
        </p:grpSpPr>
        <p:pic>
          <p:nvPicPr>
            <p:cNvPr id="76805" name="Grafický objekt 10">
              <a:extLst>
                <a:ext uri="{FF2B5EF4-FFF2-40B4-BE49-F238E27FC236}">
                  <a16:creationId xmlns:a16="http://schemas.microsoft.com/office/drawing/2014/main" id="{2089D797-D506-08DF-69D9-68D600A1D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26" y="2460835"/>
              <a:ext cx="1157328" cy="53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6" name="Grafický objekt 12">
              <a:extLst>
                <a:ext uri="{FF2B5EF4-FFF2-40B4-BE49-F238E27FC236}">
                  <a16:creationId xmlns:a16="http://schemas.microsoft.com/office/drawing/2014/main" id="{3A619545-D13C-65FD-1D27-1A6BDB284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911" y="2394174"/>
              <a:ext cx="2358170" cy="606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7" name="Grafický objekt 14">
              <a:extLst>
                <a:ext uri="{FF2B5EF4-FFF2-40B4-BE49-F238E27FC236}">
                  <a16:creationId xmlns:a16="http://schemas.microsoft.com/office/drawing/2014/main" id="{C46212D8-B114-BA31-1693-40F01715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399" y="2460835"/>
              <a:ext cx="1435255" cy="558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8" name="Grafický objekt 16">
              <a:extLst>
                <a:ext uri="{FF2B5EF4-FFF2-40B4-BE49-F238E27FC236}">
                  <a16:creationId xmlns:a16="http://schemas.microsoft.com/office/drawing/2014/main" id="{F0CA0853-0E17-7DED-AAE0-69A709896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770" y="2460835"/>
              <a:ext cx="1527196" cy="55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9" name="Grafický objekt 18">
              <a:extLst>
                <a:ext uri="{FF2B5EF4-FFF2-40B4-BE49-F238E27FC236}">
                  <a16:creationId xmlns:a16="http://schemas.microsoft.com/office/drawing/2014/main" id="{71483342-5594-99F1-E0EC-B70E15936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256" y="2434170"/>
              <a:ext cx="1535618" cy="59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0" name="Grafický objekt 20">
              <a:extLst>
                <a:ext uri="{FF2B5EF4-FFF2-40B4-BE49-F238E27FC236}">
                  <a16:creationId xmlns:a16="http://schemas.microsoft.com/office/drawing/2014/main" id="{A929F7B1-5C39-FA62-9CE4-893DD46A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26" y="3527402"/>
              <a:ext cx="1225406" cy="50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1" name="Obrázek 22">
              <a:extLst>
                <a:ext uri="{FF2B5EF4-FFF2-40B4-BE49-F238E27FC236}">
                  <a16:creationId xmlns:a16="http://schemas.microsoft.com/office/drawing/2014/main" id="{F238D996-8757-8341-D4D2-685F5FE0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278" y="3558979"/>
              <a:ext cx="1786875" cy="44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2" name="Obrázek 24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336D4DE0-95B5-1DA7-B569-E3637E02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32" y="3603887"/>
              <a:ext cx="1551058" cy="42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3" name="Obrázek 26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41001CAF-12D8-A161-F88D-C87CD375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071" y="3504948"/>
              <a:ext cx="1661246" cy="51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4" name="Grafický objekt 28">
              <a:extLst>
                <a:ext uri="{FF2B5EF4-FFF2-40B4-BE49-F238E27FC236}">
                  <a16:creationId xmlns:a16="http://schemas.microsoft.com/office/drawing/2014/main" id="{53B7C74E-C3DD-82C5-2E57-38258F917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993" y="3509860"/>
              <a:ext cx="850626" cy="5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5" name="Obrázek 30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D765D88A-B7C4-2BB0-6735-6BE360D96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6578" y="3523894"/>
              <a:ext cx="929933" cy="51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6" name="Grafický objekt 40">
              <a:extLst>
                <a:ext uri="{FF2B5EF4-FFF2-40B4-BE49-F238E27FC236}">
                  <a16:creationId xmlns:a16="http://schemas.microsoft.com/office/drawing/2014/main" id="{9160E31C-3EE5-0862-3FFB-5865DBA6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419" y="4640984"/>
              <a:ext cx="2702070" cy="6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7" name="Picture 25" descr="Logo&#10;&#10;Description automatically generated">
              <a:extLst>
                <a:ext uri="{FF2B5EF4-FFF2-40B4-BE49-F238E27FC236}">
                  <a16:creationId xmlns:a16="http://schemas.microsoft.com/office/drawing/2014/main" id="{BB9838C0-D514-7DC8-824C-EE59A437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755" y="939134"/>
              <a:ext cx="3078236" cy="113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03" name="Grafický objekt 32">
            <a:extLst>
              <a:ext uri="{FF2B5EF4-FFF2-40B4-BE49-F238E27FC236}">
                <a16:creationId xmlns:a16="http://schemas.microsoft.com/office/drawing/2014/main" id="{D03BCD7C-611D-2B93-FB71-1431E18326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4648200"/>
            <a:ext cx="12096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Kép 6">
            <a:extLst>
              <a:ext uri="{FF2B5EF4-FFF2-40B4-BE49-F238E27FC236}">
                <a16:creationId xmlns:a16="http://schemas.microsoft.com/office/drawing/2014/main" id="{EE880962-DD07-02AE-AA09-548698C7DF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4427538"/>
            <a:ext cx="12588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cs-CZ" sz="3900" b="1" dirty="0">
                <a:solidFill>
                  <a:srgbClr val="FE5000"/>
                </a:solidFill>
                <a:latin typeface="+mj-lt"/>
              </a:rPr>
              <a:t>WP6 – </a:t>
            </a:r>
            <a:r>
              <a:rPr lang="cs-CZ" sz="3900" b="1" dirty="0" err="1">
                <a:solidFill>
                  <a:srgbClr val="FE5000"/>
                </a:solidFill>
                <a:latin typeface="+mj-lt"/>
              </a:rPr>
              <a:t>Fostering</a:t>
            </a: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r>
              <a:rPr lang="cs-CZ" sz="3900" b="1" dirty="0" err="1">
                <a:solidFill>
                  <a:srgbClr val="FE5000"/>
                </a:solidFill>
                <a:latin typeface="+mj-lt"/>
              </a:rPr>
              <a:t>ELI‘s</a:t>
            </a:r>
            <a:r>
              <a:rPr lang="cs-CZ" sz="3900" b="1" dirty="0">
                <a:solidFill>
                  <a:srgbClr val="FE5000"/>
                </a:solidFill>
                <a:latin typeface="+mj-lt"/>
              </a:rPr>
              <a:t> Innovation </a:t>
            </a:r>
            <a:r>
              <a:rPr lang="cs-CZ" sz="3900" b="1" dirty="0" err="1">
                <a:solidFill>
                  <a:srgbClr val="FE5000"/>
                </a:solidFill>
                <a:latin typeface="+mj-lt"/>
              </a:rPr>
              <a:t>Impact</a:t>
            </a: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hu-HU" sz="3100" b="1" dirty="0">
              <a:solidFill>
                <a:srgbClr val="FE5000"/>
              </a:solidFill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A9CA884F-2087-6733-E611-1D12AD5D3322}"/>
              </a:ext>
            </a:extLst>
          </p:cNvPr>
          <p:cNvSpPr txBox="1">
            <a:spLocks/>
          </p:cNvSpPr>
          <p:nvPr/>
        </p:nvSpPr>
        <p:spPr bwMode="auto">
          <a:xfrm>
            <a:off x="849313" y="1768475"/>
            <a:ext cx="10364787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Task 6.1 </a:t>
            </a:r>
            <a:r>
              <a:rPr lang="en-US" altLang="cs-CZ" sz="2000" dirty="0">
                <a:latin typeface="+mn-lt"/>
              </a:rPr>
              <a:t>– Setting-up of ELI ILO with presence at ELI </a:t>
            </a:r>
            <a:r>
              <a:rPr lang="en-US" altLang="cs-CZ" sz="2000" dirty="0" err="1">
                <a:latin typeface="+mn-lt"/>
              </a:rPr>
              <a:t>Facilitie</a:t>
            </a:r>
            <a:r>
              <a:rPr lang="cs-CZ" altLang="cs-CZ" sz="2000" dirty="0">
                <a:latin typeface="+mn-lt"/>
              </a:rPr>
              <a:t>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Task 6.2 </a:t>
            </a:r>
            <a:r>
              <a:rPr lang="en-US" altLang="cs-CZ" sz="2000" dirty="0">
                <a:latin typeface="+mn-lt"/>
              </a:rPr>
              <a:t>– Development of common processes and “toolbox” in the area of knowledge transfer and exploitation</a:t>
            </a:r>
            <a:endParaRPr lang="cs-CZ" altLang="cs-CZ" sz="2000" dirty="0">
              <a:latin typeface="+mn-lt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Task 6.3 </a:t>
            </a:r>
            <a:r>
              <a:rPr lang="en-US" altLang="cs-CZ" sz="2000" dirty="0">
                <a:latin typeface="+mn-lt"/>
              </a:rPr>
              <a:t>– Outreach to </a:t>
            </a:r>
            <a:r>
              <a:rPr lang="en-US" altLang="cs-CZ" sz="2000" dirty="0" err="1">
                <a:latin typeface="+mn-lt"/>
              </a:rPr>
              <a:t>industr</a:t>
            </a:r>
            <a:r>
              <a:rPr lang="cs-CZ" altLang="cs-CZ" sz="2000" dirty="0">
                <a:latin typeface="+mn-lt"/>
              </a:rPr>
              <a:t>y</a:t>
            </a:r>
            <a:endParaRPr lang="en-US" altLang="cs-CZ" sz="2000" dirty="0">
              <a:latin typeface="+mn-lt"/>
            </a:endParaRPr>
          </a:p>
          <a:p>
            <a:pPr marL="269875" indent="-26987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cs-CZ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82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0" y="135255"/>
            <a:ext cx="9279889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GB" sz="3900" b="1" dirty="0">
                <a:solidFill>
                  <a:srgbClr val="FE5000"/>
                </a:solidFill>
                <a:latin typeface="+mj-lt"/>
              </a:rPr>
              <a:t>Structure of the ELI innovation management</a:t>
            </a:r>
            <a:endParaRPr lang="cs-CZ" sz="3900" b="1" dirty="0">
              <a:solidFill>
                <a:srgbClr val="FE5000"/>
              </a:solidFill>
              <a:latin typeface="+mj-lt"/>
            </a:endParaRPr>
          </a:p>
        </p:txBody>
      </p:sp>
      <p:pic>
        <p:nvPicPr>
          <p:cNvPr id="3" name="Obrázek 1" descr="Obsah obrázku text, Písmo, Nalepovací papírek, vizitka&#10;&#10;Popis byl vytvořen automaticky">
            <a:extLst>
              <a:ext uri="{FF2B5EF4-FFF2-40B4-BE49-F238E27FC236}">
                <a16:creationId xmlns:a16="http://schemas.microsoft.com/office/drawing/2014/main" id="{ADFC2B09-E659-DADF-C6B0-9CD9EFF4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04" y="2470608"/>
            <a:ext cx="9892591" cy="299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2DCAF55-768D-675E-688E-A6DF6D315A9A}"/>
              </a:ext>
            </a:extLst>
          </p:cNvPr>
          <p:cNvSpPr/>
          <p:nvPr/>
        </p:nvSpPr>
        <p:spPr>
          <a:xfrm>
            <a:off x="918556" y="3798915"/>
            <a:ext cx="4696691" cy="153785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30EFEBB-116D-4E3E-CDDF-232AB6048300}"/>
              </a:ext>
            </a:extLst>
          </p:cNvPr>
          <p:cNvSpPr/>
          <p:nvPr/>
        </p:nvSpPr>
        <p:spPr>
          <a:xfrm>
            <a:off x="8961120" y="3798916"/>
            <a:ext cx="2248593" cy="1537854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1A38384-1EDF-A982-CE39-EFA1015862BE}"/>
              </a:ext>
            </a:extLst>
          </p:cNvPr>
          <p:cNvSpPr txBox="1"/>
          <p:nvPr/>
        </p:nvSpPr>
        <p:spPr>
          <a:xfrm>
            <a:off x="2583699" y="4930478"/>
            <a:ext cx="136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 err="1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altLang="cs-CZ" sz="18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6.1</a:t>
            </a:r>
            <a:endParaRPr lang="cs-CZ" altLang="cs-CZ" sz="1800" b="1" dirty="0">
              <a:solidFill>
                <a:schemeClr val="accent2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C860E0-D706-E55F-BB4B-09696BE97815}"/>
              </a:ext>
            </a:extLst>
          </p:cNvPr>
          <p:cNvSpPr txBox="1"/>
          <p:nvPr/>
        </p:nvSpPr>
        <p:spPr>
          <a:xfrm>
            <a:off x="9444470" y="4930478"/>
            <a:ext cx="136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 err="1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altLang="cs-CZ" sz="18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6.1</a:t>
            </a:r>
            <a:endParaRPr lang="cs-CZ" altLang="cs-CZ" sz="1800" b="1" dirty="0">
              <a:solidFill>
                <a:schemeClr val="accent2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7F09063-0410-C9BC-D8C1-8D9F23E010A3}"/>
              </a:ext>
            </a:extLst>
          </p:cNvPr>
          <p:cNvSpPr/>
          <p:nvPr/>
        </p:nvSpPr>
        <p:spPr>
          <a:xfrm>
            <a:off x="5846395" y="3798915"/>
            <a:ext cx="2883304" cy="1537854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0F238F-9618-11C7-3BD7-48CAE199C428}"/>
              </a:ext>
            </a:extLst>
          </p:cNvPr>
          <p:cNvSpPr txBox="1"/>
          <p:nvPr/>
        </p:nvSpPr>
        <p:spPr>
          <a:xfrm>
            <a:off x="6329744" y="4930477"/>
            <a:ext cx="1752099" cy="369332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 err="1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altLang="cs-CZ" sz="18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6.2</a:t>
            </a:r>
            <a:endParaRPr lang="cs-CZ" altLang="cs-CZ" sz="1800" b="1" dirty="0">
              <a:solidFill>
                <a:schemeClr val="accent2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50E0DBE-2CAD-D999-2EF7-36A41FE70796}"/>
              </a:ext>
            </a:extLst>
          </p:cNvPr>
          <p:cNvSpPr/>
          <p:nvPr/>
        </p:nvSpPr>
        <p:spPr>
          <a:xfrm>
            <a:off x="3246119" y="2402378"/>
            <a:ext cx="2398223" cy="124971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0F57B2B-D72D-850D-0F2E-D460A4B12D89}"/>
              </a:ext>
            </a:extLst>
          </p:cNvPr>
          <p:cNvSpPr txBox="1"/>
          <p:nvPr/>
        </p:nvSpPr>
        <p:spPr>
          <a:xfrm>
            <a:off x="3608538" y="3244334"/>
            <a:ext cx="1752099" cy="369332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 err="1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altLang="cs-CZ" sz="18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6.2</a:t>
            </a:r>
            <a:endParaRPr lang="cs-CZ" altLang="cs-CZ" sz="1800" b="1" dirty="0">
              <a:solidFill>
                <a:schemeClr val="accent2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C23929E-23D1-3060-05EC-9EBF2104CB3E}"/>
              </a:ext>
            </a:extLst>
          </p:cNvPr>
          <p:cNvSpPr/>
          <p:nvPr/>
        </p:nvSpPr>
        <p:spPr>
          <a:xfrm>
            <a:off x="6066904" y="2363956"/>
            <a:ext cx="2398223" cy="124971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42B6C8C-732F-25FD-872F-731C79A9690F}"/>
              </a:ext>
            </a:extLst>
          </p:cNvPr>
          <p:cNvSpPr txBox="1"/>
          <p:nvPr/>
        </p:nvSpPr>
        <p:spPr>
          <a:xfrm>
            <a:off x="6429323" y="3205912"/>
            <a:ext cx="1752099" cy="369332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b="1" i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Post-Impulse</a:t>
            </a:r>
            <a:endParaRPr lang="cs-CZ" altLang="cs-CZ" sz="18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DA5EC836-0725-D8B8-894B-F95AC2675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01363"/>
              </p:ext>
            </p:extLst>
          </p:nvPr>
        </p:nvGraphicFramePr>
        <p:xfrm>
          <a:off x="740613" y="2626569"/>
          <a:ext cx="10830703" cy="391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4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497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 / </a:t>
                      </a:r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No.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 beneficiary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marL="0" algn="l" defTabSz="18288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MS62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Initial ILO key staff hired 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</a:t>
                      </a:r>
                      <a:r>
                        <a:rPr 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ELI ALPS, ELI NP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MS63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Innovation Policy Draft 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Beamlines, ELI ERIC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D6.2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Strategy for ELI Innovation 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Beamlines, ELI ERIC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cs-CZ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MS64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Innovation Strategy presented to GB 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Beamlines, ELI ERIC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4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D6.1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Setting-up and operation of ELI central ILO and local units, annual reporting of activities 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ELI Beamlines, ELI ERIC</a:t>
                      </a:r>
                    </a:p>
                  </a:txBody>
                  <a:tcPr marL="91457" marR="91457" marT="45748" marB="4574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lcím 2">
            <a:extLst>
              <a:ext uri="{FF2B5EF4-FFF2-40B4-BE49-F238E27FC236}">
                <a16:creationId xmlns:a16="http://schemas.microsoft.com/office/drawing/2014/main" id="{51BCDF68-3730-8BBB-1FA9-46FB821EBD13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en-US" sz="3900" b="1" dirty="0">
                <a:solidFill>
                  <a:srgbClr val="FE5000"/>
                </a:solidFill>
                <a:latin typeface="+mj-lt"/>
              </a:rPr>
              <a:t>Task 6.1 </a:t>
            </a: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Setting-up of ELI ILO with presence at ELI Facilities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B7E114F-8705-21B1-31B8-7124BCDBE871}"/>
              </a:ext>
            </a:extLst>
          </p:cNvPr>
          <p:cNvSpPr txBox="1"/>
          <p:nvPr/>
        </p:nvSpPr>
        <p:spPr>
          <a:xfrm>
            <a:off x="740613" y="1521687"/>
            <a:ext cx="1078914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b="1" dirty="0">
                <a:latin typeface="+mn-lt"/>
              </a:rPr>
              <a:t>Challenge: </a:t>
            </a:r>
            <a:r>
              <a:rPr lang="en-US" altLang="cs-CZ" sz="1800" dirty="0">
                <a:latin typeface="+mn-lt"/>
              </a:rPr>
              <a:t>Establish ELI Industrial Liaison Office </a:t>
            </a:r>
            <a:r>
              <a:rPr lang="en-US" altLang="cs-CZ" sz="1800" i="1" dirty="0">
                <a:latin typeface="+mn-lt"/>
              </a:rPr>
              <a:t>(</a:t>
            </a:r>
            <a:r>
              <a:rPr lang="cs-CZ" altLang="cs-CZ" sz="1800" i="1" dirty="0">
                <a:latin typeface="+mn-lt"/>
              </a:rPr>
              <a:t>ELI </a:t>
            </a:r>
            <a:r>
              <a:rPr lang="en-US" altLang="cs-CZ" sz="1800" i="1" dirty="0">
                <a:latin typeface="+mn-lt"/>
              </a:rPr>
              <a:t>Innovation Office) </a:t>
            </a:r>
            <a:r>
              <a:rPr lang="en-US" altLang="cs-CZ" sz="1800" dirty="0">
                <a:latin typeface="+mn-lt"/>
              </a:rPr>
              <a:t>including recruiting, training, policy and strategy definition</a:t>
            </a:r>
          </a:p>
        </p:txBody>
      </p:sp>
    </p:spTree>
    <p:extLst>
      <p:ext uri="{BB962C8B-B14F-4D97-AF65-F5344CB8AC3E}">
        <p14:creationId xmlns:p14="http://schemas.microsoft.com/office/powerpoint/2010/main" val="160003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</a:t>
            </a:r>
            <a:r>
              <a:rPr lang="en-US" altLang="cs-CZ" sz="3900" b="1" dirty="0" err="1">
                <a:solidFill>
                  <a:srgbClr val="FE5000"/>
                </a:solidFill>
                <a:latin typeface="+mj-lt"/>
              </a:rPr>
              <a:t>Facilitie</a:t>
            </a:r>
            <a:r>
              <a:rPr lang="cs-CZ" altLang="cs-CZ" sz="3900" b="1" dirty="0">
                <a:solidFill>
                  <a:srgbClr val="FE5000"/>
                </a:solidFill>
                <a:latin typeface="+mj-lt"/>
              </a:rPr>
              <a:t>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cs-CZ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hu-HU" sz="3100" b="1" dirty="0">
              <a:solidFill>
                <a:srgbClr val="FE5000"/>
              </a:solidFill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A9CA884F-2087-6733-E611-1D12AD5D3322}"/>
              </a:ext>
            </a:extLst>
          </p:cNvPr>
          <p:cNvSpPr txBox="1">
            <a:spLocks/>
          </p:cNvSpPr>
          <p:nvPr/>
        </p:nvSpPr>
        <p:spPr bwMode="auto">
          <a:xfrm>
            <a:off x="849313" y="1930573"/>
            <a:ext cx="10364787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 Facility Innovation Offices set up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12 May 2021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(MS62)</a:t>
            </a:r>
            <a:endParaRPr lang="en-US" altLang="cs-CZ" sz="2000" dirty="0">
              <a:latin typeface="+mn-lt"/>
            </a:endParaRP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 Beamlines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ELI ERIC</a:t>
            </a:r>
            <a:r>
              <a:rPr lang="en-US" sz="14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Aleš Hála, Andrea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Cejnarov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ELI ALPS – Dávid Bereczkei, László Jaloveczki, Zsuzsa Hegedüsné Halmágyi, Zoltán Gyarmati,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József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Kanyári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ELI NP – Daniela Zamfir, Marius Jurca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responsibilities </a:t>
            </a:r>
            <a:r>
              <a:rPr 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coordination  and management of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relations with industry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monitoring and capturing of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innovative ideas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commercialisation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of IP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support to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proprietorial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(industrial)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of the ELI’s instrumentation and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outreach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to industrial and application partners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During the Impulse project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WP6 had</a:t>
            </a:r>
            <a:r>
              <a:rPr lang="en-US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49 online meetings, 5 in-person meetings</a:t>
            </a:r>
          </a:p>
          <a:p>
            <a:pPr marL="269875" indent="-26987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56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720466" y="1498311"/>
            <a:ext cx="10364787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Sharing of the best practices in innovation processes 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(2021)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3A15A3E5-8FC1-3B2F-A199-E93CD2992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458470"/>
              </p:ext>
            </p:extLst>
          </p:nvPr>
        </p:nvGraphicFramePr>
        <p:xfrm>
          <a:off x="782233" y="2360888"/>
          <a:ext cx="10364787" cy="1463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43814">
                  <a:extLst>
                    <a:ext uri="{9D8B030D-6E8A-4147-A177-3AD203B41FA5}">
                      <a16:colId xmlns:a16="http://schemas.microsoft.com/office/drawing/2014/main" val="840799614"/>
                    </a:ext>
                  </a:extLst>
                </a:gridCol>
                <a:gridCol w="2643814">
                  <a:extLst>
                    <a:ext uri="{9D8B030D-6E8A-4147-A177-3AD203B41FA5}">
                      <a16:colId xmlns:a16="http://schemas.microsoft.com/office/drawing/2014/main" val="4202673002"/>
                    </a:ext>
                  </a:extLst>
                </a:gridCol>
                <a:gridCol w="5077159">
                  <a:extLst>
                    <a:ext uri="{9D8B030D-6E8A-4147-A177-3AD203B41FA5}">
                      <a16:colId xmlns:a16="http://schemas.microsoft.com/office/drawing/2014/main" val="4116276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3 June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Elettra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Alifax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SXFEL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3573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14 July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STFC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Cobalt Ltd., SciTech Ltd.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271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8 September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STFC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Keit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 Spectrometers Ltd., Thru vision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703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22 September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Elettra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KYMA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6499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3 November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Elettra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Dynamic High Pressure, Environmental monitoring station, case study of Pall Corp.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7429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3 November 2021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STFC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EPAC 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centre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industry access case studies (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OxSyBio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Pepsico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Finden, Malvern 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Panalytical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Johnson 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Mathey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UCN, Offord Nanoimaging, </a:t>
                      </a:r>
                      <a:r>
                        <a:rPr lang="en-US" sz="1200" b="0" noProof="0" dirty="0" err="1">
                          <a:solidFill>
                            <a:schemeClr val="accent1"/>
                          </a:solidFill>
                          <a:effectLst/>
                        </a:rPr>
                        <a:t>EvoTech</a:t>
                      </a:r>
                      <a:r>
                        <a:rPr lang="en-US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, AstraZeneca</a:t>
                      </a:r>
                      <a:r>
                        <a:rPr lang="cs-CZ" sz="1200" b="0" noProof="0" dirty="0">
                          <a:solidFill>
                            <a:schemeClr val="accent1"/>
                          </a:solidFill>
                          <a:effectLst/>
                        </a:rPr>
                        <a:t>)</a:t>
                      </a:r>
                      <a:endParaRPr lang="en-US" sz="1200" b="0" noProof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7643071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7C989B0-7875-E697-5BE1-3C2EB0E4D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46054"/>
              </p:ext>
            </p:extLst>
          </p:nvPr>
        </p:nvGraphicFramePr>
        <p:xfrm>
          <a:off x="782233" y="4170968"/>
          <a:ext cx="10364787" cy="2377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43814">
                  <a:extLst>
                    <a:ext uri="{9D8B030D-6E8A-4147-A177-3AD203B41FA5}">
                      <a16:colId xmlns:a16="http://schemas.microsoft.com/office/drawing/2014/main" val="3681112383"/>
                    </a:ext>
                  </a:extLst>
                </a:gridCol>
                <a:gridCol w="2643814">
                  <a:extLst>
                    <a:ext uri="{9D8B030D-6E8A-4147-A177-3AD203B41FA5}">
                      <a16:colId xmlns:a16="http://schemas.microsoft.com/office/drawing/2014/main" val="4242102698"/>
                    </a:ext>
                  </a:extLst>
                </a:gridCol>
                <a:gridCol w="5077159">
                  <a:extLst>
                    <a:ext uri="{9D8B030D-6E8A-4147-A177-3AD203B41FA5}">
                      <a16:colId xmlns:a16="http://schemas.microsoft.com/office/drawing/2014/main" val="3409781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28 July 2021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GB" sz="1200" b="0" kern="1200" dirty="0">
                          <a:solidFill>
                            <a:schemeClr val="accent2"/>
                          </a:solidFill>
                          <a:effectLst/>
                        </a:rPr>
                        <a:t>ELI Beamlines</a:t>
                      </a:r>
                      <a:endParaRPr lang="cs-CZ" sz="1200" b="0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GB" sz="1200" b="0" kern="1200" dirty="0">
                          <a:solidFill>
                            <a:schemeClr val="accent2"/>
                          </a:solidFill>
                          <a:effectLst/>
                        </a:rPr>
                        <a:t>Licence of Compact XUV spectrometer / beam profiler to HP Spectroscopy GmbH</a:t>
                      </a:r>
                      <a:endParaRPr lang="cs-CZ" sz="1200" b="0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252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11 August 2021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ELI ALPS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Research project of Nuclear waste management (Shortening of halftime of nuclear waste)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0102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25 August 2021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ELI NP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Introduction of IRASM (Multipurpose Irradiation Facility Centre) devoted to production and R&amp;D centre offering industrial irradiation services, consultation, analyses, training and research in radiation processing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0269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effectLst/>
                        </a:rPr>
                        <a:t>22 September 2021</a:t>
                      </a:r>
                      <a:endParaRPr lang="cs-CZ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effectLst/>
                        </a:rPr>
                        <a:t>ELI Beamlines</a:t>
                      </a:r>
                      <a:endParaRPr lang="cs-CZ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Device </a:t>
                      </a:r>
                      <a:r>
                        <a:rPr lang="en-GB" sz="1200" dirty="0" err="1">
                          <a:solidFill>
                            <a:schemeClr val="accent2"/>
                          </a:solidFill>
                          <a:effectLst/>
                        </a:rPr>
                        <a:t>QURe</a:t>
                      </a: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-, offering radiotherapy with high energy electrons generated by high power lasers combined with X-ray monitoring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1015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6 October 2021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effectLst/>
                        </a:rPr>
                        <a:t>ELI ALPS</a:t>
                      </a:r>
                      <a:endParaRPr lang="cs-CZ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Research project of infrared reflective polymer/phase change materials encapsulations for rendering perovskite photovoltaics environmentally robust and efficient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91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effectLst/>
                        </a:rPr>
                        <a:t>20 October 2021</a:t>
                      </a:r>
                      <a:endParaRPr lang="cs-CZ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ELI NP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Non-destructive material inspections using brilliant gamma beams at ELI</a:t>
                      </a:r>
                      <a:r>
                        <a:rPr lang="cs-CZ" sz="12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200" dirty="0">
                          <a:solidFill>
                            <a:schemeClr val="accent2"/>
                          </a:solidFill>
                          <a:effectLst/>
                        </a:rPr>
                        <a:t>NP</a:t>
                      </a:r>
                      <a:endParaRPr lang="cs-CZ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7390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4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interiér, nábytek, židle, stůl&#10;&#10;Popis byl vytvořen automaticky">
            <a:extLst>
              <a:ext uri="{FF2B5EF4-FFF2-40B4-BE49-F238E27FC236}">
                <a16:creationId xmlns:a16="http://schemas.microsoft.com/office/drawing/2014/main" id="{5A1722FD-669B-5C0F-E999-8C9B5F2F4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30" y="2357445"/>
            <a:ext cx="5592985" cy="4179404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428106" y="1498311"/>
            <a:ext cx="11604568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Indetification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innovation-related activities at ELI Facilities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(2021–2024) based on the scientific fields at ELI facilities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FE32160-7A4A-6BE5-02EB-D720A4A25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963227"/>
              </p:ext>
            </p:extLst>
          </p:nvPr>
        </p:nvGraphicFramePr>
        <p:xfrm>
          <a:off x="305007" y="2263342"/>
          <a:ext cx="6026059" cy="456430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76915">
                  <a:extLst>
                    <a:ext uri="{9D8B030D-6E8A-4147-A177-3AD203B41FA5}">
                      <a16:colId xmlns:a16="http://schemas.microsoft.com/office/drawing/2014/main" val="3735639374"/>
                    </a:ext>
                  </a:extLst>
                </a:gridCol>
                <a:gridCol w="4649144">
                  <a:extLst>
                    <a:ext uri="{9D8B030D-6E8A-4147-A177-3AD203B41FA5}">
                      <a16:colId xmlns:a16="http://schemas.microsoft.com/office/drawing/2014/main" val="771778642"/>
                    </a:ext>
                  </a:extLst>
                </a:gridCol>
              </a:tblGrid>
              <a:tr h="163360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GB" sz="1200" b="1" u="sng" dirty="0">
                          <a:effectLst/>
                        </a:rPr>
                        <a:t>ELI ALPS</a:t>
                      </a:r>
                      <a:r>
                        <a:rPr lang="cs-CZ" sz="1200" b="1" u="sng" dirty="0">
                          <a:effectLst/>
                        </a:rPr>
                        <a:t> Facility</a:t>
                      </a:r>
                      <a:endParaRPr lang="cs-CZ" sz="1200" b="1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122" marR="50122" marT="0" marB="0" anchor="ctr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Production of high-quality reflective optical elements leading to coating of large-surface optical elements (2022 – 2024)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50" dirty="0">
                          <a:effectLst/>
                        </a:rPr>
                        <a:t>Methods of micro-nano structuring of thermoelectric materials (2022 – onwards)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LEPRO (Laser Driven Electron and Proton Beam) for radiation oncology (2023 </a:t>
                      </a:r>
                      <a:r>
                        <a:rPr lang="en-GB" sz="1050" dirty="0">
                          <a:effectLst/>
                        </a:rPr>
                        <a:t>– onwards</a:t>
                      </a:r>
                      <a:r>
                        <a:rPr lang="hu-HU" sz="1050" dirty="0">
                          <a:effectLst/>
                        </a:rPr>
                        <a:t>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In-vacuum pressure sensing (2021 </a:t>
                      </a:r>
                      <a:r>
                        <a:rPr lang="en-GB" sz="1050" dirty="0">
                          <a:effectLst/>
                        </a:rPr>
                        <a:t>– onwards</a:t>
                      </a:r>
                      <a:r>
                        <a:rPr lang="hu-HU" sz="1050" dirty="0">
                          <a:effectLst/>
                        </a:rPr>
                        <a:t>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Conversion of MEMS microphones with Focused Ion Beam technology to cancel microphone sensitivity at low frequencies (2020 – 2023)</a:t>
                      </a:r>
                      <a:endParaRPr lang="cs-CZ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122" marR="50122" marT="0" marB="0" anchor="ctr"/>
                </a:tc>
                <a:extLst>
                  <a:ext uri="{0D108BD9-81ED-4DB2-BD59-A6C34878D82A}">
                    <a16:rowId xmlns:a16="http://schemas.microsoft.com/office/drawing/2014/main" val="379777026"/>
                  </a:ext>
                </a:extLst>
              </a:tr>
              <a:tr h="14256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GB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 Beamlines</a:t>
                      </a:r>
                      <a:r>
                        <a:rPr lang="cs-CZ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Facility</a:t>
                      </a:r>
                    </a:p>
                  </a:txBody>
                  <a:tcPr marL="50122" marR="50122" marT="0" marB="0" anchor="ctr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50" dirty="0">
                          <a:effectLst/>
                        </a:rPr>
                        <a:t>Development, production, repair and testing of high-quality reflective optical elements (2020 – onwards)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50" dirty="0">
                          <a:effectLst/>
                        </a:rPr>
                        <a:t>LOTO – Low Toxicity Radiotherapy using the Very High Energy Electrons (2021 – onwards)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50" dirty="0">
                          <a:effectLst/>
                          <a:highlight>
                            <a:srgbClr val="FFFFFF"/>
                          </a:highlight>
                        </a:rPr>
                        <a:t>Development of enhanced detector prototype used for the online characterization of pulsed mixed radiation fields </a:t>
                      </a:r>
                      <a:r>
                        <a:rPr lang="en-GB" sz="1050" dirty="0">
                          <a:effectLst/>
                        </a:rPr>
                        <a:t>(2022 – onwards)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GB" sz="1050" dirty="0">
                          <a:effectLst/>
                        </a:rPr>
                        <a:t>Development of non-destructive material inspection methods (2020 – onwards) </a:t>
                      </a:r>
                      <a:endParaRPr lang="cs-CZ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122" marR="50122" marT="0" marB="0" anchor="ctr"/>
                </a:tc>
                <a:extLst>
                  <a:ext uri="{0D108BD9-81ED-4DB2-BD59-A6C34878D82A}">
                    <a16:rowId xmlns:a16="http://schemas.microsoft.com/office/drawing/2014/main" val="2853669884"/>
                  </a:ext>
                </a:extLst>
              </a:tr>
              <a:tr h="12920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GB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 NP</a:t>
                      </a:r>
                      <a:r>
                        <a:rPr lang="cs-CZ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Facility</a:t>
                      </a:r>
                    </a:p>
                  </a:txBody>
                  <a:tcPr marL="50122" marR="50122" marT="0" marB="0" anchor="ctr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COMP – Production of large-scale reflective laser optics (2023 – 2026)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ARGOS – Development of a new laser protection goggles (2023 – 2026)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MDFM – Development of a new wavefront correction scheme  (2023 – 2026)</a:t>
                      </a:r>
                      <a:endParaRPr lang="cs-CZ" sz="1050" dirty="0">
                        <a:effectLst/>
                      </a:endParaRPr>
                    </a:p>
                    <a:p>
                      <a:pPr marL="179388" lvl="0" indent="-179388" algn="l"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hu-HU" sz="1050" dirty="0">
                          <a:effectLst/>
                        </a:rPr>
                        <a:t>T-Ninjas – γδ-CAR-T cell assisted Boron Neutron Capture Therapy (BNCT) (2020 – 2022)</a:t>
                      </a:r>
                      <a:endParaRPr lang="cs-CZ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122" marR="50122" marT="0" marB="0" anchor="ctr"/>
                </a:tc>
                <a:extLst>
                  <a:ext uri="{0D108BD9-81ED-4DB2-BD59-A6C34878D82A}">
                    <a16:rowId xmlns:a16="http://schemas.microsoft.com/office/drawing/2014/main" val="228594171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80FEA57D-2E89-C37C-9293-8F4AFD143DF1}"/>
              </a:ext>
            </a:extLst>
          </p:cNvPr>
          <p:cNvSpPr txBox="1"/>
          <p:nvPr/>
        </p:nvSpPr>
        <p:spPr>
          <a:xfrm>
            <a:off x="6691744" y="5475381"/>
            <a:ext cx="526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A joint workshop with Society for Radiation Oncology, Biology and Physics of the Czech Republic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held at ELI Beamlines 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f</a:t>
            </a:r>
            <a:r>
              <a:rPr lang="en-GB" sz="1800" dirty="0" err="1">
                <a:solidFill>
                  <a:schemeClr val="bg1"/>
                </a:solidFill>
                <a:latin typeface="+mn-lt"/>
              </a:rPr>
              <a:t>acility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 on 14 December 2022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27923BD-00F9-0F2F-3E3C-08247ED64663}"/>
              </a:ext>
            </a:extLst>
          </p:cNvPr>
          <p:cNvSpPr/>
          <p:nvPr/>
        </p:nvSpPr>
        <p:spPr>
          <a:xfrm>
            <a:off x="1645920" y="4472247"/>
            <a:ext cx="4685146" cy="41979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CE295FE-02A8-DDB3-890E-1F16BAE3B810}"/>
              </a:ext>
            </a:extLst>
          </p:cNvPr>
          <p:cNvCxnSpPr>
            <a:cxnSpLocks/>
          </p:cNvCxnSpPr>
          <p:nvPr/>
        </p:nvCxnSpPr>
        <p:spPr>
          <a:xfrm flipH="1" flipV="1">
            <a:off x="6384807" y="4656646"/>
            <a:ext cx="701793" cy="818735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prstDash val="lgDash"/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661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cs-CZ" sz="3900" b="1" dirty="0">
                <a:solidFill>
                  <a:srgbClr val="FE5000"/>
                </a:solidFill>
                <a:latin typeface="+mj-lt"/>
              </a:rPr>
              <a:t>Task 6.1 – Setting-up of ELI ILO with presence at ELI Facilities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 </a:t>
            </a:r>
            <a:endParaRPr lang="en-US" sz="3100" b="1" dirty="0">
              <a:solidFill>
                <a:srgbClr val="FE5000"/>
              </a:solidFill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B937C195-180C-91FC-2ACE-031BB8966A2C}"/>
              </a:ext>
            </a:extLst>
          </p:cNvPr>
          <p:cNvSpPr txBox="1">
            <a:spLocks/>
          </p:cNvSpPr>
          <p:nvPr/>
        </p:nvSpPr>
        <p:spPr bwMode="auto">
          <a:xfrm>
            <a:off x="428106" y="1498311"/>
            <a:ext cx="11604568" cy="2157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Identified &amp; selected pilot innovation projects across ELI facilities (MS67)</a:t>
            </a: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LOTO –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Toxicity Radiotherapy using the Very High Energy Electrons</a:t>
            </a:r>
          </a:p>
          <a:p>
            <a:pPr marL="727075" lvl="2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research </a:t>
            </a:r>
            <a:r>
              <a:rPr lang="en-US" sz="1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focused on the laser-driven electron acceleration </a:t>
            </a: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for medical applications</a:t>
            </a:r>
          </a:p>
          <a:p>
            <a:pPr marL="727075" lvl="2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Performance and completion of the preclinical phase of testing, prototyping </a:t>
            </a:r>
            <a:endParaRPr lang="en-US" sz="1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Innovative zebrafish embryo model for radiation researc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Insights into special features of different laser-driven ioni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 beams </a:t>
            </a: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Development of applications in radiation therapy</a:t>
            </a:r>
            <a:endParaRPr lang="en-US" sz="16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Development of 2-Steps BNCT-Immunotherapy “PROCTI” (Personalized Radio-Oncology with CAR-T Cells Immunotherapy)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7075" lvl="1" indent="-269875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Enhancing the new field of radio-immunology by using genetically modified and personalized </a:t>
            </a:r>
            <a:r>
              <a:rPr lang="en-US" sz="1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γδ</a:t>
            </a:r>
            <a:r>
              <a:rPr lang="en-US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CAR-T cells</a:t>
            </a:r>
            <a:endParaRPr lang="en-US" sz="16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87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166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166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10C75E4899045BDDADB24CE64572D" ma:contentTypeVersion="15" ma:contentTypeDescription="Create a new document." ma:contentTypeScope="" ma:versionID="e1f50d81a9e0894437bd368d4525322f">
  <xsd:schema xmlns:xsd="http://www.w3.org/2001/XMLSchema" xmlns:xs="http://www.w3.org/2001/XMLSchema" xmlns:p="http://schemas.microsoft.com/office/2006/metadata/properties" xmlns:ns2="7180c374-78bb-4e3b-8555-b6fed851bffe" xmlns:ns3="26741476-6a0b-4567-96dc-bb9f83e3a8cf" targetNamespace="http://schemas.microsoft.com/office/2006/metadata/properties" ma:root="true" ma:fieldsID="d667025a4f733f1837289671d52e5179" ns2:_="" ns3:_="">
    <xsd:import namespace="7180c374-78bb-4e3b-8555-b6fed851bffe"/>
    <xsd:import namespace="26741476-6a0b-4567-96dc-bb9f83e3a8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0c374-78bb-4e3b-8555-b6fed851bf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d66644fa-1e04-4b0b-99a7-e1fb9cd97a0f}" ma:internalName="TaxCatchAll" ma:showField="CatchAllData" ma:web="7180c374-78bb-4e3b-8555-b6fed851bf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41476-6a0b-4567-96dc-bb9f83e3a8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a1e35d8-cbd7-4d36-b574-fce871f726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6EAB5-13A9-4697-B3CB-A90A1A2DCE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80c374-78bb-4e3b-8555-b6fed851bffe"/>
    <ds:schemaRef ds:uri="26741476-6a0b-4567-96dc-bb9f83e3a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6F157B-85C2-40DD-BCB3-FC7FEDDF8E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2107</Words>
  <Application>Microsoft Office PowerPoint</Application>
  <PresentationFormat>Widescreen</PresentationFormat>
  <Paragraphs>280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Péter</dc:creator>
  <cp:lastModifiedBy>Minja Maric</cp:lastModifiedBy>
  <cp:revision>131</cp:revision>
  <cp:lastPrinted>2024-04-09T13:58:41Z</cp:lastPrinted>
  <dcterms:created xsi:type="dcterms:W3CDTF">2021-09-20T17:06:16Z</dcterms:created>
  <dcterms:modified xsi:type="dcterms:W3CDTF">2024-04-15T13:32:47Z</dcterms:modified>
</cp:coreProperties>
</file>