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0"/>
  </p:notesMasterIdLst>
  <p:sldIdLst>
    <p:sldId id="256" r:id="rId4"/>
    <p:sldId id="265" r:id="rId5"/>
    <p:sldId id="356" r:id="rId6"/>
    <p:sldId id="301" r:id="rId7"/>
    <p:sldId id="302" r:id="rId8"/>
    <p:sldId id="294" r:id="rId9"/>
    <p:sldId id="303" r:id="rId10"/>
    <p:sldId id="344" r:id="rId11"/>
    <p:sldId id="346" r:id="rId12"/>
    <p:sldId id="345" r:id="rId13"/>
    <p:sldId id="304" r:id="rId14"/>
    <p:sldId id="348" r:id="rId15"/>
    <p:sldId id="349" r:id="rId16"/>
    <p:sldId id="359" r:id="rId17"/>
    <p:sldId id="354" r:id="rId18"/>
    <p:sldId id="355" r:id="rId19"/>
    <p:sldId id="263" r:id="rId20"/>
    <p:sldId id="264" r:id="rId21"/>
    <p:sldId id="266" r:id="rId22"/>
    <p:sldId id="351" r:id="rId23"/>
    <p:sldId id="352" r:id="rId24"/>
    <p:sldId id="353" r:id="rId25"/>
    <p:sldId id="350" r:id="rId26"/>
    <p:sldId id="358" r:id="rId27"/>
    <p:sldId id="269" r:id="rId28"/>
    <p:sldId id="270" r:id="rId2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0" autoAdjust="0"/>
    <p:restoredTop sz="94444" autoAdjust="0"/>
  </p:normalViewPr>
  <p:slideViewPr>
    <p:cSldViewPr snapToGrid="0" showGuides="1">
      <p:cViewPr varScale="1">
        <p:scale>
          <a:sx n="109" d="100"/>
          <a:sy n="109" d="100"/>
        </p:scale>
        <p:origin x="372" y="7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B5663E-15E6-E25D-CDE2-3C043CC160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78555-C5DA-C95B-27EC-62EF5D2CBE4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ACED87-ED4A-7046-A8BD-FF0431DD9AA2}" type="datetimeFigureOut">
              <a:rPr lang="hu-HU"/>
              <a:pPr>
                <a:defRPr/>
              </a:pPr>
              <a:t>2024. 04. 15.</a:t>
            </a:fld>
            <a:endParaRPr lang="hu-H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496E2A-D1B9-28B6-81E8-248601F20C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F65ED7-D915-5543-5EBF-F168A29B6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u-H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9C005-CC4F-19ED-EA89-A60C85EED1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4B028-273C-8179-1C2A-0A2720A00A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BC861A-F0E5-774A-9B42-036B185F7E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5C1E552-ED8F-A893-FA11-4AFCB922C3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058DDBAE-E243-3122-0EB6-93DDBFBA13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FA3B2DFB-F0DB-212D-8C9C-745E39A89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0157F0-725B-1C40-A504-7A81642020A2}" type="slidenum">
              <a:rPr lang="hu-HU" altLang="hu-HU" smtClean="0"/>
              <a:pPr/>
              <a:t>25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C29428E3-3754-2155-D449-57E52BA194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A7EAC4B8-4BD1-1B91-B386-C684D1A83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B0AA9363-EDBB-222E-08C5-FC4B50D08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4AF49E0-F9D7-C44C-A31F-A2161E16CA73}" type="slidenum">
              <a:rPr lang="hu-HU" altLang="hu-HU" smtClean="0"/>
              <a:pPr/>
              <a:t>26</a:t>
            </a:fld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31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B014DE54-6848-33DF-5FBD-D41F071503B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7">
            <a:extLst>
              <a:ext uri="{FF2B5EF4-FFF2-40B4-BE49-F238E27FC236}">
                <a16:creationId xmlns:a16="http://schemas.microsoft.com/office/drawing/2014/main" id="{0F345F3A-4B30-8A01-82C4-0C76DE879D0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BED90A43-7F9D-1643-A8CB-5B981378571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4C9153-A4A8-E955-D8FB-894F75025A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4">
            <a:extLst>
              <a:ext uri="{FF2B5EF4-FFF2-40B4-BE49-F238E27FC236}">
                <a16:creationId xmlns:a16="http://schemas.microsoft.com/office/drawing/2014/main" id="{8E7149CE-F2E5-1900-967B-BBE82F4805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F4992AD3-720D-FB4B-96D1-5E91366B122C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/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Logo IMPULSE rgb SV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2413"/>
            <a:ext cx="12985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8"/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/>
            <a:fld id="{C6CC3E09-7809-470C-BD0A-3867BE3FE9AE}" type="slidenum">
              <a:rPr lang="hu-HU" altLang="hu-HU" b="1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 eaLnBrk="1" hangingPunct="1"/>
              <a:t>‹#›</a:t>
            </a:fld>
            <a:endParaRPr lang="hu-HU" altLang="hu-HU" b="1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1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">
            <a:extLst>
              <a:ext uri="{FF2B5EF4-FFF2-40B4-BE49-F238E27FC236}">
                <a16:creationId xmlns:a16="http://schemas.microsoft.com/office/drawing/2014/main" id="{71A7BA61-E4C0-E3FE-0F6D-F2F75C0FC1FE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7">
            <a:extLst>
              <a:ext uri="{FF2B5EF4-FFF2-40B4-BE49-F238E27FC236}">
                <a16:creationId xmlns:a16="http://schemas.microsoft.com/office/drawing/2014/main" id="{10D90935-9FDB-3E1E-A890-1311E9A95AA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566C3029-C5FC-5049-83F9-D60132A448E1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53C891-0605-440E-1D99-0CD8868B9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1pPr>
            <a:lvl2pPr marL="685800" indent="-228600">
              <a:buClr>
                <a:srgbClr val="FE5000"/>
              </a:buClr>
              <a:buFont typeface="Calibri" panose="020F0502020204030204" pitchFamily="34" charset="0"/>
              <a:buChar char="−"/>
              <a:defRPr/>
            </a:lvl2pPr>
            <a:lvl3pPr marL="11430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200" b="1"/>
            </a:lvl3pPr>
            <a:lvl4pPr marL="16002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 b="1"/>
            </a:lvl4pPr>
            <a:lvl5pPr marL="2057400" indent="-228600">
              <a:buClr>
                <a:srgbClr val="FE5000"/>
              </a:buClr>
              <a:buFont typeface="Calibri" panose="020F0502020204030204" pitchFamily="34" charset="0"/>
              <a:buChar char="−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693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14D1DC7C-2163-A26B-A238-42A96749610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4" name="Szövegdoboz 7">
            <a:extLst>
              <a:ext uri="{FF2B5EF4-FFF2-40B4-BE49-F238E27FC236}">
                <a16:creationId xmlns:a16="http://schemas.microsoft.com/office/drawing/2014/main" id="{6625CD98-3E5E-1C1C-7ECA-3104E38B0C4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178AC2E6-590A-EF48-97BA-51CE478D601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5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9CDAE2-2420-692A-9FA4-E61D31953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781176"/>
            <a:ext cx="10515600" cy="422910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41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11DE1FDF-DBF7-0729-9F9C-2CE15A5141F4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484E0D79-54A2-2F45-C646-F12807A72C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7B84909E-DC55-1643-8532-7915A75892F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6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8340A52-181C-07FF-C028-6E4C005FF1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3011BC4A-7641-6D68-DC2B-A4C0B2833D87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7" name="Szövegdoboz 4">
            <a:extLst>
              <a:ext uri="{FF2B5EF4-FFF2-40B4-BE49-F238E27FC236}">
                <a16:creationId xmlns:a16="http://schemas.microsoft.com/office/drawing/2014/main" id="{4B611843-4B6C-9548-2B7B-63ECC07C78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CF0998A0-9FA9-B34E-988E-48A276AF340A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8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5FB1721-8758-3325-EF7E-DDBEFBB0AA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/>
          <a:lstStyle>
            <a:lvl1pPr>
              <a:defRPr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048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A35B003E-DAB3-999D-35FC-BD8F3DBCBDD2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3" name="Szövegdoboz 4">
            <a:extLst>
              <a:ext uri="{FF2B5EF4-FFF2-40B4-BE49-F238E27FC236}">
                <a16:creationId xmlns:a16="http://schemas.microsoft.com/office/drawing/2014/main" id="{261CC37F-B288-DA95-06B1-A98B1C916E2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4D8E3B4E-6EE3-9945-B635-6ED5673FFEE9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4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472352-0549-2CFC-FE53-B6D82B7A64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814387"/>
            <a:ext cx="10515600" cy="633413"/>
          </a:xfrm>
        </p:spPr>
        <p:txBody>
          <a:bodyPr>
            <a:norm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824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11CEC161-B94E-0714-F941-8CA3BAE08022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CD3C32E2-2388-46A4-EECD-4C516D2C441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2D298D4D-EA8A-3540-A65A-708FC40211AE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F5B533-A33B-1A8C-6753-361A50CE8E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96926"/>
            <a:ext cx="4116525" cy="971550"/>
          </a:xfrm>
        </p:spPr>
        <p:txBody>
          <a:bodyPr>
            <a:noAutofit/>
          </a:bodyPr>
          <a:lstStyle>
            <a:lvl1pPr>
              <a:defRPr sz="39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7010" y="796926"/>
            <a:ext cx="5968378" cy="5072061"/>
          </a:xfrm>
        </p:spPr>
        <p:txBody>
          <a:bodyPr/>
          <a:lstStyle>
            <a:lvl1pPr>
              <a:defRPr sz="31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16525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956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2">
            <a:extLst>
              <a:ext uri="{FF2B5EF4-FFF2-40B4-BE49-F238E27FC236}">
                <a16:creationId xmlns:a16="http://schemas.microsoft.com/office/drawing/2014/main" id="{65C3CC77-3764-499D-BDD8-7E8D0229F61D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sp>
        <p:nvSpPr>
          <p:cNvPr id="6" name="Szövegdoboz 4">
            <a:extLst>
              <a:ext uri="{FF2B5EF4-FFF2-40B4-BE49-F238E27FC236}">
                <a16:creationId xmlns:a16="http://schemas.microsoft.com/office/drawing/2014/main" id="{97B1EBEC-4C06-EE53-EFE4-F097C46B23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9625" y="6488113"/>
            <a:ext cx="109220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A995E0BF-511A-C544-960D-ED3EDDBB7567}" type="slidenum">
              <a:rPr lang="hu-HU" altLang="hu-HU" b="1" smtClean="0">
                <a:solidFill>
                  <a:srgbClr val="7F7F7F"/>
                </a:solidFill>
              </a:rPr>
              <a:pPr algn="r" eaLnBrk="1" hangingPunct="1">
                <a:defRPr/>
              </a:pPr>
              <a:t>‹#›</a:t>
            </a:fld>
            <a:endParaRPr lang="hu-HU" altLang="hu-HU" b="1">
              <a:solidFill>
                <a:srgbClr val="7F7F7F"/>
              </a:solidFill>
            </a:endParaRPr>
          </a:p>
        </p:txBody>
      </p:sp>
      <p:pic>
        <p:nvPicPr>
          <p:cNvPr id="7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90B6E8-A76C-701D-582D-9A989C67B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60412"/>
            <a:ext cx="4050264" cy="1296987"/>
          </a:xfrm>
        </p:spPr>
        <p:txBody>
          <a:bodyPr>
            <a:noAutofit/>
          </a:bodyPr>
          <a:lstStyle>
            <a:lvl1pPr>
              <a:defRPr sz="3900">
                <a:solidFill>
                  <a:srgbClr val="FE5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60412"/>
            <a:ext cx="6172200" cy="510857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050264" cy="381158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85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eader_Blank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2">
            <a:extLst>
              <a:ext uri="{FF2B5EF4-FFF2-40B4-BE49-F238E27FC236}">
                <a16:creationId xmlns:a16="http://schemas.microsoft.com/office/drawing/2014/main" id="{43436C17-890C-B08E-BA3D-9C2628F7540F}"/>
              </a:ext>
            </a:extLst>
          </p:cNvPr>
          <p:cNvSpPr/>
          <p:nvPr userDrawn="1"/>
        </p:nvSpPr>
        <p:spPr>
          <a:xfrm>
            <a:off x="-1588" y="127000"/>
            <a:ext cx="2147888" cy="508000"/>
          </a:xfrm>
          <a:custGeom>
            <a:avLst/>
            <a:gdLst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984171 w 3984171"/>
              <a:gd name="connsiteY2" fmla="*/ 958975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75304"/>
              <a:gd name="connsiteX1" fmla="*/ 3984171 w 3984171"/>
              <a:gd name="connsiteY1" fmla="*/ 0 h 975304"/>
              <a:gd name="connsiteX2" fmla="*/ 3265714 w 3984171"/>
              <a:gd name="connsiteY2" fmla="*/ 975304 h 975304"/>
              <a:gd name="connsiteX3" fmla="*/ 0 w 3984171"/>
              <a:gd name="connsiteY3" fmla="*/ 958975 h 975304"/>
              <a:gd name="connsiteX4" fmla="*/ 0 w 3984171"/>
              <a:gd name="connsiteY4" fmla="*/ 0 h 975304"/>
              <a:gd name="connsiteX0" fmla="*/ 0 w 3984171"/>
              <a:gd name="connsiteY0" fmla="*/ 0 h 958975"/>
              <a:gd name="connsiteX1" fmla="*/ 3984171 w 3984171"/>
              <a:gd name="connsiteY1" fmla="*/ 0 h 958975"/>
              <a:gd name="connsiteX2" fmla="*/ 3286381 w 3984171"/>
              <a:gd name="connsiteY2" fmla="*/ 944304 h 958975"/>
              <a:gd name="connsiteX3" fmla="*/ 0 w 3984171"/>
              <a:gd name="connsiteY3" fmla="*/ 958975 h 958975"/>
              <a:gd name="connsiteX4" fmla="*/ 0 w 3984171"/>
              <a:gd name="connsiteY4" fmla="*/ 0 h 958975"/>
              <a:gd name="connsiteX0" fmla="*/ 0 w 3984171"/>
              <a:gd name="connsiteY0" fmla="*/ 0 h 959804"/>
              <a:gd name="connsiteX1" fmla="*/ 3984171 w 3984171"/>
              <a:gd name="connsiteY1" fmla="*/ 0 h 959804"/>
              <a:gd name="connsiteX2" fmla="*/ 3307049 w 3984171"/>
              <a:gd name="connsiteY2" fmla="*/ 959804 h 959804"/>
              <a:gd name="connsiteX3" fmla="*/ 0 w 3984171"/>
              <a:gd name="connsiteY3" fmla="*/ 958975 h 959804"/>
              <a:gd name="connsiteX4" fmla="*/ 0 w 3984171"/>
              <a:gd name="connsiteY4" fmla="*/ 0 h 95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171" h="959804">
                <a:moveTo>
                  <a:pt x="0" y="0"/>
                </a:moveTo>
                <a:lnTo>
                  <a:pt x="3984171" y="0"/>
                </a:lnTo>
                <a:lnTo>
                  <a:pt x="3307049" y="959804"/>
                </a:lnTo>
                <a:lnTo>
                  <a:pt x="0" y="95897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dirty="0"/>
          </a:p>
        </p:txBody>
      </p:sp>
      <p:pic>
        <p:nvPicPr>
          <p:cNvPr id="3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D2F1BB-B45B-A2BA-2B85-44ABBC6B5E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263525" y="231775"/>
            <a:ext cx="13208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61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84E934-D685-B2BD-ADBB-522833EA55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574675"/>
            <a:ext cx="10515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title style</a:t>
            </a:r>
            <a:endParaRPr lang="en-GB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D28AF4F-9BA9-FF57-1CB9-B07F378F3E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/>
              <a:t>Click to edit Master text styles</a:t>
            </a:r>
          </a:p>
          <a:p>
            <a:pPr lvl="1"/>
            <a:r>
              <a:rPr lang="en-US" altLang="hu-HU"/>
              <a:t>Second level</a:t>
            </a:r>
          </a:p>
          <a:p>
            <a:pPr lvl="2"/>
            <a:r>
              <a:rPr lang="en-US" altLang="hu-HU"/>
              <a:t>Third level</a:t>
            </a:r>
          </a:p>
          <a:p>
            <a:pPr lvl="3"/>
            <a:r>
              <a:rPr lang="en-US" altLang="hu-HU"/>
              <a:t>Fourth level</a:t>
            </a:r>
          </a:p>
          <a:p>
            <a:pPr lvl="4"/>
            <a:r>
              <a:rPr lang="en-US" altLang="hu-HU"/>
              <a:t>Fifth level</a:t>
            </a:r>
            <a:endParaRPr lang="en-GB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7DAB1-6944-B265-6794-8AE4F65BB3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D58657-AAD7-FB46-9023-E41CC96091EC}" type="datetimeFigureOut">
              <a:rPr lang="en-GB"/>
              <a:pPr>
                <a:defRPr/>
              </a:pPr>
              <a:t>15/04/2024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9F46F-65DC-4F07-E42E-35D18C1E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53A6-FF3A-D91E-B7E4-281CC1AC4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E4AE6F6-4DC9-E647-8F24-7EFC8FB7DE4F}" type="slidenum">
              <a:rPr lang="en-GB" altLang="hu-HU"/>
              <a:pPr>
                <a:defRPr/>
              </a:pPr>
              <a:t>‹#›</a:t>
            </a:fld>
            <a:endParaRPr lang="en-GB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4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 kern="1200">
          <a:solidFill>
            <a:srgbClr val="FE5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800" b="1">
          <a:solidFill>
            <a:srgbClr val="FE5000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3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5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E5000"/>
        </a:buClr>
        <a:buFont typeface="Calibri" panose="020F050202020403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11" Type="http://schemas.openxmlformats.org/officeDocument/2006/relationships/image" Target="../media/image30.jp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jpeg"/><Relationship Id="rId9" Type="http://schemas.openxmlformats.org/officeDocument/2006/relationships/hyperlink" Target="https://doi.org/10.1117/12.2641616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11" Type="http://schemas.openxmlformats.org/officeDocument/2006/relationships/image" Target="../media/image51.png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3.png"/><Relationship Id="rId7" Type="http://schemas.openxmlformats.org/officeDocument/2006/relationships/image" Target="../media/image76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tiff"/><Relationship Id="rId5" Type="http://schemas.openxmlformats.org/officeDocument/2006/relationships/image" Target="../media/image74.tiff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s://up.eli-laser.eu/call/4th-eli-call-for-users-819757098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dnadpis 4">
            <a:extLst>
              <a:ext uri="{FF2B5EF4-FFF2-40B4-BE49-F238E27FC236}">
                <a16:creationId xmlns:a16="http://schemas.microsoft.com/office/drawing/2014/main" id="{4C0951B7-F189-058B-08DF-E8314B0C638B}"/>
              </a:ext>
            </a:extLst>
          </p:cNvPr>
          <p:cNvSpPr txBox="1">
            <a:spLocks/>
          </p:cNvSpPr>
          <p:nvPr/>
        </p:nvSpPr>
        <p:spPr bwMode="auto">
          <a:xfrm>
            <a:off x="922338" y="4146550"/>
            <a:ext cx="106886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hu-HU" sz="2800" b="0"/>
              <a:t>CLOSING MEETING</a:t>
            </a:r>
            <a:endParaRPr lang="cs-CZ" altLang="hu-HU" sz="2800" b="0"/>
          </a:p>
        </p:txBody>
      </p:sp>
      <p:sp>
        <p:nvSpPr>
          <p:cNvPr id="27651" name="Nadpis 3">
            <a:extLst>
              <a:ext uri="{FF2B5EF4-FFF2-40B4-BE49-F238E27FC236}">
                <a16:creationId xmlns:a16="http://schemas.microsoft.com/office/drawing/2014/main" id="{61CB2F1D-68FC-A979-4D40-1F25B50DA702}"/>
              </a:ext>
            </a:extLst>
          </p:cNvPr>
          <p:cNvSpPr txBox="1">
            <a:spLocks/>
          </p:cNvSpPr>
          <p:nvPr/>
        </p:nvSpPr>
        <p:spPr bwMode="auto">
          <a:xfrm>
            <a:off x="922338" y="2811463"/>
            <a:ext cx="106886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31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2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E5000"/>
              </a:buClr>
              <a:buFont typeface="Calibri" panose="020F0502020204030204" pitchFamily="34" charset="0"/>
              <a:buChar char="−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hu-HU" sz="3300" dirty="0">
                <a:cs typeface="Calibri" panose="020F0502020204030204" pitchFamily="34" charset="0"/>
              </a:rPr>
              <a:t>Development of technical capacity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hu-HU" sz="3300" b="0" dirty="0">
                <a:cs typeface="Calibri" panose="020F0502020204030204" pitchFamily="34" charset="0"/>
              </a:rPr>
              <a:t>WP4 – Key technologies &amp; enhanced experiments</a:t>
            </a:r>
            <a:endParaRPr lang="cs-CZ" altLang="hu-HU" sz="3300" b="0" dirty="0">
              <a:cs typeface="Calibri" panose="020F0502020204030204" pitchFamily="34" charset="0"/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5800B60-514B-E560-ED03-CC3A82710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075" y="5913438"/>
            <a:ext cx="4035425" cy="715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IMPULSE is funded by the European Union’s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Horizon 2020 research and innovation programme </a:t>
            </a:r>
            <a:endParaRPr lang="hu-HU" altLang="en-NL" sz="1350" dirty="0">
              <a:latin typeface="+mn-lt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NL" sz="1350" dirty="0">
                <a:latin typeface="+mn-lt"/>
                <a:cs typeface="Arial" panose="020B0604020202020204" pitchFamily="34" charset="0"/>
              </a:rPr>
              <a:t>under grant</a:t>
            </a:r>
            <a:r>
              <a:rPr lang="hu-HU" altLang="en-NL" sz="135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altLang="en-NL" sz="1350" dirty="0">
                <a:latin typeface="+mn-lt"/>
                <a:cs typeface="Arial" panose="020B0604020202020204" pitchFamily="34" charset="0"/>
              </a:rPr>
              <a:t>agreement No. 871161 </a:t>
            </a:r>
          </a:p>
        </p:txBody>
      </p:sp>
      <p:pic>
        <p:nvPicPr>
          <p:cNvPr id="27653" name="Picture 2" descr="Black Flag Of European Eu Stock Illustration - Download Image Now - iStock">
            <a:extLst>
              <a:ext uri="{FF2B5EF4-FFF2-40B4-BE49-F238E27FC236}">
                <a16:creationId xmlns:a16="http://schemas.microsoft.com/office/drawing/2014/main" id="{7A33054E-37DD-86B4-A4A9-7DBF6118B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5962650"/>
            <a:ext cx="1033462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28D40B38-ADC0-8777-A159-74C5EF6359AE}"/>
              </a:ext>
            </a:extLst>
          </p:cNvPr>
          <p:cNvSpPr txBox="1">
            <a:spLocks/>
          </p:cNvSpPr>
          <p:nvPr/>
        </p:nvSpPr>
        <p:spPr bwMode="auto">
          <a:xfrm>
            <a:off x="922338" y="5541963"/>
            <a:ext cx="285273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hu-HU" sz="2200" b="1" dirty="0">
                <a:latin typeface="+mj-lt"/>
              </a:rPr>
              <a:t>17 April</a:t>
            </a:r>
            <a:r>
              <a:rPr lang="hu-HU" altLang="hu-HU" sz="2200" b="1" dirty="0">
                <a:latin typeface="+mj-lt"/>
              </a:rPr>
              <a:t> 202</a:t>
            </a:r>
            <a:r>
              <a:rPr lang="en-US" altLang="hu-HU" sz="2200" b="1" dirty="0">
                <a:latin typeface="+mj-lt"/>
              </a:rPr>
              <a:t>4</a:t>
            </a:r>
            <a:endParaRPr lang="cs-CZ" altLang="hu-HU" sz="2200" dirty="0">
              <a:latin typeface="+mj-lt"/>
            </a:endParaRPr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17B97838-A5DC-66BA-E0BB-D7E5B4C6B9AD}"/>
              </a:ext>
            </a:extLst>
          </p:cNvPr>
          <p:cNvSpPr txBox="1">
            <a:spLocks/>
          </p:cNvSpPr>
          <p:nvPr/>
        </p:nvSpPr>
        <p:spPr bwMode="auto">
          <a:xfrm>
            <a:off x="922338" y="5149850"/>
            <a:ext cx="6503987" cy="37147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hu-HU" sz="2500" b="1" dirty="0">
                <a:solidFill>
                  <a:srgbClr val="FE5000"/>
                </a:solidFill>
                <a:latin typeface="+mj-lt"/>
              </a:rPr>
              <a:t>Daniel Kramer *</a:t>
            </a:r>
            <a:endParaRPr lang="cs-CZ" altLang="hu-HU" sz="2500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12" name="Nadpis 3">
            <a:extLst>
              <a:ext uri="{FF2B5EF4-FFF2-40B4-BE49-F238E27FC236}">
                <a16:creationId xmlns:a16="http://schemas.microsoft.com/office/drawing/2014/main" id="{1C385F5F-0CF9-2FBA-9389-586D67D81DDD}"/>
              </a:ext>
            </a:extLst>
          </p:cNvPr>
          <p:cNvSpPr txBox="1">
            <a:spLocks/>
          </p:cNvSpPr>
          <p:nvPr/>
        </p:nvSpPr>
        <p:spPr bwMode="auto">
          <a:xfrm>
            <a:off x="922338" y="2151063"/>
            <a:ext cx="10117137" cy="738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hu-HU" altLang="hu-HU" sz="3800" b="1" dirty="0">
                <a:solidFill>
                  <a:srgbClr val="FE5000"/>
                </a:solidFill>
                <a:latin typeface="+mn-lt"/>
              </a:rPr>
              <a:t>IMPULSE PROJECT</a:t>
            </a:r>
            <a:endParaRPr lang="cs-CZ" altLang="hu-HU" sz="3800" b="1" dirty="0">
              <a:solidFill>
                <a:srgbClr val="FE50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E4771F-DF16-E248-9087-760FF27F673C}"/>
              </a:ext>
            </a:extLst>
          </p:cNvPr>
          <p:cNvSpPr/>
          <p:nvPr/>
        </p:nvSpPr>
        <p:spPr>
          <a:xfrm>
            <a:off x="9130243" y="3620022"/>
            <a:ext cx="2952000" cy="2642992"/>
          </a:xfrm>
          <a:prstGeom prst="roundRect">
            <a:avLst>
              <a:gd name="adj" fmla="val 861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LIDT beamtime with large beam at ELI-NP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AEB1A-01D3-A9C9-2192-B4813B221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53" y="3228036"/>
            <a:ext cx="4793890" cy="35565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CBAB63-DC67-480E-9776-9B985711B12F}"/>
              </a:ext>
            </a:extLst>
          </p:cNvPr>
          <p:cNvGrpSpPr/>
          <p:nvPr/>
        </p:nvGrpSpPr>
        <p:grpSpPr>
          <a:xfrm>
            <a:off x="267102" y="1758462"/>
            <a:ext cx="4268708" cy="4106008"/>
            <a:chOff x="655170" y="1371467"/>
            <a:chExt cx="5797957" cy="522253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758B07-3232-ECE4-9B5A-7CD31DFA45C2}"/>
                </a:ext>
              </a:extLst>
            </p:cNvPr>
            <p:cNvSpPr txBox="1"/>
            <p:nvPr/>
          </p:nvSpPr>
          <p:spPr>
            <a:xfrm>
              <a:off x="762241" y="1371467"/>
              <a:ext cx="2179014" cy="391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Measured Damage 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30C833-2693-2FE1-58C8-11D3A6B0A5AE}"/>
                </a:ext>
              </a:extLst>
            </p:cNvPr>
            <p:cNvGrpSpPr/>
            <p:nvPr/>
          </p:nvGrpSpPr>
          <p:grpSpPr>
            <a:xfrm>
              <a:off x="655170" y="1389184"/>
              <a:ext cx="5797957" cy="5204813"/>
              <a:chOff x="332039" y="900212"/>
              <a:chExt cx="6126278" cy="569378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9F4A6D9-A565-3D36-C7F3-8A029CF18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4397" y="3005052"/>
                <a:ext cx="2251534" cy="1721799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54EBCDD-F58A-09FD-6AC2-D6732B3838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4397" y="4870562"/>
                <a:ext cx="2251534" cy="172343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D9B8B86-0928-284A-5B7F-DBBE28C1B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4397" y="1300175"/>
                <a:ext cx="2251534" cy="156116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CAB93DE-ED40-9511-AF0D-F1AF8113F7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39" y="3005052"/>
                <a:ext cx="2251534" cy="172179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8CD0223-052C-236C-C789-205FF6F5F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39" y="4870562"/>
                <a:ext cx="2251534" cy="172343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F0D5B87F-9773-BF9D-A650-CBA7E2D5D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039" y="1300175"/>
                <a:ext cx="2251534" cy="1561166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0B4CF-4754-4127-F7CB-6B16BC914D52}"/>
                  </a:ext>
                </a:extLst>
              </p:cNvPr>
              <p:cNvSpPr txBox="1"/>
              <p:nvPr/>
            </p:nvSpPr>
            <p:spPr>
              <a:xfrm>
                <a:off x="2728486" y="900212"/>
                <a:ext cx="2350810" cy="42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Binary damage map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086047-353C-4EF0-A7DC-5C9D5032192F}"/>
                  </a:ext>
                </a:extLst>
              </p:cNvPr>
              <p:cNvSpPr txBox="1"/>
              <p:nvPr/>
            </p:nvSpPr>
            <p:spPr>
              <a:xfrm>
                <a:off x="5084633" y="1476443"/>
                <a:ext cx="1146143" cy="42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 shots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6CA370-2FD3-DCEB-ED73-41A029761D87}"/>
                  </a:ext>
                </a:extLst>
              </p:cNvPr>
              <p:cNvSpPr txBox="1"/>
              <p:nvPr/>
            </p:nvSpPr>
            <p:spPr>
              <a:xfrm>
                <a:off x="5084633" y="3211952"/>
                <a:ext cx="1277273" cy="42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100 shots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EA1479F-2FAC-2CB4-40BB-B94A1892CD99}"/>
                  </a:ext>
                </a:extLst>
              </p:cNvPr>
              <p:cNvSpPr txBox="1"/>
              <p:nvPr/>
            </p:nvSpPr>
            <p:spPr>
              <a:xfrm>
                <a:off x="5049910" y="5002158"/>
                <a:ext cx="1408407" cy="42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1000 shots</a:t>
                </a:r>
              </a:p>
            </p:txBody>
          </p:sp>
        </p:grpSp>
      </p:grpSp>
      <p:sp>
        <p:nvSpPr>
          <p:cNvPr id="25" name="Alcím 2">
            <a:extLst>
              <a:ext uri="{FF2B5EF4-FFF2-40B4-BE49-F238E27FC236}">
                <a16:creationId xmlns:a16="http://schemas.microsoft.com/office/drawing/2014/main" id="{FE94B028-FD19-9385-DB11-FBBA9B78F2B5}"/>
              </a:ext>
            </a:extLst>
          </p:cNvPr>
          <p:cNvSpPr txBox="1">
            <a:spLocks/>
          </p:cNvSpPr>
          <p:nvPr/>
        </p:nvSpPr>
        <p:spPr bwMode="auto">
          <a:xfrm>
            <a:off x="4999687" y="977951"/>
            <a:ext cx="6321349" cy="42205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Metrology done in ALPS, NP and BL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Interesting method for ultrafast pulses – close to operational mode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The Arthur Guenther Best Poster Award for G. </a:t>
            </a:r>
            <a:r>
              <a:rPr lang="en-US" altLang="cs-CZ" sz="2000" dirty="0" err="1">
                <a:latin typeface="+mn-lt"/>
              </a:rPr>
              <a:t>Bleotu</a:t>
            </a:r>
            <a:r>
              <a:rPr lang="en-US" altLang="cs-CZ" sz="2000" dirty="0">
                <a:latin typeface="+mn-lt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9CAFDA-78B2-D901-F7F2-CC0563792E42}"/>
              </a:ext>
            </a:extLst>
          </p:cNvPr>
          <p:cNvSpPr txBox="1"/>
          <p:nvPr/>
        </p:nvSpPr>
        <p:spPr>
          <a:xfrm>
            <a:off x="5223572" y="259319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>
                <a:effectLst/>
                <a:hlinkClick r:id="rId9"/>
              </a:rPr>
              <a:t>https://doi.org/10.1117/12.2641616</a:t>
            </a:r>
            <a:r>
              <a:rPr lang="en-US" dirty="0"/>
              <a:t> </a:t>
            </a:r>
            <a:endParaRPr lang="cs-CZ" dirty="0"/>
          </a:p>
        </p:txBody>
      </p:sp>
      <p:pic>
        <p:nvPicPr>
          <p:cNvPr id="29" name="Picture 28" descr="A graph of different types of pulse&#10;&#10;Description automatically generated with medium confidence">
            <a:extLst>
              <a:ext uri="{FF2B5EF4-FFF2-40B4-BE49-F238E27FC236}">
                <a16:creationId xmlns:a16="http://schemas.microsoft.com/office/drawing/2014/main" id="{D5BE87F8-E9AA-3B95-4960-F80B93A1D2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9194758" y="3741597"/>
            <a:ext cx="2839415" cy="2420662"/>
          </a:xfrm>
          <a:prstGeom prst="rect">
            <a:avLst/>
          </a:prstGeom>
        </p:spPr>
      </p:pic>
      <p:pic>
        <p:nvPicPr>
          <p:cNvPr id="30" name="Picture 29" descr="A close-up of a yellow surface&#10;&#10;Description automatically generated">
            <a:extLst>
              <a:ext uri="{FF2B5EF4-FFF2-40B4-BE49-F238E27FC236}">
                <a16:creationId xmlns:a16="http://schemas.microsoft.com/office/drawing/2014/main" id="{ADB8FEC5-B78C-1151-6D66-565FBFB952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136" y="5603540"/>
            <a:ext cx="1023202" cy="1338870"/>
          </a:xfrm>
          <a:prstGeom prst="rect">
            <a:avLst/>
          </a:prstGeom>
        </p:spPr>
      </p:pic>
      <p:pic>
        <p:nvPicPr>
          <p:cNvPr id="31" name="Picture 30" descr="A close-up of a yellow background&#10;&#10;Description automatically generated">
            <a:extLst>
              <a:ext uri="{FF2B5EF4-FFF2-40B4-BE49-F238E27FC236}">
                <a16:creationId xmlns:a16="http://schemas.microsoft.com/office/drawing/2014/main" id="{255C8F28-E187-698C-2B07-CA9F1BDEE2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05" y="5761374"/>
            <a:ext cx="1396777" cy="106995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EAC59-4EDD-46F0-A752-16433DA34111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4.1</a:t>
            </a:r>
          </a:p>
        </p:txBody>
      </p:sp>
    </p:spTree>
    <p:extLst>
      <p:ext uri="{BB962C8B-B14F-4D97-AF65-F5344CB8AC3E}">
        <p14:creationId xmlns:p14="http://schemas.microsoft.com/office/powerpoint/2010/main" val="1869594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thread&#10;&#10;Description automatically generated">
            <a:extLst>
              <a:ext uri="{FF2B5EF4-FFF2-40B4-BE49-F238E27FC236}">
                <a16:creationId xmlns:a16="http://schemas.microsoft.com/office/drawing/2014/main" id="{C1127E1F-5FB7-168E-7D20-109968371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08" y="4076668"/>
            <a:ext cx="1753643" cy="2338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907EF-5C80-52C8-7C1D-40D35A0E90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950" y="836174"/>
            <a:ext cx="3251358" cy="1939473"/>
          </a:xfrm>
          <a:prstGeom prst="rect">
            <a:avLst/>
          </a:prstGeom>
        </p:spPr>
      </p:pic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WP4.2 targets, EMP and Debris shielding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CF7C9-C304-1BF4-0BE9-028C1610E494}"/>
              </a:ext>
            </a:extLst>
          </p:cNvPr>
          <p:cNvSpPr txBox="1"/>
          <p:nvPr/>
        </p:nvSpPr>
        <p:spPr>
          <a:xfrm>
            <a:off x="265575" y="593813"/>
            <a:ext cx="6735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M. Cernaianu (NP) 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dirty="0">
                <a:solidFill>
                  <a:srgbClr val="FE5000"/>
                </a:solidFill>
                <a:latin typeface="+mn-lt"/>
              </a:rPr>
              <a:t>And many others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B295E3-202B-9C85-F299-543D715990C7}"/>
              </a:ext>
            </a:extLst>
          </p:cNvPr>
          <p:cNvSpPr/>
          <p:nvPr/>
        </p:nvSpPr>
        <p:spPr>
          <a:xfrm>
            <a:off x="7612528" y="1192248"/>
            <a:ext cx="4290647" cy="89107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D4.4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Target production strategy and report on implementation</a:t>
            </a:r>
          </a:p>
        </p:txBody>
      </p:sp>
      <p:pic>
        <p:nvPicPr>
          <p:cNvPr id="8" name="Picture 7" descr="A machine with wires and wires&#10;&#10;Description automatically generated">
            <a:extLst>
              <a:ext uri="{FF2B5EF4-FFF2-40B4-BE49-F238E27FC236}">
                <a16:creationId xmlns:a16="http://schemas.microsoft.com/office/drawing/2014/main" id="{7787110F-B404-B29B-24E0-4BA8EE1C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19" t="20252" r="7886" b="27607"/>
          <a:stretch/>
        </p:blipFill>
        <p:spPr bwMode="auto">
          <a:xfrm>
            <a:off x="7781193" y="2516647"/>
            <a:ext cx="3877727" cy="1847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6D5849-03A9-1AF8-18A7-0EC906EC303D}"/>
              </a:ext>
            </a:extLst>
          </p:cNvPr>
          <p:cNvSpPr txBox="1"/>
          <p:nvPr/>
        </p:nvSpPr>
        <p:spPr>
          <a:xfrm>
            <a:off x="8040285" y="2147315"/>
            <a:ext cx="332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Tape targets developments STFC</a:t>
            </a:r>
            <a:endParaRPr lang="cs-C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BEEC5-893E-110D-12EB-90F678B2EE46}"/>
              </a:ext>
            </a:extLst>
          </p:cNvPr>
          <p:cNvSpPr txBox="1"/>
          <p:nvPr/>
        </p:nvSpPr>
        <p:spPr>
          <a:xfrm>
            <a:off x="4748950" y="3440222"/>
            <a:ext cx="225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leaf/jet target developments STFC</a:t>
            </a:r>
            <a:endParaRPr lang="cs-CZ" dirty="0"/>
          </a:p>
        </p:txBody>
      </p:sp>
      <p:pic>
        <p:nvPicPr>
          <p:cNvPr id="18" name="Grafik 6">
            <a:extLst>
              <a:ext uri="{FF2B5EF4-FFF2-40B4-BE49-F238E27FC236}">
                <a16:creationId xmlns:a16="http://schemas.microsoft.com/office/drawing/2014/main" id="{73CC38E2-2C73-FF70-F285-CA48AB2D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3" y="5021725"/>
            <a:ext cx="2626360" cy="17449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144BE3-D481-44F7-9718-60DB47A120A0}"/>
              </a:ext>
            </a:extLst>
          </p:cNvPr>
          <p:cNvSpPr txBox="1"/>
          <p:nvPr/>
        </p:nvSpPr>
        <p:spPr>
          <a:xfrm>
            <a:off x="502407" y="4422599"/>
            <a:ext cx="225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Foam/aerogel developments in TUD</a:t>
            </a:r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8B4F17-47BC-914C-BDBD-075D528A14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77" r="21565" b="29666"/>
          <a:stretch/>
        </p:blipFill>
        <p:spPr>
          <a:xfrm>
            <a:off x="3883677" y="701612"/>
            <a:ext cx="2851762" cy="20740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351B91E-5D97-2024-A2C5-0334B6F0BE54}"/>
              </a:ext>
            </a:extLst>
          </p:cNvPr>
          <p:cNvSpPr txBox="1"/>
          <p:nvPr/>
        </p:nvSpPr>
        <p:spPr>
          <a:xfrm>
            <a:off x="10838594" y="5137023"/>
            <a:ext cx="135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Cryo</a:t>
            </a:r>
            <a:r>
              <a:rPr lang="en-US" dirty="0"/>
              <a:t> targets</a:t>
            </a:r>
          </a:p>
          <a:p>
            <a:pPr algn="ctr"/>
            <a:r>
              <a:rPr lang="en-US" dirty="0"/>
              <a:t>HZDR</a:t>
            </a:r>
            <a:endParaRPr lang="cs-CZ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0F9429-8347-6F14-5AD6-B837749DC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672" y="4403290"/>
            <a:ext cx="2244768" cy="245471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7D5E8E0-80A2-B62C-A2E0-F8790294582B}"/>
              </a:ext>
            </a:extLst>
          </p:cNvPr>
          <p:cNvSpPr/>
          <p:nvPr/>
        </p:nvSpPr>
        <p:spPr>
          <a:xfrm>
            <a:off x="3103684" y="972767"/>
            <a:ext cx="4290647" cy="115987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D4.3</a:t>
            </a:r>
            <a:r>
              <a:rPr lang="en-US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– Detailed analysis of users' target needs to implement mitigation strategies of EMP protection and debris shielding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434667" y="1552704"/>
            <a:ext cx="6735737" cy="351622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2 key deliverables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+User Workshops 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endParaRPr lang="en-US" altLang="cs-CZ" sz="2000" dirty="0">
              <a:latin typeface="+mn-lt"/>
            </a:endParaRP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Many target types developed and produced for experiments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Exhaustive list of 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+mn-lt"/>
              </a:rPr>
              <a:t>target type requirements for each facility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+mn-lt"/>
              </a:rPr>
              <a:t>manufacturing/procurement methods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+mn-lt"/>
              </a:rPr>
              <a:t>Decision trees for user proposals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C0AABB-B0FF-4916-78C0-7542C63194CC}"/>
              </a:ext>
            </a:extLst>
          </p:cNvPr>
          <p:cNvSpPr/>
          <p:nvPr/>
        </p:nvSpPr>
        <p:spPr>
          <a:xfrm>
            <a:off x="725864" y="3440222"/>
            <a:ext cx="3877727" cy="982377"/>
          </a:xfrm>
          <a:prstGeom prst="roundRect">
            <a:avLst/>
          </a:prstGeom>
          <a:noFill/>
          <a:ln w="57150">
            <a:solidFill>
              <a:srgbClr val="FE5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81A5F6-32C9-F6BB-9ECB-7E3148E2E2E7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4.2</a:t>
            </a:r>
          </a:p>
        </p:txBody>
      </p:sp>
    </p:spTree>
    <p:extLst>
      <p:ext uri="{BB962C8B-B14F-4D97-AF65-F5344CB8AC3E}">
        <p14:creationId xmlns:p14="http://schemas.microsoft.com/office/powerpoint/2010/main" val="78258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743305" y="1594197"/>
            <a:ext cx="6220204" cy="22096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Rep rate enabling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High vacuum possibilities (challenging)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Shock propagation risks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Biological samples possible</a:t>
            </a:r>
            <a:endParaRPr lang="en-US" altLang="cs-CZ" sz="1600" dirty="0">
              <a:latin typeface="+mn-lt"/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WP4.2 liquid target developments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CF7C9-C304-1BF4-0BE9-028C1610E494}"/>
              </a:ext>
            </a:extLst>
          </p:cNvPr>
          <p:cNvSpPr txBox="1"/>
          <p:nvPr/>
        </p:nvSpPr>
        <p:spPr>
          <a:xfrm>
            <a:off x="1045457" y="666328"/>
            <a:ext cx="925912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M. Cernaianu (NP),</a:t>
            </a:r>
            <a:r>
              <a:rPr lang="de-DE" altLang="cs-CZ" sz="1800" dirty="0">
                <a:solidFill>
                  <a:srgbClr val="FE5000"/>
                </a:solidFill>
                <a:latin typeface="+mn-lt"/>
              </a:rPr>
              <a:t> G.Schaumann, D. Hofmann, T. Bauer, J. Kurzschenkel, F. Christ (TUD)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C.Spindloe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W.Robins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S.Astbury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R.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Sarasola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H. Edwards, K,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Federov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D.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Crestani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(STFC)</a:t>
            </a:r>
          </a:p>
        </p:txBody>
      </p:sp>
      <p:pic>
        <p:nvPicPr>
          <p:cNvPr id="2" name="Grafik 3" descr="Ein Bild, das Maschine, Screenshot enthält.&#10;&#10;Automatisch generierte Beschreibung">
            <a:extLst>
              <a:ext uri="{FF2B5EF4-FFF2-40B4-BE49-F238E27FC236}">
                <a16:creationId xmlns:a16="http://schemas.microsoft.com/office/drawing/2014/main" id="{F0A80F56-B43F-EBE3-7A7F-689E10EB7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85" y="1525772"/>
            <a:ext cx="4690745" cy="1972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83E0D-C91D-E9EF-52BC-F4CF41AEF56A}"/>
              </a:ext>
            </a:extLst>
          </p:cNvPr>
          <p:cNvSpPr txBox="1"/>
          <p:nvPr/>
        </p:nvSpPr>
        <p:spPr>
          <a:xfrm>
            <a:off x="8508801" y="3498082"/>
            <a:ext cx="254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leaf system in TUD</a:t>
            </a:r>
            <a:endParaRPr lang="cs-C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BE5A9-8909-3C52-C173-054D9763D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41" y="3803864"/>
            <a:ext cx="5020837" cy="2622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9B21EE-21C3-0C30-F61B-D691F82B8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074" y="4045345"/>
            <a:ext cx="2444402" cy="2502924"/>
          </a:xfrm>
          <a:prstGeom prst="rect">
            <a:avLst/>
          </a:prstGeom>
        </p:spPr>
      </p:pic>
      <p:pic>
        <p:nvPicPr>
          <p:cNvPr id="5" name="Picture 4" descr="A close-up of a thread&#10;&#10;Description automatically generated">
            <a:extLst>
              <a:ext uri="{FF2B5EF4-FFF2-40B4-BE49-F238E27FC236}">
                <a16:creationId xmlns:a16="http://schemas.microsoft.com/office/drawing/2014/main" id="{C1127E1F-5FB7-168E-7D20-109968371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613" y="4045345"/>
            <a:ext cx="1862102" cy="24829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2BEEC5-893E-110D-12EB-90F678B2EE46}"/>
              </a:ext>
            </a:extLst>
          </p:cNvPr>
          <p:cNvSpPr txBox="1"/>
          <p:nvPr/>
        </p:nvSpPr>
        <p:spPr>
          <a:xfrm>
            <a:off x="5666115" y="3233113"/>
            <a:ext cx="2252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Liquid leaf/jet target developments STFC / ALPS</a:t>
            </a:r>
            <a:endParaRPr lang="cs-CZ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C6BD0D-D4BB-E9E2-5971-B93BB228F3DD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4.2</a:t>
            </a:r>
          </a:p>
        </p:txBody>
      </p:sp>
    </p:spTree>
    <p:extLst>
      <p:ext uri="{BB962C8B-B14F-4D97-AF65-F5344CB8AC3E}">
        <p14:creationId xmlns:p14="http://schemas.microsoft.com/office/powerpoint/2010/main" val="90183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268519" y="1219333"/>
            <a:ext cx="7423753" cy="16841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Tapes enable high repetition rates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Complex targets possible but development needed (collaborations)</a:t>
            </a:r>
            <a:endParaRPr lang="en-US" altLang="cs-CZ" sz="1800" dirty="0">
              <a:latin typeface="+mn-lt"/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WP4.2 tape, cryogenic and foam targets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2CF7C9-C304-1BF4-0BE9-028C1610E494}"/>
              </a:ext>
            </a:extLst>
          </p:cNvPr>
          <p:cNvSpPr txBox="1"/>
          <p:nvPr/>
        </p:nvSpPr>
        <p:spPr>
          <a:xfrm>
            <a:off x="1045456" y="666328"/>
            <a:ext cx="82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M. Cernaianu (NP), U. Schramm,  S.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Assenbaum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C.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Bernert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M.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Rehwald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(HZDR)</a:t>
            </a:r>
          </a:p>
        </p:txBody>
      </p:sp>
      <p:pic>
        <p:nvPicPr>
          <p:cNvPr id="18" name="Grafik 6">
            <a:extLst>
              <a:ext uri="{FF2B5EF4-FFF2-40B4-BE49-F238E27FC236}">
                <a16:creationId xmlns:a16="http://schemas.microsoft.com/office/drawing/2014/main" id="{73CC38E2-2C73-FF70-F285-CA48AB2D2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3" y="3617131"/>
            <a:ext cx="2626360" cy="17449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144BE3-D481-44F7-9718-60DB47A120A0}"/>
              </a:ext>
            </a:extLst>
          </p:cNvPr>
          <p:cNvSpPr txBox="1"/>
          <p:nvPr/>
        </p:nvSpPr>
        <p:spPr>
          <a:xfrm>
            <a:off x="502407" y="3018005"/>
            <a:ext cx="225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Foam/aerogel developments in TUD</a:t>
            </a:r>
            <a:endParaRPr lang="cs-CZ" dirty="0"/>
          </a:p>
        </p:txBody>
      </p:sp>
      <p:pic>
        <p:nvPicPr>
          <p:cNvPr id="2" name="Picture 1" descr="fig5">
            <a:extLst>
              <a:ext uri="{FF2B5EF4-FFF2-40B4-BE49-F238E27FC236}">
                <a16:creationId xmlns:a16="http://schemas.microsoft.com/office/drawing/2014/main" id="{8185D00F-919F-9D21-7AD3-A15C50904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7" y="1253729"/>
            <a:ext cx="3486028" cy="280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F2A03-9185-8E4E-59D5-4B1DEB029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550" y="4311501"/>
            <a:ext cx="3226827" cy="2177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C6A4F4-B424-691B-50B5-BE8F18CF0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66" y="5171859"/>
            <a:ext cx="2526170" cy="1684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C51BF0-285E-67AA-5E13-319B19829A6A}"/>
              </a:ext>
            </a:extLst>
          </p:cNvPr>
          <p:cNvSpPr/>
          <p:nvPr/>
        </p:nvSpPr>
        <p:spPr>
          <a:xfrm>
            <a:off x="3383693" y="4611771"/>
            <a:ext cx="52768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[1]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C. C. Gheorghiu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Materials 15, 6134 (2022);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[2]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C. C. Gheorghiu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 High Power Laser Science and Engineering 10, e3 (2021);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[3]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C. C. Gheorghiu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ro-RO" sz="1200" dirty="0">
                <a:latin typeface="Calibri" panose="020F0502020204030204" pitchFamily="34" charset="0"/>
                <a:cs typeface="Calibri" panose="020F0502020204030204" pitchFamily="34" charset="0"/>
              </a:rPr>
              <a:t>Frontiers in Physics 9, 727498 (2021); 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[4]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Balázs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Nagyillés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et al. Phys. Rev. Applied 20, 054048 – 2023</a:t>
            </a:r>
            <a:endParaRPr lang="en-US" sz="1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[5] C. B. Curry, et al. Journal of Visualized Experiments 9, 159 (2020)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[6] M.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Rehwald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 al.  Nature Communications 14, 4009 (2023)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[7] C.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Bernert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 al. Physical Review Applied 19, 014070 (2023)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[8] C.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Bernert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 al. Scientific Reports 12, 7287 (2022)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[9] M. </a:t>
            </a:r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Rehwald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et al. Journal of Physics Conf. Ser. 2420, 012034 (2023)</a:t>
            </a: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74372-7563-7D38-3E69-6AD8DB450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82" y="2151618"/>
            <a:ext cx="2490150" cy="18671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6D6171C-B90F-ECDC-C592-247E17041C0C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4.2</a:t>
            </a:r>
          </a:p>
        </p:txBody>
      </p:sp>
    </p:spTree>
    <p:extLst>
      <p:ext uri="{BB962C8B-B14F-4D97-AF65-F5344CB8AC3E}">
        <p14:creationId xmlns:p14="http://schemas.microsoft.com/office/powerpoint/2010/main" val="242370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F60E8-ECA6-7CFA-7FD2-926B05B4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6" t="7404" r="10015" b="11458"/>
          <a:stretch/>
        </p:blipFill>
        <p:spPr>
          <a:xfrm>
            <a:off x="10723825" y="3717358"/>
            <a:ext cx="1050539" cy="12287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3A8B36-27C8-7B3A-E66A-7FDAB508BACE}"/>
              </a:ext>
            </a:extLst>
          </p:cNvPr>
          <p:cNvSpPr/>
          <p:nvPr/>
        </p:nvSpPr>
        <p:spPr>
          <a:xfrm>
            <a:off x="10389422" y="5096961"/>
            <a:ext cx="17459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printed plastic frame with mounted multilayered targets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77D61-D922-125B-7777-8638E853D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857" y="3243226"/>
            <a:ext cx="1176704" cy="26413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E5E7B6-62D6-9B14-1F35-199F282E4346}"/>
              </a:ext>
            </a:extLst>
          </p:cNvPr>
          <p:cNvSpPr txBox="1"/>
          <p:nvPr/>
        </p:nvSpPr>
        <p:spPr>
          <a:xfrm>
            <a:off x="6472811" y="4331736"/>
            <a:ext cx="2773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and AFM images of </a:t>
            </a:r>
            <a:r>
              <a:rPr lang="ro-RO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highly-periodic 1µm wide metallic gratings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fabricated by 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Ar-ion milling </a:t>
            </a: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ro-R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e-beam lithography</a:t>
            </a:r>
          </a:p>
          <a:p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possible shapes: rectangular and sinusoidal like.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E7282-C8EB-8DAF-ED0D-B8D118C01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4" y="1678013"/>
            <a:ext cx="2904983" cy="2578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FB169-4E03-2CCA-7DC5-E97687612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98" y="1696382"/>
            <a:ext cx="2377927" cy="205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10DBE-BD75-9458-839E-DBE43BA2F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76" y="3808091"/>
            <a:ext cx="2375181" cy="20578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0F65DD-54A5-AEDA-6D04-7E13F527ED36}"/>
              </a:ext>
            </a:extLst>
          </p:cNvPr>
          <p:cNvSpPr txBox="1"/>
          <p:nvPr/>
        </p:nvSpPr>
        <p:spPr>
          <a:xfrm>
            <a:off x="2080574" y="6221627"/>
            <a:ext cx="1252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b="1" i="1" dirty="0">
                <a:solidFill>
                  <a:schemeClr val="bg1"/>
                </a:solidFill>
              </a:rPr>
              <a:t>wrinkled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2C1C33-0CD8-4E47-FA1D-4B45059F001B}"/>
              </a:ext>
            </a:extLst>
          </p:cNvPr>
          <p:cNvSpPr/>
          <p:nvPr/>
        </p:nvSpPr>
        <p:spPr>
          <a:xfrm>
            <a:off x="6292295" y="732897"/>
            <a:ext cx="297530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o-RO" sz="2000" b="1" dirty="0">
                <a:latin typeface="Calibri" panose="020F0502020204030204" charset="0"/>
              </a:rPr>
              <a:t>Periodic gratings on metallic foils</a:t>
            </a:r>
            <a:endParaRPr lang="en-US" sz="2000" b="1" dirty="0">
              <a:latin typeface="Calibri" panose="020F050202020403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EF49D-4366-C0EF-0C8E-B142903F5C31}"/>
              </a:ext>
            </a:extLst>
          </p:cNvPr>
          <p:cNvSpPr txBox="1"/>
          <p:nvPr/>
        </p:nvSpPr>
        <p:spPr>
          <a:xfrm>
            <a:off x="2304179" y="50795"/>
            <a:ext cx="8761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E5000"/>
                </a:solidFill>
                <a:latin typeface="+mj-lt"/>
              </a:rPr>
              <a:t>Selection of </a:t>
            </a:r>
            <a:r>
              <a:rPr lang="ro-RO" sz="3200" b="1" dirty="0">
                <a:solidFill>
                  <a:srgbClr val="FE5000"/>
                </a:solidFill>
                <a:latin typeface="+mj-lt"/>
              </a:rPr>
              <a:t>Targets produced at ELI-NP Target </a:t>
            </a:r>
            <a:r>
              <a:rPr lang="en-US" sz="3200" b="1" dirty="0">
                <a:solidFill>
                  <a:srgbClr val="FE5000"/>
                </a:solidFill>
                <a:latin typeface="+mj-lt"/>
              </a:rPr>
              <a:t>Lab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4AE1BB-0F9C-65A5-7A8A-B78543EEE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488835" y="1566573"/>
            <a:ext cx="1255242" cy="14648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4E789A-2D07-994A-ABE1-4548427D26A3}"/>
              </a:ext>
            </a:extLst>
          </p:cNvPr>
          <p:cNvSpPr txBox="1"/>
          <p:nvPr/>
        </p:nvSpPr>
        <p:spPr>
          <a:xfrm>
            <a:off x="3810642" y="5943274"/>
            <a:ext cx="2591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images of metallic(Cu, Ni) nanowires (top) and nano-tubes fabricated by electrochemistry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6C706D-E681-E498-3742-B1E78C337CBA}"/>
              </a:ext>
            </a:extLst>
          </p:cNvPr>
          <p:cNvSpPr/>
          <p:nvPr/>
        </p:nvSpPr>
        <p:spPr>
          <a:xfrm>
            <a:off x="3550228" y="764746"/>
            <a:ext cx="2665770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o-RO" sz="2000" b="1" dirty="0">
                <a:latin typeface="Calibri" panose="020F0502020204030204" charset="0"/>
              </a:rPr>
              <a:t>Metallic nanowires/nanotubes</a:t>
            </a:r>
            <a:endParaRPr lang="en-US" sz="2000" b="1" dirty="0">
              <a:latin typeface="Calibri" panose="020F050202020403020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6C960E-B421-DA15-D427-9B3D1AECCA44}"/>
              </a:ext>
            </a:extLst>
          </p:cNvPr>
          <p:cNvSpPr/>
          <p:nvPr/>
        </p:nvSpPr>
        <p:spPr>
          <a:xfrm>
            <a:off x="1944185" y="5096961"/>
            <a:ext cx="1830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dirty="0">
                <a:latin typeface="Calibri" panose="020F0502020204030204" charset="0"/>
              </a:rPr>
              <a:t>- </a:t>
            </a:r>
            <a:r>
              <a:rPr lang="ro-RO" sz="1600" b="1" dirty="0">
                <a:latin typeface="Calibri" panose="020F0502020204030204" charset="0"/>
              </a:rPr>
              <a:t>Au freestanding targets </a:t>
            </a:r>
            <a:r>
              <a:rPr lang="ro-RO" sz="1600" dirty="0">
                <a:latin typeface="Calibri" panose="020F0502020204030204" charset="0"/>
              </a:rPr>
              <a:t>(thickness: 20 - 800 nm)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E53C6F-5F5E-6D49-E865-2FEA19D99C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5715" r="5668" b="11523"/>
          <a:stretch/>
        </p:blipFill>
        <p:spPr>
          <a:xfrm>
            <a:off x="253605" y="4772225"/>
            <a:ext cx="1620480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286898-EBED-B7C6-6E93-1091C25A04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t="22388" r="25343" b="21286"/>
          <a:stretch/>
        </p:blipFill>
        <p:spPr>
          <a:xfrm>
            <a:off x="1966893" y="1479367"/>
            <a:ext cx="1606373" cy="1484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8B6DF2D-FA5E-F66C-7949-F5215A36CA29}"/>
              </a:ext>
            </a:extLst>
          </p:cNvPr>
          <p:cNvSpPr txBox="1"/>
          <p:nvPr/>
        </p:nvSpPr>
        <p:spPr>
          <a:xfrm>
            <a:off x="1794786" y="4747750"/>
            <a:ext cx="189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/>
              <a:t>Free-standing </a:t>
            </a:r>
            <a:r>
              <a:rPr lang="ro-RO" sz="1400" b="1" dirty="0"/>
              <a:t>Au </a:t>
            </a:r>
            <a:r>
              <a:rPr lang="ro-RO" sz="1400" dirty="0"/>
              <a:t>target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7DFCD35-8853-9BCB-3A9A-5545520CF9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30971" r="29444" b="3195"/>
          <a:stretch/>
        </p:blipFill>
        <p:spPr>
          <a:xfrm>
            <a:off x="564951" y="1474254"/>
            <a:ext cx="911815" cy="25274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F5725D-4E3F-9163-6C51-C59BF923A2A1}"/>
              </a:ext>
            </a:extLst>
          </p:cNvPr>
          <p:cNvSpPr txBox="1"/>
          <p:nvPr/>
        </p:nvSpPr>
        <p:spPr>
          <a:xfrm>
            <a:off x="1805424" y="2963693"/>
            <a:ext cx="1899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dirty="0"/>
              <a:t>Free-standing </a:t>
            </a:r>
            <a:r>
              <a:rPr lang="ro-RO" sz="1400" b="1" dirty="0"/>
              <a:t>Al </a:t>
            </a:r>
            <a:r>
              <a:rPr lang="ro-RO" sz="1400" dirty="0"/>
              <a:t>target</a:t>
            </a:r>
            <a:r>
              <a:rPr lang="ro-RO" sz="1400" b="1" dirty="0"/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EE8CB1-C09F-76E4-14DA-2EF52AFD4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6893" y="3243226"/>
            <a:ext cx="1601555" cy="15188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925E9D2-0A94-C8C2-5AAB-5EE155668557}"/>
              </a:ext>
            </a:extLst>
          </p:cNvPr>
          <p:cNvSpPr txBox="1"/>
          <p:nvPr/>
        </p:nvSpPr>
        <p:spPr>
          <a:xfrm>
            <a:off x="345060" y="3994505"/>
            <a:ext cx="16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/>
              <a:t>Au freestanding targets on a frame</a:t>
            </a:r>
            <a:endParaRPr lang="en-GB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604E77-037B-8E3D-E372-BB183F1570EF}"/>
              </a:ext>
            </a:extLst>
          </p:cNvPr>
          <p:cNvSpPr/>
          <p:nvPr/>
        </p:nvSpPr>
        <p:spPr>
          <a:xfrm>
            <a:off x="1962089" y="5881571"/>
            <a:ext cx="188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600" i="1" dirty="0"/>
              <a:t>- </a:t>
            </a:r>
            <a:r>
              <a:rPr lang="ro-RO" sz="1600" b="1" dirty="0"/>
              <a:t>Al </a:t>
            </a:r>
            <a:r>
              <a:rPr lang="ro-RO" sz="1600" b="1" dirty="0">
                <a:latin typeface="Calibri" panose="020F0502020204030204" charset="0"/>
              </a:rPr>
              <a:t>freestanding targets </a:t>
            </a:r>
            <a:r>
              <a:rPr lang="ro-RO" sz="1600" dirty="0"/>
              <a:t>(thickness: </a:t>
            </a:r>
          </a:p>
          <a:p>
            <a:r>
              <a:rPr lang="ro-RO" sz="1600" dirty="0"/>
              <a:t>8 - 8</a:t>
            </a:r>
            <a:r>
              <a:rPr lang="nn-NO" sz="1600" dirty="0"/>
              <a:t>00 nm</a:t>
            </a:r>
            <a:r>
              <a:rPr lang="ro-RO" sz="1600" dirty="0"/>
              <a:t>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415F1D-9617-68AD-0066-0666DDC2380A}"/>
              </a:ext>
            </a:extLst>
          </p:cNvPr>
          <p:cNvCxnSpPr>
            <a:cxnSpLocks/>
          </p:cNvCxnSpPr>
          <p:nvPr/>
        </p:nvCxnSpPr>
        <p:spPr>
          <a:xfrm flipH="1">
            <a:off x="9296388" y="670313"/>
            <a:ext cx="0" cy="5980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1BEDBF-2F58-9409-A198-554D4872181E}"/>
              </a:ext>
            </a:extLst>
          </p:cNvPr>
          <p:cNvCxnSpPr>
            <a:cxnSpLocks/>
          </p:cNvCxnSpPr>
          <p:nvPr/>
        </p:nvCxnSpPr>
        <p:spPr>
          <a:xfrm flipH="1">
            <a:off x="6240616" y="767249"/>
            <a:ext cx="0" cy="58836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FAC2D8-82B0-879A-7889-16F9548AD3ED}"/>
              </a:ext>
            </a:extLst>
          </p:cNvPr>
          <p:cNvCxnSpPr>
            <a:cxnSpLocks/>
          </p:cNvCxnSpPr>
          <p:nvPr/>
        </p:nvCxnSpPr>
        <p:spPr>
          <a:xfrm>
            <a:off x="3599377" y="764746"/>
            <a:ext cx="0" cy="59053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20EE7B7-B5DD-9B3A-842C-D45388F330F7}"/>
              </a:ext>
            </a:extLst>
          </p:cNvPr>
          <p:cNvSpPr/>
          <p:nvPr/>
        </p:nvSpPr>
        <p:spPr>
          <a:xfrm>
            <a:off x="-68075" y="862342"/>
            <a:ext cx="3613311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o-RO" sz="2000" b="1" dirty="0">
                <a:latin typeface="Calibri" panose="020F0502020204030204" charset="0"/>
              </a:rPr>
              <a:t>Freestanding metallic films </a:t>
            </a:r>
            <a:endParaRPr lang="en-US" sz="2000" b="1" dirty="0">
              <a:latin typeface="Calibri" panose="020F050202020403020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1C3679B-BD56-9093-040E-D0C9D4607102}"/>
              </a:ext>
            </a:extLst>
          </p:cNvPr>
          <p:cNvSpPr/>
          <p:nvPr/>
        </p:nvSpPr>
        <p:spPr>
          <a:xfrm>
            <a:off x="9278600" y="852115"/>
            <a:ext cx="284874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o-RO" sz="2000" b="1" dirty="0">
                <a:latin typeface="Calibri" panose="020F0502020204030204" charset="0"/>
              </a:rPr>
              <a:t>Multilayered targets</a:t>
            </a:r>
            <a:endParaRPr lang="en-US" sz="2000" b="1" dirty="0">
              <a:latin typeface="Calibri" panose="020F050202020403020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E66351-DBBA-226F-342A-696428FD9486}"/>
              </a:ext>
            </a:extLst>
          </p:cNvPr>
          <p:cNvSpPr/>
          <p:nvPr/>
        </p:nvSpPr>
        <p:spPr>
          <a:xfrm>
            <a:off x="9316489" y="1233216"/>
            <a:ext cx="27791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400" i="1" dirty="0">
                <a:latin typeface="Calibri" panose="020F0502020204030204" charset="0"/>
              </a:rPr>
              <a:t>(ELI-Beamlines collab – for X-Ray generation)</a:t>
            </a:r>
            <a:endParaRPr lang="ro-RO" sz="1600" i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437A43A-2F36-F142-1CF1-3EE88387511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28344" y="1758127"/>
            <a:ext cx="2185841" cy="1928682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BA51EE9-EA7C-FE98-F286-82EE4E0A2589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4.2</a:t>
            </a:r>
          </a:p>
        </p:txBody>
      </p:sp>
    </p:spTree>
    <p:extLst>
      <p:ext uri="{BB962C8B-B14F-4D97-AF65-F5344CB8AC3E}">
        <p14:creationId xmlns:p14="http://schemas.microsoft.com/office/powerpoint/2010/main" val="2410506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614668" y="1102518"/>
            <a:ext cx="6510667" cy="4652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ALPS timing/</a:t>
            </a:r>
            <a:r>
              <a:rPr lang="en-US" altLang="cs-CZ" sz="2000" b="1" dirty="0">
                <a:latin typeface="+mn-lt"/>
              </a:rPr>
              <a:t>timestamping</a:t>
            </a:r>
            <a:r>
              <a:rPr lang="en-US" altLang="cs-CZ" sz="2000" dirty="0">
                <a:latin typeface="+mn-lt"/>
              </a:rPr>
              <a:t> designed with help of Elettra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Control system config DB &amp; device API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ELK feasibility study – </a:t>
            </a:r>
            <a:r>
              <a:rPr lang="en-US" altLang="cs-CZ" sz="2000" b="1" dirty="0">
                <a:latin typeface="+mn-lt"/>
              </a:rPr>
              <a:t>data patterns </a:t>
            </a:r>
            <a:r>
              <a:rPr lang="en-US" altLang="cs-CZ" sz="2000" dirty="0">
                <a:latin typeface="+mn-lt"/>
              </a:rPr>
              <a:t>and </a:t>
            </a:r>
            <a:r>
              <a:rPr lang="en-US" altLang="cs-CZ" sz="2000" b="1" dirty="0">
                <a:latin typeface="+mn-lt"/>
              </a:rPr>
              <a:t>predictive capabilities </a:t>
            </a:r>
            <a:r>
              <a:rPr lang="en-US" altLang="cs-CZ" sz="2000" dirty="0">
                <a:latin typeface="+mn-lt"/>
              </a:rPr>
              <a:t>for maintenance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Time Series correlations in Grafana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>
                <a:latin typeface="+mn-lt"/>
              </a:rPr>
              <a:t>Machine learning / AI</a:t>
            </a:r>
            <a:r>
              <a:rPr lang="en-US" altLang="cs-CZ" sz="2000" dirty="0">
                <a:latin typeface="+mn-lt"/>
              </a:rPr>
              <a:t> 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dirty="0">
                <a:latin typeface="+mn-lt"/>
              </a:rPr>
              <a:t>LIDT data processing improvement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dirty="0">
                <a:latin typeface="+mn-lt"/>
              </a:rPr>
              <a:t>Optimization in closed loop of Dispersion management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None/>
              <a:defRPr/>
            </a:pPr>
            <a:endParaRPr lang="en-US" altLang="cs-CZ" sz="2000" i="1" dirty="0">
              <a:solidFill>
                <a:srgbClr val="FE5000"/>
              </a:solidFill>
              <a:latin typeface="+mn-lt"/>
            </a:endParaRP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cs-CZ" sz="2000" dirty="0">
              <a:latin typeface="+mn-lt"/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4252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E5000"/>
                </a:solidFill>
                <a:latin typeface="+mj-lt"/>
              </a:rPr>
              <a:t>WP4.3 SW tools to optimize laser operations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AC5E24-1FEB-3143-0372-094378FC0AB8}"/>
              </a:ext>
            </a:extLst>
          </p:cNvPr>
          <p:cNvSpPr txBox="1"/>
          <p:nvPr/>
        </p:nvSpPr>
        <p:spPr>
          <a:xfrm>
            <a:off x="1045456" y="666328"/>
            <a:ext cx="82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L. Schrettner (ALPS), D. Peceli, B. Plötzeneder (BL), M. Lonza (Elettra), et </a:t>
            </a:r>
            <a:r>
              <a:rPr lang="en-US" altLang="cs-CZ" dirty="0">
                <a:solidFill>
                  <a:srgbClr val="FE5000"/>
                </a:solidFill>
                <a:latin typeface="+mn-lt"/>
              </a:rPr>
              <a:t>a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l.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62FA1C-3176-E965-7AE2-EE1822FBBE89}"/>
              </a:ext>
            </a:extLst>
          </p:cNvPr>
          <p:cNvGrpSpPr/>
          <p:nvPr/>
        </p:nvGrpSpPr>
        <p:grpSpPr>
          <a:xfrm>
            <a:off x="7125336" y="1227262"/>
            <a:ext cx="4978400" cy="2995930"/>
            <a:chOff x="7125336" y="1227262"/>
            <a:chExt cx="4978400" cy="2995930"/>
          </a:xfrm>
        </p:grpSpPr>
        <p:pic>
          <p:nvPicPr>
            <p:cNvPr id="5" name="Kép 1">
              <a:extLst>
                <a:ext uri="{FF2B5EF4-FFF2-40B4-BE49-F238E27FC236}">
                  <a16:creationId xmlns:a16="http://schemas.microsoft.com/office/drawing/2014/main" id="{5EDA058D-3FFE-EBFF-9577-6E59F0C8EA46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7125336" y="1227262"/>
              <a:ext cx="4978400" cy="299593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01F72C2-5B1B-DF4F-3132-D40C3F526867}"/>
                </a:ext>
              </a:extLst>
            </p:cNvPr>
            <p:cNvSpPr/>
            <p:nvPr/>
          </p:nvSpPr>
          <p:spPr>
            <a:xfrm>
              <a:off x="8572500" y="1521069"/>
              <a:ext cx="2770187" cy="518746"/>
            </a:xfrm>
            <a:prstGeom prst="roundRect">
              <a:avLst/>
            </a:prstGeom>
            <a:noFill/>
            <a:ln w="28575">
              <a:solidFill>
                <a:srgbClr val="FE5000"/>
              </a:solidFill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cs-CZ" sz="1800" dirty="0">
                  <a:solidFill>
                    <a:schemeClr val="tx1"/>
                  </a:solidFill>
                  <a:latin typeface="+mn-lt"/>
                </a:rPr>
                <a:t>Universal ELI sequencer</a:t>
              </a:r>
            </a:p>
          </p:txBody>
        </p:sp>
      </p:grpSp>
      <p:pic>
        <p:nvPicPr>
          <p:cNvPr id="11" name="Picture 10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4F086AC-78F4-B316-A15D-EFBC9B8D2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01" y="4052158"/>
            <a:ext cx="3505200" cy="2599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2C66DE-FF81-73B1-D7F3-0AA6244DE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926" y="4055819"/>
            <a:ext cx="3505200" cy="2365473"/>
          </a:xfrm>
          <a:prstGeom prst="rect">
            <a:avLst/>
          </a:prstGeom>
        </p:spPr>
      </p:pic>
      <p:pic>
        <p:nvPicPr>
          <p:cNvPr id="14" name="Picture 13" descr="A diagram of a data processing process&#10;&#10;Description automatically generated">
            <a:extLst>
              <a:ext uri="{FF2B5EF4-FFF2-40B4-BE49-F238E27FC236}">
                <a16:creationId xmlns:a16="http://schemas.microsoft.com/office/drawing/2014/main" id="{A69B9EFA-B6B0-4D7D-AB51-0E0A48AD8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31" y="4376689"/>
            <a:ext cx="4312237" cy="227515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CF0879-23D5-97D0-CCCB-9717EAC499D3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4.3</a:t>
            </a:r>
          </a:p>
        </p:txBody>
      </p:sp>
    </p:spTree>
    <p:extLst>
      <p:ext uri="{BB962C8B-B14F-4D97-AF65-F5344CB8AC3E}">
        <p14:creationId xmlns:p14="http://schemas.microsoft.com/office/powerpoint/2010/main" val="21477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7EF0463-5AA4-0F29-1143-D90E7D5C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34" y="3471546"/>
            <a:ext cx="57245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282103" y="835888"/>
            <a:ext cx="4578734" cy="171558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SCADA Integration of HPLS1 amp in </a:t>
            </a:r>
            <a:r>
              <a:rPr lang="en-US" altLang="cs-CZ" sz="2000" b="1" dirty="0">
                <a:latin typeface="+mn-lt"/>
              </a:rPr>
              <a:t>NP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+mn-lt"/>
              </a:rPr>
              <a:t>Tango interfaces</a:t>
            </a:r>
          </a:p>
          <a:p>
            <a:pPr marL="601200" lvl="1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600" dirty="0">
                <a:latin typeface="+mn-lt"/>
              </a:rPr>
              <a:t>Panorama HMI </a:t>
            </a:r>
            <a:r>
              <a:rPr lang="en-US" altLang="cs-CZ" sz="1600" dirty="0" err="1">
                <a:latin typeface="+mn-lt"/>
              </a:rPr>
              <a:t>interf</a:t>
            </a:r>
            <a:r>
              <a:rPr lang="en-US" altLang="cs-CZ" sz="1600" dirty="0">
                <a:latin typeface="+mn-lt"/>
              </a:rPr>
              <a:t>.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Personal and Machine Safety integration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endParaRPr lang="en-US" altLang="cs-CZ" sz="2000" dirty="0">
              <a:latin typeface="+mn-lt"/>
            </a:endParaRP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4"/>
            <a:ext cx="9767570" cy="129730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E5000"/>
                </a:solidFill>
                <a:latin typeface="+mj-lt"/>
              </a:rPr>
              <a:t>WP4.3 integration of complex systems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16">
            <a:extLst>
              <a:ext uri="{FF2B5EF4-FFF2-40B4-BE49-F238E27FC236}">
                <a16:creationId xmlns:a16="http://schemas.microsoft.com/office/drawing/2014/main" id="{BB687905-114D-3AEE-F418-557733565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0" y="4345767"/>
            <a:ext cx="4129291" cy="235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ED958FBB-1DBB-14B2-455D-9E275C7F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6" y="2551469"/>
            <a:ext cx="4673600" cy="169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6896400-FFEE-4969-1C2A-FB54F3F62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2" y="4695394"/>
            <a:ext cx="4673600" cy="17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4EA2AF3-DB9A-79AF-9A25-395D0CCE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710" y="1291390"/>
            <a:ext cx="4195054" cy="295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14456B-8F5A-69C3-6C7D-3BE487DFD8B0}"/>
              </a:ext>
            </a:extLst>
          </p:cNvPr>
          <p:cNvSpPr txBox="1"/>
          <p:nvPr/>
        </p:nvSpPr>
        <p:spPr>
          <a:xfrm>
            <a:off x="5435359" y="817963"/>
            <a:ext cx="48837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i="1" dirty="0">
                <a:latin typeface="+mn-lt"/>
              </a:rPr>
              <a:t> </a:t>
            </a:r>
            <a:r>
              <a:rPr lang="en-US" altLang="cs-CZ" sz="2000" dirty="0" err="1">
                <a:latin typeface="+mn-lt"/>
              </a:rPr>
              <a:t>Intergation</a:t>
            </a:r>
            <a:r>
              <a:rPr lang="en-US" altLang="cs-CZ" sz="2000" dirty="0">
                <a:latin typeface="+mn-lt"/>
              </a:rPr>
              <a:t> of </a:t>
            </a:r>
            <a:r>
              <a:rPr lang="en-US" altLang="cs-CZ" sz="2000" dirty="0" err="1">
                <a:latin typeface="+mn-lt"/>
              </a:rPr>
              <a:t>nanoESCA</a:t>
            </a:r>
            <a:r>
              <a:rPr lang="en-US" altLang="cs-CZ" sz="2000" dirty="0">
                <a:latin typeface="+mn-lt"/>
              </a:rPr>
              <a:t> system</a:t>
            </a:r>
            <a:r>
              <a:rPr lang="en-US" altLang="cs-CZ" sz="1800" i="1" dirty="0">
                <a:latin typeface="+mn-lt"/>
              </a:rPr>
              <a:t> </a:t>
            </a:r>
            <a:r>
              <a:rPr lang="en-US" altLang="cs-CZ" sz="2000" dirty="0">
                <a:latin typeface="+mn-lt"/>
              </a:rPr>
              <a:t>in </a:t>
            </a:r>
            <a:r>
              <a:rPr lang="en-US" altLang="cs-CZ" sz="2000" b="1" dirty="0">
                <a:latin typeface="+mn-lt"/>
              </a:rPr>
              <a:t>ALPS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E381CFA-B1B7-216A-E950-5E16ADBB2B9B}"/>
              </a:ext>
            </a:extLst>
          </p:cNvPr>
          <p:cNvSpPr/>
          <p:nvPr/>
        </p:nvSpPr>
        <p:spPr>
          <a:xfrm>
            <a:off x="1050202" y="3508134"/>
            <a:ext cx="1330859" cy="697884"/>
          </a:xfrm>
          <a:prstGeom prst="roundRect">
            <a:avLst/>
          </a:prstGeom>
          <a:noFill/>
          <a:ln w="38100">
            <a:solidFill>
              <a:srgbClr val="FE5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B823E7-FACD-9C33-3D23-868915D9C092}"/>
              </a:ext>
            </a:extLst>
          </p:cNvPr>
          <p:cNvSpPr txBox="1"/>
          <p:nvPr/>
        </p:nvSpPr>
        <p:spPr>
          <a:xfrm>
            <a:off x="4860836" y="1579194"/>
            <a:ext cx="294451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1800" i="1" dirty="0">
                <a:solidFill>
                  <a:srgbClr val="FE5000"/>
                </a:solidFill>
                <a:latin typeface="+mn-lt"/>
              </a:rPr>
              <a:t> </a:t>
            </a:r>
            <a:r>
              <a:rPr lang="en-US" altLang="cs-CZ" sz="2000" dirty="0">
                <a:latin typeface="+mn-lt"/>
              </a:rPr>
              <a:t>Data visible in </a:t>
            </a:r>
            <a:r>
              <a:rPr lang="en-US" altLang="cs-CZ" sz="2000" b="1" dirty="0">
                <a:latin typeface="+mn-lt"/>
              </a:rPr>
              <a:t>Grafana</a:t>
            </a:r>
            <a:r>
              <a:rPr lang="en-US" altLang="cs-CZ" sz="2000" dirty="0">
                <a:latin typeface="+mn-lt"/>
              </a:rPr>
              <a:t> after integration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 </a:t>
            </a:r>
            <a:r>
              <a:rPr lang="en-US" altLang="cs-CZ" sz="2000" b="1" dirty="0" err="1">
                <a:latin typeface="+mn-lt"/>
              </a:rPr>
              <a:t>noMachine</a:t>
            </a:r>
            <a:r>
              <a:rPr lang="en-US" altLang="cs-CZ" sz="2000" dirty="0">
                <a:latin typeface="+mn-lt"/>
              </a:rPr>
              <a:t> remote access used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CAA74C-E563-45C0-8E54-84B689F2BA45}"/>
              </a:ext>
            </a:extLst>
          </p:cNvPr>
          <p:cNvSpPr txBox="1"/>
          <p:nvPr/>
        </p:nvSpPr>
        <p:spPr>
          <a:xfrm>
            <a:off x="1011875" y="559980"/>
            <a:ext cx="82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L. Schrettner (ALPS), C. </a:t>
            </a:r>
            <a:r>
              <a:rPr lang="en-US" altLang="cs-CZ" dirty="0">
                <a:solidFill>
                  <a:srgbClr val="FE5000"/>
                </a:solidFill>
                <a:latin typeface="+mn-lt"/>
              </a:rPr>
              <a:t>Ene, S. </a:t>
            </a:r>
            <a:r>
              <a:rPr lang="en-US" altLang="cs-CZ" dirty="0" err="1">
                <a:solidFill>
                  <a:srgbClr val="FE5000"/>
                </a:solidFill>
                <a:latin typeface="+mn-lt"/>
              </a:rPr>
              <a:t>Moldoveanu</a:t>
            </a:r>
            <a:r>
              <a:rPr lang="en-US" altLang="cs-CZ" dirty="0">
                <a:solidFill>
                  <a:srgbClr val="FE5000"/>
                </a:solidFill>
                <a:latin typeface="+mn-lt"/>
              </a:rPr>
              <a:t> (NP), facility controls teams</a:t>
            </a:r>
            <a:endParaRPr lang="en-US" altLang="cs-CZ" sz="1800" dirty="0">
              <a:solidFill>
                <a:srgbClr val="FE5000"/>
              </a:solidFill>
              <a:latin typeface="+mn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9AD161-5C27-2EC4-F838-D5CF10035135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4.3</a:t>
            </a:r>
          </a:p>
        </p:txBody>
      </p:sp>
    </p:spTree>
    <p:extLst>
      <p:ext uri="{BB962C8B-B14F-4D97-AF65-F5344CB8AC3E}">
        <p14:creationId xmlns:p14="http://schemas.microsoft.com/office/powerpoint/2010/main" val="39660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lcím 2"/>
          <p:cNvSpPr txBox="1">
            <a:spLocks/>
          </p:cNvSpPr>
          <p:nvPr/>
        </p:nvSpPr>
        <p:spPr bwMode="auto">
          <a:xfrm>
            <a:off x="3020484" y="112183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900" b="1" dirty="0">
                <a:solidFill>
                  <a:srgbClr val="E84E1B"/>
                </a:solidFill>
              </a:rPr>
              <a:t>Task 4.4_A: </a:t>
            </a:r>
            <a:r>
              <a:rPr lang="hu-HU" altLang="hu-HU" sz="3900" b="1" dirty="0">
                <a:solidFill>
                  <a:srgbClr val="E84E1B"/>
                </a:solidFill>
              </a:rPr>
              <a:t>MBES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" y="3679355"/>
            <a:ext cx="6140450" cy="25867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86" y="817033"/>
            <a:ext cx="1092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/>
              <a:t>FORTH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Estimated operation parameters:</a:t>
            </a:r>
          </a:p>
          <a:p>
            <a:pPr lvl="2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Energy resolution: ΔE/E &lt; 5%</a:t>
            </a:r>
          </a:p>
          <a:p>
            <a:pPr lvl="2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dirty="0"/>
              <a:t>Mass resolution: </a:t>
            </a:r>
            <a:r>
              <a:rPr lang="en-US" sz="2000" dirty="0" err="1"/>
              <a:t>Δm</a:t>
            </a:r>
            <a:r>
              <a:rPr lang="en-US" sz="2000" dirty="0"/>
              <a:t>/m &lt; 0.5% </a:t>
            </a:r>
          </a:p>
          <a:p>
            <a:pPr lvl="2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dirty="0"/>
              <a:t>Compatible with vacuum: 10-9 mbar &lt; P &lt; 10-6 mbar</a:t>
            </a:r>
          </a:p>
          <a:p>
            <a:pPr lvl="2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sz="2000" dirty="0"/>
              <a:t>Length: 2.2 m</a:t>
            </a:r>
          </a:p>
          <a:p>
            <a:pPr lvl="2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Collection solid angle: 2 </a:t>
            </a:r>
            <a:r>
              <a:rPr lang="en-US" altLang="cs-CZ" sz="2000" dirty="0">
                <a:latin typeface="Symbol" panose="05050102010706020507" pitchFamily="18" charset="2"/>
              </a:rPr>
              <a:t>p</a:t>
            </a:r>
            <a:r>
              <a:rPr lang="en-US" altLang="cs-CZ" sz="2000" dirty="0"/>
              <a:t> or </a:t>
            </a:r>
            <a:r>
              <a:rPr lang="en-US" altLang="cs-CZ" sz="2000" dirty="0">
                <a:latin typeface="Symbol" panose="05050102010706020507" pitchFamily="18" charset="2"/>
              </a:rPr>
              <a:t>p</a:t>
            </a:r>
            <a:r>
              <a:rPr lang="en-US" altLang="cs-CZ" sz="2000" dirty="0"/>
              <a:t> field free, </a:t>
            </a:r>
            <a:br>
              <a:rPr lang="hu-HU" altLang="cs-CZ" sz="2000" dirty="0"/>
            </a:br>
            <a:r>
              <a:rPr lang="hu-HU" altLang="cs-CZ" sz="2000" dirty="0"/>
              <a:t>   </a:t>
            </a:r>
            <a:r>
              <a:rPr lang="en-US" altLang="cs-CZ" sz="2000" dirty="0"/>
              <a:t>4 </a:t>
            </a:r>
            <a:r>
              <a:rPr lang="en-US" altLang="cs-CZ" sz="2000" dirty="0">
                <a:latin typeface="Symbol" panose="05050102010706020507" pitchFamily="18" charset="2"/>
              </a:rPr>
              <a:t>p</a:t>
            </a:r>
            <a:r>
              <a:rPr lang="en-US" altLang="cs-CZ" sz="2000" dirty="0"/>
              <a:t> with applied electric field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hu-HU" altLang="cs-CZ" sz="2000" dirty="0"/>
              <a:t>Tested in FORTH</a:t>
            </a:r>
            <a:endParaRPr lang="en-US" altLang="cs-CZ" sz="2000" dirty="0"/>
          </a:p>
          <a:p>
            <a:endParaRPr lang="en-US" sz="20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62" y="213519"/>
            <a:ext cx="5041971" cy="3275414"/>
          </a:xfrm>
          <a:prstGeom prst="rect">
            <a:avLst/>
          </a:prstGeom>
        </p:spPr>
      </p:pic>
      <p:pic>
        <p:nvPicPr>
          <p:cNvPr id="6" name="Picture 2" descr="C:\Users\user\Desktop\IMPULSE_Budget\TOF-MB-phot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6133" y="3780715"/>
            <a:ext cx="5875867" cy="248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6CA028-C10B-735F-6974-EEDFC11880A8}"/>
              </a:ext>
            </a:extLst>
          </p:cNvPr>
          <p:cNvSpPr txBox="1"/>
          <p:nvPr/>
        </p:nvSpPr>
        <p:spPr>
          <a:xfrm>
            <a:off x="1011875" y="559980"/>
            <a:ext cx="82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Z. Divéki (ALPS), P. Tzallas, M.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Skantzakis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(FORTH), et al.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17B6F-56BD-A604-DEAC-E08196A3F6EF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1726805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3" descr="Immagine che contiene macchina, Impianto elettrico, ingegneria, Ingegneria elettronica&#10;&#10;Descrizione generata automaticamente">
            <a:extLst>
              <a:ext uri="{FF2B5EF4-FFF2-40B4-BE49-F238E27FC236}">
                <a16:creationId xmlns:a16="http://schemas.microsoft.com/office/drawing/2014/main" id="{E872F0F7-B254-177F-013E-E5D188023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28" y="4343100"/>
            <a:ext cx="2987872" cy="2240904"/>
          </a:xfrm>
          <a:prstGeom prst="rect">
            <a:avLst/>
          </a:prstGeom>
        </p:spPr>
      </p:pic>
      <p:sp>
        <p:nvSpPr>
          <p:cNvPr id="16386" name="Alcím 2"/>
          <p:cNvSpPr txBox="1">
            <a:spLocks/>
          </p:cNvSpPr>
          <p:nvPr/>
        </p:nvSpPr>
        <p:spPr bwMode="auto">
          <a:xfrm>
            <a:off x="3020484" y="112183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900" b="1" dirty="0">
                <a:solidFill>
                  <a:srgbClr val="E84E1B"/>
                </a:solidFill>
              </a:rPr>
              <a:t>Task 4.4_A: </a:t>
            </a:r>
            <a:r>
              <a:rPr lang="hu-HU" altLang="hu-HU" sz="3900" b="1" dirty="0" err="1">
                <a:solidFill>
                  <a:srgbClr val="E84E1B"/>
                </a:solidFill>
              </a:rPr>
              <a:t>Polarimeter</a:t>
            </a:r>
            <a:endParaRPr lang="hu-HU" altLang="hu-HU" sz="3900" b="1" dirty="0">
              <a:solidFill>
                <a:srgbClr val="E84E1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86" y="817033"/>
            <a:ext cx="1092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/>
              <a:t>CNR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Developed by CNR team and commissioned 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</a:t>
            </a:r>
            <a:r>
              <a:rPr lang="hu-HU" altLang="cs-CZ" sz="2000" dirty="0"/>
              <a:t>Installed at</a:t>
            </a:r>
            <a:r>
              <a:rPr lang="en-US" altLang="cs-CZ" sz="2000" dirty="0"/>
              <a:t> ELI-ALPS user beamline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Can measure different polarizations of secondary beams (EUV)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Generation of circularly pol. XUV beams was demonstrated</a:t>
            </a: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210" t="11472"/>
          <a:stretch/>
        </p:blipFill>
        <p:spPr>
          <a:xfrm>
            <a:off x="4107812" y="3578976"/>
            <a:ext cx="2734491" cy="2734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994" r="46237"/>
          <a:stretch/>
        </p:blipFill>
        <p:spPr>
          <a:xfrm>
            <a:off x="719371" y="4149446"/>
            <a:ext cx="2708367" cy="216426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957555" y="4685211"/>
            <a:ext cx="1881051" cy="2611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02289" y="4633849"/>
            <a:ext cx="1680028" cy="624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8987" y="3503115"/>
            <a:ext cx="18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mirror assembly</a:t>
            </a:r>
          </a:p>
          <a:p>
            <a:pPr algn="ctr"/>
            <a:r>
              <a:rPr lang="en-US" dirty="0"/>
              <a:t>In each plane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8856" y="3221906"/>
            <a:ext cx="192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Polarizer assembly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2317" y="3886182"/>
            <a:ext cx="22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Polarimeter</a:t>
            </a:r>
            <a:r>
              <a:rPr lang="en-US" dirty="0"/>
              <a:t> assembly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075431-2D3E-9254-8DF3-83C351E5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693" y="830319"/>
            <a:ext cx="4539221" cy="309082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0D1E65-DE4B-2A16-56B8-E79EB3D78AB6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C45B8-265E-8B5B-A0C4-341013221D6A}"/>
              </a:ext>
            </a:extLst>
          </p:cNvPr>
          <p:cNvSpPr txBox="1"/>
          <p:nvPr/>
        </p:nvSpPr>
        <p:spPr>
          <a:xfrm>
            <a:off x="881905" y="556231"/>
            <a:ext cx="9751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L. Poletto, M. Nisoli, M.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Lucchini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M.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Talarico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(CNR), Z. Divéki, T. Csizmadia, M. Balázs (ALPS), et al. </a:t>
            </a:r>
          </a:p>
        </p:txBody>
      </p:sp>
    </p:spTree>
    <p:extLst>
      <p:ext uri="{BB962C8B-B14F-4D97-AF65-F5344CB8AC3E}">
        <p14:creationId xmlns:p14="http://schemas.microsoft.com/office/powerpoint/2010/main" val="3923554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lcím 2"/>
          <p:cNvSpPr txBox="1">
            <a:spLocks/>
          </p:cNvSpPr>
          <p:nvPr/>
        </p:nvSpPr>
        <p:spPr bwMode="auto">
          <a:xfrm>
            <a:off x="3020484" y="112183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900" b="1" dirty="0">
                <a:solidFill>
                  <a:srgbClr val="E84E1B"/>
                </a:solidFill>
              </a:rPr>
              <a:t>Task 4.4_A: </a:t>
            </a:r>
            <a:r>
              <a:rPr lang="hu-HU" altLang="hu-HU" sz="3900" b="1" dirty="0" err="1">
                <a:solidFill>
                  <a:srgbClr val="E84E1B"/>
                </a:solidFill>
              </a:rPr>
              <a:t>Liquid</a:t>
            </a:r>
            <a:r>
              <a:rPr lang="hu-HU" altLang="hu-HU" sz="3900" b="1" dirty="0">
                <a:solidFill>
                  <a:srgbClr val="E84E1B"/>
                </a:solidFill>
              </a:rPr>
              <a:t> </a:t>
            </a:r>
            <a:r>
              <a:rPr lang="hu-HU" altLang="hu-HU" sz="3900" b="1" dirty="0" err="1">
                <a:solidFill>
                  <a:srgbClr val="E84E1B"/>
                </a:solidFill>
              </a:rPr>
              <a:t>jet</a:t>
            </a:r>
            <a:endParaRPr lang="hu-HU" altLang="hu-HU" sz="3900" b="1" dirty="0">
              <a:solidFill>
                <a:srgbClr val="E84E1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620183"/>
            <a:ext cx="11408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b="1" dirty="0"/>
              <a:t>STFC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hu-HU" altLang="cs-CZ" sz="2000" dirty="0" err="1"/>
              <a:t>Liquid</a:t>
            </a:r>
            <a:r>
              <a:rPr lang="hu-HU" altLang="cs-CZ" sz="2000" dirty="0"/>
              <a:t> </a:t>
            </a:r>
            <a:r>
              <a:rPr lang="hu-HU" altLang="cs-CZ" sz="2000" dirty="0" err="1"/>
              <a:t>jet</a:t>
            </a:r>
            <a:r>
              <a:rPr lang="hu-HU" altLang="cs-CZ" sz="2000" dirty="0"/>
              <a:t> </a:t>
            </a:r>
            <a:r>
              <a:rPr lang="hu-HU" altLang="cs-CZ" sz="2000" dirty="0" err="1"/>
              <a:t>setup</a:t>
            </a:r>
            <a:r>
              <a:rPr lang="hu-HU" altLang="cs-CZ" sz="2000" dirty="0"/>
              <a:t> </a:t>
            </a:r>
            <a:r>
              <a:rPr lang="hu-HU" altLang="cs-CZ" sz="2000" dirty="0" err="1"/>
              <a:t>delivered</a:t>
            </a:r>
            <a:r>
              <a:rPr lang="hu-HU" altLang="cs-CZ" sz="2000" dirty="0"/>
              <a:t> </a:t>
            </a:r>
            <a:r>
              <a:rPr lang="hu-HU" altLang="cs-CZ" sz="2000" dirty="0" err="1"/>
              <a:t>to</a:t>
            </a:r>
            <a:r>
              <a:rPr lang="hu-HU" altLang="cs-CZ" sz="2000" dirty="0"/>
              <a:t> ELI-ALPS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hu-HU" altLang="cs-CZ" sz="2000" dirty="0" err="1"/>
              <a:t>Assembled</a:t>
            </a:r>
            <a:r>
              <a:rPr lang="hu-HU" altLang="cs-CZ" sz="2000" dirty="0"/>
              <a:t> </a:t>
            </a:r>
            <a:r>
              <a:rPr lang="hu-HU" altLang="cs-CZ" sz="2000" dirty="0" err="1"/>
              <a:t>together</a:t>
            </a:r>
            <a:r>
              <a:rPr lang="hu-HU" altLang="cs-CZ" sz="2000" dirty="0"/>
              <a:t> </a:t>
            </a:r>
            <a:r>
              <a:rPr lang="hu-HU" altLang="cs-CZ" sz="2000" dirty="0" err="1"/>
              <a:t>with</a:t>
            </a:r>
            <a:r>
              <a:rPr lang="hu-HU" altLang="cs-CZ" sz="2000" dirty="0"/>
              <a:t> </a:t>
            </a:r>
            <a:r>
              <a:rPr lang="hu-HU" altLang="cs-CZ" sz="2000" dirty="0" err="1"/>
              <a:t>eTOF</a:t>
            </a:r>
            <a:endParaRPr lang="hu-HU" altLang="cs-CZ" sz="2000" dirty="0"/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hu-HU" altLang="cs-CZ" sz="2000" dirty="0"/>
              <a:t>ATI </a:t>
            </a:r>
            <a:r>
              <a:rPr lang="hu-HU" altLang="cs-CZ" sz="2000" dirty="0" err="1"/>
              <a:t>from</a:t>
            </a:r>
            <a:r>
              <a:rPr lang="hu-HU" altLang="cs-CZ" sz="2000" dirty="0"/>
              <a:t> </a:t>
            </a:r>
            <a:r>
              <a:rPr lang="hu-HU" altLang="cs-CZ" sz="2000" dirty="0" err="1"/>
              <a:t>liquid</a:t>
            </a:r>
            <a:r>
              <a:rPr lang="hu-HU" altLang="cs-CZ" sz="2000" dirty="0"/>
              <a:t> </a:t>
            </a:r>
            <a:r>
              <a:rPr lang="hu-HU" altLang="cs-CZ" sz="2000" dirty="0" err="1"/>
              <a:t>water</a:t>
            </a:r>
            <a:r>
              <a:rPr lang="hu-HU" altLang="cs-CZ" sz="2000" dirty="0"/>
              <a:t> and </a:t>
            </a:r>
            <a:r>
              <a:rPr lang="hu-HU" altLang="cs-CZ" sz="2000" dirty="0" err="1"/>
              <a:t>aqueous</a:t>
            </a:r>
            <a:r>
              <a:rPr lang="hu-HU" altLang="cs-CZ" sz="2000" dirty="0"/>
              <a:t> </a:t>
            </a:r>
            <a:r>
              <a:rPr lang="hu-HU" altLang="cs-CZ" sz="2000" dirty="0" err="1"/>
              <a:t>solutions</a:t>
            </a:r>
            <a:r>
              <a:rPr lang="hu-HU" altLang="cs-CZ" sz="2000" dirty="0"/>
              <a:t> tested</a:t>
            </a:r>
            <a:endParaRPr lang="en-US" altLang="cs-CZ" sz="2000" dirty="0"/>
          </a:p>
        </p:txBody>
      </p:sp>
      <p:pic>
        <p:nvPicPr>
          <p:cNvPr id="2050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1" y="2002890"/>
            <a:ext cx="286360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Ké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71" y="2002889"/>
            <a:ext cx="290918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7667" y="704299"/>
            <a:ext cx="4494152" cy="3346911"/>
          </a:xfrm>
          <a:prstGeom prst="rect">
            <a:avLst/>
          </a:prstGeom>
        </p:spPr>
      </p:pic>
      <p:pic>
        <p:nvPicPr>
          <p:cNvPr id="2052" name="Picture 4" descr="FAC57EE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4" y="3526927"/>
            <a:ext cx="5159904" cy="329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Kép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67" y="3841908"/>
            <a:ext cx="4172886" cy="29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CB712-6200-A8DA-E0F4-BC09EAB60459}"/>
              </a:ext>
            </a:extLst>
          </p:cNvPr>
          <p:cNvSpPr txBox="1"/>
          <p:nvPr/>
        </p:nvSpPr>
        <p:spPr>
          <a:xfrm>
            <a:off x="1129570" y="560915"/>
            <a:ext cx="8289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Z.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Diveki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 (ALPS), R. Chapman, E. </a:t>
            </a:r>
            <a:r>
              <a:rPr lang="en-US" altLang="cs-CZ" sz="1800" dirty="0" err="1">
                <a:solidFill>
                  <a:srgbClr val="FE5000"/>
                </a:solidFill>
                <a:latin typeface="+mn-lt"/>
              </a:rPr>
              <a:t>Springate</a:t>
            </a: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, J. Thompson (STFC), et al.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4E1BD6-95B3-3236-581F-120DDB2C207E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1553594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Development of technical capacity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956017-ADD7-B404-E355-21B7ECA79D61}"/>
              </a:ext>
            </a:extLst>
          </p:cNvPr>
          <p:cNvSpPr txBox="1">
            <a:spLocks/>
          </p:cNvSpPr>
          <p:nvPr/>
        </p:nvSpPr>
        <p:spPr bwMode="auto">
          <a:xfrm>
            <a:off x="300624" y="1405220"/>
            <a:ext cx="11756258" cy="51083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Task 4.1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Key optical components long term sustainability: strategies to increase the LIDT  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Better coatings &amp; metrology (designs, vendor surveys,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LIDT testing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(Priority) Dependable Access to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very large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high power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coatings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(mirrors, gratings)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solidFill>
                  <a:srgbClr val="FE5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ELI facilities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Task leader: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Daniel Kramer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ELI Beamlines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Coordinators: S. Kahaly ALPS, D. Ursescu NP</a:t>
            </a:r>
          </a:p>
          <a:p>
            <a:pPr marL="457200" lvl="1" indent="0" eaLnBrk="1" hangingPunct="1">
              <a:lnSpc>
                <a:spcPct val="100000"/>
              </a:lnSpc>
              <a:buClr>
                <a:srgbClr val="E84E1B"/>
              </a:buClr>
              <a:buNone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à coins arrondis 14">
            <a:extLst>
              <a:ext uri="{FF2B5EF4-FFF2-40B4-BE49-F238E27FC236}">
                <a16:creationId xmlns:a16="http://schemas.microsoft.com/office/drawing/2014/main" id="{6D9D2863-9A43-A598-3200-85ABB86285FA}"/>
              </a:ext>
            </a:extLst>
          </p:cNvPr>
          <p:cNvSpPr/>
          <p:nvPr/>
        </p:nvSpPr>
        <p:spPr>
          <a:xfrm>
            <a:off x="1275522" y="4487667"/>
            <a:ext cx="2568575" cy="1339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E84E1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12. Identify and develop new key optical components for long-term sustainability: strategies to increase the laser-induced damage threshold (LIDT)</a:t>
            </a:r>
            <a:endParaRPr lang="fr-FR" sz="11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à coins arrondis 14">
            <a:extLst>
              <a:ext uri="{FF2B5EF4-FFF2-40B4-BE49-F238E27FC236}">
                <a16:creationId xmlns:a16="http://schemas.microsoft.com/office/drawing/2014/main" id="{13354897-370D-E77B-7A19-D48D912BAAB9}"/>
              </a:ext>
            </a:extLst>
          </p:cNvPr>
          <p:cNvSpPr/>
          <p:nvPr/>
        </p:nvSpPr>
        <p:spPr>
          <a:xfrm>
            <a:off x="5334537" y="4487667"/>
            <a:ext cx="2278062" cy="1339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E84E1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10. </a:t>
            </a:r>
            <a:r>
              <a:rPr lang="en-US" sz="1400" b="1" kern="0" dirty="0" err="1">
                <a:solidFill>
                  <a:srgbClr val="C00000"/>
                </a:solidFill>
                <a:latin typeface="Calibri"/>
              </a:rPr>
              <a:t>Optimise</a:t>
            </a: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 spare parts management for cost efficiency, machine safety and reliability</a:t>
            </a:r>
            <a:endParaRPr lang="fr-FR" sz="11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3823FC-65FD-9056-7386-22C59B948AC9}"/>
              </a:ext>
            </a:extLst>
          </p:cNvPr>
          <p:cNvSpPr/>
          <p:nvPr/>
        </p:nvSpPr>
        <p:spPr>
          <a:xfrm>
            <a:off x="7188175" y="2867244"/>
            <a:ext cx="3809677" cy="1159874"/>
          </a:xfrm>
          <a:prstGeom prst="roundRect">
            <a:avLst/>
          </a:prstGeom>
          <a:noFill/>
          <a:ln w="28575">
            <a:solidFill>
              <a:srgbClr val="FE5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Testing </a:t>
            </a:r>
            <a:r>
              <a:rPr lang="en-US" sz="1800" b="1" i="0" u="sng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according</a:t>
            </a: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ISO standards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4D7F7-2B34-7A31-AC2F-84A071D2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02" y="4301748"/>
            <a:ext cx="3287807" cy="24918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1035E5-A73B-C920-E09D-F9E3975B4505}"/>
              </a:ext>
            </a:extLst>
          </p:cNvPr>
          <p:cNvSpPr txBox="1"/>
          <p:nvPr/>
        </p:nvSpPr>
        <p:spPr>
          <a:xfrm>
            <a:off x="2238726" y="48517"/>
            <a:ext cx="966040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600" b="1" dirty="0">
                <a:solidFill>
                  <a:srgbClr val="E84E1B"/>
                </a:solidFill>
                <a:cs typeface="Calibri" panose="020F0502020204030204" pitchFamily="34" charset="0"/>
              </a:rPr>
              <a:t>Compact proton beamline development at ELI_BL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26183-7755-B85E-8222-E4D361EE4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8" t="10400" b="10117"/>
          <a:stretch/>
        </p:blipFill>
        <p:spPr>
          <a:xfrm>
            <a:off x="574840" y="997872"/>
            <a:ext cx="4711873" cy="1838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63376-64D9-41BF-7C1F-B47F4C47FC17}"/>
              </a:ext>
            </a:extLst>
          </p:cNvPr>
          <p:cNvSpPr txBox="1"/>
          <p:nvPr/>
        </p:nvSpPr>
        <p:spPr>
          <a:xfrm>
            <a:off x="596005" y="2782145"/>
            <a:ext cx="4690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Aims</a:t>
            </a:r>
            <a:r>
              <a:rPr lang="en-US" dirty="0"/>
              <a:t>: 	proton collimation</a:t>
            </a:r>
          </a:p>
          <a:p>
            <a:r>
              <a:rPr lang="en-US" dirty="0"/>
              <a:t>	energy boost and selection</a:t>
            </a:r>
          </a:p>
          <a:p>
            <a:r>
              <a:rPr lang="en-US" dirty="0"/>
              <a:t>	flux enhancement</a:t>
            </a:r>
          </a:p>
          <a:p>
            <a:r>
              <a:rPr lang="en-US" dirty="0"/>
              <a:t>	progress towards high-rep operation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DFE7E-E54F-7034-D556-4467B6AE174E}"/>
              </a:ext>
            </a:extLst>
          </p:cNvPr>
          <p:cNvSpPr txBox="1"/>
          <p:nvPr/>
        </p:nvSpPr>
        <p:spPr>
          <a:xfrm>
            <a:off x="6262268" y="1412317"/>
            <a:ext cx="5411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Implementation  at ELIMAIA </a:t>
            </a:r>
            <a:r>
              <a:rPr lang="en-US" dirty="0"/>
              <a:t>(ELIUPM 137 – Kar)  </a:t>
            </a:r>
          </a:p>
        </p:txBody>
      </p:sp>
      <p:pic>
        <p:nvPicPr>
          <p:cNvPr id="10" name="Picture 9" descr="A graph of energy and a chart of energy&#10;&#10;Description automatically generated">
            <a:extLst>
              <a:ext uri="{FF2B5EF4-FFF2-40B4-BE49-F238E27FC236}">
                <a16:creationId xmlns:a16="http://schemas.microsoft.com/office/drawing/2014/main" id="{4D5FC9BE-3C9F-44A2-998C-6C4DDC83B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55" y="1940990"/>
            <a:ext cx="5428989" cy="4668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545AD-9B6D-A0C5-86C2-42CA0E22EDB7}"/>
              </a:ext>
            </a:extLst>
          </p:cNvPr>
          <p:cNvSpPr txBox="1"/>
          <p:nvPr/>
        </p:nvSpPr>
        <p:spPr>
          <a:xfrm>
            <a:off x="7235738" y="3141026"/>
            <a:ext cx="4325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Coil sync energy  ~7 MeV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AD79AC-DCD3-34B0-FCBC-4C82F3CF7D7E}"/>
              </a:ext>
            </a:extLst>
          </p:cNvPr>
          <p:cNvCxnSpPr/>
          <p:nvPr/>
        </p:nvCxnSpPr>
        <p:spPr>
          <a:xfrm>
            <a:off x="10297290" y="4098816"/>
            <a:ext cx="0" cy="83820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D755FB-FD83-8396-69CC-F8E7F4B0F21E}"/>
              </a:ext>
            </a:extLst>
          </p:cNvPr>
          <p:cNvSpPr txBox="1"/>
          <p:nvPr/>
        </p:nvSpPr>
        <p:spPr>
          <a:xfrm>
            <a:off x="10514954" y="4275336"/>
            <a:ext cx="1046321" cy="74226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25X</a:t>
            </a:r>
          </a:p>
          <a:p>
            <a:r>
              <a:rPr lang="en-US" sz="1400" b="1" dirty="0"/>
              <a:t>Flux increase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34E40-F82F-AAD7-9C94-042E7C5F4D6C}"/>
              </a:ext>
            </a:extLst>
          </p:cNvPr>
          <p:cNvSpPr txBox="1"/>
          <p:nvPr/>
        </p:nvSpPr>
        <p:spPr>
          <a:xfrm>
            <a:off x="10064288" y="2956431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Divergence &lt; 1º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21C3B7-4689-5A0A-210B-8C25B4A9E609}"/>
              </a:ext>
            </a:extLst>
          </p:cNvPr>
          <p:cNvGrpSpPr/>
          <p:nvPr/>
        </p:nvGrpSpPr>
        <p:grpSpPr>
          <a:xfrm>
            <a:off x="445067" y="5088675"/>
            <a:ext cx="2230983" cy="1627662"/>
            <a:chOff x="724713" y="4846956"/>
            <a:chExt cx="2230983" cy="16276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97A5E83-BA23-5345-8A6D-1E79035B4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862214" y="5567893"/>
              <a:ext cx="755040" cy="92371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C241D3-BAE6-950F-3362-92CD5EBA8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713" y="5634400"/>
              <a:ext cx="1048733" cy="8040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CA7416A-B741-095F-5DB2-AF458CA9E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8398" y="4884736"/>
              <a:ext cx="922672" cy="75418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B9102E5-A01F-08A8-43F9-B3ECDB9CC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69110" y="4743293"/>
              <a:ext cx="800673" cy="100799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797A5E8-824F-7BFA-B77A-97511156350A}"/>
                </a:ext>
              </a:extLst>
            </p:cNvPr>
            <p:cNvSpPr txBox="1"/>
            <p:nvPr/>
          </p:nvSpPr>
          <p:spPr>
            <a:xfrm>
              <a:off x="770658" y="5331921"/>
              <a:ext cx="118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29 MeV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5DCE58-3832-7287-538A-185170CA4D5D}"/>
                </a:ext>
              </a:extLst>
            </p:cNvPr>
            <p:cNvSpPr txBox="1"/>
            <p:nvPr/>
          </p:nvSpPr>
          <p:spPr>
            <a:xfrm>
              <a:off x="791642" y="6166841"/>
              <a:ext cx="118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37 MeV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00149-B410-B00F-23CB-DDAF2623A827}"/>
                </a:ext>
              </a:extLst>
            </p:cNvPr>
            <p:cNvSpPr txBox="1"/>
            <p:nvPr/>
          </p:nvSpPr>
          <p:spPr>
            <a:xfrm>
              <a:off x="1773447" y="5315644"/>
              <a:ext cx="118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33 MeV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3FCED6-CD3F-2D07-3B4E-1FEB199F9668}"/>
                </a:ext>
              </a:extLst>
            </p:cNvPr>
            <p:cNvSpPr txBox="1"/>
            <p:nvPr/>
          </p:nvSpPr>
          <p:spPr>
            <a:xfrm>
              <a:off x="1747036" y="6122453"/>
              <a:ext cx="11822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44 MeV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7B609CB-B56B-5ADC-842C-9638F2B8FE12}"/>
              </a:ext>
            </a:extLst>
          </p:cNvPr>
          <p:cNvSpPr/>
          <p:nvPr/>
        </p:nvSpPr>
        <p:spPr>
          <a:xfrm>
            <a:off x="8218714" y="5647629"/>
            <a:ext cx="402772" cy="28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B20C51-B084-6A3A-3490-A20675702529}"/>
              </a:ext>
            </a:extLst>
          </p:cNvPr>
          <p:cNvSpPr txBox="1"/>
          <p:nvPr/>
        </p:nvSpPr>
        <p:spPr>
          <a:xfrm>
            <a:off x="513865" y="4290685"/>
            <a:ext cx="216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Highest proton energies at ELI BL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111F01-C5D3-DBD3-D4EA-89ECCE07862A}"/>
              </a:ext>
            </a:extLst>
          </p:cNvPr>
          <p:cNvSpPr txBox="1"/>
          <p:nvPr/>
        </p:nvSpPr>
        <p:spPr>
          <a:xfrm>
            <a:off x="5394090" y="5256555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coil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8CAD939-AB3F-39E1-0ECB-CDA0B2245EA4}"/>
              </a:ext>
            </a:extLst>
          </p:cNvPr>
          <p:cNvCxnSpPr/>
          <p:nvPr/>
        </p:nvCxnSpPr>
        <p:spPr>
          <a:xfrm>
            <a:off x="274560" y="4165710"/>
            <a:ext cx="5821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1604DB-217F-D946-E284-FC29F732D032}"/>
              </a:ext>
            </a:extLst>
          </p:cNvPr>
          <p:cNvCxnSpPr>
            <a:cxnSpLocks/>
          </p:cNvCxnSpPr>
          <p:nvPr/>
        </p:nvCxnSpPr>
        <p:spPr>
          <a:xfrm flipV="1">
            <a:off x="6096000" y="1542819"/>
            <a:ext cx="0" cy="26487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8E496EC-9964-7908-9AFA-739E5E9FA98F}"/>
              </a:ext>
            </a:extLst>
          </p:cNvPr>
          <p:cNvSpPr/>
          <p:nvPr/>
        </p:nvSpPr>
        <p:spPr>
          <a:xfrm>
            <a:off x="9774800" y="5203926"/>
            <a:ext cx="402772" cy="285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C12F68-97C7-8885-64B5-91FFA64E09FB}"/>
              </a:ext>
            </a:extLst>
          </p:cNvPr>
          <p:cNvSpPr txBox="1"/>
          <p:nvPr/>
        </p:nvSpPr>
        <p:spPr>
          <a:xfrm>
            <a:off x="3533205" y="4836249"/>
            <a:ext cx="144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Standard foil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E66A7-6867-5DAC-7C41-D7C456734069}"/>
              </a:ext>
            </a:extLst>
          </p:cNvPr>
          <p:cNvSpPr txBox="1"/>
          <p:nvPr/>
        </p:nvSpPr>
        <p:spPr>
          <a:xfrm>
            <a:off x="2346874" y="509766"/>
            <a:ext cx="795041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FE5000"/>
                </a:solidFill>
                <a:latin typeface="+mn-lt"/>
              </a:rPr>
              <a:t>M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arco </a:t>
            </a:r>
            <a:r>
              <a:rPr lang="cs-CZ" sz="1600" dirty="0">
                <a:solidFill>
                  <a:srgbClr val="FE5000"/>
                </a:solidFill>
                <a:latin typeface="+mn-lt"/>
              </a:rPr>
              <a:t>Borghesi, S. Kar, P. Martin,  O.Cavanagh, C. Fegan, A. McCay, C. Whiteside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 (QUB)</a:t>
            </a:r>
          </a:p>
          <a:p>
            <a:r>
              <a:rPr lang="cs-CZ" sz="1600" dirty="0">
                <a:solidFill>
                  <a:srgbClr val="FE5000"/>
                </a:solidFill>
                <a:latin typeface="+mn-lt"/>
              </a:rPr>
              <a:t>P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.</a:t>
            </a:r>
            <a:r>
              <a:rPr lang="cs-CZ" sz="1600" dirty="0">
                <a:solidFill>
                  <a:srgbClr val="FE5000"/>
                </a:solidFill>
                <a:latin typeface="+mn-lt"/>
              </a:rPr>
              <a:t> Cirrone, G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.</a:t>
            </a:r>
            <a:r>
              <a:rPr lang="cs-CZ" sz="1600" dirty="0">
                <a:solidFill>
                  <a:srgbClr val="FE5000"/>
                </a:solidFill>
                <a:latin typeface="+mn-lt"/>
              </a:rPr>
              <a:t> Petringa, A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.</a:t>
            </a:r>
            <a:r>
              <a:rPr lang="cs-CZ" sz="1600" dirty="0">
                <a:solidFill>
                  <a:srgbClr val="FE5000"/>
                </a:solidFill>
                <a:latin typeface="+mn-lt"/>
              </a:rPr>
              <a:t> Pappalardo</a:t>
            </a:r>
            <a:r>
              <a:rPr lang="en-US" sz="1600" dirty="0">
                <a:solidFill>
                  <a:srgbClr val="FE5000"/>
                </a:solidFill>
                <a:latin typeface="+mn-lt"/>
              </a:rPr>
              <a:t> (LNS-INFN), ELI-BL team</a:t>
            </a:r>
            <a:endParaRPr lang="cs-CZ" sz="1600" dirty="0">
              <a:solidFill>
                <a:srgbClr val="FE5000"/>
              </a:solidFill>
              <a:latin typeface="+mn-lt"/>
            </a:endParaRPr>
          </a:p>
          <a:p>
            <a:endParaRPr lang="cs-CZ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B1D58E-0815-04DF-5845-7AC8C336036A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178572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B0A695-6EC1-3251-11B9-E168B2C7F1ED}"/>
              </a:ext>
            </a:extLst>
          </p:cNvPr>
          <p:cNvSpPr txBox="1"/>
          <p:nvPr/>
        </p:nvSpPr>
        <p:spPr>
          <a:xfrm>
            <a:off x="2614022" y="0"/>
            <a:ext cx="5657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E84E1B"/>
                </a:solidFill>
                <a:cs typeface="Calibri" panose="020F0502020204030204" pitchFamily="34" charset="0"/>
              </a:rPr>
              <a:t>Towards rep-rated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E222B-80FD-0781-50C0-225AF160380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59" y="740487"/>
            <a:ext cx="2783671" cy="369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49EFBF-4383-0E4C-09F0-E7F7E2CA8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520" y="771373"/>
            <a:ext cx="2783670" cy="36961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44F4C9-5DDB-AE36-AB69-C7C210F5159F}"/>
              </a:ext>
            </a:extLst>
          </p:cNvPr>
          <p:cNvGrpSpPr/>
          <p:nvPr/>
        </p:nvGrpSpPr>
        <p:grpSpPr>
          <a:xfrm>
            <a:off x="5620184" y="2416249"/>
            <a:ext cx="6385864" cy="3884070"/>
            <a:chOff x="6169297" y="1550796"/>
            <a:chExt cx="6385864" cy="38840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7A795D-4321-7746-6BC0-47555DD65F5F}"/>
                </a:ext>
              </a:extLst>
            </p:cNvPr>
            <p:cNvGrpSpPr/>
            <p:nvPr/>
          </p:nvGrpSpPr>
          <p:grpSpPr>
            <a:xfrm>
              <a:off x="6169297" y="3844928"/>
              <a:ext cx="5750954" cy="1589938"/>
              <a:chOff x="6096000" y="4001292"/>
              <a:chExt cx="5750954" cy="15899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F94CD9F-A7BD-1526-C63F-37A5A9D712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6096000" y="4001292"/>
                <a:ext cx="5750954" cy="1589938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6996AE-8000-FDA9-E774-E2678052D0EB}"/>
                  </a:ext>
                </a:extLst>
              </p:cNvPr>
              <p:cNvSpPr txBox="1"/>
              <p:nvPr/>
            </p:nvSpPr>
            <p:spPr>
              <a:xfrm>
                <a:off x="10554388" y="5054114"/>
                <a:ext cx="118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9 MeV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51E398A-28B7-315B-A105-59CE172F0BD0}"/>
                  </a:ext>
                </a:extLst>
              </p:cNvPr>
              <p:cNvSpPr txBox="1"/>
              <p:nvPr/>
            </p:nvSpPr>
            <p:spPr>
              <a:xfrm>
                <a:off x="6594551" y="5054114"/>
                <a:ext cx="118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 MeV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5CDD66-A0E0-694A-0A93-CE032A4F7F12}"/>
                  </a:ext>
                </a:extLst>
              </p:cNvPr>
              <p:cNvSpPr txBox="1"/>
              <p:nvPr/>
            </p:nvSpPr>
            <p:spPr>
              <a:xfrm>
                <a:off x="8629628" y="5054114"/>
                <a:ext cx="1182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 MeV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D0482F-8DF6-A224-AAE8-DB76722B1166}"/>
                </a:ext>
              </a:extLst>
            </p:cNvPr>
            <p:cNvSpPr txBox="1"/>
            <p:nvPr/>
          </p:nvSpPr>
          <p:spPr>
            <a:xfrm>
              <a:off x="9771491" y="1550796"/>
              <a:ext cx="278367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Evidence of focusing</a:t>
              </a:r>
            </a:p>
            <a:p>
              <a:endParaRPr lang="en-US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r>
                <a:rPr lang="en-US" dirty="0"/>
                <a:t>To be optimized by improving EM pulse coupling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8EC75B3-6C6D-3655-26A5-5CC934593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8712" y="3905456"/>
              <a:ext cx="775151" cy="67207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9A078D3-183B-6BBC-F2F2-CED977926CA2}"/>
              </a:ext>
            </a:extLst>
          </p:cNvPr>
          <p:cNvSpPr txBox="1"/>
          <p:nvPr/>
        </p:nvSpPr>
        <p:spPr>
          <a:xfrm>
            <a:off x="472317" y="4836962"/>
            <a:ext cx="49705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 refresh by customized tape drive </a:t>
            </a:r>
          </a:p>
          <a:p>
            <a:endParaRPr lang="en-US" sz="2000" dirty="0"/>
          </a:p>
          <a:p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Capable of 10 Hz operation</a:t>
            </a:r>
          </a:p>
          <a:p>
            <a:r>
              <a:rPr lang="en-US" sz="2000" dirty="0"/>
              <a:t>10 µm Cu tape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905BFD-CDDD-193F-B5B6-4824D39592F9}"/>
              </a:ext>
            </a:extLst>
          </p:cNvPr>
          <p:cNvSpPr txBox="1"/>
          <p:nvPr/>
        </p:nvSpPr>
        <p:spPr>
          <a:xfrm>
            <a:off x="8503294" y="1581936"/>
            <a:ext cx="344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 pulse picked up by a small Cu flag detached from tape drive</a:t>
            </a:r>
          </a:p>
        </p:txBody>
      </p:sp>
      <p:pic>
        <p:nvPicPr>
          <p:cNvPr id="16" name="Picture 15" descr="Filetoupload,775229,en.jpg">
            <a:extLst>
              <a:ext uri="{FF2B5EF4-FFF2-40B4-BE49-F238E27FC236}">
                <a16:creationId xmlns:a16="http://schemas.microsoft.com/office/drawing/2014/main" id="{99201282-7DFD-C33A-2D2E-750626048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03" y="444234"/>
            <a:ext cx="1559061" cy="56246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557401-5ABF-6139-3A4C-34E34824DF25}"/>
              </a:ext>
            </a:extLst>
          </p:cNvPr>
          <p:cNvCxnSpPr>
            <a:cxnSpLocks/>
          </p:cNvCxnSpPr>
          <p:nvPr/>
        </p:nvCxnSpPr>
        <p:spPr>
          <a:xfrm flipH="1">
            <a:off x="7667718" y="2070244"/>
            <a:ext cx="835576" cy="2802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5079E0-B7F6-90F8-A676-73A7FA61F0BF}"/>
              </a:ext>
            </a:extLst>
          </p:cNvPr>
          <p:cNvCxnSpPr>
            <a:cxnSpLocks/>
          </p:cNvCxnSpPr>
          <p:nvPr/>
        </p:nvCxnSpPr>
        <p:spPr>
          <a:xfrm flipH="1">
            <a:off x="8649594" y="2931792"/>
            <a:ext cx="601249" cy="2091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73ACD9D-CA0A-CAAF-79E1-1132387341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9" y="5326090"/>
            <a:ext cx="2209800" cy="7112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00BA4B-AB8F-0062-634F-AE79EAF321DC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1531740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toupload,775229,en.jpg">
            <a:extLst>
              <a:ext uri="{FF2B5EF4-FFF2-40B4-BE49-F238E27FC236}">
                <a16:creationId xmlns:a16="http://schemas.microsoft.com/office/drawing/2014/main" id="{DA121123-6E62-F0EF-E61E-3F81A12B2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34" y="261610"/>
            <a:ext cx="1859894" cy="670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C8C397-FCD2-9E91-ABD8-37B14134C18C}"/>
              </a:ext>
            </a:extLst>
          </p:cNvPr>
          <p:cNvSpPr txBox="1"/>
          <p:nvPr/>
        </p:nvSpPr>
        <p:spPr>
          <a:xfrm>
            <a:off x="2126379" y="39790"/>
            <a:ext cx="4739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E84E1B"/>
                </a:solidFill>
                <a:cs typeface="Calibri" panose="020F0502020204030204" pitchFamily="34" charset="0"/>
              </a:rPr>
              <a:t>Injection into beamline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0B0BA-A2EC-9012-8B4A-5FE45B5CB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7" y="1562622"/>
            <a:ext cx="3463348" cy="3732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94698-AD14-35FD-C251-178092E2A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394" y="1562622"/>
            <a:ext cx="2398413" cy="1634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AC29B-6044-491F-D26C-3D0DF4C29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179" y="3911932"/>
            <a:ext cx="2414387" cy="15285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A1C142-EA66-988B-0029-DF5F36128B6D}"/>
              </a:ext>
            </a:extLst>
          </p:cNvPr>
          <p:cNvSpPr txBox="1"/>
          <p:nvPr/>
        </p:nvSpPr>
        <p:spPr>
          <a:xfrm>
            <a:off x="4014594" y="3230623"/>
            <a:ext cx="2233688" cy="57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3" dirty="0">
                <a:solidFill>
                  <a:srgbClr val="000000"/>
                </a:solidFill>
              </a:rPr>
              <a:t>Flat foil dose @ 35 MeV </a:t>
            </a:r>
          </a:p>
          <a:p>
            <a:r>
              <a:rPr lang="en-US" sz="1573" dirty="0">
                <a:solidFill>
                  <a:srgbClr val="000000"/>
                </a:solidFill>
              </a:rPr>
              <a:t>~ </a:t>
            </a:r>
            <a:r>
              <a:rPr lang="en-US" sz="1573" dirty="0">
                <a:solidFill>
                  <a:srgbClr val="FF0000"/>
                </a:solidFill>
              </a:rPr>
              <a:t>1 </a:t>
            </a:r>
            <a:r>
              <a:rPr lang="en-US" sz="1573" dirty="0" err="1">
                <a:solidFill>
                  <a:srgbClr val="FF0000"/>
                </a:solidFill>
              </a:rPr>
              <a:t>Gy</a:t>
            </a:r>
            <a:endParaRPr lang="en-US" sz="1573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D33EA-3D39-4C5D-E15C-4BA5A839A5FB}"/>
              </a:ext>
            </a:extLst>
          </p:cNvPr>
          <p:cNvSpPr txBox="1"/>
          <p:nvPr/>
        </p:nvSpPr>
        <p:spPr>
          <a:xfrm>
            <a:off x="3889394" y="5461821"/>
            <a:ext cx="2338782" cy="57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3" dirty="0">
                <a:solidFill>
                  <a:srgbClr val="000000"/>
                </a:solidFill>
              </a:rPr>
              <a:t>Foil/coil: dose @ 35 MeV </a:t>
            </a:r>
          </a:p>
          <a:p>
            <a:r>
              <a:rPr lang="en-US" sz="1573" dirty="0">
                <a:solidFill>
                  <a:srgbClr val="000000"/>
                </a:solidFill>
              </a:rPr>
              <a:t>~ </a:t>
            </a:r>
            <a:r>
              <a:rPr lang="en-US" sz="1573" dirty="0">
                <a:solidFill>
                  <a:srgbClr val="FF0000"/>
                </a:solidFill>
              </a:rPr>
              <a:t>70 </a:t>
            </a:r>
            <a:r>
              <a:rPr lang="en-US" sz="1573" dirty="0" err="1">
                <a:solidFill>
                  <a:srgbClr val="FF0000"/>
                </a:solidFill>
              </a:rPr>
              <a:t>Gy</a:t>
            </a:r>
            <a:endParaRPr lang="en-US" sz="1573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29A63A-E59C-E3C0-0EC2-601800D42E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79" r="6964"/>
          <a:stretch/>
        </p:blipFill>
        <p:spPr>
          <a:xfrm>
            <a:off x="195448" y="5468548"/>
            <a:ext cx="3607731" cy="1154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F34346-03C9-663D-F5E9-010C99417B87}"/>
              </a:ext>
            </a:extLst>
          </p:cNvPr>
          <p:cNvSpPr txBox="1"/>
          <p:nvPr/>
        </p:nvSpPr>
        <p:spPr>
          <a:xfrm>
            <a:off x="427068" y="664412"/>
            <a:ext cx="5450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VULCAN PW</a:t>
            </a:r>
            <a:r>
              <a:rPr lang="en-US" sz="2000" dirty="0"/>
              <a:t> (RAL) – </a:t>
            </a:r>
          </a:p>
          <a:p>
            <a:r>
              <a:rPr lang="en-US" sz="2000" dirty="0"/>
              <a:t>coupling of coil to simple radiobiology beamline</a:t>
            </a:r>
          </a:p>
        </p:txBody>
      </p:sp>
      <p:sp>
        <p:nvSpPr>
          <p:cNvPr id="13" name="Right Arrow 14">
            <a:extLst>
              <a:ext uri="{FF2B5EF4-FFF2-40B4-BE49-F238E27FC236}">
                <a16:creationId xmlns:a16="http://schemas.microsoft.com/office/drawing/2014/main" id="{354F140F-3EC1-E53C-280F-A62B28A24EFE}"/>
              </a:ext>
            </a:extLst>
          </p:cNvPr>
          <p:cNvSpPr/>
          <p:nvPr/>
        </p:nvSpPr>
        <p:spPr>
          <a:xfrm rot="8138219">
            <a:off x="3404906" y="5101965"/>
            <a:ext cx="686027" cy="6770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3">
            <a:extLst>
              <a:ext uri="{FF2B5EF4-FFF2-40B4-BE49-F238E27FC236}">
                <a16:creationId xmlns:a16="http://schemas.microsoft.com/office/drawing/2014/main" id="{C0EA8CAD-3F38-D4D4-402E-47C24003E1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746" t="37476" r="4064" b="10500"/>
          <a:stretch/>
        </p:blipFill>
        <p:spPr>
          <a:xfrm>
            <a:off x="7988034" y="2156210"/>
            <a:ext cx="3950349" cy="1006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56C512-353C-B07A-1615-307ADC15859B}"/>
              </a:ext>
            </a:extLst>
          </p:cNvPr>
          <p:cNvSpPr txBox="1"/>
          <p:nvPr/>
        </p:nvSpPr>
        <p:spPr>
          <a:xfrm>
            <a:off x="6669768" y="1509198"/>
            <a:ext cx="454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Future plans</a:t>
            </a:r>
            <a:r>
              <a:rPr lang="en-US" dirty="0"/>
              <a:t>: injection in ELIMED beamline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8113B4-77E0-C81F-7204-DE2F9EA96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9880" y="2187714"/>
            <a:ext cx="667648" cy="604525"/>
          </a:xfrm>
          <a:prstGeom prst="rect">
            <a:avLst/>
          </a:prstGeom>
        </p:spPr>
      </p:pic>
      <p:sp>
        <p:nvSpPr>
          <p:cNvPr id="17" name="Triangle 18">
            <a:extLst>
              <a:ext uri="{FF2B5EF4-FFF2-40B4-BE49-F238E27FC236}">
                <a16:creationId xmlns:a16="http://schemas.microsoft.com/office/drawing/2014/main" id="{2D7C2BAA-B105-386F-4E5A-8E4B60BC70EE}"/>
              </a:ext>
            </a:extLst>
          </p:cNvPr>
          <p:cNvSpPr/>
          <p:nvPr/>
        </p:nvSpPr>
        <p:spPr>
          <a:xfrm rot="16200000">
            <a:off x="7283513" y="1917411"/>
            <a:ext cx="51991" cy="112742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431FE-25B8-CC13-A48C-6BF878A4DA1E}"/>
              </a:ext>
            </a:extLst>
          </p:cNvPr>
          <p:cNvSpPr txBox="1"/>
          <p:nvPr/>
        </p:nvSpPr>
        <p:spPr>
          <a:xfrm>
            <a:off x="6364152" y="3652520"/>
            <a:ext cx="1906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results from </a:t>
            </a:r>
          </a:p>
          <a:p>
            <a:r>
              <a:rPr lang="en-US" dirty="0">
                <a:solidFill>
                  <a:srgbClr val="FF0000"/>
                </a:solidFill>
              </a:rPr>
              <a:t>FLAIM campaign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581007-E10B-9CCD-6CAC-CEB4F4A2F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3778" y="4404348"/>
            <a:ext cx="1587500" cy="1397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D4BBC1B-FFE1-CE4F-4B9D-0076A0DF199C}"/>
              </a:ext>
            </a:extLst>
          </p:cNvPr>
          <p:cNvSpPr txBox="1"/>
          <p:nvPr/>
        </p:nvSpPr>
        <p:spPr>
          <a:xfrm>
            <a:off x="6348379" y="5944754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 </a:t>
            </a:r>
            <a:r>
              <a:rPr lang="en-US" dirty="0" err="1"/>
              <a:t>Gy</a:t>
            </a:r>
            <a:r>
              <a:rPr lang="en-US" dirty="0"/>
              <a:t>, 100 shots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06EDB-00E8-6F59-DB7F-C9340527D89C}"/>
              </a:ext>
            </a:extLst>
          </p:cNvPr>
          <p:cNvSpPr txBox="1"/>
          <p:nvPr/>
        </p:nvSpPr>
        <p:spPr>
          <a:xfrm>
            <a:off x="8592665" y="3882401"/>
            <a:ext cx="2881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Coil  injection could lead to</a:t>
            </a:r>
          </a:p>
          <a:p>
            <a:r>
              <a:rPr lang="en-US" dirty="0"/>
              <a:t>~ </a:t>
            </a:r>
            <a:r>
              <a:rPr lang="en-US" dirty="0" err="1"/>
              <a:t>Gy</a:t>
            </a:r>
            <a:r>
              <a:rPr lang="en-US" dirty="0"/>
              <a:t> dose in single shot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Down Arrow 25">
            <a:extLst>
              <a:ext uri="{FF2B5EF4-FFF2-40B4-BE49-F238E27FC236}">
                <a16:creationId xmlns:a16="http://schemas.microsoft.com/office/drawing/2014/main" id="{42623922-5041-03A3-CE90-4FD4D03792B1}"/>
              </a:ext>
            </a:extLst>
          </p:cNvPr>
          <p:cNvSpPr/>
          <p:nvPr/>
        </p:nvSpPr>
        <p:spPr>
          <a:xfrm>
            <a:off x="9832932" y="4611249"/>
            <a:ext cx="400832" cy="6191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AC26C9-A4CD-4879-40B4-D8594CA05894}"/>
              </a:ext>
            </a:extLst>
          </p:cNvPr>
          <p:cNvSpPr txBox="1"/>
          <p:nvPr/>
        </p:nvSpPr>
        <p:spPr>
          <a:xfrm>
            <a:off x="8566857" y="5288376"/>
            <a:ext cx="2932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Ultra-high dose rate regime:</a:t>
            </a:r>
          </a:p>
          <a:p>
            <a:endParaRPr lang="en-US" dirty="0"/>
          </a:p>
          <a:p>
            <a:pPr algn="ctr"/>
            <a:r>
              <a:rPr lang="en-US" dirty="0"/>
              <a:t> ~10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 err="1"/>
              <a:t>Gy</a:t>
            </a:r>
            <a:r>
              <a:rPr lang="en-US" dirty="0"/>
              <a:t>/s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7C3DE-38C1-C553-C0FB-991141C88DDC}"/>
              </a:ext>
            </a:extLst>
          </p:cNvPr>
          <p:cNvCxnSpPr>
            <a:cxnSpLocks/>
          </p:cNvCxnSpPr>
          <p:nvPr/>
        </p:nvCxnSpPr>
        <p:spPr>
          <a:xfrm>
            <a:off x="6364152" y="707477"/>
            <a:ext cx="0" cy="59160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237555-2B71-3926-B760-CCFC9CFD7108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1384640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lcím 2"/>
          <p:cNvSpPr txBox="1">
            <a:spLocks/>
          </p:cNvSpPr>
          <p:nvPr/>
        </p:nvSpPr>
        <p:spPr bwMode="auto">
          <a:xfrm>
            <a:off x="3020484" y="112183"/>
            <a:ext cx="102695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hu-HU" sz="3900" b="1" dirty="0">
                <a:solidFill>
                  <a:srgbClr val="E84E1B"/>
                </a:solidFill>
              </a:rPr>
              <a:t>Task 4.4_B: INFN PRAGUE detector</a:t>
            </a:r>
            <a:endParaRPr lang="hu-HU" altLang="hu-HU" sz="3900" b="1" dirty="0">
              <a:solidFill>
                <a:srgbClr val="E84E1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26586"/>
            <a:ext cx="11408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</a:t>
            </a:r>
            <a:r>
              <a:rPr lang="en-US" altLang="cs-CZ" sz="2000" dirty="0" err="1"/>
              <a:t>SiC</a:t>
            </a:r>
            <a:r>
              <a:rPr lang="en-US" altLang="cs-CZ" sz="2000" dirty="0"/>
              <a:t> detector stack developed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Custom electronics, each of 80 chips characterized (30 rejected)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Reconstructs Bragg Peak with high accuracy</a:t>
            </a:r>
          </a:p>
          <a:p>
            <a:pPr lvl="1"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/>
              <a:t> Rep rate enabling</a:t>
            </a:r>
          </a:p>
        </p:txBody>
      </p:sp>
      <p:pic>
        <p:nvPicPr>
          <p:cNvPr id="3" name="Immagine 6" descr="Immagine che contiene schermata, macchina, ingegneria, interno&#10;&#10;Descrizione generata automaticamente">
            <a:extLst>
              <a:ext uri="{FF2B5EF4-FFF2-40B4-BE49-F238E27FC236}">
                <a16:creationId xmlns:a16="http://schemas.microsoft.com/office/drawing/2014/main" id="{CD300D1E-8FD0-F192-6151-0A33DB54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930" y="4741948"/>
            <a:ext cx="4095115" cy="1772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22F5E-A668-3FE4-B8EB-65AB0FA3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433" y="1127459"/>
            <a:ext cx="4296375" cy="3324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4C335-9A6D-16D4-4259-A142A66A3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92" y="3197416"/>
            <a:ext cx="3786984" cy="3316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FB8C3-F0A7-603D-2ABD-57B47819B4A8}"/>
              </a:ext>
            </a:extLst>
          </p:cNvPr>
          <p:cNvSpPr txBox="1"/>
          <p:nvPr/>
        </p:nvSpPr>
        <p:spPr>
          <a:xfrm>
            <a:off x="1045457" y="666328"/>
            <a:ext cx="8080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b="1" dirty="0">
                <a:solidFill>
                  <a:srgbClr val="FE5000"/>
                </a:solidFill>
                <a:latin typeface="+mn-lt"/>
              </a:rPr>
              <a:t>G. Petringa, P. Cirrone, </a:t>
            </a:r>
            <a:r>
              <a:rPr lang="it-IT" altLang="cs-CZ" sz="1800" b="1" dirty="0">
                <a:solidFill>
                  <a:srgbClr val="FE5000"/>
                </a:solidFill>
                <a:latin typeface="+mn-lt"/>
              </a:rPr>
              <a:t>M. Guarrera, A. Amato, C. Verona, A. Kurmanova</a:t>
            </a:r>
            <a:r>
              <a:rPr lang="en-US" altLang="cs-CZ" sz="1800" b="1" dirty="0">
                <a:solidFill>
                  <a:srgbClr val="FE5000"/>
                </a:solidFill>
                <a:latin typeface="+mn-lt"/>
              </a:rPr>
              <a:t>  (INFN) </a:t>
            </a:r>
            <a:endParaRPr lang="en-US" altLang="cs-CZ" sz="1800" dirty="0">
              <a:solidFill>
                <a:srgbClr val="FE5000"/>
              </a:solidFill>
              <a:latin typeface="+mn-lt"/>
            </a:endParaRPr>
          </a:p>
        </p:txBody>
      </p:sp>
      <p:pic>
        <p:nvPicPr>
          <p:cNvPr id="12" name="Immagine 22" descr="Immagine che contiene circuito, Ingegneria elettronica, Componente elettrico, elettronica&#10;&#10;Descrizione generata automaticamente">
            <a:extLst>
              <a:ext uri="{FF2B5EF4-FFF2-40B4-BE49-F238E27FC236}">
                <a16:creationId xmlns:a16="http://schemas.microsoft.com/office/drawing/2014/main" id="{2AD0211C-524F-B63A-C3A6-3E6D9C9EB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25" y="3811157"/>
            <a:ext cx="3261360" cy="1465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E356EE-F58E-D442-829F-8B902C5ACD5A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4.4</a:t>
            </a:r>
          </a:p>
        </p:txBody>
      </p:sp>
    </p:spTree>
    <p:extLst>
      <p:ext uri="{BB962C8B-B14F-4D97-AF65-F5344CB8AC3E}">
        <p14:creationId xmlns:p14="http://schemas.microsoft.com/office/powerpoint/2010/main" val="5619903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Beyond Impulse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956017-ADD7-B404-E355-21B7ECA79D61}"/>
              </a:ext>
            </a:extLst>
          </p:cNvPr>
          <p:cNvSpPr txBox="1">
            <a:spLocks/>
          </p:cNvSpPr>
          <p:nvPr/>
        </p:nvSpPr>
        <p:spPr bwMode="auto">
          <a:xfrm>
            <a:off x="300624" y="1405220"/>
            <a:ext cx="11486367" cy="51083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Very important work done supporting laser operations and experimental programs</a:t>
            </a: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ELI teams clearly interested in follow-up collaborations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LIDT studies across facilities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Coating developments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Data management, visualization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AI / Machine Learning 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Target developments</a:t>
            </a:r>
          </a:p>
          <a:p>
            <a:pPr lvl="1" eaLnBrk="1" hangingPunct="1">
              <a:lnSpc>
                <a:spcPct val="100000"/>
              </a:lnSpc>
              <a:spcBef>
                <a:spcPts val="1200"/>
              </a:spcBef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alt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eaLnBrk="1" hangingPunct="1">
              <a:lnSpc>
                <a:spcPct val="100000"/>
              </a:lnSpc>
              <a:buClr>
                <a:srgbClr val="E84E1B"/>
              </a:buClr>
              <a:buNone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3823FC-65FD-9056-7386-22C59B948AC9}"/>
              </a:ext>
            </a:extLst>
          </p:cNvPr>
          <p:cNvSpPr/>
          <p:nvPr/>
        </p:nvSpPr>
        <p:spPr>
          <a:xfrm>
            <a:off x="4699499" y="2401478"/>
            <a:ext cx="3809677" cy="598118"/>
          </a:xfrm>
          <a:prstGeom prst="roundRect">
            <a:avLst/>
          </a:prstGeom>
          <a:noFill/>
          <a:ln>
            <a:solidFill>
              <a:srgbClr val="FE5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Testing according to ISO standards </a:t>
            </a:r>
            <a:endParaRPr lang="cs-CZ" sz="1800" b="0" i="0" u="none" strike="noStrik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28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8854CC19-6604-1D5B-C54A-9B54C456DEF3}"/>
              </a:ext>
            </a:extLst>
          </p:cNvPr>
          <p:cNvSpPr txBox="1">
            <a:spLocks/>
          </p:cNvSpPr>
          <p:nvPr/>
        </p:nvSpPr>
        <p:spPr>
          <a:xfrm>
            <a:off x="2495550" y="2447925"/>
            <a:ext cx="7200900" cy="12779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900" b="1" cap="all" dirty="0">
                <a:solidFill>
                  <a:srgbClr val="FE5000"/>
                </a:solidFill>
              </a:rPr>
              <a:t>THANK YOU</a:t>
            </a:r>
            <a:br>
              <a:rPr lang="en-US" sz="3900" b="1" cap="all" dirty="0">
                <a:solidFill>
                  <a:srgbClr val="FE5000"/>
                </a:solidFill>
              </a:rPr>
            </a:br>
            <a:r>
              <a:rPr lang="en-US" sz="3900" b="1" cap="all" dirty="0">
                <a:solidFill>
                  <a:srgbClr val="FE5000"/>
                </a:solidFill>
              </a:rPr>
              <a:t>FOR your ATTENTION</a:t>
            </a:r>
            <a:endParaRPr lang="hu-HU" sz="3900" b="1" cap="all" dirty="0">
              <a:solidFill>
                <a:srgbClr val="FE5000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7CDA4FB-F969-1244-8D4F-F6670E939B4F}"/>
              </a:ext>
            </a:extLst>
          </p:cNvPr>
          <p:cNvSpPr txBox="1">
            <a:spLocks/>
          </p:cNvSpPr>
          <p:nvPr/>
        </p:nvSpPr>
        <p:spPr>
          <a:xfrm>
            <a:off x="2495550" y="3725863"/>
            <a:ext cx="7200900" cy="127793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Daniel Kramer</a:t>
            </a:r>
            <a:endParaRPr lang="hu-HU" sz="39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5844" name="Group 68">
            <a:extLst>
              <a:ext uri="{FF2B5EF4-FFF2-40B4-BE49-F238E27FC236}">
                <a16:creationId xmlns:a16="http://schemas.microsoft.com/office/drawing/2014/main" id="{BAFED2E7-4395-3AE2-928D-DCA519A4364B}"/>
              </a:ext>
            </a:extLst>
          </p:cNvPr>
          <p:cNvGrpSpPr>
            <a:grpSpLocks/>
          </p:cNvGrpSpPr>
          <p:nvPr/>
        </p:nvGrpSpPr>
        <p:grpSpPr bwMode="auto">
          <a:xfrm>
            <a:off x="7004050" y="5989638"/>
            <a:ext cx="4959350" cy="715962"/>
            <a:chOff x="7003774" y="5989638"/>
            <a:chExt cx="4959626" cy="715962"/>
          </a:xfrm>
        </p:grpSpPr>
        <p:pic>
          <p:nvPicPr>
            <p:cNvPr id="35846" name="Picture 14">
              <a:extLst>
                <a:ext uri="{FF2B5EF4-FFF2-40B4-BE49-F238E27FC236}">
                  <a16:creationId xmlns:a16="http://schemas.microsoft.com/office/drawing/2014/main" id="{3F44B550-3F14-7FDA-5306-7A6CFCA0F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6" t="38501" r="65598"/>
            <a:stretch>
              <a:fillRect/>
            </a:stretch>
          </p:blipFill>
          <p:spPr bwMode="auto">
            <a:xfrm>
              <a:off x="7003774" y="6049617"/>
              <a:ext cx="924201" cy="61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5">
              <a:extLst>
                <a:ext uri="{FF2B5EF4-FFF2-40B4-BE49-F238E27FC236}">
                  <a16:creationId xmlns:a16="http://schemas.microsoft.com/office/drawing/2014/main" id="{E4CDD9B4-9823-36C1-702D-F3A673E084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750" y="5989638"/>
              <a:ext cx="4035650" cy="71596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IMPULSE is funded by the European Union’s </a:t>
              </a:r>
              <a:endParaRPr lang="hu-HU" altLang="en-NL" sz="1350" dirty="0">
                <a:latin typeface="+mn-lt"/>
                <a:cs typeface="Arial" panose="020B060402020202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Horizon 2020 research and innovation programme </a:t>
              </a:r>
              <a:endParaRPr lang="hu-HU" altLang="en-NL" sz="1350" dirty="0">
                <a:latin typeface="+mn-lt"/>
                <a:cs typeface="Arial" panose="020B0604020202020204" pitchFamily="34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under grant</a:t>
              </a:r>
              <a:r>
                <a:rPr lang="hu-HU" altLang="en-NL" sz="1350" dirty="0">
                  <a:latin typeface="+mn-lt"/>
                  <a:cs typeface="Arial" panose="020B0604020202020204" pitchFamily="34" charset="0"/>
                </a:rPr>
                <a:t> </a:t>
              </a:r>
              <a:r>
                <a:rPr lang="en-GB" altLang="en-NL" sz="1350" dirty="0">
                  <a:latin typeface="+mn-lt"/>
                  <a:cs typeface="Arial" panose="020B0604020202020204" pitchFamily="34" charset="0"/>
                </a:rPr>
                <a:t>agreement No. 871161 </a:t>
              </a:r>
            </a:p>
          </p:txBody>
        </p:sp>
      </p:grpSp>
      <p:pic>
        <p:nvPicPr>
          <p:cNvPr id="35845" name="Picture 70" descr="Shape&#10;&#10;Description automatically generated with medium confidence">
            <a:extLst>
              <a:ext uri="{FF2B5EF4-FFF2-40B4-BE49-F238E27FC236}">
                <a16:creationId xmlns:a16="http://schemas.microsoft.com/office/drawing/2014/main" id="{B8629DFF-5A1E-7922-6131-2C60F8C97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23138" r="9142" b="22939"/>
          <a:stretch>
            <a:fillRect/>
          </a:stretch>
        </p:blipFill>
        <p:spPr bwMode="auto">
          <a:xfrm>
            <a:off x="4672013" y="1417638"/>
            <a:ext cx="28829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cím 2">
            <a:extLst>
              <a:ext uri="{FF2B5EF4-FFF2-40B4-BE49-F238E27FC236}">
                <a16:creationId xmlns:a16="http://schemas.microsoft.com/office/drawing/2014/main" id="{24FDE050-3B7E-09A6-F72D-4BAF76B119F0}"/>
              </a:ext>
            </a:extLst>
          </p:cNvPr>
          <p:cNvSpPr txBox="1">
            <a:spLocks/>
          </p:cNvSpPr>
          <p:nvPr/>
        </p:nvSpPr>
        <p:spPr>
          <a:xfrm>
            <a:off x="2495549" y="4401196"/>
            <a:ext cx="7573483" cy="12779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</a:rPr>
              <a:t>Thanks to all the partners and participants for their excellent work</a:t>
            </a:r>
            <a:endParaRPr lang="hu-HU" sz="3900" b="1" dirty="0">
              <a:solidFill>
                <a:srgbClr val="FE5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3">
            <a:extLst>
              <a:ext uri="{FF2B5EF4-FFF2-40B4-BE49-F238E27FC236}">
                <a16:creationId xmlns:a16="http://schemas.microsoft.com/office/drawing/2014/main" id="{74A8569C-7ACA-684A-00CD-8866AA735602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939800"/>
            <a:ext cx="10152063" cy="4308890"/>
            <a:chOff x="1073426" y="939134"/>
            <a:chExt cx="10152063" cy="4309513"/>
          </a:xfrm>
        </p:grpSpPr>
        <p:pic>
          <p:nvPicPr>
            <p:cNvPr id="37891" name="Grafický objekt 10">
              <a:extLst>
                <a:ext uri="{FF2B5EF4-FFF2-40B4-BE49-F238E27FC236}">
                  <a16:creationId xmlns:a16="http://schemas.microsoft.com/office/drawing/2014/main" id="{7407734B-0B72-9E7A-4CD1-1D599FFDD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26" y="2460835"/>
              <a:ext cx="1157328" cy="539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2" name="Grafický objekt 12">
              <a:extLst>
                <a:ext uri="{FF2B5EF4-FFF2-40B4-BE49-F238E27FC236}">
                  <a16:creationId xmlns:a16="http://schemas.microsoft.com/office/drawing/2014/main" id="{A8A5AA0D-D74B-647A-B88C-36498AACD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2911" y="2394174"/>
              <a:ext cx="2358170" cy="606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Grafický objekt 14">
              <a:extLst>
                <a:ext uri="{FF2B5EF4-FFF2-40B4-BE49-F238E27FC236}">
                  <a16:creationId xmlns:a16="http://schemas.microsoft.com/office/drawing/2014/main" id="{B6366385-4A89-073D-E06B-D3840A045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399" y="2460835"/>
              <a:ext cx="1435255" cy="558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Grafický objekt 16">
              <a:extLst>
                <a:ext uri="{FF2B5EF4-FFF2-40B4-BE49-F238E27FC236}">
                  <a16:creationId xmlns:a16="http://schemas.microsoft.com/office/drawing/2014/main" id="{A3909886-067E-2F52-1DF8-B64B901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770" y="2460835"/>
              <a:ext cx="1527196" cy="554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Grafický objekt 18">
              <a:extLst>
                <a:ext uri="{FF2B5EF4-FFF2-40B4-BE49-F238E27FC236}">
                  <a16:creationId xmlns:a16="http://schemas.microsoft.com/office/drawing/2014/main" id="{DDEF5C56-2179-9F2A-AEB8-03BFE96F5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256" y="2434170"/>
              <a:ext cx="1535618" cy="591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Grafický objekt 20">
              <a:extLst>
                <a:ext uri="{FF2B5EF4-FFF2-40B4-BE49-F238E27FC236}">
                  <a16:creationId xmlns:a16="http://schemas.microsoft.com/office/drawing/2014/main" id="{FA0BBCDD-79D5-B9D4-3925-9996684D1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426" y="3527402"/>
              <a:ext cx="1225406" cy="50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Obrázek 22">
              <a:extLst>
                <a:ext uri="{FF2B5EF4-FFF2-40B4-BE49-F238E27FC236}">
                  <a16:creationId xmlns:a16="http://schemas.microsoft.com/office/drawing/2014/main" id="{63707629-F979-E41B-BA13-85B3C6B04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278" y="3558979"/>
              <a:ext cx="1786875" cy="444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Obrázek 24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18C6F8A3-B7CD-4DBF-323C-EEF7A8168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232" y="3603887"/>
              <a:ext cx="1551058" cy="428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Obrázek 26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814A4D16-354A-E2C8-BDE7-28972882B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071" y="3504948"/>
              <a:ext cx="1661246" cy="51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Grafický objekt 28">
              <a:extLst>
                <a:ext uri="{FF2B5EF4-FFF2-40B4-BE49-F238E27FC236}">
                  <a16:creationId xmlns:a16="http://schemas.microsoft.com/office/drawing/2014/main" id="{A0E1C3C0-7C28-036C-E09F-8F1D47055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0993" y="3509860"/>
              <a:ext cx="850626" cy="596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Obrázek 30" descr="Obsah obrázku text, klipart&#10;&#10;Popis byl vytvořen automaticky">
              <a:extLst>
                <a:ext uri="{FF2B5EF4-FFF2-40B4-BE49-F238E27FC236}">
                  <a16:creationId xmlns:a16="http://schemas.microsoft.com/office/drawing/2014/main" id="{ADAE61C4-9A86-7CFF-DC82-C887BA31B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6578" y="3523894"/>
              <a:ext cx="929933" cy="516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Grafický objekt 40">
              <a:extLst>
                <a:ext uri="{FF2B5EF4-FFF2-40B4-BE49-F238E27FC236}">
                  <a16:creationId xmlns:a16="http://schemas.microsoft.com/office/drawing/2014/main" id="{E1E37CE8-27F5-F0F1-0B11-4F90EBA5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419" y="4640984"/>
              <a:ext cx="2702070" cy="607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7" name="Picture 25" descr="Logo&#10;&#10;Description automatically generated">
              <a:extLst>
                <a:ext uri="{FF2B5EF4-FFF2-40B4-BE49-F238E27FC236}">
                  <a16:creationId xmlns:a16="http://schemas.microsoft.com/office/drawing/2014/main" id="{F5AA5B21-222A-40B6-96D0-26759A29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755" y="939134"/>
              <a:ext cx="3078236" cy="113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Grafický objekt 32">
            <a:extLst>
              <a:ext uri="{FF2B5EF4-FFF2-40B4-BE49-F238E27FC236}">
                <a16:creationId xmlns:a16="http://schemas.microsoft.com/office/drawing/2014/main" id="{511DD9EE-41E9-A4DC-4497-4773929DA7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985" y="4648832"/>
            <a:ext cx="1209966" cy="5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6">
            <a:extLst>
              <a:ext uri="{FF2B5EF4-FFF2-40B4-BE49-F238E27FC236}">
                <a16:creationId xmlns:a16="http://schemas.microsoft.com/office/drawing/2014/main" id="{13F4E97E-1F2C-DBB7-A4C8-C06B9717415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481" y="4427051"/>
            <a:ext cx="1259897" cy="10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Development of technical capacity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Tasks in WP4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956017-ADD7-B404-E355-21B7ECA79D61}"/>
              </a:ext>
            </a:extLst>
          </p:cNvPr>
          <p:cNvSpPr txBox="1">
            <a:spLocks/>
          </p:cNvSpPr>
          <p:nvPr/>
        </p:nvSpPr>
        <p:spPr bwMode="auto">
          <a:xfrm>
            <a:off x="300624" y="1405220"/>
            <a:ext cx="11486367" cy="51083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57200" lvl="1" indent="0" eaLnBrk="1" hangingPunct="1">
              <a:lnSpc>
                <a:spcPct val="100000"/>
              </a:lnSpc>
              <a:buClr>
                <a:srgbClr val="E84E1B"/>
              </a:buClr>
              <a:buNone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Task 4.2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Definition of a standard approach to target design and debris shielding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Improve target area optics protection (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Debris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 and electronics protection (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EMP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Master lifecycle of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complex </a:t>
            </a:r>
            <a:r>
              <a:rPr lang="en-US" alt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targetry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enabling strategic long-term decisions 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solidFill>
                  <a:srgbClr val="FE5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ELI facilities, STFC, HZDR, TUD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Task leader: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Mihail Cernaianu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ELI NP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Coordinators: S. Weber BL, S. Kahaly ALPS, U. Schramm HZDR, G. Schaumann TUD, C. Spindloe STFC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à coins arrondis 14">
            <a:extLst>
              <a:ext uri="{FF2B5EF4-FFF2-40B4-BE49-F238E27FC236}">
                <a16:creationId xmlns:a16="http://schemas.microsoft.com/office/drawing/2014/main" id="{3C07AC73-7853-3EAE-B10D-853D0515DB98}"/>
              </a:ext>
            </a:extLst>
          </p:cNvPr>
          <p:cNvSpPr/>
          <p:nvPr/>
        </p:nvSpPr>
        <p:spPr>
          <a:xfrm>
            <a:off x="4230264" y="4705654"/>
            <a:ext cx="2689225" cy="104331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E84E1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13. Define a standard approach to target design and debris shielding</a:t>
            </a:r>
            <a:endParaRPr lang="fr-FR" sz="11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5605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Development of technical capacity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Tasks in WP4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956017-ADD7-B404-E355-21B7ECA79D61}"/>
              </a:ext>
            </a:extLst>
          </p:cNvPr>
          <p:cNvSpPr txBox="1">
            <a:spLocks/>
          </p:cNvSpPr>
          <p:nvPr/>
        </p:nvSpPr>
        <p:spPr bwMode="auto">
          <a:xfrm>
            <a:off x="300624" y="1405220"/>
            <a:ext cx="11486367" cy="51083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Task 4.3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Development of software toolboxes to enable optimized operation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Better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control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systems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of complex/expensive devices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Implementation of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SW tools 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for high peak power laser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optimization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solidFill>
                  <a:srgbClr val="FE5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ELI facilities, Elettra</a:t>
            </a: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Task leader: </a:t>
            </a:r>
            <a:r>
              <a:rPr lang="en-US" altLang="cs-CZ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Lajos Schrettner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ELI-ALPS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Coordinators: B. Plötzeneder, D. Peceli (BL), [B. de Boisdeffre], S.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Moldoveanu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and C. Ene (NP),            M. Lonza (ELETTRA)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à coins arrondis 14">
            <a:extLst>
              <a:ext uri="{FF2B5EF4-FFF2-40B4-BE49-F238E27FC236}">
                <a16:creationId xmlns:a16="http://schemas.microsoft.com/office/drawing/2014/main" id="{B0DD5D1A-6F27-FA34-B529-4DCBB184D551}"/>
              </a:ext>
            </a:extLst>
          </p:cNvPr>
          <p:cNvSpPr/>
          <p:nvPr/>
        </p:nvSpPr>
        <p:spPr>
          <a:xfrm>
            <a:off x="6628313" y="4682038"/>
            <a:ext cx="2568575" cy="1339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E84E1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14. Define and conduct world-leading experiments to showcase the unique capabilities of the ELI Facilities</a:t>
            </a:r>
            <a:endParaRPr lang="fr-FR" sz="11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769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2">
            <a:extLst>
              <a:ext uri="{FF2B5EF4-FFF2-40B4-BE49-F238E27FC236}">
                <a16:creationId xmlns:a16="http://schemas.microsoft.com/office/drawing/2014/main" id="{549C48FC-9FE6-6D8E-B72D-4CC8CBAA08D7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Development of technical capacity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Tasks in WP4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1956017-ADD7-B404-E355-21B7ECA79D61}"/>
              </a:ext>
            </a:extLst>
          </p:cNvPr>
          <p:cNvSpPr txBox="1">
            <a:spLocks/>
          </p:cNvSpPr>
          <p:nvPr/>
        </p:nvSpPr>
        <p:spPr bwMode="auto">
          <a:xfrm>
            <a:off x="300624" y="1405220"/>
            <a:ext cx="11700876" cy="510831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Task 4.4 - Key technologies to enhance experimental performances of secondary sources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Development of detectors or experimental setups to improve high rep rate experimental programs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4.4a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Task Leader: </a:t>
            </a:r>
            <a:r>
              <a:rPr lang="en-US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Zsolt Divéki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ELI ALPS (formerly </a:t>
            </a:r>
            <a:r>
              <a:rPr lang="en-US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Sergei Kühn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FORTH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is building a Magnetic Bottle Electron </a:t>
            </a:r>
            <a:r>
              <a:rPr lang="en-US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ToF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Spectrometer prototype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CNR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is building a 2 axis XUV Polarimeter prototype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STFC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is lending a Liquid Jet experimental station and provides training 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4.4b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	Task Leader: </a:t>
            </a:r>
            <a:r>
              <a:rPr lang="en-US" altLang="cs-CZ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Daniele Margarone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ELI Beamlines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QUB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develops enhanced helical coil experimental setup for high repetition rate p+ generation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INFN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develops a detector array to measure Bragg peak for p+ beams</a:t>
            </a: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00000"/>
              </a:lnSpc>
              <a:buClr>
                <a:srgbClr val="E84E1B"/>
              </a:buClr>
              <a:buFont typeface="Century Gothic" panose="020B0502020202020204" pitchFamily="34" charset="0"/>
              <a:buChar char="−"/>
            </a:pPr>
            <a:endParaRPr lang="en-US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à coins arrondis 14">
            <a:extLst>
              <a:ext uri="{FF2B5EF4-FFF2-40B4-BE49-F238E27FC236}">
                <a16:creationId xmlns:a16="http://schemas.microsoft.com/office/drawing/2014/main" id="{152BA5B9-9A32-6D7E-B239-7AF8472D531C}"/>
              </a:ext>
            </a:extLst>
          </p:cNvPr>
          <p:cNvSpPr/>
          <p:nvPr/>
        </p:nvSpPr>
        <p:spPr>
          <a:xfrm>
            <a:off x="8895524" y="3289452"/>
            <a:ext cx="2568575" cy="13398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rgbClr val="E84E1B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solidFill>
                  <a:srgbClr val="C00000"/>
                </a:solidFill>
                <a:latin typeface="Calibri"/>
              </a:rPr>
              <a:t>14. Define and conduct world-leading experiments to showcase the unique capabilities of the ELI Facilities</a:t>
            </a:r>
            <a:endParaRPr lang="fr-FR" sz="1100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619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40CE7C58-82F9-5602-88BB-006C984596C9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066530" cy="508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Development of technical capacity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" descr="A person standing on a ladder in a room&#10;&#10;Description automatically generated">
            <a:extLst>
              <a:ext uri="{FF2B5EF4-FFF2-40B4-BE49-F238E27FC236}">
                <a16:creationId xmlns:a16="http://schemas.microsoft.com/office/drawing/2014/main" id="{B040F9A0-EFF0-C228-A421-5D366F0C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t="15477" r="11667" b="22857"/>
          <a:stretch/>
        </p:blipFill>
        <p:spPr>
          <a:xfrm>
            <a:off x="8618706" y="1055515"/>
            <a:ext cx="3001566" cy="24601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A6BB5E-3DA0-2405-AE0C-EE6002DE8AAA}"/>
              </a:ext>
            </a:extLst>
          </p:cNvPr>
          <p:cNvGrpSpPr/>
          <p:nvPr/>
        </p:nvGrpSpPr>
        <p:grpSpPr>
          <a:xfrm>
            <a:off x="3190311" y="4621570"/>
            <a:ext cx="2542881" cy="1984443"/>
            <a:chOff x="569095" y="1140954"/>
            <a:chExt cx="4634807" cy="3543335"/>
          </a:xfrm>
        </p:grpSpPr>
        <p:pic>
          <p:nvPicPr>
            <p:cNvPr id="10" name="Picture 9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22DC68F4-51C3-AC56-B90F-DB656368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95" y="1140954"/>
              <a:ext cx="4634807" cy="34761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304A6F-5B1D-6BF1-282F-7BF4A0755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9994" y="3032859"/>
              <a:ext cx="2733908" cy="1651430"/>
            </a:xfrm>
            <a:prstGeom prst="rect">
              <a:avLst/>
            </a:prstGeom>
          </p:spPr>
        </p:pic>
      </p:grpSp>
      <p:pic>
        <p:nvPicPr>
          <p:cNvPr id="12" name="Immagine 13" descr="Immagine che contiene macchina, Impianto elettrico, ingegneria, Ingegneria elettronica&#10;&#10;Descrizione generata automaticamente">
            <a:extLst>
              <a:ext uri="{FF2B5EF4-FFF2-40B4-BE49-F238E27FC236}">
                <a16:creationId xmlns:a16="http://schemas.microsoft.com/office/drawing/2014/main" id="{C6CE4A23-A491-FC4D-B5A9-B2B69D14A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57" y="3639803"/>
            <a:ext cx="2035831" cy="152687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8E28A68-450C-7C97-4540-FC8C92215A38}"/>
              </a:ext>
            </a:extLst>
          </p:cNvPr>
          <p:cNvGrpSpPr/>
          <p:nvPr/>
        </p:nvGrpSpPr>
        <p:grpSpPr>
          <a:xfrm>
            <a:off x="7053721" y="3690245"/>
            <a:ext cx="4321175" cy="1809738"/>
            <a:chOff x="7053721" y="3690245"/>
            <a:chExt cx="4321175" cy="1809738"/>
          </a:xfrm>
        </p:grpSpPr>
        <p:pic>
          <p:nvPicPr>
            <p:cNvPr id="21" name="Picture 20" descr="A close-up of a machine&#10;&#10;Description automatically generated">
              <a:extLst>
                <a:ext uri="{FF2B5EF4-FFF2-40B4-BE49-F238E27FC236}">
                  <a16:creationId xmlns:a16="http://schemas.microsoft.com/office/drawing/2014/main" id="{997BB0E6-3F4A-9FCC-31DB-642AC9A4E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0496" y="4004519"/>
              <a:ext cx="1097564" cy="1495464"/>
            </a:xfrm>
            <a:prstGeom prst="rect">
              <a:avLst/>
            </a:prstGeom>
            <a:noFill/>
          </p:spPr>
        </p:pic>
        <p:pic>
          <p:nvPicPr>
            <p:cNvPr id="13" name="Picture 12" descr="A graph of energy and a chart of energy&#10;&#10;Description automatically generated">
              <a:extLst>
                <a:ext uri="{FF2B5EF4-FFF2-40B4-BE49-F238E27FC236}">
                  <a16:creationId xmlns:a16="http://schemas.microsoft.com/office/drawing/2014/main" id="{4E7BF70A-5F05-9B6D-08A2-764A04E056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235"/>
            <a:stretch/>
          </p:blipFill>
          <p:spPr>
            <a:xfrm>
              <a:off x="7053721" y="3690245"/>
              <a:ext cx="4321175" cy="734465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991201C-DB64-50E0-8394-D0C058EA1D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7" y="927887"/>
            <a:ext cx="1762289" cy="15268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DBC0C9E-AFA4-4159-1CCB-4E9A08EFB98F}"/>
              </a:ext>
            </a:extLst>
          </p:cNvPr>
          <p:cNvGrpSpPr/>
          <p:nvPr/>
        </p:nvGrpSpPr>
        <p:grpSpPr>
          <a:xfrm>
            <a:off x="1969176" y="576833"/>
            <a:ext cx="1211007" cy="2641364"/>
            <a:chOff x="1969176" y="576833"/>
            <a:chExt cx="1211007" cy="26413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326E95-AFF4-B6C4-3E2B-298694A38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9176" y="576833"/>
              <a:ext cx="1176704" cy="26413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BBA3207-04FD-E631-D9DB-D3D520A7A2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alphaModFix amt="68000"/>
            </a:blip>
            <a:srcRect l="9486" t="7404" r="10015" b="11458"/>
            <a:stretch/>
          </p:blipFill>
          <p:spPr>
            <a:xfrm>
              <a:off x="2129644" y="1226005"/>
              <a:ext cx="1050539" cy="1228756"/>
            </a:xfrm>
            <a:prstGeom prst="rect">
              <a:avLst/>
            </a:prstGeom>
          </p:spPr>
        </p:pic>
      </p:grpSp>
      <p:pic>
        <p:nvPicPr>
          <p:cNvPr id="17" name="Immagine 7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3D757324-27F5-C8F5-34E0-79F1E2A8B7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2757" y="1713656"/>
            <a:ext cx="3195320" cy="21875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5EC6B6-9BED-EF54-9466-5CE6418F9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814" y="5025612"/>
            <a:ext cx="2404039" cy="17835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o alt text provided for this image">
            <a:extLst>
              <a:ext uri="{FF2B5EF4-FFF2-40B4-BE49-F238E27FC236}">
                <a16:creationId xmlns:a16="http://schemas.microsoft.com/office/drawing/2014/main" id="{23DBBBBE-7DBC-C28F-44D2-BD5CEBD9A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" t="15948" b="12688"/>
          <a:stretch/>
        </p:blipFill>
        <p:spPr bwMode="auto">
          <a:xfrm>
            <a:off x="6670707" y="3237063"/>
            <a:ext cx="3466264" cy="34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lcím 2">
            <a:extLst>
              <a:ext uri="{FF2B5EF4-FFF2-40B4-BE49-F238E27FC236}">
                <a16:creationId xmlns:a16="http://schemas.microsoft.com/office/drawing/2014/main" id="{DA27CBBC-838A-4134-2D04-6EAA27C505CE}"/>
              </a:ext>
            </a:extLst>
          </p:cNvPr>
          <p:cNvSpPr txBox="1">
            <a:spLocks/>
          </p:cNvSpPr>
          <p:nvPr/>
        </p:nvSpPr>
        <p:spPr bwMode="auto">
          <a:xfrm>
            <a:off x="420710" y="1366572"/>
            <a:ext cx="9185203" cy="4652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ELIAS laboratory created in ELI BL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Experience from largest US laser labs helped in the design (SANDIA, LLE, LLNL)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Unique 1.2 m aperture for HE laser optics in planetary motion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Coating Process R&amp;D and related LIDT funded by THRILL Horizon Europe project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buFont typeface="Century Gothic" panose="020B0502020202020204" pitchFamily="34" charset="0"/>
              <a:buChar char="−"/>
              <a:defRPr/>
            </a:pPr>
            <a:r>
              <a:rPr lang="en-US" altLang="cs-CZ" sz="2000" dirty="0">
                <a:latin typeface="+mn-lt"/>
              </a:rPr>
              <a:t>Enables largest &gt;5 PW laser projects</a:t>
            </a:r>
          </a:p>
        </p:txBody>
      </p:sp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ELIAS – ELI Advanced coating System</a:t>
            </a:r>
            <a:endParaRPr lang="hu-HU" sz="3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FA4FF9-2868-A60C-C697-641E6187F439}"/>
              </a:ext>
            </a:extLst>
          </p:cNvPr>
          <p:cNvGrpSpPr/>
          <p:nvPr/>
        </p:nvGrpSpPr>
        <p:grpSpPr>
          <a:xfrm>
            <a:off x="597502" y="3957167"/>
            <a:ext cx="5255262" cy="2383200"/>
            <a:chOff x="87548" y="4339545"/>
            <a:chExt cx="5255262" cy="2383200"/>
          </a:xfrm>
        </p:grpSpPr>
        <p:pic>
          <p:nvPicPr>
            <p:cNvPr id="10" name="Picture 9" descr="A group of people working on a machine&#10;&#10;Description automatically generated">
              <a:extLst>
                <a:ext uri="{FF2B5EF4-FFF2-40B4-BE49-F238E27FC236}">
                  <a16:creationId xmlns:a16="http://schemas.microsoft.com/office/drawing/2014/main" id="{C57220F7-99DA-5A30-80F5-9B32D632C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54"/>
            <a:stretch/>
          </p:blipFill>
          <p:spPr>
            <a:xfrm>
              <a:off x="246066" y="4339545"/>
              <a:ext cx="5096744" cy="2383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17C25EF-DB0E-D7C5-8680-490213F0E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48" y="4899218"/>
              <a:ext cx="1665246" cy="182352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02CF7C9-C304-1BF4-0BE9-028C1610E494}"/>
              </a:ext>
            </a:extLst>
          </p:cNvPr>
          <p:cNvSpPr txBox="1"/>
          <p:nvPr/>
        </p:nvSpPr>
        <p:spPr>
          <a:xfrm>
            <a:off x="1045457" y="666328"/>
            <a:ext cx="6735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J. Oliver (Vacuum Innovations), T. Tolenis, D. Kramer (ELI BL), et al.</a:t>
            </a:r>
          </a:p>
          <a:p>
            <a:pPr marL="1440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dirty="0">
                <a:solidFill>
                  <a:srgbClr val="FE5000"/>
                </a:solidFill>
                <a:latin typeface="+mn-lt"/>
              </a:rPr>
              <a:t>ELI BL technical teams, S. Hejtmánek (Streicher)</a:t>
            </a:r>
            <a:endParaRPr lang="en-US" altLang="cs-CZ" sz="1800" dirty="0">
              <a:solidFill>
                <a:srgbClr val="FE5000"/>
              </a:solidFill>
              <a:latin typeface="+mn-lt"/>
            </a:endParaRPr>
          </a:p>
        </p:txBody>
      </p:sp>
      <p:pic>
        <p:nvPicPr>
          <p:cNvPr id="5" name="Picture 4" descr="A person in a blue suit from a metal box&#10;&#10;Description automatically generated">
            <a:extLst>
              <a:ext uri="{FF2B5EF4-FFF2-40B4-BE49-F238E27FC236}">
                <a16:creationId xmlns:a16="http://schemas.microsoft.com/office/drawing/2014/main" id="{EB6D5DDC-8C18-E4B5-781E-4A13A4CDA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51165" y="1102935"/>
            <a:ext cx="5336256" cy="40021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F84E62-546C-3298-416E-631DD5C64847}"/>
              </a:ext>
            </a:extLst>
          </p:cNvPr>
          <p:cNvSpPr/>
          <p:nvPr/>
        </p:nvSpPr>
        <p:spPr>
          <a:xfrm>
            <a:off x="10227666" y="300079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4.1</a:t>
            </a:r>
          </a:p>
        </p:txBody>
      </p:sp>
    </p:spTree>
    <p:extLst>
      <p:ext uri="{BB962C8B-B14F-4D97-AF65-F5344CB8AC3E}">
        <p14:creationId xmlns:p14="http://schemas.microsoft.com/office/powerpoint/2010/main" val="41464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375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LIDT prototype @ELI-ALPS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D3762-BE9E-454E-FBEA-AE4E42C7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798" y="1186325"/>
            <a:ext cx="6423710" cy="295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metal box with many parts&#10;&#10;Description automatically generated">
            <a:extLst>
              <a:ext uri="{FF2B5EF4-FFF2-40B4-BE49-F238E27FC236}">
                <a16:creationId xmlns:a16="http://schemas.microsoft.com/office/drawing/2014/main" id="{5A278087-A58B-FB06-2184-AA5173005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5" b="14255"/>
          <a:stretch/>
        </p:blipFill>
        <p:spPr>
          <a:xfrm rot="10800000">
            <a:off x="668684" y="4684289"/>
            <a:ext cx="3789236" cy="2042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640F8-B74C-4144-3ACD-8ECF72C76844}"/>
              </a:ext>
            </a:extLst>
          </p:cNvPr>
          <p:cNvSpPr txBox="1"/>
          <p:nvPr/>
        </p:nvSpPr>
        <p:spPr>
          <a:xfrm>
            <a:off x="4457920" y="5336203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6A6D84-E290-B2C4-C318-9267C0AE7136}"/>
              </a:ext>
            </a:extLst>
          </p:cNvPr>
          <p:cNvSpPr txBox="1"/>
          <p:nvPr/>
        </p:nvSpPr>
        <p:spPr>
          <a:xfrm>
            <a:off x="5825021" y="4676365"/>
            <a:ext cx="5764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offered to users ELI-ERIC Call 4 (</a:t>
            </a:r>
            <a:r>
              <a:rPr lang="en-US" dirty="0">
                <a:hlinkClick r:id="rId4"/>
              </a:rPr>
              <a:t>https://up.eli-laser.eu/call/4th-eli-call-for-users-819757098</a:t>
            </a:r>
            <a:r>
              <a:rPr lang="en-US" dirty="0"/>
              <a:t> )</a:t>
            </a:r>
          </a:p>
          <a:p>
            <a:endParaRPr lang="en-US" dirty="0"/>
          </a:p>
          <a:p>
            <a:r>
              <a:rPr lang="en-US" dirty="0"/>
              <a:t>[ELI BL LIDT system part of user experiment in May 2024]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80756D-1C3B-AF94-3063-A91DE25E51A8}"/>
              </a:ext>
            </a:extLst>
          </p:cNvPr>
          <p:cNvGrpSpPr/>
          <p:nvPr/>
        </p:nvGrpSpPr>
        <p:grpSpPr>
          <a:xfrm>
            <a:off x="496687" y="1312659"/>
            <a:ext cx="4634807" cy="3295104"/>
            <a:chOff x="569095" y="1389185"/>
            <a:chExt cx="4634807" cy="3295104"/>
          </a:xfrm>
        </p:grpSpPr>
        <p:pic>
          <p:nvPicPr>
            <p:cNvPr id="14" name="Picture 13" descr="A large machine in a factory&#10;&#10;Description automatically generated">
              <a:extLst>
                <a:ext uri="{FF2B5EF4-FFF2-40B4-BE49-F238E27FC236}">
                  <a16:creationId xmlns:a16="http://schemas.microsoft.com/office/drawing/2014/main" id="{0ACB7132-218A-84B2-AF3F-BE59D5353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1"/>
            <a:stretch/>
          </p:blipFill>
          <p:spPr>
            <a:xfrm>
              <a:off x="569095" y="1389185"/>
              <a:ext cx="4634807" cy="3227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AB0FC5F-B7BF-2BE3-E0C3-4FC46C16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9994" y="3032859"/>
              <a:ext cx="2733908" cy="165143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818061F-3A98-95DC-58EC-B4720A2A8254}"/>
              </a:ext>
            </a:extLst>
          </p:cNvPr>
          <p:cNvSpPr txBox="1"/>
          <p:nvPr/>
        </p:nvSpPr>
        <p:spPr>
          <a:xfrm>
            <a:off x="834442" y="747191"/>
            <a:ext cx="6735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4000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84E1B"/>
              </a:buClr>
              <a:defRPr/>
            </a:pPr>
            <a:r>
              <a:rPr lang="en-US" altLang="cs-CZ" sz="1800" dirty="0">
                <a:solidFill>
                  <a:srgbClr val="FE5000"/>
                </a:solidFill>
                <a:latin typeface="+mn-lt"/>
              </a:rPr>
              <a:t>S. Kahaly ALPS, T. Somoskői, N. Ahmed (PhD student)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D8582C-93F9-5992-1CBF-06284633F955}"/>
              </a:ext>
            </a:extLst>
          </p:cNvPr>
          <p:cNvSpPr/>
          <p:nvPr/>
        </p:nvSpPr>
        <p:spPr>
          <a:xfrm>
            <a:off x="10227666" y="300079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4.1</a:t>
            </a:r>
          </a:p>
        </p:txBody>
      </p:sp>
    </p:spTree>
    <p:extLst>
      <p:ext uri="{BB962C8B-B14F-4D97-AF65-F5344CB8AC3E}">
        <p14:creationId xmlns:p14="http://schemas.microsoft.com/office/powerpoint/2010/main" val="143989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cím 2">
            <a:extLst>
              <a:ext uri="{FF2B5EF4-FFF2-40B4-BE49-F238E27FC236}">
                <a16:creationId xmlns:a16="http://schemas.microsoft.com/office/drawing/2014/main" id="{D36C150A-EDE8-A388-DF71-2EFC967B3404}"/>
              </a:ext>
            </a:extLst>
          </p:cNvPr>
          <p:cNvSpPr txBox="1">
            <a:spLocks/>
          </p:cNvSpPr>
          <p:nvPr/>
        </p:nvSpPr>
        <p:spPr>
          <a:xfrm>
            <a:off x="2241551" y="135255"/>
            <a:ext cx="9767570" cy="84069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sz="3900" b="1" dirty="0">
                <a:solidFill>
                  <a:srgbClr val="FE5000"/>
                </a:solidFill>
                <a:latin typeface="+mj-lt"/>
              </a:rPr>
              <a:t>LIDT beamtime with large beam at ELI-NP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E84E1B"/>
                </a:solidFill>
              </a:rPr>
              <a:t>PI: D. Ursescu for T4.1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3900" b="1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2" name="Téglalap 4">
            <a:extLst>
              <a:ext uri="{FF2B5EF4-FFF2-40B4-BE49-F238E27FC236}">
                <a16:creationId xmlns:a16="http://schemas.microsoft.com/office/drawing/2014/main" id="{F31A619C-D8FD-87F6-695F-4194E0D9F1D1}"/>
              </a:ext>
            </a:extLst>
          </p:cNvPr>
          <p:cNvSpPr/>
          <p:nvPr/>
        </p:nvSpPr>
        <p:spPr>
          <a:xfrm>
            <a:off x="93686" y="1264130"/>
            <a:ext cx="11845264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rgbClr val="E84E1B"/>
              </a:buClr>
              <a:buNone/>
              <a:defRPr/>
            </a:pPr>
            <a:r>
              <a:rPr lang="en-US" sz="2000" b="1" dirty="0"/>
              <a:t>First campaign May 2022: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rgbClr val="E84E1B"/>
              </a:buClr>
              <a:buNone/>
              <a:defRPr/>
            </a:pPr>
            <a:r>
              <a:rPr lang="en-US" sz="2000" dirty="0">
                <a:solidFill>
                  <a:srgbClr val="E84E1B"/>
                </a:solidFill>
              </a:rPr>
              <a:t>Gabriel Bleotu, Alice Dumitru, Cristian </a:t>
            </a:r>
            <a:r>
              <a:rPr lang="en-US" sz="2000" dirty="0" err="1">
                <a:solidFill>
                  <a:srgbClr val="E84E1B"/>
                </a:solidFill>
              </a:rPr>
              <a:t>Alexe</a:t>
            </a:r>
            <a:r>
              <a:rPr lang="en-US" sz="2000" dirty="0">
                <a:solidFill>
                  <a:srgbClr val="E84E1B"/>
                </a:solidFill>
              </a:rPr>
              <a:t>, Andrei </a:t>
            </a:r>
            <a:r>
              <a:rPr lang="en-US" sz="2000" dirty="0" err="1">
                <a:solidFill>
                  <a:srgbClr val="E84E1B"/>
                </a:solidFill>
              </a:rPr>
              <a:t>Naziru</a:t>
            </a:r>
            <a:r>
              <a:rPr lang="en-US" sz="2000" dirty="0">
                <a:solidFill>
                  <a:srgbClr val="E84E1B"/>
                </a:solidFill>
              </a:rPr>
              <a:t>, Stefan Popa, Dan Matei, Ioan Dancus, Daniel Ursescu (ELI-NP), Tamas </a:t>
            </a:r>
            <a:r>
              <a:rPr lang="en-US" sz="2000" dirty="0" err="1">
                <a:solidFill>
                  <a:srgbClr val="E84E1B"/>
                </a:solidFill>
              </a:rPr>
              <a:t>Somoskoi</a:t>
            </a:r>
            <a:r>
              <a:rPr lang="en-US" sz="2000" dirty="0">
                <a:solidFill>
                  <a:srgbClr val="E84E1B"/>
                </a:solidFill>
              </a:rPr>
              <a:t> (ELI-ALPS)</a:t>
            </a: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rgbClr val="E84E1B"/>
              </a:buClr>
              <a:buNone/>
              <a:defRPr/>
            </a:pPr>
            <a:endParaRPr lang="en-US" sz="2000" b="1" dirty="0">
              <a:solidFill>
                <a:srgbClr val="E84E1B"/>
              </a:solidFill>
            </a:endParaRPr>
          </a:p>
          <a:p>
            <a:pPr eaLnBrk="1" hangingPunct="1">
              <a:spcAft>
                <a:spcPts val="600"/>
              </a:spcAft>
              <a:buClr>
                <a:srgbClr val="E84E1B"/>
              </a:buClr>
              <a:defRPr/>
            </a:pPr>
            <a:r>
              <a:rPr lang="en-US" sz="2000" b="1" dirty="0"/>
              <a:t>Second campaign September 2022: </a:t>
            </a:r>
          </a:p>
          <a:p>
            <a:pPr eaLnBrk="1" hangingPunct="1">
              <a:spcAft>
                <a:spcPts val="600"/>
              </a:spcAft>
              <a:buClr>
                <a:srgbClr val="E84E1B"/>
              </a:buClr>
              <a:defRPr/>
            </a:pPr>
            <a:r>
              <a:rPr lang="en-US" sz="2000" dirty="0">
                <a:solidFill>
                  <a:srgbClr val="E84E1B"/>
                </a:solidFill>
              </a:rPr>
              <a:t>Gabriel Bleotu, Andrei </a:t>
            </a:r>
            <a:r>
              <a:rPr lang="en-US" sz="2000" dirty="0" err="1">
                <a:solidFill>
                  <a:srgbClr val="E84E1B"/>
                </a:solidFill>
              </a:rPr>
              <a:t>Naziru</a:t>
            </a:r>
            <a:r>
              <a:rPr lang="en-US" sz="2000" dirty="0">
                <a:solidFill>
                  <a:srgbClr val="E84E1B"/>
                </a:solidFill>
              </a:rPr>
              <a:t>, Andrew-Hiroaki </a:t>
            </a:r>
            <a:r>
              <a:rPr lang="en-US" sz="2000" dirty="0" err="1">
                <a:solidFill>
                  <a:srgbClr val="E84E1B"/>
                </a:solidFill>
              </a:rPr>
              <a:t>Okukura</a:t>
            </a:r>
            <a:r>
              <a:rPr lang="en-US" sz="2000" dirty="0">
                <a:solidFill>
                  <a:srgbClr val="E84E1B"/>
                </a:solidFill>
              </a:rPr>
              <a:t>, Stefan Popa, Vicentiu Iancu, Dan Matei, Alice Dumitru, Cristian </a:t>
            </a:r>
            <a:r>
              <a:rPr lang="en-US" sz="2000" dirty="0" err="1">
                <a:solidFill>
                  <a:srgbClr val="E84E1B"/>
                </a:solidFill>
              </a:rPr>
              <a:t>Alexe</a:t>
            </a:r>
            <a:r>
              <a:rPr lang="en-US" sz="2000" dirty="0">
                <a:solidFill>
                  <a:srgbClr val="E84E1B"/>
                </a:solidFill>
              </a:rPr>
              <a:t>, Dan Matei, Vlad </a:t>
            </a:r>
            <a:r>
              <a:rPr lang="en-US" sz="2000" dirty="0" err="1">
                <a:solidFill>
                  <a:srgbClr val="E84E1B"/>
                </a:solidFill>
              </a:rPr>
              <a:t>Musat</a:t>
            </a:r>
            <a:r>
              <a:rPr lang="en-US" sz="2000" dirty="0">
                <a:solidFill>
                  <a:srgbClr val="E84E1B"/>
                </a:solidFill>
              </a:rPr>
              <a:t>, Maria Talposi, Daniel Ursescu (ELI-NP), Tamas </a:t>
            </a:r>
            <a:r>
              <a:rPr lang="en-US" sz="2000" dirty="0" err="1">
                <a:solidFill>
                  <a:srgbClr val="E84E1B"/>
                </a:solidFill>
              </a:rPr>
              <a:t>Somoskoi</a:t>
            </a:r>
            <a:r>
              <a:rPr lang="en-US" sz="2000" dirty="0">
                <a:solidFill>
                  <a:srgbClr val="E84E1B"/>
                </a:solidFill>
              </a:rPr>
              <a:t>, Naveed Ahmed, Subhendu </a:t>
            </a:r>
            <a:r>
              <a:rPr lang="en-US" sz="2000" dirty="0" err="1">
                <a:solidFill>
                  <a:srgbClr val="E84E1B"/>
                </a:solidFill>
              </a:rPr>
              <a:t>Kahaly</a:t>
            </a:r>
            <a:r>
              <a:rPr lang="en-US" sz="2000" dirty="0">
                <a:solidFill>
                  <a:srgbClr val="E84E1B"/>
                </a:solidFill>
              </a:rPr>
              <a:t> (ELI-ALPS) Chauvin Adrien, Daniel Kramer (ELI-Beamlines)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Aft>
                <a:spcPts val="600"/>
              </a:spcAft>
              <a:buClr>
                <a:srgbClr val="E84E1B"/>
              </a:buClr>
              <a:defRPr/>
            </a:pPr>
            <a:endParaRPr lang="en-US" sz="2000" b="1" dirty="0">
              <a:solidFill>
                <a:srgbClr val="E84E1B"/>
              </a:solidFill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rgbClr val="E84E1B"/>
              </a:buClr>
              <a:buNone/>
              <a:defRPr/>
            </a:pPr>
            <a:endParaRPr lang="en-US" sz="2000" b="1" dirty="0">
              <a:solidFill>
                <a:srgbClr val="E84E1B"/>
              </a:solidFill>
            </a:endParaRPr>
          </a:p>
          <a:p>
            <a:pPr marL="0" indent="0" eaLnBrk="1" hangingPunct="1">
              <a:lnSpc>
                <a:spcPct val="100000"/>
              </a:lnSpc>
              <a:spcAft>
                <a:spcPts val="600"/>
              </a:spcAft>
              <a:buClr>
                <a:srgbClr val="E84E1B"/>
              </a:buClr>
              <a:buNone/>
              <a:defRPr/>
            </a:pP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5BB34F-8B57-2208-63E7-0148A803DEC2}"/>
              </a:ext>
            </a:extLst>
          </p:cNvPr>
          <p:cNvSpPr/>
          <p:nvPr/>
        </p:nvSpPr>
        <p:spPr>
          <a:xfrm>
            <a:off x="10990610" y="277405"/>
            <a:ext cx="1018511" cy="561756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4.1</a:t>
            </a:r>
          </a:p>
        </p:txBody>
      </p:sp>
    </p:spTree>
    <p:extLst>
      <p:ext uri="{BB962C8B-B14F-4D97-AF65-F5344CB8AC3E}">
        <p14:creationId xmlns:p14="http://schemas.microsoft.com/office/powerpoint/2010/main" val="1058098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F1662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E10C75E4899045BDDADB24CE64572D" ma:contentTypeVersion="15" ma:contentTypeDescription="Create a new document." ma:contentTypeScope="" ma:versionID="e1f50d81a9e0894437bd368d4525322f">
  <xsd:schema xmlns:xsd="http://www.w3.org/2001/XMLSchema" xmlns:xs="http://www.w3.org/2001/XMLSchema" xmlns:p="http://schemas.microsoft.com/office/2006/metadata/properties" xmlns:ns2="7180c374-78bb-4e3b-8555-b6fed851bffe" xmlns:ns3="26741476-6a0b-4567-96dc-bb9f83e3a8cf" targetNamespace="http://schemas.microsoft.com/office/2006/metadata/properties" ma:root="true" ma:fieldsID="d667025a4f733f1837289671d52e5179" ns2:_="" ns3:_="">
    <xsd:import namespace="7180c374-78bb-4e3b-8555-b6fed851bffe"/>
    <xsd:import namespace="26741476-6a0b-4567-96dc-bb9f83e3a8c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0c374-78bb-4e3b-8555-b6fed851bf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d66644fa-1e04-4b0b-99a7-e1fb9cd97a0f}" ma:internalName="TaxCatchAll" ma:showField="CatchAllData" ma:web="7180c374-78bb-4e3b-8555-b6fed851bf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41476-6a0b-4567-96dc-bb9f83e3a8c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a1e35d8-cbd7-4d36-b574-fce871f726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D6EAB5-13A9-4697-B3CB-A90A1A2DCE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80c374-78bb-4e3b-8555-b6fed851bffe"/>
    <ds:schemaRef ds:uri="26741476-6a0b-4567-96dc-bb9f83e3a8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6F157B-85C2-40DD-BCB3-FC7FEDDF8E5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7750</TotalTime>
  <Words>2110</Words>
  <Application>Microsoft Office PowerPoint</Application>
  <PresentationFormat>Widescreen</PresentationFormat>
  <Paragraphs>280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Péter</dc:creator>
  <cp:lastModifiedBy>Kramer Daniel</cp:lastModifiedBy>
  <cp:revision>104</cp:revision>
  <dcterms:created xsi:type="dcterms:W3CDTF">2021-09-20T17:06:16Z</dcterms:created>
  <dcterms:modified xsi:type="dcterms:W3CDTF">2024-04-15T21:41:33Z</dcterms:modified>
</cp:coreProperties>
</file>