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2"/>
  </p:notesMasterIdLst>
  <p:sldIdLst>
    <p:sldId id="256" r:id="rId4"/>
    <p:sldId id="265" r:id="rId5"/>
    <p:sldId id="301" r:id="rId6"/>
    <p:sldId id="308" r:id="rId7"/>
    <p:sldId id="294" r:id="rId8"/>
    <p:sldId id="309" r:id="rId9"/>
    <p:sldId id="305" r:id="rId10"/>
    <p:sldId id="302" r:id="rId11"/>
    <p:sldId id="313" r:id="rId12"/>
    <p:sldId id="318" r:id="rId13"/>
    <p:sldId id="314" r:id="rId14"/>
    <p:sldId id="306" r:id="rId15"/>
    <p:sldId id="304" r:id="rId16"/>
    <p:sldId id="315" r:id="rId17"/>
    <p:sldId id="319" r:id="rId18"/>
    <p:sldId id="316" r:id="rId19"/>
    <p:sldId id="307" r:id="rId20"/>
    <p:sldId id="303" r:id="rId21"/>
    <p:sldId id="310" r:id="rId22"/>
    <p:sldId id="320" r:id="rId23"/>
    <p:sldId id="317" r:id="rId24"/>
    <p:sldId id="312" r:id="rId25"/>
    <p:sldId id="295" r:id="rId26"/>
    <p:sldId id="322" r:id="rId27"/>
    <p:sldId id="321" r:id="rId28"/>
    <p:sldId id="323" r:id="rId29"/>
    <p:sldId id="269" r:id="rId30"/>
    <p:sldId id="324" r:id="rId3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000"/>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0" autoAdjust="0"/>
    <p:restoredTop sz="87070" autoAdjust="0"/>
  </p:normalViewPr>
  <p:slideViewPr>
    <p:cSldViewPr snapToGrid="0" showGuides="1">
      <p:cViewPr varScale="1">
        <p:scale>
          <a:sx n="100" d="100"/>
          <a:sy n="100" d="100"/>
        </p:scale>
        <p:origin x="690" y="7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937808517565837"/>
          <c:y val="7.770271877938070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Munka1!$B$1</c:f>
              <c:strCache>
                <c:ptCount val="1"/>
                <c:pt idx="0">
                  <c:v>SOP &amp; SMP pages</c:v>
                </c:pt>
              </c:strCache>
            </c:strRef>
          </c:tx>
          <c:spPr>
            <a:ln>
              <a:noFill/>
            </a:ln>
            <a:effectLst>
              <a:outerShdw blurRad="63500" sx="105000" sy="105000" algn="ctr" rotWithShape="0">
                <a:prstClr val="black">
                  <a:alpha val="40000"/>
                </a:prstClr>
              </a:outerShdw>
            </a:effectLst>
          </c:spPr>
          <c:dPt>
            <c:idx val="0"/>
            <c:bubble3D val="0"/>
            <c:spPr>
              <a:solidFill>
                <a:schemeClr val="accent1"/>
              </a:solidFill>
              <a:ln w="19050">
                <a:noFill/>
              </a:ln>
              <a:effectLst>
                <a:outerShdw blurRad="63500" sx="105000" sy="105000" algn="ctr" rotWithShape="0">
                  <a:prstClr val="black">
                    <a:alpha val="40000"/>
                  </a:prstClr>
                </a:outerShdw>
              </a:effectLst>
            </c:spPr>
            <c:extLst>
              <c:ext xmlns:c16="http://schemas.microsoft.com/office/drawing/2014/chart" uri="{C3380CC4-5D6E-409C-BE32-E72D297353CC}">
                <c16:uniqueId val="{00000002-FADE-4395-8EAE-C2180E306D3D}"/>
              </c:ext>
            </c:extLst>
          </c:dPt>
          <c:dPt>
            <c:idx val="1"/>
            <c:bubble3D val="0"/>
            <c:spPr>
              <a:solidFill>
                <a:schemeClr val="accent2"/>
              </a:solidFill>
              <a:ln w="19050">
                <a:noFill/>
              </a:ln>
              <a:effectLst>
                <a:outerShdw blurRad="63500" sx="105000" sy="105000" algn="ctr" rotWithShape="0">
                  <a:prstClr val="black">
                    <a:alpha val="40000"/>
                  </a:prstClr>
                </a:outerShdw>
              </a:effectLst>
            </c:spPr>
            <c:extLst>
              <c:ext xmlns:c16="http://schemas.microsoft.com/office/drawing/2014/chart" uri="{C3380CC4-5D6E-409C-BE32-E72D297353CC}">
                <c16:uniqueId val="{00000003-FADE-4395-8EAE-C2180E306D3D}"/>
              </c:ext>
            </c:extLst>
          </c:dPt>
          <c:dPt>
            <c:idx val="2"/>
            <c:bubble3D val="0"/>
            <c:spPr>
              <a:solidFill>
                <a:schemeClr val="accent3"/>
              </a:solidFill>
              <a:ln w="19050">
                <a:noFill/>
              </a:ln>
              <a:effectLst>
                <a:outerShdw blurRad="63500" sx="105000" sy="105000" algn="ctr" rotWithShape="0">
                  <a:prstClr val="black">
                    <a:alpha val="40000"/>
                  </a:prstClr>
                </a:outerShdw>
              </a:effectLst>
            </c:spPr>
            <c:extLst>
              <c:ext xmlns:c16="http://schemas.microsoft.com/office/drawing/2014/chart" uri="{C3380CC4-5D6E-409C-BE32-E72D297353CC}">
                <c16:uniqueId val="{00000001-FADE-4395-8EAE-C2180E306D3D}"/>
              </c:ext>
            </c:extLst>
          </c:dPt>
          <c:dLbls>
            <c:dLbl>
              <c:idx val="0"/>
              <c:layout>
                <c:manualLayout>
                  <c:x val="-0.10107150533979004"/>
                  <c:y val="0.144147380915314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DE-4395-8EAE-C2180E306D3D}"/>
                </c:ext>
              </c:extLst>
            </c:dLbl>
            <c:dLbl>
              <c:idx val="1"/>
              <c:layout>
                <c:manualLayout>
                  <c:x val="-3.0752832481058725E-2"/>
                  <c:y val="-0.203696351643211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DE-4395-8EAE-C2180E306D3D}"/>
                </c:ext>
              </c:extLst>
            </c:dLbl>
            <c:dLbl>
              <c:idx val="2"/>
              <c:layout>
                <c:manualLayout>
                  <c:x val="0.11215607246185241"/>
                  <c:y val="0.121286941932343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DE-4395-8EAE-C2180E306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Munka1!$A$2:$A$4</c:f>
              <c:strCache>
                <c:ptCount val="3"/>
                <c:pt idx="0">
                  <c:v>BL</c:v>
                </c:pt>
                <c:pt idx="1">
                  <c:v>ALPS</c:v>
                </c:pt>
                <c:pt idx="2">
                  <c:v>NP</c:v>
                </c:pt>
              </c:strCache>
            </c:strRef>
          </c:cat>
          <c:val>
            <c:numRef>
              <c:f>Munka1!$B$2:$B$4</c:f>
              <c:numCache>
                <c:formatCode>General</c:formatCode>
                <c:ptCount val="3"/>
                <c:pt idx="0">
                  <c:v>196</c:v>
                </c:pt>
                <c:pt idx="1">
                  <c:v>327</c:v>
                </c:pt>
                <c:pt idx="2">
                  <c:v>232</c:v>
                </c:pt>
              </c:numCache>
            </c:numRef>
          </c:val>
          <c:extLst>
            <c:ext xmlns:c16="http://schemas.microsoft.com/office/drawing/2014/chart" uri="{C3380CC4-5D6E-409C-BE32-E72D297353CC}">
              <c16:uniqueId val="{00000000-FADE-4395-8EAE-C2180E306D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B5663E-15E6-E25D-CDE2-3C043CC160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hu-HU"/>
          </a:p>
        </p:txBody>
      </p:sp>
      <p:sp>
        <p:nvSpPr>
          <p:cNvPr id="3" name="Date Placeholder 2">
            <a:extLst>
              <a:ext uri="{FF2B5EF4-FFF2-40B4-BE49-F238E27FC236}">
                <a16:creationId xmlns:a16="http://schemas.microsoft.com/office/drawing/2014/main" id="{BDA78555-C5DA-C95B-27EC-62EF5D2CBE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ACED87-ED4A-7046-A8BD-FF0431DD9AA2}" type="datetimeFigureOut">
              <a:rPr lang="hu-HU"/>
              <a:pPr>
                <a:defRPr/>
              </a:pPr>
              <a:t>2024. 04. 15.</a:t>
            </a:fld>
            <a:endParaRPr lang="hu-HU"/>
          </a:p>
        </p:txBody>
      </p:sp>
      <p:sp>
        <p:nvSpPr>
          <p:cNvPr id="4" name="Slide Image Placeholder 3">
            <a:extLst>
              <a:ext uri="{FF2B5EF4-FFF2-40B4-BE49-F238E27FC236}">
                <a16:creationId xmlns:a16="http://schemas.microsoft.com/office/drawing/2014/main" id="{7C496E2A-D1B9-28B6-81E8-248601F20CE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Notes Placeholder 4">
            <a:extLst>
              <a:ext uri="{FF2B5EF4-FFF2-40B4-BE49-F238E27FC236}">
                <a16:creationId xmlns:a16="http://schemas.microsoft.com/office/drawing/2014/main" id="{D3F65ED7-D915-5543-5EBF-F168A29B642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hu-HU" noProof="0"/>
          </a:p>
        </p:txBody>
      </p:sp>
      <p:sp>
        <p:nvSpPr>
          <p:cNvPr id="6" name="Footer Placeholder 5">
            <a:extLst>
              <a:ext uri="{FF2B5EF4-FFF2-40B4-BE49-F238E27FC236}">
                <a16:creationId xmlns:a16="http://schemas.microsoft.com/office/drawing/2014/main" id="{2599C005-CC4F-19ED-EA89-A60C85EED14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hu-HU"/>
          </a:p>
        </p:txBody>
      </p:sp>
      <p:sp>
        <p:nvSpPr>
          <p:cNvPr id="7" name="Slide Number Placeholder 6">
            <a:extLst>
              <a:ext uri="{FF2B5EF4-FFF2-40B4-BE49-F238E27FC236}">
                <a16:creationId xmlns:a16="http://schemas.microsoft.com/office/drawing/2014/main" id="{5D84B028-273C-8179-1C2A-0A2720A00A0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2BC861A-F0E5-774A-9B42-036B185F7EFC}"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r>
              <a:rPr lang="hu-HU" dirty="0" err="1"/>
              <a:t>Rather</a:t>
            </a:r>
            <a:r>
              <a:rPr lang="hu-HU" dirty="0"/>
              <a:t> </a:t>
            </a:r>
            <a:r>
              <a:rPr lang="hu-HU" dirty="0" err="1"/>
              <a:t>complicated</a:t>
            </a:r>
            <a:r>
              <a:rPr lang="hu-HU" dirty="0"/>
              <a:t> </a:t>
            </a:r>
            <a:r>
              <a:rPr lang="hu-HU" dirty="0" err="1"/>
              <a:t>workpackage</a:t>
            </a:r>
            <a:r>
              <a:rPr lang="hu-HU" dirty="0"/>
              <a:t> </a:t>
            </a:r>
          </a:p>
          <a:p>
            <a:pPr marL="171450" indent="-171450">
              <a:buFontTx/>
              <a:buChar char="-"/>
            </a:pPr>
            <a:r>
              <a:rPr lang="en-US" dirty="0"/>
              <a:t>Operation of scientific equipment</a:t>
            </a:r>
          </a:p>
          <a:p>
            <a:pPr marL="171450" indent="-171450">
              <a:buFontTx/>
              <a:buChar char="-"/>
            </a:pPr>
            <a:r>
              <a:rPr lang="en-US" dirty="0"/>
              <a:t>with standard procedures, roles and responsibilities for the stakeholders of these procedures and risk management</a:t>
            </a:r>
          </a:p>
          <a:p>
            <a:pPr marL="171450" indent="-171450">
              <a:buFontTx/>
              <a:buChar char="-"/>
            </a:pPr>
            <a:r>
              <a:rPr lang="en-US" dirty="0"/>
              <a:t>Standardized measurement protocols</a:t>
            </a:r>
          </a:p>
          <a:p>
            <a:pPr marL="171450" indent="-171450">
              <a:buFontTx/>
              <a:buChar char="-"/>
            </a:pPr>
            <a:r>
              <a:rPr lang="en-US" dirty="0"/>
              <a:t>with collecting all the available diagnostic equipment across facilities, definition of the key parameters to be measured, and protocols to ensure the consistency across facilities, and these protocols can contribute to the training materials of our sources and end stations</a:t>
            </a:r>
          </a:p>
          <a:p>
            <a:pPr marL="171450" indent="-171450">
              <a:buFontTx/>
              <a:buChar char="-"/>
            </a:pPr>
            <a:r>
              <a:rPr lang="en-US" dirty="0"/>
              <a:t>Part Management</a:t>
            </a:r>
          </a:p>
          <a:p>
            <a:pPr marL="171450" indent="-171450">
              <a:buFontTx/>
              <a:buChar char="-"/>
            </a:pPr>
            <a:r>
              <a:rPr lang="en-US" dirty="0"/>
              <a:t>with a common database to address the management and planning of the stock kept at each facility, ensure the efficient procurement planning, provide a base for the systems to be developed later, and manage the risk connected to part failures and long lead time spares.</a:t>
            </a:r>
          </a:p>
          <a:p>
            <a:pPr marL="171450" indent="-171450">
              <a:buFontTx/>
              <a:buChar char="-"/>
            </a:pPr>
            <a:r>
              <a:rPr lang="en-US" dirty="0"/>
              <a:t>and Operator Trainings</a:t>
            </a:r>
          </a:p>
          <a:p>
            <a:pPr marL="171450" indent="-171450">
              <a:buFontTx/>
              <a:buChar char="-"/>
            </a:pPr>
            <a:r>
              <a:rPr lang="en-US" dirty="0"/>
              <a:t>to provide a framework of training plans, training materials with proven formats, to well defined and </a:t>
            </a:r>
            <a:r>
              <a:rPr lang="en-US" dirty="0" err="1"/>
              <a:t>harmonised</a:t>
            </a:r>
            <a:r>
              <a:rPr lang="en-US" dirty="0"/>
              <a:t> roles and</a:t>
            </a:r>
            <a:r>
              <a:rPr lang="hu-HU" dirty="0"/>
              <a:t> </a:t>
            </a:r>
            <a:r>
              <a:rPr lang="en-US" dirty="0"/>
              <a:t>responsibilities</a:t>
            </a:r>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2</a:t>
            </a:fld>
            <a:endParaRPr lang="hu-HU" altLang="hu-HU"/>
          </a:p>
        </p:txBody>
      </p:sp>
    </p:spTree>
    <p:extLst>
      <p:ext uri="{BB962C8B-B14F-4D97-AF65-F5344CB8AC3E}">
        <p14:creationId xmlns:p14="http://schemas.microsoft.com/office/powerpoint/2010/main" val="196798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13</a:t>
            </a:fld>
            <a:endParaRPr lang="hu-HU" altLang="hu-HU"/>
          </a:p>
        </p:txBody>
      </p:sp>
    </p:spTree>
    <p:extLst>
      <p:ext uri="{BB962C8B-B14F-4D97-AF65-F5344CB8AC3E}">
        <p14:creationId xmlns:p14="http://schemas.microsoft.com/office/powerpoint/2010/main" val="2591374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14</a:t>
            </a:fld>
            <a:endParaRPr lang="hu-HU" altLang="hu-HU"/>
          </a:p>
        </p:txBody>
      </p:sp>
    </p:spTree>
    <p:extLst>
      <p:ext uri="{BB962C8B-B14F-4D97-AF65-F5344CB8AC3E}">
        <p14:creationId xmlns:p14="http://schemas.microsoft.com/office/powerpoint/2010/main" val="216359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16</a:t>
            </a:fld>
            <a:endParaRPr lang="hu-HU" altLang="hu-HU"/>
          </a:p>
        </p:txBody>
      </p:sp>
    </p:spTree>
    <p:extLst>
      <p:ext uri="{BB962C8B-B14F-4D97-AF65-F5344CB8AC3E}">
        <p14:creationId xmlns:p14="http://schemas.microsoft.com/office/powerpoint/2010/main" val="236837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17</a:t>
            </a:fld>
            <a:endParaRPr lang="hu-HU" altLang="hu-HU"/>
          </a:p>
        </p:txBody>
      </p:sp>
    </p:spTree>
    <p:extLst>
      <p:ext uri="{BB962C8B-B14F-4D97-AF65-F5344CB8AC3E}">
        <p14:creationId xmlns:p14="http://schemas.microsoft.com/office/powerpoint/2010/main" val="2004875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18</a:t>
            </a:fld>
            <a:endParaRPr lang="hu-HU" altLang="hu-HU"/>
          </a:p>
        </p:txBody>
      </p:sp>
    </p:spTree>
    <p:extLst>
      <p:ext uri="{BB962C8B-B14F-4D97-AF65-F5344CB8AC3E}">
        <p14:creationId xmlns:p14="http://schemas.microsoft.com/office/powerpoint/2010/main" val="348671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19</a:t>
            </a:fld>
            <a:endParaRPr lang="hu-HU" altLang="hu-HU"/>
          </a:p>
        </p:txBody>
      </p:sp>
    </p:spTree>
    <p:extLst>
      <p:ext uri="{BB962C8B-B14F-4D97-AF65-F5344CB8AC3E}">
        <p14:creationId xmlns:p14="http://schemas.microsoft.com/office/powerpoint/2010/main" val="321253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What is your topic about?</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What was it supposed to deliver through which tasks?</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Who was involved?</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How did you contribute to the achievement of project objectives relevant for your WP?</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i="1" dirty="0">
                <a:solidFill>
                  <a:srgbClr val="FE5000"/>
                </a:solidFill>
                <a:latin typeface="+mn-lt"/>
              </a:rPr>
              <a:t>This will give the idea of work, main actors and contribution to the project objectives</a:t>
            </a:r>
          </a:p>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21</a:t>
            </a:fld>
            <a:endParaRPr lang="hu-HU" altLang="hu-HU"/>
          </a:p>
        </p:txBody>
      </p:sp>
    </p:spTree>
    <p:extLst>
      <p:ext uri="{BB962C8B-B14F-4D97-AF65-F5344CB8AC3E}">
        <p14:creationId xmlns:p14="http://schemas.microsoft.com/office/powerpoint/2010/main" val="379688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What is your topic about?</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What was it supposed to deliver through which tasks?</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Who was involved?</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dirty="0">
                <a:latin typeface="+mn-lt"/>
              </a:rPr>
              <a:t>How did you contribute to the achievement of project objectives relevant for your WP?</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en-US" altLang="cs-CZ" sz="1200" i="1" dirty="0">
                <a:solidFill>
                  <a:srgbClr val="FE5000"/>
                </a:solidFill>
                <a:latin typeface="+mn-lt"/>
              </a:rPr>
              <a:t>This will give the idea of work, main actors and contribution to the project objectives</a:t>
            </a:r>
          </a:p>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22</a:t>
            </a:fld>
            <a:endParaRPr lang="hu-HU" altLang="hu-HU"/>
          </a:p>
        </p:txBody>
      </p:sp>
    </p:spTree>
    <p:extLst>
      <p:ext uri="{BB962C8B-B14F-4D97-AF65-F5344CB8AC3E}">
        <p14:creationId xmlns:p14="http://schemas.microsoft.com/office/powerpoint/2010/main" val="1815416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23</a:t>
            </a:fld>
            <a:endParaRPr lang="hu-HU" altLang="hu-HU"/>
          </a:p>
        </p:txBody>
      </p:sp>
    </p:spTree>
    <p:extLst>
      <p:ext uri="{BB962C8B-B14F-4D97-AF65-F5344CB8AC3E}">
        <p14:creationId xmlns:p14="http://schemas.microsoft.com/office/powerpoint/2010/main" val="206349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24</a:t>
            </a:fld>
            <a:endParaRPr lang="hu-HU" altLang="hu-HU"/>
          </a:p>
        </p:txBody>
      </p:sp>
    </p:spTree>
    <p:extLst>
      <p:ext uri="{BB962C8B-B14F-4D97-AF65-F5344CB8AC3E}">
        <p14:creationId xmlns:p14="http://schemas.microsoft.com/office/powerpoint/2010/main" val="329092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3</a:t>
            </a:fld>
            <a:endParaRPr lang="hu-HU" altLang="hu-HU"/>
          </a:p>
        </p:txBody>
      </p:sp>
    </p:spTree>
    <p:extLst>
      <p:ext uri="{BB962C8B-B14F-4D97-AF65-F5344CB8AC3E}">
        <p14:creationId xmlns:p14="http://schemas.microsoft.com/office/powerpoint/2010/main" val="99847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25</a:t>
            </a:fld>
            <a:endParaRPr lang="hu-HU" altLang="hu-HU"/>
          </a:p>
        </p:txBody>
      </p:sp>
    </p:spTree>
    <p:extLst>
      <p:ext uri="{BB962C8B-B14F-4D97-AF65-F5344CB8AC3E}">
        <p14:creationId xmlns:p14="http://schemas.microsoft.com/office/powerpoint/2010/main" val="4223515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26</a:t>
            </a:fld>
            <a:endParaRPr lang="hu-HU" altLang="hu-HU"/>
          </a:p>
        </p:txBody>
      </p:sp>
    </p:spTree>
    <p:extLst>
      <p:ext uri="{BB962C8B-B14F-4D97-AF65-F5344CB8AC3E}">
        <p14:creationId xmlns:p14="http://schemas.microsoft.com/office/powerpoint/2010/main" val="2268060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95C1E552-ED8F-A893-FA11-4AFCB922C3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058DDBAE-E243-3122-0EB6-93DDBFBA1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36868" name="Slide Number Placeholder 3">
            <a:extLst>
              <a:ext uri="{FF2B5EF4-FFF2-40B4-BE49-F238E27FC236}">
                <a16:creationId xmlns:a16="http://schemas.microsoft.com/office/drawing/2014/main" id="{FA3B2DFB-F0DB-212D-8C9C-745E39A89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0157F0-725B-1C40-A504-7A81642020A2}" type="slidenum">
              <a:rPr lang="hu-HU" altLang="hu-HU" smtClean="0"/>
              <a:pPr/>
              <a:t>27</a:t>
            </a:fld>
            <a:endParaRPr lang="hu-HU" altLang="hu-H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29428E3-3754-2155-D449-57E52BA194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7EAC4B8-4BD1-1B91-B386-C684D1A833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u-HU" altLang="hu-HU"/>
          </a:p>
        </p:txBody>
      </p:sp>
      <p:sp>
        <p:nvSpPr>
          <p:cNvPr id="38916" name="Slide Number Placeholder 3">
            <a:extLst>
              <a:ext uri="{FF2B5EF4-FFF2-40B4-BE49-F238E27FC236}">
                <a16:creationId xmlns:a16="http://schemas.microsoft.com/office/drawing/2014/main" id="{B0AA9363-EDBB-222E-08C5-FC4B50D088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4AF49E0-F9D7-C44C-A31F-A2161E16CA73}" type="slidenum">
              <a:rPr kumimoji="0" lang="hu-HU" altLang="hu-H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4</a:t>
            </a:fld>
            <a:endParaRPr lang="hu-HU" altLang="hu-HU"/>
          </a:p>
        </p:txBody>
      </p:sp>
    </p:spTree>
    <p:extLst>
      <p:ext uri="{BB962C8B-B14F-4D97-AF65-F5344CB8AC3E}">
        <p14:creationId xmlns:p14="http://schemas.microsoft.com/office/powerpoint/2010/main" val="815038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6</a:t>
            </a:fld>
            <a:endParaRPr lang="hu-HU" altLang="hu-HU"/>
          </a:p>
        </p:txBody>
      </p:sp>
    </p:spTree>
    <p:extLst>
      <p:ext uri="{BB962C8B-B14F-4D97-AF65-F5344CB8AC3E}">
        <p14:creationId xmlns:p14="http://schemas.microsoft.com/office/powerpoint/2010/main" val="72127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7</a:t>
            </a:fld>
            <a:endParaRPr lang="hu-HU" altLang="hu-HU"/>
          </a:p>
        </p:txBody>
      </p:sp>
    </p:spTree>
    <p:extLst>
      <p:ext uri="{BB962C8B-B14F-4D97-AF65-F5344CB8AC3E}">
        <p14:creationId xmlns:p14="http://schemas.microsoft.com/office/powerpoint/2010/main" val="329910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8</a:t>
            </a:fld>
            <a:endParaRPr lang="hu-HU" altLang="hu-HU"/>
          </a:p>
        </p:txBody>
      </p:sp>
    </p:spTree>
    <p:extLst>
      <p:ext uri="{BB962C8B-B14F-4D97-AF65-F5344CB8AC3E}">
        <p14:creationId xmlns:p14="http://schemas.microsoft.com/office/powerpoint/2010/main" val="2857106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9</a:t>
            </a:fld>
            <a:endParaRPr lang="hu-HU" altLang="hu-HU"/>
          </a:p>
        </p:txBody>
      </p:sp>
    </p:spTree>
    <p:extLst>
      <p:ext uri="{BB962C8B-B14F-4D97-AF65-F5344CB8AC3E}">
        <p14:creationId xmlns:p14="http://schemas.microsoft.com/office/powerpoint/2010/main" val="2007834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11</a:t>
            </a:fld>
            <a:endParaRPr lang="hu-HU" altLang="hu-HU"/>
          </a:p>
        </p:txBody>
      </p:sp>
    </p:spTree>
    <p:extLst>
      <p:ext uri="{BB962C8B-B14F-4D97-AF65-F5344CB8AC3E}">
        <p14:creationId xmlns:p14="http://schemas.microsoft.com/office/powerpoint/2010/main" val="240089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dirty="0"/>
          </a:p>
        </p:txBody>
      </p:sp>
      <p:sp>
        <p:nvSpPr>
          <p:cNvPr id="4" name="Dia számának helye 3"/>
          <p:cNvSpPr>
            <a:spLocks noGrp="1"/>
          </p:cNvSpPr>
          <p:nvPr>
            <p:ph type="sldNum" sz="quarter" idx="5"/>
          </p:nvPr>
        </p:nvSpPr>
        <p:spPr/>
        <p:txBody>
          <a:bodyPr/>
          <a:lstStyle/>
          <a:p>
            <a:pPr>
              <a:defRPr/>
            </a:pPr>
            <a:fld id="{F2BC861A-F0E5-774A-9B42-036B185F7EFC}" type="slidenum">
              <a:rPr lang="hu-HU" altLang="hu-HU" smtClean="0"/>
              <a:pPr>
                <a:defRPr/>
              </a:pPr>
              <a:t>12</a:t>
            </a:fld>
            <a:endParaRPr lang="hu-HU" altLang="hu-HU"/>
          </a:p>
        </p:txBody>
      </p:sp>
    </p:spTree>
    <p:extLst>
      <p:ext uri="{BB962C8B-B14F-4D97-AF65-F5344CB8AC3E}">
        <p14:creationId xmlns:p14="http://schemas.microsoft.com/office/powerpoint/2010/main" val="1094584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31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B014DE54-6848-33DF-5FBD-D41F071503B4}"/>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3" name="Szövegdoboz 7">
            <a:extLst>
              <a:ext uri="{FF2B5EF4-FFF2-40B4-BE49-F238E27FC236}">
                <a16:creationId xmlns:a16="http://schemas.microsoft.com/office/drawing/2014/main" id="{0F345F3A-4B30-8A01-82C4-0C76DE879D0B}"/>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BED90A43-7F9D-1643-A8CB-5B981378571A}"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4" name="Picture 5" descr="Shape&#10;&#10;Description automatically generated with medium confidence">
            <a:extLst>
              <a:ext uri="{FF2B5EF4-FFF2-40B4-BE49-F238E27FC236}">
                <a16:creationId xmlns:a16="http://schemas.microsoft.com/office/drawing/2014/main" id="{074C9153-A4A8-E955-D8FB-894F75025AB4}"/>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5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Szövegdoboz 4">
            <a:extLst>
              <a:ext uri="{FF2B5EF4-FFF2-40B4-BE49-F238E27FC236}">
                <a16:creationId xmlns:a16="http://schemas.microsoft.com/office/drawing/2014/main" id="{8E7149CE-F2E5-1900-967B-BBE82F4805CD}"/>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F4992AD3-720D-FB4B-96D1-5E91366B122C}" type="slidenum">
              <a:rPr lang="hu-HU" altLang="hu-HU" b="1" smtClean="0">
                <a:solidFill>
                  <a:srgbClr val="7F7F7F"/>
                </a:solidFill>
              </a:rPr>
              <a:pPr algn="r" eaLnBrk="1" hangingPunct="1">
                <a:defRPr/>
              </a:pPr>
              <a:t>‹#›</a:t>
            </a:fld>
            <a:endParaRPr lang="hu-HU" altLang="hu-HU" b="1">
              <a:solidFill>
                <a:srgbClr val="7F7F7F"/>
              </a:solidFill>
            </a:endParaRPr>
          </a:p>
        </p:txBody>
      </p:sp>
    </p:spTree>
    <p:extLst>
      <p:ext uri="{BB962C8B-B14F-4D97-AF65-F5344CB8AC3E}">
        <p14:creationId xmlns:p14="http://schemas.microsoft.com/office/powerpoint/2010/main" val="11350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églalap 2">
            <a:extLst>
              <a:ext uri="{FF2B5EF4-FFF2-40B4-BE49-F238E27FC236}">
                <a16:creationId xmlns:a16="http://schemas.microsoft.com/office/drawing/2014/main" id="{71A7BA61-E4C0-E3FE-0F6D-F2F75C0FC1FE}"/>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5" name="Szövegdoboz 7">
            <a:extLst>
              <a:ext uri="{FF2B5EF4-FFF2-40B4-BE49-F238E27FC236}">
                <a16:creationId xmlns:a16="http://schemas.microsoft.com/office/drawing/2014/main" id="{10D90935-9FDB-3E1E-A890-1311E9A95AA1}"/>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566C3029-C5FC-5049-83F9-D60132A448E1}"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6" name="Picture 9" descr="Shape&#10;&#10;Description automatically generated with medium confidence">
            <a:extLst>
              <a:ext uri="{FF2B5EF4-FFF2-40B4-BE49-F238E27FC236}">
                <a16:creationId xmlns:a16="http://schemas.microsoft.com/office/drawing/2014/main" id="{0153C891-0605-440E-1D99-0CD8868B9C6F}"/>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814387"/>
            <a:ext cx="10515600" cy="63341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marL="228600" indent="-228600">
              <a:buClr>
                <a:srgbClr val="FE5000"/>
              </a:buClr>
              <a:buFont typeface="Calibri" panose="020F0502020204030204" pitchFamily="34" charset="0"/>
              <a:buChar char="−"/>
              <a:defRPr/>
            </a:lvl1pPr>
            <a:lvl2pPr marL="685800" indent="-228600">
              <a:buClr>
                <a:srgbClr val="FE5000"/>
              </a:buClr>
              <a:buFont typeface="Calibri" panose="020F0502020204030204" pitchFamily="34" charset="0"/>
              <a:buChar char="−"/>
              <a:defRPr/>
            </a:lvl2pPr>
            <a:lvl3pPr marL="1143000" indent="-228600">
              <a:buClr>
                <a:srgbClr val="FE5000"/>
              </a:buClr>
              <a:buFont typeface="Calibri" panose="020F0502020204030204" pitchFamily="34" charset="0"/>
              <a:buChar char="−"/>
              <a:defRPr sz="2200" b="1"/>
            </a:lvl3pPr>
            <a:lvl4pPr marL="1600200" indent="-228600">
              <a:buClr>
                <a:srgbClr val="FE5000"/>
              </a:buClr>
              <a:buFont typeface="Calibri" panose="020F0502020204030204" pitchFamily="34" charset="0"/>
              <a:buChar char="−"/>
              <a:defRPr sz="2000" b="1"/>
            </a:lvl4pPr>
            <a:lvl5pPr marL="2057400" indent="-228600">
              <a:buClr>
                <a:srgbClr val="FE5000"/>
              </a:buClr>
              <a:buFont typeface="Calibri" panose="020F050202020403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5693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14D1DC7C-2163-A26B-A238-42A967496104}"/>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4" name="Szövegdoboz 7">
            <a:extLst>
              <a:ext uri="{FF2B5EF4-FFF2-40B4-BE49-F238E27FC236}">
                <a16:creationId xmlns:a16="http://schemas.microsoft.com/office/drawing/2014/main" id="{6625CD98-3E5E-1C1C-7ECA-3104E38B0C44}"/>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178AC2E6-590A-EF48-97BA-51CE478D6017}"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5" name="Picture 11" descr="Shape&#10;&#10;Description automatically generated with medium confidence">
            <a:extLst>
              <a:ext uri="{FF2B5EF4-FFF2-40B4-BE49-F238E27FC236}">
                <a16:creationId xmlns:a16="http://schemas.microsoft.com/office/drawing/2014/main" id="{209CDAE2-2420-692A-9FA4-E61D31953362}"/>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1850" y="1781176"/>
            <a:ext cx="10515600" cy="4229100"/>
          </a:xfrm>
        </p:spPr>
        <p:txBody>
          <a:bodyPr>
            <a:normAutofit/>
          </a:bodyPr>
          <a:lstStyle>
            <a:lvl1pPr marL="0" indent="0">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Title 1"/>
          <p:cNvSpPr>
            <a:spLocks noGrp="1"/>
          </p:cNvSpPr>
          <p:nvPr>
            <p:ph type="title"/>
          </p:nvPr>
        </p:nvSpPr>
        <p:spPr>
          <a:xfrm>
            <a:off x="838200" y="814387"/>
            <a:ext cx="10515600" cy="633413"/>
          </a:xfrm>
        </p:spPr>
        <p:txBody>
          <a:bodyPr/>
          <a:lstStyle/>
          <a:p>
            <a:r>
              <a:rPr lang="en-US"/>
              <a:t>Click to edit Master title style</a:t>
            </a:r>
            <a:endParaRPr lang="en-GB"/>
          </a:p>
        </p:txBody>
      </p:sp>
    </p:spTree>
    <p:extLst>
      <p:ext uri="{BB962C8B-B14F-4D97-AF65-F5344CB8AC3E}">
        <p14:creationId xmlns:p14="http://schemas.microsoft.com/office/powerpoint/2010/main" val="35084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11DE1FDF-DBF7-0729-9F9C-2CE15A5141F4}"/>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5" name="Szövegdoboz 4">
            <a:extLst>
              <a:ext uri="{FF2B5EF4-FFF2-40B4-BE49-F238E27FC236}">
                <a16:creationId xmlns:a16="http://schemas.microsoft.com/office/drawing/2014/main" id="{484E0D79-54A2-2F45-C646-F12807A72C4C}"/>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7B84909E-DC55-1643-8532-7915A75892F7}"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6" name="Picture 12" descr="Shape&#10;&#10;Description automatically generated with medium confidence">
            <a:extLst>
              <a:ext uri="{FF2B5EF4-FFF2-40B4-BE49-F238E27FC236}">
                <a16:creationId xmlns:a16="http://schemas.microsoft.com/office/drawing/2014/main" id="{18340A52-181C-07FF-C028-6E4C005FF17D}"/>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838200" y="814387"/>
            <a:ext cx="10515600" cy="633413"/>
          </a:xfrm>
        </p:spPr>
        <p:txBody>
          <a:bodyPr/>
          <a:lstStyle/>
          <a:p>
            <a:r>
              <a:rPr lang="en-US"/>
              <a:t>Click to edit Master title style</a:t>
            </a:r>
            <a:endParaRPr lang="en-GB"/>
          </a:p>
        </p:txBody>
      </p:sp>
    </p:spTree>
    <p:extLst>
      <p:ext uri="{BB962C8B-B14F-4D97-AF65-F5344CB8AC3E}">
        <p14:creationId xmlns:p14="http://schemas.microsoft.com/office/powerpoint/2010/main" val="248367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3011BC4A-7641-6D68-DC2B-A4C0B2833D87}"/>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7" name="Szövegdoboz 4">
            <a:extLst>
              <a:ext uri="{FF2B5EF4-FFF2-40B4-BE49-F238E27FC236}">
                <a16:creationId xmlns:a16="http://schemas.microsoft.com/office/drawing/2014/main" id="{4B611843-4B6C-9548-2B7B-63ECC07C78A0}"/>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F0998A0-9FA9-B34E-988E-48A276AF340A}"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8" name="Picture 14" descr="Shape&#10;&#10;Description automatically generated with medium confidence">
            <a:extLst>
              <a:ext uri="{FF2B5EF4-FFF2-40B4-BE49-F238E27FC236}">
                <a16:creationId xmlns:a16="http://schemas.microsoft.com/office/drawing/2014/main" id="{C5FB1721-8758-3325-EF7E-DDBEFBB0AA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
          <p:cNvSpPr>
            <a:spLocks noGrp="1"/>
          </p:cNvSpPr>
          <p:nvPr>
            <p:ph type="title"/>
          </p:nvPr>
        </p:nvSpPr>
        <p:spPr>
          <a:xfrm>
            <a:off x="838200" y="814387"/>
            <a:ext cx="10515600" cy="633413"/>
          </a:xfrm>
        </p:spPr>
        <p:txBody>
          <a:bodyPr/>
          <a:lstStyle>
            <a:lvl1pPr>
              <a:defRPr>
                <a:solidFill>
                  <a:srgbClr val="FE50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5048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A35B003E-DAB3-999D-35FC-BD8F3DBCBDD2}"/>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3" name="Szövegdoboz 4">
            <a:extLst>
              <a:ext uri="{FF2B5EF4-FFF2-40B4-BE49-F238E27FC236}">
                <a16:creationId xmlns:a16="http://schemas.microsoft.com/office/drawing/2014/main" id="{261CC37F-B288-DA95-06B1-A98B1C916E27}"/>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4D8E3B4E-6EE3-9945-B635-6ED5673FFEE9}"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4" name="Picture 10" descr="Shape&#10;&#10;Description automatically generated with medium confidence">
            <a:extLst>
              <a:ext uri="{FF2B5EF4-FFF2-40B4-BE49-F238E27FC236}">
                <a16:creationId xmlns:a16="http://schemas.microsoft.com/office/drawing/2014/main" id="{7E472352-0549-2CFC-FE53-B6D82B7A64FD}"/>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838200" y="814387"/>
            <a:ext cx="10515600" cy="633413"/>
          </a:xfrm>
        </p:spPr>
        <p:txBody>
          <a:bodyPr>
            <a:normAutofit/>
          </a:bodyPr>
          <a:lstStyle>
            <a:lvl1pPr>
              <a:defRPr sz="3900">
                <a:solidFill>
                  <a:srgbClr val="FE5000"/>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71682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églalap 2">
            <a:extLst>
              <a:ext uri="{FF2B5EF4-FFF2-40B4-BE49-F238E27FC236}">
                <a16:creationId xmlns:a16="http://schemas.microsoft.com/office/drawing/2014/main" id="{11CEC161-B94E-0714-F941-8CA3BAE08022}"/>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6" name="Szövegdoboz 4">
            <a:extLst>
              <a:ext uri="{FF2B5EF4-FFF2-40B4-BE49-F238E27FC236}">
                <a16:creationId xmlns:a16="http://schemas.microsoft.com/office/drawing/2014/main" id="{CD3C32E2-2388-46A4-EECD-4C516D2C441C}"/>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2D298D4D-EA8A-3540-A65A-708FC40211AE}"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7" name="Picture 11" descr="Shape&#10;&#10;Description automatically generated with medium confidence">
            <a:extLst>
              <a:ext uri="{FF2B5EF4-FFF2-40B4-BE49-F238E27FC236}">
                <a16:creationId xmlns:a16="http://schemas.microsoft.com/office/drawing/2014/main" id="{C2F5B533-A33B-1A8C-6753-361A50CE8E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796926"/>
            <a:ext cx="4116525" cy="971550"/>
          </a:xfrm>
        </p:spPr>
        <p:txBody>
          <a:bodyPr>
            <a:noAutofit/>
          </a:bodyPr>
          <a:lstStyle>
            <a:lvl1pPr>
              <a:defRPr sz="3900"/>
            </a:lvl1pPr>
          </a:lstStyle>
          <a:p>
            <a:r>
              <a:rPr lang="en-US" dirty="0"/>
              <a:t>Click to edit Master title style</a:t>
            </a:r>
            <a:endParaRPr lang="en-GB" dirty="0"/>
          </a:p>
        </p:txBody>
      </p:sp>
      <p:sp>
        <p:nvSpPr>
          <p:cNvPr id="3" name="Content Placeholder 2"/>
          <p:cNvSpPr>
            <a:spLocks noGrp="1"/>
          </p:cNvSpPr>
          <p:nvPr>
            <p:ph idx="1"/>
          </p:nvPr>
        </p:nvSpPr>
        <p:spPr>
          <a:xfrm>
            <a:off x="5387010" y="796926"/>
            <a:ext cx="5968378" cy="5072061"/>
          </a:xfrm>
        </p:spPr>
        <p:txBody>
          <a:bodyPr/>
          <a:lstStyle>
            <a:lvl1pPr>
              <a:defRPr sz="31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839788" y="2057400"/>
            <a:ext cx="4116525" cy="3811588"/>
          </a:xfrm>
        </p:spPr>
        <p:txBody>
          <a:bodyPr>
            <a:normAutofit/>
          </a:bodyPr>
          <a:lstStyle>
            <a:lvl1pPr marL="0" indent="0">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3956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églalap 2">
            <a:extLst>
              <a:ext uri="{FF2B5EF4-FFF2-40B4-BE49-F238E27FC236}">
                <a16:creationId xmlns:a16="http://schemas.microsoft.com/office/drawing/2014/main" id="{65C3CC77-3764-499D-BDD8-7E8D0229F61D}"/>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sp>
        <p:nvSpPr>
          <p:cNvPr id="6" name="Szövegdoboz 4">
            <a:extLst>
              <a:ext uri="{FF2B5EF4-FFF2-40B4-BE49-F238E27FC236}">
                <a16:creationId xmlns:a16="http://schemas.microsoft.com/office/drawing/2014/main" id="{97B1EBEC-4C06-EE53-EFE4-F097C46B2313}"/>
              </a:ext>
            </a:extLst>
          </p:cNvPr>
          <p:cNvSpPr txBox="1">
            <a:spLocks noChangeArrowheads="1"/>
          </p:cNvSpPr>
          <p:nvPr userDrawn="1"/>
        </p:nvSpPr>
        <p:spPr bwMode="auto">
          <a:xfrm>
            <a:off x="10969625" y="6488113"/>
            <a:ext cx="1092200" cy="36988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A995E0BF-511A-C544-960D-ED3EDDBB7567}" type="slidenum">
              <a:rPr lang="hu-HU" altLang="hu-HU" b="1" smtClean="0">
                <a:solidFill>
                  <a:srgbClr val="7F7F7F"/>
                </a:solidFill>
              </a:rPr>
              <a:pPr algn="r" eaLnBrk="1" hangingPunct="1">
                <a:defRPr/>
              </a:pPr>
              <a:t>‹#›</a:t>
            </a:fld>
            <a:endParaRPr lang="hu-HU" altLang="hu-HU" b="1">
              <a:solidFill>
                <a:srgbClr val="7F7F7F"/>
              </a:solidFill>
            </a:endParaRPr>
          </a:p>
        </p:txBody>
      </p:sp>
      <p:pic>
        <p:nvPicPr>
          <p:cNvPr id="7" name="Picture 11" descr="Shape&#10;&#10;Description automatically generated with medium confidence">
            <a:extLst>
              <a:ext uri="{FF2B5EF4-FFF2-40B4-BE49-F238E27FC236}">
                <a16:creationId xmlns:a16="http://schemas.microsoft.com/office/drawing/2014/main" id="{CF90B6E8-A76C-701D-582D-9A989C67B41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760412"/>
            <a:ext cx="4050264" cy="1296987"/>
          </a:xfrm>
        </p:spPr>
        <p:txBody>
          <a:bodyPr>
            <a:noAutofit/>
          </a:bodyPr>
          <a:lstStyle>
            <a:lvl1pPr>
              <a:defRPr sz="3900">
                <a:solidFill>
                  <a:srgbClr val="FE5000"/>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5183188" y="760412"/>
            <a:ext cx="6172200" cy="510857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4050264" cy="3811588"/>
          </a:xfrm>
        </p:spPr>
        <p:txBody>
          <a:bodyPr>
            <a:normAutofit/>
          </a:bodyPr>
          <a:lstStyle>
            <a:lvl1pPr marL="0" indent="0">
              <a:buNone/>
              <a:defRPr sz="20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5885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Header_Blank0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églalap 2">
            <a:extLst>
              <a:ext uri="{FF2B5EF4-FFF2-40B4-BE49-F238E27FC236}">
                <a16:creationId xmlns:a16="http://schemas.microsoft.com/office/drawing/2014/main" id="{43436C17-890C-B08E-BA3D-9C2628F7540F}"/>
              </a:ext>
            </a:extLst>
          </p:cNvPr>
          <p:cNvSpPr/>
          <p:nvPr userDrawn="1"/>
        </p:nvSpPr>
        <p:spPr>
          <a:xfrm>
            <a:off x="-1588" y="127000"/>
            <a:ext cx="2147888" cy="508000"/>
          </a:xfrm>
          <a:custGeom>
            <a:avLst/>
            <a:gdLst>
              <a:gd name="connsiteX0" fmla="*/ 0 w 3984171"/>
              <a:gd name="connsiteY0" fmla="*/ 0 h 958975"/>
              <a:gd name="connsiteX1" fmla="*/ 3984171 w 3984171"/>
              <a:gd name="connsiteY1" fmla="*/ 0 h 958975"/>
              <a:gd name="connsiteX2" fmla="*/ 3984171 w 3984171"/>
              <a:gd name="connsiteY2" fmla="*/ 958975 h 958975"/>
              <a:gd name="connsiteX3" fmla="*/ 0 w 3984171"/>
              <a:gd name="connsiteY3" fmla="*/ 958975 h 958975"/>
              <a:gd name="connsiteX4" fmla="*/ 0 w 3984171"/>
              <a:gd name="connsiteY4" fmla="*/ 0 h 958975"/>
              <a:gd name="connsiteX0" fmla="*/ 0 w 3984171"/>
              <a:gd name="connsiteY0" fmla="*/ 0 h 975304"/>
              <a:gd name="connsiteX1" fmla="*/ 3984171 w 3984171"/>
              <a:gd name="connsiteY1" fmla="*/ 0 h 975304"/>
              <a:gd name="connsiteX2" fmla="*/ 3265714 w 3984171"/>
              <a:gd name="connsiteY2" fmla="*/ 975304 h 975304"/>
              <a:gd name="connsiteX3" fmla="*/ 0 w 3984171"/>
              <a:gd name="connsiteY3" fmla="*/ 958975 h 975304"/>
              <a:gd name="connsiteX4" fmla="*/ 0 w 3984171"/>
              <a:gd name="connsiteY4" fmla="*/ 0 h 975304"/>
              <a:gd name="connsiteX0" fmla="*/ 0 w 3984171"/>
              <a:gd name="connsiteY0" fmla="*/ 0 h 958975"/>
              <a:gd name="connsiteX1" fmla="*/ 3984171 w 3984171"/>
              <a:gd name="connsiteY1" fmla="*/ 0 h 958975"/>
              <a:gd name="connsiteX2" fmla="*/ 3286381 w 3984171"/>
              <a:gd name="connsiteY2" fmla="*/ 944304 h 958975"/>
              <a:gd name="connsiteX3" fmla="*/ 0 w 3984171"/>
              <a:gd name="connsiteY3" fmla="*/ 958975 h 958975"/>
              <a:gd name="connsiteX4" fmla="*/ 0 w 3984171"/>
              <a:gd name="connsiteY4" fmla="*/ 0 h 958975"/>
              <a:gd name="connsiteX0" fmla="*/ 0 w 3984171"/>
              <a:gd name="connsiteY0" fmla="*/ 0 h 959804"/>
              <a:gd name="connsiteX1" fmla="*/ 3984171 w 3984171"/>
              <a:gd name="connsiteY1" fmla="*/ 0 h 959804"/>
              <a:gd name="connsiteX2" fmla="*/ 3307049 w 3984171"/>
              <a:gd name="connsiteY2" fmla="*/ 959804 h 959804"/>
              <a:gd name="connsiteX3" fmla="*/ 0 w 3984171"/>
              <a:gd name="connsiteY3" fmla="*/ 958975 h 959804"/>
              <a:gd name="connsiteX4" fmla="*/ 0 w 3984171"/>
              <a:gd name="connsiteY4" fmla="*/ 0 h 959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4171" h="959804">
                <a:moveTo>
                  <a:pt x="0" y="0"/>
                </a:moveTo>
                <a:lnTo>
                  <a:pt x="3984171" y="0"/>
                </a:lnTo>
                <a:lnTo>
                  <a:pt x="3307049" y="959804"/>
                </a:lnTo>
                <a:lnTo>
                  <a:pt x="0" y="958975"/>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hu-HU" dirty="0"/>
          </a:p>
        </p:txBody>
      </p:sp>
      <p:pic>
        <p:nvPicPr>
          <p:cNvPr id="3" name="Picture 3" descr="Shape&#10;&#10;Description automatically generated with medium confidence">
            <a:extLst>
              <a:ext uri="{FF2B5EF4-FFF2-40B4-BE49-F238E27FC236}">
                <a16:creationId xmlns:a16="http://schemas.microsoft.com/office/drawing/2014/main" id="{8ED2F1BB-B45B-A2BA-2B85-44ABBC6B5EAB}"/>
              </a:ext>
            </a:extLst>
          </p:cNvPr>
          <p:cNvPicPr>
            <a:picLocks noChangeAspect="1"/>
          </p:cNvPicPr>
          <p:nvPr userDrawn="1"/>
        </p:nvPicPr>
        <p:blipFill>
          <a:blip r:embed="rId3" cstate="screen">
            <a:extLst>
              <a:ext uri="{28A0092B-C50C-407E-A947-70E740481C1C}">
                <a14:useLocalDpi xmlns:a14="http://schemas.microsoft.com/office/drawing/2010/main"/>
              </a:ext>
            </a:extLst>
          </a:blip>
          <a:srcRect l="8017" t="23138" r="9142" b="22939"/>
          <a:stretch>
            <a:fillRect/>
          </a:stretch>
        </p:blipFill>
        <p:spPr bwMode="auto">
          <a:xfrm>
            <a:off x="263525" y="231775"/>
            <a:ext cx="1320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061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984E934-D685-B2BD-ADBB-522833EA5575}"/>
              </a:ext>
            </a:extLst>
          </p:cNvPr>
          <p:cNvSpPr>
            <a:spLocks noGrp="1"/>
          </p:cNvSpPr>
          <p:nvPr>
            <p:ph type="title"/>
          </p:nvPr>
        </p:nvSpPr>
        <p:spPr bwMode="auto">
          <a:xfrm>
            <a:off x="838200" y="574675"/>
            <a:ext cx="10515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a:t>Click to edit Master title style</a:t>
            </a:r>
            <a:endParaRPr lang="en-GB" altLang="hu-HU"/>
          </a:p>
        </p:txBody>
      </p:sp>
      <p:sp>
        <p:nvSpPr>
          <p:cNvPr id="1027" name="Text Placeholder 2">
            <a:extLst>
              <a:ext uri="{FF2B5EF4-FFF2-40B4-BE49-F238E27FC236}">
                <a16:creationId xmlns:a16="http://schemas.microsoft.com/office/drawing/2014/main" id="{FD28AF4F-9BA9-FF57-1CB9-B07F378F3E5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u-HU"/>
              <a:t>Click to edit Master text styles</a:t>
            </a:r>
          </a:p>
          <a:p>
            <a:pPr lvl="1"/>
            <a:r>
              <a:rPr lang="en-US" altLang="hu-HU"/>
              <a:t>Second level</a:t>
            </a:r>
          </a:p>
          <a:p>
            <a:pPr lvl="2"/>
            <a:r>
              <a:rPr lang="en-US" altLang="hu-HU"/>
              <a:t>Third level</a:t>
            </a:r>
          </a:p>
          <a:p>
            <a:pPr lvl="3"/>
            <a:r>
              <a:rPr lang="en-US" altLang="hu-HU"/>
              <a:t>Fourth level</a:t>
            </a:r>
          </a:p>
          <a:p>
            <a:pPr lvl="4"/>
            <a:r>
              <a:rPr lang="en-US" altLang="hu-HU"/>
              <a:t>Fifth level</a:t>
            </a:r>
            <a:endParaRPr lang="en-GB" altLang="hu-HU"/>
          </a:p>
        </p:txBody>
      </p:sp>
      <p:sp>
        <p:nvSpPr>
          <p:cNvPr id="4" name="Date Placeholder 3">
            <a:extLst>
              <a:ext uri="{FF2B5EF4-FFF2-40B4-BE49-F238E27FC236}">
                <a16:creationId xmlns:a16="http://schemas.microsoft.com/office/drawing/2014/main" id="{FD87DAB1-6944-B265-6794-8AE4F65BB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5D58657-AAD7-FB46-9023-E41CC96091EC}" type="datetimeFigureOut">
              <a:rPr lang="en-GB"/>
              <a:pPr>
                <a:defRPr/>
              </a:pPr>
              <a:t>15/04/2024</a:t>
            </a:fld>
            <a:endParaRPr lang="en-GB"/>
          </a:p>
        </p:txBody>
      </p:sp>
      <p:sp>
        <p:nvSpPr>
          <p:cNvPr id="5" name="Footer Placeholder 4">
            <a:extLst>
              <a:ext uri="{FF2B5EF4-FFF2-40B4-BE49-F238E27FC236}">
                <a16:creationId xmlns:a16="http://schemas.microsoft.com/office/drawing/2014/main" id="{BC29F46F-65DC-4F07-E42E-35D18C1E6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EC653A6-FF3A-D91E-B7E4-281CC1AC478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E4AE6F6-4DC9-E647-8F24-7EFC8FB7DE4F}" type="slidenum">
              <a:rPr lang="en-GB" altLang="hu-HU"/>
              <a:pPr>
                <a:defRPr/>
              </a:pPr>
              <a:t>‹#›</a:t>
            </a:fld>
            <a:endParaRPr lang="en-GB" altLang="hu-HU"/>
          </a:p>
        </p:txBody>
      </p:sp>
    </p:spTree>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rtl="0" eaLnBrk="0" fontAlgn="base" hangingPunct="0">
        <a:lnSpc>
          <a:spcPct val="90000"/>
        </a:lnSpc>
        <a:spcBef>
          <a:spcPct val="0"/>
        </a:spcBef>
        <a:spcAft>
          <a:spcPct val="0"/>
        </a:spcAft>
        <a:defRPr sz="3800" b="1" kern="1200">
          <a:solidFill>
            <a:srgbClr val="FE5000"/>
          </a:solidFill>
          <a:latin typeface="+mj-lt"/>
          <a:ea typeface="+mj-ea"/>
          <a:cs typeface="+mj-cs"/>
        </a:defRPr>
      </a:lvl1pPr>
      <a:lvl2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2pPr>
      <a:lvl3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3pPr>
      <a:lvl4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4pPr>
      <a:lvl5pPr algn="l" rtl="0" eaLnBrk="0" fontAlgn="base" hangingPunct="0">
        <a:lnSpc>
          <a:spcPct val="90000"/>
        </a:lnSpc>
        <a:spcBef>
          <a:spcPct val="0"/>
        </a:spcBef>
        <a:spcAft>
          <a:spcPct val="0"/>
        </a:spcAft>
        <a:defRPr sz="3800" b="1">
          <a:solidFill>
            <a:srgbClr val="FE5000"/>
          </a:solidFill>
          <a:latin typeface="Calibri" panose="020F0502020204030204" pitchFamily="34" charset="0"/>
        </a:defRPr>
      </a:lvl5pPr>
      <a:lvl6pPr marL="457200" algn="l" rtl="0" fontAlgn="base">
        <a:lnSpc>
          <a:spcPct val="90000"/>
        </a:lnSpc>
        <a:spcBef>
          <a:spcPct val="0"/>
        </a:spcBef>
        <a:spcAft>
          <a:spcPct val="0"/>
        </a:spcAft>
        <a:defRPr sz="3800" b="1">
          <a:solidFill>
            <a:srgbClr val="FE5000"/>
          </a:solidFill>
          <a:latin typeface="Calibri" panose="020F0502020204030204" pitchFamily="34" charset="0"/>
        </a:defRPr>
      </a:lvl6pPr>
      <a:lvl7pPr marL="914400" algn="l" rtl="0" fontAlgn="base">
        <a:lnSpc>
          <a:spcPct val="90000"/>
        </a:lnSpc>
        <a:spcBef>
          <a:spcPct val="0"/>
        </a:spcBef>
        <a:spcAft>
          <a:spcPct val="0"/>
        </a:spcAft>
        <a:defRPr sz="3800" b="1">
          <a:solidFill>
            <a:srgbClr val="FE5000"/>
          </a:solidFill>
          <a:latin typeface="Calibri" panose="020F0502020204030204" pitchFamily="34" charset="0"/>
        </a:defRPr>
      </a:lvl7pPr>
      <a:lvl8pPr marL="1371600" algn="l" rtl="0" fontAlgn="base">
        <a:lnSpc>
          <a:spcPct val="90000"/>
        </a:lnSpc>
        <a:spcBef>
          <a:spcPct val="0"/>
        </a:spcBef>
        <a:spcAft>
          <a:spcPct val="0"/>
        </a:spcAft>
        <a:defRPr sz="3800" b="1">
          <a:solidFill>
            <a:srgbClr val="FE5000"/>
          </a:solidFill>
          <a:latin typeface="Calibri" panose="020F0502020204030204" pitchFamily="34" charset="0"/>
        </a:defRPr>
      </a:lvl8pPr>
      <a:lvl9pPr marL="1828800" algn="l" rtl="0" fontAlgn="base">
        <a:lnSpc>
          <a:spcPct val="90000"/>
        </a:lnSpc>
        <a:spcBef>
          <a:spcPct val="0"/>
        </a:spcBef>
        <a:spcAft>
          <a:spcPct val="0"/>
        </a:spcAft>
        <a:defRPr sz="3800" b="1">
          <a:solidFill>
            <a:srgbClr val="FE5000"/>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Clr>
          <a:srgbClr val="FE5000"/>
        </a:buClr>
        <a:buFont typeface="Calibri" panose="020F0502020204030204" pitchFamily="34" charset="0"/>
        <a:buChar char="−"/>
        <a:defRPr sz="3100" b="1"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500" b="1"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200" b="1"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b="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Clr>
          <a:srgbClr val="FE5000"/>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23.xml"/><Relationship Id="rId16" Type="http://schemas.openxmlformats.org/officeDocument/2006/relationships/image" Target="../media/image56.png"/><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odnadpis 4">
            <a:extLst>
              <a:ext uri="{FF2B5EF4-FFF2-40B4-BE49-F238E27FC236}">
                <a16:creationId xmlns:a16="http://schemas.microsoft.com/office/drawing/2014/main" id="{4C0951B7-F189-058B-08DF-E8314B0C638B}"/>
              </a:ext>
            </a:extLst>
          </p:cNvPr>
          <p:cNvSpPr txBox="1">
            <a:spLocks/>
          </p:cNvSpPr>
          <p:nvPr/>
        </p:nvSpPr>
        <p:spPr bwMode="auto">
          <a:xfrm>
            <a:off x="922338" y="4146550"/>
            <a:ext cx="106886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E5000"/>
              </a:buClr>
              <a:buFont typeface="Calibri" panose="020F0502020204030204" pitchFamily="34" charset="0"/>
              <a:buChar char="−"/>
              <a:defRPr sz="3100" b="1">
                <a:solidFill>
                  <a:schemeClr val="tx1"/>
                </a:solidFill>
                <a:latin typeface="Calibri" panose="020F0502020204030204" pitchFamily="34" charset="0"/>
              </a:defRPr>
            </a:lvl1pPr>
            <a:lvl2pPr marL="685800" indent="-228600">
              <a:lnSpc>
                <a:spcPct val="90000"/>
              </a:lnSpc>
              <a:spcBef>
                <a:spcPts val="500"/>
              </a:spcBef>
              <a:buClr>
                <a:srgbClr val="FE5000"/>
              </a:buClr>
              <a:buFont typeface="Calibri" panose="020F0502020204030204" pitchFamily="34" charset="0"/>
              <a:buChar char="−"/>
              <a:defRPr sz="2500" b="1">
                <a:solidFill>
                  <a:schemeClr val="tx1"/>
                </a:solidFill>
                <a:latin typeface="Calibri" panose="020F0502020204030204" pitchFamily="34" charset="0"/>
              </a:defRPr>
            </a:lvl2pPr>
            <a:lvl3pPr marL="1143000" indent="-228600">
              <a:lnSpc>
                <a:spcPct val="90000"/>
              </a:lnSpc>
              <a:spcBef>
                <a:spcPts val="500"/>
              </a:spcBef>
              <a:buClr>
                <a:srgbClr val="FE5000"/>
              </a:buClr>
              <a:buFont typeface="Calibri" panose="020F0502020204030204" pitchFamily="34" charset="0"/>
              <a:buChar char="−"/>
              <a:defRPr sz="2200" b="1">
                <a:solidFill>
                  <a:schemeClr val="tx1"/>
                </a:solidFill>
                <a:latin typeface="Calibri" panose="020F0502020204030204" pitchFamily="34" charset="0"/>
              </a:defRPr>
            </a:lvl3pPr>
            <a:lvl4pPr marL="1600200" indent="-228600">
              <a:lnSpc>
                <a:spcPct val="90000"/>
              </a:lnSpc>
              <a:spcBef>
                <a:spcPts val="500"/>
              </a:spcBef>
              <a:buClr>
                <a:srgbClr val="FE5000"/>
              </a:buClr>
              <a:buFont typeface="Calibri" panose="020F0502020204030204" pitchFamily="34" charset="0"/>
              <a:buChar char="−"/>
              <a:defRPr sz="2000" b="1">
                <a:solidFill>
                  <a:schemeClr val="tx1"/>
                </a:solidFill>
                <a:latin typeface="Calibri" panose="020F0502020204030204" pitchFamily="34" charset="0"/>
              </a:defRPr>
            </a:lvl4pPr>
            <a:lvl5pPr marL="2057400" indent="-228600">
              <a:lnSpc>
                <a:spcPct val="90000"/>
              </a:lnSpc>
              <a:spcBef>
                <a:spcPts val="500"/>
              </a:spcBef>
              <a:buClr>
                <a:srgbClr val="FE5000"/>
              </a:buClr>
              <a:buFont typeface="Calibri" panose="020F050202020403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US" altLang="hu-HU" sz="2800" b="0"/>
              <a:t>CLOSING MEETING</a:t>
            </a:r>
            <a:endParaRPr lang="cs-CZ" altLang="hu-HU" sz="2800" b="0"/>
          </a:p>
        </p:txBody>
      </p:sp>
      <p:sp>
        <p:nvSpPr>
          <p:cNvPr id="27651" name="Nadpis 3">
            <a:extLst>
              <a:ext uri="{FF2B5EF4-FFF2-40B4-BE49-F238E27FC236}">
                <a16:creationId xmlns:a16="http://schemas.microsoft.com/office/drawing/2014/main" id="{61CB2F1D-68FC-A979-4D40-1F25B50DA702}"/>
              </a:ext>
            </a:extLst>
          </p:cNvPr>
          <p:cNvSpPr txBox="1">
            <a:spLocks/>
          </p:cNvSpPr>
          <p:nvPr/>
        </p:nvSpPr>
        <p:spPr bwMode="auto">
          <a:xfrm>
            <a:off x="922338" y="2811463"/>
            <a:ext cx="10688637"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Clr>
                <a:srgbClr val="FE5000"/>
              </a:buClr>
              <a:buFont typeface="Calibri" panose="020F0502020204030204" pitchFamily="34" charset="0"/>
              <a:buChar char="−"/>
              <a:defRPr sz="3100" b="1">
                <a:solidFill>
                  <a:schemeClr val="tx1"/>
                </a:solidFill>
                <a:latin typeface="Calibri" panose="020F0502020204030204" pitchFamily="34" charset="0"/>
              </a:defRPr>
            </a:lvl1pPr>
            <a:lvl2pPr marL="742950" indent="-285750">
              <a:lnSpc>
                <a:spcPct val="90000"/>
              </a:lnSpc>
              <a:spcBef>
                <a:spcPts val="500"/>
              </a:spcBef>
              <a:buClr>
                <a:srgbClr val="FE5000"/>
              </a:buClr>
              <a:buFont typeface="Calibri" panose="020F0502020204030204" pitchFamily="34" charset="0"/>
              <a:buChar char="−"/>
              <a:defRPr sz="2500" b="1">
                <a:solidFill>
                  <a:schemeClr val="tx1"/>
                </a:solidFill>
                <a:latin typeface="Calibri" panose="020F0502020204030204" pitchFamily="34" charset="0"/>
              </a:defRPr>
            </a:lvl2pPr>
            <a:lvl3pPr marL="1143000" indent="-228600">
              <a:lnSpc>
                <a:spcPct val="90000"/>
              </a:lnSpc>
              <a:spcBef>
                <a:spcPts val="500"/>
              </a:spcBef>
              <a:buClr>
                <a:srgbClr val="FE5000"/>
              </a:buClr>
              <a:buFont typeface="Calibri" panose="020F0502020204030204" pitchFamily="34" charset="0"/>
              <a:buChar char="−"/>
              <a:defRPr sz="2200" b="1">
                <a:solidFill>
                  <a:schemeClr val="tx1"/>
                </a:solidFill>
                <a:latin typeface="Calibri" panose="020F0502020204030204" pitchFamily="34" charset="0"/>
              </a:defRPr>
            </a:lvl3pPr>
            <a:lvl4pPr marL="1600200" indent="-228600">
              <a:lnSpc>
                <a:spcPct val="90000"/>
              </a:lnSpc>
              <a:spcBef>
                <a:spcPts val="500"/>
              </a:spcBef>
              <a:buClr>
                <a:srgbClr val="FE5000"/>
              </a:buClr>
              <a:buFont typeface="Calibri" panose="020F0502020204030204" pitchFamily="34" charset="0"/>
              <a:buChar char="−"/>
              <a:defRPr sz="2000" b="1">
                <a:solidFill>
                  <a:schemeClr val="tx1"/>
                </a:solidFill>
                <a:latin typeface="Calibri" panose="020F0502020204030204" pitchFamily="34" charset="0"/>
              </a:defRPr>
            </a:lvl4pPr>
            <a:lvl5pPr marL="2057400" indent="-228600">
              <a:lnSpc>
                <a:spcPct val="90000"/>
              </a:lnSpc>
              <a:spcBef>
                <a:spcPts val="500"/>
              </a:spcBef>
              <a:buClr>
                <a:srgbClr val="FE5000"/>
              </a:buClr>
              <a:buFont typeface="Calibri" panose="020F050202020403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buClrTx/>
              <a:buFontTx/>
              <a:buNone/>
            </a:pPr>
            <a:r>
              <a:rPr lang="en-GB" altLang="hu-HU" sz="3300" dirty="0">
                <a:cs typeface="Calibri" panose="020F0502020204030204" pitchFamily="34" charset="0"/>
              </a:rPr>
              <a:t>Efficient</a:t>
            </a:r>
            <a:r>
              <a:rPr lang="hu-HU" altLang="hu-HU" sz="3300" dirty="0">
                <a:cs typeface="Calibri" panose="020F0502020204030204" pitchFamily="34" charset="0"/>
              </a:rPr>
              <a:t> </a:t>
            </a:r>
            <a:r>
              <a:rPr lang="en-GB" altLang="hu-HU" sz="3300" dirty="0">
                <a:cs typeface="Calibri" panose="020F0502020204030204" pitchFamily="34" charset="0"/>
              </a:rPr>
              <a:t>operations</a:t>
            </a:r>
          </a:p>
        </p:txBody>
      </p:sp>
      <p:sp>
        <p:nvSpPr>
          <p:cNvPr id="8" name="TextBox 15">
            <a:extLst>
              <a:ext uri="{FF2B5EF4-FFF2-40B4-BE49-F238E27FC236}">
                <a16:creationId xmlns:a16="http://schemas.microsoft.com/office/drawing/2014/main" id="{75800B60-514B-E560-ED03-CC3A82710F96}"/>
              </a:ext>
            </a:extLst>
          </p:cNvPr>
          <p:cNvSpPr txBox="1">
            <a:spLocks noChangeArrowheads="1"/>
          </p:cNvSpPr>
          <p:nvPr/>
        </p:nvSpPr>
        <p:spPr bwMode="auto">
          <a:xfrm>
            <a:off x="7966075" y="5913438"/>
            <a:ext cx="4035425" cy="715962"/>
          </a:xfrm>
          <a:prstGeom prst="rect">
            <a:avLst/>
          </a:prstGeom>
          <a:noFill/>
          <a:ln>
            <a:noFill/>
          </a:ln>
        </p:spPr>
        <p:txBody>
          <a:bodyPr>
            <a:spAutoFit/>
          </a:bodyPr>
          <a:lstStyle>
            <a:lvl1pPr>
              <a:defRPr sz="3000">
                <a:solidFill>
                  <a:schemeClr val="tx1"/>
                </a:solidFill>
                <a:latin typeface="Century Gothic" panose="020B0502020202020204" pitchFamily="34" charset="0"/>
              </a:defRPr>
            </a:lvl1pPr>
            <a:lvl2pPr marL="742950" indent="-285750">
              <a:defRPr sz="3000">
                <a:solidFill>
                  <a:schemeClr val="tx1"/>
                </a:solidFill>
                <a:latin typeface="Century Gothic" panose="020B0502020202020204" pitchFamily="34" charset="0"/>
              </a:defRPr>
            </a:lvl2pPr>
            <a:lvl3pPr marL="1143000" indent="-228600">
              <a:defRPr sz="3000">
                <a:solidFill>
                  <a:schemeClr val="tx1"/>
                </a:solidFill>
                <a:latin typeface="Century Gothic" panose="020B0502020202020204" pitchFamily="34" charset="0"/>
              </a:defRPr>
            </a:lvl3pPr>
            <a:lvl4pPr marL="1600200" indent="-228600">
              <a:defRPr sz="3000">
                <a:solidFill>
                  <a:schemeClr val="tx1"/>
                </a:solidFill>
                <a:latin typeface="Century Gothic" panose="020B0502020202020204" pitchFamily="34" charset="0"/>
              </a:defRPr>
            </a:lvl4pPr>
            <a:lvl5pPr marL="2057400" indent="-228600">
              <a:defRPr sz="3000">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sz="3000">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sz="3000">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sz="3000">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sz="3000">
                <a:solidFill>
                  <a:schemeClr val="tx1"/>
                </a:solidFill>
                <a:latin typeface="Century Gothic" panose="020B0502020202020204" pitchFamily="34" charset="0"/>
              </a:defRPr>
            </a:lvl9pPr>
          </a:lstStyle>
          <a:p>
            <a:pPr eaLnBrk="1" fontAlgn="auto" hangingPunct="1">
              <a:spcBef>
                <a:spcPts val="0"/>
              </a:spcBef>
              <a:spcAft>
                <a:spcPts val="0"/>
              </a:spcAft>
              <a:defRPr/>
            </a:pPr>
            <a:r>
              <a:rPr lang="en-GB" altLang="en-NL" sz="1350" dirty="0">
                <a:latin typeface="+mn-lt"/>
                <a:cs typeface="Arial" panose="020B0604020202020204" pitchFamily="34" charset="0"/>
              </a:rPr>
              <a:t>IMPULSE is funded by the European Union’s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Horizon 2020 research and innovation programme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under grant</a:t>
            </a:r>
            <a:r>
              <a:rPr lang="hu-HU" altLang="en-NL" sz="1350" dirty="0">
                <a:latin typeface="+mn-lt"/>
                <a:cs typeface="Arial" panose="020B0604020202020204" pitchFamily="34" charset="0"/>
              </a:rPr>
              <a:t> </a:t>
            </a:r>
            <a:r>
              <a:rPr lang="en-GB" altLang="en-NL" sz="1350" dirty="0">
                <a:latin typeface="+mn-lt"/>
                <a:cs typeface="Arial" panose="020B0604020202020204" pitchFamily="34" charset="0"/>
              </a:rPr>
              <a:t>agreement No. 871161 </a:t>
            </a:r>
          </a:p>
        </p:txBody>
      </p:sp>
      <p:pic>
        <p:nvPicPr>
          <p:cNvPr id="27653" name="Picture 2" descr="Black Flag Of European Eu Stock Illustration - Download Image Now - iStock">
            <a:extLst>
              <a:ext uri="{FF2B5EF4-FFF2-40B4-BE49-F238E27FC236}">
                <a16:creationId xmlns:a16="http://schemas.microsoft.com/office/drawing/2014/main" id="{7A33054E-37DD-86B4-A4A9-7DBF6118BD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91338" y="5962650"/>
            <a:ext cx="103346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Nadpis 3">
            <a:extLst>
              <a:ext uri="{FF2B5EF4-FFF2-40B4-BE49-F238E27FC236}">
                <a16:creationId xmlns:a16="http://schemas.microsoft.com/office/drawing/2014/main" id="{28D40B38-ADC0-8777-A159-74C5EF6359AE}"/>
              </a:ext>
            </a:extLst>
          </p:cNvPr>
          <p:cNvSpPr txBox="1">
            <a:spLocks/>
          </p:cNvSpPr>
          <p:nvPr/>
        </p:nvSpPr>
        <p:spPr bwMode="auto">
          <a:xfrm>
            <a:off x="922338" y="5541963"/>
            <a:ext cx="2852737" cy="37147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fontAlgn="auto" hangingPunct="1">
              <a:lnSpc>
                <a:spcPct val="100000"/>
              </a:lnSpc>
              <a:spcBef>
                <a:spcPct val="0"/>
              </a:spcBef>
              <a:spcAft>
                <a:spcPts val="0"/>
              </a:spcAft>
              <a:buFontTx/>
              <a:buNone/>
              <a:defRPr/>
            </a:pPr>
            <a:r>
              <a:rPr lang="en-US" altLang="hu-HU" sz="2200" b="1" dirty="0">
                <a:latin typeface="+mj-lt"/>
              </a:rPr>
              <a:t>17 April</a:t>
            </a:r>
            <a:r>
              <a:rPr lang="hu-HU" altLang="hu-HU" sz="2200" b="1" dirty="0">
                <a:latin typeface="+mj-lt"/>
              </a:rPr>
              <a:t> 202</a:t>
            </a:r>
            <a:r>
              <a:rPr lang="en-US" altLang="hu-HU" sz="2200" b="1" dirty="0">
                <a:latin typeface="+mj-lt"/>
              </a:rPr>
              <a:t>4</a:t>
            </a:r>
            <a:endParaRPr lang="cs-CZ" altLang="hu-HU" sz="2200" dirty="0">
              <a:latin typeface="+mj-lt"/>
            </a:endParaRPr>
          </a:p>
        </p:txBody>
      </p:sp>
      <p:sp>
        <p:nvSpPr>
          <p:cNvPr id="11" name="Nadpis 3">
            <a:extLst>
              <a:ext uri="{FF2B5EF4-FFF2-40B4-BE49-F238E27FC236}">
                <a16:creationId xmlns:a16="http://schemas.microsoft.com/office/drawing/2014/main" id="{17B97838-A5DC-66BA-E0BB-D7E5B4C6B9AD}"/>
              </a:ext>
            </a:extLst>
          </p:cNvPr>
          <p:cNvSpPr txBox="1">
            <a:spLocks/>
          </p:cNvSpPr>
          <p:nvPr/>
        </p:nvSpPr>
        <p:spPr bwMode="auto">
          <a:xfrm>
            <a:off x="922338" y="5149850"/>
            <a:ext cx="6503987" cy="371475"/>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fontAlgn="auto" hangingPunct="1">
              <a:lnSpc>
                <a:spcPct val="100000"/>
              </a:lnSpc>
              <a:spcBef>
                <a:spcPct val="0"/>
              </a:spcBef>
              <a:spcAft>
                <a:spcPts val="0"/>
              </a:spcAft>
              <a:buFontTx/>
              <a:buNone/>
              <a:defRPr/>
            </a:pPr>
            <a:r>
              <a:rPr lang="hu-HU" altLang="hu-HU" sz="2500" b="1" dirty="0">
                <a:solidFill>
                  <a:srgbClr val="FE5000"/>
                </a:solidFill>
                <a:latin typeface="+mj-lt"/>
              </a:rPr>
              <a:t>András Makai</a:t>
            </a:r>
            <a:endParaRPr lang="cs-CZ" altLang="hu-HU" sz="2500" dirty="0">
              <a:solidFill>
                <a:srgbClr val="FE5000"/>
              </a:solidFill>
              <a:latin typeface="+mj-lt"/>
            </a:endParaRPr>
          </a:p>
        </p:txBody>
      </p:sp>
      <p:sp>
        <p:nvSpPr>
          <p:cNvPr id="12" name="Nadpis 3">
            <a:extLst>
              <a:ext uri="{FF2B5EF4-FFF2-40B4-BE49-F238E27FC236}">
                <a16:creationId xmlns:a16="http://schemas.microsoft.com/office/drawing/2014/main" id="{1C385F5F-0CF9-2FBA-9389-586D67D81DDD}"/>
              </a:ext>
            </a:extLst>
          </p:cNvPr>
          <p:cNvSpPr txBox="1">
            <a:spLocks/>
          </p:cNvSpPr>
          <p:nvPr/>
        </p:nvSpPr>
        <p:spPr bwMode="auto">
          <a:xfrm>
            <a:off x="922338" y="2151063"/>
            <a:ext cx="10117137" cy="738187"/>
          </a:xfrm>
          <a:prstGeom prst="rect">
            <a:avLst/>
          </a:prstGeom>
          <a:noFill/>
          <a:ln>
            <a:noFill/>
          </a:ln>
        </p:spPr>
        <p:txBody>
          <a:bodyPr anchor="b"/>
          <a:lstStyle>
            <a:lvl1pPr>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eaLnBrk="1" fontAlgn="auto" hangingPunct="1">
              <a:spcBef>
                <a:spcPct val="0"/>
              </a:spcBef>
              <a:spcAft>
                <a:spcPts val="0"/>
              </a:spcAft>
              <a:buFontTx/>
              <a:buNone/>
              <a:defRPr/>
            </a:pPr>
            <a:r>
              <a:rPr lang="hu-HU" altLang="hu-HU" sz="3800" b="1" dirty="0">
                <a:solidFill>
                  <a:srgbClr val="FE5000"/>
                </a:solidFill>
                <a:latin typeface="+mn-lt"/>
              </a:rPr>
              <a:t>IMPULSE PROJECT</a:t>
            </a:r>
            <a:endParaRPr lang="cs-CZ" altLang="hu-HU" sz="3800" b="1" dirty="0">
              <a:solidFill>
                <a:srgbClr val="FE5000"/>
              </a:solidFill>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40CE7C58-82F9-5602-88BB-006C984596C9}"/>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a:t>
            </a:r>
            <a:r>
              <a:rPr lang="hu-HU" sz="3900" b="1" dirty="0">
                <a:solidFill>
                  <a:srgbClr val="FE5000"/>
                </a:solidFill>
                <a:latin typeface="+mj-lt"/>
              </a:rPr>
              <a:t> 3.2 i</a:t>
            </a:r>
            <a:r>
              <a:rPr lang="en-US" sz="3900" b="1" dirty="0">
                <a:solidFill>
                  <a:srgbClr val="FE5000"/>
                </a:solidFill>
                <a:latin typeface="+mj-lt"/>
              </a:rPr>
              <a:t>n the spotlight</a:t>
            </a:r>
            <a:endParaRPr lang="hu-HU" sz="3100" b="1" dirty="0">
              <a:solidFill>
                <a:schemeClr val="bg2">
                  <a:lumMod val="25000"/>
                </a:schemeClr>
              </a:solidFill>
            </a:endParaRPr>
          </a:p>
        </p:txBody>
      </p:sp>
      <p:sp>
        <p:nvSpPr>
          <p:cNvPr id="4" name="Alcím 2">
            <a:extLst>
              <a:ext uri="{FF2B5EF4-FFF2-40B4-BE49-F238E27FC236}">
                <a16:creationId xmlns:a16="http://schemas.microsoft.com/office/drawing/2014/main" id="{A7D8784F-5C83-8ECE-2733-1FB2566A5CC9}"/>
              </a:ext>
            </a:extLst>
          </p:cNvPr>
          <p:cNvSpPr txBox="1">
            <a:spLocks/>
          </p:cNvSpPr>
          <p:nvPr/>
        </p:nvSpPr>
        <p:spPr bwMode="auto">
          <a:xfrm>
            <a:off x="212107" y="1307706"/>
            <a:ext cx="6299158" cy="3411580"/>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just" eaLnBrk="1" hangingPunct="1">
              <a:spcAft>
                <a:spcPts val="600"/>
              </a:spcAft>
              <a:buClr>
                <a:srgbClr val="E84E1B"/>
              </a:buClr>
              <a:buFont typeface="Century Gothic" panose="020B0502020202020204" pitchFamily="34" charset="0"/>
              <a:buChar char="−"/>
              <a:defRPr/>
            </a:pPr>
            <a:r>
              <a:rPr lang="hu-HU" altLang="cs-CZ" sz="2000" b="1" dirty="0" err="1">
                <a:latin typeface="Calibri" panose="020F0502020204030204" pitchFamily="34" charset="0"/>
                <a:cs typeface="Calibri" panose="020F0502020204030204" pitchFamily="34" charset="0"/>
              </a:rPr>
              <a:t>Collection</a:t>
            </a:r>
            <a:r>
              <a:rPr lang="hu-HU" altLang="cs-CZ" sz="2000" b="1" dirty="0">
                <a:latin typeface="Calibri" panose="020F0502020204030204" pitchFamily="34" charset="0"/>
                <a:cs typeface="Calibri" panose="020F0502020204030204" pitchFamily="34" charset="0"/>
              </a:rPr>
              <a:t> </a:t>
            </a:r>
            <a:r>
              <a:rPr lang="hu-HU" altLang="cs-CZ" sz="2000" dirty="0">
                <a:latin typeface="Calibri" panose="020F0502020204030204" pitchFamily="34" charset="0"/>
                <a:cs typeface="Calibri" panose="020F0502020204030204" pitchFamily="34" charset="0"/>
              </a:rPr>
              <a:t>of </a:t>
            </a:r>
            <a:r>
              <a:rPr lang="hu-HU" altLang="cs-CZ" sz="2000" dirty="0" err="1">
                <a:latin typeface="Calibri" panose="020F0502020204030204" pitchFamily="34" charset="0"/>
                <a:cs typeface="Calibri" panose="020F0502020204030204" pitchFamily="34" charset="0"/>
              </a:rPr>
              <a:t>available</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source</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specific</a:t>
            </a:r>
            <a:r>
              <a:rPr lang="hu-HU" altLang="cs-CZ" sz="2000"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diagnostic</a:t>
            </a:r>
            <a:r>
              <a:rPr lang="hu-HU" altLang="cs-CZ" sz="2000" b="1"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equipment</a:t>
            </a:r>
            <a:r>
              <a:rPr lang="hu-HU" altLang="cs-CZ" sz="2000" b="1" dirty="0">
                <a:latin typeface="Calibri" panose="020F0502020204030204" pitchFamily="34" charset="0"/>
                <a:cs typeface="Calibri" panose="020F0502020204030204" pitchFamily="34" charset="0"/>
              </a:rPr>
              <a:t> and </a:t>
            </a:r>
            <a:r>
              <a:rPr lang="hu-HU" altLang="cs-CZ" sz="2000" b="1" dirty="0" err="1">
                <a:latin typeface="Calibri" panose="020F0502020204030204" pitchFamily="34" charset="0"/>
                <a:cs typeface="Calibri" panose="020F0502020204030204" pitchFamily="34" charset="0"/>
              </a:rPr>
              <a:t>key</a:t>
            </a:r>
            <a:r>
              <a:rPr lang="hu-HU" altLang="cs-CZ" sz="2000" b="1"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parameters</a:t>
            </a:r>
            <a:r>
              <a:rPr lang="hu-HU" altLang="cs-CZ" sz="2000" b="1" dirty="0">
                <a:latin typeface="Calibri" panose="020F0502020204030204" pitchFamily="34" charset="0"/>
                <a:cs typeface="Calibri" panose="020F0502020204030204" pitchFamily="34" charset="0"/>
              </a:rPr>
              <a:t> </a:t>
            </a:r>
            <a:r>
              <a:rPr lang="hu-HU" altLang="cs-CZ" sz="2000" dirty="0">
                <a:latin typeface="Calibri" panose="020F0502020204030204" pitchFamily="34" charset="0"/>
                <a:cs typeface="Calibri" panose="020F0502020204030204" pitchFamily="34" charset="0"/>
              </a:rPr>
              <a:t>in 7 </a:t>
            </a:r>
            <a:r>
              <a:rPr lang="hu-HU" altLang="cs-CZ" sz="2000" dirty="0" err="1">
                <a:latin typeface="Calibri" panose="020F0502020204030204" pitchFamily="34" charset="0"/>
                <a:cs typeface="Calibri" panose="020F0502020204030204" pitchFamily="34" charset="0"/>
              </a:rPr>
              <a:t>fields</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laser</a:t>
            </a:r>
            <a:r>
              <a:rPr lang="hu-HU" altLang="cs-CZ" sz="2000" dirty="0">
                <a:latin typeface="Calibri" panose="020F0502020204030204" pitchFamily="34" charset="0"/>
                <a:cs typeface="Calibri" panose="020F0502020204030204" pitchFamily="34" charset="0"/>
              </a:rPr>
              <a:t>, proton &amp; ion, </a:t>
            </a:r>
            <a:r>
              <a:rPr lang="hu-HU" altLang="cs-CZ" sz="2000" dirty="0" err="1">
                <a:latin typeface="Calibri" panose="020F0502020204030204" pitchFamily="34" charset="0"/>
                <a:cs typeface="Calibri" panose="020F0502020204030204" pitchFamily="34" charset="0"/>
              </a:rPr>
              <a:t>electron</a:t>
            </a:r>
            <a:r>
              <a:rPr lang="hu-HU" altLang="cs-CZ" sz="2000" dirty="0">
                <a:latin typeface="Calibri" panose="020F0502020204030204" pitchFamily="34" charset="0"/>
                <a:cs typeface="Calibri" panose="020F0502020204030204" pitchFamily="34" charset="0"/>
              </a:rPr>
              <a:t>, X-</a:t>
            </a:r>
            <a:r>
              <a:rPr lang="hu-HU" altLang="cs-CZ" sz="2000" dirty="0" err="1">
                <a:latin typeface="Calibri" panose="020F0502020204030204" pitchFamily="34" charset="0"/>
                <a:cs typeface="Calibri" panose="020F0502020204030204" pitchFamily="34" charset="0"/>
              </a:rPr>
              <a:t>ray</a:t>
            </a:r>
            <a:r>
              <a:rPr lang="hu-HU" altLang="cs-CZ" sz="2000" dirty="0">
                <a:latin typeface="Calibri" panose="020F0502020204030204" pitchFamily="34" charset="0"/>
                <a:cs typeface="Calibri" panose="020F0502020204030204" pitchFamily="34" charset="0"/>
              </a:rPr>
              <a:t>, Gamma, XUV and </a:t>
            </a:r>
            <a:r>
              <a:rPr lang="hu-HU" altLang="cs-CZ" sz="2000" dirty="0" err="1">
                <a:latin typeface="Calibri" panose="020F0502020204030204" pitchFamily="34" charset="0"/>
                <a:cs typeface="Calibri" panose="020F0502020204030204" pitchFamily="34" charset="0"/>
              </a:rPr>
              <a:t>THz</a:t>
            </a:r>
            <a:r>
              <a:rPr lang="hu-HU" altLang="cs-CZ" sz="2000" dirty="0">
                <a:latin typeface="Calibri" panose="020F0502020204030204" pitchFamily="34" charset="0"/>
                <a:cs typeface="Calibri" panose="020F0502020204030204" pitchFamily="34" charset="0"/>
              </a:rPr>
              <a:t>)</a:t>
            </a:r>
            <a:endParaRPr lang="en-US"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r>
              <a:rPr lang="hu-HU" altLang="cs-CZ" sz="2000" b="1" dirty="0" err="1">
                <a:latin typeface="Calibri" panose="020F0502020204030204" pitchFamily="34" charset="0"/>
                <a:cs typeface="Calibri" panose="020F0502020204030204" pitchFamily="34" charset="0"/>
              </a:rPr>
              <a:t>Measurement</a:t>
            </a:r>
            <a:r>
              <a:rPr lang="hu-HU" altLang="cs-CZ" sz="2000" b="1"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procedures</a:t>
            </a:r>
            <a:r>
              <a:rPr lang="hu-HU" altLang="cs-CZ" sz="2000" b="1"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for</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each</a:t>
            </a:r>
            <a:r>
              <a:rPr lang="hu-HU" altLang="cs-CZ" sz="2000" dirty="0">
                <a:latin typeface="Calibri" panose="020F0502020204030204" pitchFamily="34" charset="0"/>
                <a:cs typeface="Calibri" panose="020F0502020204030204" pitchFamily="34" charset="0"/>
              </a:rPr>
              <a:t> of </a:t>
            </a:r>
            <a:r>
              <a:rPr lang="hu-HU" altLang="cs-CZ" sz="2000" dirty="0" err="1">
                <a:latin typeface="Calibri" panose="020F0502020204030204" pitchFamily="34" charset="0"/>
                <a:cs typeface="Calibri" panose="020F0502020204030204" pitchFamily="34" charset="0"/>
              </a:rPr>
              <a:t>the</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devices</a:t>
            </a:r>
            <a:r>
              <a:rPr lang="hu-HU" altLang="cs-CZ" sz="2000" dirty="0">
                <a:latin typeface="Calibri" panose="020F0502020204030204" pitchFamily="34" charset="0"/>
                <a:cs typeface="Calibri" panose="020F0502020204030204" pitchFamily="34" charset="0"/>
              </a:rPr>
              <a:t>/</a:t>
            </a:r>
            <a:r>
              <a:rPr lang="hu-HU" altLang="cs-CZ" sz="2000" dirty="0" err="1">
                <a:latin typeface="Calibri" panose="020F0502020204030204" pitchFamily="34" charset="0"/>
                <a:cs typeface="Calibri" panose="020F0502020204030204" pitchFamily="34" charset="0"/>
              </a:rPr>
              <a:t>parameters</a:t>
            </a:r>
            <a:endParaRPr lang="hu-HU"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r>
              <a:rPr lang="hu-HU" altLang="cs-CZ" sz="2000" b="1" dirty="0">
                <a:latin typeface="Calibri" panose="020F0502020204030204" pitchFamily="34" charset="0"/>
                <a:cs typeface="Calibri" panose="020F0502020204030204" pitchFamily="34" charset="0"/>
              </a:rPr>
              <a:t>Meeting </a:t>
            </a:r>
            <a:r>
              <a:rPr lang="hu-HU" altLang="cs-CZ" sz="2000" b="1" dirty="0" err="1">
                <a:latin typeface="Calibri" panose="020F0502020204030204" pitchFamily="34" charset="0"/>
                <a:cs typeface="Calibri" panose="020F0502020204030204" pitchFamily="34" charset="0"/>
              </a:rPr>
              <a:t>with</a:t>
            </a:r>
            <a:r>
              <a:rPr lang="hu-HU" altLang="cs-CZ" sz="2000" b="1"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key</a:t>
            </a:r>
            <a:r>
              <a:rPr lang="hu-HU" altLang="cs-CZ" sz="2000" b="1"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stakeholders</a:t>
            </a:r>
            <a:r>
              <a:rPr lang="hu-HU" altLang="cs-CZ" sz="2000" b="1"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from</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community</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academia</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industry</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to</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share</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results</a:t>
            </a:r>
            <a:r>
              <a:rPr lang="hu-HU" altLang="cs-CZ" sz="2000" dirty="0">
                <a:latin typeface="Calibri" panose="020F0502020204030204" pitchFamily="34" charset="0"/>
                <a:cs typeface="Calibri" panose="020F0502020204030204" pitchFamily="34" charset="0"/>
              </a:rPr>
              <a:t> of </a:t>
            </a:r>
            <a:r>
              <a:rPr lang="hu-HU" altLang="cs-CZ" sz="2000" dirty="0" err="1">
                <a:latin typeface="Calibri" panose="020F0502020204030204" pitchFamily="34" charset="0"/>
                <a:cs typeface="Calibri" panose="020F0502020204030204" pitchFamily="34" charset="0"/>
              </a:rPr>
              <a:t>our</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standardization</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efforts</a:t>
            </a:r>
            <a:r>
              <a:rPr lang="hu-HU" altLang="cs-CZ" sz="2000" dirty="0">
                <a:latin typeface="Calibri" panose="020F0502020204030204" pitchFamily="34" charset="0"/>
                <a:cs typeface="Calibri" panose="020F0502020204030204" pitchFamily="34" charset="0"/>
              </a:rPr>
              <a:t>: </a:t>
            </a:r>
            <a:r>
              <a:rPr lang="hu-HU" altLang="cs-CZ" sz="2000" b="1" dirty="0">
                <a:latin typeface="Calibri" panose="020F0502020204030204" pitchFamily="34" charset="0"/>
                <a:cs typeface="Calibri" panose="020F0502020204030204" pitchFamily="34" charset="0"/>
              </a:rPr>
              <a:t>STAMPLASS </a:t>
            </a:r>
            <a:r>
              <a:rPr lang="hu-HU" altLang="cs-CZ" sz="2000" b="1" dirty="0" err="1">
                <a:latin typeface="Calibri" panose="020F0502020204030204" pitchFamily="34" charset="0"/>
                <a:cs typeface="Calibri" panose="020F0502020204030204" pitchFamily="34" charset="0"/>
              </a:rPr>
              <a:t>conference</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great</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success</a:t>
            </a:r>
            <a:r>
              <a:rPr lang="hu-HU" altLang="cs-CZ" sz="2000" dirty="0">
                <a:latin typeface="Calibri" panose="020F0502020204030204" pitchFamily="34" charset="0"/>
                <a:cs typeface="Calibri" panose="020F0502020204030204" pitchFamily="34" charset="0"/>
              </a:rPr>
              <a:t> &gt; 100 </a:t>
            </a:r>
            <a:r>
              <a:rPr lang="hu-HU" altLang="cs-CZ" sz="2000" dirty="0" err="1">
                <a:latin typeface="Calibri" panose="020F0502020204030204" pitchFamily="34" charset="0"/>
                <a:cs typeface="Calibri" panose="020F0502020204030204" pitchFamily="34" charset="0"/>
              </a:rPr>
              <a:t>participants</a:t>
            </a:r>
            <a:endParaRPr lang="hu-HU"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endParaRPr lang="hu-HU" altLang="cs-CZ" sz="2000" dirty="0">
              <a:latin typeface="Calibri" panose="020F0502020204030204" pitchFamily="34" charset="0"/>
              <a:cs typeface="Calibri" panose="020F0502020204030204" pitchFamily="34" charset="0"/>
            </a:endParaRPr>
          </a:p>
          <a:p>
            <a:pPr marL="0" indent="0" algn="just" eaLnBrk="1" hangingPunct="1">
              <a:spcAft>
                <a:spcPts val="600"/>
              </a:spcAft>
              <a:buClr>
                <a:srgbClr val="E84E1B"/>
              </a:buClr>
              <a:buFont typeface="Arial" panose="020B0604020202020204" pitchFamily="34" charset="0"/>
              <a:buNone/>
              <a:defRPr/>
            </a:pPr>
            <a:endParaRPr lang="hu-HU" altLang="cs-CZ" sz="2000" dirty="0">
              <a:latin typeface="Calibri" panose="020F0502020204030204" pitchFamily="34" charset="0"/>
              <a:cs typeface="Calibri" panose="020F0502020204030204" pitchFamily="34" charset="0"/>
            </a:endParaRPr>
          </a:p>
        </p:txBody>
      </p:sp>
      <p:pic>
        <p:nvPicPr>
          <p:cNvPr id="10" name="Kép 9">
            <a:extLst>
              <a:ext uri="{FF2B5EF4-FFF2-40B4-BE49-F238E27FC236}">
                <a16:creationId xmlns:a16="http://schemas.microsoft.com/office/drawing/2014/main" id="{82F930AB-6F77-C1F8-1E63-58C66B3D8E7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09633" y="3342990"/>
            <a:ext cx="3584305" cy="3291395"/>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11" name="Kép 10">
            <a:extLst>
              <a:ext uri="{FF2B5EF4-FFF2-40B4-BE49-F238E27FC236}">
                <a16:creationId xmlns:a16="http://schemas.microsoft.com/office/drawing/2014/main" id="{12F2F6D1-67C1-5F6E-7E01-C4E106474B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93917" y="581155"/>
            <a:ext cx="2512091" cy="2411807"/>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12" name="Kép 11">
            <a:extLst>
              <a:ext uri="{FF2B5EF4-FFF2-40B4-BE49-F238E27FC236}">
                <a16:creationId xmlns:a16="http://schemas.microsoft.com/office/drawing/2014/main" id="{8556E106-9AAC-1217-7717-DD67EC61B6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04376" y="1463731"/>
            <a:ext cx="2383463" cy="2282932"/>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13" name="Kép 12">
            <a:extLst>
              <a:ext uri="{FF2B5EF4-FFF2-40B4-BE49-F238E27FC236}">
                <a16:creationId xmlns:a16="http://schemas.microsoft.com/office/drawing/2014/main" id="{C568C3A7-4E2D-D189-E962-5E4A798708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03712" y="4373218"/>
            <a:ext cx="2207553" cy="2201800"/>
          </a:xfrm>
          <a:prstGeom prst="flowChartConnector">
            <a:avLst/>
          </a:prstGeom>
          <a:ln>
            <a:solidFill>
              <a:srgbClr val="FE5000"/>
            </a:solidFill>
          </a:ln>
          <a:effectLst>
            <a:outerShdw blurRad="139700" sx="104000" sy="104000" algn="ctr" rotWithShape="0">
              <a:prstClr val="black">
                <a:alpha val="40000"/>
              </a:prstClr>
            </a:outerShdw>
          </a:effectLst>
        </p:spPr>
      </p:pic>
    </p:spTree>
    <p:extLst>
      <p:ext uri="{BB962C8B-B14F-4D97-AF65-F5344CB8AC3E}">
        <p14:creationId xmlns:p14="http://schemas.microsoft.com/office/powerpoint/2010/main" val="187322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par>
                                <p:cTn id="23" presetID="3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41383"/>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38BF7C85-CA3A-AAC7-29BB-A1C2D75EF006}"/>
              </a:ext>
            </a:extLst>
          </p:cNvPr>
          <p:cNvSpPr txBox="1"/>
          <p:nvPr/>
        </p:nvSpPr>
        <p:spPr>
          <a:xfrm>
            <a:off x="192304" y="1369620"/>
            <a:ext cx="4077848" cy="2308324"/>
          </a:xfrm>
          <a:prstGeom prst="rect">
            <a:avLst/>
          </a:prstGeom>
          <a:noFill/>
        </p:spPr>
        <p:txBody>
          <a:bodyPr wrap="none" rtlCol="0">
            <a:spAutoFit/>
          </a:bodyPr>
          <a:lstStyle/>
          <a:p>
            <a:endParaRPr lang="hu-HU" dirty="0">
              <a:solidFill>
                <a:srgbClr val="172B4D"/>
              </a:solidFill>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3.2:</a:t>
            </a:r>
          </a:p>
          <a:p>
            <a:r>
              <a:rPr lang="en-US" b="0" i="0" dirty="0" err="1">
                <a:solidFill>
                  <a:srgbClr val="172B4D"/>
                </a:solidFill>
                <a:effectLst/>
                <a:latin typeface="-apple-system"/>
              </a:rPr>
              <a:t>Standardisation</a:t>
            </a:r>
            <a:r>
              <a:rPr lang="en-US" b="0" i="0" dirty="0">
                <a:solidFill>
                  <a:srgbClr val="172B4D"/>
                </a:solidFill>
                <a:effectLst/>
                <a:latin typeface="-apple-system"/>
              </a:rPr>
              <a:t> of metrology procedures </a:t>
            </a:r>
            <a:endParaRPr lang="hu-HU" b="0" i="0" dirty="0">
              <a:solidFill>
                <a:srgbClr val="172B4D"/>
              </a:solidFill>
              <a:effectLst/>
              <a:latin typeface="-apple-system"/>
            </a:endParaRPr>
          </a:p>
          <a:p>
            <a:r>
              <a:rPr lang="en-US" b="0" i="0" dirty="0">
                <a:solidFill>
                  <a:srgbClr val="172B4D"/>
                </a:solidFill>
                <a:effectLst/>
                <a:latin typeface="-apple-system"/>
              </a:rPr>
              <a:t>for lasers and secondary sources</a:t>
            </a:r>
            <a:endParaRPr lang="hu-HU" b="0" i="0" dirty="0">
              <a:solidFill>
                <a:srgbClr val="172B4D"/>
              </a:solidFill>
              <a:effectLst/>
              <a:latin typeface="-apple-system"/>
            </a:endParaRPr>
          </a:p>
          <a:p>
            <a:endParaRPr lang="hu-HU" dirty="0">
              <a:solidFill>
                <a:srgbClr val="172B4D"/>
              </a:solidFill>
              <a:latin typeface="-apple-system"/>
            </a:endParaRPr>
          </a:p>
        </p:txBody>
      </p:sp>
    </p:spTree>
    <p:extLst>
      <p:ext uri="{BB962C8B-B14F-4D97-AF65-F5344CB8AC3E}">
        <p14:creationId xmlns:p14="http://schemas.microsoft.com/office/powerpoint/2010/main" val="1679648679"/>
      </p:ext>
    </p:extLst>
  </p:cSld>
  <p:clrMapOvr>
    <a:masterClrMapping/>
  </p:clrMapOvr>
  <mc:AlternateContent xmlns:mc="http://schemas.openxmlformats.org/markup-compatibility/2006" xmlns:p159="http://schemas.microsoft.com/office/powerpoint/2015/09/main">
    <mc:Choice Requires="p159">
      <p:transition spd="med" advClick="0" advTm="100">
        <p159:morph option="byObject"/>
      </p:transition>
    </mc:Choice>
    <mc:Fallback xmlns="">
      <p:transition spd="med" advClick="0" advTm="1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5534245" y="1994509"/>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4535296" y="1485294"/>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5727757" y="585901"/>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5675962" y="390710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4590461" y="459792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5702513" y="560112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7393971" y="3237597"/>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7512820" y="421406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7542426" y="514304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6551335" y="551562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5881690" y="498303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5886554" y="409671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5870723" y="3302400"/>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5821008" y="2445757"/>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6523268" y="1937751"/>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7394372" y="2146300"/>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41383"/>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192304" y="1369620"/>
            <a:ext cx="4098494" cy="4524315"/>
          </a:xfrm>
          <a:prstGeom prst="rect">
            <a:avLst/>
          </a:prstGeom>
          <a:noFill/>
        </p:spPr>
        <p:txBody>
          <a:bodyPr wrap="none" rtlCol="0">
            <a:spAutoFit/>
          </a:bodyPr>
          <a:lstStyle/>
          <a:p>
            <a:r>
              <a:rPr lang="hu-HU" dirty="0" err="1"/>
              <a:t>Task</a:t>
            </a:r>
            <a:r>
              <a:rPr lang="hu-HU" dirty="0"/>
              <a:t> 3.1:</a:t>
            </a:r>
          </a:p>
          <a:p>
            <a:r>
              <a:rPr lang="en-US" b="0" i="0" dirty="0">
                <a:solidFill>
                  <a:srgbClr val="172B4D"/>
                </a:solidFill>
                <a:effectLst/>
                <a:latin typeface="-apple-system"/>
              </a:rPr>
              <a:t>Joint definition, review and </a:t>
            </a:r>
            <a:r>
              <a:rPr lang="en-US" b="0" i="0" dirty="0" err="1">
                <a:solidFill>
                  <a:srgbClr val="172B4D"/>
                </a:solidFill>
                <a:effectLst/>
                <a:latin typeface="-apple-system"/>
              </a:rPr>
              <a:t>optimisation</a:t>
            </a:r>
            <a:r>
              <a:rPr lang="en-US" b="0" i="0" dirty="0">
                <a:solidFill>
                  <a:srgbClr val="172B4D"/>
                </a:solidFill>
                <a:effectLst/>
                <a:latin typeface="-apple-system"/>
              </a:rPr>
              <a:t> </a:t>
            </a:r>
            <a:endParaRPr lang="hu-HU" b="0" i="0" dirty="0">
              <a:solidFill>
                <a:srgbClr val="172B4D"/>
              </a:solidFill>
              <a:effectLst/>
              <a:latin typeface="-apple-system"/>
            </a:endParaRPr>
          </a:p>
          <a:p>
            <a:r>
              <a:rPr lang="en-US" b="0" i="0" dirty="0">
                <a:solidFill>
                  <a:srgbClr val="172B4D"/>
                </a:solidFill>
                <a:effectLst/>
                <a:latin typeface="-apple-system"/>
              </a:rPr>
              <a:t>of operational modes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3.2:</a:t>
            </a:r>
          </a:p>
          <a:p>
            <a:r>
              <a:rPr lang="en-US" b="0" i="0" dirty="0" err="1">
                <a:solidFill>
                  <a:srgbClr val="172B4D"/>
                </a:solidFill>
                <a:effectLst/>
                <a:latin typeface="-apple-system"/>
              </a:rPr>
              <a:t>Standardisation</a:t>
            </a:r>
            <a:r>
              <a:rPr lang="en-US" b="0" i="0" dirty="0">
                <a:solidFill>
                  <a:srgbClr val="172B4D"/>
                </a:solidFill>
                <a:effectLst/>
                <a:latin typeface="-apple-system"/>
              </a:rPr>
              <a:t> of metrology procedures </a:t>
            </a:r>
            <a:endParaRPr lang="hu-HU" b="0" i="0" dirty="0">
              <a:solidFill>
                <a:srgbClr val="172B4D"/>
              </a:solidFill>
              <a:effectLst/>
              <a:latin typeface="-apple-system"/>
            </a:endParaRPr>
          </a:p>
          <a:p>
            <a:r>
              <a:rPr lang="en-US" b="0" i="0" dirty="0">
                <a:solidFill>
                  <a:srgbClr val="172B4D"/>
                </a:solidFill>
                <a:effectLst/>
                <a:latin typeface="-apple-system"/>
              </a:rPr>
              <a:t>for lasers and secondary sources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3.3:</a:t>
            </a:r>
          </a:p>
          <a:p>
            <a:r>
              <a:rPr lang="en-US" b="0" i="0" dirty="0" err="1">
                <a:solidFill>
                  <a:srgbClr val="172B4D"/>
                </a:solidFill>
                <a:effectLst/>
                <a:latin typeface="-apple-system"/>
              </a:rPr>
              <a:t>Optimised</a:t>
            </a:r>
            <a:r>
              <a:rPr lang="en-US" b="0" i="0" dirty="0">
                <a:solidFill>
                  <a:srgbClr val="172B4D"/>
                </a:solidFill>
                <a:effectLst/>
                <a:latin typeface="-apple-system"/>
              </a:rPr>
              <a:t> management of spare parts to </a:t>
            </a:r>
            <a:endParaRPr lang="hu-HU" b="0" i="0" dirty="0">
              <a:solidFill>
                <a:srgbClr val="172B4D"/>
              </a:solidFill>
              <a:effectLst/>
              <a:latin typeface="-apple-system"/>
            </a:endParaRPr>
          </a:p>
          <a:p>
            <a:r>
              <a:rPr lang="en-US" b="0" i="0" dirty="0" err="1">
                <a:solidFill>
                  <a:srgbClr val="172B4D"/>
                </a:solidFill>
                <a:effectLst/>
                <a:latin typeface="-apple-system"/>
              </a:rPr>
              <a:t>maximise</a:t>
            </a:r>
            <a:r>
              <a:rPr lang="en-US" b="0" i="0" dirty="0">
                <a:solidFill>
                  <a:srgbClr val="172B4D"/>
                </a:solidFill>
                <a:effectLst/>
                <a:latin typeface="-apple-system"/>
              </a:rPr>
              <a:t> cost efficiency, machine safety </a:t>
            </a:r>
            <a:endParaRPr lang="hu-HU" b="0" i="0" dirty="0">
              <a:solidFill>
                <a:srgbClr val="172B4D"/>
              </a:solidFill>
              <a:effectLst/>
              <a:latin typeface="-apple-system"/>
            </a:endParaRPr>
          </a:p>
          <a:p>
            <a:r>
              <a:rPr lang="en-US" b="0" i="0" dirty="0">
                <a:solidFill>
                  <a:srgbClr val="172B4D"/>
                </a:solidFill>
                <a:effectLst/>
                <a:latin typeface="-apple-system"/>
              </a:rPr>
              <a:t>and reliability</a:t>
            </a:r>
            <a:endParaRPr lang="hu-HU" dirty="0"/>
          </a:p>
          <a:p>
            <a:endParaRPr lang="hu-HU" dirty="0"/>
          </a:p>
          <a:p>
            <a:r>
              <a:rPr lang="hu-HU" dirty="0" err="1"/>
              <a:t>Task</a:t>
            </a:r>
            <a:r>
              <a:rPr lang="hu-HU" dirty="0"/>
              <a:t> 3.4:</a:t>
            </a:r>
          </a:p>
          <a:p>
            <a:r>
              <a:rPr lang="en-US" b="0" i="0" dirty="0">
                <a:solidFill>
                  <a:srgbClr val="172B4D"/>
                </a:solidFill>
                <a:effectLst/>
                <a:latin typeface="-apple-system"/>
              </a:rPr>
              <a:t>Capacity building through training of </a:t>
            </a:r>
            <a:endParaRPr lang="hu-HU" b="0" i="0" dirty="0">
              <a:solidFill>
                <a:srgbClr val="172B4D"/>
              </a:solidFill>
              <a:effectLst/>
              <a:latin typeface="-apple-system"/>
            </a:endParaRPr>
          </a:p>
          <a:p>
            <a:r>
              <a:rPr lang="en-US" b="0" i="0" dirty="0">
                <a:solidFill>
                  <a:srgbClr val="172B4D"/>
                </a:solidFill>
                <a:effectLst/>
                <a:latin typeface="-apple-system"/>
              </a:rPr>
              <a:t>operating teams</a:t>
            </a:r>
            <a:endParaRPr lang="en-GB" dirty="0"/>
          </a:p>
        </p:txBody>
      </p:sp>
    </p:spTree>
    <p:extLst>
      <p:ext uri="{BB962C8B-B14F-4D97-AF65-F5344CB8AC3E}">
        <p14:creationId xmlns:p14="http://schemas.microsoft.com/office/powerpoint/2010/main" val="131334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6DF4682A-C2DC-52EC-7677-7CD5887E51AE}"/>
              </a:ext>
            </a:extLst>
          </p:cNvPr>
          <p:cNvSpPr txBox="1"/>
          <p:nvPr/>
        </p:nvSpPr>
        <p:spPr>
          <a:xfrm>
            <a:off x="192304" y="1369620"/>
            <a:ext cx="4098494" cy="3416320"/>
          </a:xfrm>
          <a:prstGeom prst="rect">
            <a:avLst/>
          </a:prstGeom>
          <a:noFill/>
        </p:spPr>
        <p:txBody>
          <a:bodyPr wrap="none" rtlCol="0">
            <a:spAutoFit/>
          </a:bodyPr>
          <a:lstStyle/>
          <a:p>
            <a:endParaRPr lang="hu-HU" dirty="0"/>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3.3:</a:t>
            </a:r>
          </a:p>
          <a:p>
            <a:r>
              <a:rPr lang="en-US" b="0" i="0" dirty="0" err="1">
                <a:solidFill>
                  <a:srgbClr val="172B4D"/>
                </a:solidFill>
                <a:effectLst/>
                <a:latin typeface="-apple-system"/>
              </a:rPr>
              <a:t>Optimised</a:t>
            </a:r>
            <a:r>
              <a:rPr lang="en-US" b="0" i="0" dirty="0">
                <a:solidFill>
                  <a:srgbClr val="172B4D"/>
                </a:solidFill>
                <a:effectLst/>
                <a:latin typeface="-apple-system"/>
              </a:rPr>
              <a:t> management of spare parts to </a:t>
            </a:r>
            <a:endParaRPr lang="hu-HU" b="0" i="0" dirty="0">
              <a:solidFill>
                <a:srgbClr val="172B4D"/>
              </a:solidFill>
              <a:effectLst/>
              <a:latin typeface="-apple-system"/>
            </a:endParaRPr>
          </a:p>
          <a:p>
            <a:r>
              <a:rPr lang="en-US" b="0" i="0" dirty="0" err="1">
                <a:solidFill>
                  <a:srgbClr val="172B4D"/>
                </a:solidFill>
                <a:effectLst/>
                <a:latin typeface="-apple-system"/>
              </a:rPr>
              <a:t>maximise</a:t>
            </a:r>
            <a:r>
              <a:rPr lang="en-US" b="0" i="0" dirty="0">
                <a:solidFill>
                  <a:srgbClr val="172B4D"/>
                </a:solidFill>
                <a:effectLst/>
                <a:latin typeface="-apple-system"/>
              </a:rPr>
              <a:t> cost efficiency, machine safety </a:t>
            </a:r>
            <a:endParaRPr lang="hu-HU" b="0" i="0" dirty="0">
              <a:solidFill>
                <a:srgbClr val="172B4D"/>
              </a:solidFill>
              <a:effectLst/>
              <a:latin typeface="-apple-system"/>
            </a:endParaRPr>
          </a:p>
          <a:p>
            <a:r>
              <a:rPr lang="en-US" b="0" i="0" dirty="0">
                <a:solidFill>
                  <a:srgbClr val="172B4D"/>
                </a:solidFill>
                <a:effectLst/>
                <a:latin typeface="-apple-system"/>
              </a:rPr>
              <a:t>and reliability</a:t>
            </a:r>
            <a:endParaRPr lang="hu-HU" dirty="0"/>
          </a:p>
        </p:txBody>
      </p:sp>
    </p:spTree>
    <p:extLst>
      <p:ext uri="{BB962C8B-B14F-4D97-AF65-F5344CB8AC3E}">
        <p14:creationId xmlns:p14="http://schemas.microsoft.com/office/powerpoint/2010/main" val="2096226609"/>
      </p:ext>
    </p:extLst>
  </p:cSld>
  <p:clrMapOvr>
    <a:masterClrMapping/>
  </p:clrMapOvr>
  <mc:AlternateContent xmlns:mc="http://schemas.openxmlformats.org/markup-compatibility/2006" xmlns:p14="http://schemas.microsoft.com/office/powerpoint/2010/main">
    <mc:Choice Requires="p14">
      <p:transition spd="med" p14:dur="700" advClick="0" advTm="100">
        <p:fade/>
      </p:transition>
    </mc:Choice>
    <mc:Fallback xmlns="">
      <p:transition spd="med" advClick="0" advTm="1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0" y="135255"/>
            <a:ext cx="9811301"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b="1" dirty="0" err="1">
                <a:solidFill>
                  <a:srgbClr val="FE5000"/>
                </a:solidFill>
                <a:latin typeface="+mj-lt"/>
              </a:rPr>
              <a:t>Task</a:t>
            </a:r>
            <a:r>
              <a:rPr lang="hu-HU" b="1" dirty="0">
                <a:solidFill>
                  <a:srgbClr val="FE5000"/>
                </a:solidFill>
                <a:latin typeface="+mj-lt"/>
              </a:rPr>
              <a:t> 3.3: </a:t>
            </a:r>
            <a:r>
              <a:rPr lang="en-US" b="1" dirty="0" err="1">
                <a:solidFill>
                  <a:srgbClr val="FE5000"/>
                </a:solidFill>
                <a:latin typeface="+mj-lt"/>
              </a:rPr>
              <a:t>Optimised</a:t>
            </a:r>
            <a:r>
              <a:rPr lang="en-US" b="1" dirty="0">
                <a:solidFill>
                  <a:srgbClr val="FE5000"/>
                </a:solidFill>
                <a:latin typeface="+mj-lt"/>
              </a:rPr>
              <a:t> management of spare parts to </a:t>
            </a:r>
            <a:r>
              <a:rPr lang="en-US" b="1" dirty="0" err="1">
                <a:solidFill>
                  <a:srgbClr val="FE5000"/>
                </a:solidFill>
                <a:latin typeface="+mj-lt"/>
              </a:rPr>
              <a:t>maximise</a:t>
            </a:r>
            <a:r>
              <a:rPr lang="en-US" b="1" dirty="0">
                <a:solidFill>
                  <a:srgbClr val="FE5000"/>
                </a:solidFill>
                <a:latin typeface="+mj-lt"/>
              </a:rPr>
              <a:t> cost efficiency, machine safety and reliability</a:t>
            </a:r>
            <a:endParaRPr lang="hu-HU" sz="18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7" name="Rectangle à coins arrondis 14">
            <a:extLst>
              <a:ext uri="{FF2B5EF4-FFF2-40B4-BE49-F238E27FC236}">
                <a16:creationId xmlns:a16="http://schemas.microsoft.com/office/drawing/2014/main" id="{8F015A04-145F-C7AC-5589-806EC9710159}"/>
              </a:ext>
            </a:extLst>
          </p:cNvPr>
          <p:cNvSpPr/>
          <p:nvPr/>
        </p:nvSpPr>
        <p:spPr>
          <a:xfrm>
            <a:off x="7459568" y="4978205"/>
            <a:ext cx="2278062" cy="1339850"/>
          </a:xfrm>
          <a:prstGeom prst="roundRect">
            <a:avLst/>
          </a:prstGeom>
          <a:solidFill>
            <a:schemeClr val="accent6">
              <a:lumMod val="20000"/>
              <a:lumOff val="80000"/>
            </a:schemeClr>
          </a:solidFill>
          <a:ln w="9525" cap="flat" cmpd="sng" algn="ctr">
            <a:solidFill>
              <a:srgbClr val="E84E1B"/>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en-US" sz="1400" b="1" kern="0" dirty="0">
                <a:solidFill>
                  <a:srgbClr val="C00000"/>
                </a:solidFill>
                <a:latin typeface="Calibri"/>
              </a:rPr>
              <a:t>10. </a:t>
            </a:r>
            <a:r>
              <a:rPr lang="en-US" sz="1400" b="1" kern="0" dirty="0" err="1">
                <a:solidFill>
                  <a:srgbClr val="C00000"/>
                </a:solidFill>
                <a:latin typeface="Calibri"/>
              </a:rPr>
              <a:t>Optimise</a:t>
            </a:r>
            <a:r>
              <a:rPr lang="en-US" sz="1400" b="1" kern="0" dirty="0">
                <a:solidFill>
                  <a:srgbClr val="C00000"/>
                </a:solidFill>
                <a:latin typeface="Calibri"/>
              </a:rPr>
              <a:t> spare parts management for cost efficiency, machine safety and reliability</a:t>
            </a:r>
            <a:endParaRPr lang="fr-FR" sz="1100" kern="0" dirty="0">
              <a:solidFill>
                <a:prstClr val="black"/>
              </a:solidFill>
              <a:latin typeface="Calibri"/>
            </a:endParaRPr>
          </a:p>
        </p:txBody>
      </p:sp>
      <p:pic>
        <p:nvPicPr>
          <p:cNvPr id="8" name="Kép 7">
            <a:extLst>
              <a:ext uri="{FF2B5EF4-FFF2-40B4-BE49-F238E27FC236}">
                <a16:creationId xmlns:a16="http://schemas.microsoft.com/office/drawing/2014/main" id="{54481254-B0CD-C189-101A-F890C87F2D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84874" y="4185898"/>
            <a:ext cx="1510743" cy="1754327"/>
          </a:xfrm>
          <a:prstGeom prst="rect">
            <a:avLst/>
          </a:prstGeom>
          <a:ln w="12700">
            <a:solidFill>
              <a:srgbClr val="FD5000"/>
            </a:solidFill>
          </a:ln>
          <a:effectLst>
            <a:outerShdw blurRad="63500" sx="102000" sy="102000" algn="ctr" rotWithShape="0">
              <a:prstClr val="black">
                <a:alpha val="40000"/>
              </a:prstClr>
            </a:outerShdw>
          </a:effectLst>
        </p:spPr>
      </p:pic>
      <p:sp>
        <p:nvSpPr>
          <p:cNvPr id="9" name="Szövegdoboz 8">
            <a:extLst>
              <a:ext uri="{FF2B5EF4-FFF2-40B4-BE49-F238E27FC236}">
                <a16:creationId xmlns:a16="http://schemas.microsoft.com/office/drawing/2014/main" id="{57DF2F5C-AD30-1FFF-6E95-DCC019E320A8}"/>
              </a:ext>
            </a:extLst>
          </p:cNvPr>
          <p:cNvSpPr txBox="1"/>
          <p:nvPr/>
        </p:nvSpPr>
        <p:spPr>
          <a:xfrm>
            <a:off x="10443929" y="5948485"/>
            <a:ext cx="1355307" cy="646331"/>
          </a:xfrm>
          <a:prstGeom prst="rect">
            <a:avLst/>
          </a:prstGeom>
          <a:noFill/>
        </p:spPr>
        <p:txBody>
          <a:bodyPr wrap="none" rtlCol="0">
            <a:spAutoFit/>
          </a:bodyPr>
          <a:lstStyle/>
          <a:p>
            <a:pPr algn="ctr"/>
            <a:r>
              <a:rPr lang="hu-HU" dirty="0"/>
              <a:t>Pavel Bakule</a:t>
            </a:r>
          </a:p>
          <a:p>
            <a:pPr algn="ctr"/>
            <a:r>
              <a:rPr lang="hu-HU" dirty="0"/>
              <a:t>T3.3 </a:t>
            </a:r>
            <a:r>
              <a:rPr lang="hu-HU" dirty="0" err="1"/>
              <a:t>leader</a:t>
            </a:r>
            <a:endParaRPr lang="en-GB" dirty="0"/>
          </a:p>
        </p:txBody>
      </p:sp>
      <p:sp>
        <p:nvSpPr>
          <p:cNvPr id="12" name="Szövegdoboz 11">
            <a:extLst>
              <a:ext uri="{FF2B5EF4-FFF2-40B4-BE49-F238E27FC236}">
                <a16:creationId xmlns:a16="http://schemas.microsoft.com/office/drawing/2014/main" id="{7653E520-35AC-CB96-0D13-4DBCF59A5D7B}"/>
              </a:ext>
            </a:extLst>
          </p:cNvPr>
          <p:cNvSpPr txBox="1"/>
          <p:nvPr/>
        </p:nvSpPr>
        <p:spPr>
          <a:xfrm>
            <a:off x="313404" y="1691302"/>
            <a:ext cx="6811622" cy="4385816"/>
          </a:xfrm>
          <a:prstGeom prst="rect">
            <a:avLst/>
          </a:prstGeom>
          <a:noFill/>
        </p:spPr>
        <p:txBody>
          <a:bodyPr wrap="square">
            <a:spAutoFit/>
          </a:bodyPr>
          <a:lstStyle/>
          <a:p>
            <a:pPr marL="0" indent="0" eaLnBrk="1" hangingPunct="1">
              <a:lnSpc>
                <a:spcPct val="100000"/>
              </a:lnSpc>
              <a:buClr>
                <a:srgbClr val="E84E1B"/>
              </a:buClr>
              <a:buFont typeface="Arial" panose="020B0604020202020204" pitchFamily="34" charset="0"/>
              <a:buNone/>
            </a:pPr>
            <a:r>
              <a:rPr lang="hu-HU" altLang="cs-CZ" sz="1800" b="1" dirty="0" err="1"/>
              <a:t>Task</a:t>
            </a:r>
            <a:r>
              <a:rPr lang="hu-HU" altLang="cs-CZ" sz="1800" b="1" dirty="0"/>
              <a:t> </a:t>
            </a:r>
            <a:r>
              <a:rPr lang="hu-HU" altLang="cs-CZ" sz="1800" b="1" dirty="0" err="1"/>
              <a:t>objectives</a:t>
            </a:r>
            <a:endParaRPr lang="hu-HU" altLang="cs-CZ" sz="1800" b="1" dirty="0"/>
          </a:p>
          <a:p>
            <a:pPr marL="0" indent="0" algn="just" eaLnBrk="1" hangingPunct="1">
              <a:lnSpc>
                <a:spcPct val="100000"/>
              </a:lnSpc>
              <a:spcBef>
                <a:spcPts val="600"/>
              </a:spcBef>
              <a:buClr>
                <a:srgbClr val="E84E1B"/>
              </a:buClr>
              <a:buFont typeface="Century Gothic" panose="020B0502020202020204" pitchFamily="34" charset="0"/>
              <a:buChar char="−"/>
            </a:pPr>
            <a:r>
              <a:rPr lang="hu-HU" altLang="cs-CZ" sz="1800" dirty="0"/>
              <a:t>R</a:t>
            </a:r>
            <a:r>
              <a:rPr lang="en-GB" altLang="cs-CZ" sz="1800" dirty="0" err="1"/>
              <a:t>oll</a:t>
            </a:r>
            <a:r>
              <a:rPr lang="en-GB" altLang="cs-CZ" sz="1800" dirty="0"/>
              <a:t>-out of the </a:t>
            </a:r>
            <a:r>
              <a:rPr lang="en-GB" altLang="cs-CZ" sz="1800" b="1" dirty="0"/>
              <a:t>spare parts database </a:t>
            </a:r>
            <a:r>
              <a:rPr lang="en-GB" altLang="cs-CZ" sz="1800" dirty="0"/>
              <a:t>at the ELI Facilities </a:t>
            </a:r>
          </a:p>
          <a:p>
            <a:pPr marL="0" indent="0" algn="just" eaLnBrk="1" hangingPunct="1">
              <a:lnSpc>
                <a:spcPct val="100000"/>
              </a:lnSpc>
              <a:spcBef>
                <a:spcPts val="600"/>
              </a:spcBef>
              <a:buClr>
                <a:srgbClr val="E84E1B"/>
              </a:buClr>
              <a:buFont typeface="Century Gothic" panose="020B0502020202020204" pitchFamily="34" charset="0"/>
              <a:buChar char="−"/>
            </a:pPr>
            <a:r>
              <a:rPr lang="hu-HU" altLang="cs-CZ" sz="1800" dirty="0"/>
              <a:t>E</a:t>
            </a:r>
            <a:r>
              <a:rPr lang="en-GB" altLang="cs-CZ" sz="1800" dirty="0" err="1"/>
              <a:t>ffectively</a:t>
            </a:r>
            <a:r>
              <a:rPr lang="en-GB" altLang="cs-CZ" sz="1800" dirty="0"/>
              <a:t> </a:t>
            </a:r>
            <a:r>
              <a:rPr lang="en-GB" altLang="cs-CZ" sz="1800" b="1" dirty="0"/>
              <a:t>collect</a:t>
            </a:r>
            <a:r>
              <a:rPr lang="en-GB" altLang="cs-CZ" sz="1800" dirty="0"/>
              <a:t>, manage and integrate all available </a:t>
            </a:r>
            <a:r>
              <a:rPr lang="en-GB" altLang="cs-CZ" sz="1800" b="1" dirty="0"/>
              <a:t>information</a:t>
            </a:r>
            <a:r>
              <a:rPr lang="en-GB" altLang="cs-CZ" sz="1800" dirty="0"/>
              <a:t> on spare parts</a:t>
            </a:r>
          </a:p>
          <a:p>
            <a:pPr marL="0" indent="0" algn="just" eaLnBrk="1" hangingPunct="1">
              <a:lnSpc>
                <a:spcPct val="100000"/>
              </a:lnSpc>
              <a:spcBef>
                <a:spcPts val="600"/>
              </a:spcBef>
              <a:buClr>
                <a:srgbClr val="E84E1B"/>
              </a:buClr>
              <a:buFont typeface="Century Gothic" panose="020B0502020202020204" pitchFamily="34" charset="0"/>
              <a:buChar char="−"/>
            </a:pPr>
            <a:r>
              <a:rPr lang="hu-HU" altLang="cs-CZ" sz="1800" dirty="0"/>
              <a:t>S</a:t>
            </a:r>
            <a:r>
              <a:rPr lang="en-GB" altLang="cs-CZ" sz="1800" dirty="0"/>
              <a:t>pare parts database specified </a:t>
            </a:r>
            <a:r>
              <a:rPr lang="hu-HU" altLang="cs-CZ" sz="1800" dirty="0"/>
              <a:t>and </a:t>
            </a:r>
            <a:r>
              <a:rPr lang="en-GB" altLang="cs-CZ" sz="1800" b="1" dirty="0"/>
              <a:t>implemented </a:t>
            </a:r>
            <a:r>
              <a:rPr lang="hu-HU" altLang="cs-CZ" sz="1800" b="1" dirty="0" err="1"/>
              <a:t>jointly</a:t>
            </a:r>
            <a:endParaRPr lang="en-GB" altLang="cs-CZ" sz="1800" b="1" dirty="0"/>
          </a:p>
          <a:p>
            <a:pPr marL="0" indent="0" algn="just" eaLnBrk="1" hangingPunct="1">
              <a:lnSpc>
                <a:spcPct val="100000"/>
              </a:lnSpc>
              <a:spcBef>
                <a:spcPts val="600"/>
              </a:spcBef>
              <a:buClr>
                <a:srgbClr val="E84E1B"/>
              </a:buClr>
              <a:buFont typeface="Century Gothic" panose="020B0502020202020204" pitchFamily="34" charset="0"/>
              <a:buChar char="−"/>
            </a:pPr>
            <a:r>
              <a:rPr lang="en-GB" altLang="cs-CZ" sz="1800" dirty="0"/>
              <a:t>ELI-wide </a:t>
            </a:r>
            <a:r>
              <a:rPr lang="en-GB" altLang="cs-CZ" sz="1800" b="1" dirty="0"/>
              <a:t>standardization of equipment</a:t>
            </a:r>
            <a:r>
              <a:rPr lang="en-GB" altLang="cs-CZ" sz="1800" dirty="0"/>
              <a:t>, components, parts</a:t>
            </a:r>
          </a:p>
          <a:p>
            <a:pPr marL="0" indent="0" algn="just" eaLnBrk="1" hangingPunct="1">
              <a:lnSpc>
                <a:spcPct val="100000"/>
              </a:lnSpc>
              <a:spcBef>
                <a:spcPts val="600"/>
              </a:spcBef>
              <a:buClr>
                <a:srgbClr val="E84E1B"/>
              </a:buClr>
              <a:buFont typeface="Century Gothic" panose="020B0502020202020204" pitchFamily="34" charset="0"/>
              <a:buChar char="−"/>
            </a:pPr>
            <a:r>
              <a:rPr lang="hu-HU" altLang="cs-CZ" sz="1800" b="1" dirty="0"/>
              <a:t>J</a:t>
            </a:r>
            <a:r>
              <a:rPr lang="en-GB" altLang="cs-CZ" sz="1800" b="1" dirty="0" err="1"/>
              <a:t>oint</a:t>
            </a:r>
            <a:r>
              <a:rPr lang="en-GB" altLang="cs-CZ" sz="1800" b="1" dirty="0"/>
              <a:t> procurement planning </a:t>
            </a:r>
            <a:r>
              <a:rPr lang="en-GB" altLang="cs-CZ" sz="1800" dirty="0"/>
              <a:t>&amp; stock mgmt., ELI-wide optimised procurement of spare parts</a:t>
            </a:r>
          </a:p>
          <a:p>
            <a:pPr marL="0" indent="0" algn="just" eaLnBrk="1" hangingPunct="1">
              <a:lnSpc>
                <a:spcPct val="100000"/>
              </a:lnSpc>
              <a:spcBef>
                <a:spcPts val="600"/>
              </a:spcBef>
              <a:buClr>
                <a:srgbClr val="E84E1B"/>
              </a:buClr>
              <a:buFont typeface="Century Gothic" panose="020B0502020202020204" pitchFamily="34" charset="0"/>
              <a:buChar char="−"/>
            </a:pPr>
            <a:r>
              <a:rPr lang="hu-HU" altLang="cs-CZ" sz="1800" dirty="0"/>
              <a:t>S</a:t>
            </a:r>
            <a:r>
              <a:rPr lang="en-GB" altLang="cs-CZ" sz="1800" dirty="0"/>
              <a:t>pare parts consumption and replacement rate: </a:t>
            </a:r>
            <a:r>
              <a:rPr lang="en-GB" altLang="cs-CZ" sz="1800" b="1" dirty="0"/>
              <a:t>statistics, analysis</a:t>
            </a:r>
            <a:r>
              <a:rPr lang="en-GB" altLang="cs-CZ" sz="1800" dirty="0"/>
              <a:t>, impacts</a:t>
            </a:r>
            <a:endParaRPr lang="hu-HU" altLang="cs-CZ" sz="1800" dirty="0"/>
          </a:p>
          <a:p>
            <a:pPr marL="0" indent="0" eaLnBrk="1" hangingPunct="1">
              <a:lnSpc>
                <a:spcPct val="100000"/>
              </a:lnSpc>
              <a:spcBef>
                <a:spcPts val="600"/>
              </a:spcBef>
              <a:buClr>
                <a:srgbClr val="E84E1B"/>
              </a:buClr>
              <a:buFont typeface="Century Gothic" panose="020B0502020202020204" pitchFamily="34" charset="0"/>
              <a:buChar char="−"/>
            </a:pPr>
            <a:endParaRPr lang="hu-HU" altLang="cs-CZ" b="1" dirty="0"/>
          </a:p>
          <a:p>
            <a:pPr marL="0" indent="0" eaLnBrk="1" hangingPunct="1">
              <a:lnSpc>
                <a:spcPct val="100000"/>
              </a:lnSpc>
              <a:spcBef>
                <a:spcPts val="600"/>
              </a:spcBef>
              <a:buClr>
                <a:srgbClr val="E84E1B"/>
              </a:buClr>
            </a:pPr>
            <a:r>
              <a:rPr lang="hu-HU" altLang="cs-CZ" b="1" dirty="0" err="1"/>
              <a:t>Participants</a:t>
            </a:r>
            <a:r>
              <a:rPr lang="hu-HU" altLang="cs-CZ" b="1" dirty="0"/>
              <a:t>:</a:t>
            </a:r>
          </a:p>
          <a:p>
            <a:pPr marL="0" indent="0" eaLnBrk="1" hangingPunct="1">
              <a:lnSpc>
                <a:spcPct val="100000"/>
              </a:lnSpc>
              <a:spcBef>
                <a:spcPts val="600"/>
              </a:spcBef>
              <a:buClr>
                <a:srgbClr val="E84E1B"/>
              </a:buClr>
            </a:pPr>
            <a:r>
              <a:rPr lang="hu-HU" altLang="cs-CZ" dirty="0"/>
              <a:t>ELI </a:t>
            </a:r>
            <a:r>
              <a:rPr lang="en-US" altLang="cs-CZ" dirty="0"/>
              <a:t>ERIC</a:t>
            </a:r>
            <a:r>
              <a:rPr lang="hu-HU" altLang="cs-CZ" dirty="0"/>
              <a:t>, ELI ALPS, ELI NP, STFC</a:t>
            </a:r>
            <a:endParaRPr lang="hu-HU" altLang="cs-CZ" b="1" dirty="0"/>
          </a:p>
        </p:txBody>
      </p:sp>
    </p:spTree>
    <p:extLst>
      <p:ext uri="{BB962C8B-B14F-4D97-AF65-F5344CB8AC3E}">
        <p14:creationId xmlns:p14="http://schemas.microsoft.com/office/powerpoint/2010/main" val="319123316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40CE7C58-82F9-5602-88BB-006C984596C9}"/>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a:t>
            </a:r>
            <a:r>
              <a:rPr lang="hu-HU" sz="3900" b="1" dirty="0">
                <a:solidFill>
                  <a:srgbClr val="FE5000"/>
                </a:solidFill>
                <a:latin typeface="+mj-lt"/>
              </a:rPr>
              <a:t> 3.3 i</a:t>
            </a:r>
            <a:r>
              <a:rPr lang="en-US" sz="3900" b="1" dirty="0">
                <a:solidFill>
                  <a:srgbClr val="FE5000"/>
                </a:solidFill>
                <a:latin typeface="+mj-lt"/>
              </a:rPr>
              <a:t>n the spotlight</a:t>
            </a:r>
            <a:endParaRPr lang="hu-HU" sz="3100" b="1" dirty="0">
              <a:solidFill>
                <a:schemeClr val="bg2">
                  <a:lumMod val="25000"/>
                </a:schemeClr>
              </a:solidFill>
            </a:endParaRPr>
          </a:p>
        </p:txBody>
      </p:sp>
      <p:sp>
        <p:nvSpPr>
          <p:cNvPr id="2" name="Alcím 2">
            <a:extLst>
              <a:ext uri="{FF2B5EF4-FFF2-40B4-BE49-F238E27FC236}">
                <a16:creationId xmlns:a16="http://schemas.microsoft.com/office/drawing/2014/main" id="{B5CE4896-373D-22A7-0A46-2716DC6B1266}"/>
              </a:ext>
            </a:extLst>
          </p:cNvPr>
          <p:cNvSpPr txBox="1">
            <a:spLocks noChangeArrowheads="1"/>
          </p:cNvSpPr>
          <p:nvPr/>
        </p:nvSpPr>
        <p:spPr bwMode="auto">
          <a:xfrm>
            <a:off x="214741" y="1605870"/>
            <a:ext cx="6278114"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Clr>
                <a:srgbClr val="FE5000"/>
              </a:buClr>
              <a:buFont typeface="Calibri" panose="020F0502020204030204" pitchFamily="34" charset="0"/>
              <a:buChar char="−"/>
              <a:defRPr sz="3100" b="1">
                <a:solidFill>
                  <a:schemeClr val="tx1"/>
                </a:solidFill>
                <a:latin typeface="Calibri" panose="020F0502020204030204" pitchFamily="34" charset="0"/>
              </a:defRPr>
            </a:lvl1pPr>
            <a:lvl2pPr marL="685800" indent="-228600">
              <a:lnSpc>
                <a:spcPct val="90000"/>
              </a:lnSpc>
              <a:spcBef>
                <a:spcPts val="500"/>
              </a:spcBef>
              <a:buClr>
                <a:srgbClr val="FE5000"/>
              </a:buClr>
              <a:buFont typeface="Calibri" panose="020F0502020204030204" pitchFamily="34" charset="0"/>
              <a:buChar char="−"/>
              <a:defRPr sz="2500" b="1">
                <a:solidFill>
                  <a:schemeClr val="tx1"/>
                </a:solidFill>
                <a:latin typeface="Calibri" panose="020F0502020204030204" pitchFamily="34" charset="0"/>
              </a:defRPr>
            </a:lvl2pPr>
            <a:lvl3pPr marL="1143000" indent="-228600">
              <a:lnSpc>
                <a:spcPct val="90000"/>
              </a:lnSpc>
              <a:spcBef>
                <a:spcPts val="500"/>
              </a:spcBef>
              <a:buClr>
                <a:srgbClr val="FE5000"/>
              </a:buClr>
              <a:buFont typeface="Calibri" panose="020F0502020204030204" pitchFamily="34" charset="0"/>
              <a:buChar char="−"/>
              <a:defRPr sz="2200" b="1">
                <a:solidFill>
                  <a:schemeClr val="tx1"/>
                </a:solidFill>
                <a:latin typeface="Calibri" panose="020F0502020204030204" pitchFamily="34" charset="0"/>
              </a:defRPr>
            </a:lvl3pPr>
            <a:lvl4pPr marL="1600200" indent="-228600">
              <a:lnSpc>
                <a:spcPct val="90000"/>
              </a:lnSpc>
              <a:spcBef>
                <a:spcPts val="500"/>
              </a:spcBef>
              <a:buClr>
                <a:srgbClr val="FE5000"/>
              </a:buClr>
              <a:buFont typeface="Calibri" panose="020F0502020204030204" pitchFamily="34" charset="0"/>
              <a:buChar char="−"/>
              <a:defRPr sz="2000" b="1">
                <a:solidFill>
                  <a:schemeClr val="tx1"/>
                </a:solidFill>
                <a:latin typeface="Calibri" panose="020F0502020204030204" pitchFamily="34" charset="0"/>
              </a:defRPr>
            </a:lvl4pPr>
            <a:lvl5pPr marL="2057400" indent="-228600">
              <a:lnSpc>
                <a:spcPct val="90000"/>
              </a:lnSpc>
              <a:spcBef>
                <a:spcPts val="500"/>
              </a:spcBef>
              <a:buClr>
                <a:srgbClr val="FE5000"/>
              </a:buClr>
              <a:buFont typeface="Calibri" panose="020F050202020403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9pPr>
          </a:lstStyle>
          <a:p>
            <a:pPr algn="just" eaLnBrk="1" hangingPunct="1">
              <a:spcAft>
                <a:spcPts val="600"/>
              </a:spcAft>
              <a:buClr>
                <a:srgbClr val="E84E1B"/>
              </a:buClr>
              <a:buFont typeface="Century Gothic" panose="020B0502020202020204" pitchFamily="34" charset="0"/>
              <a:buChar char="−"/>
            </a:pPr>
            <a:r>
              <a:rPr lang="en-US" altLang="cs-CZ" sz="2000" dirty="0">
                <a:cs typeface="Calibri" panose="020F0502020204030204" pitchFamily="34" charset="0"/>
              </a:rPr>
              <a:t>Full specifications for functionality </a:t>
            </a:r>
            <a:r>
              <a:rPr lang="en-US" altLang="cs-CZ" sz="2000" b="0" dirty="0">
                <a:cs typeface="Calibri" panose="020F0502020204030204" pitchFamily="34" charset="0"/>
              </a:rPr>
              <a:t>of the ELI Operations and Maintenance Database (ELI-PANDA)</a:t>
            </a:r>
            <a:endParaRPr lang="hu-HU" altLang="cs-CZ" sz="2000" b="0" dirty="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pPr>
            <a:r>
              <a:rPr lang="hu-HU" altLang="cs-CZ" sz="2000" b="0" dirty="0">
                <a:cs typeface="Calibri" panose="020F0502020204030204" pitchFamily="34" charset="0"/>
              </a:rPr>
              <a:t>ELI-PANDA is </a:t>
            </a:r>
            <a:r>
              <a:rPr lang="hu-HU" altLang="cs-CZ" sz="2000" dirty="0" err="1">
                <a:cs typeface="Calibri" panose="020F0502020204030204" pitchFamily="34" charset="0"/>
              </a:rPr>
              <a:t>rolled</a:t>
            </a:r>
            <a:r>
              <a:rPr lang="hu-HU" altLang="cs-CZ" sz="2000" dirty="0">
                <a:cs typeface="Calibri" panose="020F0502020204030204" pitchFamily="34" charset="0"/>
              </a:rPr>
              <a:t>-out</a:t>
            </a:r>
            <a:r>
              <a:rPr lang="hu-HU" altLang="cs-CZ" sz="2000" b="0" dirty="0">
                <a:cs typeface="Calibri" panose="020F0502020204030204" pitchFamily="34" charset="0"/>
              </a:rPr>
              <a:t> in </a:t>
            </a:r>
            <a:r>
              <a:rPr lang="hu-HU" altLang="cs-CZ" sz="2000" b="0" dirty="0" err="1">
                <a:cs typeface="Calibri" panose="020F0502020204030204" pitchFamily="34" charset="0"/>
              </a:rPr>
              <a:t>each</a:t>
            </a:r>
            <a:r>
              <a:rPr lang="hu-HU" altLang="cs-CZ" sz="2000" b="0" dirty="0">
                <a:cs typeface="Calibri" panose="020F0502020204030204" pitchFamily="34" charset="0"/>
              </a:rPr>
              <a:t> ELI </a:t>
            </a:r>
            <a:r>
              <a:rPr lang="hu-HU" altLang="cs-CZ" sz="2000" b="0" dirty="0" err="1">
                <a:cs typeface="Calibri" panose="020F0502020204030204" pitchFamily="34" charset="0"/>
              </a:rPr>
              <a:t>facility</a:t>
            </a:r>
            <a:r>
              <a:rPr lang="hu-HU" altLang="cs-CZ" sz="2000" b="0" dirty="0">
                <a:cs typeface="Calibri" panose="020F0502020204030204" pitchFamily="34" charset="0"/>
              </a:rPr>
              <a:t>, and </a:t>
            </a:r>
            <a:r>
              <a:rPr lang="hu-HU" altLang="cs-CZ" sz="2000" b="0" dirty="0" err="1">
                <a:cs typeface="Calibri" panose="020F0502020204030204" pitchFamily="34" charset="0"/>
              </a:rPr>
              <a:t>used</a:t>
            </a:r>
            <a:r>
              <a:rPr lang="hu-HU" altLang="cs-CZ" sz="2000" b="0" dirty="0">
                <a:cs typeface="Calibri" panose="020F0502020204030204" pitchFamily="34" charset="0"/>
              </a:rPr>
              <a:t> in </a:t>
            </a:r>
            <a:r>
              <a:rPr lang="hu-HU" altLang="cs-CZ" sz="2000" b="0" dirty="0" err="1">
                <a:cs typeface="Calibri" panose="020F0502020204030204" pitchFamily="34" charset="0"/>
              </a:rPr>
              <a:t>the</a:t>
            </a:r>
            <a:r>
              <a:rPr lang="hu-HU" altLang="cs-CZ" sz="2000" b="0" dirty="0">
                <a:cs typeface="Calibri" panose="020F0502020204030204" pitchFamily="34" charset="0"/>
              </a:rPr>
              <a:t> </a:t>
            </a:r>
            <a:r>
              <a:rPr lang="hu-HU" altLang="cs-CZ" sz="2000" b="0" dirty="0" err="1">
                <a:cs typeface="Calibri" panose="020F0502020204030204" pitchFamily="34" charset="0"/>
              </a:rPr>
              <a:t>everyday</a:t>
            </a:r>
            <a:r>
              <a:rPr lang="hu-HU" altLang="cs-CZ" sz="2000" b="0" dirty="0">
                <a:cs typeface="Calibri" panose="020F0502020204030204" pitchFamily="34" charset="0"/>
              </a:rPr>
              <a:t> </a:t>
            </a:r>
            <a:r>
              <a:rPr lang="hu-HU" altLang="cs-CZ" sz="2000" b="0" dirty="0" err="1">
                <a:cs typeface="Calibri" panose="020F0502020204030204" pitchFamily="34" charset="0"/>
              </a:rPr>
              <a:t>operation</a:t>
            </a:r>
            <a:endParaRPr lang="hu-HU" altLang="cs-CZ" sz="2000" b="0" dirty="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pPr>
            <a:r>
              <a:rPr lang="hu-HU" altLang="cs-CZ" sz="2000" b="0" dirty="0" err="1">
                <a:cs typeface="Calibri" panose="020F0502020204030204" pitchFamily="34" charset="0"/>
              </a:rPr>
              <a:t>Discussions</a:t>
            </a:r>
            <a:r>
              <a:rPr lang="hu-HU" altLang="cs-CZ" sz="2000" b="0" dirty="0">
                <a:cs typeface="Calibri" panose="020F0502020204030204" pitchFamily="34" charset="0"/>
              </a:rPr>
              <a:t> &amp; </a:t>
            </a:r>
            <a:r>
              <a:rPr lang="hu-HU" altLang="cs-CZ" sz="2000" dirty="0" err="1">
                <a:cs typeface="Calibri" panose="020F0502020204030204" pitchFamily="34" charset="0"/>
              </a:rPr>
              <a:t>synergy</a:t>
            </a:r>
            <a:r>
              <a:rPr lang="hu-HU" altLang="cs-CZ" sz="2000" dirty="0">
                <a:cs typeface="Calibri" panose="020F0502020204030204" pitchFamily="34" charset="0"/>
              </a:rPr>
              <a:t> </a:t>
            </a:r>
            <a:r>
              <a:rPr lang="hu-HU" altLang="cs-CZ" sz="2000" dirty="0" err="1">
                <a:cs typeface="Calibri" panose="020F0502020204030204" pitchFamily="34" charset="0"/>
              </a:rPr>
              <a:t>with</a:t>
            </a:r>
            <a:r>
              <a:rPr lang="hu-HU" altLang="cs-CZ" sz="2000" dirty="0">
                <a:cs typeface="Calibri" panose="020F0502020204030204" pitchFamily="34" charset="0"/>
              </a:rPr>
              <a:t> WP2</a:t>
            </a:r>
            <a:r>
              <a:rPr lang="hu-HU" altLang="cs-CZ" sz="2000" b="0" dirty="0">
                <a:cs typeface="Calibri" panose="020F0502020204030204" pitchFamily="34" charset="0"/>
              </a:rPr>
              <a:t>, </a:t>
            </a:r>
            <a:r>
              <a:rPr lang="hu-HU" altLang="cs-CZ" sz="2000" b="0" dirty="0" err="1">
                <a:cs typeface="Calibri" panose="020F0502020204030204" pitchFamily="34" charset="0"/>
              </a:rPr>
              <a:t>about</a:t>
            </a:r>
            <a:r>
              <a:rPr lang="hu-HU" altLang="cs-CZ" sz="2000" b="0" dirty="0">
                <a:cs typeface="Calibri" panose="020F0502020204030204" pitchFamily="34" charset="0"/>
              </a:rPr>
              <a:t> ERP </a:t>
            </a:r>
            <a:r>
              <a:rPr lang="hu-HU" altLang="cs-CZ" sz="2000" b="0" dirty="0" err="1">
                <a:cs typeface="Calibri" panose="020F0502020204030204" pitchFamily="34" charset="0"/>
              </a:rPr>
              <a:t>interfacing</a:t>
            </a:r>
            <a:r>
              <a:rPr lang="hu-HU" altLang="cs-CZ" sz="2000" b="0" dirty="0">
                <a:cs typeface="Calibri" panose="020F0502020204030204" pitchFamily="34" charset="0"/>
              </a:rPr>
              <a:t>, </a:t>
            </a:r>
            <a:r>
              <a:rPr lang="hu-HU" altLang="cs-CZ" sz="2000" b="0" dirty="0" err="1">
                <a:cs typeface="Calibri" panose="020F0502020204030204" pitchFamily="34" charset="0"/>
              </a:rPr>
              <a:t>involvment</a:t>
            </a:r>
            <a:r>
              <a:rPr lang="hu-HU" altLang="cs-CZ" sz="2000" b="0" dirty="0">
                <a:cs typeface="Calibri" panose="020F0502020204030204" pitchFamily="34" charset="0"/>
              </a:rPr>
              <a:t> of </a:t>
            </a:r>
            <a:r>
              <a:rPr lang="hu-HU" altLang="cs-CZ" sz="2000" b="0" dirty="0" err="1">
                <a:cs typeface="Calibri" panose="020F0502020204030204" pitchFamily="34" charset="0"/>
              </a:rPr>
              <a:t>procurement</a:t>
            </a:r>
            <a:r>
              <a:rPr lang="hu-HU" altLang="cs-CZ" sz="2000" b="0" dirty="0">
                <a:cs typeface="Calibri" panose="020F0502020204030204" pitchFamily="34" charset="0"/>
              </a:rPr>
              <a:t> &amp; logistics </a:t>
            </a:r>
            <a:r>
              <a:rPr lang="hu-HU" altLang="cs-CZ" sz="2000" b="0" dirty="0" err="1">
                <a:cs typeface="Calibri" panose="020F0502020204030204" pitchFamily="34" charset="0"/>
              </a:rPr>
              <a:t>groups</a:t>
            </a:r>
            <a:endParaRPr lang="hu-HU" altLang="cs-CZ" sz="2000" b="0" dirty="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pPr>
            <a:r>
              <a:rPr lang="en-US" altLang="cs-CZ" sz="2000" dirty="0">
                <a:cs typeface="Calibri" panose="020F0502020204030204" pitchFamily="34" charset="0"/>
              </a:rPr>
              <a:t>Long-term vision </a:t>
            </a:r>
            <a:r>
              <a:rPr lang="en-US" altLang="cs-CZ" sz="2000" b="0" dirty="0">
                <a:cs typeface="Calibri" panose="020F0502020204030204" pitchFamily="34" charset="0"/>
              </a:rPr>
              <a:t>of database development –</a:t>
            </a:r>
            <a:r>
              <a:rPr lang="hu-HU" altLang="cs-CZ" sz="2000" b="0" dirty="0">
                <a:cs typeface="Calibri" panose="020F0502020204030204" pitchFamily="34" charset="0"/>
              </a:rPr>
              <a:t> </a:t>
            </a:r>
            <a:r>
              <a:rPr lang="en-US" altLang="cs-CZ" sz="2000" b="0" dirty="0">
                <a:cs typeface="Calibri" panose="020F0502020204030204" pitchFamily="34" charset="0"/>
              </a:rPr>
              <a:t>beyond IMPULSE</a:t>
            </a:r>
            <a:r>
              <a:rPr lang="hu-HU" altLang="cs-CZ" sz="2000" b="0" dirty="0">
                <a:cs typeface="Calibri" panose="020F0502020204030204" pitchFamily="34" charset="0"/>
              </a:rPr>
              <a:t> project</a:t>
            </a:r>
            <a:endParaRPr lang="en-US" altLang="cs-CZ" sz="2000" b="0" dirty="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pPr>
            <a:endParaRPr lang="en-US" altLang="cs-CZ" sz="2000" b="0" dirty="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pPr>
            <a:endParaRPr lang="hu-HU" altLang="cs-CZ" sz="2000" b="0" dirty="0">
              <a:cs typeface="Calibri" panose="020F0502020204030204" pitchFamily="34" charset="0"/>
            </a:endParaRPr>
          </a:p>
        </p:txBody>
      </p:sp>
      <p:pic>
        <p:nvPicPr>
          <p:cNvPr id="5" name="Kép 4">
            <a:extLst>
              <a:ext uri="{FF2B5EF4-FFF2-40B4-BE49-F238E27FC236}">
                <a16:creationId xmlns:a16="http://schemas.microsoft.com/office/drawing/2014/main" id="{E26EC6BC-B92B-2883-DB66-8886C88135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915711" y="181926"/>
            <a:ext cx="3061548" cy="2847888"/>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6" name="Kép 5">
            <a:extLst>
              <a:ext uri="{FF2B5EF4-FFF2-40B4-BE49-F238E27FC236}">
                <a16:creationId xmlns:a16="http://schemas.microsoft.com/office/drawing/2014/main" id="{8205D816-1682-34AD-7FEB-6A6D358EB3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0320" y="2907911"/>
            <a:ext cx="3869471" cy="3768163"/>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7" name="Kép 6">
            <a:extLst>
              <a:ext uri="{FF2B5EF4-FFF2-40B4-BE49-F238E27FC236}">
                <a16:creationId xmlns:a16="http://schemas.microsoft.com/office/drawing/2014/main" id="{9ABD7076-C6BF-AD40-922A-8063E09A23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01800" y="853167"/>
            <a:ext cx="2004966" cy="1986539"/>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8" name="Kép 7">
            <a:extLst>
              <a:ext uri="{FF2B5EF4-FFF2-40B4-BE49-F238E27FC236}">
                <a16:creationId xmlns:a16="http://schemas.microsoft.com/office/drawing/2014/main" id="{E35161A6-ABC7-AF17-4930-9FEE0AA043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84510" y="4908075"/>
            <a:ext cx="1863227" cy="1806503"/>
          </a:xfrm>
          <a:prstGeom prst="flowChartConnector">
            <a:avLst/>
          </a:prstGeom>
          <a:ln>
            <a:solidFill>
              <a:srgbClr val="FE5000"/>
            </a:solidFill>
          </a:ln>
          <a:effectLst>
            <a:outerShdw blurRad="139700" sx="104000" sy="104000" algn="ctr" rotWithShape="0">
              <a:prstClr val="black">
                <a:alpha val="40000"/>
              </a:prstClr>
            </a:outerShdw>
          </a:effectLst>
        </p:spPr>
      </p:pic>
    </p:spTree>
    <p:extLst>
      <p:ext uri="{BB962C8B-B14F-4D97-AF65-F5344CB8AC3E}">
        <p14:creationId xmlns:p14="http://schemas.microsoft.com/office/powerpoint/2010/main" val="138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58F13F94-85A2-FB99-612E-F4B5ABF925CE}"/>
              </a:ext>
            </a:extLst>
          </p:cNvPr>
          <p:cNvSpPr txBox="1"/>
          <p:nvPr/>
        </p:nvSpPr>
        <p:spPr>
          <a:xfrm>
            <a:off x="192304" y="1369620"/>
            <a:ext cx="4098494" cy="3416320"/>
          </a:xfrm>
          <a:prstGeom prst="rect">
            <a:avLst/>
          </a:prstGeom>
          <a:noFill/>
        </p:spPr>
        <p:txBody>
          <a:bodyPr wrap="none" rtlCol="0">
            <a:spAutoFit/>
          </a:bodyPr>
          <a:lstStyle/>
          <a:p>
            <a:endParaRPr lang="hu-HU" dirty="0"/>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3.3:</a:t>
            </a:r>
          </a:p>
          <a:p>
            <a:r>
              <a:rPr lang="en-US" b="0" i="0" dirty="0" err="1">
                <a:solidFill>
                  <a:srgbClr val="172B4D"/>
                </a:solidFill>
                <a:effectLst/>
                <a:latin typeface="-apple-system"/>
              </a:rPr>
              <a:t>Optimised</a:t>
            </a:r>
            <a:r>
              <a:rPr lang="en-US" b="0" i="0" dirty="0">
                <a:solidFill>
                  <a:srgbClr val="172B4D"/>
                </a:solidFill>
                <a:effectLst/>
                <a:latin typeface="-apple-system"/>
              </a:rPr>
              <a:t> management of spare parts to </a:t>
            </a:r>
            <a:endParaRPr lang="hu-HU" b="0" i="0" dirty="0">
              <a:solidFill>
                <a:srgbClr val="172B4D"/>
              </a:solidFill>
              <a:effectLst/>
              <a:latin typeface="-apple-system"/>
            </a:endParaRPr>
          </a:p>
          <a:p>
            <a:r>
              <a:rPr lang="en-US" b="0" i="0" dirty="0" err="1">
                <a:solidFill>
                  <a:srgbClr val="172B4D"/>
                </a:solidFill>
                <a:effectLst/>
                <a:latin typeface="-apple-system"/>
              </a:rPr>
              <a:t>maximise</a:t>
            </a:r>
            <a:r>
              <a:rPr lang="en-US" b="0" i="0" dirty="0">
                <a:solidFill>
                  <a:srgbClr val="172B4D"/>
                </a:solidFill>
                <a:effectLst/>
                <a:latin typeface="-apple-system"/>
              </a:rPr>
              <a:t> cost efficiency, machine safety </a:t>
            </a:r>
            <a:endParaRPr lang="hu-HU" b="0" i="0" dirty="0">
              <a:solidFill>
                <a:srgbClr val="172B4D"/>
              </a:solidFill>
              <a:effectLst/>
              <a:latin typeface="-apple-system"/>
            </a:endParaRPr>
          </a:p>
          <a:p>
            <a:r>
              <a:rPr lang="en-US" b="0" i="0" dirty="0">
                <a:solidFill>
                  <a:srgbClr val="172B4D"/>
                </a:solidFill>
                <a:effectLst/>
                <a:latin typeface="-apple-system"/>
              </a:rPr>
              <a:t>and reliability</a:t>
            </a:r>
            <a:endParaRPr lang="hu-HU" dirty="0"/>
          </a:p>
        </p:txBody>
      </p:sp>
    </p:spTree>
    <p:extLst>
      <p:ext uri="{BB962C8B-B14F-4D97-AF65-F5344CB8AC3E}">
        <p14:creationId xmlns:p14="http://schemas.microsoft.com/office/powerpoint/2010/main" val="1101813793"/>
      </p:ext>
    </p:extLst>
  </p:cSld>
  <p:clrMapOvr>
    <a:masterClrMapping/>
  </p:clrMapOvr>
  <mc:AlternateContent xmlns:mc="http://schemas.openxmlformats.org/markup-compatibility/2006" xmlns:p159="http://schemas.microsoft.com/office/powerpoint/2015/09/main">
    <mc:Choice Requires="p159">
      <p:transition spd="med" advClick="0" advTm="100">
        <p159:morph option="byObject"/>
      </p:transition>
    </mc:Choice>
    <mc:Fallback xmlns="">
      <p:transition spd="med" advClick="0" advTm="1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5534245" y="1994509"/>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4535296" y="1485294"/>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5727757" y="585901"/>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5675962" y="390710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4590461" y="459792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5702513" y="560112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7393971" y="3237597"/>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7512820" y="421406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7542426" y="514304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6551335" y="551562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5881690" y="498303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5886554" y="409671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5870723" y="3302400"/>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5821008" y="2445757"/>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6523268" y="1937751"/>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7394372" y="2146300"/>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41383"/>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192304" y="1369620"/>
            <a:ext cx="4098494" cy="4524315"/>
          </a:xfrm>
          <a:prstGeom prst="rect">
            <a:avLst/>
          </a:prstGeom>
          <a:noFill/>
        </p:spPr>
        <p:txBody>
          <a:bodyPr wrap="none" rtlCol="0">
            <a:spAutoFit/>
          </a:bodyPr>
          <a:lstStyle/>
          <a:p>
            <a:r>
              <a:rPr lang="hu-HU" dirty="0" err="1"/>
              <a:t>Task</a:t>
            </a:r>
            <a:r>
              <a:rPr lang="hu-HU" dirty="0"/>
              <a:t> 3.1:</a:t>
            </a:r>
          </a:p>
          <a:p>
            <a:r>
              <a:rPr lang="en-US" b="0" i="0" dirty="0">
                <a:solidFill>
                  <a:srgbClr val="172B4D"/>
                </a:solidFill>
                <a:effectLst/>
                <a:latin typeface="-apple-system"/>
              </a:rPr>
              <a:t>Joint definition, review and </a:t>
            </a:r>
            <a:r>
              <a:rPr lang="en-US" b="0" i="0" dirty="0" err="1">
                <a:solidFill>
                  <a:srgbClr val="172B4D"/>
                </a:solidFill>
                <a:effectLst/>
                <a:latin typeface="-apple-system"/>
              </a:rPr>
              <a:t>optimisation</a:t>
            </a:r>
            <a:r>
              <a:rPr lang="en-US" b="0" i="0" dirty="0">
                <a:solidFill>
                  <a:srgbClr val="172B4D"/>
                </a:solidFill>
                <a:effectLst/>
                <a:latin typeface="-apple-system"/>
              </a:rPr>
              <a:t> </a:t>
            </a:r>
            <a:endParaRPr lang="hu-HU" b="0" i="0" dirty="0">
              <a:solidFill>
                <a:srgbClr val="172B4D"/>
              </a:solidFill>
              <a:effectLst/>
              <a:latin typeface="-apple-system"/>
            </a:endParaRPr>
          </a:p>
          <a:p>
            <a:r>
              <a:rPr lang="en-US" b="0" i="0" dirty="0">
                <a:solidFill>
                  <a:srgbClr val="172B4D"/>
                </a:solidFill>
                <a:effectLst/>
                <a:latin typeface="-apple-system"/>
              </a:rPr>
              <a:t>of operational modes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3.2:</a:t>
            </a:r>
          </a:p>
          <a:p>
            <a:r>
              <a:rPr lang="en-US" b="0" i="0" dirty="0" err="1">
                <a:solidFill>
                  <a:srgbClr val="172B4D"/>
                </a:solidFill>
                <a:effectLst/>
                <a:latin typeface="-apple-system"/>
              </a:rPr>
              <a:t>Standardisation</a:t>
            </a:r>
            <a:r>
              <a:rPr lang="en-US" b="0" i="0" dirty="0">
                <a:solidFill>
                  <a:srgbClr val="172B4D"/>
                </a:solidFill>
                <a:effectLst/>
                <a:latin typeface="-apple-system"/>
              </a:rPr>
              <a:t> of metrology procedures </a:t>
            </a:r>
            <a:endParaRPr lang="hu-HU" b="0" i="0" dirty="0">
              <a:solidFill>
                <a:srgbClr val="172B4D"/>
              </a:solidFill>
              <a:effectLst/>
              <a:latin typeface="-apple-system"/>
            </a:endParaRPr>
          </a:p>
          <a:p>
            <a:r>
              <a:rPr lang="en-US" b="0" i="0" dirty="0">
                <a:solidFill>
                  <a:srgbClr val="172B4D"/>
                </a:solidFill>
                <a:effectLst/>
                <a:latin typeface="-apple-system"/>
              </a:rPr>
              <a:t>for lasers and secondary sources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3.3:</a:t>
            </a:r>
          </a:p>
          <a:p>
            <a:r>
              <a:rPr lang="en-US" b="0" i="0" dirty="0" err="1">
                <a:solidFill>
                  <a:srgbClr val="172B4D"/>
                </a:solidFill>
                <a:effectLst/>
                <a:latin typeface="-apple-system"/>
              </a:rPr>
              <a:t>Optimised</a:t>
            </a:r>
            <a:r>
              <a:rPr lang="en-US" b="0" i="0" dirty="0">
                <a:solidFill>
                  <a:srgbClr val="172B4D"/>
                </a:solidFill>
                <a:effectLst/>
                <a:latin typeface="-apple-system"/>
              </a:rPr>
              <a:t> management of spare parts to </a:t>
            </a:r>
            <a:endParaRPr lang="hu-HU" b="0" i="0" dirty="0">
              <a:solidFill>
                <a:srgbClr val="172B4D"/>
              </a:solidFill>
              <a:effectLst/>
              <a:latin typeface="-apple-system"/>
            </a:endParaRPr>
          </a:p>
          <a:p>
            <a:r>
              <a:rPr lang="en-US" b="0" i="0" dirty="0" err="1">
                <a:solidFill>
                  <a:srgbClr val="172B4D"/>
                </a:solidFill>
                <a:effectLst/>
                <a:latin typeface="-apple-system"/>
              </a:rPr>
              <a:t>maximise</a:t>
            </a:r>
            <a:r>
              <a:rPr lang="en-US" b="0" i="0" dirty="0">
                <a:solidFill>
                  <a:srgbClr val="172B4D"/>
                </a:solidFill>
                <a:effectLst/>
                <a:latin typeface="-apple-system"/>
              </a:rPr>
              <a:t> cost efficiency, machine safety </a:t>
            </a:r>
            <a:endParaRPr lang="hu-HU" b="0" i="0" dirty="0">
              <a:solidFill>
                <a:srgbClr val="172B4D"/>
              </a:solidFill>
              <a:effectLst/>
              <a:latin typeface="-apple-system"/>
            </a:endParaRPr>
          </a:p>
          <a:p>
            <a:r>
              <a:rPr lang="en-US" b="0" i="0" dirty="0">
                <a:solidFill>
                  <a:srgbClr val="172B4D"/>
                </a:solidFill>
                <a:effectLst/>
                <a:latin typeface="-apple-system"/>
              </a:rPr>
              <a:t>and reliability</a:t>
            </a:r>
            <a:endParaRPr lang="hu-HU" dirty="0"/>
          </a:p>
          <a:p>
            <a:endParaRPr lang="hu-HU" dirty="0"/>
          </a:p>
          <a:p>
            <a:r>
              <a:rPr lang="hu-HU" dirty="0" err="1"/>
              <a:t>Task</a:t>
            </a:r>
            <a:r>
              <a:rPr lang="hu-HU" dirty="0"/>
              <a:t> 3.4:</a:t>
            </a:r>
          </a:p>
          <a:p>
            <a:r>
              <a:rPr lang="en-US" b="0" i="0" dirty="0">
                <a:solidFill>
                  <a:srgbClr val="172B4D"/>
                </a:solidFill>
                <a:effectLst/>
                <a:latin typeface="-apple-system"/>
              </a:rPr>
              <a:t>Capacity building through training of </a:t>
            </a:r>
            <a:endParaRPr lang="hu-HU" b="0" i="0" dirty="0">
              <a:solidFill>
                <a:srgbClr val="172B4D"/>
              </a:solidFill>
              <a:effectLst/>
              <a:latin typeface="-apple-system"/>
            </a:endParaRPr>
          </a:p>
          <a:p>
            <a:r>
              <a:rPr lang="en-US" b="0" i="0" dirty="0">
                <a:solidFill>
                  <a:srgbClr val="172B4D"/>
                </a:solidFill>
                <a:effectLst/>
                <a:latin typeface="-apple-system"/>
              </a:rPr>
              <a:t>operating teams</a:t>
            </a:r>
            <a:endParaRPr lang="en-GB" dirty="0"/>
          </a:p>
        </p:txBody>
      </p:sp>
    </p:spTree>
    <p:extLst>
      <p:ext uri="{BB962C8B-B14F-4D97-AF65-F5344CB8AC3E}">
        <p14:creationId xmlns:p14="http://schemas.microsoft.com/office/powerpoint/2010/main" val="20366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5675962" y="390710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4590461" y="459792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5702513" y="560112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7512820" y="421406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7542426" y="514304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6551335" y="551562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5881690" y="498303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5886554" y="409671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40C9AA52-6D90-6B42-3388-75103049C708}"/>
              </a:ext>
            </a:extLst>
          </p:cNvPr>
          <p:cNvSpPr txBox="1"/>
          <p:nvPr/>
        </p:nvSpPr>
        <p:spPr>
          <a:xfrm>
            <a:off x="192304" y="1369620"/>
            <a:ext cx="3665940" cy="4524315"/>
          </a:xfrm>
          <a:prstGeom prst="rect">
            <a:avLst/>
          </a:prstGeom>
          <a:noFill/>
        </p:spPr>
        <p:txBody>
          <a:bodyPr wrap="none" rtlCol="0">
            <a:spAutoFit/>
          </a:bodyPr>
          <a:lstStyle/>
          <a:p>
            <a:endParaRPr lang="hu-HU" dirty="0"/>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p>
          <a:p>
            <a:r>
              <a:rPr lang="hu-HU" dirty="0" err="1"/>
              <a:t>Task</a:t>
            </a:r>
            <a:r>
              <a:rPr lang="hu-HU" dirty="0"/>
              <a:t> 3.4:</a:t>
            </a:r>
          </a:p>
          <a:p>
            <a:r>
              <a:rPr lang="en-US" b="0" i="0" dirty="0">
                <a:solidFill>
                  <a:srgbClr val="172B4D"/>
                </a:solidFill>
                <a:effectLst/>
                <a:latin typeface="-apple-system"/>
              </a:rPr>
              <a:t>Capacity building through training of </a:t>
            </a:r>
            <a:endParaRPr lang="hu-HU" b="0" i="0" dirty="0">
              <a:solidFill>
                <a:srgbClr val="172B4D"/>
              </a:solidFill>
              <a:effectLst/>
              <a:latin typeface="-apple-system"/>
            </a:endParaRPr>
          </a:p>
          <a:p>
            <a:r>
              <a:rPr lang="en-US" b="0" i="0" dirty="0">
                <a:solidFill>
                  <a:srgbClr val="172B4D"/>
                </a:solidFill>
                <a:effectLst/>
                <a:latin typeface="-apple-system"/>
              </a:rPr>
              <a:t>operating teams</a:t>
            </a:r>
            <a:endParaRPr lang="en-GB" dirty="0"/>
          </a:p>
        </p:txBody>
      </p:sp>
    </p:spTree>
    <p:extLst>
      <p:ext uri="{BB962C8B-B14F-4D97-AF65-F5344CB8AC3E}">
        <p14:creationId xmlns:p14="http://schemas.microsoft.com/office/powerpoint/2010/main" val="2820337062"/>
      </p:ext>
    </p:extLst>
  </p:cSld>
  <p:clrMapOvr>
    <a:masterClrMapping/>
  </p:clrMapOvr>
  <mc:AlternateContent xmlns:mc="http://schemas.openxmlformats.org/markup-compatibility/2006" xmlns:p14="http://schemas.microsoft.com/office/powerpoint/2010/main">
    <mc:Choice Requires="p14">
      <p:transition spd="med" p14:dur="700" advClick="0" advTm="100">
        <p:fade/>
      </p:transition>
    </mc:Choice>
    <mc:Fallback xmlns="">
      <p:transition spd="med" advClick="0" advTm="1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3900" b="1" dirty="0" err="1">
                <a:solidFill>
                  <a:srgbClr val="FE5000"/>
                </a:solidFill>
                <a:latin typeface="+mj-lt"/>
              </a:rPr>
              <a:t>Task</a:t>
            </a:r>
            <a:r>
              <a:rPr lang="hu-HU" sz="3900" b="1" dirty="0">
                <a:solidFill>
                  <a:srgbClr val="FE5000"/>
                </a:solidFill>
                <a:latin typeface="+mj-lt"/>
              </a:rPr>
              <a:t> 3.4: </a:t>
            </a:r>
            <a:r>
              <a:rPr lang="en-US" sz="3900" b="1" dirty="0">
                <a:solidFill>
                  <a:srgbClr val="FE5000"/>
                </a:solidFill>
                <a:latin typeface="+mj-lt"/>
              </a:rPr>
              <a:t>Capacity building through training of operating teams</a:t>
            </a:r>
            <a:endParaRPr lang="en-GB" sz="3900" b="1" dirty="0">
              <a:solidFill>
                <a:srgbClr val="FE5000"/>
              </a:solidFill>
              <a:latin typeface="+mj-lt"/>
            </a:endParaRPr>
          </a:p>
          <a:p>
            <a:pPr algn="l" fontAlgn="auto">
              <a:spcAft>
                <a:spcPts val="0"/>
              </a:spcAft>
              <a:defRPr/>
            </a:pP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10078593" y="291010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7513358" y="306080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8624571" y="389946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7539070" y="459028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10485541" y="489303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8651122" y="559348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10461429" y="420642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10491035" y="513540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9499944" y="550798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8830299" y="497539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8835163" y="408907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7" name="Rectangle à coins arrondis 14">
            <a:extLst>
              <a:ext uri="{FF2B5EF4-FFF2-40B4-BE49-F238E27FC236}">
                <a16:creationId xmlns:a16="http://schemas.microsoft.com/office/drawing/2014/main" id="{AA5FA5B9-4401-B95D-D443-49E0D8F81CC8}"/>
              </a:ext>
            </a:extLst>
          </p:cNvPr>
          <p:cNvSpPr/>
          <p:nvPr/>
        </p:nvSpPr>
        <p:spPr>
          <a:xfrm>
            <a:off x="7733915" y="1081101"/>
            <a:ext cx="2298700" cy="1339850"/>
          </a:xfrm>
          <a:prstGeom prst="roundRect">
            <a:avLst/>
          </a:prstGeom>
          <a:solidFill>
            <a:schemeClr val="accent6">
              <a:lumMod val="20000"/>
              <a:lumOff val="80000"/>
            </a:schemeClr>
          </a:solidFill>
          <a:ln w="9525" cap="flat" cmpd="sng" algn="ctr">
            <a:solidFill>
              <a:srgbClr val="E84E1B"/>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en-US" sz="1400" b="1" kern="0" dirty="0">
                <a:solidFill>
                  <a:srgbClr val="C00000"/>
                </a:solidFill>
                <a:latin typeface="Calibri"/>
              </a:rPr>
              <a:t>11. Build capacity through training of operating teams</a:t>
            </a:r>
            <a:endParaRPr lang="fr-FR" sz="1100" kern="0" dirty="0">
              <a:solidFill>
                <a:prstClr val="black"/>
              </a:solidFill>
              <a:latin typeface="Calibri"/>
            </a:endParaRPr>
          </a:p>
        </p:txBody>
      </p:sp>
      <p:sp>
        <p:nvSpPr>
          <p:cNvPr id="8" name="Szövegdoboz 7">
            <a:extLst>
              <a:ext uri="{FF2B5EF4-FFF2-40B4-BE49-F238E27FC236}">
                <a16:creationId xmlns:a16="http://schemas.microsoft.com/office/drawing/2014/main" id="{99D4D5C0-E67A-D949-587B-3BAF3EDBBEA6}"/>
              </a:ext>
            </a:extLst>
          </p:cNvPr>
          <p:cNvSpPr txBox="1"/>
          <p:nvPr/>
        </p:nvSpPr>
        <p:spPr>
          <a:xfrm>
            <a:off x="345586" y="1745616"/>
            <a:ext cx="7167771" cy="4247317"/>
          </a:xfrm>
          <a:prstGeom prst="rect">
            <a:avLst/>
          </a:prstGeom>
          <a:noFill/>
        </p:spPr>
        <p:txBody>
          <a:bodyPr wrap="square">
            <a:spAutoFit/>
          </a:bodyPr>
          <a:lstStyle/>
          <a:p>
            <a:pPr marL="0" indent="0" algn="just" eaLnBrk="1" hangingPunct="1">
              <a:lnSpc>
                <a:spcPct val="150000"/>
              </a:lnSpc>
              <a:buClr>
                <a:srgbClr val="E84E1B"/>
              </a:buClr>
              <a:buFont typeface="Arial" panose="020B0604020202020204" pitchFamily="34" charset="0"/>
              <a:buNone/>
              <a:defRPr/>
            </a:pPr>
            <a:r>
              <a:rPr lang="hu-HU" altLang="cs-CZ" sz="1800" b="1" dirty="0" err="1"/>
              <a:t>Task</a:t>
            </a:r>
            <a:r>
              <a:rPr lang="hu-HU" altLang="cs-CZ" sz="1800" b="1" dirty="0"/>
              <a:t> </a:t>
            </a:r>
            <a:r>
              <a:rPr lang="hu-HU" altLang="cs-CZ" sz="1800" b="1" dirty="0" err="1"/>
              <a:t>objectives</a:t>
            </a:r>
            <a:endParaRPr lang="hu-HU" altLang="cs-CZ" sz="1800" b="1" dirty="0"/>
          </a:p>
          <a:p>
            <a:pPr algn="just" eaLnBrk="1" hangingPunct="1">
              <a:lnSpc>
                <a:spcPct val="150000"/>
              </a:lnSpc>
              <a:buClr>
                <a:srgbClr val="E84E1B"/>
              </a:buClr>
              <a:buFont typeface="Century Gothic" panose="020B0502020202020204" pitchFamily="34" charset="0"/>
              <a:buChar char="−"/>
              <a:defRPr/>
            </a:pPr>
            <a:r>
              <a:rPr lang="en-US" altLang="cs-CZ" sz="1800" b="1" dirty="0"/>
              <a:t>Efficiency by providing training </a:t>
            </a:r>
            <a:r>
              <a:rPr lang="en-US" altLang="cs-CZ" sz="1800" dirty="0"/>
              <a:t>aiming at ensuring operators can provide best support to users</a:t>
            </a:r>
            <a:endParaRPr lang="hu-HU" altLang="cs-CZ" sz="1800" dirty="0"/>
          </a:p>
          <a:p>
            <a:pPr algn="just" eaLnBrk="1" hangingPunct="1">
              <a:lnSpc>
                <a:spcPct val="150000"/>
              </a:lnSpc>
              <a:buClr>
                <a:srgbClr val="E84E1B"/>
              </a:buClr>
              <a:buFont typeface="Century Gothic" panose="020B0502020202020204" pitchFamily="34" charset="0"/>
              <a:buChar char="−"/>
              <a:defRPr/>
            </a:pPr>
            <a:r>
              <a:rPr lang="en-US" altLang="cs-CZ" sz="1800" dirty="0"/>
              <a:t>Cost-efficient operations through the definition of a </a:t>
            </a:r>
            <a:r>
              <a:rPr lang="en-US" altLang="cs-CZ" sz="1800" b="1" dirty="0" err="1"/>
              <a:t>harmonised</a:t>
            </a:r>
            <a:r>
              <a:rPr lang="en-US" altLang="cs-CZ" sz="1800" b="1" dirty="0"/>
              <a:t> staffing model </a:t>
            </a:r>
            <a:r>
              <a:rPr lang="en-US" altLang="cs-CZ" sz="1800" dirty="0"/>
              <a:t>(and related competence profiles) facilitating </a:t>
            </a:r>
            <a:r>
              <a:rPr lang="hu-HU" altLang="cs-CZ" sz="1800" b="1" dirty="0"/>
              <a:t>i</a:t>
            </a:r>
            <a:r>
              <a:rPr lang="en-US" altLang="cs-CZ" sz="1800" b="1" dirty="0" err="1"/>
              <a:t>nter</a:t>
            </a:r>
            <a:r>
              <a:rPr lang="en-US" altLang="cs-CZ" sz="1800" b="1" dirty="0"/>
              <a:t>-operability</a:t>
            </a:r>
            <a:r>
              <a:rPr lang="en-US" altLang="cs-CZ" sz="1800" dirty="0"/>
              <a:t> of staff at ELI.</a:t>
            </a:r>
            <a:endParaRPr lang="hu-HU" altLang="cs-CZ" sz="1800" dirty="0"/>
          </a:p>
          <a:p>
            <a:pPr algn="just" eaLnBrk="1" hangingPunct="1">
              <a:lnSpc>
                <a:spcPct val="100000"/>
              </a:lnSpc>
              <a:buClr>
                <a:srgbClr val="E84E1B"/>
              </a:buClr>
              <a:buFont typeface="Century Gothic" panose="020B0502020202020204" pitchFamily="34" charset="0"/>
              <a:buChar char="−"/>
              <a:defRPr/>
            </a:pPr>
            <a:endParaRPr lang="hu-HU" altLang="cs-CZ" dirty="0"/>
          </a:p>
          <a:p>
            <a:pPr algn="just" eaLnBrk="1" hangingPunct="1">
              <a:lnSpc>
                <a:spcPct val="100000"/>
              </a:lnSpc>
              <a:buClr>
                <a:srgbClr val="E84E1B"/>
              </a:buClr>
              <a:buFont typeface="Century Gothic" panose="020B0502020202020204" pitchFamily="34" charset="0"/>
              <a:buChar char="−"/>
              <a:defRPr/>
            </a:pPr>
            <a:endParaRPr lang="hu-HU" altLang="cs-CZ" sz="1800" dirty="0"/>
          </a:p>
          <a:p>
            <a:pPr algn="just" eaLnBrk="1" hangingPunct="1">
              <a:lnSpc>
                <a:spcPct val="100000"/>
              </a:lnSpc>
              <a:buClr>
                <a:srgbClr val="E84E1B"/>
              </a:buClr>
              <a:buFont typeface="Century Gothic" panose="020B0502020202020204" pitchFamily="34" charset="0"/>
              <a:buChar char="−"/>
              <a:defRPr/>
            </a:pPr>
            <a:endParaRPr lang="hu-HU" altLang="cs-CZ" dirty="0"/>
          </a:p>
          <a:p>
            <a:pPr algn="just" eaLnBrk="1" hangingPunct="1">
              <a:lnSpc>
                <a:spcPct val="100000"/>
              </a:lnSpc>
              <a:buClr>
                <a:srgbClr val="E84E1B"/>
              </a:buClr>
              <a:defRPr/>
            </a:pPr>
            <a:r>
              <a:rPr lang="hu-HU" altLang="cs-CZ" sz="1800" b="1" dirty="0" err="1"/>
              <a:t>Participants</a:t>
            </a:r>
            <a:r>
              <a:rPr lang="hu-HU" altLang="cs-CZ" sz="1800" b="1" dirty="0"/>
              <a:t>:</a:t>
            </a:r>
          </a:p>
          <a:p>
            <a:pPr algn="just" eaLnBrk="1" hangingPunct="1">
              <a:lnSpc>
                <a:spcPct val="100000"/>
              </a:lnSpc>
              <a:buClr>
                <a:srgbClr val="E84E1B"/>
              </a:buClr>
              <a:defRPr/>
            </a:pPr>
            <a:endParaRPr lang="hu-HU" altLang="cs-CZ" sz="1800" dirty="0"/>
          </a:p>
          <a:p>
            <a:pPr algn="just" eaLnBrk="1" hangingPunct="1">
              <a:lnSpc>
                <a:spcPct val="100000"/>
              </a:lnSpc>
              <a:buClr>
                <a:srgbClr val="E84E1B"/>
              </a:buClr>
              <a:defRPr/>
            </a:pPr>
            <a:r>
              <a:rPr lang="hu-HU" altLang="cs-CZ" sz="1800" dirty="0"/>
              <a:t>ELI ALPS, ELI NP, ELI </a:t>
            </a:r>
            <a:r>
              <a:rPr lang="en-US" altLang="cs-CZ" sz="1800" dirty="0"/>
              <a:t>ERIC</a:t>
            </a:r>
            <a:r>
              <a:rPr lang="hu-HU" altLang="cs-CZ" sz="1800" dirty="0"/>
              <a:t>, STFC</a:t>
            </a:r>
          </a:p>
        </p:txBody>
      </p:sp>
      <p:sp>
        <p:nvSpPr>
          <p:cNvPr id="10" name="Szövegdoboz 9">
            <a:extLst>
              <a:ext uri="{FF2B5EF4-FFF2-40B4-BE49-F238E27FC236}">
                <a16:creationId xmlns:a16="http://schemas.microsoft.com/office/drawing/2014/main" id="{15A845D6-7D87-DD3F-7A9B-36695C0D8AB0}"/>
              </a:ext>
            </a:extLst>
          </p:cNvPr>
          <p:cNvSpPr txBox="1"/>
          <p:nvPr/>
        </p:nvSpPr>
        <p:spPr>
          <a:xfrm>
            <a:off x="10507420" y="2230704"/>
            <a:ext cx="1237838" cy="646331"/>
          </a:xfrm>
          <a:prstGeom prst="rect">
            <a:avLst/>
          </a:prstGeom>
          <a:noFill/>
        </p:spPr>
        <p:txBody>
          <a:bodyPr wrap="none" rtlCol="0">
            <a:spAutoFit/>
          </a:bodyPr>
          <a:lstStyle/>
          <a:p>
            <a:pPr algn="ctr"/>
            <a:r>
              <a:rPr lang="hu-HU" dirty="0"/>
              <a:t>Zita Váradi</a:t>
            </a:r>
          </a:p>
          <a:p>
            <a:pPr algn="ctr"/>
            <a:r>
              <a:rPr lang="hu-HU" dirty="0"/>
              <a:t>T3.4 </a:t>
            </a:r>
            <a:r>
              <a:rPr lang="hu-HU" dirty="0" err="1"/>
              <a:t>leader</a:t>
            </a:r>
            <a:endParaRPr lang="en-GB" dirty="0"/>
          </a:p>
        </p:txBody>
      </p:sp>
      <p:pic>
        <p:nvPicPr>
          <p:cNvPr id="9" name="Kép 8">
            <a:extLst>
              <a:ext uri="{FF2B5EF4-FFF2-40B4-BE49-F238E27FC236}">
                <a16:creationId xmlns:a16="http://schemas.microsoft.com/office/drawing/2014/main" id="{CE7324DB-4650-DD81-084E-1A0EF81736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26835" y="786951"/>
            <a:ext cx="1150913" cy="1439143"/>
          </a:xfrm>
          <a:prstGeom prst="rect">
            <a:avLst/>
          </a:prstGeom>
          <a:noFill/>
          <a:ln>
            <a:solidFill>
              <a:srgbClr val="FD5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51425744"/>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5534245" y="1994509"/>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4535296" y="1485294"/>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5727757" y="585901"/>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5675962" y="390710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4590461" y="459792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5702513" y="560112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7393971" y="3237597"/>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7512820" y="421406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7542426" y="514304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6551335" y="551562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5881690" y="498303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5886554" y="409671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5870723" y="3302400"/>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5821008" y="2445757"/>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6523268" y="1937751"/>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7394372" y="2146300"/>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41383"/>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192304" y="1369620"/>
            <a:ext cx="4098494" cy="4524315"/>
          </a:xfrm>
          <a:prstGeom prst="rect">
            <a:avLst/>
          </a:prstGeom>
          <a:noFill/>
        </p:spPr>
        <p:txBody>
          <a:bodyPr wrap="none" rtlCol="0">
            <a:spAutoFit/>
          </a:bodyPr>
          <a:lstStyle/>
          <a:p>
            <a:r>
              <a:rPr lang="hu-HU" dirty="0" err="1"/>
              <a:t>Task</a:t>
            </a:r>
            <a:r>
              <a:rPr lang="hu-HU" dirty="0"/>
              <a:t> 3.1:</a:t>
            </a:r>
          </a:p>
          <a:p>
            <a:r>
              <a:rPr lang="en-US" b="0" i="0" dirty="0">
                <a:solidFill>
                  <a:srgbClr val="172B4D"/>
                </a:solidFill>
                <a:effectLst/>
                <a:latin typeface="-apple-system"/>
              </a:rPr>
              <a:t>Joint definition, review and </a:t>
            </a:r>
            <a:r>
              <a:rPr lang="en-US" b="0" i="0" dirty="0" err="1">
                <a:solidFill>
                  <a:srgbClr val="172B4D"/>
                </a:solidFill>
                <a:effectLst/>
                <a:latin typeface="-apple-system"/>
              </a:rPr>
              <a:t>optimisation</a:t>
            </a:r>
            <a:r>
              <a:rPr lang="en-US" b="0" i="0" dirty="0">
                <a:solidFill>
                  <a:srgbClr val="172B4D"/>
                </a:solidFill>
                <a:effectLst/>
                <a:latin typeface="-apple-system"/>
              </a:rPr>
              <a:t> </a:t>
            </a:r>
            <a:endParaRPr lang="hu-HU" b="0" i="0" dirty="0">
              <a:solidFill>
                <a:srgbClr val="172B4D"/>
              </a:solidFill>
              <a:effectLst/>
              <a:latin typeface="-apple-system"/>
            </a:endParaRPr>
          </a:p>
          <a:p>
            <a:r>
              <a:rPr lang="en-US" b="0" i="0" dirty="0">
                <a:solidFill>
                  <a:srgbClr val="172B4D"/>
                </a:solidFill>
                <a:effectLst/>
                <a:latin typeface="-apple-system"/>
              </a:rPr>
              <a:t>of operational modes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3.2:</a:t>
            </a:r>
          </a:p>
          <a:p>
            <a:r>
              <a:rPr lang="en-US" b="0" i="0" dirty="0" err="1">
                <a:solidFill>
                  <a:srgbClr val="172B4D"/>
                </a:solidFill>
                <a:effectLst/>
                <a:latin typeface="-apple-system"/>
              </a:rPr>
              <a:t>Standardisation</a:t>
            </a:r>
            <a:r>
              <a:rPr lang="en-US" b="0" i="0" dirty="0">
                <a:solidFill>
                  <a:srgbClr val="172B4D"/>
                </a:solidFill>
                <a:effectLst/>
                <a:latin typeface="-apple-system"/>
              </a:rPr>
              <a:t> of metrology procedures </a:t>
            </a:r>
            <a:endParaRPr lang="hu-HU" b="0" i="0" dirty="0">
              <a:solidFill>
                <a:srgbClr val="172B4D"/>
              </a:solidFill>
              <a:effectLst/>
              <a:latin typeface="-apple-system"/>
            </a:endParaRPr>
          </a:p>
          <a:p>
            <a:r>
              <a:rPr lang="en-US" b="0" i="0" dirty="0">
                <a:solidFill>
                  <a:srgbClr val="172B4D"/>
                </a:solidFill>
                <a:effectLst/>
                <a:latin typeface="-apple-system"/>
              </a:rPr>
              <a:t>for lasers and secondary sources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3.3:</a:t>
            </a:r>
          </a:p>
          <a:p>
            <a:r>
              <a:rPr lang="en-US" b="0" i="0" dirty="0" err="1">
                <a:solidFill>
                  <a:srgbClr val="172B4D"/>
                </a:solidFill>
                <a:effectLst/>
                <a:latin typeface="-apple-system"/>
              </a:rPr>
              <a:t>Optimised</a:t>
            </a:r>
            <a:r>
              <a:rPr lang="en-US" b="0" i="0" dirty="0">
                <a:solidFill>
                  <a:srgbClr val="172B4D"/>
                </a:solidFill>
                <a:effectLst/>
                <a:latin typeface="-apple-system"/>
              </a:rPr>
              <a:t> management of spare parts to </a:t>
            </a:r>
            <a:endParaRPr lang="hu-HU" b="0" i="0" dirty="0">
              <a:solidFill>
                <a:srgbClr val="172B4D"/>
              </a:solidFill>
              <a:effectLst/>
              <a:latin typeface="-apple-system"/>
            </a:endParaRPr>
          </a:p>
          <a:p>
            <a:r>
              <a:rPr lang="en-US" b="0" i="0" dirty="0" err="1">
                <a:solidFill>
                  <a:srgbClr val="172B4D"/>
                </a:solidFill>
                <a:effectLst/>
                <a:latin typeface="-apple-system"/>
              </a:rPr>
              <a:t>maximise</a:t>
            </a:r>
            <a:r>
              <a:rPr lang="en-US" b="0" i="0" dirty="0">
                <a:solidFill>
                  <a:srgbClr val="172B4D"/>
                </a:solidFill>
                <a:effectLst/>
                <a:latin typeface="-apple-system"/>
              </a:rPr>
              <a:t> cost efficiency, machine safety </a:t>
            </a:r>
            <a:endParaRPr lang="hu-HU" b="0" i="0" dirty="0">
              <a:solidFill>
                <a:srgbClr val="172B4D"/>
              </a:solidFill>
              <a:effectLst/>
              <a:latin typeface="-apple-system"/>
            </a:endParaRPr>
          </a:p>
          <a:p>
            <a:r>
              <a:rPr lang="en-US" b="0" i="0" dirty="0">
                <a:solidFill>
                  <a:srgbClr val="172B4D"/>
                </a:solidFill>
                <a:effectLst/>
                <a:latin typeface="-apple-system"/>
              </a:rPr>
              <a:t>and reliability</a:t>
            </a:r>
            <a:endParaRPr lang="hu-HU" dirty="0"/>
          </a:p>
          <a:p>
            <a:endParaRPr lang="hu-HU" dirty="0"/>
          </a:p>
          <a:p>
            <a:r>
              <a:rPr lang="hu-HU" dirty="0" err="1"/>
              <a:t>Task</a:t>
            </a:r>
            <a:r>
              <a:rPr lang="hu-HU" dirty="0"/>
              <a:t> 3.4:</a:t>
            </a:r>
          </a:p>
          <a:p>
            <a:r>
              <a:rPr lang="en-US" b="0" i="0" dirty="0">
                <a:solidFill>
                  <a:srgbClr val="172B4D"/>
                </a:solidFill>
                <a:effectLst/>
                <a:latin typeface="-apple-system"/>
              </a:rPr>
              <a:t>Capacity building through training of </a:t>
            </a:r>
            <a:endParaRPr lang="hu-HU" b="0" i="0" dirty="0">
              <a:solidFill>
                <a:srgbClr val="172B4D"/>
              </a:solidFill>
              <a:effectLst/>
              <a:latin typeface="-apple-system"/>
            </a:endParaRPr>
          </a:p>
          <a:p>
            <a:r>
              <a:rPr lang="en-US" b="0" i="0" dirty="0">
                <a:solidFill>
                  <a:srgbClr val="172B4D"/>
                </a:solidFill>
                <a:effectLst/>
                <a:latin typeface="-apple-system"/>
              </a:rPr>
              <a:t>operating teams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500"/>
                                        <p:tgtEl>
                                          <p:spTgt spid="102"/>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04"/>
                                        </p:tgtEl>
                                        <p:attrNameLst>
                                          <p:attrName>style.visibility</p:attrName>
                                        </p:attrNameLst>
                                      </p:cBhvr>
                                      <p:to>
                                        <p:strVal val="visible"/>
                                      </p:to>
                                    </p:set>
                                    <p:animEffect transition="in" filter="fade">
                                      <p:cBhvr>
                                        <p:cTn id="30" dur="500"/>
                                        <p:tgtEl>
                                          <p:spTgt spid="104"/>
                                        </p:tgtEl>
                                      </p:cBhvr>
                                    </p:animEffect>
                                  </p:childTnLst>
                                </p:cTn>
                              </p:par>
                              <p:par>
                                <p:cTn id="31" presetID="10"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500"/>
                                        <p:tgtEl>
                                          <p:spTgt spid="122"/>
                                        </p:tgtEl>
                                      </p:cBhvr>
                                    </p:animEffect>
                                  </p:childTnLst>
                                </p:cTn>
                              </p:par>
                              <p:par>
                                <p:cTn id="50" presetID="10"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par>
                                <p:cTn id="53" presetID="10" presetClass="entr" presetSubtype="0" fill="hold" nodeType="withEffect">
                                  <p:stCondLst>
                                    <p:cond delay="0"/>
                                  </p:stCondLst>
                                  <p:childTnLst>
                                    <p:set>
                                      <p:cBhvr>
                                        <p:cTn id="54" dur="1" fill="hold">
                                          <p:stCondLst>
                                            <p:cond delay="0"/>
                                          </p:stCondLst>
                                        </p:cTn>
                                        <p:tgtEl>
                                          <p:spTgt spid="124"/>
                                        </p:tgtEl>
                                        <p:attrNameLst>
                                          <p:attrName>style.visibility</p:attrName>
                                        </p:attrNameLst>
                                      </p:cBhvr>
                                      <p:to>
                                        <p:strVal val="visible"/>
                                      </p:to>
                                    </p:set>
                                    <p:animEffect transition="in" filter="fade">
                                      <p:cBhvr>
                                        <p:cTn id="55" dur="500"/>
                                        <p:tgtEl>
                                          <p:spTgt spid="124"/>
                                        </p:tgtEl>
                                      </p:cBhvr>
                                    </p:animEffect>
                                  </p:childTnLst>
                                </p:cTn>
                              </p:par>
                              <p:par>
                                <p:cTn id="56" presetID="10" presetClass="entr" presetSubtype="0"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par>
                                <p:cTn id="59" presetID="10" presetClass="entr" presetSubtype="0" fill="hold" nodeType="withEffect">
                                  <p:stCondLst>
                                    <p:cond delay="0"/>
                                  </p:stCondLst>
                                  <p:childTnLst>
                                    <p:set>
                                      <p:cBhvr>
                                        <p:cTn id="60" dur="1" fill="hold">
                                          <p:stCondLst>
                                            <p:cond delay="0"/>
                                          </p:stCondLst>
                                        </p:cTn>
                                        <p:tgtEl>
                                          <p:spTgt spid="128"/>
                                        </p:tgtEl>
                                        <p:attrNameLst>
                                          <p:attrName>style.visibility</p:attrName>
                                        </p:attrNameLst>
                                      </p:cBhvr>
                                      <p:to>
                                        <p:strVal val="visible"/>
                                      </p:to>
                                    </p:set>
                                    <p:animEffect transition="in" filter="fade">
                                      <p:cBhvr>
                                        <p:cTn id="61" dur="500"/>
                                        <p:tgtEl>
                                          <p:spTgt spid="128"/>
                                        </p:tgtEl>
                                      </p:cBhvr>
                                    </p:animEffect>
                                  </p:childTnLst>
                                </p:cTn>
                              </p:par>
                              <p:par>
                                <p:cTn id="62" presetID="10" presetClass="entr" presetSubtype="0" fill="hold"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500"/>
                                        <p:tgtEl>
                                          <p:spTgt spid="64"/>
                                        </p:tgtEl>
                                      </p:cBhvr>
                                    </p:animEffect>
                                  </p:childTnLst>
                                </p:cTn>
                              </p:par>
                              <p:par>
                                <p:cTn id="65" presetID="10" presetClass="entr" presetSubtype="0" fill="hold" nodeType="withEffect">
                                  <p:stCondLst>
                                    <p:cond delay="0"/>
                                  </p:stCondLst>
                                  <p:childTnLst>
                                    <p:set>
                                      <p:cBhvr>
                                        <p:cTn id="66" dur="1" fill="hold">
                                          <p:stCondLst>
                                            <p:cond delay="0"/>
                                          </p:stCondLst>
                                        </p:cTn>
                                        <p:tgtEl>
                                          <p:spTgt spid="130"/>
                                        </p:tgtEl>
                                        <p:attrNameLst>
                                          <p:attrName>style.visibility</p:attrName>
                                        </p:attrNameLst>
                                      </p:cBhvr>
                                      <p:to>
                                        <p:strVal val="visible"/>
                                      </p:to>
                                    </p:set>
                                    <p:animEffect transition="in" filter="fade">
                                      <p:cBhvr>
                                        <p:cTn id="67" dur="500"/>
                                        <p:tgtEl>
                                          <p:spTgt spid="130"/>
                                        </p:tgtEl>
                                      </p:cBhvr>
                                    </p:animEffect>
                                  </p:childTnLst>
                                </p:cTn>
                              </p:par>
                              <p:par>
                                <p:cTn id="68" presetID="10" presetClass="entr" presetSubtype="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par>
                                <p:cTn id="76" presetID="10"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500"/>
                                        <p:tgtEl>
                                          <p:spTgt spid="112"/>
                                        </p:tgtEl>
                                      </p:cBhvr>
                                    </p:animEffect>
                                  </p:childTnLst>
                                </p:cTn>
                              </p:par>
                              <p:par>
                                <p:cTn id="84" presetID="10" presetClass="entr" presetSubtype="0"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fade">
                                      <p:cBhvr>
                                        <p:cTn id="89" dur="500"/>
                                        <p:tgtEl>
                                          <p:spTgt spid="116"/>
                                        </p:tgtEl>
                                      </p:cBhvr>
                                    </p:animEffect>
                                  </p:childTnLst>
                                </p:cTn>
                              </p:par>
                              <p:par>
                                <p:cTn id="90" presetID="10" presetClass="entr" presetSubtype="0" fill="hold" nodeType="withEffect">
                                  <p:stCondLst>
                                    <p:cond delay="0"/>
                                  </p:stCondLst>
                                  <p:childTnLst>
                                    <p:set>
                                      <p:cBhvr>
                                        <p:cTn id="91" dur="1" fill="hold">
                                          <p:stCondLst>
                                            <p:cond delay="0"/>
                                          </p:stCondLst>
                                        </p:cTn>
                                        <p:tgtEl>
                                          <p:spTgt spid="115"/>
                                        </p:tgtEl>
                                        <p:attrNameLst>
                                          <p:attrName>style.visibility</p:attrName>
                                        </p:attrNameLst>
                                      </p:cBhvr>
                                      <p:to>
                                        <p:strVal val="visible"/>
                                      </p:to>
                                    </p:set>
                                    <p:animEffect transition="in" filter="fade">
                                      <p:cBhvr>
                                        <p:cTn id="92" dur="500"/>
                                        <p:tgtEl>
                                          <p:spTgt spid="115"/>
                                        </p:tgtEl>
                                      </p:cBhvr>
                                    </p:animEffect>
                                  </p:childTnLst>
                                </p:cTn>
                              </p:par>
                              <p:par>
                                <p:cTn id="93" presetID="10"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nodeType="withEffect">
                                  <p:stCondLst>
                                    <p:cond delay="0"/>
                                  </p:stCondLst>
                                  <p:childTnLst>
                                    <p:set>
                                      <p:cBhvr>
                                        <p:cTn id="97" dur="1" fill="hold">
                                          <p:stCondLst>
                                            <p:cond delay="0"/>
                                          </p:stCondLst>
                                        </p:cTn>
                                        <p:tgtEl>
                                          <p:spTgt spid="119"/>
                                        </p:tgtEl>
                                        <p:attrNameLst>
                                          <p:attrName>style.visibility</p:attrName>
                                        </p:attrNameLst>
                                      </p:cBhvr>
                                      <p:to>
                                        <p:strVal val="visible"/>
                                      </p:to>
                                    </p:set>
                                    <p:animEffect transition="in" filter="fade">
                                      <p:cBhvr>
                                        <p:cTn id="98" dur="500"/>
                                        <p:tgtEl>
                                          <p:spTgt spid="119"/>
                                        </p:tgtEl>
                                      </p:cBhvr>
                                    </p:animEffect>
                                  </p:childTnLst>
                                </p:cTn>
                              </p:par>
                              <p:par>
                                <p:cTn id="99" presetID="10" presetClass="entr" presetSubtype="0" fill="hold"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fade">
                                      <p:cBhvr>
                                        <p:cTn id="106" dur="500"/>
                                        <p:tgtEl>
                                          <p:spTgt spid="72"/>
                                        </p:tgtEl>
                                      </p:cBhvr>
                                    </p:animEffect>
                                  </p:childTnLst>
                                </p:cTn>
                              </p:par>
                              <p:par>
                                <p:cTn id="107" presetID="10" presetClass="entr" presetSubtype="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par>
                                <p:cTn id="115" presetID="10" presetClass="entr" presetSubtype="0" fill="hold"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fade">
                                      <p:cBhvr>
                                        <p:cTn id="117" dur="500"/>
                                        <p:tgtEl>
                                          <p:spTgt spid="80"/>
                                        </p:tgtEl>
                                      </p:cBhvr>
                                    </p:animEffect>
                                  </p:childTnLst>
                                </p:cTn>
                              </p:par>
                              <p:par>
                                <p:cTn id="118" presetID="10"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500"/>
                                        <p:tgtEl>
                                          <p:spTgt spid="51"/>
                                        </p:tgtEl>
                                      </p:cBhvr>
                                    </p:animEffect>
                                  </p:childTnLst>
                                </p:cTn>
                              </p:par>
                              <p:par>
                                <p:cTn id="121" presetID="10" presetClass="entr" presetSubtype="0" fill="hold" nodeType="withEffect">
                                  <p:stCondLst>
                                    <p:cond delay="0"/>
                                  </p:stCondLst>
                                  <p:childTnLst>
                                    <p:set>
                                      <p:cBhvr>
                                        <p:cTn id="122" dur="1" fill="hold">
                                          <p:stCondLst>
                                            <p:cond delay="0"/>
                                          </p:stCondLst>
                                        </p:cTn>
                                        <p:tgtEl>
                                          <p:spTgt spid="86"/>
                                        </p:tgtEl>
                                        <p:attrNameLst>
                                          <p:attrName>style.visibility</p:attrName>
                                        </p:attrNameLst>
                                      </p:cBhvr>
                                      <p:to>
                                        <p:strVal val="visible"/>
                                      </p:to>
                                    </p:set>
                                    <p:animEffect transition="in" filter="fade">
                                      <p:cBhvr>
                                        <p:cTn id="123" dur="500"/>
                                        <p:tgtEl>
                                          <p:spTgt spid="86"/>
                                        </p:tgtEl>
                                      </p:cBhvr>
                                    </p:animEffect>
                                  </p:childTnLst>
                                </p:cTn>
                              </p:par>
                              <p:par>
                                <p:cTn id="124" presetID="10" presetClass="entr" presetSubtype="0" fill="hold"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par>
                                <p:cTn id="127" presetID="10" presetClass="entr" presetSubtype="0" fill="hold" nodeType="with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fade">
                                      <p:cBhvr>
                                        <p:cTn id="129"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40CE7C58-82F9-5602-88BB-006C984596C9}"/>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a:t>
            </a:r>
            <a:r>
              <a:rPr lang="hu-HU" sz="3900" b="1" dirty="0">
                <a:solidFill>
                  <a:srgbClr val="FE5000"/>
                </a:solidFill>
                <a:latin typeface="+mj-lt"/>
              </a:rPr>
              <a:t> 3.4 i</a:t>
            </a:r>
            <a:r>
              <a:rPr lang="en-US" sz="3900" b="1" dirty="0">
                <a:solidFill>
                  <a:srgbClr val="FE5000"/>
                </a:solidFill>
                <a:latin typeface="+mj-lt"/>
              </a:rPr>
              <a:t>n the spotlight</a:t>
            </a:r>
            <a:endParaRPr lang="hu-HU" sz="3100" b="1" dirty="0">
              <a:solidFill>
                <a:schemeClr val="bg2">
                  <a:lumMod val="25000"/>
                </a:schemeClr>
              </a:solidFill>
            </a:endParaRPr>
          </a:p>
        </p:txBody>
      </p:sp>
      <p:sp>
        <p:nvSpPr>
          <p:cNvPr id="4" name="Alcím 2">
            <a:extLst>
              <a:ext uri="{FF2B5EF4-FFF2-40B4-BE49-F238E27FC236}">
                <a16:creationId xmlns:a16="http://schemas.microsoft.com/office/drawing/2014/main" id="{EE389F51-43B7-8500-24A7-36DDDA6171E6}"/>
              </a:ext>
            </a:extLst>
          </p:cNvPr>
          <p:cNvSpPr txBox="1">
            <a:spLocks/>
          </p:cNvSpPr>
          <p:nvPr/>
        </p:nvSpPr>
        <p:spPr bwMode="auto">
          <a:xfrm>
            <a:off x="193570" y="1546225"/>
            <a:ext cx="6227550" cy="4002087"/>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lgn="just" eaLnBrk="1" hangingPunct="1">
              <a:spcAft>
                <a:spcPts val="600"/>
              </a:spcAft>
              <a:buClr>
                <a:srgbClr val="E84E1B"/>
              </a:buClr>
              <a:buFont typeface="Century Gothic" panose="020B0502020202020204" pitchFamily="34" charset="0"/>
              <a:buChar char="−"/>
              <a:defRPr/>
            </a:pPr>
            <a:r>
              <a:rPr lang="en-US" altLang="cs-CZ" sz="2000" dirty="0">
                <a:latin typeface="Calibri" panose="020F0502020204030204" pitchFamily="34" charset="0"/>
                <a:cs typeface="Calibri" panose="020F0502020204030204" pitchFamily="34" charset="0"/>
              </a:rPr>
              <a:t>Training </a:t>
            </a:r>
            <a:r>
              <a:rPr lang="en-US" altLang="cs-CZ" sz="2000" b="1" dirty="0">
                <a:latin typeface="Calibri" panose="020F0502020204030204" pitchFamily="34" charset="0"/>
                <a:cs typeface="Calibri" panose="020F0502020204030204" pitchFamily="34" charset="0"/>
              </a:rPr>
              <a:t>interest survey </a:t>
            </a:r>
            <a:r>
              <a:rPr lang="en-US" altLang="cs-CZ" sz="2000" dirty="0">
                <a:latin typeface="Calibri" panose="020F0502020204030204" pitchFamily="34" charset="0"/>
                <a:cs typeface="Calibri" panose="020F0502020204030204" pitchFamily="34" charset="0"/>
              </a:rPr>
              <a:t>completed, results were </a:t>
            </a:r>
            <a:r>
              <a:rPr lang="en-US" altLang="cs-CZ" sz="2000" dirty="0" err="1">
                <a:latin typeface="Calibri" panose="020F0502020204030204" pitchFamily="34" charset="0"/>
                <a:cs typeface="Calibri" panose="020F0502020204030204" pitchFamily="34" charset="0"/>
              </a:rPr>
              <a:t>analysed</a:t>
            </a:r>
            <a:endParaRPr lang="en-US"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r>
              <a:rPr lang="en-US" altLang="cs-CZ" sz="2000" dirty="0">
                <a:latin typeface="Calibri" panose="020F0502020204030204" pitchFamily="34" charset="0"/>
                <a:cs typeface="Calibri" panose="020F0502020204030204" pitchFamily="34" charset="0"/>
              </a:rPr>
              <a:t>Preparations for a </a:t>
            </a:r>
            <a:r>
              <a:rPr lang="en-US" altLang="cs-CZ" sz="2000" b="1" dirty="0" err="1">
                <a:latin typeface="Calibri" panose="020F0502020204030204" pitchFamily="34" charset="0"/>
                <a:cs typeface="Calibri" panose="020F0502020204030204" pitchFamily="34" charset="0"/>
              </a:rPr>
              <a:t>harmonised</a:t>
            </a:r>
            <a:r>
              <a:rPr lang="en-US" altLang="cs-CZ" sz="2000" b="1" dirty="0">
                <a:latin typeface="Calibri" panose="020F0502020204030204" pitchFamily="34" charset="0"/>
                <a:cs typeface="Calibri" panose="020F0502020204030204" pitchFamily="34" charset="0"/>
              </a:rPr>
              <a:t> staffing model </a:t>
            </a:r>
            <a:r>
              <a:rPr lang="en-US" altLang="cs-CZ" sz="2000" dirty="0">
                <a:latin typeface="Calibri" panose="020F0502020204030204" pitchFamily="34" charset="0"/>
                <a:cs typeface="Calibri" panose="020F0502020204030204" pitchFamily="34" charset="0"/>
              </a:rPr>
              <a:t>was done by </a:t>
            </a:r>
            <a:r>
              <a:rPr lang="en-US" altLang="cs-CZ" sz="2000" b="1" dirty="0">
                <a:latin typeface="Calibri" panose="020F0502020204030204" pitchFamily="34" charset="0"/>
                <a:cs typeface="Calibri" panose="020F0502020204030204" pitchFamily="34" charset="0"/>
              </a:rPr>
              <a:t>collecting positions </a:t>
            </a:r>
            <a:r>
              <a:rPr lang="en-US" altLang="cs-CZ" sz="2000" dirty="0">
                <a:latin typeface="Calibri" panose="020F0502020204030204" pitchFamily="34" charset="0"/>
                <a:cs typeface="Calibri" panose="020F0502020204030204" pitchFamily="34" charset="0"/>
              </a:rPr>
              <a:t>from all 3 pillars and linking them to </a:t>
            </a:r>
            <a:r>
              <a:rPr lang="hu-HU" altLang="cs-CZ" sz="2000" dirty="0" err="1">
                <a:latin typeface="Calibri" panose="020F0502020204030204" pitchFamily="34" charset="0"/>
                <a:cs typeface="Calibri" panose="020F0502020204030204" pitchFamily="34" charset="0"/>
              </a:rPr>
              <a:t>proposed</a:t>
            </a:r>
            <a:r>
              <a:rPr lang="hu-HU" altLang="cs-CZ" sz="2000" dirty="0">
                <a:latin typeface="Calibri" panose="020F0502020204030204" pitchFamily="34" charset="0"/>
                <a:cs typeface="Calibri" panose="020F0502020204030204" pitchFamily="34" charset="0"/>
              </a:rPr>
              <a:t> </a:t>
            </a:r>
            <a:r>
              <a:rPr lang="en-US" altLang="cs-CZ" sz="2000" dirty="0">
                <a:latin typeface="Calibri" panose="020F0502020204030204" pitchFamily="34" charset="0"/>
                <a:cs typeface="Calibri" panose="020F0502020204030204" pitchFamily="34" charset="0"/>
              </a:rPr>
              <a:t>ELI ERIC positions</a:t>
            </a:r>
            <a:endParaRPr lang="hu-HU"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r>
              <a:rPr lang="en-US" altLang="cs-CZ" sz="2000" dirty="0">
                <a:latin typeface="Calibri" panose="020F0502020204030204" pitchFamily="34" charset="0"/>
                <a:cs typeface="Calibri" panose="020F0502020204030204" pitchFamily="34" charset="0"/>
              </a:rPr>
              <a:t>Focus on </a:t>
            </a:r>
            <a:r>
              <a:rPr lang="en-US" altLang="cs-CZ" sz="2000" b="1" dirty="0">
                <a:latin typeface="Calibri" panose="020F0502020204030204" pitchFamily="34" charset="0"/>
                <a:cs typeface="Calibri" panose="020F0502020204030204" pitchFamily="34" charset="0"/>
              </a:rPr>
              <a:t>laser operators </a:t>
            </a:r>
            <a:r>
              <a:rPr lang="en-US" altLang="cs-CZ" sz="2000" dirty="0">
                <a:latin typeface="Calibri" panose="020F0502020204030204" pitchFamily="34" charset="0"/>
                <a:cs typeface="Calibri" panose="020F0502020204030204" pitchFamily="34" charset="0"/>
              </a:rPr>
              <a:t>to address the most important trainings related to user services</a:t>
            </a:r>
            <a:endParaRPr lang="hu-HU"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r>
              <a:rPr lang="hu-HU" altLang="cs-CZ" sz="2000" b="1" dirty="0">
                <a:latin typeface="Calibri" panose="020F0502020204030204" pitchFamily="34" charset="0"/>
                <a:cs typeface="Calibri" panose="020F0502020204030204" pitchFamily="34" charset="0"/>
              </a:rPr>
              <a:t>workshop </a:t>
            </a:r>
            <a:r>
              <a:rPr lang="hu-HU" altLang="cs-CZ" sz="2000" b="1" dirty="0" err="1">
                <a:latin typeface="Calibri" panose="020F0502020204030204" pitchFamily="34" charset="0"/>
                <a:cs typeface="Calibri" panose="020F0502020204030204" pitchFamily="34" charset="0"/>
              </a:rPr>
              <a:t>organized</a:t>
            </a:r>
            <a:r>
              <a:rPr lang="hu-HU" altLang="cs-CZ" sz="2000" b="1"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to</a:t>
            </a:r>
            <a:r>
              <a:rPr lang="hu-HU" altLang="cs-CZ" sz="2000" dirty="0">
                <a:latin typeface="Calibri" panose="020F0502020204030204" pitchFamily="34" charset="0"/>
                <a:cs typeface="Calibri" panose="020F0502020204030204" pitchFamily="34" charset="0"/>
              </a:rPr>
              <a:t> </a:t>
            </a:r>
            <a:r>
              <a:rPr lang="hu-HU" altLang="cs-CZ" sz="2000" dirty="0" err="1">
                <a:latin typeface="Calibri" panose="020F0502020204030204" pitchFamily="34" charset="0"/>
                <a:cs typeface="Calibri" panose="020F0502020204030204" pitchFamily="34" charset="0"/>
              </a:rPr>
              <a:t>discuss</a:t>
            </a:r>
            <a:r>
              <a:rPr lang="hu-HU" altLang="cs-CZ" sz="2000"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long-term</a:t>
            </a:r>
            <a:r>
              <a:rPr lang="hu-HU" altLang="cs-CZ" sz="2000" b="1"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traning</a:t>
            </a:r>
            <a:r>
              <a:rPr lang="hu-HU" altLang="cs-CZ" sz="2000" b="1" dirty="0">
                <a:latin typeface="Calibri" panose="020F0502020204030204" pitchFamily="34" charset="0"/>
                <a:cs typeface="Calibri" panose="020F0502020204030204" pitchFamily="34" charset="0"/>
              </a:rPr>
              <a:t> </a:t>
            </a:r>
            <a:r>
              <a:rPr lang="hu-HU" altLang="cs-CZ" sz="2000" b="1" dirty="0" err="1">
                <a:latin typeface="Calibri" panose="020F0502020204030204" pitchFamily="34" charset="0"/>
                <a:cs typeface="Calibri" panose="020F0502020204030204" pitchFamily="34" charset="0"/>
              </a:rPr>
              <a:t>strategy</a:t>
            </a:r>
            <a:r>
              <a:rPr lang="hu-HU" altLang="cs-CZ" sz="2000" b="1" dirty="0">
                <a:latin typeface="Calibri" panose="020F0502020204030204" pitchFamily="34" charset="0"/>
                <a:cs typeface="Calibri" panose="020F0502020204030204" pitchFamily="34" charset="0"/>
              </a:rPr>
              <a:t> </a:t>
            </a:r>
            <a:r>
              <a:rPr lang="hu-HU" altLang="cs-CZ" sz="2000" dirty="0">
                <a:latin typeface="Calibri" panose="020F0502020204030204" pitchFamily="34" charset="0"/>
                <a:cs typeface="Calibri" panose="020F0502020204030204" pitchFamily="34" charset="0"/>
              </a:rPr>
              <a:t>&amp; outline </a:t>
            </a:r>
            <a:r>
              <a:rPr lang="en-US" altLang="cs-CZ" sz="2000" dirty="0">
                <a:latin typeface="Calibri" panose="020F0502020204030204" pitchFamily="34" charset="0"/>
                <a:cs typeface="Calibri" panose="020F0502020204030204" pitchFamily="34" charset="0"/>
              </a:rPr>
              <a:t>ELI ERIC’s unified employment </a:t>
            </a:r>
            <a:r>
              <a:rPr lang="en-US" altLang="cs-CZ" sz="2000" dirty="0" err="1">
                <a:latin typeface="Calibri" panose="020F0502020204030204" pitchFamily="34" charset="0"/>
                <a:cs typeface="Calibri" panose="020F0502020204030204" pitchFamily="34" charset="0"/>
              </a:rPr>
              <a:t>syste</a:t>
            </a:r>
            <a:r>
              <a:rPr lang="hu-HU" altLang="cs-CZ" sz="2000" dirty="0">
                <a:latin typeface="Calibri" panose="020F0502020204030204" pitchFamily="34" charset="0"/>
                <a:cs typeface="Calibri" panose="020F0502020204030204" pitchFamily="34" charset="0"/>
              </a:rPr>
              <a:t>m</a:t>
            </a:r>
            <a:endParaRPr lang="en-US" altLang="cs-CZ" sz="2000" dirty="0">
              <a:latin typeface="Calibri" panose="020F0502020204030204" pitchFamily="34" charset="0"/>
              <a:cs typeface="Calibri" panose="020F0502020204030204" pitchFamily="34" charset="0"/>
            </a:endParaRPr>
          </a:p>
          <a:p>
            <a:pPr marL="0" indent="0" algn="just" eaLnBrk="1" hangingPunct="1">
              <a:spcAft>
                <a:spcPts val="600"/>
              </a:spcAft>
              <a:buClr>
                <a:srgbClr val="E84E1B"/>
              </a:buClr>
              <a:buFont typeface="Arial" panose="020B0604020202020204" pitchFamily="34" charset="0"/>
              <a:buNone/>
              <a:defRPr/>
            </a:pPr>
            <a:endParaRPr lang="hu-HU"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endParaRPr lang="en-US"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endParaRPr lang="en-US" altLang="cs-CZ" sz="2000" dirty="0">
              <a:latin typeface="Calibri" panose="020F0502020204030204" pitchFamily="34" charset="0"/>
              <a:cs typeface="Calibri" panose="020F0502020204030204" pitchFamily="34" charset="0"/>
            </a:endParaRPr>
          </a:p>
          <a:p>
            <a:pPr algn="just" eaLnBrk="1" hangingPunct="1">
              <a:spcAft>
                <a:spcPts val="600"/>
              </a:spcAft>
              <a:buClr>
                <a:srgbClr val="E84E1B"/>
              </a:buClr>
              <a:buFont typeface="Century Gothic" panose="020B0502020202020204" pitchFamily="34" charset="0"/>
              <a:buChar char="−"/>
              <a:defRPr/>
            </a:pPr>
            <a:endParaRPr lang="hu-HU" altLang="cs-CZ" sz="2000" dirty="0">
              <a:latin typeface="Calibri" panose="020F0502020204030204" pitchFamily="34" charset="0"/>
              <a:cs typeface="Calibri" panose="020F0502020204030204" pitchFamily="34" charset="0"/>
            </a:endParaRPr>
          </a:p>
        </p:txBody>
      </p:sp>
      <p:pic>
        <p:nvPicPr>
          <p:cNvPr id="9" name="Kép 8">
            <a:extLst>
              <a:ext uri="{FF2B5EF4-FFF2-40B4-BE49-F238E27FC236}">
                <a16:creationId xmlns:a16="http://schemas.microsoft.com/office/drawing/2014/main" id="{BB14B153-9A67-EFBD-6389-20F8776507E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769" b="10311"/>
          <a:stretch/>
        </p:blipFill>
        <p:spPr>
          <a:xfrm>
            <a:off x="9517998" y="852320"/>
            <a:ext cx="2229301" cy="2177079"/>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10" name="Kép 9">
            <a:extLst>
              <a:ext uri="{FF2B5EF4-FFF2-40B4-BE49-F238E27FC236}">
                <a16:creationId xmlns:a16="http://schemas.microsoft.com/office/drawing/2014/main" id="{98351C73-2350-977E-F051-3286F48691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44292" y="912698"/>
            <a:ext cx="2229301" cy="2116701"/>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11" name="Kép 10">
            <a:extLst>
              <a:ext uri="{FF2B5EF4-FFF2-40B4-BE49-F238E27FC236}">
                <a16:creationId xmlns:a16="http://schemas.microsoft.com/office/drawing/2014/main" id="{80731570-0F55-15D3-EEC1-BC353375E9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0671" y="2885153"/>
            <a:ext cx="3810250" cy="3702431"/>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12" name="Kép 11">
            <a:extLst>
              <a:ext uri="{FF2B5EF4-FFF2-40B4-BE49-F238E27FC236}">
                <a16:creationId xmlns:a16="http://schemas.microsoft.com/office/drawing/2014/main" id="{CE590206-711D-49F6-9CBC-8E3BD92459B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8279"/>
          <a:stretch/>
        </p:blipFill>
        <p:spPr>
          <a:xfrm>
            <a:off x="5850244" y="5189213"/>
            <a:ext cx="1141751" cy="1184046"/>
          </a:xfrm>
          <a:prstGeom prst="flowChartConnector">
            <a:avLst/>
          </a:prstGeom>
          <a:ln>
            <a:solidFill>
              <a:srgbClr val="FE5000"/>
            </a:solidFill>
          </a:ln>
          <a:effectLst>
            <a:outerShdw blurRad="139700" sx="104000" sy="104000" algn="ctr" rotWithShape="0">
              <a:prstClr val="black">
                <a:alpha val="40000"/>
              </a:prstClr>
            </a:outerShdw>
          </a:effectLst>
        </p:spPr>
      </p:pic>
    </p:spTree>
    <p:extLst>
      <p:ext uri="{BB962C8B-B14F-4D97-AF65-F5344CB8AC3E}">
        <p14:creationId xmlns:p14="http://schemas.microsoft.com/office/powerpoint/2010/main" val="287155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5675962" y="390710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4590461" y="459792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5702513" y="560112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7512820" y="421406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7542426" y="514304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6551335" y="551562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5881690" y="498303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5886554" y="409671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40C9AA52-6D90-6B42-3388-75103049C708}"/>
              </a:ext>
            </a:extLst>
          </p:cNvPr>
          <p:cNvSpPr txBox="1"/>
          <p:nvPr/>
        </p:nvSpPr>
        <p:spPr>
          <a:xfrm>
            <a:off x="192304" y="1369620"/>
            <a:ext cx="3665940" cy="4524315"/>
          </a:xfrm>
          <a:prstGeom prst="rect">
            <a:avLst/>
          </a:prstGeom>
          <a:noFill/>
        </p:spPr>
        <p:txBody>
          <a:bodyPr wrap="none" rtlCol="0">
            <a:spAutoFit/>
          </a:bodyPr>
          <a:lstStyle/>
          <a:p>
            <a:endParaRPr lang="hu-HU" dirty="0"/>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b="0" i="0" dirty="0">
              <a:solidFill>
                <a:srgbClr val="172B4D"/>
              </a:solidFill>
              <a:effectLst/>
              <a:latin typeface="-apple-system"/>
            </a:endParaRPr>
          </a:p>
          <a:p>
            <a:endParaRPr lang="hu-HU" dirty="0"/>
          </a:p>
          <a:p>
            <a:r>
              <a:rPr lang="hu-HU" dirty="0" err="1"/>
              <a:t>Task</a:t>
            </a:r>
            <a:r>
              <a:rPr lang="hu-HU" dirty="0"/>
              <a:t> 3.4:</a:t>
            </a:r>
          </a:p>
          <a:p>
            <a:r>
              <a:rPr lang="en-US" b="0" i="0" dirty="0">
                <a:solidFill>
                  <a:srgbClr val="172B4D"/>
                </a:solidFill>
                <a:effectLst/>
                <a:latin typeface="-apple-system"/>
              </a:rPr>
              <a:t>Capacity building through training of </a:t>
            </a:r>
            <a:endParaRPr lang="hu-HU" b="0" i="0" dirty="0">
              <a:solidFill>
                <a:srgbClr val="172B4D"/>
              </a:solidFill>
              <a:effectLst/>
              <a:latin typeface="-apple-system"/>
            </a:endParaRPr>
          </a:p>
          <a:p>
            <a:r>
              <a:rPr lang="en-US" b="0" i="0" dirty="0">
                <a:solidFill>
                  <a:srgbClr val="172B4D"/>
                </a:solidFill>
                <a:effectLst/>
                <a:latin typeface="-apple-system"/>
              </a:rPr>
              <a:t>operating teams</a:t>
            </a:r>
            <a:endParaRPr lang="en-GB" dirty="0"/>
          </a:p>
        </p:txBody>
      </p:sp>
    </p:spTree>
    <p:extLst>
      <p:ext uri="{BB962C8B-B14F-4D97-AF65-F5344CB8AC3E}">
        <p14:creationId xmlns:p14="http://schemas.microsoft.com/office/powerpoint/2010/main" val="1169240992"/>
      </p:ext>
    </p:extLst>
  </p:cSld>
  <p:clrMapOvr>
    <a:masterClrMapping/>
  </p:clrMapOvr>
  <mc:AlternateContent xmlns:mc="http://schemas.openxmlformats.org/markup-compatibility/2006" xmlns:p159="http://schemas.microsoft.com/office/powerpoint/2015/09/main">
    <mc:Choice Requires="p159">
      <p:transition spd="med" advClick="0" advTm="100">
        <p159:morph option="byObject"/>
      </p:transition>
    </mc:Choice>
    <mc:Fallback xmlns="">
      <p:transition spd="med" advClick="0" advTm="1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5534245" y="1994509"/>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4535296" y="1485294"/>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5727757" y="585901"/>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5675962" y="390710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4590461" y="459792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5702513" y="560112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7393971" y="3237597"/>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7512820" y="421406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7542426" y="514304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6551335" y="551562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5881690" y="498303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5886554" y="409671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5870723" y="3302400"/>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5821008" y="2445757"/>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6523268" y="1937751"/>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7394372" y="2146300"/>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41383"/>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192304" y="1369620"/>
            <a:ext cx="4098494" cy="4524315"/>
          </a:xfrm>
          <a:prstGeom prst="rect">
            <a:avLst/>
          </a:prstGeom>
          <a:noFill/>
        </p:spPr>
        <p:txBody>
          <a:bodyPr wrap="none" rtlCol="0">
            <a:spAutoFit/>
          </a:bodyPr>
          <a:lstStyle/>
          <a:p>
            <a:r>
              <a:rPr lang="hu-HU" dirty="0" err="1"/>
              <a:t>Task</a:t>
            </a:r>
            <a:r>
              <a:rPr lang="hu-HU" dirty="0"/>
              <a:t> 3.1:</a:t>
            </a:r>
          </a:p>
          <a:p>
            <a:r>
              <a:rPr lang="en-US" b="0" i="0" dirty="0">
                <a:solidFill>
                  <a:srgbClr val="172B4D"/>
                </a:solidFill>
                <a:effectLst/>
                <a:latin typeface="-apple-system"/>
              </a:rPr>
              <a:t>Joint definition, review and </a:t>
            </a:r>
            <a:r>
              <a:rPr lang="en-US" b="0" i="0" dirty="0" err="1">
                <a:solidFill>
                  <a:srgbClr val="172B4D"/>
                </a:solidFill>
                <a:effectLst/>
                <a:latin typeface="-apple-system"/>
              </a:rPr>
              <a:t>optimisation</a:t>
            </a:r>
            <a:r>
              <a:rPr lang="en-US" b="0" i="0" dirty="0">
                <a:solidFill>
                  <a:srgbClr val="172B4D"/>
                </a:solidFill>
                <a:effectLst/>
                <a:latin typeface="-apple-system"/>
              </a:rPr>
              <a:t> </a:t>
            </a:r>
            <a:endParaRPr lang="hu-HU" b="0" i="0" dirty="0">
              <a:solidFill>
                <a:srgbClr val="172B4D"/>
              </a:solidFill>
              <a:effectLst/>
              <a:latin typeface="-apple-system"/>
            </a:endParaRPr>
          </a:p>
          <a:p>
            <a:r>
              <a:rPr lang="en-US" b="0" i="0" dirty="0">
                <a:solidFill>
                  <a:srgbClr val="172B4D"/>
                </a:solidFill>
                <a:effectLst/>
                <a:latin typeface="-apple-system"/>
              </a:rPr>
              <a:t>of operational modes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3.2:</a:t>
            </a:r>
          </a:p>
          <a:p>
            <a:r>
              <a:rPr lang="en-US" b="0" i="0" dirty="0" err="1">
                <a:solidFill>
                  <a:srgbClr val="172B4D"/>
                </a:solidFill>
                <a:effectLst/>
                <a:latin typeface="-apple-system"/>
              </a:rPr>
              <a:t>Standardisation</a:t>
            </a:r>
            <a:r>
              <a:rPr lang="en-US" b="0" i="0" dirty="0">
                <a:solidFill>
                  <a:srgbClr val="172B4D"/>
                </a:solidFill>
                <a:effectLst/>
                <a:latin typeface="-apple-system"/>
              </a:rPr>
              <a:t> of metrology procedures </a:t>
            </a:r>
            <a:endParaRPr lang="hu-HU" b="0" i="0" dirty="0">
              <a:solidFill>
                <a:srgbClr val="172B4D"/>
              </a:solidFill>
              <a:effectLst/>
              <a:latin typeface="-apple-system"/>
            </a:endParaRPr>
          </a:p>
          <a:p>
            <a:r>
              <a:rPr lang="en-US" b="0" i="0" dirty="0">
                <a:solidFill>
                  <a:srgbClr val="172B4D"/>
                </a:solidFill>
                <a:effectLst/>
                <a:latin typeface="-apple-system"/>
              </a:rPr>
              <a:t>for lasers and secondary sources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3.3:</a:t>
            </a:r>
          </a:p>
          <a:p>
            <a:r>
              <a:rPr lang="en-US" b="0" i="0" dirty="0" err="1">
                <a:solidFill>
                  <a:srgbClr val="172B4D"/>
                </a:solidFill>
                <a:effectLst/>
                <a:latin typeface="-apple-system"/>
              </a:rPr>
              <a:t>Optimised</a:t>
            </a:r>
            <a:r>
              <a:rPr lang="en-US" b="0" i="0" dirty="0">
                <a:solidFill>
                  <a:srgbClr val="172B4D"/>
                </a:solidFill>
                <a:effectLst/>
                <a:latin typeface="-apple-system"/>
              </a:rPr>
              <a:t> management of spare parts to </a:t>
            </a:r>
            <a:endParaRPr lang="hu-HU" b="0" i="0" dirty="0">
              <a:solidFill>
                <a:srgbClr val="172B4D"/>
              </a:solidFill>
              <a:effectLst/>
              <a:latin typeface="-apple-system"/>
            </a:endParaRPr>
          </a:p>
          <a:p>
            <a:r>
              <a:rPr lang="en-US" b="0" i="0" dirty="0" err="1">
                <a:solidFill>
                  <a:srgbClr val="172B4D"/>
                </a:solidFill>
                <a:effectLst/>
                <a:latin typeface="-apple-system"/>
              </a:rPr>
              <a:t>maximise</a:t>
            </a:r>
            <a:r>
              <a:rPr lang="en-US" b="0" i="0" dirty="0">
                <a:solidFill>
                  <a:srgbClr val="172B4D"/>
                </a:solidFill>
                <a:effectLst/>
                <a:latin typeface="-apple-system"/>
              </a:rPr>
              <a:t> cost efficiency, machine safety </a:t>
            </a:r>
            <a:endParaRPr lang="hu-HU" b="0" i="0" dirty="0">
              <a:solidFill>
                <a:srgbClr val="172B4D"/>
              </a:solidFill>
              <a:effectLst/>
              <a:latin typeface="-apple-system"/>
            </a:endParaRPr>
          </a:p>
          <a:p>
            <a:r>
              <a:rPr lang="en-US" b="0" i="0" dirty="0">
                <a:solidFill>
                  <a:srgbClr val="172B4D"/>
                </a:solidFill>
                <a:effectLst/>
                <a:latin typeface="-apple-system"/>
              </a:rPr>
              <a:t>and reliability</a:t>
            </a:r>
            <a:endParaRPr lang="hu-HU" dirty="0"/>
          </a:p>
          <a:p>
            <a:endParaRPr lang="hu-HU" dirty="0"/>
          </a:p>
          <a:p>
            <a:r>
              <a:rPr lang="hu-HU" dirty="0" err="1"/>
              <a:t>Task</a:t>
            </a:r>
            <a:r>
              <a:rPr lang="hu-HU" dirty="0"/>
              <a:t> 3.4:</a:t>
            </a:r>
          </a:p>
          <a:p>
            <a:r>
              <a:rPr lang="en-US" b="0" i="0" dirty="0">
                <a:solidFill>
                  <a:srgbClr val="172B4D"/>
                </a:solidFill>
                <a:effectLst/>
                <a:latin typeface="-apple-system"/>
              </a:rPr>
              <a:t>Capacity building through training of </a:t>
            </a:r>
            <a:endParaRPr lang="hu-HU" b="0" i="0" dirty="0">
              <a:solidFill>
                <a:srgbClr val="172B4D"/>
              </a:solidFill>
              <a:effectLst/>
              <a:latin typeface="-apple-system"/>
            </a:endParaRPr>
          </a:p>
          <a:p>
            <a:r>
              <a:rPr lang="en-US" b="0" i="0" dirty="0">
                <a:solidFill>
                  <a:srgbClr val="172B4D"/>
                </a:solidFill>
                <a:effectLst/>
                <a:latin typeface="-apple-system"/>
              </a:rPr>
              <a:t>operating teams</a:t>
            </a:r>
            <a:endParaRPr lang="en-GB" dirty="0"/>
          </a:p>
        </p:txBody>
      </p:sp>
    </p:spTree>
    <p:extLst>
      <p:ext uri="{BB962C8B-B14F-4D97-AF65-F5344CB8AC3E}">
        <p14:creationId xmlns:p14="http://schemas.microsoft.com/office/powerpoint/2010/main" val="176643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2">
            <a:extLst>
              <a:ext uri="{FF2B5EF4-FFF2-40B4-BE49-F238E27FC236}">
                <a16:creationId xmlns:a16="http://schemas.microsoft.com/office/drawing/2014/main" id="{DA27CBBC-838A-4134-2D04-6EAA27C505CE}"/>
              </a:ext>
            </a:extLst>
          </p:cNvPr>
          <p:cNvSpPr txBox="1">
            <a:spLocks/>
          </p:cNvSpPr>
          <p:nvPr/>
        </p:nvSpPr>
        <p:spPr bwMode="auto">
          <a:xfrm>
            <a:off x="764252" y="1279378"/>
            <a:ext cx="10364787" cy="4652963"/>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a:latin typeface="+mn-lt"/>
              </a:rPr>
              <a:t>Standard </a:t>
            </a:r>
            <a:r>
              <a:rPr lang="hu-HU" altLang="cs-CZ" sz="2000" dirty="0" err="1">
                <a:latin typeface="+mn-lt"/>
              </a:rPr>
              <a:t>operating</a:t>
            </a:r>
            <a:r>
              <a:rPr lang="hu-HU" altLang="cs-CZ" sz="2000" dirty="0">
                <a:latin typeface="+mn-lt"/>
              </a:rPr>
              <a:t> </a:t>
            </a:r>
            <a:r>
              <a:rPr lang="hu-HU" altLang="cs-CZ" sz="2000" dirty="0" err="1">
                <a:latin typeface="+mn-lt"/>
              </a:rPr>
              <a:t>procedures</a:t>
            </a:r>
            <a:r>
              <a:rPr lang="hu-HU" altLang="cs-CZ" sz="2000" dirty="0">
                <a:latin typeface="+mn-lt"/>
              </a:rPr>
              <a:t> and standard </a:t>
            </a:r>
            <a:r>
              <a:rPr lang="hu-HU" altLang="cs-CZ" sz="2000" dirty="0" err="1">
                <a:latin typeface="+mn-lt"/>
              </a:rPr>
              <a:t>maintenance</a:t>
            </a:r>
            <a:r>
              <a:rPr lang="hu-HU" altLang="cs-CZ" sz="2000" dirty="0">
                <a:latin typeface="+mn-lt"/>
              </a:rPr>
              <a:t> </a:t>
            </a:r>
            <a:r>
              <a:rPr lang="hu-HU" altLang="cs-CZ" sz="2000" dirty="0" err="1">
                <a:latin typeface="+mn-lt"/>
              </a:rPr>
              <a:t>procedures</a:t>
            </a:r>
            <a:r>
              <a:rPr lang="hu-HU" altLang="cs-CZ" sz="2000" dirty="0">
                <a:latin typeface="+mn-lt"/>
              </a:rPr>
              <a:t> </a:t>
            </a: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dirty="0" err="1">
                <a:latin typeface="+mn-lt"/>
              </a:rPr>
              <a:t>Levels</a:t>
            </a:r>
            <a:r>
              <a:rPr lang="hu-HU" altLang="cs-CZ" sz="1600" dirty="0">
                <a:latin typeface="+mn-lt"/>
              </a:rPr>
              <a:t> of </a:t>
            </a:r>
            <a:r>
              <a:rPr lang="hu-HU" altLang="cs-CZ" sz="1600" dirty="0" err="1">
                <a:latin typeface="+mn-lt"/>
              </a:rPr>
              <a:t>harmonisation</a:t>
            </a:r>
            <a:r>
              <a:rPr lang="hu-HU" altLang="cs-CZ" sz="1600" dirty="0">
                <a:latin typeface="+mn-lt"/>
              </a:rPr>
              <a:t>:	</a:t>
            </a:r>
          </a:p>
          <a:p>
            <a:pPr marL="1058400" lvl="2"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b="1" dirty="0" err="1">
                <a:latin typeface="+mn-lt"/>
              </a:rPr>
              <a:t>Beamline</a:t>
            </a:r>
            <a:r>
              <a:rPr lang="hu-HU" altLang="cs-CZ" sz="1600" b="1" dirty="0">
                <a:latin typeface="+mn-lt"/>
              </a:rPr>
              <a:t> </a:t>
            </a:r>
            <a:r>
              <a:rPr lang="hu-HU" altLang="cs-CZ" sz="1600" b="1" dirty="0" err="1">
                <a:latin typeface="+mn-lt"/>
              </a:rPr>
              <a:t>chain</a:t>
            </a:r>
            <a:r>
              <a:rPr lang="hu-HU" altLang="cs-CZ" sz="1600" b="1" dirty="0">
                <a:latin typeface="+mn-lt"/>
              </a:rPr>
              <a:t> </a:t>
            </a:r>
            <a:r>
              <a:rPr lang="hu-HU" altLang="cs-CZ" sz="1600" b="1" dirty="0" err="1">
                <a:latin typeface="+mn-lt"/>
              </a:rPr>
              <a:t>level</a:t>
            </a:r>
            <a:r>
              <a:rPr lang="hu-HU" altLang="cs-CZ" sz="1600" dirty="0">
                <a:latin typeface="+mn-lt"/>
              </a:rPr>
              <a:t>: </a:t>
            </a:r>
            <a:r>
              <a:rPr lang="hu-HU" altLang="cs-CZ" sz="1600" dirty="0" err="1">
                <a:latin typeface="+mn-lt"/>
              </a:rPr>
              <a:t>primary</a:t>
            </a:r>
            <a:r>
              <a:rPr lang="hu-HU" altLang="cs-CZ" sz="1600" dirty="0">
                <a:latin typeface="+mn-lt"/>
              </a:rPr>
              <a:t> </a:t>
            </a:r>
            <a:r>
              <a:rPr lang="hu-HU" altLang="cs-CZ" sz="1600" dirty="0" err="1">
                <a:latin typeface="+mn-lt"/>
              </a:rPr>
              <a:t>source</a:t>
            </a:r>
            <a:r>
              <a:rPr lang="hu-HU" altLang="cs-CZ" sz="1600" dirty="0">
                <a:latin typeface="+mn-lt"/>
              </a:rPr>
              <a:t>, </a:t>
            </a:r>
            <a:r>
              <a:rPr lang="hu-HU" altLang="cs-CZ" sz="1600" dirty="0" err="1">
                <a:latin typeface="+mn-lt"/>
              </a:rPr>
              <a:t>secondary</a:t>
            </a:r>
            <a:r>
              <a:rPr lang="hu-HU" altLang="cs-CZ" sz="1600" dirty="0">
                <a:latin typeface="+mn-lt"/>
              </a:rPr>
              <a:t> </a:t>
            </a:r>
            <a:r>
              <a:rPr lang="hu-HU" altLang="cs-CZ" sz="1600" dirty="0" err="1">
                <a:latin typeface="+mn-lt"/>
              </a:rPr>
              <a:t>source</a:t>
            </a:r>
            <a:r>
              <a:rPr lang="hu-HU" altLang="cs-CZ" sz="1600" dirty="0">
                <a:latin typeface="+mn-lt"/>
              </a:rPr>
              <a:t> and end </a:t>
            </a:r>
            <a:r>
              <a:rPr lang="hu-HU" altLang="cs-CZ" sz="1600" dirty="0" err="1">
                <a:latin typeface="+mn-lt"/>
              </a:rPr>
              <a:t>station</a:t>
            </a:r>
            <a:endParaRPr lang="hu-HU" altLang="cs-CZ" sz="1600" dirty="0">
              <a:latin typeface="+mn-lt"/>
            </a:endParaRPr>
          </a:p>
          <a:p>
            <a:pPr marL="1058400" lvl="2"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b="1" dirty="0" err="1">
                <a:latin typeface="+mn-lt"/>
              </a:rPr>
              <a:t>Facility</a:t>
            </a:r>
            <a:r>
              <a:rPr lang="hu-HU" altLang="cs-CZ" sz="1600" b="1" dirty="0">
                <a:latin typeface="+mn-lt"/>
              </a:rPr>
              <a:t> </a:t>
            </a:r>
            <a:r>
              <a:rPr lang="hu-HU" altLang="cs-CZ" sz="1600" b="1" dirty="0" err="1">
                <a:latin typeface="+mn-lt"/>
              </a:rPr>
              <a:t>level</a:t>
            </a:r>
            <a:r>
              <a:rPr lang="hu-HU" altLang="cs-CZ" sz="1600" dirty="0">
                <a:latin typeface="+mn-lt"/>
              </a:rPr>
              <a:t>: </a:t>
            </a:r>
            <a:r>
              <a:rPr lang="hu-HU" altLang="cs-CZ" sz="1600" dirty="0" err="1">
                <a:latin typeface="+mn-lt"/>
              </a:rPr>
              <a:t>different</a:t>
            </a:r>
            <a:r>
              <a:rPr lang="hu-HU" altLang="cs-CZ" sz="1600" dirty="0">
                <a:latin typeface="+mn-lt"/>
              </a:rPr>
              <a:t> </a:t>
            </a:r>
            <a:r>
              <a:rPr lang="hu-HU" altLang="cs-CZ" sz="1600" dirty="0" err="1">
                <a:latin typeface="+mn-lt"/>
              </a:rPr>
              <a:t>beamlines</a:t>
            </a:r>
            <a:endParaRPr lang="hu-HU" altLang="cs-CZ" sz="1600" dirty="0">
              <a:latin typeface="+mn-lt"/>
            </a:endParaRPr>
          </a:p>
          <a:p>
            <a:pPr marL="1058400" lvl="2"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b="1" dirty="0">
                <a:latin typeface="+mn-lt"/>
              </a:rPr>
              <a:t>ELI ERIC </a:t>
            </a:r>
            <a:r>
              <a:rPr lang="hu-HU" altLang="cs-CZ" sz="1600" b="1" dirty="0" err="1">
                <a:latin typeface="+mn-lt"/>
              </a:rPr>
              <a:t>level</a:t>
            </a:r>
            <a:r>
              <a:rPr lang="hu-HU" altLang="cs-CZ" sz="1600" dirty="0">
                <a:latin typeface="+mn-lt"/>
              </a:rPr>
              <a:t>: </a:t>
            </a:r>
            <a:r>
              <a:rPr lang="hu-HU" altLang="cs-CZ" sz="1600" dirty="0" err="1">
                <a:latin typeface="+mn-lt"/>
              </a:rPr>
              <a:t>across</a:t>
            </a:r>
            <a:r>
              <a:rPr lang="hu-HU" altLang="cs-CZ" sz="1600" dirty="0">
                <a:latin typeface="+mn-lt"/>
              </a:rPr>
              <a:t> </a:t>
            </a:r>
            <a:r>
              <a:rPr lang="hu-HU" altLang="cs-CZ" sz="1600" dirty="0" err="1">
                <a:latin typeface="+mn-lt"/>
              </a:rPr>
              <a:t>the</a:t>
            </a:r>
            <a:r>
              <a:rPr lang="hu-HU" altLang="cs-CZ" sz="1600" dirty="0">
                <a:latin typeface="+mn-lt"/>
              </a:rPr>
              <a:t> </a:t>
            </a:r>
            <a:r>
              <a:rPr lang="hu-HU" altLang="cs-CZ" sz="1600" dirty="0" err="1">
                <a:latin typeface="+mn-lt"/>
              </a:rPr>
              <a:t>facilities</a:t>
            </a:r>
            <a:endParaRPr lang="hu-HU" altLang="cs-CZ" sz="16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Ensures</a:t>
            </a:r>
            <a:r>
              <a:rPr lang="hu-HU" altLang="cs-CZ" sz="2000" dirty="0">
                <a:latin typeface="+mn-lt"/>
              </a:rPr>
              <a:t> </a:t>
            </a:r>
            <a:r>
              <a:rPr lang="hu-HU" altLang="cs-CZ" sz="2000" dirty="0" err="1">
                <a:latin typeface="+mn-lt"/>
              </a:rPr>
              <a:t>all</a:t>
            </a:r>
            <a:r>
              <a:rPr lang="hu-HU" altLang="cs-CZ" sz="2000" dirty="0">
                <a:latin typeface="+mn-lt"/>
              </a:rPr>
              <a:t> </a:t>
            </a:r>
            <a:r>
              <a:rPr lang="hu-HU" altLang="cs-CZ" sz="2000" dirty="0" err="1">
                <a:latin typeface="+mn-lt"/>
              </a:rPr>
              <a:t>necessary</a:t>
            </a:r>
            <a:r>
              <a:rPr lang="hu-HU" altLang="cs-CZ" sz="2000" dirty="0">
                <a:latin typeface="+mn-lt"/>
              </a:rPr>
              <a:t> </a:t>
            </a:r>
            <a:r>
              <a:rPr lang="hu-HU" altLang="cs-CZ" sz="2000" dirty="0" err="1">
                <a:latin typeface="+mn-lt"/>
              </a:rPr>
              <a:t>topics</a:t>
            </a:r>
            <a:r>
              <a:rPr lang="hu-HU" altLang="cs-CZ" sz="2000" dirty="0">
                <a:latin typeface="+mn-lt"/>
              </a:rPr>
              <a:t> </a:t>
            </a:r>
            <a:r>
              <a:rPr lang="hu-HU" altLang="cs-CZ" sz="2000" dirty="0" err="1">
                <a:latin typeface="+mn-lt"/>
              </a:rPr>
              <a:t>are</a:t>
            </a:r>
            <a:r>
              <a:rPr lang="hu-HU" altLang="cs-CZ" sz="2000" dirty="0">
                <a:latin typeface="+mn-lt"/>
              </a:rPr>
              <a:t> </a:t>
            </a:r>
            <a:r>
              <a:rPr lang="hu-HU" altLang="cs-CZ" sz="2000" dirty="0" err="1">
                <a:latin typeface="+mn-lt"/>
              </a:rPr>
              <a:t>addressed</a:t>
            </a:r>
            <a:r>
              <a:rPr lang="hu-HU" altLang="cs-CZ" sz="2000" dirty="0">
                <a:latin typeface="+mn-lt"/>
              </a:rPr>
              <a:t>, </a:t>
            </a:r>
            <a:r>
              <a:rPr lang="hu-HU" altLang="cs-CZ" sz="2000" b="1" dirty="0">
                <a:latin typeface="+mn-lt"/>
              </a:rPr>
              <a:t>no </a:t>
            </a:r>
            <a:r>
              <a:rPr lang="hu-HU" altLang="cs-CZ" sz="2000" b="1" dirty="0" err="1">
                <a:latin typeface="+mn-lt"/>
              </a:rPr>
              <a:t>gaps</a:t>
            </a:r>
            <a:r>
              <a:rPr lang="hu-HU" altLang="cs-CZ" sz="2000" b="1" dirty="0">
                <a:latin typeface="+mn-lt"/>
              </a:rPr>
              <a:t>, no </a:t>
            </a:r>
            <a:r>
              <a:rPr lang="hu-HU" altLang="cs-CZ" sz="2000" b="1" dirty="0" err="1">
                <a:latin typeface="+mn-lt"/>
              </a:rPr>
              <a:t>overlaps</a:t>
            </a:r>
            <a:endParaRPr lang="hu-HU" altLang="cs-CZ" sz="2000" b="1"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a:latin typeface="+mn-lt"/>
              </a:rPr>
              <a:t>1000+ </a:t>
            </a:r>
            <a:r>
              <a:rPr lang="hu-HU" altLang="cs-CZ" sz="2000" dirty="0" err="1">
                <a:latin typeface="+mn-lt"/>
              </a:rPr>
              <a:t>pages</a:t>
            </a:r>
            <a:r>
              <a:rPr lang="hu-HU" altLang="cs-CZ" sz="2000" dirty="0">
                <a:latin typeface="+mn-lt"/>
              </a:rPr>
              <a:t> of </a:t>
            </a:r>
            <a:r>
              <a:rPr lang="hu-HU" altLang="cs-CZ" sz="2000" dirty="0" err="1">
                <a:latin typeface="+mn-lt"/>
              </a:rPr>
              <a:t>general</a:t>
            </a:r>
            <a:r>
              <a:rPr lang="hu-HU" altLang="cs-CZ" sz="2000" dirty="0">
                <a:latin typeface="+mn-lt"/>
              </a:rPr>
              <a:t> </a:t>
            </a:r>
            <a:r>
              <a:rPr lang="hu-HU" altLang="cs-CZ" sz="2000" dirty="0" err="1">
                <a:latin typeface="+mn-lt"/>
              </a:rPr>
              <a:t>procedures</a:t>
            </a:r>
            <a:r>
              <a:rPr lang="hu-HU" altLang="cs-CZ" sz="2000" dirty="0">
                <a:latin typeface="+mn-lt"/>
              </a:rPr>
              <a:t> </a:t>
            </a:r>
            <a:r>
              <a:rPr lang="hu-HU" altLang="cs-CZ" sz="2000" dirty="0" err="1">
                <a:latin typeface="+mn-lt"/>
              </a:rPr>
              <a:t>processed</a:t>
            </a: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b="1" dirty="0">
                <a:latin typeface="+mn-lt"/>
              </a:rPr>
              <a:t>755 </a:t>
            </a:r>
            <a:r>
              <a:rPr lang="hu-HU" altLang="cs-CZ" sz="2000" b="1" dirty="0" err="1">
                <a:latin typeface="+mn-lt"/>
              </a:rPr>
              <a:t>pages</a:t>
            </a:r>
            <a:r>
              <a:rPr lang="hu-HU" altLang="cs-CZ" sz="2000" b="1" dirty="0">
                <a:latin typeface="+mn-lt"/>
              </a:rPr>
              <a:t> </a:t>
            </a:r>
            <a:r>
              <a:rPr lang="hu-HU" altLang="cs-CZ" sz="2000" dirty="0">
                <a:latin typeface="+mn-lt"/>
              </a:rPr>
              <a:t>of SOP and SMP </a:t>
            </a:r>
            <a:r>
              <a:rPr lang="hu-HU" altLang="cs-CZ" sz="2000" dirty="0" err="1">
                <a:latin typeface="+mn-lt"/>
              </a:rPr>
              <a:t>procedures</a:t>
            </a:r>
            <a:r>
              <a:rPr lang="hu-HU" altLang="cs-CZ" sz="2000" dirty="0">
                <a:latin typeface="+mn-lt"/>
              </a:rPr>
              <a:t> </a:t>
            </a:r>
            <a:r>
              <a:rPr lang="hu-HU" altLang="cs-CZ" sz="2000" b="1" dirty="0" err="1">
                <a:latin typeface="+mn-lt"/>
              </a:rPr>
              <a:t>written</a:t>
            </a:r>
            <a:endParaRPr lang="hu-HU" altLang="cs-CZ" sz="2000" b="1"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0" indent="0" eaLnBrk="1" fontAlgn="auto" hangingPunct="1">
              <a:lnSpc>
                <a:spcPct val="100000"/>
              </a:lnSpc>
              <a:spcBef>
                <a:spcPts val="600"/>
              </a:spcBef>
              <a:spcAft>
                <a:spcPts val="0"/>
              </a:spcAft>
              <a:buClr>
                <a:srgbClr val="E84E1B"/>
              </a:buClr>
              <a:buNone/>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en-US" altLang="cs-CZ" sz="2000" dirty="0">
              <a:latin typeface="+mn-lt"/>
            </a:endParaRPr>
          </a:p>
        </p:txBody>
      </p:sp>
      <p:sp>
        <p:nvSpPr>
          <p:cNvPr id="6" name="Alcím 2">
            <a:extLst>
              <a:ext uri="{FF2B5EF4-FFF2-40B4-BE49-F238E27FC236}">
                <a16:creationId xmlns:a16="http://schemas.microsoft.com/office/drawing/2014/main" id="{D36C150A-EDE8-A388-DF71-2EFC967B3404}"/>
              </a:ext>
            </a:extLst>
          </p:cNvPr>
          <p:cNvSpPr txBox="1">
            <a:spLocks/>
          </p:cNvSpPr>
          <p:nvPr/>
        </p:nvSpPr>
        <p:spPr>
          <a:xfrm>
            <a:off x="2241551" y="135254"/>
            <a:ext cx="9767570" cy="129730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altLang="cs-CZ" sz="3900" b="1" dirty="0" err="1">
                <a:solidFill>
                  <a:srgbClr val="FE5000"/>
                </a:solidFill>
                <a:latin typeface="+mj-lt"/>
              </a:rPr>
              <a:t>Harmonised</a:t>
            </a:r>
            <a:r>
              <a:rPr lang="hu-HU" altLang="cs-CZ" sz="3900" b="1" dirty="0">
                <a:solidFill>
                  <a:srgbClr val="FE5000"/>
                </a:solidFill>
                <a:latin typeface="+mj-lt"/>
              </a:rPr>
              <a:t> </a:t>
            </a:r>
            <a:r>
              <a:rPr lang="hu-HU" altLang="cs-CZ" sz="3900" b="1" dirty="0" err="1">
                <a:solidFill>
                  <a:srgbClr val="FE5000"/>
                </a:solidFill>
                <a:latin typeface="+mj-lt"/>
              </a:rPr>
              <a:t>structure</a:t>
            </a:r>
            <a:r>
              <a:rPr lang="hu-HU" altLang="cs-CZ" sz="3900" b="1" dirty="0">
                <a:solidFill>
                  <a:srgbClr val="FE5000"/>
                </a:solidFill>
                <a:latin typeface="+mj-lt"/>
              </a:rPr>
              <a:t> of </a:t>
            </a:r>
            <a:r>
              <a:rPr lang="hu-HU" altLang="cs-CZ" sz="3900" b="1" dirty="0" err="1">
                <a:solidFill>
                  <a:srgbClr val="FE5000"/>
                </a:solidFill>
                <a:latin typeface="+mj-lt"/>
              </a:rPr>
              <a:t>procedures</a:t>
            </a:r>
            <a:endParaRPr lang="hu-HU" altLang="cs-CZ" sz="3900" b="1" dirty="0">
              <a:solidFill>
                <a:srgbClr val="FE5000"/>
              </a:solidFill>
              <a:latin typeface="+mj-lt"/>
            </a:endParaRPr>
          </a:p>
        </p:txBody>
      </p:sp>
      <p:graphicFrame>
        <p:nvGraphicFramePr>
          <p:cNvPr id="5" name="Diagram 4">
            <a:extLst>
              <a:ext uri="{FF2B5EF4-FFF2-40B4-BE49-F238E27FC236}">
                <a16:creationId xmlns:a16="http://schemas.microsoft.com/office/drawing/2014/main" id="{F2653890-1742-FA0C-82AC-DD9ED7A48D22}"/>
              </a:ext>
            </a:extLst>
          </p:cNvPr>
          <p:cNvGraphicFramePr/>
          <p:nvPr>
            <p:extLst>
              <p:ext uri="{D42A27DB-BD31-4B8C-83A1-F6EECF244321}">
                <p14:modId xmlns:p14="http://schemas.microsoft.com/office/powerpoint/2010/main" val="4022380419"/>
              </p:ext>
            </p:extLst>
          </p:nvPr>
        </p:nvGraphicFramePr>
        <p:xfrm>
          <a:off x="6539109" y="2763413"/>
          <a:ext cx="5797375" cy="3768016"/>
        </p:xfrm>
        <a:graphic>
          <a:graphicData uri="http://schemas.openxmlformats.org/drawingml/2006/chart">
            <c:chart xmlns:c="http://schemas.openxmlformats.org/drawingml/2006/chart" xmlns:r="http://schemas.openxmlformats.org/officeDocument/2006/relationships" r:id="rId3"/>
          </a:graphicData>
        </a:graphic>
      </p:graphicFrame>
      <p:pic>
        <p:nvPicPr>
          <p:cNvPr id="7" name="Kép 6">
            <a:extLst>
              <a:ext uri="{FF2B5EF4-FFF2-40B4-BE49-F238E27FC236}">
                <a16:creationId xmlns:a16="http://schemas.microsoft.com/office/drawing/2014/main" id="{36E8FEB0-7B06-1AAB-0FB8-B123107366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b="-4"/>
          <a:stretch/>
        </p:blipFill>
        <p:spPr>
          <a:xfrm>
            <a:off x="4818941" y="4246306"/>
            <a:ext cx="2356917" cy="2356917"/>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p:spPr>
      </p:pic>
      <p:pic>
        <p:nvPicPr>
          <p:cNvPr id="8" name="Kép 7">
            <a:extLst>
              <a:ext uri="{FF2B5EF4-FFF2-40B4-BE49-F238E27FC236}">
                <a16:creationId xmlns:a16="http://schemas.microsoft.com/office/drawing/2014/main" id="{346EE246-C97C-D40B-4290-BB846CD60A2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34503" y="4246306"/>
            <a:ext cx="2376993" cy="2356917"/>
          </a:xfrm>
          <a:prstGeom prst="flowChartConnector">
            <a:avLst/>
          </a:prstGeom>
          <a:ln>
            <a:solidFill>
              <a:srgbClr val="FE5000"/>
            </a:solidFill>
          </a:ln>
          <a:effectLst>
            <a:outerShdw blurRad="139700" sx="104000" sy="104000" algn="ctr" rotWithShape="0">
              <a:prstClr val="black">
                <a:alpha val="40000"/>
              </a:prst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2">
            <a:extLst>
              <a:ext uri="{FF2B5EF4-FFF2-40B4-BE49-F238E27FC236}">
                <a16:creationId xmlns:a16="http://schemas.microsoft.com/office/drawing/2014/main" id="{DA27CBBC-838A-4134-2D04-6EAA27C505CE}"/>
              </a:ext>
            </a:extLst>
          </p:cNvPr>
          <p:cNvSpPr txBox="1">
            <a:spLocks/>
          </p:cNvSpPr>
          <p:nvPr/>
        </p:nvSpPr>
        <p:spPr bwMode="auto">
          <a:xfrm>
            <a:off x="764253" y="1279378"/>
            <a:ext cx="7041601" cy="3710065"/>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b="1" dirty="0">
                <a:latin typeface="+mn-lt"/>
              </a:rPr>
              <a:t>66 </a:t>
            </a:r>
            <a:r>
              <a:rPr lang="hu-HU" altLang="cs-CZ" sz="2000" b="1" dirty="0" err="1">
                <a:latin typeface="+mn-lt"/>
              </a:rPr>
              <a:t>diagnostic</a:t>
            </a:r>
            <a:r>
              <a:rPr lang="hu-HU" altLang="cs-CZ" sz="2000" b="1" dirty="0">
                <a:latin typeface="+mn-lt"/>
              </a:rPr>
              <a:t> </a:t>
            </a:r>
            <a:r>
              <a:rPr lang="hu-HU" altLang="cs-CZ" sz="2000" b="1" dirty="0" err="1">
                <a:latin typeface="+mn-lt"/>
              </a:rPr>
              <a:t>devices</a:t>
            </a:r>
            <a:r>
              <a:rPr lang="hu-HU" altLang="cs-CZ" sz="2000" b="1" dirty="0">
                <a:latin typeface="+mn-lt"/>
              </a:rPr>
              <a:t> </a:t>
            </a:r>
            <a:r>
              <a:rPr lang="hu-HU" altLang="cs-CZ" sz="2000" dirty="0" err="1">
                <a:latin typeface="+mn-lt"/>
              </a:rPr>
              <a:t>listed</a:t>
            </a:r>
            <a:r>
              <a:rPr lang="hu-HU" altLang="cs-CZ" sz="2000" dirty="0">
                <a:latin typeface="+mn-lt"/>
              </a:rPr>
              <a:t> and </a:t>
            </a:r>
            <a:r>
              <a:rPr lang="hu-HU" altLang="cs-CZ" sz="2000" dirty="0" err="1">
                <a:latin typeface="+mn-lt"/>
              </a:rPr>
              <a:t>reviewed</a:t>
            </a: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Comparable</a:t>
            </a:r>
            <a:r>
              <a:rPr lang="hu-HU" altLang="cs-CZ" sz="2000" dirty="0">
                <a:latin typeface="+mn-lt"/>
              </a:rPr>
              <a:t> </a:t>
            </a:r>
            <a:r>
              <a:rPr lang="hu-HU" altLang="cs-CZ" sz="2000" dirty="0" err="1">
                <a:latin typeface="+mn-lt"/>
              </a:rPr>
              <a:t>results</a:t>
            </a:r>
            <a:r>
              <a:rPr lang="hu-HU" altLang="cs-CZ" sz="2000" dirty="0">
                <a:latin typeface="+mn-lt"/>
              </a:rPr>
              <a:t>, </a:t>
            </a:r>
            <a:r>
              <a:rPr lang="hu-HU" altLang="cs-CZ" sz="2000" b="1" dirty="0" err="1">
                <a:latin typeface="+mn-lt"/>
              </a:rPr>
              <a:t>crosscalibrated</a:t>
            </a:r>
            <a:r>
              <a:rPr lang="hu-HU" altLang="cs-CZ" sz="2000" dirty="0">
                <a:latin typeface="+mn-lt"/>
              </a:rPr>
              <a:t> </a:t>
            </a:r>
            <a:r>
              <a:rPr lang="hu-HU" altLang="cs-CZ" sz="2000" dirty="0" err="1">
                <a:latin typeface="+mn-lt"/>
              </a:rPr>
              <a:t>measurement</a:t>
            </a:r>
            <a:r>
              <a:rPr lang="hu-HU" altLang="cs-CZ" sz="2000" dirty="0">
                <a:latin typeface="+mn-lt"/>
              </a:rPr>
              <a:t> </a:t>
            </a:r>
            <a:r>
              <a:rPr lang="hu-HU" altLang="cs-CZ" sz="2000" b="1" dirty="0" err="1">
                <a:latin typeface="+mn-lt"/>
              </a:rPr>
              <a:t>methods</a:t>
            </a:r>
            <a:endParaRPr lang="hu-HU" altLang="cs-CZ" sz="2000" b="1" dirty="0">
              <a:latin typeface="+mn-lt"/>
            </a:endParaRPr>
          </a:p>
          <a:p>
            <a:pPr marL="0" indent="0" eaLnBrk="1" fontAlgn="auto" hangingPunct="1">
              <a:lnSpc>
                <a:spcPct val="100000"/>
              </a:lnSpc>
              <a:spcBef>
                <a:spcPts val="600"/>
              </a:spcBef>
              <a:spcAft>
                <a:spcPts val="0"/>
              </a:spcAft>
              <a:buClr>
                <a:srgbClr val="E84E1B"/>
              </a:buClr>
              <a:buNone/>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a:latin typeface="+mn-lt"/>
              </a:rPr>
              <a:t>~ </a:t>
            </a:r>
            <a:r>
              <a:rPr lang="hu-HU" altLang="cs-CZ" sz="2000" b="1" dirty="0">
                <a:latin typeface="+mn-lt"/>
              </a:rPr>
              <a:t>30 </a:t>
            </a:r>
            <a:r>
              <a:rPr lang="hu-HU" altLang="cs-CZ" sz="2000" dirty="0" err="1">
                <a:latin typeface="+mn-lt"/>
              </a:rPr>
              <a:t>primary</a:t>
            </a:r>
            <a:r>
              <a:rPr lang="hu-HU" altLang="cs-CZ" sz="2000" dirty="0">
                <a:latin typeface="+mn-lt"/>
              </a:rPr>
              <a:t> and </a:t>
            </a:r>
            <a:r>
              <a:rPr lang="hu-HU" altLang="cs-CZ" sz="2000" dirty="0" err="1">
                <a:latin typeface="+mn-lt"/>
              </a:rPr>
              <a:t>secondary</a:t>
            </a:r>
            <a:r>
              <a:rPr lang="hu-HU" altLang="cs-CZ" sz="2000" dirty="0">
                <a:latin typeface="+mn-lt"/>
              </a:rPr>
              <a:t> </a:t>
            </a:r>
            <a:r>
              <a:rPr lang="hu-HU" altLang="cs-CZ" sz="2000" b="1" dirty="0" err="1">
                <a:latin typeface="+mn-lt"/>
              </a:rPr>
              <a:t>sources</a:t>
            </a:r>
            <a:endParaRPr lang="hu-HU" altLang="cs-CZ" sz="2000" b="1"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a:latin typeface="+mn-lt"/>
              </a:rPr>
              <a:t>~</a:t>
            </a:r>
            <a:r>
              <a:rPr lang="hu-HU" altLang="cs-CZ" sz="2000" b="1" dirty="0">
                <a:latin typeface="+mn-lt"/>
              </a:rPr>
              <a:t>150</a:t>
            </a:r>
            <a:r>
              <a:rPr lang="hu-HU" altLang="cs-CZ" sz="2000" dirty="0">
                <a:latin typeface="+mn-lt"/>
              </a:rPr>
              <a:t> </a:t>
            </a:r>
            <a:r>
              <a:rPr lang="hu-HU" altLang="cs-CZ" sz="2000" dirty="0" err="1">
                <a:latin typeface="+mn-lt"/>
              </a:rPr>
              <a:t>measured</a:t>
            </a:r>
            <a:r>
              <a:rPr lang="hu-HU" altLang="cs-CZ" sz="2000" dirty="0">
                <a:latin typeface="+mn-lt"/>
              </a:rPr>
              <a:t> </a:t>
            </a:r>
            <a:r>
              <a:rPr lang="hu-HU" altLang="cs-CZ" sz="2000" b="1" dirty="0" err="1">
                <a:latin typeface="+mn-lt"/>
              </a:rPr>
              <a:t>parameters</a:t>
            </a:r>
            <a:r>
              <a:rPr lang="hu-HU" altLang="cs-CZ" sz="2000" dirty="0">
                <a:latin typeface="+mn-lt"/>
              </a:rPr>
              <a:t> </a:t>
            </a:r>
            <a:r>
              <a:rPr lang="hu-HU" altLang="cs-CZ" sz="2000" dirty="0" err="1">
                <a:latin typeface="+mn-lt"/>
              </a:rPr>
              <a:t>addressed</a:t>
            </a:r>
            <a:r>
              <a:rPr lang="hu-HU" altLang="cs-CZ" sz="2000" dirty="0">
                <a:latin typeface="+mn-lt"/>
              </a:rPr>
              <a:t> </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Beyond</a:t>
            </a:r>
            <a:r>
              <a:rPr lang="hu-HU" altLang="cs-CZ" sz="2000" dirty="0">
                <a:latin typeface="+mn-lt"/>
              </a:rPr>
              <a:t> IMPULSE:</a:t>
            </a: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b="1" dirty="0">
                <a:latin typeface="+mn-lt"/>
              </a:rPr>
              <a:t>ISO </a:t>
            </a:r>
            <a:r>
              <a:rPr lang="hu-HU" altLang="cs-CZ" sz="1600" b="1" dirty="0" err="1">
                <a:latin typeface="+mn-lt"/>
              </a:rPr>
              <a:t>compliance</a:t>
            </a:r>
            <a:r>
              <a:rPr lang="hu-HU" altLang="cs-CZ" sz="1600" dirty="0">
                <a:latin typeface="+mn-lt"/>
              </a:rPr>
              <a:t>, </a:t>
            </a:r>
            <a:r>
              <a:rPr lang="hu-HU" altLang="cs-CZ" sz="1600" dirty="0" err="1">
                <a:latin typeface="+mn-lt"/>
              </a:rPr>
              <a:t>certification</a:t>
            </a:r>
            <a:endParaRPr lang="hu-HU" altLang="cs-CZ" sz="1600" dirty="0">
              <a:latin typeface="+mn-lt"/>
            </a:endParaRP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dirty="0">
                <a:latin typeface="+mn-lt"/>
              </a:rPr>
              <a:t>ISO </a:t>
            </a:r>
            <a:r>
              <a:rPr lang="hu-HU" altLang="cs-CZ" sz="1600" dirty="0" err="1">
                <a:latin typeface="+mn-lt"/>
              </a:rPr>
              <a:t>standards</a:t>
            </a:r>
            <a:r>
              <a:rPr lang="hu-HU" altLang="cs-CZ" sz="1600" dirty="0">
                <a:latin typeface="+mn-lt"/>
              </a:rPr>
              <a:t> </a:t>
            </a:r>
            <a:r>
              <a:rPr lang="hu-HU" altLang="cs-CZ" sz="1600" dirty="0" err="1">
                <a:latin typeface="+mn-lt"/>
              </a:rPr>
              <a:t>on</a:t>
            </a:r>
            <a:r>
              <a:rPr lang="hu-HU" altLang="cs-CZ" sz="1600" dirty="0">
                <a:latin typeface="+mn-lt"/>
              </a:rPr>
              <a:t> </a:t>
            </a:r>
            <a:r>
              <a:rPr lang="hu-HU" altLang="cs-CZ" sz="1600" dirty="0" err="1">
                <a:latin typeface="+mn-lt"/>
              </a:rPr>
              <a:t>measurement</a:t>
            </a:r>
            <a:r>
              <a:rPr lang="hu-HU" altLang="cs-CZ" sz="1600" dirty="0">
                <a:latin typeface="+mn-lt"/>
              </a:rPr>
              <a:t> </a:t>
            </a:r>
            <a:r>
              <a:rPr lang="hu-HU" altLang="cs-CZ" sz="1600" dirty="0" err="1">
                <a:latin typeface="+mn-lt"/>
              </a:rPr>
              <a:t>methods</a:t>
            </a:r>
            <a:endParaRPr lang="hu-HU" altLang="cs-CZ" sz="1600" dirty="0">
              <a:latin typeface="+mn-lt"/>
            </a:endParaRP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16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0" indent="0" eaLnBrk="1" fontAlgn="auto" hangingPunct="1">
              <a:lnSpc>
                <a:spcPct val="100000"/>
              </a:lnSpc>
              <a:spcBef>
                <a:spcPts val="600"/>
              </a:spcBef>
              <a:spcAft>
                <a:spcPts val="0"/>
              </a:spcAft>
              <a:buClr>
                <a:srgbClr val="E84E1B"/>
              </a:buClr>
              <a:buNone/>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en-US" altLang="cs-CZ" sz="2000" dirty="0">
              <a:latin typeface="+mn-lt"/>
            </a:endParaRPr>
          </a:p>
        </p:txBody>
      </p:sp>
      <p:sp>
        <p:nvSpPr>
          <p:cNvPr id="6" name="Alcím 2">
            <a:extLst>
              <a:ext uri="{FF2B5EF4-FFF2-40B4-BE49-F238E27FC236}">
                <a16:creationId xmlns:a16="http://schemas.microsoft.com/office/drawing/2014/main" id="{D36C150A-EDE8-A388-DF71-2EFC967B3404}"/>
              </a:ext>
            </a:extLst>
          </p:cNvPr>
          <p:cNvSpPr txBox="1">
            <a:spLocks/>
          </p:cNvSpPr>
          <p:nvPr/>
        </p:nvSpPr>
        <p:spPr>
          <a:xfrm>
            <a:off x="2241551" y="135254"/>
            <a:ext cx="9767570" cy="129730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altLang="cs-CZ" sz="3900" b="1" dirty="0" err="1">
                <a:solidFill>
                  <a:srgbClr val="FE5000"/>
                </a:solidFill>
                <a:latin typeface="+mj-lt"/>
              </a:rPr>
              <a:t>Harmonised</a:t>
            </a:r>
            <a:r>
              <a:rPr lang="hu-HU" altLang="cs-CZ" sz="3900" b="1" dirty="0">
                <a:solidFill>
                  <a:srgbClr val="FE5000"/>
                </a:solidFill>
                <a:latin typeface="+mj-lt"/>
              </a:rPr>
              <a:t> </a:t>
            </a:r>
            <a:r>
              <a:rPr lang="hu-HU" altLang="cs-CZ" sz="3900" b="1" dirty="0" err="1">
                <a:solidFill>
                  <a:srgbClr val="FE5000"/>
                </a:solidFill>
                <a:latin typeface="+mj-lt"/>
              </a:rPr>
              <a:t>metrology</a:t>
            </a:r>
            <a:endParaRPr lang="hu-HU" altLang="cs-CZ" sz="3900" b="1" dirty="0">
              <a:solidFill>
                <a:srgbClr val="FE5000"/>
              </a:solidFill>
              <a:latin typeface="+mj-lt"/>
            </a:endParaRPr>
          </a:p>
        </p:txBody>
      </p:sp>
      <p:pic>
        <p:nvPicPr>
          <p:cNvPr id="2" name="Kép 1">
            <a:extLst>
              <a:ext uri="{FF2B5EF4-FFF2-40B4-BE49-F238E27FC236}">
                <a16:creationId xmlns:a16="http://schemas.microsoft.com/office/drawing/2014/main" id="{2F6E7E81-F18F-B400-3C24-FC19BB7C3A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3963" y="1830382"/>
            <a:ext cx="2443493" cy="1353396"/>
          </a:xfrm>
          <a:prstGeom prst="rect">
            <a:avLst/>
          </a:prstGeom>
          <a:solidFill>
            <a:schemeClr val="bg1"/>
          </a:solidFill>
          <a:ln>
            <a:solidFill>
              <a:schemeClr val="accent2">
                <a:lumMod val="60000"/>
                <a:lumOff val="40000"/>
              </a:schemeClr>
            </a:solidFill>
          </a:ln>
          <a:effectLst>
            <a:outerShdw blurRad="495300" dist="88900" dir="3000000" sx="99000" sy="99000" algn="tl" rotWithShape="0">
              <a:prstClr val="black">
                <a:alpha val="40000"/>
              </a:prstClr>
            </a:outerShdw>
          </a:effectLst>
        </p:spPr>
      </p:pic>
      <p:pic>
        <p:nvPicPr>
          <p:cNvPr id="3" name="Kép 2">
            <a:extLst>
              <a:ext uri="{FF2B5EF4-FFF2-40B4-BE49-F238E27FC236}">
                <a16:creationId xmlns:a16="http://schemas.microsoft.com/office/drawing/2014/main" id="{EB7E1AF4-736F-69F1-546E-C0ECC42F63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8924" y="1432559"/>
            <a:ext cx="2366895" cy="1311675"/>
          </a:xfrm>
          <a:prstGeom prst="rect">
            <a:avLst/>
          </a:prstGeom>
          <a:solidFill>
            <a:schemeClr val="bg1"/>
          </a:solidFill>
          <a:ln>
            <a:solidFill>
              <a:schemeClr val="accent2">
                <a:lumMod val="60000"/>
                <a:lumOff val="40000"/>
              </a:schemeClr>
            </a:solidFill>
          </a:ln>
          <a:effectLst>
            <a:outerShdw blurRad="495300" dist="88900" dir="3000000" sx="99000" sy="99000" algn="tl" rotWithShape="0">
              <a:prstClr val="black">
                <a:alpha val="40000"/>
              </a:prstClr>
            </a:outerShdw>
          </a:effectLst>
        </p:spPr>
      </p:pic>
      <p:pic>
        <p:nvPicPr>
          <p:cNvPr id="5" name="Kép 4">
            <a:extLst>
              <a:ext uri="{FF2B5EF4-FFF2-40B4-BE49-F238E27FC236}">
                <a16:creationId xmlns:a16="http://schemas.microsoft.com/office/drawing/2014/main" id="{567D1355-FDEE-3BE8-8BBF-A568133A40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20683" y="508139"/>
            <a:ext cx="2445744" cy="1356322"/>
          </a:xfrm>
          <a:prstGeom prst="rect">
            <a:avLst/>
          </a:prstGeom>
          <a:solidFill>
            <a:schemeClr val="bg1"/>
          </a:solidFill>
          <a:ln>
            <a:solidFill>
              <a:schemeClr val="accent2">
                <a:lumMod val="60000"/>
                <a:lumOff val="40000"/>
              </a:schemeClr>
            </a:solidFill>
          </a:ln>
          <a:effectLst>
            <a:outerShdw blurRad="495300" dist="88900" dir="3000000" sx="99000" sy="99000" algn="tl" rotWithShape="0">
              <a:prstClr val="black">
                <a:alpha val="40000"/>
              </a:prstClr>
            </a:outerShdw>
          </a:effectLst>
        </p:spPr>
      </p:pic>
      <p:pic>
        <p:nvPicPr>
          <p:cNvPr id="7" name="Kép 6">
            <a:extLst>
              <a:ext uri="{FF2B5EF4-FFF2-40B4-BE49-F238E27FC236}">
                <a16:creationId xmlns:a16="http://schemas.microsoft.com/office/drawing/2014/main" id="{0E37B42A-9872-7957-7735-B3CC3E8C4A2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435" y="4908158"/>
            <a:ext cx="2968153" cy="1660704"/>
          </a:xfrm>
          <a:prstGeom prst="rect">
            <a:avLst/>
          </a:prstGeom>
          <a:solidFill>
            <a:schemeClr val="bg1"/>
          </a:solidFill>
          <a:ln>
            <a:solidFill>
              <a:schemeClr val="accent2">
                <a:lumMod val="60000"/>
                <a:lumOff val="40000"/>
              </a:schemeClr>
            </a:solidFill>
          </a:ln>
          <a:effectLst>
            <a:outerShdw blurRad="495300" dist="88900" dir="3000000" sx="99000" sy="99000" algn="tl" rotWithShape="0">
              <a:prstClr val="black">
                <a:alpha val="40000"/>
              </a:prstClr>
            </a:outerShdw>
          </a:effectLst>
        </p:spPr>
      </p:pic>
      <p:pic>
        <p:nvPicPr>
          <p:cNvPr id="8" name="Kép 7">
            <a:extLst>
              <a:ext uri="{FF2B5EF4-FFF2-40B4-BE49-F238E27FC236}">
                <a16:creationId xmlns:a16="http://schemas.microsoft.com/office/drawing/2014/main" id="{A71F6111-ECBC-E620-7B4E-1B87DE77CA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20660" y="4908158"/>
            <a:ext cx="2904676" cy="1690148"/>
          </a:xfrm>
          <a:prstGeom prst="rect">
            <a:avLst/>
          </a:prstGeom>
          <a:solidFill>
            <a:schemeClr val="bg1"/>
          </a:solidFill>
          <a:ln>
            <a:solidFill>
              <a:schemeClr val="accent2">
                <a:lumMod val="60000"/>
                <a:lumOff val="40000"/>
              </a:schemeClr>
            </a:solidFill>
          </a:ln>
          <a:effectLst>
            <a:outerShdw blurRad="495300" dist="88900" dir="3000000" sx="99000" sy="99000" algn="tl" rotWithShape="0">
              <a:prstClr val="black">
                <a:alpha val="40000"/>
              </a:prstClr>
            </a:outerShdw>
          </a:effectLst>
        </p:spPr>
      </p:pic>
      <p:pic>
        <p:nvPicPr>
          <p:cNvPr id="9" name="Kép 8">
            <a:extLst>
              <a:ext uri="{FF2B5EF4-FFF2-40B4-BE49-F238E27FC236}">
                <a16:creationId xmlns:a16="http://schemas.microsoft.com/office/drawing/2014/main" id="{7F25CDCB-D74B-2851-8CC3-B24B2D881CB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8285" y="3409014"/>
            <a:ext cx="4227534" cy="3160857"/>
          </a:xfrm>
          <a:prstGeom prst="rect">
            <a:avLst/>
          </a:prstGeom>
          <a:solidFill>
            <a:schemeClr val="bg1"/>
          </a:solidFill>
          <a:ln>
            <a:solidFill>
              <a:schemeClr val="accent2">
                <a:lumMod val="60000"/>
                <a:lumOff val="40000"/>
              </a:schemeClr>
            </a:solidFill>
          </a:ln>
          <a:effectLst>
            <a:outerShdw blurRad="495300" dist="88900" dir="3000000" sx="99000" sy="99000" algn="tl" rotWithShape="0">
              <a:prstClr val="black">
                <a:alpha val="40000"/>
              </a:prstClr>
            </a:outerShdw>
          </a:effectLst>
        </p:spPr>
      </p:pic>
    </p:spTree>
    <p:extLst>
      <p:ext uri="{BB962C8B-B14F-4D97-AF65-F5344CB8AC3E}">
        <p14:creationId xmlns:p14="http://schemas.microsoft.com/office/powerpoint/2010/main" val="263787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2">
            <a:extLst>
              <a:ext uri="{FF2B5EF4-FFF2-40B4-BE49-F238E27FC236}">
                <a16:creationId xmlns:a16="http://schemas.microsoft.com/office/drawing/2014/main" id="{DA27CBBC-838A-4134-2D04-6EAA27C505CE}"/>
              </a:ext>
            </a:extLst>
          </p:cNvPr>
          <p:cNvSpPr txBox="1">
            <a:spLocks/>
          </p:cNvSpPr>
          <p:nvPr/>
        </p:nvSpPr>
        <p:spPr bwMode="auto">
          <a:xfrm>
            <a:off x="669058" y="1715312"/>
            <a:ext cx="10364787" cy="4652963"/>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a:latin typeface="+mn-lt"/>
              </a:rPr>
              <a:t>Design and </a:t>
            </a:r>
            <a:r>
              <a:rPr lang="hu-HU" altLang="cs-CZ" sz="2000" dirty="0" err="1">
                <a:latin typeface="+mn-lt"/>
              </a:rPr>
              <a:t>programming</a:t>
            </a:r>
            <a:r>
              <a:rPr lang="hu-HU" altLang="cs-CZ" sz="2000" dirty="0">
                <a:latin typeface="+mn-lt"/>
              </a:rPr>
              <a:t> </a:t>
            </a:r>
            <a:r>
              <a:rPr lang="hu-HU" altLang="cs-CZ" sz="2000" dirty="0" err="1">
                <a:latin typeface="+mn-lt"/>
              </a:rPr>
              <a:t>by</a:t>
            </a:r>
            <a:r>
              <a:rPr lang="hu-HU" altLang="cs-CZ" sz="2000" dirty="0">
                <a:latin typeface="+mn-lt"/>
              </a:rPr>
              <a:t> ELI </a:t>
            </a:r>
            <a:r>
              <a:rPr lang="hu-HU" altLang="cs-CZ" sz="2000" dirty="0" err="1">
                <a:latin typeface="+mn-lt"/>
              </a:rPr>
              <a:t>colleagues</a:t>
            </a:r>
            <a:r>
              <a:rPr lang="hu-HU" altLang="cs-CZ" sz="2000" dirty="0">
                <a:latin typeface="+mn-lt"/>
              </a:rPr>
              <a:t> (</a:t>
            </a:r>
            <a:r>
              <a:rPr lang="hu-HU" altLang="cs-CZ" sz="2000" b="1" dirty="0">
                <a:latin typeface="+mn-lt"/>
              </a:rPr>
              <a:t>in-house know-how</a:t>
            </a:r>
            <a:r>
              <a:rPr lang="hu-HU" altLang="cs-CZ" sz="2000" dirty="0">
                <a:latin typeface="+mn-lt"/>
              </a:rPr>
              <a:t>)</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Containes</a:t>
            </a:r>
            <a:r>
              <a:rPr lang="hu-HU" altLang="cs-CZ" sz="2000" dirty="0">
                <a:latin typeface="+mn-lt"/>
              </a:rPr>
              <a:t> </a:t>
            </a:r>
            <a:r>
              <a:rPr lang="hu-HU" altLang="cs-CZ" sz="2000" dirty="0" err="1">
                <a:latin typeface="+mn-lt"/>
              </a:rPr>
              <a:t>systems</a:t>
            </a:r>
            <a:r>
              <a:rPr lang="hu-HU" altLang="cs-CZ" sz="2000" dirty="0">
                <a:latin typeface="+mn-lt"/>
              </a:rPr>
              <a:t>, </a:t>
            </a:r>
            <a:r>
              <a:rPr lang="hu-HU" altLang="cs-CZ" sz="2000" dirty="0" err="1">
                <a:latin typeface="+mn-lt"/>
              </a:rPr>
              <a:t>subsystems</a:t>
            </a:r>
            <a:r>
              <a:rPr lang="hu-HU" altLang="cs-CZ" sz="2000" dirty="0">
                <a:latin typeface="+mn-lt"/>
              </a:rPr>
              <a:t>, </a:t>
            </a:r>
            <a:r>
              <a:rPr lang="hu-HU" altLang="cs-CZ" sz="2000" b="1" dirty="0" err="1">
                <a:latin typeface="+mn-lt"/>
              </a:rPr>
              <a:t>key</a:t>
            </a:r>
            <a:r>
              <a:rPr lang="hu-HU" altLang="cs-CZ" sz="2000" b="1" dirty="0">
                <a:latin typeface="+mn-lt"/>
              </a:rPr>
              <a:t> </a:t>
            </a:r>
            <a:r>
              <a:rPr lang="hu-HU" altLang="cs-CZ" sz="2000" b="1" dirty="0" err="1">
                <a:latin typeface="+mn-lt"/>
              </a:rPr>
              <a:t>components</a:t>
            </a:r>
            <a:r>
              <a:rPr lang="hu-HU" altLang="cs-CZ" sz="2000" dirty="0">
                <a:latin typeface="+mn-lt"/>
              </a:rPr>
              <a:t>, </a:t>
            </a:r>
            <a:r>
              <a:rPr lang="hu-HU" altLang="cs-CZ" sz="2000" dirty="0" err="1">
                <a:latin typeface="+mn-lt"/>
              </a:rPr>
              <a:t>connected</a:t>
            </a:r>
            <a:r>
              <a:rPr lang="hu-HU" altLang="cs-CZ" sz="2000" dirty="0">
                <a:latin typeface="+mn-lt"/>
              </a:rPr>
              <a:t> </a:t>
            </a:r>
            <a:r>
              <a:rPr lang="hu-HU" altLang="cs-CZ" sz="2000" dirty="0" err="1">
                <a:latin typeface="+mn-lt"/>
              </a:rPr>
              <a:t>procurements</a:t>
            </a:r>
            <a:r>
              <a:rPr lang="hu-HU" altLang="cs-CZ" sz="2000" dirty="0">
                <a:latin typeface="+mn-lt"/>
              </a:rPr>
              <a:t>, </a:t>
            </a:r>
            <a:r>
              <a:rPr lang="hu-HU" altLang="cs-CZ" sz="2000" dirty="0" err="1">
                <a:latin typeface="+mn-lt"/>
              </a:rPr>
              <a:t>availability</a:t>
            </a: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Efficient</a:t>
            </a:r>
            <a:r>
              <a:rPr lang="hu-HU" altLang="cs-CZ" sz="2000" dirty="0">
                <a:latin typeface="+mn-lt"/>
              </a:rPr>
              <a:t> </a:t>
            </a:r>
            <a:r>
              <a:rPr lang="hu-HU" altLang="cs-CZ" sz="2000" b="1" dirty="0" err="1">
                <a:latin typeface="+mn-lt"/>
              </a:rPr>
              <a:t>procurement</a:t>
            </a:r>
            <a:r>
              <a:rPr lang="hu-HU" altLang="cs-CZ" sz="2000" dirty="0">
                <a:latin typeface="+mn-lt"/>
              </a:rPr>
              <a:t> </a:t>
            </a:r>
            <a:r>
              <a:rPr lang="hu-HU" altLang="cs-CZ" sz="2000" dirty="0" err="1">
                <a:latin typeface="+mn-lt"/>
              </a:rPr>
              <a:t>planning</a:t>
            </a: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b="1" dirty="0" err="1">
                <a:latin typeface="+mn-lt"/>
              </a:rPr>
              <a:t>Risk</a:t>
            </a:r>
            <a:r>
              <a:rPr lang="hu-HU" altLang="cs-CZ" sz="2000" b="1" dirty="0">
                <a:latin typeface="+mn-lt"/>
              </a:rPr>
              <a:t> management</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Reports</a:t>
            </a:r>
            <a:r>
              <a:rPr lang="hu-HU" altLang="cs-CZ" sz="2000" dirty="0">
                <a:latin typeface="+mn-lt"/>
              </a:rPr>
              <a:t>, </a:t>
            </a:r>
            <a:r>
              <a:rPr lang="hu-HU" altLang="cs-CZ" sz="2000" dirty="0" err="1">
                <a:latin typeface="+mn-lt"/>
              </a:rPr>
              <a:t>risk</a:t>
            </a:r>
            <a:r>
              <a:rPr lang="hu-HU" altLang="cs-CZ" sz="2000" dirty="0">
                <a:latin typeface="+mn-lt"/>
              </a:rPr>
              <a:t> </a:t>
            </a:r>
            <a:r>
              <a:rPr lang="hu-HU" altLang="cs-CZ" sz="2000" dirty="0" err="1">
                <a:latin typeface="+mn-lt"/>
              </a:rPr>
              <a:t>analysis</a:t>
            </a: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a:latin typeface="+mn-lt"/>
              </a:rPr>
              <a:t>~ 3000 </a:t>
            </a:r>
            <a:r>
              <a:rPr lang="hu-HU" altLang="cs-CZ" sz="2000" dirty="0" err="1">
                <a:latin typeface="+mn-lt"/>
              </a:rPr>
              <a:t>parts</a:t>
            </a:r>
            <a:r>
              <a:rPr lang="hu-HU" altLang="cs-CZ" sz="2000" dirty="0">
                <a:latin typeface="+mn-lt"/>
              </a:rPr>
              <a:t> in </a:t>
            </a:r>
            <a:r>
              <a:rPr lang="hu-HU" altLang="cs-CZ" sz="2000" dirty="0" err="1">
                <a:latin typeface="+mn-lt"/>
              </a:rPr>
              <a:t>catalogue</a:t>
            </a:r>
            <a:endParaRPr lang="hu-HU" altLang="cs-CZ" sz="2000" dirty="0">
              <a:latin typeface="+mn-lt"/>
            </a:endParaRPr>
          </a:p>
          <a:p>
            <a:pPr marL="0" indent="0" eaLnBrk="1" fontAlgn="auto" hangingPunct="1">
              <a:lnSpc>
                <a:spcPct val="100000"/>
              </a:lnSpc>
              <a:spcBef>
                <a:spcPts val="600"/>
              </a:spcBef>
              <a:spcAft>
                <a:spcPts val="0"/>
              </a:spcAft>
              <a:buClr>
                <a:srgbClr val="E84E1B"/>
              </a:buClr>
              <a:buNone/>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Synergy</a:t>
            </a:r>
            <a:r>
              <a:rPr lang="hu-HU" altLang="cs-CZ" sz="2000" dirty="0">
                <a:latin typeface="+mn-lt"/>
              </a:rPr>
              <a:t> </a:t>
            </a:r>
            <a:r>
              <a:rPr lang="hu-HU" altLang="cs-CZ" sz="2000" dirty="0" err="1">
                <a:latin typeface="+mn-lt"/>
              </a:rPr>
              <a:t>with</a:t>
            </a:r>
            <a:r>
              <a:rPr lang="hu-HU" altLang="cs-CZ" sz="2000" dirty="0">
                <a:latin typeface="+mn-lt"/>
              </a:rPr>
              <a:t> WP2</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Beyond</a:t>
            </a:r>
            <a:r>
              <a:rPr lang="hu-HU" altLang="cs-CZ" sz="2000" dirty="0">
                <a:latin typeface="+mn-lt"/>
              </a:rPr>
              <a:t> IMPULSE:</a:t>
            </a: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dirty="0" err="1">
                <a:latin typeface="+mn-lt"/>
              </a:rPr>
              <a:t>Connection</a:t>
            </a:r>
            <a:r>
              <a:rPr lang="hu-HU" altLang="cs-CZ" sz="1600" dirty="0">
                <a:latin typeface="+mn-lt"/>
              </a:rPr>
              <a:t> </a:t>
            </a:r>
            <a:r>
              <a:rPr lang="hu-HU" altLang="cs-CZ" sz="1600" dirty="0" err="1">
                <a:latin typeface="+mn-lt"/>
              </a:rPr>
              <a:t>with</a:t>
            </a:r>
            <a:r>
              <a:rPr lang="hu-HU" altLang="cs-CZ" sz="1600" dirty="0">
                <a:latin typeface="+mn-lt"/>
              </a:rPr>
              <a:t> ERP</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0" indent="0" eaLnBrk="1" fontAlgn="auto" hangingPunct="1">
              <a:lnSpc>
                <a:spcPct val="100000"/>
              </a:lnSpc>
              <a:spcBef>
                <a:spcPts val="600"/>
              </a:spcBef>
              <a:spcAft>
                <a:spcPts val="0"/>
              </a:spcAft>
              <a:buClr>
                <a:srgbClr val="E84E1B"/>
              </a:buClr>
              <a:buNone/>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en-US" altLang="cs-CZ" sz="2000" dirty="0">
              <a:latin typeface="+mn-lt"/>
            </a:endParaRPr>
          </a:p>
        </p:txBody>
      </p:sp>
      <p:sp>
        <p:nvSpPr>
          <p:cNvPr id="6" name="Alcím 2">
            <a:extLst>
              <a:ext uri="{FF2B5EF4-FFF2-40B4-BE49-F238E27FC236}">
                <a16:creationId xmlns:a16="http://schemas.microsoft.com/office/drawing/2014/main" id="{D36C150A-EDE8-A388-DF71-2EFC967B3404}"/>
              </a:ext>
            </a:extLst>
          </p:cNvPr>
          <p:cNvSpPr txBox="1">
            <a:spLocks/>
          </p:cNvSpPr>
          <p:nvPr/>
        </p:nvSpPr>
        <p:spPr>
          <a:xfrm>
            <a:off x="2241551" y="135254"/>
            <a:ext cx="9767570" cy="129730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en-US" altLang="cs-CZ" sz="3900" b="1" dirty="0">
                <a:solidFill>
                  <a:srgbClr val="FE5000"/>
                </a:solidFill>
                <a:latin typeface="+mj-lt"/>
              </a:rPr>
              <a:t>ELI Operations and Maintenance Database (ELI-PANDA)</a:t>
            </a:r>
            <a:endParaRPr lang="hu-HU" altLang="cs-CZ" sz="3900" b="1" dirty="0">
              <a:solidFill>
                <a:srgbClr val="FE5000"/>
              </a:solidFill>
              <a:latin typeface="+mj-lt"/>
            </a:endParaRPr>
          </a:p>
        </p:txBody>
      </p:sp>
      <p:pic>
        <p:nvPicPr>
          <p:cNvPr id="1026" name="Picture 5">
            <a:extLst>
              <a:ext uri="{FF2B5EF4-FFF2-40B4-BE49-F238E27FC236}">
                <a16:creationId xmlns:a16="http://schemas.microsoft.com/office/drawing/2014/main" id="{33EF8A6B-0667-FD68-1A1D-32080FA7B7E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105812" y="606027"/>
            <a:ext cx="1977815" cy="1978533"/>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1">
            <a:extLst>
              <a:ext uri="{FF2B5EF4-FFF2-40B4-BE49-F238E27FC236}">
                <a16:creationId xmlns:a16="http://schemas.microsoft.com/office/drawing/2014/main" id="{471F2748-80A4-CC40-1563-B1CB703D48C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914383" y="2779086"/>
            <a:ext cx="3904398" cy="3783715"/>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2">
            <a:extLst>
              <a:ext uri="{FF2B5EF4-FFF2-40B4-BE49-F238E27FC236}">
                <a16:creationId xmlns:a16="http://schemas.microsoft.com/office/drawing/2014/main" id="{2E94A6E2-1D57-26DF-5E4A-E9DEEA84197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832"/>
          <a:stretch/>
        </p:blipFill>
        <p:spPr bwMode="auto">
          <a:xfrm>
            <a:off x="3921333" y="4142163"/>
            <a:ext cx="2317400" cy="2286121"/>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63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cím 2">
            <a:extLst>
              <a:ext uri="{FF2B5EF4-FFF2-40B4-BE49-F238E27FC236}">
                <a16:creationId xmlns:a16="http://schemas.microsoft.com/office/drawing/2014/main" id="{DA27CBBC-838A-4134-2D04-6EAA27C505CE}"/>
              </a:ext>
            </a:extLst>
          </p:cNvPr>
          <p:cNvSpPr txBox="1">
            <a:spLocks/>
          </p:cNvSpPr>
          <p:nvPr/>
        </p:nvSpPr>
        <p:spPr bwMode="auto">
          <a:xfrm>
            <a:off x="356908" y="1495566"/>
            <a:ext cx="10364787" cy="4652963"/>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Moodle</a:t>
            </a:r>
            <a:r>
              <a:rPr lang="hu-HU" altLang="cs-CZ" sz="2000" dirty="0">
                <a:latin typeface="+mn-lt"/>
              </a:rPr>
              <a:t> </a:t>
            </a:r>
            <a:r>
              <a:rPr lang="hu-HU" altLang="cs-CZ" sz="2000" dirty="0" err="1">
                <a:latin typeface="+mn-lt"/>
              </a:rPr>
              <a:t>as</a:t>
            </a:r>
            <a:r>
              <a:rPr lang="hu-HU" altLang="cs-CZ" sz="2000" dirty="0">
                <a:latin typeface="+mn-lt"/>
              </a:rPr>
              <a:t> a standard platform (WP5 </a:t>
            </a:r>
            <a:r>
              <a:rPr lang="hu-HU" altLang="cs-CZ" sz="2000" dirty="0" err="1">
                <a:latin typeface="+mn-lt"/>
              </a:rPr>
              <a:t>synergy</a:t>
            </a:r>
            <a:r>
              <a:rPr lang="hu-HU" altLang="cs-CZ" sz="2000" dirty="0">
                <a:latin typeface="+mn-lt"/>
              </a:rPr>
              <a:t>)</a:t>
            </a: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Training</a:t>
            </a:r>
            <a:r>
              <a:rPr lang="hu-HU" altLang="cs-CZ" sz="2000" dirty="0">
                <a:latin typeface="+mn-lt"/>
              </a:rPr>
              <a:t> </a:t>
            </a:r>
            <a:r>
              <a:rPr lang="hu-HU" altLang="cs-CZ" sz="2000" dirty="0" err="1">
                <a:latin typeface="+mn-lt"/>
              </a:rPr>
              <a:t>plans</a:t>
            </a:r>
            <a:r>
              <a:rPr lang="hu-HU" altLang="cs-CZ" sz="2000" dirty="0">
                <a:latin typeface="+mn-lt"/>
              </a:rPr>
              <a:t> and </a:t>
            </a:r>
            <a:r>
              <a:rPr lang="hu-HU" altLang="cs-CZ" sz="2000" dirty="0" err="1">
                <a:latin typeface="+mn-lt"/>
              </a:rPr>
              <a:t>strategy</a:t>
            </a:r>
            <a:r>
              <a:rPr lang="hu-HU" altLang="cs-CZ" sz="2000" dirty="0">
                <a:latin typeface="+mn-lt"/>
              </a:rPr>
              <a:t> </a:t>
            </a:r>
            <a:r>
              <a:rPr lang="hu-HU" altLang="cs-CZ" sz="2000" dirty="0" err="1">
                <a:latin typeface="+mn-lt"/>
              </a:rPr>
              <a:t>available</a:t>
            </a: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Levels</a:t>
            </a:r>
            <a:r>
              <a:rPr lang="hu-HU" altLang="cs-CZ" sz="2000" dirty="0">
                <a:latin typeface="+mn-lt"/>
              </a:rPr>
              <a:t> of </a:t>
            </a:r>
            <a:r>
              <a:rPr lang="hu-HU" altLang="cs-CZ" sz="2000" dirty="0" err="1">
                <a:latin typeface="+mn-lt"/>
              </a:rPr>
              <a:t>trainings</a:t>
            </a:r>
            <a:r>
              <a:rPr lang="hu-HU" altLang="cs-CZ" sz="2000" dirty="0">
                <a:latin typeface="+mn-lt"/>
              </a:rPr>
              <a:t>:</a:t>
            </a: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dirty="0" err="1">
                <a:latin typeface="+mn-lt"/>
              </a:rPr>
              <a:t>Trainings</a:t>
            </a:r>
            <a:r>
              <a:rPr lang="hu-HU" altLang="cs-CZ" sz="1600" dirty="0">
                <a:latin typeface="+mn-lt"/>
              </a:rPr>
              <a:t> </a:t>
            </a:r>
            <a:r>
              <a:rPr lang="hu-HU" altLang="cs-CZ" sz="1600" dirty="0" err="1">
                <a:latin typeface="+mn-lt"/>
              </a:rPr>
              <a:t>required</a:t>
            </a:r>
            <a:r>
              <a:rPr lang="hu-HU" altLang="cs-CZ" sz="1600" dirty="0">
                <a:latin typeface="+mn-lt"/>
              </a:rPr>
              <a:t> </a:t>
            </a:r>
            <a:r>
              <a:rPr lang="hu-HU" altLang="cs-CZ" sz="1600" dirty="0" err="1">
                <a:latin typeface="+mn-lt"/>
              </a:rPr>
              <a:t>by</a:t>
            </a:r>
            <a:r>
              <a:rPr lang="hu-HU" altLang="cs-CZ" sz="1600" dirty="0">
                <a:latin typeface="+mn-lt"/>
              </a:rPr>
              <a:t> local </a:t>
            </a:r>
            <a:r>
              <a:rPr lang="hu-HU" altLang="cs-CZ" sz="1600" dirty="0" err="1">
                <a:latin typeface="+mn-lt"/>
              </a:rPr>
              <a:t>laws</a:t>
            </a:r>
            <a:r>
              <a:rPr lang="hu-HU" altLang="cs-CZ" sz="1600" dirty="0">
                <a:latin typeface="+mn-lt"/>
              </a:rPr>
              <a:t> &amp; EHS - </a:t>
            </a:r>
            <a:r>
              <a:rPr lang="hu-HU" altLang="cs-CZ" sz="1600" dirty="0" err="1">
                <a:latin typeface="+mn-lt"/>
              </a:rPr>
              <a:t>priority</a:t>
            </a:r>
            <a:endParaRPr lang="hu-HU" altLang="cs-CZ" sz="1600" dirty="0">
              <a:latin typeface="+mn-lt"/>
            </a:endParaRP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dirty="0">
                <a:latin typeface="+mn-lt"/>
              </a:rPr>
              <a:t>General </a:t>
            </a:r>
            <a:r>
              <a:rPr lang="hu-HU" altLang="cs-CZ" sz="1600" dirty="0" err="1">
                <a:latin typeface="+mn-lt"/>
              </a:rPr>
              <a:t>facility-specific</a:t>
            </a:r>
            <a:r>
              <a:rPr lang="hu-HU" altLang="cs-CZ" sz="1600" dirty="0">
                <a:latin typeface="+mn-lt"/>
              </a:rPr>
              <a:t> </a:t>
            </a:r>
            <a:r>
              <a:rPr lang="hu-HU" altLang="cs-CZ" sz="1600" dirty="0" err="1">
                <a:latin typeface="+mn-lt"/>
              </a:rPr>
              <a:t>on-boarding</a:t>
            </a:r>
            <a:r>
              <a:rPr lang="hu-HU" altLang="cs-CZ" sz="1600" dirty="0">
                <a:latin typeface="+mn-lt"/>
              </a:rPr>
              <a:t> </a:t>
            </a: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dirty="0" err="1">
                <a:latin typeface="+mn-lt"/>
              </a:rPr>
              <a:t>Field-specific</a:t>
            </a:r>
            <a:r>
              <a:rPr lang="hu-HU" altLang="cs-CZ" sz="1600" dirty="0">
                <a:latin typeface="+mn-lt"/>
              </a:rPr>
              <a:t> </a:t>
            </a:r>
            <a:r>
              <a:rPr lang="hu-HU" altLang="cs-CZ" sz="1600" dirty="0" err="1">
                <a:latin typeface="+mn-lt"/>
              </a:rPr>
              <a:t>trainings</a:t>
            </a:r>
            <a:r>
              <a:rPr lang="hu-HU" altLang="cs-CZ" sz="1600" dirty="0">
                <a:latin typeface="+mn-lt"/>
              </a:rPr>
              <a:t> </a:t>
            </a:r>
            <a:r>
              <a:rPr lang="hu-HU" altLang="cs-CZ" sz="1600" dirty="0" err="1">
                <a:latin typeface="+mn-lt"/>
              </a:rPr>
              <a:t>according</a:t>
            </a:r>
            <a:r>
              <a:rPr lang="hu-HU" altLang="cs-CZ" sz="1600" dirty="0">
                <a:latin typeface="+mn-lt"/>
              </a:rPr>
              <a:t> </a:t>
            </a:r>
            <a:r>
              <a:rPr lang="hu-HU" altLang="cs-CZ" sz="1600" dirty="0" err="1">
                <a:latin typeface="+mn-lt"/>
              </a:rPr>
              <a:t>to</a:t>
            </a:r>
            <a:r>
              <a:rPr lang="hu-HU" altLang="cs-CZ" sz="1600" dirty="0">
                <a:latin typeface="+mn-lt"/>
              </a:rPr>
              <a:t> </a:t>
            </a:r>
            <a:r>
              <a:rPr lang="hu-HU" altLang="cs-CZ" sz="1600" dirty="0" err="1">
                <a:latin typeface="+mn-lt"/>
              </a:rPr>
              <a:t>job</a:t>
            </a:r>
            <a:r>
              <a:rPr lang="hu-HU" altLang="cs-CZ" sz="1600" dirty="0">
                <a:latin typeface="+mn-lt"/>
              </a:rPr>
              <a:t> </a:t>
            </a:r>
            <a:r>
              <a:rPr lang="hu-HU" altLang="cs-CZ" sz="1600" dirty="0" err="1">
                <a:latin typeface="+mn-lt"/>
              </a:rPr>
              <a:t>requirements</a:t>
            </a:r>
            <a:endParaRPr lang="hu-HU" altLang="cs-CZ" sz="1600" dirty="0">
              <a:latin typeface="+mn-lt"/>
            </a:endParaRP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1600" dirty="0" err="1">
                <a:latin typeface="+mn-lt"/>
              </a:rPr>
              <a:t>Cross-facility</a:t>
            </a:r>
            <a:r>
              <a:rPr lang="hu-HU" altLang="cs-CZ" sz="1600" dirty="0">
                <a:latin typeface="+mn-lt"/>
              </a:rPr>
              <a:t> </a:t>
            </a:r>
            <a:r>
              <a:rPr lang="hu-HU" altLang="cs-CZ" sz="1600" dirty="0" err="1">
                <a:latin typeface="+mn-lt"/>
              </a:rPr>
              <a:t>trainings</a:t>
            </a:r>
            <a:endParaRPr lang="hu-HU" altLang="cs-CZ" sz="1600" dirty="0">
              <a:latin typeface="+mn-lt"/>
            </a:endParaRP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16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r>
              <a:rPr lang="hu-HU" altLang="cs-CZ" sz="2000" dirty="0" err="1">
                <a:latin typeface="+mn-lt"/>
              </a:rPr>
              <a:t>Feedback</a:t>
            </a:r>
            <a:r>
              <a:rPr lang="hu-HU" altLang="cs-CZ" sz="2000" dirty="0">
                <a:latin typeface="+mn-lt"/>
              </a:rPr>
              <a:t>, monitoring and </a:t>
            </a:r>
            <a:r>
              <a:rPr lang="hu-HU" altLang="cs-CZ" sz="2000" dirty="0" err="1">
                <a:latin typeface="+mn-lt"/>
              </a:rPr>
              <a:t>evaluation</a:t>
            </a:r>
            <a:endParaRPr lang="hu-HU" altLang="cs-CZ" sz="2000" dirty="0">
              <a:latin typeface="+mn-lt"/>
            </a:endParaRPr>
          </a:p>
          <a:p>
            <a:pPr marL="601200" lvl="1"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16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hu-HU" altLang="cs-CZ" sz="2000" dirty="0">
              <a:latin typeface="+mn-lt"/>
            </a:endParaRPr>
          </a:p>
          <a:p>
            <a:pPr marL="144000" eaLnBrk="1" fontAlgn="auto" hangingPunct="1">
              <a:lnSpc>
                <a:spcPct val="100000"/>
              </a:lnSpc>
              <a:spcBef>
                <a:spcPts val="600"/>
              </a:spcBef>
              <a:spcAft>
                <a:spcPts val="0"/>
              </a:spcAft>
              <a:buClr>
                <a:srgbClr val="E84E1B"/>
              </a:buClr>
              <a:buFont typeface="Century Gothic" panose="020B0502020202020204" pitchFamily="34" charset="0"/>
              <a:buChar char="−"/>
              <a:defRPr/>
            </a:pPr>
            <a:endParaRPr lang="en-US" altLang="cs-CZ" sz="2000" dirty="0">
              <a:latin typeface="+mn-lt"/>
            </a:endParaRPr>
          </a:p>
        </p:txBody>
      </p:sp>
      <p:sp>
        <p:nvSpPr>
          <p:cNvPr id="6" name="Alcím 2">
            <a:extLst>
              <a:ext uri="{FF2B5EF4-FFF2-40B4-BE49-F238E27FC236}">
                <a16:creationId xmlns:a16="http://schemas.microsoft.com/office/drawing/2014/main" id="{D36C150A-EDE8-A388-DF71-2EFC967B3404}"/>
              </a:ext>
            </a:extLst>
          </p:cNvPr>
          <p:cNvSpPr txBox="1">
            <a:spLocks/>
          </p:cNvSpPr>
          <p:nvPr/>
        </p:nvSpPr>
        <p:spPr>
          <a:xfrm>
            <a:off x="2241551" y="135254"/>
            <a:ext cx="9767570" cy="129730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altLang="cs-CZ" sz="3900" b="1" dirty="0">
                <a:solidFill>
                  <a:srgbClr val="FE5000"/>
                </a:solidFill>
                <a:latin typeface="+mj-lt"/>
              </a:rPr>
              <a:t>Operator </a:t>
            </a:r>
            <a:r>
              <a:rPr lang="hu-HU" altLang="cs-CZ" sz="3900" b="1" dirty="0" err="1">
                <a:solidFill>
                  <a:srgbClr val="FE5000"/>
                </a:solidFill>
                <a:latin typeface="+mj-lt"/>
              </a:rPr>
              <a:t>trainings</a:t>
            </a:r>
            <a:endParaRPr lang="hu-HU" altLang="cs-CZ" sz="3900" b="1" dirty="0">
              <a:solidFill>
                <a:srgbClr val="FE5000"/>
              </a:solidFill>
              <a:latin typeface="+mj-lt"/>
            </a:endParaRPr>
          </a:p>
        </p:txBody>
      </p:sp>
      <p:pic>
        <p:nvPicPr>
          <p:cNvPr id="2" name="Kép 1">
            <a:extLst>
              <a:ext uri="{FF2B5EF4-FFF2-40B4-BE49-F238E27FC236}">
                <a16:creationId xmlns:a16="http://schemas.microsoft.com/office/drawing/2014/main" id="{6F4DD010-ED23-CBBD-B958-2A974F8B32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93811" y="612292"/>
            <a:ext cx="2798444" cy="2816708"/>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p:spPr>
      </p:pic>
      <p:pic>
        <p:nvPicPr>
          <p:cNvPr id="3" name="Kép 2">
            <a:extLst>
              <a:ext uri="{FF2B5EF4-FFF2-40B4-BE49-F238E27FC236}">
                <a16:creationId xmlns:a16="http://schemas.microsoft.com/office/drawing/2014/main" id="{D32C0030-9B09-7099-80F1-721C670CBE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97580" y="3806688"/>
            <a:ext cx="3590906" cy="2816708"/>
          </a:xfrm>
          <a:prstGeom prst="rect">
            <a:avLst/>
          </a:prstGeom>
          <a:solidFill>
            <a:schemeClr val="bg1"/>
          </a:solidFill>
          <a:ln>
            <a:solidFill>
              <a:schemeClr val="accent2">
                <a:lumMod val="60000"/>
                <a:lumOff val="40000"/>
              </a:schemeClr>
            </a:solidFill>
          </a:ln>
          <a:effectLst>
            <a:outerShdw blurRad="495300" dist="88900" dir="3000000" sx="99000" sy="99000" algn="tl" rotWithShape="0">
              <a:prstClr val="black">
                <a:alpha val="40000"/>
              </a:prstClr>
            </a:outerShdw>
          </a:effectLst>
        </p:spPr>
      </p:pic>
      <p:pic>
        <p:nvPicPr>
          <p:cNvPr id="9" name="Kép 8">
            <a:extLst>
              <a:ext uri="{FF2B5EF4-FFF2-40B4-BE49-F238E27FC236}">
                <a16:creationId xmlns:a16="http://schemas.microsoft.com/office/drawing/2014/main" id="{A54EA04A-1622-8F89-046B-4DF71EE3E9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01460" y="1512403"/>
            <a:ext cx="2471689" cy="2462212"/>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p:spPr>
      </p:pic>
      <p:pic>
        <p:nvPicPr>
          <p:cNvPr id="11" name="Kép 10">
            <a:extLst>
              <a:ext uri="{FF2B5EF4-FFF2-40B4-BE49-F238E27FC236}">
                <a16:creationId xmlns:a16="http://schemas.microsoft.com/office/drawing/2014/main" id="{24785236-D378-34DC-65D5-5A6D4CA59E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00824" y="4367663"/>
            <a:ext cx="2089694" cy="2103333"/>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p:spPr>
      </p:pic>
    </p:spTree>
    <p:extLst>
      <p:ext uri="{BB962C8B-B14F-4D97-AF65-F5344CB8AC3E}">
        <p14:creationId xmlns:p14="http://schemas.microsoft.com/office/powerpoint/2010/main" val="1128671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8854CC19-6604-1D5B-C54A-9B54C456DEF3}"/>
              </a:ext>
            </a:extLst>
          </p:cNvPr>
          <p:cNvSpPr txBox="1">
            <a:spLocks/>
          </p:cNvSpPr>
          <p:nvPr/>
        </p:nvSpPr>
        <p:spPr>
          <a:xfrm>
            <a:off x="2495550" y="2447925"/>
            <a:ext cx="7200900" cy="127793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3900" b="1" cap="all" dirty="0">
                <a:solidFill>
                  <a:srgbClr val="FE5000"/>
                </a:solidFill>
              </a:rPr>
              <a:t>THANK YOU</a:t>
            </a:r>
            <a:br>
              <a:rPr lang="en-US" sz="3900" b="1" cap="all" dirty="0">
                <a:solidFill>
                  <a:srgbClr val="FE5000"/>
                </a:solidFill>
              </a:rPr>
            </a:br>
            <a:r>
              <a:rPr lang="en-US" sz="3900" b="1" cap="all" dirty="0">
                <a:solidFill>
                  <a:srgbClr val="FE5000"/>
                </a:solidFill>
              </a:rPr>
              <a:t>FOR your ATTENTION</a:t>
            </a:r>
            <a:endParaRPr lang="hu-HU" sz="3900" b="1" cap="all" dirty="0">
              <a:solidFill>
                <a:srgbClr val="FE5000"/>
              </a:solidFill>
            </a:endParaRPr>
          </a:p>
        </p:txBody>
      </p:sp>
      <p:sp>
        <p:nvSpPr>
          <p:cNvPr id="3" name="Alcím 2">
            <a:extLst>
              <a:ext uri="{FF2B5EF4-FFF2-40B4-BE49-F238E27FC236}">
                <a16:creationId xmlns:a16="http://schemas.microsoft.com/office/drawing/2014/main" id="{F7CDA4FB-F969-1244-8D4F-F6670E939B4F}"/>
              </a:ext>
            </a:extLst>
          </p:cNvPr>
          <p:cNvSpPr txBox="1">
            <a:spLocks/>
          </p:cNvSpPr>
          <p:nvPr/>
        </p:nvSpPr>
        <p:spPr>
          <a:xfrm>
            <a:off x="2495550" y="3725863"/>
            <a:ext cx="7200900" cy="127793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hu-HU" sz="3900" dirty="0">
                <a:solidFill>
                  <a:schemeClr val="tx1">
                    <a:lumMod val="85000"/>
                    <a:lumOff val="15000"/>
                  </a:schemeClr>
                </a:solidFill>
              </a:rPr>
              <a:t>András Makai</a:t>
            </a:r>
          </a:p>
        </p:txBody>
      </p:sp>
      <p:grpSp>
        <p:nvGrpSpPr>
          <p:cNvPr id="35844" name="Group 68">
            <a:extLst>
              <a:ext uri="{FF2B5EF4-FFF2-40B4-BE49-F238E27FC236}">
                <a16:creationId xmlns:a16="http://schemas.microsoft.com/office/drawing/2014/main" id="{BAFED2E7-4395-3AE2-928D-DCA519A4364B}"/>
              </a:ext>
            </a:extLst>
          </p:cNvPr>
          <p:cNvGrpSpPr>
            <a:grpSpLocks/>
          </p:cNvGrpSpPr>
          <p:nvPr/>
        </p:nvGrpSpPr>
        <p:grpSpPr bwMode="auto">
          <a:xfrm>
            <a:off x="7004050" y="5989638"/>
            <a:ext cx="4959350" cy="715962"/>
            <a:chOff x="7003774" y="5989638"/>
            <a:chExt cx="4959626" cy="715962"/>
          </a:xfrm>
        </p:grpSpPr>
        <p:pic>
          <p:nvPicPr>
            <p:cNvPr id="35846" name="Picture 14">
              <a:extLst>
                <a:ext uri="{FF2B5EF4-FFF2-40B4-BE49-F238E27FC236}">
                  <a16:creationId xmlns:a16="http://schemas.microsoft.com/office/drawing/2014/main" id="{3F44B550-3F14-7FDA-5306-7A6CFCA0F306}"/>
                </a:ext>
              </a:extLst>
            </p:cNvPr>
            <p:cNvPicPr>
              <a:picLocks noChangeAspect="1"/>
            </p:cNvPicPr>
            <p:nvPr/>
          </p:nvPicPr>
          <p:blipFill>
            <a:blip r:embed="rId3" cstate="screen">
              <a:extLst>
                <a:ext uri="{28A0092B-C50C-407E-A947-70E740481C1C}">
                  <a14:useLocalDpi xmlns:a14="http://schemas.microsoft.com/office/drawing/2010/main"/>
                </a:ext>
              </a:extLst>
            </a:blip>
            <a:srcRect l="10126" t="38501" r="65598"/>
            <a:stretch>
              <a:fillRect/>
            </a:stretch>
          </p:blipFill>
          <p:spPr bwMode="auto">
            <a:xfrm>
              <a:off x="7003774" y="6049617"/>
              <a:ext cx="924201" cy="61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a:extLst>
                <a:ext uri="{FF2B5EF4-FFF2-40B4-BE49-F238E27FC236}">
                  <a16:creationId xmlns:a16="http://schemas.microsoft.com/office/drawing/2014/main" id="{E4CDD9B4-9823-36C1-702D-F3A673E0843F}"/>
                </a:ext>
              </a:extLst>
            </p:cNvPr>
            <p:cNvSpPr txBox="1">
              <a:spLocks noChangeArrowheads="1"/>
            </p:cNvSpPr>
            <p:nvPr/>
          </p:nvSpPr>
          <p:spPr bwMode="auto">
            <a:xfrm>
              <a:off x="7927750" y="5989638"/>
              <a:ext cx="4035650" cy="715962"/>
            </a:xfrm>
            <a:prstGeom prst="rect">
              <a:avLst/>
            </a:prstGeom>
            <a:noFill/>
            <a:ln>
              <a:noFill/>
            </a:ln>
          </p:spPr>
          <p:txBody>
            <a:bodyPr>
              <a:spAutoFit/>
            </a:bodyPr>
            <a:lstStyle>
              <a:lvl1pPr>
                <a:defRPr sz="3000">
                  <a:solidFill>
                    <a:schemeClr val="tx1"/>
                  </a:solidFill>
                  <a:latin typeface="Century Gothic" panose="020B0502020202020204" pitchFamily="34" charset="0"/>
                </a:defRPr>
              </a:lvl1pPr>
              <a:lvl2pPr marL="742950" indent="-285750">
                <a:defRPr sz="3000">
                  <a:solidFill>
                    <a:schemeClr val="tx1"/>
                  </a:solidFill>
                  <a:latin typeface="Century Gothic" panose="020B0502020202020204" pitchFamily="34" charset="0"/>
                </a:defRPr>
              </a:lvl2pPr>
              <a:lvl3pPr marL="1143000" indent="-228600">
                <a:defRPr sz="3000">
                  <a:solidFill>
                    <a:schemeClr val="tx1"/>
                  </a:solidFill>
                  <a:latin typeface="Century Gothic" panose="020B0502020202020204" pitchFamily="34" charset="0"/>
                </a:defRPr>
              </a:lvl3pPr>
              <a:lvl4pPr marL="1600200" indent="-228600">
                <a:defRPr sz="3000">
                  <a:solidFill>
                    <a:schemeClr val="tx1"/>
                  </a:solidFill>
                  <a:latin typeface="Century Gothic" panose="020B0502020202020204" pitchFamily="34" charset="0"/>
                </a:defRPr>
              </a:lvl4pPr>
              <a:lvl5pPr marL="2057400" indent="-228600">
                <a:defRPr sz="3000">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sz="3000">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sz="3000">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sz="3000">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sz="3000">
                  <a:solidFill>
                    <a:schemeClr val="tx1"/>
                  </a:solidFill>
                  <a:latin typeface="Century Gothic" panose="020B0502020202020204" pitchFamily="34" charset="0"/>
                </a:defRPr>
              </a:lvl9pPr>
            </a:lstStyle>
            <a:p>
              <a:pPr eaLnBrk="1" fontAlgn="auto" hangingPunct="1">
                <a:spcBef>
                  <a:spcPts val="0"/>
                </a:spcBef>
                <a:spcAft>
                  <a:spcPts val="0"/>
                </a:spcAft>
                <a:defRPr/>
              </a:pPr>
              <a:r>
                <a:rPr lang="en-GB" altLang="en-NL" sz="1350" dirty="0">
                  <a:latin typeface="+mn-lt"/>
                  <a:cs typeface="Arial" panose="020B0604020202020204" pitchFamily="34" charset="0"/>
                </a:rPr>
                <a:t>IMPULSE is funded by the European Union’s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Horizon 2020 research and innovation programme </a:t>
              </a:r>
              <a:endParaRPr lang="hu-HU" altLang="en-NL" sz="1350" dirty="0">
                <a:latin typeface="+mn-lt"/>
                <a:cs typeface="Arial" panose="020B0604020202020204" pitchFamily="34" charset="0"/>
              </a:endParaRPr>
            </a:p>
            <a:p>
              <a:pPr eaLnBrk="1" fontAlgn="auto" hangingPunct="1">
                <a:spcBef>
                  <a:spcPts val="0"/>
                </a:spcBef>
                <a:spcAft>
                  <a:spcPts val="0"/>
                </a:spcAft>
                <a:defRPr/>
              </a:pPr>
              <a:r>
                <a:rPr lang="en-GB" altLang="en-NL" sz="1350" dirty="0">
                  <a:latin typeface="+mn-lt"/>
                  <a:cs typeface="Arial" panose="020B0604020202020204" pitchFamily="34" charset="0"/>
                </a:rPr>
                <a:t>under grant</a:t>
              </a:r>
              <a:r>
                <a:rPr lang="hu-HU" altLang="en-NL" sz="1350" dirty="0">
                  <a:latin typeface="+mn-lt"/>
                  <a:cs typeface="Arial" panose="020B0604020202020204" pitchFamily="34" charset="0"/>
                </a:rPr>
                <a:t> </a:t>
              </a:r>
              <a:r>
                <a:rPr lang="en-GB" altLang="en-NL" sz="1350" dirty="0">
                  <a:latin typeface="+mn-lt"/>
                  <a:cs typeface="Arial" panose="020B0604020202020204" pitchFamily="34" charset="0"/>
                </a:rPr>
                <a:t>agreement No. 871161 </a:t>
              </a:r>
            </a:p>
          </p:txBody>
        </p:sp>
      </p:grpSp>
      <p:pic>
        <p:nvPicPr>
          <p:cNvPr id="35845" name="Picture 70" descr="Shape&#10;&#10;Description automatically generated with medium confidence">
            <a:extLst>
              <a:ext uri="{FF2B5EF4-FFF2-40B4-BE49-F238E27FC236}">
                <a16:creationId xmlns:a16="http://schemas.microsoft.com/office/drawing/2014/main" id="{B8629DFF-5A1E-7922-6131-2C60F8C9751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2013" y="1417638"/>
            <a:ext cx="28829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7890" name="Group 3">
            <a:extLst>
              <a:ext uri="{FF2B5EF4-FFF2-40B4-BE49-F238E27FC236}">
                <a16:creationId xmlns:a16="http://schemas.microsoft.com/office/drawing/2014/main" id="{74A8569C-7ACA-684A-00CD-8866AA735602}"/>
              </a:ext>
            </a:extLst>
          </p:cNvPr>
          <p:cNvGrpSpPr>
            <a:grpSpLocks/>
          </p:cNvGrpSpPr>
          <p:nvPr/>
        </p:nvGrpSpPr>
        <p:grpSpPr bwMode="auto">
          <a:xfrm>
            <a:off x="1073150" y="939800"/>
            <a:ext cx="10152063" cy="4308890"/>
            <a:chOff x="1073426" y="939134"/>
            <a:chExt cx="10152063" cy="4309513"/>
          </a:xfrm>
        </p:grpSpPr>
        <p:pic>
          <p:nvPicPr>
            <p:cNvPr id="37891" name="Grafický objekt 10">
              <a:extLst>
                <a:ext uri="{FF2B5EF4-FFF2-40B4-BE49-F238E27FC236}">
                  <a16:creationId xmlns:a16="http://schemas.microsoft.com/office/drawing/2014/main" id="{7407734B-0B72-9E7A-4CD1-1D599FFDDB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426" y="2460835"/>
              <a:ext cx="1157328" cy="53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Grafický objekt 12">
              <a:extLst>
                <a:ext uri="{FF2B5EF4-FFF2-40B4-BE49-F238E27FC236}">
                  <a16:creationId xmlns:a16="http://schemas.microsoft.com/office/drawing/2014/main" id="{A8A5AA0D-D74B-647A-B88C-36498AACD0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2911" y="2394174"/>
              <a:ext cx="2358170" cy="60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Grafický objekt 14">
              <a:extLst>
                <a:ext uri="{FF2B5EF4-FFF2-40B4-BE49-F238E27FC236}">
                  <a16:creationId xmlns:a16="http://schemas.microsoft.com/office/drawing/2014/main" id="{B6366385-4A89-073D-E06B-D3840A0450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6399" y="2460835"/>
              <a:ext cx="1435255" cy="55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Grafický objekt 16">
              <a:extLst>
                <a:ext uri="{FF2B5EF4-FFF2-40B4-BE49-F238E27FC236}">
                  <a16:creationId xmlns:a16="http://schemas.microsoft.com/office/drawing/2014/main" id="{A3909886-067E-2F52-1DF8-B64B901CAF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72770" y="2460835"/>
              <a:ext cx="1527196" cy="554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Grafický objekt 18">
              <a:extLst>
                <a:ext uri="{FF2B5EF4-FFF2-40B4-BE49-F238E27FC236}">
                  <a16:creationId xmlns:a16="http://schemas.microsoft.com/office/drawing/2014/main" id="{DDEF5C56-2179-9F2A-AEB8-03BFE96F56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378256" y="2434170"/>
              <a:ext cx="1535618" cy="59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Grafický objekt 20">
              <a:extLst>
                <a:ext uri="{FF2B5EF4-FFF2-40B4-BE49-F238E27FC236}">
                  <a16:creationId xmlns:a16="http://schemas.microsoft.com/office/drawing/2014/main" id="{FA0BBCDD-79D5-B9D4-3925-9996684D194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3426" y="3527402"/>
              <a:ext cx="1225406" cy="5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Obrázek 22">
              <a:extLst>
                <a:ext uri="{FF2B5EF4-FFF2-40B4-BE49-F238E27FC236}">
                  <a16:creationId xmlns:a16="http://schemas.microsoft.com/office/drawing/2014/main" id="{63707629-F979-E41B-BA13-85B3C6B04AF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660278" y="3558979"/>
              <a:ext cx="1786875" cy="44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Obrázek 24" descr="Obsah obrázku text, klipart&#10;&#10;Popis byl vytvořen automaticky">
              <a:extLst>
                <a:ext uri="{FF2B5EF4-FFF2-40B4-BE49-F238E27FC236}">
                  <a16:creationId xmlns:a16="http://schemas.microsoft.com/office/drawing/2014/main" id="{18C6F8A3-B7CD-4DBF-323C-EEF7A8168CA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821232" y="3603887"/>
              <a:ext cx="1551058" cy="42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Obrázek 26" descr="Obsah obrázku text, klipart&#10;&#10;Popis byl vytvořen automaticky">
              <a:extLst>
                <a:ext uri="{FF2B5EF4-FFF2-40B4-BE49-F238E27FC236}">
                  <a16:creationId xmlns:a16="http://schemas.microsoft.com/office/drawing/2014/main" id="{814A4D16-354A-E2C8-BDE7-28972882B76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747071" y="3504948"/>
              <a:ext cx="1661246" cy="519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Grafický objekt 28">
              <a:extLst>
                <a:ext uri="{FF2B5EF4-FFF2-40B4-BE49-F238E27FC236}">
                  <a16:creationId xmlns:a16="http://schemas.microsoft.com/office/drawing/2014/main" id="{A0E1C3C0-7C28-036C-E09F-8F1D47055A8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780993" y="3509860"/>
              <a:ext cx="850626" cy="59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Obrázek 30" descr="Obsah obrázku text, klipart&#10;&#10;Popis byl vytvořen automaticky">
              <a:extLst>
                <a:ext uri="{FF2B5EF4-FFF2-40B4-BE49-F238E27FC236}">
                  <a16:creationId xmlns:a16="http://schemas.microsoft.com/office/drawing/2014/main" id="{ADAE61C4-9A86-7CFF-DC82-C887BA31B3B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36578" y="3523894"/>
              <a:ext cx="929933"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Grafický objekt 40">
              <a:extLst>
                <a:ext uri="{FF2B5EF4-FFF2-40B4-BE49-F238E27FC236}">
                  <a16:creationId xmlns:a16="http://schemas.microsoft.com/office/drawing/2014/main" id="{E1E37CE8-27F5-F0F1-0B11-4F90EBA54C5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23419" y="4640984"/>
              <a:ext cx="2702070" cy="60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25" descr="Logo&#10;&#10;Description automatically generated">
              <a:extLst>
                <a:ext uri="{FF2B5EF4-FFF2-40B4-BE49-F238E27FC236}">
                  <a16:creationId xmlns:a16="http://schemas.microsoft.com/office/drawing/2014/main" id="{F5AA5B21-222A-40B6-96D0-26759A29DA9A}"/>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488755" y="939134"/>
              <a:ext cx="3078236" cy="113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Grafický objekt 32">
            <a:extLst>
              <a:ext uri="{FF2B5EF4-FFF2-40B4-BE49-F238E27FC236}">
                <a16:creationId xmlns:a16="http://schemas.microsoft.com/office/drawing/2014/main" id="{511DD9EE-41E9-A4DC-4497-4773929DA75F}"/>
              </a:ext>
            </a:extLst>
          </p:cNvPr>
          <p:cNvPicPr>
            <a:picLocks noChangeAspect="1"/>
          </p:cNvPicPr>
          <p:nvPr/>
        </p:nvPicPr>
        <p:blipFill>
          <a:blip r:embed="rId16">
            <a:extLst>
              <a:ext uri="{28A0092B-C50C-407E-A947-70E740481C1C}">
                <a14:useLocalDpi xmlns:a14="http://schemas.microsoft.com/office/drawing/2010/main"/>
              </a:ext>
            </a:extLst>
          </a:blip>
          <a:srcRect/>
          <a:stretch>
            <a:fillRect/>
          </a:stretch>
        </p:blipFill>
        <p:spPr bwMode="auto">
          <a:xfrm>
            <a:off x="2791985" y="4648832"/>
            <a:ext cx="1209966" cy="59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6">
            <a:extLst>
              <a:ext uri="{FF2B5EF4-FFF2-40B4-BE49-F238E27FC236}">
                <a16:creationId xmlns:a16="http://schemas.microsoft.com/office/drawing/2014/main" id="{13F4E97E-1F2C-DBB7-A4C8-C06B97174153}"/>
              </a:ext>
            </a:extLst>
          </p:cNvPr>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bwMode="auto">
          <a:xfrm>
            <a:off x="5671481" y="4427051"/>
            <a:ext cx="1259897" cy="106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5534245" y="1994509"/>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4535296" y="1485294"/>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5727757" y="585901"/>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7393971" y="3237597"/>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5870723" y="3302400"/>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5821008" y="2445757"/>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6523268" y="1937751"/>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7394372" y="2146300"/>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192304" y="1369620"/>
            <a:ext cx="4022448" cy="1477328"/>
          </a:xfrm>
          <a:prstGeom prst="rect">
            <a:avLst/>
          </a:prstGeom>
          <a:noFill/>
        </p:spPr>
        <p:txBody>
          <a:bodyPr wrap="none" rtlCol="0">
            <a:spAutoFit/>
          </a:bodyPr>
          <a:lstStyle/>
          <a:p>
            <a:r>
              <a:rPr lang="hu-HU" dirty="0" err="1"/>
              <a:t>Task</a:t>
            </a:r>
            <a:r>
              <a:rPr lang="hu-HU" dirty="0"/>
              <a:t> 3.1:</a:t>
            </a:r>
          </a:p>
          <a:p>
            <a:r>
              <a:rPr lang="en-US" b="0" i="0" dirty="0">
                <a:solidFill>
                  <a:srgbClr val="172B4D"/>
                </a:solidFill>
                <a:effectLst/>
                <a:latin typeface="-apple-system"/>
              </a:rPr>
              <a:t>Joint definition, review and </a:t>
            </a:r>
            <a:r>
              <a:rPr lang="en-US" b="0" i="0" dirty="0" err="1">
                <a:solidFill>
                  <a:srgbClr val="172B4D"/>
                </a:solidFill>
                <a:effectLst/>
                <a:latin typeface="-apple-system"/>
              </a:rPr>
              <a:t>optimisation</a:t>
            </a:r>
            <a:r>
              <a:rPr lang="en-US" b="0" i="0" dirty="0">
                <a:solidFill>
                  <a:srgbClr val="172B4D"/>
                </a:solidFill>
                <a:effectLst/>
                <a:latin typeface="-apple-system"/>
              </a:rPr>
              <a:t> </a:t>
            </a:r>
            <a:endParaRPr lang="hu-HU" b="0" i="0" dirty="0">
              <a:solidFill>
                <a:srgbClr val="172B4D"/>
              </a:solidFill>
              <a:effectLst/>
              <a:latin typeface="-apple-system"/>
            </a:endParaRPr>
          </a:p>
          <a:p>
            <a:r>
              <a:rPr lang="en-US" b="0" i="0" dirty="0">
                <a:solidFill>
                  <a:srgbClr val="172B4D"/>
                </a:solidFill>
                <a:effectLst/>
                <a:latin typeface="-apple-system"/>
              </a:rPr>
              <a:t>of operational modes</a:t>
            </a:r>
            <a:endParaRPr lang="hu-HU" b="0" i="0" dirty="0">
              <a:solidFill>
                <a:srgbClr val="172B4D"/>
              </a:solidFill>
              <a:effectLst/>
              <a:latin typeface="-apple-system"/>
            </a:endParaRPr>
          </a:p>
          <a:p>
            <a:endParaRPr lang="hu-HU" dirty="0">
              <a:solidFill>
                <a:srgbClr val="172B4D"/>
              </a:solidFill>
              <a:latin typeface="-apple-system"/>
            </a:endParaRPr>
          </a:p>
          <a:p>
            <a:endParaRPr lang="en-GB" dirty="0"/>
          </a:p>
        </p:txBody>
      </p:sp>
    </p:spTree>
    <p:extLst>
      <p:ext uri="{BB962C8B-B14F-4D97-AF65-F5344CB8AC3E}">
        <p14:creationId xmlns:p14="http://schemas.microsoft.com/office/powerpoint/2010/main" val="1120318143"/>
      </p:ext>
    </p:extLst>
  </p:cSld>
  <p:clrMapOvr>
    <a:masterClrMapping/>
  </p:clrMapOvr>
  <mc:AlternateContent xmlns:mc="http://schemas.openxmlformats.org/markup-compatibility/2006" xmlns:p14="http://schemas.microsoft.com/office/powerpoint/2010/main">
    <mc:Choice Requires="p14">
      <p:transition spd="med" p14:dur="700" advClick="0" advTm="100">
        <p:fade/>
      </p:transition>
    </mc:Choice>
    <mc:Fallback xmlns="">
      <p:transition spd="med" advClick="0" advTm="1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Csoportba foglalás 39">
            <a:extLst>
              <a:ext uri="{FF2B5EF4-FFF2-40B4-BE49-F238E27FC236}">
                <a16:creationId xmlns:a16="http://schemas.microsoft.com/office/drawing/2014/main" id="{85F5F05E-DCFB-41BF-7677-70DE69D90DBE}"/>
              </a:ext>
            </a:extLst>
          </p:cNvPr>
          <p:cNvGrpSpPr/>
          <p:nvPr/>
        </p:nvGrpSpPr>
        <p:grpSpPr>
          <a:xfrm>
            <a:off x="10078593" y="5085476"/>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8482854" y="4162241"/>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7483905" y="3653026"/>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10481118" y="3178425"/>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8676366" y="2753633"/>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7513358" y="5236173"/>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10342580" y="5405329"/>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8819332" y="5470132"/>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8769617" y="4613489"/>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9471877" y="4105483"/>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10342981" y="4314032"/>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2138155" y="104838"/>
            <a:ext cx="9689357" cy="1172629"/>
          </a:xfrm>
          <a:prstGeom prst="rect">
            <a:avLst/>
          </a:prstGeom>
          <a:noFill/>
        </p:spPr>
        <p:txBody>
          <a:bodyPr wrap="square" rtlCol="0">
            <a:spAutoFit/>
          </a:bodyPr>
          <a:lstStyle/>
          <a:p>
            <a:pPr eaLnBrk="1" fontAlgn="auto" hangingPunct="1">
              <a:lnSpc>
                <a:spcPct val="90000"/>
              </a:lnSpc>
              <a:spcBef>
                <a:spcPts val="1000"/>
              </a:spcBef>
              <a:spcAft>
                <a:spcPts val="0"/>
              </a:spcAft>
              <a:defRPr/>
            </a:pPr>
            <a:r>
              <a:rPr lang="hu-HU" sz="3900" b="1" dirty="0" err="1">
                <a:solidFill>
                  <a:srgbClr val="FE5000"/>
                </a:solidFill>
                <a:latin typeface="+mj-lt"/>
              </a:rPr>
              <a:t>Task</a:t>
            </a:r>
            <a:r>
              <a:rPr lang="hu-HU" sz="3900" b="1" dirty="0">
                <a:solidFill>
                  <a:srgbClr val="FE5000"/>
                </a:solidFill>
                <a:latin typeface="+mj-lt"/>
              </a:rPr>
              <a:t> 3.1: </a:t>
            </a:r>
            <a:r>
              <a:rPr lang="en-US" sz="3900" b="1" dirty="0">
                <a:solidFill>
                  <a:srgbClr val="FE5000"/>
                </a:solidFill>
                <a:latin typeface="+mj-lt"/>
              </a:rPr>
              <a:t>Joint definition, review and </a:t>
            </a:r>
            <a:r>
              <a:rPr lang="en-US" sz="3900" b="1" dirty="0" err="1">
                <a:solidFill>
                  <a:srgbClr val="FE5000"/>
                </a:solidFill>
                <a:latin typeface="+mj-lt"/>
              </a:rPr>
              <a:t>optimi</a:t>
            </a:r>
            <a:r>
              <a:rPr lang="hu-HU" sz="3900" b="1" dirty="0">
                <a:solidFill>
                  <a:srgbClr val="FE5000"/>
                </a:solidFill>
                <a:latin typeface="+mj-lt"/>
              </a:rPr>
              <a:t>-</a:t>
            </a:r>
            <a:r>
              <a:rPr lang="en-US" sz="3900" b="1" dirty="0" err="1">
                <a:solidFill>
                  <a:srgbClr val="FE5000"/>
                </a:solidFill>
                <a:latin typeface="+mj-lt"/>
              </a:rPr>
              <a:t>sation</a:t>
            </a:r>
            <a:r>
              <a:rPr lang="en-US" sz="3900" b="1" dirty="0">
                <a:solidFill>
                  <a:srgbClr val="FE5000"/>
                </a:solidFill>
                <a:latin typeface="+mj-lt"/>
              </a:rPr>
              <a:t> </a:t>
            </a:r>
            <a:r>
              <a:rPr lang="hu-HU" sz="3900" b="1" dirty="0">
                <a:solidFill>
                  <a:srgbClr val="FE5000"/>
                </a:solidFill>
                <a:latin typeface="+mj-lt"/>
              </a:rPr>
              <a:t> </a:t>
            </a:r>
            <a:r>
              <a:rPr lang="en-US" sz="3900" b="1" dirty="0">
                <a:solidFill>
                  <a:srgbClr val="FE5000"/>
                </a:solidFill>
                <a:latin typeface="+mj-lt"/>
              </a:rPr>
              <a:t>of operational modes</a:t>
            </a:r>
            <a:endParaRPr lang="en-GB" dirty="0"/>
          </a:p>
        </p:txBody>
      </p:sp>
      <p:sp>
        <p:nvSpPr>
          <p:cNvPr id="9" name="Szövegdoboz 8">
            <a:extLst>
              <a:ext uri="{FF2B5EF4-FFF2-40B4-BE49-F238E27FC236}">
                <a16:creationId xmlns:a16="http://schemas.microsoft.com/office/drawing/2014/main" id="{5E308D3F-50B8-181F-C892-5590DEB32C9F}"/>
              </a:ext>
            </a:extLst>
          </p:cNvPr>
          <p:cNvSpPr txBox="1"/>
          <p:nvPr/>
        </p:nvSpPr>
        <p:spPr>
          <a:xfrm>
            <a:off x="289932" y="1760360"/>
            <a:ext cx="7149794" cy="4708981"/>
          </a:xfrm>
          <a:prstGeom prst="rect">
            <a:avLst/>
          </a:prstGeom>
          <a:noFill/>
        </p:spPr>
        <p:txBody>
          <a:bodyPr wrap="square">
            <a:spAutoFit/>
          </a:bodyPr>
          <a:lstStyle/>
          <a:p>
            <a:pPr marL="0" indent="0" algn="just" eaLnBrk="1" hangingPunct="1">
              <a:lnSpc>
                <a:spcPct val="100000"/>
              </a:lnSpc>
              <a:buClr>
                <a:srgbClr val="E84E1B"/>
              </a:buClr>
              <a:buFont typeface="Arial" panose="020B0604020202020204" pitchFamily="34" charset="0"/>
              <a:buNone/>
              <a:defRPr/>
            </a:pPr>
            <a:r>
              <a:rPr lang="hu-HU" sz="2000" b="1" dirty="0" err="1"/>
              <a:t>Task</a:t>
            </a:r>
            <a:r>
              <a:rPr lang="hu-HU" sz="2000" b="1" dirty="0"/>
              <a:t> </a:t>
            </a:r>
            <a:r>
              <a:rPr lang="hu-HU" sz="2000" b="1" dirty="0" err="1"/>
              <a:t>objectives</a:t>
            </a:r>
            <a:endParaRPr lang="hu-HU" sz="2000" b="1" dirty="0"/>
          </a:p>
          <a:p>
            <a:pPr algn="just">
              <a:buClr>
                <a:srgbClr val="E84E1B"/>
              </a:buClr>
              <a:buFont typeface="Calibri" panose="020F0502020204030204" pitchFamily="34" charset="0"/>
              <a:buChar char="−"/>
              <a:defRPr/>
            </a:pPr>
            <a:r>
              <a:rPr lang="en-US" sz="1800" dirty="0"/>
              <a:t>Ensure </a:t>
            </a:r>
            <a:r>
              <a:rPr lang="en-US" sz="1800" b="1" dirty="0"/>
              <a:t>routine, reliable and risk-controlled operations </a:t>
            </a:r>
            <a:r>
              <a:rPr lang="en-US" sz="1800" dirty="0"/>
              <a:t>of the lasers and secondary sources</a:t>
            </a:r>
          </a:p>
          <a:p>
            <a:pPr algn="just">
              <a:buClr>
                <a:srgbClr val="E84E1B"/>
              </a:buClr>
              <a:buFont typeface="Calibri" panose="020F0502020204030204" pitchFamily="34" charset="0"/>
              <a:buChar char="−"/>
              <a:defRPr/>
            </a:pPr>
            <a:r>
              <a:rPr lang="en-US" sz="1800" b="1" dirty="0"/>
              <a:t>Consistency</a:t>
            </a:r>
            <a:r>
              <a:rPr lang="en-US" sz="1800" dirty="0"/>
              <a:t> of the experimental conditions &amp; the </a:t>
            </a:r>
            <a:r>
              <a:rPr lang="en-US" sz="1800" dirty="0" err="1"/>
              <a:t>maximisation</a:t>
            </a:r>
            <a:r>
              <a:rPr lang="en-US" sz="1800" dirty="0"/>
              <a:t> of beam availability &amp; parameters</a:t>
            </a:r>
          </a:p>
          <a:p>
            <a:pPr algn="just">
              <a:buClr>
                <a:srgbClr val="E84E1B"/>
              </a:buClr>
              <a:buFont typeface="Calibri" panose="020F0502020204030204" pitchFamily="34" charset="0"/>
              <a:buChar char="−"/>
              <a:defRPr/>
            </a:pPr>
            <a:r>
              <a:rPr lang="en-US" sz="1800" dirty="0"/>
              <a:t>Establish &amp; implement </a:t>
            </a:r>
            <a:r>
              <a:rPr lang="en-US" sz="1800" b="1" dirty="0"/>
              <a:t>clear &amp; detailed procedures for the operation </a:t>
            </a:r>
            <a:r>
              <a:rPr lang="en-US" sz="1800" dirty="0"/>
              <a:t>of the various experimental systems</a:t>
            </a:r>
          </a:p>
          <a:p>
            <a:pPr algn="just">
              <a:buClr>
                <a:srgbClr val="E84E1B"/>
              </a:buClr>
              <a:buFont typeface="Calibri" panose="020F0502020204030204" pitchFamily="34" charset="0"/>
              <a:buChar char="−"/>
              <a:defRPr/>
            </a:pPr>
            <a:r>
              <a:rPr lang="en-US" sz="1800" dirty="0"/>
              <a:t>A clear </a:t>
            </a:r>
            <a:r>
              <a:rPr lang="en-US" sz="1800" b="1" dirty="0"/>
              <a:t>description of </a:t>
            </a:r>
            <a:r>
              <a:rPr lang="en-US" sz="1800" dirty="0"/>
              <a:t>the various </a:t>
            </a:r>
            <a:r>
              <a:rPr lang="en-US" sz="1800" b="1" dirty="0"/>
              <a:t>roles</a:t>
            </a:r>
            <a:r>
              <a:rPr lang="en-US" sz="1800" dirty="0"/>
              <a:t> </a:t>
            </a:r>
            <a:r>
              <a:rPr lang="en-US" sz="1800" b="1" dirty="0"/>
              <a:t>and</a:t>
            </a:r>
            <a:r>
              <a:rPr lang="en-US" sz="1800" dirty="0"/>
              <a:t> </a:t>
            </a:r>
            <a:r>
              <a:rPr lang="en-US" sz="1800" b="1" dirty="0"/>
              <a:t>functions of the staff </a:t>
            </a:r>
            <a:r>
              <a:rPr lang="en-US" sz="1800" dirty="0"/>
              <a:t>involved</a:t>
            </a:r>
          </a:p>
          <a:p>
            <a:pPr algn="just">
              <a:buClr>
                <a:srgbClr val="E84E1B"/>
              </a:buClr>
              <a:buFont typeface="Calibri" panose="020F0502020204030204" pitchFamily="34" charset="0"/>
              <a:buChar char="−"/>
              <a:defRPr/>
            </a:pPr>
            <a:r>
              <a:rPr lang="en-US" sz="1800" dirty="0"/>
              <a:t>The </a:t>
            </a:r>
            <a:r>
              <a:rPr lang="en-US" sz="1800" dirty="0" err="1"/>
              <a:t>optimised</a:t>
            </a:r>
            <a:r>
              <a:rPr lang="en-US" sz="1800" dirty="0"/>
              <a:t> operation modes &amp; tested alignment &amp; operational procedure</a:t>
            </a:r>
            <a:r>
              <a:rPr lang="hu-HU" sz="1800" dirty="0"/>
              <a:t>s</a:t>
            </a:r>
            <a:r>
              <a:rPr lang="en-US" sz="1800" dirty="0"/>
              <a:t>, </a:t>
            </a:r>
            <a:r>
              <a:rPr lang="en-US" sz="1800" b="1" dirty="0"/>
              <a:t>implemented</a:t>
            </a:r>
            <a:r>
              <a:rPr lang="en-US" sz="1800" dirty="0"/>
              <a:t> at the ELI facilities</a:t>
            </a:r>
            <a:endParaRPr lang="hu-HU" sz="1800" dirty="0"/>
          </a:p>
          <a:p>
            <a:pPr>
              <a:buClr>
                <a:srgbClr val="E84E1B"/>
              </a:buClr>
              <a:buFont typeface="Calibri" panose="020F0502020204030204" pitchFamily="34" charset="0"/>
              <a:buChar char="−"/>
              <a:defRPr/>
            </a:pPr>
            <a:endParaRPr lang="hu-HU" dirty="0"/>
          </a:p>
          <a:p>
            <a:pPr>
              <a:buClr>
                <a:srgbClr val="E84E1B"/>
              </a:buClr>
              <a:buFont typeface="Calibri" panose="020F0502020204030204" pitchFamily="34" charset="0"/>
              <a:buChar char="−"/>
              <a:defRPr/>
            </a:pPr>
            <a:endParaRPr lang="hu-HU" sz="1800" dirty="0"/>
          </a:p>
          <a:p>
            <a:pPr marL="0" indent="0" eaLnBrk="1" hangingPunct="1">
              <a:lnSpc>
                <a:spcPct val="100000"/>
              </a:lnSpc>
              <a:spcBef>
                <a:spcPts val="600"/>
              </a:spcBef>
              <a:buClr>
                <a:srgbClr val="E84E1B"/>
              </a:buClr>
            </a:pPr>
            <a:r>
              <a:rPr lang="hu-HU" altLang="cs-CZ" sz="1800" b="1" dirty="0" err="1"/>
              <a:t>Participants</a:t>
            </a:r>
            <a:r>
              <a:rPr lang="hu-HU" altLang="cs-CZ" sz="1800" b="1" dirty="0"/>
              <a:t>:</a:t>
            </a:r>
          </a:p>
          <a:p>
            <a:pPr marL="0" indent="0" eaLnBrk="1" hangingPunct="1">
              <a:lnSpc>
                <a:spcPct val="100000"/>
              </a:lnSpc>
              <a:spcBef>
                <a:spcPts val="600"/>
              </a:spcBef>
              <a:buClr>
                <a:srgbClr val="E84E1B"/>
              </a:buClr>
            </a:pPr>
            <a:r>
              <a:rPr lang="hu-HU" altLang="cs-CZ" dirty="0"/>
              <a:t>ELI ALPS, ELI </a:t>
            </a:r>
            <a:r>
              <a:rPr lang="en-US" altLang="cs-CZ" dirty="0"/>
              <a:t>ERIC</a:t>
            </a:r>
            <a:r>
              <a:rPr lang="hu-HU" altLang="cs-CZ" dirty="0"/>
              <a:t>, ELI NP</a:t>
            </a:r>
            <a:endParaRPr lang="hu-HU" altLang="cs-CZ" sz="1800" b="1" dirty="0"/>
          </a:p>
          <a:p>
            <a:pPr>
              <a:buClr>
                <a:srgbClr val="E84E1B"/>
              </a:buClr>
              <a:buFont typeface="Calibri" panose="020F0502020204030204" pitchFamily="34" charset="0"/>
              <a:buChar char="−"/>
              <a:defRPr/>
            </a:pPr>
            <a:endParaRPr lang="en-US" sz="1800" dirty="0"/>
          </a:p>
        </p:txBody>
      </p:sp>
      <p:sp>
        <p:nvSpPr>
          <p:cNvPr id="22" name="Szövegdoboz 21">
            <a:extLst>
              <a:ext uri="{FF2B5EF4-FFF2-40B4-BE49-F238E27FC236}">
                <a16:creationId xmlns:a16="http://schemas.microsoft.com/office/drawing/2014/main" id="{E261ED18-BEB4-EB12-7779-B0AE77B16A86}"/>
              </a:ext>
            </a:extLst>
          </p:cNvPr>
          <p:cNvSpPr txBox="1"/>
          <p:nvPr/>
        </p:nvSpPr>
        <p:spPr>
          <a:xfrm>
            <a:off x="10596301" y="2483948"/>
            <a:ext cx="1237839" cy="646331"/>
          </a:xfrm>
          <a:prstGeom prst="rect">
            <a:avLst/>
          </a:prstGeom>
          <a:noFill/>
        </p:spPr>
        <p:txBody>
          <a:bodyPr wrap="none" rtlCol="0">
            <a:spAutoFit/>
          </a:bodyPr>
          <a:lstStyle/>
          <a:p>
            <a:pPr algn="ctr"/>
            <a:r>
              <a:rPr lang="hu-HU" dirty="0"/>
              <a:t>Bálint Kiss</a:t>
            </a:r>
          </a:p>
          <a:p>
            <a:pPr algn="ctr"/>
            <a:r>
              <a:rPr lang="hu-HU" dirty="0"/>
              <a:t>T3.1 </a:t>
            </a:r>
            <a:r>
              <a:rPr lang="hu-HU" dirty="0" err="1"/>
              <a:t>leader</a:t>
            </a:r>
            <a:endParaRPr lang="en-GB" dirty="0"/>
          </a:p>
        </p:txBody>
      </p:sp>
      <p:pic>
        <p:nvPicPr>
          <p:cNvPr id="25" name="Kép 24">
            <a:extLst>
              <a:ext uri="{FF2B5EF4-FFF2-40B4-BE49-F238E27FC236}">
                <a16:creationId xmlns:a16="http://schemas.microsoft.com/office/drawing/2014/main" id="{208ECAB4-E63B-B235-AA63-A0FEA77B2207}"/>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10629100" y="915139"/>
            <a:ext cx="1172242" cy="1526940"/>
          </a:xfrm>
          <a:prstGeom prst="rect">
            <a:avLst/>
          </a:prstGeom>
          <a:noFill/>
          <a:ln>
            <a:solidFill>
              <a:srgbClr val="FD5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901357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a:extLst>
              <a:ext uri="{FF2B5EF4-FFF2-40B4-BE49-F238E27FC236}">
                <a16:creationId xmlns:a16="http://schemas.microsoft.com/office/drawing/2014/main" id="{40CE7C58-82F9-5602-88BB-006C984596C9}"/>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a:t>
            </a:r>
            <a:r>
              <a:rPr lang="hu-HU" sz="3900" b="1" dirty="0">
                <a:solidFill>
                  <a:srgbClr val="FE5000"/>
                </a:solidFill>
                <a:latin typeface="+mj-lt"/>
              </a:rPr>
              <a:t> 3.1 i</a:t>
            </a:r>
            <a:r>
              <a:rPr lang="en-US" sz="3900" b="1" dirty="0">
                <a:solidFill>
                  <a:srgbClr val="FE5000"/>
                </a:solidFill>
                <a:latin typeface="+mj-lt"/>
              </a:rPr>
              <a:t>n the spotlight</a:t>
            </a:r>
            <a:endParaRPr lang="hu-HU" sz="3100" b="1" dirty="0">
              <a:solidFill>
                <a:schemeClr val="bg2">
                  <a:lumMod val="25000"/>
                </a:schemeClr>
              </a:solidFill>
            </a:endParaRPr>
          </a:p>
        </p:txBody>
      </p:sp>
      <p:sp>
        <p:nvSpPr>
          <p:cNvPr id="2" name="Alcím 2">
            <a:extLst>
              <a:ext uri="{FF2B5EF4-FFF2-40B4-BE49-F238E27FC236}">
                <a16:creationId xmlns:a16="http://schemas.microsoft.com/office/drawing/2014/main" id="{AD72E885-C985-0641-7C92-9D04FC1BBD81}"/>
              </a:ext>
            </a:extLst>
          </p:cNvPr>
          <p:cNvSpPr txBox="1">
            <a:spLocks noChangeArrowheads="1"/>
          </p:cNvSpPr>
          <p:nvPr/>
        </p:nvSpPr>
        <p:spPr bwMode="auto">
          <a:xfrm>
            <a:off x="153318" y="1484262"/>
            <a:ext cx="5829604" cy="30877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228600" indent="-228600">
              <a:lnSpc>
                <a:spcPct val="90000"/>
              </a:lnSpc>
              <a:spcBef>
                <a:spcPts val="1000"/>
              </a:spcBef>
              <a:buClr>
                <a:srgbClr val="FE5000"/>
              </a:buClr>
              <a:buFont typeface="Calibri" panose="020F0502020204030204" pitchFamily="34" charset="0"/>
              <a:buChar char="−"/>
              <a:defRPr sz="3100" b="1">
                <a:solidFill>
                  <a:schemeClr val="tx1"/>
                </a:solidFill>
                <a:latin typeface="Calibri" panose="020F0502020204030204" pitchFamily="34" charset="0"/>
              </a:defRPr>
            </a:lvl1pPr>
            <a:lvl2pPr marL="685800" indent="-228600">
              <a:lnSpc>
                <a:spcPct val="90000"/>
              </a:lnSpc>
              <a:spcBef>
                <a:spcPts val="500"/>
              </a:spcBef>
              <a:buClr>
                <a:srgbClr val="FE5000"/>
              </a:buClr>
              <a:buFont typeface="Calibri" panose="020F0502020204030204" pitchFamily="34" charset="0"/>
              <a:buChar char="−"/>
              <a:defRPr sz="2500" b="1">
                <a:solidFill>
                  <a:schemeClr val="tx1"/>
                </a:solidFill>
                <a:latin typeface="Calibri" panose="020F0502020204030204" pitchFamily="34" charset="0"/>
              </a:defRPr>
            </a:lvl2pPr>
            <a:lvl3pPr marL="1143000" indent="-228600">
              <a:lnSpc>
                <a:spcPct val="90000"/>
              </a:lnSpc>
              <a:spcBef>
                <a:spcPts val="500"/>
              </a:spcBef>
              <a:buClr>
                <a:srgbClr val="FE5000"/>
              </a:buClr>
              <a:buFont typeface="Calibri" panose="020F0502020204030204" pitchFamily="34" charset="0"/>
              <a:buChar char="−"/>
              <a:defRPr sz="2200" b="1">
                <a:solidFill>
                  <a:schemeClr val="tx1"/>
                </a:solidFill>
                <a:latin typeface="Calibri" panose="020F0502020204030204" pitchFamily="34" charset="0"/>
              </a:defRPr>
            </a:lvl3pPr>
            <a:lvl4pPr marL="1600200" indent="-228600">
              <a:lnSpc>
                <a:spcPct val="90000"/>
              </a:lnSpc>
              <a:spcBef>
                <a:spcPts val="500"/>
              </a:spcBef>
              <a:buClr>
                <a:srgbClr val="FE5000"/>
              </a:buClr>
              <a:buFont typeface="Calibri" panose="020F0502020204030204" pitchFamily="34" charset="0"/>
              <a:buChar char="−"/>
              <a:defRPr sz="2000" b="1">
                <a:solidFill>
                  <a:schemeClr val="tx1"/>
                </a:solidFill>
                <a:latin typeface="Calibri" panose="020F0502020204030204" pitchFamily="34" charset="0"/>
              </a:defRPr>
            </a:lvl4pPr>
            <a:lvl5pPr marL="2057400" indent="-228600">
              <a:lnSpc>
                <a:spcPct val="90000"/>
              </a:lnSpc>
              <a:spcBef>
                <a:spcPts val="500"/>
              </a:spcBef>
              <a:buClr>
                <a:srgbClr val="FE5000"/>
              </a:buClr>
              <a:buFont typeface="Calibri" panose="020F050202020403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Clr>
                <a:srgbClr val="FE5000"/>
              </a:buClr>
              <a:buFont typeface="Calibri" panose="020F0502020204030204" pitchFamily="34" charset="0"/>
              <a:buChar char="−"/>
              <a:defRPr sz="2000">
                <a:solidFill>
                  <a:schemeClr val="tx1"/>
                </a:solidFill>
                <a:latin typeface="Calibri" panose="020F0502020204030204" pitchFamily="34" charset="0"/>
              </a:defRPr>
            </a:lvl9pPr>
          </a:lstStyle>
          <a:p>
            <a:pPr eaLnBrk="1" hangingPunct="1">
              <a:lnSpc>
                <a:spcPct val="100000"/>
              </a:lnSpc>
              <a:spcBef>
                <a:spcPct val="0"/>
              </a:spcBef>
              <a:spcAft>
                <a:spcPts val="600"/>
              </a:spcAft>
              <a:buClr>
                <a:srgbClr val="E84E1B"/>
              </a:buClr>
              <a:buFont typeface="Century Gothic" panose="020B0502020202020204" pitchFamily="34" charset="0"/>
              <a:buChar char="−"/>
            </a:pPr>
            <a:r>
              <a:rPr lang="en-US" altLang="cs-CZ" sz="2000" b="0" dirty="0"/>
              <a:t>The </a:t>
            </a:r>
            <a:r>
              <a:rPr lang="en-US" altLang="cs-CZ" sz="2000" dirty="0"/>
              <a:t>Terms of Reference </a:t>
            </a:r>
            <a:r>
              <a:rPr lang="en-US" altLang="cs-CZ" sz="2000" b="0" dirty="0"/>
              <a:t>(100+ definitions) </a:t>
            </a:r>
            <a:endParaRPr lang="hu-HU" altLang="cs-CZ" sz="2000" b="0" dirty="0"/>
          </a:p>
          <a:p>
            <a:pPr eaLnBrk="1" hangingPunct="1">
              <a:lnSpc>
                <a:spcPct val="100000"/>
              </a:lnSpc>
              <a:spcBef>
                <a:spcPct val="0"/>
              </a:spcBef>
              <a:spcAft>
                <a:spcPts val="600"/>
              </a:spcAft>
              <a:buClr>
                <a:srgbClr val="E84E1B"/>
              </a:buClr>
              <a:buFont typeface="Century Gothic" panose="020B0502020202020204" pitchFamily="34" charset="0"/>
              <a:buChar char="−"/>
            </a:pPr>
            <a:r>
              <a:rPr lang="en-US" altLang="cs-CZ" sz="2000" dirty="0"/>
              <a:t>General procedures </a:t>
            </a:r>
            <a:r>
              <a:rPr lang="en-US" altLang="cs-CZ" sz="2000" b="0" dirty="0"/>
              <a:t>collected (operation, risk management, roles and responsibilities, etc..)</a:t>
            </a:r>
          </a:p>
          <a:p>
            <a:pPr eaLnBrk="1" hangingPunct="1">
              <a:lnSpc>
                <a:spcPct val="100000"/>
              </a:lnSpc>
              <a:spcBef>
                <a:spcPct val="0"/>
              </a:spcBef>
              <a:spcAft>
                <a:spcPts val="600"/>
              </a:spcAft>
              <a:buClr>
                <a:srgbClr val="E84E1B"/>
              </a:buClr>
              <a:buFont typeface="Century Gothic" panose="020B0502020202020204" pitchFamily="34" charset="0"/>
              <a:buChar char="−"/>
            </a:pPr>
            <a:r>
              <a:rPr lang="en-US" altLang="cs-CZ" sz="2000" dirty="0"/>
              <a:t>Source specific </a:t>
            </a:r>
            <a:r>
              <a:rPr lang="en-US" altLang="cs-CZ" sz="2000" b="0" dirty="0"/>
              <a:t>SOP </a:t>
            </a:r>
            <a:r>
              <a:rPr lang="en-US" altLang="cs-CZ" sz="2000" dirty="0"/>
              <a:t>documents </a:t>
            </a:r>
            <a:r>
              <a:rPr lang="en-US" altLang="cs-CZ" sz="2000" b="0" dirty="0"/>
              <a:t>written in a harmonized structure for complete experimental chain</a:t>
            </a:r>
            <a:r>
              <a:rPr lang="hu-HU" altLang="cs-CZ" sz="2000" b="0" dirty="0"/>
              <a:t>s</a:t>
            </a:r>
            <a:endParaRPr lang="en-US" altLang="cs-CZ" sz="2000" b="0" dirty="0"/>
          </a:p>
          <a:p>
            <a:pPr eaLnBrk="1" hangingPunct="1">
              <a:lnSpc>
                <a:spcPct val="100000"/>
              </a:lnSpc>
              <a:spcBef>
                <a:spcPct val="0"/>
              </a:spcBef>
              <a:spcAft>
                <a:spcPts val="600"/>
              </a:spcAft>
              <a:buClr>
                <a:srgbClr val="E84E1B"/>
              </a:buClr>
              <a:buFont typeface="Century Gothic" panose="020B0502020202020204" pitchFamily="34" charset="0"/>
              <a:buChar char="−"/>
            </a:pPr>
            <a:r>
              <a:rPr lang="en-US" altLang="cs-CZ" sz="2000" dirty="0"/>
              <a:t>Expert review </a:t>
            </a:r>
            <a:r>
              <a:rPr lang="en-US" altLang="cs-CZ" sz="2000" b="0" dirty="0"/>
              <a:t>of the SOPs with participation of 5 external experts (laser facility operations, maintenance): </a:t>
            </a:r>
            <a:r>
              <a:rPr lang="en-US" altLang="cs-CZ" sz="2000" dirty="0"/>
              <a:t>no major issues identified</a:t>
            </a:r>
          </a:p>
        </p:txBody>
      </p:sp>
      <p:pic>
        <p:nvPicPr>
          <p:cNvPr id="5" name="Kép 4">
            <a:extLst>
              <a:ext uri="{FF2B5EF4-FFF2-40B4-BE49-F238E27FC236}">
                <a16:creationId xmlns:a16="http://schemas.microsoft.com/office/drawing/2014/main" id="{580EA908-B4C3-313A-39CE-E43E273B65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31690" y="1230432"/>
            <a:ext cx="1964770" cy="196477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p:spPr>
      </p:pic>
      <p:pic>
        <p:nvPicPr>
          <p:cNvPr id="6" name="Kép 5">
            <a:extLst>
              <a:ext uri="{FF2B5EF4-FFF2-40B4-BE49-F238E27FC236}">
                <a16:creationId xmlns:a16="http://schemas.microsoft.com/office/drawing/2014/main" id="{450160FF-C23A-D90D-BEAA-430AA44540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4"/>
          <a:stretch/>
        </p:blipFill>
        <p:spPr>
          <a:xfrm>
            <a:off x="5088895" y="3685719"/>
            <a:ext cx="2968751" cy="2968751"/>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p:spPr>
      </p:pic>
      <p:pic>
        <p:nvPicPr>
          <p:cNvPr id="7" name="Kép 6">
            <a:extLst>
              <a:ext uri="{FF2B5EF4-FFF2-40B4-BE49-F238E27FC236}">
                <a16:creationId xmlns:a16="http://schemas.microsoft.com/office/drawing/2014/main" id="{FAD0BC57-E80D-3DEC-F09A-16B439D232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6736" y="184065"/>
            <a:ext cx="3467105" cy="3381437"/>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8" name="Kép 7">
            <a:extLst>
              <a:ext uri="{FF2B5EF4-FFF2-40B4-BE49-F238E27FC236}">
                <a16:creationId xmlns:a16="http://schemas.microsoft.com/office/drawing/2014/main" id="{6C58FE5F-EC37-B673-A9CB-B35A479919F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87969" y="4673543"/>
            <a:ext cx="2183233" cy="2049202"/>
          </a:xfrm>
          <a:prstGeom prst="flowChartConnector">
            <a:avLst/>
          </a:prstGeom>
          <a:ln>
            <a:solidFill>
              <a:srgbClr val="FE5000"/>
            </a:solidFill>
          </a:ln>
          <a:effectLst>
            <a:outerShdw blurRad="139700" sx="104000" sy="104000" algn="ctr" rotWithShape="0">
              <a:prstClr val="black">
                <a:alpha val="40000"/>
              </a:prstClr>
            </a:outerShdw>
          </a:effectLst>
        </p:spPr>
      </p:pic>
      <p:pic>
        <p:nvPicPr>
          <p:cNvPr id="9" name="Kép 8">
            <a:extLst>
              <a:ext uri="{FF2B5EF4-FFF2-40B4-BE49-F238E27FC236}">
                <a16:creationId xmlns:a16="http://schemas.microsoft.com/office/drawing/2014/main" id="{F32B8A6D-475E-548B-CE45-EF0D0A0F54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27174" r="1152" b="12575"/>
          <a:stretch/>
        </p:blipFill>
        <p:spPr>
          <a:xfrm>
            <a:off x="8485922" y="3685719"/>
            <a:ext cx="3301513" cy="3106057"/>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ln>
            <a:solidFill>
              <a:srgbClr val="FE5000"/>
            </a:solidFill>
          </a:ln>
          <a:effectLst>
            <a:outerShdw blurRad="139700" sx="104000" sy="104000" algn="c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5534245" y="1994509"/>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4535296" y="1485294"/>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5727757" y="585901"/>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7393971" y="3237597"/>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5870723" y="3302400"/>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5821008" y="2445757"/>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6523268" y="1937751"/>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7394372" y="2146300"/>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192304" y="1369620"/>
            <a:ext cx="4022448" cy="1477328"/>
          </a:xfrm>
          <a:prstGeom prst="rect">
            <a:avLst/>
          </a:prstGeom>
          <a:noFill/>
        </p:spPr>
        <p:txBody>
          <a:bodyPr wrap="none" rtlCol="0">
            <a:spAutoFit/>
          </a:bodyPr>
          <a:lstStyle/>
          <a:p>
            <a:r>
              <a:rPr lang="hu-HU" dirty="0" err="1"/>
              <a:t>Task</a:t>
            </a:r>
            <a:r>
              <a:rPr lang="hu-HU" dirty="0"/>
              <a:t> 3.1:</a:t>
            </a:r>
          </a:p>
          <a:p>
            <a:r>
              <a:rPr lang="en-US" b="0" i="0" dirty="0">
                <a:solidFill>
                  <a:srgbClr val="172B4D"/>
                </a:solidFill>
                <a:effectLst/>
                <a:latin typeface="-apple-system"/>
              </a:rPr>
              <a:t>Joint definition, review and </a:t>
            </a:r>
            <a:r>
              <a:rPr lang="en-US" b="0" i="0" dirty="0" err="1">
                <a:solidFill>
                  <a:srgbClr val="172B4D"/>
                </a:solidFill>
                <a:effectLst/>
                <a:latin typeface="-apple-system"/>
              </a:rPr>
              <a:t>optimisation</a:t>
            </a:r>
            <a:r>
              <a:rPr lang="en-US" b="0" i="0" dirty="0">
                <a:solidFill>
                  <a:srgbClr val="172B4D"/>
                </a:solidFill>
                <a:effectLst/>
                <a:latin typeface="-apple-system"/>
              </a:rPr>
              <a:t> </a:t>
            </a:r>
            <a:endParaRPr lang="hu-HU" b="0" i="0" dirty="0">
              <a:solidFill>
                <a:srgbClr val="172B4D"/>
              </a:solidFill>
              <a:effectLst/>
              <a:latin typeface="-apple-system"/>
            </a:endParaRPr>
          </a:p>
          <a:p>
            <a:r>
              <a:rPr lang="en-US" b="0" i="0" dirty="0">
                <a:solidFill>
                  <a:srgbClr val="172B4D"/>
                </a:solidFill>
                <a:effectLst/>
                <a:latin typeface="-apple-system"/>
              </a:rPr>
              <a:t>of operational modes</a:t>
            </a:r>
            <a:endParaRPr lang="hu-HU" b="0" i="0" dirty="0">
              <a:solidFill>
                <a:srgbClr val="172B4D"/>
              </a:solidFill>
              <a:effectLst/>
              <a:latin typeface="-apple-system"/>
            </a:endParaRPr>
          </a:p>
          <a:p>
            <a:endParaRPr lang="hu-HU" dirty="0">
              <a:solidFill>
                <a:srgbClr val="172B4D"/>
              </a:solidFill>
              <a:latin typeface="-apple-system"/>
            </a:endParaRPr>
          </a:p>
          <a:p>
            <a:endParaRPr lang="en-GB" dirty="0"/>
          </a:p>
        </p:txBody>
      </p:sp>
    </p:spTree>
    <p:extLst>
      <p:ext uri="{BB962C8B-B14F-4D97-AF65-F5344CB8AC3E}">
        <p14:creationId xmlns:p14="http://schemas.microsoft.com/office/powerpoint/2010/main" val="2130942104"/>
      </p:ext>
    </p:extLst>
  </p:cSld>
  <p:clrMapOvr>
    <a:masterClrMapping/>
  </p:clrMapOvr>
  <mc:AlternateContent xmlns:mc="http://schemas.openxmlformats.org/markup-compatibility/2006" xmlns:p159="http://schemas.microsoft.com/office/powerpoint/2015/09/main">
    <mc:Choice Requires="p159">
      <p:transition spd="med" advClick="0" advTm="100">
        <p159:morph option="byObject"/>
      </p:transition>
    </mc:Choice>
    <mc:Fallback xmlns="">
      <p:transition spd="med" advClick="0" advTm="1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Csoportba foglalás 17">
            <a:extLst>
              <a:ext uri="{FF2B5EF4-FFF2-40B4-BE49-F238E27FC236}">
                <a16:creationId xmlns:a16="http://schemas.microsoft.com/office/drawing/2014/main" id="{47479C1C-5A4E-C081-4CE6-201D0FF59042}"/>
              </a:ext>
            </a:extLst>
          </p:cNvPr>
          <p:cNvGrpSpPr/>
          <p:nvPr/>
        </p:nvGrpSpPr>
        <p:grpSpPr>
          <a:xfrm>
            <a:off x="5534245" y="1994509"/>
            <a:ext cx="2252232" cy="1637269"/>
            <a:chOff x="3137225" y="1651310"/>
            <a:chExt cx="2252232" cy="1637269"/>
          </a:xfrm>
        </p:grpSpPr>
        <p:sp>
          <p:nvSpPr>
            <p:cNvPr id="5" name="Alcím 2">
              <a:extLst>
                <a:ext uri="{FF2B5EF4-FFF2-40B4-BE49-F238E27FC236}">
                  <a16:creationId xmlns:a16="http://schemas.microsoft.com/office/drawing/2014/main" id="{42351129-26DC-2192-C9CC-98EB1FE23089}"/>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Operation</a:t>
              </a:r>
              <a:r>
                <a:rPr lang="hu-HU" altLang="cs-CZ" sz="2000" i="1" dirty="0">
                  <a:latin typeface="+mn-lt"/>
                </a:rPr>
                <a:t> of</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Scientific</a:t>
              </a:r>
              <a:r>
                <a:rPr lang="hu-HU" altLang="cs-CZ" sz="2000" i="1" dirty="0">
                  <a:latin typeface="+mn-lt"/>
                </a:rPr>
                <a:t> </a:t>
              </a:r>
              <a:r>
                <a:rPr lang="hu-HU" altLang="cs-CZ" sz="2000" i="1" dirty="0" err="1">
                  <a:latin typeface="+mn-lt"/>
                </a:rPr>
                <a:t>Equipment</a:t>
              </a:r>
              <a:endParaRPr lang="hu-HU" altLang="cs-CZ" sz="2000" i="1" dirty="0">
                <a:latin typeface="+mn-lt"/>
              </a:endParaRPr>
            </a:p>
          </p:txBody>
        </p:sp>
        <p:sp>
          <p:nvSpPr>
            <p:cNvPr id="6" name="Ellipszis 5">
              <a:extLst>
                <a:ext uri="{FF2B5EF4-FFF2-40B4-BE49-F238E27FC236}">
                  <a16:creationId xmlns:a16="http://schemas.microsoft.com/office/drawing/2014/main" id="{71B43DA9-8727-BFD9-90D6-48BCE9C2BFF2}"/>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Csoportba foglalás 16">
            <a:extLst>
              <a:ext uri="{FF2B5EF4-FFF2-40B4-BE49-F238E27FC236}">
                <a16:creationId xmlns:a16="http://schemas.microsoft.com/office/drawing/2014/main" id="{9728151A-C45C-DD8C-B38C-FB21816BDBDC}"/>
              </a:ext>
            </a:extLst>
          </p:cNvPr>
          <p:cNvGrpSpPr/>
          <p:nvPr/>
        </p:nvGrpSpPr>
        <p:grpSpPr>
          <a:xfrm>
            <a:off x="4535296" y="1485294"/>
            <a:ext cx="1346394" cy="1361218"/>
            <a:chOff x="2241551" y="2607970"/>
            <a:chExt cx="1346394" cy="1361218"/>
          </a:xfrm>
        </p:grpSpPr>
        <p:sp>
          <p:nvSpPr>
            <p:cNvPr id="10" name="Szövegdoboz 9">
              <a:extLst>
                <a:ext uri="{FF2B5EF4-FFF2-40B4-BE49-F238E27FC236}">
                  <a16:creationId xmlns:a16="http://schemas.microsoft.com/office/drawing/2014/main" id="{F531EE3A-5D45-3D7A-34A8-D16BEC7D7FBF}"/>
                </a:ext>
              </a:extLst>
            </p:cNvPr>
            <p:cNvSpPr txBox="1"/>
            <p:nvPr/>
          </p:nvSpPr>
          <p:spPr>
            <a:xfrm>
              <a:off x="2337737" y="2802981"/>
              <a:ext cx="1124410" cy="1107996"/>
            </a:xfrm>
            <a:prstGeom prst="rect">
              <a:avLst/>
            </a:prstGeom>
            <a:noFill/>
          </p:spPr>
          <p:txBody>
            <a:bodyPr wrap="none" rtlCol="0">
              <a:spAutoFit/>
            </a:bodyPr>
            <a:lstStyle/>
            <a:p>
              <a:pPr algn="ctr"/>
              <a:r>
                <a:rPr lang="hu-HU" sz="1600" dirty="0"/>
                <a:t>Standard</a:t>
              </a:r>
            </a:p>
            <a:p>
              <a:pPr algn="ctr"/>
              <a:r>
                <a:rPr lang="hu-HU" sz="1600" dirty="0" err="1"/>
                <a:t>Operating</a:t>
              </a:r>
              <a:endParaRPr lang="hu-HU" sz="1600" dirty="0"/>
            </a:p>
            <a:p>
              <a:pPr algn="ctr"/>
              <a:r>
                <a:rPr lang="hu-HU" sz="1600" dirty="0" err="1"/>
                <a:t>Procedures</a:t>
              </a:r>
              <a:endParaRPr lang="hu-HU" sz="1600" dirty="0"/>
            </a:p>
            <a:p>
              <a:pPr algn="ctr"/>
              <a:endParaRPr lang="en-GB" dirty="0"/>
            </a:p>
          </p:txBody>
        </p:sp>
        <p:sp>
          <p:nvSpPr>
            <p:cNvPr id="13" name="Ellipszis 12">
              <a:extLst>
                <a:ext uri="{FF2B5EF4-FFF2-40B4-BE49-F238E27FC236}">
                  <a16:creationId xmlns:a16="http://schemas.microsoft.com/office/drawing/2014/main" id="{BC23CDEF-4093-E59F-1684-BEE29BB03A0B}"/>
                </a:ext>
              </a:extLst>
            </p:cNvPr>
            <p:cNvSpPr/>
            <p:nvPr/>
          </p:nvSpPr>
          <p:spPr>
            <a:xfrm>
              <a:off x="2241551" y="2607970"/>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Csoportba foglalás 18">
            <a:extLst>
              <a:ext uri="{FF2B5EF4-FFF2-40B4-BE49-F238E27FC236}">
                <a16:creationId xmlns:a16="http://schemas.microsoft.com/office/drawing/2014/main" id="{AFFB1FB4-07BF-6639-05BB-ED80F2C8D922}"/>
              </a:ext>
            </a:extLst>
          </p:cNvPr>
          <p:cNvGrpSpPr/>
          <p:nvPr/>
        </p:nvGrpSpPr>
        <p:grpSpPr>
          <a:xfrm>
            <a:off x="7532509" y="1010693"/>
            <a:ext cx="1356311" cy="1361218"/>
            <a:chOff x="1879772" y="1344258"/>
            <a:chExt cx="1356311" cy="1361218"/>
          </a:xfrm>
        </p:grpSpPr>
        <p:sp>
          <p:nvSpPr>
            <p:cNvPr id="11" name="Szövegdoboz 10">
              <a:extLst>
                <a:ext uri="{FF2B5EF4-FFF2-40B4-BE49-F238E27FC236}">
                  <a16:creationId xmlns:a16="http://schemas.microsoft.com/office/drawing/2014/main" id="{72800B1C-B69D-CFA2-1931-23E2B2B6360A}"/>
                </a:ext>
              </a:extLst>
            </p:cNvPr>
            <p:cNvSpPr txBox="1"/>
            <p:nvPr/>
          </p:nvSpPr>
          <p:spPr>
            <a:xfrm>
              <a:off x="1879772" y="1674653"/>
              <a:ext cx="1346394" cy="584775"/>
            </a:xfrm>
            <a:prstGeom prst="rect">
              <a:avLst/>
            </a:prstGeom>
            <a:noFill/>
          </p:spPr>
          <p:txBody>
            <a:bodyPr wrap="none" rtlCol="0">
              <a:spAutoFit/>
            </a:bodyPr>
            <a:lstStyle/>
            <a:p>
              <a:pPr algn="ctr"/>
              <a:r>
                <a:rPr lang="hu-HU" sz="1600" dirty="0" err="1"/>
                <a:t>Risk</a:t>
              </a:r>
              <a:endParaRPr lang="hu-HU" sz="1600" dirty="0"/>
            </a:p>
            <a:p>
              <a:pPr algn="ctr"/>
              <a:r>
                <a:rPr lang="hu-HU" sz="1600" dirty="0"/>
                <a:t>Management </a:t>
              </a:r>
              <a:endParaRPr lang="en-GB" sz="1600" dirty="0"/>
            </a:p>
          </p:txBody>
        </p:sp>
        <p:sp>
          <p:nvSpPr>
            <p:cNvPr id="14" name="Ellipszis 13">
              <a:extLst>
                <a:ext uri="{FF2B5EF4-FFF2-40B4-BE49-F238E27FC236}">
                  <a16:creationId xmlns:a16="http://schemas.microsoft.com/office/drawing/2014/main" id="{2D315781-D18E-53A7-ADF5-31A8E2B40FB7}"/>
                </a:ext>
              </a:extLst>
            </p:cNvPr>
            <p:cNvSpPr/>
            <p:nvPr/>
          </p:nvSpPr>
          <p:spPr>
            <a:xfrm>
              <a:off x="1889689" y="1344258"/>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Csoportba foglalás 20">
            <a:extLst>
              <a:ext uri="{FF2B5EF4-FFF2-40B4-BE49-F238E27FC236}">
                <a16:creationId xmlns:a16="http://schemas.microsoft.com/office/drawing/2014/main" id="{6457E69D-0CC5-0EAB-3255-00E6E73D593D}"/>
              </a:ext>
            </a:extLst>
          </p:cNvPr>
          <p:cNvGrpSpPr/>
          <p:nvPr/>
        </p:nvGrpSpPr>
        <p:grpSpPr>
          <a:xfrm>
            <a:off x="5727757" y="585901"/>
            <a:ext cx="1346394" cy="1361218"/>
            <a:chOff x="3280840" y="448616"/>
            <a:chExt cx="1346394" cy="1361218"/>
          </a:xfrm>
        </p:grpSpPr>
        <p:sp>
          <p:nvSpPr>
            <p:cNvPr id="7" name="Szövegdoboz 6">
              <a:extLst>
                <a:ext uri="{FF2B5EF4-FFF2-40B4-BE49-F238E27FC236}">
                  <a16:creationId xmlns:a16="http://schemas.microsoft.com/office/drawing/2014/main" id="{0401B347-F09D-4331-153E-D6CE352DFD01}"/>
                </a:ext>
              </a:extLst>
            </p:cNvPr>
            <p:cNvSpPr txBox="1"/>
            <p:nvPr/>
          </p:nvSpPr>
          <p:spPr>
            <a:xfrm>
              <a:off x="3313926" y="714382"/>
              <a:ext cx="1280222" cy="861774"/>
            </a:xfrm>
            <a:prstGeom prst="rect">
              <a:avLst/>
            </a:prstGeom>
            <a:noFill/>
          </p:spPr>
          <p:txBody>
            <a:bodyPr wrap="none" rtlCol="0">
              <a:spAutoFit/>
            </a:bodyPr>
            <a:lstStyle/>
            <a:p>
              <a:pPr algn="ctr"/>
              <a:r>
                <a:rPr lang="hu-HU" sz="1600" dirty="0"/>
                <a:t>Standard</a:t>
              </a:r>
            </a:p>
            <a:p>
              <a:pPr algn="ctr"/>
              <a:r>
                <a:rPr lang="hu-HU" sz="1600" dirty="0" err="1"/>
                <a:t>Maintenance</a:t>
              </a:r>
              <a:endParaRPr lang="hu-HU" sz="1600" dirty="0"/>
            </a:p>
            <a:p>
              <a:pPr algn="ctr"/>
              <a:r>
                <a:rPr lang="hu-HU" sz="1600" dirty="0" err="1"/>
                <a:t>Procedures</a:t>
              </a:r>
              <a:endParaRPr lang="en-GB" sz="1600" dirty="0"/>
            </a:p>
          </p:txBody>
        </p:sp>
        <p:sp>
          <p:nvSpPr>
            <p:cNvPr id="15" name="Ellipszis 14">
              <a:extLst>
                <a:ext uri="{FF2B5EF4-FFF2-40B4-BE49-F238E27FC236}">
                  <a16:creationId xmlns:a16="http://schemas.microsoft.com/office/drawing/2014/main" id="{452D9B25-D2B3-44C1-AC4C-F24B00A2AD59}"/>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Csoportba foglalás 19">
            <a:extLst>
              <a:ext uri="{FF2B5EF4-FFF2-40B4-BE49-F238E27FC236}">
                <a16:creationId xmlns:a16="http://schemas.microsoft.com/office/drawing/2014/main" id="{C11BB594-D9B5-DDBD-7BDE-F6945CFA0389}"/>
              </a:ext>
            </a:extLst>
          </p:cNvPr>
          <p:cNvGrpSpPr/>
          <p:nvPr/>
        </p:nvGrpSpPr>
        <p:grpSpPr>
          <a:xfrm>
            <a:off x="4564749" y="3068441"/>
            <a:ext cx="1471493" cy="1361218"/>
            <a:chOff x="713698" y="2831606"/>
            <a:chExt cx="1471493" cy="1361218"/>
          </a:xfrm>
        </p:grpSpPr>
        <p:sp>
          <p:nvSpPr>
            <p:cNvPr id="12" name="Szövegdoboz 11">
              <a:extLst>
                <a:ext uri="{FF2B5EF4-FFF2-40B4-BE49-F238E27FC236}">
                  <a16:creationId xmlns:a16="http://schemas.microsoft.com/office/drawing/2014/main" id="{BBA7282B-19DE-155E-B3C5-6BC459318FDA}"/>
                </a:ext>
              </a:extLst>
            </p:cNvPr>
            <p:cNvSpPr txBox="1"/>
            <p:nvPr/>
          </p:nvSpPr>
          <p:spPr>
            <a:xfrm>
              <a:off x="713698" y="3013396"/>
              <a:ext cx="1471493" cy="1107996"/>
            </a:xfrm>
            <a:prstGeom prst="rect">
              <a:avLst/>
            </a:prstGeom>
            <a:noFill/>
          </p:spPr>
          <p:txBody>
            <a:bodyPr wrap="none" rtlCol="0">
              <a:spAutoFit/>
            </a:bodyPr>
            <a:lstStyle/>
            <a:p>
              <a:pPr algn="ctr"/>
              <a:r>
                <a:rPr lang="hu-HU" sz="1600" dirty="0" err="1"/>
                <a:t>Roles</a:t>
              </a:r>
              <a:endParaRPr lang="hu-HU" sz="1600" dirty="0"/>
            </a:p>
            <a:p>
              <a:pPr algn="ctr"/>
              <a:r>
                <a:rPr lang="hu-HU" sz="1600" dirty="0"/>
                <a:t>And</a:t>
              </a:r>
            </a:p>
            <a:p>
              <a:pPr algn="ctr"/>
              <a:r>
                <a:rPr lang="hu-HU" sz="1600" dirty="0" err="1"/>
                <a:t>Responsibilities</a:t>
              </a:r>
              <a:endParaRPr lang="hu-HU" sz="1600" dirty="0"/>
            </a:p>
            <a:p>
              <a:pPr algn="ctr"/>
              <a:endParaRPr lang="en-GB" dirty="0"/>
            </a:p>
          </p:txBody>
        </p:sp>
        <p:sp>
          <p:nvSpPr>
            <p:cNvPr id="16" name="Ellipszis 15">
              <a:extLst>
                <a:ext uri="{FF2B5EF4-FFF2-40B4-BE49-F238E27FC236}">
                  <a16:creationId xmlns:a16="http://schemas.microsoft.com/office/drawing/2014/main" id="{597EE0EA-5F92-8E46-9C82-CFB85F5DA056}"/>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Csoportba foglalás 21">
            <a:extLst>
              <a:ext uri="{FF2B5EF4-FFF2-40B4-BE49-F238E27FC236}">
                <a16:creationId xmlns:a16="http://schemas.microsoft.com/office/drawing/2014/main" id="{F41FCDEE-2F59-1A9B-AF0C-639D7245E09A}"/>
              </a:ext>
            </a:extLst>
          </p:cNvPr>
          <p:cNvGrpSpPr/>
          <p:nvPr/>
        </p:nvGrpSpPr>
        <p:grpSpPr>
          <a:xfrm>
            <a:off x="8565450" y="1931643"/>
            <a:ext cx="2252232" cy="1637269"/>
            <a:chOff x="3137225" y="1651310"/>
            <a:chExt cx="2252232" cy="1637269"/>
          </a:xfrm>
        </p:grpSpPr>
        <p:sp>
          <p:nvSpPr>
            <p:cNvPr id="23" name="Alcím 2">
              <a:extLst>
                <a:ext uri="{FF2B5EF4-FFF2-40B4-BE49-F238E27FC236}">
                  <a16:creationId xmlns:a16="http://schemas.microsoft.com/office/drawing/2014/main" id="{5F6EDE42-C938-E393-8D2F-45DDEDA345C3}"/>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Parts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Management</a:t>
              </a:r>
            </a:p>
          </p:txBody>
        </p:sp>
        <p:sp>
          <p:nvSpPr>
            <p:cNvPr id="24" name="Ellipszis 23">
              <a:extLst>
                <a:ext uri="{FF2B5EF4-FFF2-40B4-BE49-F238E27FC236}">
                  <a16:creationId xmlns:a16="http://schemas.microsoft.com/office/drawing/2014/main" id="{5278D0A0-26C1-89A7-38D1-6BFDE27E6AEB}"/>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Csoportba foglalás 24">
            <a:extLst>
              <a:ext uri="{FF2B5EF4-FFF2-40B4-BE49-F238E27FC236}">
                <a16:creationId xmlns:a16="http://schemas.microsoft.com/office/drawing/2014/main" id="{87EE71FC-13D6-4F3B-88A1-7D5E3717AA44}"/>
              </a:ext>
            </a:extLst>
          </p:cNvPr>
          <p:cNvGrpSpPr/>
          <p:nvPr/>
        </p:nvGrpSpPr>
        <p:grpSpPr>
          <a:xfrm>
            <a:off x="10568469" y="2344928"/>
            <a:ext cx="1389996" cy="1361218"/>
            <a:chOff x="2204946" y="2614596"/>
            <a:chExt cx="1389996" cy="1361218"/>
          </a:xfrm>
        </p:grpSpPr>
        <p:sp>
          <p:nvSpPr>
            <p:cNvPr id="26" name="Szövegdoboz 25">
              <a:extLst>
                <a:ext uri="{FF2B5EF4-FFF2-40B4-BE49-F238E27FC236}">
                  <a16:creationId xmlns:a16="http://schemas.microsoft.com/office/drawing/2014/main" id="{36AC0EE9-CD83-E2A0-AF39-DE025E0D0DC3}"/>
                </a:ext>
              </a:extLst>
            </p:cNvPr>
            <p:cNvSpPr txBox="1"/>
            <p:nvPr/>
          </p:nvSpPr>
          <p:spPr>
            <a:xfrm>
              <a:off x="2204946" y="2802981"/>
              <a:ext cx="1389996" cy="1107996"/>
            </a:xfrm>
            <a:prstGeom prst="rect">
              <a:avLst/>
            </a:prstGeom>
            <a:noFill/>
          </p:spPr>
          <p:txBody>
            <a:bodyPr wrap="none" rtlCol="0">
              <a:spAutoFit/>
            </a:bodyPr>
            <a:lstStyle/>
            <a:p>
              <a:pPr algn="ctr"/>
              <a:r>
                <a:rPr lang="hu-HU" sz="1600" dirty="0"/>
                <a:t>Part</a:t>
              </a:r>
            </a:p>
            <a:p>
              <a:pPr algn="ctr"/>
              <a:r>
                <a:rPr lang="hu-HU" sz="1600" dirty="0" err="1"/>
                <a:t>Selection</a:t>
              </a:r>
              <a:r>
                <a:rPr lang="hu-HU" sz="1600" dirty="0"/>
                <a:t> </a:t>
              </a:r>
              <a:r>
                <a:rPr lang="hu-HU" sz="1600" dirty="0" err="1"/>
                <a:t>for</a:t>
              </a:r>
              <a:endParaRPr lang="hu-HU" sz="1600" dirty="0"/>
            </a:p>
            <a:p>
              <a:pPr algn="ctr"/>
              <a:r>
                <a:rPr lang="hu-HU" sz="1600" dirty="0" err="1"/>
                <a:t>Developments</a:t>
              </a:r>
              <a:endParaRPr lang="hu-HU" sz="1600" dirty="0"/>
            </a:p>
            <a:p>
              <a:pPr algn="ctr"/>
              <a:endParaRPr lang="en-GB" dirty="0"/>
            </a:p>
          </p:txBody>
        </p:sp>
        <p:sp>
          <p:nvSpPr>
            <p:cNvPr id="27" name="Ellipszis 26">
              <a:extLst>
                <a:ext uri="{FF2B5EF4-FFF2-40B4-BE49-F238E27FC236}">
                  <a16:creationId xmlns:a16="http://schemas.microsoft.com/office/drawing/2014/main" id="{28F1D711-A9FE-9F9A-074D-A05521834817}"/>
                </a:ext>
              </a:extLst>
            </p:cNvPr>
            <p:cNvSpPr/>
            <p:nvPr/>
          </p:nvSpPr>
          <p:spPr>
            <a:xfrm>
              <a:off x="2228299" y="261459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1" name="Csoportba foglalás 30">
            <a:extLst>
              <a:ext uri="{FF2B5EF4-FFF2-40B4-BE49-F238E27FC236}">
                <a16:creationId xmlns:a16="http://schemas.microsoft.com/office/drawing/2014/main" id="{027277A5-20A4-4C58-35AC-91A1FC30F0C7}"/>
              </a:ext>
            </a:extLst>
          </p:cNvPr>
          <p:cNvGrpSpPr/>
          <p:nvPr/>
        </p:nvGrpSpPr>
        <p:grpSpPr>
          <a:xfrm>
            <a:off x="8860685" y="472458"/>
            <a:ext cx="1346394" cy="1361218"/>
            <a:chOff x="3280840" y="448616"/>
            <a:chExt cx="1346394" cy="1361218"/>
          </a:xfrm>
        </p:grpSpPr>
        <p:sp>
          <p:nvSpPr>
            <p:cNvPr id="32" name="Szövegdoboz 31">
              <a:extLst>
                <a:ext uri="{FF2B5EF4-FFF2-40B4-BE49-F238E27FC236}">
                  <a16:creationId xmlns:a16="http://schemas.microsoft.com/office/drawing/2014/main" id="{188C4B2A-57F4-BFA7-D583-C16CA518D863}"/>
                </a:ext>
              </a:extLst>
            </p:cNvPr>
            <p:cNvSpPr txBox="1"/>
            <p:nvPr/>
          </p:nvSpPr>
          <p:spPr>
            <a:xfrm>
              <a:off x="3316653" y="714382"/>
              <a:ext cx="1274772" cy="830997"/>
            </a:xfrm>
            <a:prstGeom prst="rect">
              <a:avLst/>
            </a:prstGeom>
            <a:noFill/>
          </p:spPr>
          <p:txBody>
            <a:bodyPr wrap="none" rtlCol="0">
              <a:spAutoFit/>
            </a:bodyPr>
            <a:lstStyle/>
            <a:p>
              <a:pPr algn="ctr"/>
              <a:r>
                <a:rPr lang="hu-HU" sz="1600" dirty="0" err="1"/>
                <a:t>Efficient</a:t>
              </a:r>
              <a:endParaRPr lang="hu-HU" sz="1600" dirty="0"/>
            </a:p>
            <a:p>
              <a:pPr algn="ctr"/>
              <a:r>
                <a:rPr lang="hu-HU" sz="1600" dirty="0" err="1"/>
                <a:t>Procurement</a:t>
              </a:r>
              <a:endParaRPr lang="hu-HU" sz="1600" dirty="0"/>
            </a:p>
            <a:p>
              <a:pPr algn="ctr"/>
              <a:r>
                <a:rPr lang="hu-HU" sz="1600" dirty="0" err="1"/>
                <a:t>Planning</a:t>
              </a:r>
              <a:endParaRPr lang="en-GB" sz="1600" dirty="0"/>
            </a:p>
          </p:txBody>
        </p:sp>
        <p:sp>
          <p:nvSpPr>
            <p:cNvPr id="33" name="Ellipszis 32">
              <a:extLst>
                <a:ext uri="{FF2B5EF4-FFF2-40B4-BE49-F238E27FC236}">
                  <a16:creationId xmlns:a16="http://schemas.microsoft.com/office/drawing/2014/main" id="{47CE9B1E-0D3D-FF8E-3C1E-C1022AAFCE3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Csoportba foglalás 33">
            <a:extLst>
              <a:ext uri="{FF2B5EF4-FFF2-40B4-BE49-F238E27FC236}">
                <a16:creationId xmlns:a16="http://schemas.microsoft.com/office/drawing/2014/main" id="{842C1B54-2028-9D0C-FD9E-E7720CABFED5}"/>
              </a:ext>
            </a:extLst>
          </p:cNvPr>
          <p:cNvGrpSpPr/>
          <p:nvPr/>
        </p:nvGrpSpPr>
        <p:grpSpPr>
          <a:xfrm>
            <a:off x="10197774" y="975822"/>
            <a:ext cx="1346394" cy="1508403"/>
            <a:chOff x="776248" y="2831606"/>
            <a:chExt cx="1346394" cy="1508403"/>
          </a:xfrm>
        </p:grpSpPr>
        <p:sp>
          <p:nvSpPr>
            <p:cNvPr id="35" name="Szövegdoboz 34">
              <a:extLst>
                <a:ext uri="{FF2B5EF4-FFF2-40B4-BE49-F238E27FC236}">
                  <a16:creationId xmlns:a16="http://schemas.microsoft.com/office/drawing/2014/main" id="{4EBA97D3-B82C-892D-F735-383DD785D998}"/>
                </a:ext>
              </a:extLst>
            </p:cNvPr>
            <p:cNvSpPr txBox="1"/>
            <p:nvPr/>
          </p:nvSpPr>
          <p:spPr>
            <a:xfrm>
              <a:off x="799493" y="2985792"/>
              <a:ext cx="1299907" cy="1354217"/>
            </a:xfrm>
            <a:prstGeom prst="rect">
              <a:avLst/>
            </a:prstGeom>
            <a:noFill/>
          </p:spPr>
          <p:txBody>
            <a:bodyPr wrap="none" rtlCol="0">
              <a:spAutoFit/>
            </a:bodyPr>
            <a:lstStyle/>
            <a:p>
              <a:pPr algn="ctr"/>
              <a:r>
                <a:rPr lang="hu-HU" sz="1600" dirty="0"/>
                <a:t>Stock</a:t>
              </a:r>
            </a:p>
            <a:p>
              <a:pPr algn="ctr"/>
              <a:r>
                <a:rPr lang="hu-HU" sz="1600" dirty="0"/>
                <a:t>Management</a:t>
              </a:r>
            </a:p>
            <a:p>
              <a:pPr algn="ctr"/>
              <a:r>
                <a:rPr lang="hu-HU" sz="1600" dirty="0"/>
                <a:t>And</a:t>
              </a:r>
            </a:p>
            <a:p>
              <a:pPr algn="ctr"/>
              <a:r>
                <a:rPr lang="hu-HU" sz="1600" dirty="0" err="1"/>
                <a:t>Planning</a:t>
              </a:r>
              <a:endParaRPr lang="hu-HU" sz="1600" dirty="0"/>
            </a:p>
            <a:p>
              <a:pPr algn="ctr"/>
              <a:endParaRPr lang="en-GB" dirty="0"/>
            </a:p>
          </p:txBody>
        </p:sp>
        <p:sp>
          <p:nvSpPr>
            <p:cNvPr id="36" name="Ellipszis 35">
              <a:extLst>
                <a:ext uri="{FF2B5EF4-FFF2-40B4-BE49-F238E27FC236}">
                  <a16:creationId xmlns:a16="http://schemas.microsoft.com/office/drawing/2014/main" id="{67B3FD5C-FCA4-C042-F8A8-9E0B5F41A74B}"/>
                </a:ext>
              </a:extLst>
            </p:cNvPr>
            <p:cNvSpPr/>
            <p:nvPr/>
          </p:nvSpPr>
          <p:spPr>
            <a:xfrm>
              <a:off x="776248" y="283160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2" name="Csoportba foglalás 41">
            <a:extLst>
              <a:ext uri="{FF2B5EF4-FFF2-40B4-BE49-F238E27FC236}">
                <a16:creationId xmlns:a16="http://schemas.microsoft.com/office/drawing/2014/main" id="{A12572B8-C8B3-CE0C-D505-367D160ED0DD}"/>
              </a:ext>
            </a:extLst>
          </p:cNvPr>
          <p:cNvGrpSpPr/>
          <p:nvPr/>
        </p:nvGrpSpPr>
        <p:grpSpPr>
          <a:xfrm>
            <a:off x="5675962" y="3907102"/>
            <a:ext cx="2252232" cy="1637269"/>
            <a:chOff x="3137225" y="1651310"/>
            <a:chExt cx="2252232" cy="1637269"/>
          </a:xfrm>
        </p:grpSpPr>
        <p:sp>
          <p:nvSpPr>
            <p:cNvPr id="43" name="Alcím 2">
              <a:extLst>
                <a:ext uri="{FF2B5EF4-FFF2-40B4-BE49-F238E27FC236}">
                  <a16:creationId xmlns:a16="http://schemas.microsoft.com/office/drawing/2014/main" id="{E41B4611-D81A-24AE-9E3B-9666BBDB6A68}"/>
                </a:ext>
              </a:extLst>
            </p:cNvPr>
            <p:cNvSpPr txBox="1">
              <a:spLocks/>
            </p:cNvSpPr>
            <p:nvPr/>
          </p:nvSpPr>
          <p:spPr bwMode="auto">
            <a:xfrm>
              <a:off x="3137225" y="2051853"/>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a:latin typeface="+mn-lt"/>
                </a:rPr>
                <a:t>Operator</a:t>
              </a: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Trainings</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endParaRPr lang="hu-HU" altLang="cs-CZ" sz="2000" i="1" dirty="0">
                <a:latin typeface="+mn-lt"/>
              </a:endParaRPr>
            </a:p>
          </p:txBody>
        </p:sp>
        <p:sp>
          <p:nvSpPr>
            <p:cNvPr id="44" name="Ellipszis 43">
              <a:extLst>
                <a:ext uri="{FF2B5EF4-FFF2-40B4-BE49-F238E27FC236}">
                  <a16:creationId xmlns:a16="http://schemas.microsoft.com/office/drawing/2014/main" id="{6143DC32-AE16-A0E7-E05A-7C1FBF2342A5}"/>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5" name="Csoportba foglalás 44">
            <a:extLst>
              <a:ext uri="{FF2B5EF4-FFF2-40B4-BE49-F238E27FC236}">
                <a16:creationId xmlns:a16="http://schemas.microsoft.com/office/drawing/2014/main" id="{545F5BB0-A81A-BF36-7506-4D1084B14F13}"/>
              </a:ext>
            </a:extLst>
          </p:cNvPr>
          <p:cNvGrpSpPr/>
          <p:nvPr/>
        </p:nvGrpSpPr>
        <p:grpSpPr>
          <a:xfrm>
            <a:off x="4590461" y="4597920"/>
            <a:ext cx="1346394" cy="1361218"/>
            <a:chOff x="3280840" y="448616"/>
            <a:chExt cx="1346394" cy="1361218"/>
          </a:xfrm>
        </p:grpSpPr>
        <p:sp>
          <p:nvSpPr>
            <p:cNvPr id="46" name="Szövegdoboz 45">
              <a:extLst>
                <a:ext uri="{FF2B5EF4-FFF2-40B4-BE49-F238E27FC236}">
                  <a16:creationId xmlns:a16="http://schemas.microsoft.com/office/drawing/2014/main" id="{D983E064-B2C7-FEE9-21E8-9D3923463992}"/>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Formats</a:t>
              </a:r>
              <a:endParaRPr lang="en-GB" sz="1600" dirty="0"/>
            </a:p>
          </p:txBody>
        </p:sp>
        <p:sp>
          <p:nvSpPr>
            <p:cNvPr id="47" name="Ellipszis 46">
              <a:extLst>
                <a:ext uri="{FF2B5EF4-FFF2-40B4-BE49-F238E27FC236}">
                  <a16:creationId xmlns:a16="http://schemas.microsoft.com/office/drawing/2014/main" id="{4777B610-488F-050A-AB8E-84233C6405C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Csoportba foglalás 50">
            <a:extLst>
              <a:ext uri="{FF2B5EF4-FFF2-40B4-BE49-F238E27FC236}">
                <a16:creationId xmlns:a16="http://schemas.microsoft.com/office/drawing/2014/main" id="{0FB8B7B1-B244-818C-99CC-95DF390406D9}"/>
              </a:ext>
            </a:extLst>
          </p:cNvPr>
          <p:cNvGrpSpPr/>
          <p:nvPr/>
        </p:nvGrpSpPr>
        <p:grpSpPr>
          <a:xfrm>
            <a:off x="5702513" y="5601129"/>
            <a:ext cx="1301262" cy="1264511"/>
            <a:chOff x="3280840" y="448616"/>
            <a:chExt cx="1346394" cy="1361218"/>
          </a:xfrm>
        </p:grpSpPr>
        <p:sp>
          <p:nvSpPr>
            <p:cNvPr id="52" name="Szövegdoboz 51">
              <a:extLst>
                <a:ext uri="{FF2B5EF4-FFF2-40B4-BE49-F238E27FC236}">
                  <a16:creationId xmlns:a16="http://schemas.microsoft.com/office/drawing/2014/main" id="{3F36C58B-A5A2-C37E-8521-68C59E208D68}"/>
                </a:ext>
              </a:extLst>
            </p:cNvPr>
            <p:cNvSpPr txBox="1"/>
            <p:nvPr/>
          </p:nvSpPr>
          <p:spPr>
            <a:xfrm>
              <a:off x="3521034" y="798584"/>
              <a:ext cx="866006"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Plans</a:t>
              </a:r>
              <a:endParaRPr lang="en-GB" sz="1600" dirty="0"/>
            </a:p>
          </p:txBody>
        </p:sp>
        <p:sp>
          <p:nvSpPr>
            <p:cNvPr id="53" name="Ellipszis 52">
              <a:extLst>
                <a:ext uri="{FF2B5EF4-FFF2-40B4-BE49-F238E27FC236}">
                  <a16:creationId xmlns:a16="http://schemas.microsoft.com/office/drawing/2014/main" id="{48CEBBE6-3F5D-8F90-273F-8D7FF578B8E2}"/>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68" name="Egyenes összekötő 67">
            <a:extLst>
              <a:ext uri="{FF2B5EF4-FFF2-40B4-BE49-F238E27FC236}">
                <a16:creationId xmlns:a16="http://schemas.microsoft.com/office/drawing/2014/main" id="{A90CD3DC-BE44-EF58-86A3-DE27B259DB49}"/>
              </a:ext>
            </a:extLst>
          </p:cNvPr>
          <p:cNvCxnSpPr>
            <a:cxnSpLocks/>
          </p:cNvCxnSpPr>
          <p:nvPr/>
        </p:nvCxnSpPr>
        <p:spPr>
          <a:xfrm>
            <a:off x="7393971" y="3237597"/>
            <a:ext cx="138538" cy="9833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2" name="Egyenes összekötő 71">
            <a:extLst>
              <a:ext uri="{FF2B5EF4-FFF2-40B4-BE49-F238E27FC236}">
                <a16:creationId xmlns:a16="http://schemas.microsoft.com/office/drawing/2014/main" id="{D557D6BB-5A70-EC7F-2A00-72B45A218760}"/>
              </a:ext>
            </a:extLst>
          </p:cNvPr>
          <p:cNvCxnSpPr>
            <a:cxnSpLocks/>
          </p:cNvCxnSpPr>
          <p:nvPr/>
        </p:nvCxnSpPr>
        <p:spPr>
          <a:xfrm flipH="1">
            <a:off x="7512820" y="4214068"/>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6" name="Egyenes összekötő 75">
            <a:extLst>
              <a:ext uri="{FF2B5EF4-FFF2-40B4-BE49-F238E27FC236}">
                <a16:creationId xmlns:a16="http://schemas.microsoft.com/office/drawing/2014/main" id="{B655F4CF-46D2-2A66-8BD7-61A298AE5ED8}"/>
              </a:ext>
            </a:extLst>
          </p:cNvPr>
          <p:cNvCxnSpPr>
            <a:cxnSpLocks/>
          </p:cNvCxnSpPr>
          <p:nvPr/>
        </p:nvCxnSpPr>
        <p:spPr>
          <a:xfrm flipH="1">
            <a:off x="8943164" y="3210223"/>
            <a:ext cx="86537" cy="694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78" name="Egyenes összekötő 77">
            <a:extLst>
              <a:ext uri="{FF2B5EF4-FFF2-40B4-BE49-F238E27FC236}">
                <a16:creationId xmlns:a16="http://schemas.microsoft.com/office/drawing/2014/main" id="{700143B9-68FE-25FE-5B64-1CEA59682699}"/>
              </a:ext>
            </a:extLst>
          </p:cNvPr>
          <p:cNvCxnSpPr>
            <a:cxnSpLocks/>
          </p:cNvCxnSpPr>
          <p:nvPr/>
        </p:nvCxnSpPr>
        <p:spPr>
          <a:xfrm flipH="1" flipV="1">
            <a:off x="7542426" y="5143040"/>
            <a:ext cx="103307" cy="74737"/>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0" name="Egyenes összekötő 79">
            <a:extLst>
              <a:ext uri="{FF2B5EF4-FFF2-40B4-BE49-F238E27FC236}">
                <a16:creationId xmlns:a16="http://schemas.microsoft.com/office/drawing/2014/main" id="{987A5FF6-DC16-2C70-72D8-E3752C4E8DFE}"/>
              </a:ext>
            </a:extLst>
          </p:cNvPr>
          <p:cNvCxnSpPr>
            <a:cxnSpLocks/>
          </p:cNvCxnSpPr>
          <p:nvPr/>
        </p:nvCxnSpPr>
        <p:spPr>
          <a:xfrm flipV="1">
            <a:off x="6551335" y="5515627"/>
            <a:ext cx="34280" cy="11364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6" name="Egyenes összekötő 85">
            <a:extLst>
              <a:ext uri="{FF2B5EF4-FFF2-40B4-BE49-F238E27FC236}">
                <a16:creationId xmlns:a16="http://schemas.microsoft.com/office/drawing/2014/main" id="{358AB858-F1C2-C232-040D-B0E10F1FE869}"/>
              </a:ext>
            </a:extLst>
          </p:cNvPr>
          <p:cNvCxnSpPr>
            <a:cxnSpLocks/>
          </p:cNvCxnSpPr>
          <p:nvPr/>
        </p:nvCxnSpPr>
        <p:spPr>
          <a:xfrm flipH="1">
            <a:off x="5881690" y="4983032"/>
            <a:ext cx="140340" cy="46372"/>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88" name="Egyenes összekötő 87">
            <a:extLst>
              <a:ext uri="{FF2B5EF4-FFF2-40B4-BE49-F238E27FC236}">
                <a16:creationId xmlns:a16="http://schemas.microsoft.com/office/drawing/2014/main" id="{2619CA3C-C312-8FAB-A52C-23688D500E40}"/>
              </a:ext>
            </a:extLst>
          </p:cNvPr>
          <p:cNvCxnSpPr>
            <a:cxnSpLocks/>
          </p:cNvCxnSpPr>
          <p:nvPr/>
        </p:nvCxnSpPr>
        <p:spPr>
          <a:xfrm flipH="1" flipV="1">
            <a:off x="5886554" y="4096712"/>
            <a:ext cx="248714" cy="179981"/>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91" name="Egyenes összekötő 90">
            <a:extLst>
              <a:ext uri="{FF2B5EF4-FFF2-40B4-BE49-F238E27FC236}">
                <a16:creationId xmlns:a16="http://schemas.microsoft.com/office/drawing/2014/main" id="{B4310B70-84B4-DE76-C822-897A6D40F6FE}"/>
              </a:ext>
            </a:extLst>
          </p:cNvPr>
          <p:cNvCxnSpPr>
            <a:cxnSpLocks/>
          </p:cNvCxnSpPr>
          <p:nvPr/>
        </p:nvCxnSpPr>
        <p:spPr>
          <a:xfrm flipH="1">
            <a:off x="5870723" y="3302400"/>
            <a:ext cx="140188" cy="9437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2" name="Egyenes összekötő 101">
            <a:extLst>
              <a:ext uri="{FF2B5EF4-FFF2-40B4-BE49-F238E27FC236}">
                <a16:creationId xmlns:a16="http://schemas.microsoft.com/office/drawing/2014/main" id="{14ED7026-8618-A7A5-FC5B-C8132A30E1BC}"/>
              </a:ext>
            </a:extLst>
          </p:cNvPr>
          <p:cNvCxnSpPr>
            <a:cxnSpLocks/>
          </p:cNvCxnSpPr>
          <p:nvPr/>
        </p:nvCxnSpPr>
        <p:spPr>
          <a:xfrm>
            <a:off x="5821008" y="2445757"/>
            <a:ext cx="83927" cy="4480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4" name="Egyenes összekötő 103">
            <a:extLst>
              <a:ext uri="{FF2B5EF4-FFF2-40B4-BE49-F238E27FC236}">
                <a16:creationId xmlns:a16="http://schemas.microsoft.com/office/drawing/2014/main" id="{E3B79A22-CD43-CD7F-BF03-93198C28F591}"/>
              </a:ext>
            </a:extLst>
          </p:cNvPr>
          <p:cNvCxnSpPr>
            <a:cxnSpLocks/>
          </p:cNvCxnSpPr>
          <p:nvPr/>
        </p:nvCxnSpPr>
        <p:spPr>
          <a:xfrm>
            <a:off x="6523268" y="1937751"/>
            <a:ext cx="9212" cy="72649"/>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08" name="Egyenes összekötő 107">
            <a:extLst>
              <a:ext uri="{FF2B5EF4-FFF2-40B4-BE49-F238E27FC236}">
                <a16:creationId xmlns:a16="http://schemas.microsoft.com/office/drawing/2014/main" id="{1A9F0406-BF9C-A519-274B-34AA6D7824DF}"/>
              </a:ext>
            </a:extLst>
          </p:cNvPr>
          <p:cNvCxnSpPr>
            <a:cxnSpLocks/>
          </p:cNvCxnSpPr>
          <p:nvPr/>
        </p:nvCxnSpPr>
        <p:spPr>
          <a:xfrm flipV="1">
            <a:off x="7394372" y="2146300"/>
            <a:ext cx="312942" cy="252344"/>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2" name="Egyenes összekötő 111">
            <a:extLst>
              <a:ext uri="{FF2B5EF4-FFF2-40B4-BE49-F238E27FC236}">
                <a16:creationId xmlns:a16="http://schemas.microsoft.com/office/drawing/2014/main" id="{08208825-8736-0296-ECEB-0E38BE5729BE}"/>
              </a:ext>
            </a:extLst>
          </p:cNvPr>
          <p:cNvCxnSpPr>
            <a:cxnSpLocks/>
          </p:cNvCxnSpPr>
          <p:nvPr/>
        </p:nvCxnSpPr>
        <p:spPr>
          <a:xfrm>
            <a:off x="8773527" y="2071059"/>
            <a:ext cx="272049" cy="18648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5" name="Egyenes összekötő 114">
            <a:extLst>
              <a:ext uri="{FF2B5EF4-FFF2-40B4-BE49-F238E27FC236}">
                <a16:creationId xmlns:a16="http://schemas.microsoft.com/office/drawing/2014/main" id="{E73AEFE1-4E48-1C8A-778E-566AAD3FE2CE}"/>
              </a:ext>
            </a:extLst>
          </p:cNvPr>
          <p:cNvCxnSpPr>
            <a:cxnSpLocks/>
          </p:cNvCxnSpPr>
          <p:nvPr/>
        </p:nvCxnSpPr>
        <p:spPr>
          <a:xfrm flipH="1">
            <a:off x="10305690" y="2114377"/>
            <a:ext cx="65406" cy="62625"/>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6" name="Egyenes összekötő 115">
            <a:extLst>
              <a:ext uri="{FF2B5EF4-FFF2-40B4-BE49-F238E27FC236}">
                <a16:creationId xmlns:a16="http://schemas.microsoft.com/office/drawing/2014/main" id="{FA19C9CC-085F-FA03-28F8-6314330340DF}"/>
              </a:ext>
            </a:extLst>
          </p:cNvPr>
          <p:cNvCxnSpPr>
            <a:cxnSpLocks/>
          </p:cNvCxnSpPr>
          <p:nvPr/>
        </p:nvCxnSpPr>
        <p:spPr>
          <a:xfrm>
            <a:off x="9601201" y="1828800"/>
            <a:ext cx="10583" cy="112183"/>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19" name="Egyenes összekötő 118">
            <a:extLst>
              <a:ext uri="{FF2B5EF4-FFF2-40B4-BE49-F238E27FC236}">
                <a16:creationId xmlns:a16="http://schemas.microsoft.com/office/drawing/2014/main" id="{A19EFFA6-B4F8-F039-FFC2-E79215466F87}"/>
              </a:ext>
            </a:extLst>
          </p:cNvPr>
          <p:cNvCxnSpPr>
            <a:cxnSpLocks/>
          </p:cNvCxnSpPr>
          <p:nvPr/>
        </p:nvCxnSpPr>
        <p:spPr>
          <a:xfrm flipH="1" flipV="1">
            <a:off x="10534746" y="2871252"/>
            <a:ext cx="72930" cy="1958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41383"/>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133" name="Szövegdoboz 132">
            <a:extLst>
              <a:ext uri="{FF2B5EF4-FFF2-40B4-BE49-F238E27FC236}">
                <a16:creationId xmlns:a16="http://schemas.microsoft.com/office/drawing/2014/main" id="{F94BA511-C370-B4B3-87FA-38FD3B7E8326}"/>
              </a:ext>
            </a:extLst>
          </p:cNvPr>
          <p:cNvSpPr txBox="1"/>
          <p:nvPr/>
        </p:nvSpPr>
        <p:spPr>
          <a:xfrm>
            <a:off x="192304" y="1369620"/>
            <a:ext cx="4098494" cy="4524315"/>
          </a:xfrm>
          <a:prstGeom prst="rect">
            <a:avLst/>
          </a:prstGeom>
          <a:noFill/>
        </p:spPr>
        <p:txBody>
          <a:bodyPr wrap="none" rtlCol="0">
            <a:spAutoFit/>
          </a:bodyPr>
          <a:lstStyle/>
          <a:p>
            <a:r>
              <a:rPr lang="hu-HU" dirty="0" err="1"/>
              <a:t>Task</a:t>
            </a:r>
            <a:r>
              <a:rPr lang="hu-HU" dirty="0"/>
              <a:t> 3.1:</a:t>
            </a:r>
          </a:p>
          <a:p>
            <a:r>
              <a:rPr lang="en-US" b="0" i="0" dirty="0">
                <a:solidFill>
                  <a:srgbClr val="172B4D"/>
                </a:solidFill>
                <a:effectLst/>
                <a:latin typeface="-apple-system"/>
              </a:rPr>
              <a:t>Joint definition, review and </a:t>
            </a:r>
            <a:r>
              <a:rPr lang="en-US" b="0" i="0" dirty="0" err="1">
                <a:solidFill>
                  <a:srgbClr val="172B4D"/>
                </a:solidFill>
                <a:effectLst/>
                <a:latin typeface="-apple-system"/>
              </a:rPr>
              <a:t>optimisation</a:t>
            </a:r>
            <a:r>
              <a:rPr lang="en-US" b="0" i="0" dirty="0">
                <a:solidFill>
                  <a:srgbClr val="172B4D"/>
                </a:solidFill>
                <a:effectLst/>
                <a:latin typeface="-apple-system"/>
              </a:rPr>
              <a:t> </a:t>
            </a:r>
            <a:endParaRPr lang="hu-HU" b="0" i="0" dirty="0">
              <a:solidFill>
                <a:srgbClr val="172B4D"/>
              </a:solidFill>
              <a:effectLst/>
              <a:latin typeface="-apple-system"/>
            </a:endParaRPr>
          </a:p>
          <a:p>
            <a:r>
              <a:rPr lang="en-US" b="0" i="0" dirty="0">
                <a:solidFill>
                  <a:srgbClr val="172B4D"/>
                </a:solidFill>
                <a:effectLst/>
                <a:latin typeface="-apple-system"/>
              </a:rPr>
              <a:t>of operational modes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3.2:</a:t>
            </a:r>
          </a:p>
          <a:p>
            <a:r>
              <a:rPr lang="en-US" b="0" i="0" dirty="0" err="1">
                <a:solidFill>
                  <a:srgbClr val="172B4D"/>
                </a:solidFill>
                <a:effectLst/>
                <a:latin typeface="-apple-system"/>
              </a:rPr>
              <a:t>Standardisation</a:t>
            </a:r>
            <a:r>
              <a:rPr lang="en-US" b="0" i="0" dirty="0">
                <a:solidFill>
                  <a:srgbClr val="172B4D"/>
                </a:solidFill>
                <a:effectLst/>
                <a:latin typeface="-apple-system"/>
              </a:rPr>
              <a:t> of metrology procedures </a:t>
            </a:r>
            <a:endParaRPr lang="hu-HU" b="0" i="0" dirty="0">
              <a:solidFill>
                <a:srgbClr val="172B4D"/>
              </a:solidFill>
              <a:effectLst/>
              <a:latin typeface="-apple-system"/>
            </a:endParaRPr>
          </a:p>
          <a:p>
            <a:r>
              <a:rPr lang="en-US" b="0" i="0" dirty="0">
                <a:solidFill>
                  <a:srgbClr val="172B4D"/>
                </a:solidFill>
                <a:effectLst/>
                <a:latin typeface="-apple-system"/>
              </a:rPr>
              <a:t>for lasers and secondary sources</a:t>
            </a:r>
            <a:endParaRPr lang="hu-HU" b="0" i="0" dirty="0">
              <a:solidFill>
                <a:srgbClr val="172B4D"/>
              </a:solidFill>
              <a:effectLst/>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3.3:</a:t>
            </a:r>
          </a:p>
          <a:p>
            <a:r>
              <a:rPr lang="en-US" b="0" i="0" dirty="0" err="1">
                <a:solidFill>
                  <a:srgbClr val="172B4D"/>
                </a:solidFill>
                <a:effectLst/>
                <a:latin typeface="-apple-system"/>
              </a:rPr>
              <a:t>Optimised</a:t>
            </a:r>
            <a:r>
              <a:rPr lang="en-US" b="0" i="0" dirty="0">
                <a:solidFill>
                  <a:srgbClr val="172B4D"/>
                </a:solidFill>
                <a:effectLst/>
                <a:latin typeface="-apple-system"/>
              </a:rPr>
              <a:t> management of spare parts to </a:t>
            </a:r>
            <a:endParaRPr lang="hu-HU" b="0" i="0" dirty="0">
              <a:solidFill>
                <a:srgbClr val="172B4D"/>
              </a:solidFill>
              <a:effectLst/>
              <a:latin typeface="-apple-system"/>
            </a:endParaRPr>
          </a:p>
          <a:p>
            <a:r>
              <a:rPr lang="en-US" b="0" i="0" dirty="0" err="1">
                <a:solidFill>
                  <a:srgbClr val="172B4D"/>
                </a:solidFill>
                <a:effectLst/>
                <a:latin typeface="-apple-system"/>
              </a:rPr>
              <a:t>maximise</a:t>
            </a:r>
            <a:r>
              <a:rPr lang="en-US" b="0" i="0" dirty="0">
                <a:solidFill>
                  <a:srgbClr val="172B4D"/>
                </a:solidFill>
                <a:effectLst/>
                <a:latin typeface="-apple-system"/>
              </a:rPr>
              <a:t> cost efficiency, machine safety </a:t>
            </a:r>
            <a:endParaRPr lang="hu-HU" b="0" i="0" dirty="0">
              <a:solidFill>
                <a:srgbClr val="172B4D"/>
              </a:solidFill>
              <a:effectLst/>
              <a:latin typeface="-apple-system"/>
            </a:endParaRPr>
          </a:p>
          <a:p>
            <a:r>
              <a:rPr lang="en-US" b="0" i="0" dirty="0">
                <a:solidFill>
                  <a:srgbClr val="172B4D"/>
                </a:solidFill>
                <a:effectLst/>
                <a:latin typeface="-apple-system"/>
              </a:rPr>
              <a:t>and reliability</a:t>
            </a:r>
            <a:endParaRPr lang="hu-HU" dirty="0"/>
          </a:p>
          <a:p>
            <a:endParaRPr lang="hu-HU" dirty="0"/>
          </a:p>
          <a:p>
            <a:r>
              <a:rPr lang="hu-HU" dirty="0" err="1"/>
              <a:t>Task</a:t>
            </a:r>
            <a:r>
              <a:rPr lang="hu-HU" dirty="0"/>
              <a:t> 3.4:</a:t>
            </a:r>
          </a:p>
          <a:p>
            <a:r>
              <a:rPr lang="en-US" b="0" i="0" dirty="0">
                <a:solidFill>
                  <a:srgbClr val="172B4D"/>
                </a:solidFill>
                <a:effectLst/>
                <a:latin typeface="-apple-system"/>
              </a:rPr>
              <a:t>Capacity building through training of </a:t>
            </a:r>
            <a:endParaRPr lang="hu-HU" b="0" i="0" dirty="0">
              <a:solidFill>
                <a:srgbClr val="172B4D"/>
              </a:solidFill>
              <a:effectLst/>
              <a:latin typeface="-apple-system"/>
            </a:endParaRPr>
          </a:p>
          <a:p>
            <a:r>
              <a:rPr lang="en-US" b="0" i="0" dirty="0">
                <a:solidFill>
                  <a:srgbClr val="172B4D"/>
                </a:solidFill>
                <a:effectLst/>
                <a:latin typeface="-apple-system"/>
              </a:rPr>
              <a:t>operating teams</a:t>
            </a:r>
            <a:endParaRPr lang="en-GB" dirty="0"/>
          </a:p>
        </p:txBody>
      </p:sp>
    </p:spTree>
    <p:extLst>
      <p:ext uri="{BB962C8B-B14F-4D97-AF65-F5344CB8AC3E}">
        <p14:creationId xmlns:p14="http://schemas.microsoft.com/office/powerpoint/2010/main" val="96704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cím 2">
            <a:extLst>
              <a:ext uri="{FF2B5EF4-FFF2-40B4-BE49-F238E27FC236}">
                <a16:creationId xmlns:a16="http://schemas.microsoft.com/office/drawing/2014/main" id="{549C48FC-9FE6-6D8E-B72D-4CC8CBAA08D7}"/>
              </a:ext>
            </a:extLst>
          </p:cNvPr>
          <p:cNvSpPr txBox="1">
            <a:spLocks/>
          </p:cNvSpPr>
          <p:nvPr/>
        </p:nvSpPr>
        <p:spPr>
          <a:xfrm>
            <a:off x="2241551" y="135255"/>
            <a:ext cx="9066530" cy="5080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spcAft>
                <a:spcPts val="0"/>
              </a:spcAft>
              <a:defRPr/>
            </a:pPr>
            <a:r>
              <a:rPr lang="hu-HU" sz="3900" b="1" dirty="0" err="1">
                <a:solidFill>
                  <a:srgbClr val="FE5000"/>
                </a:solidFill>
                <a:latin typeface="+mj-lt"/>
              </a:rPr>
              <a:t>Tasks</a:t>
            </a:r>
            <a:r>
              <a:rPr lang="hu-HU" sz="3900" b="1" dirty="0">
                <a:solidFill>
                  <a:srgbClr val="FE5000"/>
                </a:solidFill>
                <a:latin typeface="+mj-lt"/>
              </a:rPr>
              <a:t> </a:t>
            </a:r>
            <a:r>
              <a:rPr lang="hu-HU" sz="3900" b="1" dirty="0" err="1">
                <a:solidFill>
                  <a:srgbClr val="FE5000"/>
                </a:solidFill>
                <a:latin typeface="+mj-lt"/>
              </a:rPr>
              <a:t>overview</a:t>
            </a:r>
            <a:endParaRPr lang="hu-HU" sz="3100" b="1" dirty="0">
              <a:solidFill>
                <a:srgbClr val="FE5000"/>
              </a:solidFill>
            </a:endParaRPr>
          </a:p>
        </p:txBody>
      </p:sp>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41383"/>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38BF7C85-CA3A-AAC7-29BB-A1C2D75EF006}"/>
              </a:ext>
            </a:extLst>
          </p:cNvPr>
          <p:cNvSpPr txBox="1"/>
          <p:nvPr/>
        </p:nvSpPr>
        <p:spPr>
          <a:xfrm>
            <a:off x="192304" y="1369620"/>
            <a:ext cx="4077848" cy="2308324"/>
          </a:xfrm>
          <a:prstGeom prst="rect">
            <a:avLst/>
          </a:prstGeom>
          <a:noFill/>
        </p:spPr>
        <p:txBody>
          <a:bodyPr wrap="none" rtlCol="0">
            <a:spAutoFit/>
          </a:bodyPr>
          <a:lstStyle/>
          <a:p>
            <a:endParaRPr lang="hu-HU" dirty="0">
              <a:solidFill>
                <a:srgbClr val="172B4D"/>
              </a:solidFill>
              <a:latin typeface="-apple-system"/>
            </a:endParaRPr>
          </a:p>
          <a:p>
            <a:endParaRPr lang="hu-HU" dirty="0">
              <a:solidFill>
                <a:srgbClr val="172B4D"/>
              </a:solidFill>
              <a:latin typeface="-apple-system"/>
            </a:endParaRPr>
          </a:p>
          <a:p>
            <a:endParaRPr lang="hu-HU" dirty="0">
              <a:solidFill>
                <a:srgbClr val="172B4D"/>
              </a:solidFill>
              <a:latin typeface="-apple-system"/>
            </a:endParaRPr>
          </a:p>
          <a:p>
            <a:endParaRPr lang="hu-HU" dirty="0">
              <a:solidFill>
                <a:srgbClr val="172B4D"/>
              </a:solidFill>
              <a:latin typeface="-apple-system"/>
            </a:endParaRPr>
          </a:p>
          <a:p>
            <a:r>
              <a:rPr lang="hu-HU" dirty="0" err="1">
                <a:solidFill>
                  <a:srgbClr val="172B4D"/>
                </a:solidFill>
                <a:latin typeface="-apple-system"/>
              </a:rPr>
              <a:t>Task</a:t>
            </a:r>
            <a:r>
              <a:rPr lang="hu-HU" dirty="0">
                <a:solidFill>
                  <a:srgbClr val="172B4D"/>
                </a:solidFill>
                <a:latin typeface="-apple-system"/>
              </a:rPr>
              <a:t> 3.2:</a:t>
            </a:r>
          </a:p>
          <a:p>
            <a:r>
              <a:rPr lang="en-US" b="0" i="0" dirty="0" err="1">
                <a:solidFill>
                  <a:srgbClr val="172B4D"/>
                </a:solidFill>
                <a:effectLst/>
                <a:latin typeface="-apple-system"/>
              </a:rPr>
              <a:t>Standardisation</a:t>
            </a:r>
            <a:r>
              <a:rPr lang="en-US" b="0" i="0" dirty="0">
                <a:solidFill>
                  <a:srgbClr val="172B4D"/>
                </a:solidFill>
                <a:effectLst/>
                <a:latin typeface="-apple-system"/>
              </a:rPr>
              <a:t> of metrology procedures </a:t>
            </a:r>
            <a:endParaRPr lang="hu-HU" b="0" i="0" dirty="0">
              <a:solidFill>
                <a:srgbClr val="172B4D"/>
              </a:solidFill>
              <a:effectLst/>
              <a:latin typeface="-apple-system"/>
            </a:endParaRPr>
          </a:p>
          <a:p>
            <a:r>
              <a:rPr lang="en-US" b="0" i="0" dirty="0">
                <a:solidFill>
                  <a:srgbClr val="172B4D"/>
                </a:solidFill>
                <a:effectLst/>
                <a:latin typeface="-apple-system"/>
              </a:rPr>
              <a:t>for lasers and secondary sources</a:t>
            </a:r>
            <a:endParaRPr lang="hu-HU" b="0" i="0" dirty="0">
              <a:solidFill>
                <a:srgbClr val="172B4D"/>
              </a:solidFill>
              <a:effectLst/>
              <a:latin typeface="-apple-system"/>
            </a:endParaRPr>
          </a:p>
          <a:p>
            <a:endParaRPr lang="hu-HU" dirty="0">
              <a:solidFill>
                <a:srgbClr val="172B4D"/>
              </a:solidFill>
              <a:latin typeface="-apple-system"/>
            </a:endParaRPr>
          </a:p>
        </p:txBody>
      </p:sp>
    </p:spTree>
    <p:extLst>
      <p:ext uri="{BB962C8B-B14F-4D97-AF65-F5344CB8AC3E}">
        <p14:creationId xmlns:p14="http://schemas.microsoft.com/office/powerpoint/2010/main" val="3069723025"/>
      </p:ext>
    </p:extLst>
  </p:cSld>
  <p:clrMapOvr>
    <a:masterClrMapping/>
  </p:clrMapOvr>
  <mc:AlternateContent xmlns:mc="http://schemas.openxmlformats.org/markup-compatibility/2006" xmlns:p14="http://schemas.microsoft.com/office/powerpoint/2010/main">
    <mc:Choice Requires="p14">
      <p:transition spd="med" p14:dur="700" advClick="0" advTm="100">
        <p:fade/>
      </p:transition>
    </mc:Choice>
    <mc:Fallback xmlns="">
      <p:transition spd="med" advClick="0" advTm="1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Csoportba foglalás 39">
            <a:extLst>
              <a:ext uri="{FF2B5EF4-FFF2-40B4-BE49-F238E27FC236}">
                <a16:creationId xmlns:a16="http://schemas.microsoft.com/office/drawing/2014/main" id="{85F5F05E-DCFB-41BF-7677-70DE69D90DBE}"/>
              </a:ext>
            </a:extLst>
          </p:cNvPr>
          <p:cNvGrpSpPr/>
          <p:nvPr/>
        </p:nvGrpSpPr>
        <p:grpSpPr>
          <a:xfrm>
            <a:off x="7129984" y="2917744"/>
            <a:ext cx="2252232" cy="1637269"/>
            <a:chOff x="4969884" y="2831606"/>
            <a:chExt cx="2252232" cy="1637269"/>
          </a:xfrm>
        </p:grpSpPr>
        <p:sp>
          <p:nvSpPr>
            <p:cNvPr id="4" name="Alcím 2">
              <a:extLst>
                <a:ext uri="{FF2B5EF4-FFF2-40B4-BE49-F238E27FC236}">
                  <a16:creationId xmlns:a16="http://schemas.microsoft.com/office/drawing/2014/main" id="{A9CA884F-2087-6733-E611-1D12AD5D3322}"/>
                </a:ext>
              </a:extLst>
            </p:cNvPr>
            <p:cNvSpPr txBox="1">
              <a:spLocks/>
            </p:cNvSpPr>
            <p:nvPr/>
          </p:nvSpPr>
          <p:spPr bwMode="auto">
            <a:xfrm>
              <a:off x="4969884" y="3130885"/>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Efficient</a:t>
              </a:r>
              <a:endParaRPr lang="hu-HU" altLang="cs-CZ" sz="2400" b="1" dirty="0">
                <a:solidFill>
                  <a:srgbClr val="FE5000"/>
                </a:solidFill>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400" b="1" dirty="0" err="1">
                  <a:solidFill>
                    <a:srgbClr val="FE5000"/>
                  </a:solidFill>
                  <a:latin typeface="+mn-lt"/>
                </a:rPr>
                <a:t>Operations</a:t>
              </a:r>
              <a:endParaRPr lang="en-US" altLang="cs-CZ" sz="2400" b="1" dirty="0">
                <a:solidFill>
                  <a:srgbClr val="FE5000"/>
                </a:solidFill>
                <a:latin typeface="+mn-lt"/>
              </a:endParaRPr>
            </a:p>
          </p:txBody>
        </p:sp>
        <p:sp>
          <p:nvSpPr>
            <p:cNvPr id="3" name="Ellipszis 2">
              <a:extLst>
                <a:ext uri="{FF2B5EF4-FFF2-40B4-BE49-F238E27FC236}">
                  <a16:creationId xmlns:a16="http://schemas.microsoft.com/office/drawing/2014/main" id="{56863C31-8E56-794B-F314-DD582CCBACC6}"/>
                </a:ext>
              </a:extLst>
            </p:cNvPr>
            <p:cNvSpPr/>
            <p:nvPr/>
          </p:nvSpPr>
          <p:spPr>
            <a:xfrm>
              <a:off x="5261715" y="2831606"/>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7" name="Csoportba foglalás 36">
            <a:extLst>
              <a:ext uri="{FF2B5EF4-FFF2-40B4-BE49-F238E27FC236}">
                <a16:creationId xmlns:a16="http://schemas.microsoft.com/office/drawing/2014/main" id="{394F4D65-4029-9ECB-5232-FB923D1B5328}"/>
              </a:ext>
            </a:extLst>
          </p:cNvPr>
          <p:cNvGrpSpPr/>
          <p:nvPr/>
        </p:nvGrpSpPr>
        <p:grpSpPr>
          <a:xfrm>
            <a:off x="8593294" y="3903260"/>
            <a:ext cx="2252232" cy="1637269"/>
            <a:chOff x="3137225" y="1651310"/>
            <a:chExt cx="2252232" cy="1637269"/>
          </a:xfrm>
        </p:grpSpPr>
        <p:sp>
          <p:nvSpPr>
            <p:cNvPr id="38" name="Alcím 2">
              <a:extLst>
                <a:ext uri="{FF2B5EF4-FFF2-40B4-BE49-F238E27FC236}">
                  <a16:creationId xmlns:a16="http://schemas.microsoft.com/office/drawing/2014/main" id="{F2013BE1-D3EE-0034-317D-CB0CDC86989D}"/>
                </a:ext>
              </a:extLst>
            </p:cNvPr>
            <p:cNvSpPr txBox="1">
              <a:spLocks/>
            </p:cNvSpPr>
            <p:nvPr/>
          </p:nvSpPr>
          <p:spPr bwMode="auto">
            <a:xfrm>
              <a:off x="3137225" y="1914340"/>
              <a:ext cx="2252232" cy="879689"/>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Standardized</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Measurement</a:t>
              </a:r>
              <a:endParaRPr lang="hu-HU" altLang="cs-CZ" sz="2000" i="1" dirty="0">
                <a:latin typeface="+mn-lt"/>
              </a:endParaRPr>
            </a:p>
            <a:p>
              <a:pPr marL="0" indent="0" algn="ctr" eaLnBrk="1" fontAlgn="auto" hangingPunct="1">
                <a:lnSpc>
                  <a:spcPct val="100000"/>
                </a:lnSpc>
                <a:spcBef>
                  <a:spcPts val="600"/>
                </a:spcBef>
                <a:spcAft>
                  <a:spcPts val="0"/>
                </a:spcAft>
                <a:buClr>
                  <a:srgbClr val="E84E1B"/>
                </a:buClr>
                <a:buNone/>
                <a:defRPr/>
              </a:pPr>
              <a:r>
                <a:rPr lang="hu-HU" altLang="cs-CZ" sz="2000" i="1" dirty="0" err="1">
                  <a:latin typeface="+mn-lt"/>
                </a:rPr>
                <a:t>Protocols</a:t>
              </a:r>
              <a:endParaRPr lang="hu-HU" altLang="cs-CZ" sz="2000" i="1" dirty="0">
                <a:latin typeface="+mn-lt"/>
              </a:endParaRPr>
            </a:p>
          </p:txBody>
        </p:sp>
        <p:sp>
          <p:nvSpPr>
            <p:cNvPr id="39" name="Ellipszis 38">
              <a:extLst>
                <a:ext uri="{FF2B5EF4-FFF2-40B4-BE49-F238E27FC236}">
                  <a16:creationId xmlns:a16="http://schemas.microsoft.com/office/drawing/2014/main" id="{71B50BD6-81FC-04ED-1F08-65FBE9D075DF}"/>
                </a:ext>
              </a:extLst>
            </p:cNvPr>
            <p:cNvSpPr/>
            <p:nvPr/>
          </p:nvSpPr>
          <p:spPr>
            <a:xfrm>
              <a:off x="3447230" y="1651310"/>
              <a:ext cx="1668570" cy="1637269"/>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Csoportba foglalás 47">
            <a:extLst>
              <a:ext uri="{FF2B5EF4-FFF2-40B4-BE49-F238E27FC236}">
                <a16:creationId xmlns:a16="http://schemas.microsoft.com/office/drawing/2014/main" id="{1A4AEBAF-2DDB-4CC6-DB3A-29E852B39859}"/>
              </a:ext>
            </a:extLst>
          </p:cNvPr>
          <p:cNvGrpSpPr/>
          <p:nvPr/>
        </p:nvGrpSpPr>
        <p:grpSpPr>
          <a:xfrm>
            <a:off x="7536932" y="4900674"/>
            <a:ext cx="1346394" cy="1361218"/>
            <a:chOff x="3280840" y="448616"/>
            <a:chExt cx="1346394" cy="1361218"/>
          </a:xfrm>
        </p:grpSpPr>
        <p:sp>
          <p:nvSpPr>
            <p:cNvPr id="49" name="Szövegdoboz 48">
              <a:extLst>
                <a:ext uri="{FF2B5EF4-FFF2-40B4-BE49-F238E27FC236}">
                  <a16:creationId xmlns:a16="http://schemas.microsoft.com/office/drawing/2014/main" id="{D6B12733-1D0F-74D5-5F0B-0F34C372D3E7}"/>
                </a:ext>
              </a:extLst>
            </p:cNvPr>
            <p:cNvSpPr txBox="1"/>
            <p:nvPr/>
          </p:nvSpPr>
          <p:spPr>
            <a:xfrm>
              <a:off x="3470218" y="798584"/>
              <a:ext cx="967637" cy="584775"/>
            </a:xfrm>
            <a:prstGeom prst="rect">
              <a:avLst/>
            </a:prstGeom>
            <a:noFill/>
          </p:spPr>
          <p:txBody>
            <a:bodyPr wrap="none" rtlCol="0">
              <a:spAutoFit/>
            </a:bodyPr>
            <a:lstStyle/>
            <a:p>
              <a:pPr algn="ctr"/>
              <a:r>
                <a:rPr lang="hu-HU" sz="1600" dirty="0" err="1"/>
                <a:t>Training</a:t>
              </a:r>
              <a:endParaRPr lang="hu-HU" sz="1600" dirty="0"/>
            </a:p>
            <a:p>
              <a:pPr algn="ctr"/>
              <a:r>
                <a:rPr lang="hu-HU" sz="1600" dirty="0" err="1"/>
                <a:t>Materials</a:t>
              </a:r>
              <a:endParaRPr lang="hu-HU" sz="1600" dirty="0"/>
            </a:p>
          </p:txBody>
        </p:sp>
        <p:sp>
          <p:nvSpPr>
            <p:cNvPr id="50" name="Ellipszis 49">
              <a:extLst>
                <a:ext uri="{FF2B5EF4-FFF2-40B4-BE49-F238E27FC236}">
                  <a16:creationId xmlns:a16="http://schemas.microsoft.com/office/drawing/2014/main" id="{978E9747-3CED-D829-53DB-51D06B3FB783}"/>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4" name="Csoportba foglalás 53">
            <a:extLst>
              <a:ext uri="{FF2B5EF4-FFF2-40B4-BE49-F238E27FC236}">
                <a16:creationId xmlns:a16="http://schemas.microsoft.com/office/drawing/2014/main" id="{31E02C71-BB20-14BE-1196-F5D3A3BEB25C}"/>
              </a:ext>
            </a:extLst>
          </p:cNvPr>
          <p:cNvGrpSpPr/>
          <p:nvPr/>
        </p:nvGrpSpPr>
        <p:grpSpPr>
          <a:xfrm>
            <a:off x="10208677" y="5161314"/>
            <a:ext cx="1346394" cy="1361218"/>
            <a:chOff x="3280840" y="448616"/>
            <a:chExt cx="1346394" cy="1361218"/>
          </a:xfrm>
        </p:grpSpPr>
        <p:sp>
          <p:nvSpPr>
            <p:cNvPr id="55" name="Szövegdoboz 54">
              <a:extLst>
                <a:ext uri="{FF2B5EF4-FFF2-40B4-BE49-F238E27FC236}">
                  <a16:creationId xmlns:a16="http://schemas.microsoft.com/office/drawing/2014/main" id="{792E9030-D66C-13CD-A8A9-2028EFA3B03A}"/>
                </a:ext>
              </a:extLst>
            </p:cNvPr>
            <p:cNvSpPr txBox="1"/>
            <p:nvPr/>
          </p:nvSpPr>
          <p:spPr>
            <a:xfrm>
              <a:off x="3410556" y="685942"/>
              <a:ext cx="1086965" cy="830997"/>
            </a:xfrm>
            <a:prstGeom prst="rect">
              <a:avLst/>
            </a:prstGeom>
            <a:noFill/>
          </p:spPr>
          <p:txBody>
            <a:bodyPr wrap="none" rtlCol="0">
              <a:spAutoFit/>
            </a:bodyPr>
            <a:lstStyle/>
            <a:p>
              <a:pPr algn="ctr"/>
              <a:r>
                <a:rPr lang="hu-HU" sz="1600" dirty="0"/>
                <a:t>Key</a:t>
              </a:r>
            </a:p>
            <a:p>
              <a:pPr algn="ctr"/>
              <a:r>
                <a:rPr lang="hu-HU" sz="1600" dirty="0" err="1"/>
                <a:t>Parameter</a:t>
              </a:r>
              <a:endParaRPr lang="hu-HU" sz="1600" dirty="0"/>
            </a:p>
            <a:p>
              <a:pPr algn="ctr"/>
              <a:r>
                <a:rPr lang="hu-HU" sz="1600" dirty="0" err="1"/>
                <a:t>Definitions</a:t>
              </a:r>
              <a:endParaRPr lang="hu-HU" sz="1600" dirty="0"/>
            </a:p>
          </p:txBody>
        </p:sp>
        <p:sp>
          <p:nvSpPr>
            <p:cNvPr id="56" name="Ellipszis 55">
              <a:extLst>
                <a:ext uri="{FF2B5EF4-FFF2-40B4-BE49-F238E27FC236}">
                  <a16:creationId xmlns:a16="http://schemas.microsoft.com/office/drawing/2014/main" id="{884F11B2-2CE0-DE30-3FA1-086A10204C78}"/>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1" name="Csoportba foglalás 60">
            <a:extLst>
              <a:ext uri="{FF2B5EF4-FFF2-40B4-BE49-F238E27FC236}">
                <a16:creationId xmlns:a16="http://schemas.microsoft.com/office/drawing/2014/main" id="{267ED142-2F09-E6E2-8AB2-85537DD4654B}"/>
              </a:ext>
            </a:extLst>
          </p:cNvPr>
          <p:cNvGrpSpPr/>
          <p:nvPr/>
        </p:nvGrpSpPr>
        <p:grpSpPr>
          <a:xfrm>
            <a:off x="10641477" y="3779263"/>
            <a:ext cx="1346394" cy="1361218"/>
            <a:chOff x="3280840" y="448616"/>
            <a:chExt cx="1346394" cy="1361218"/>
          </a:xfrm>
        </p:grpSpPr>
        <p:sp>
          <p:nvSpPr>
            <p:cNvPr id="62" name="Szövegdoboz 61">
              <a:extLst>
                <a:ext uri="{FF2B5EF4-FFF2-40B4-BE49-F238E27FC236}">
                  <a16:creationId xmlns:a16="http://schemas.microsoft.com/office/drawing/2014/main" id="{29A7EDDA-D967-2C90-7588-F47F6738C6BA}"/>
                </a:ext>
              </a:extLst>
            </p:cNvPr>
            <p:cNvSpPr txBox="1"/>
            <p:nvPr/>
          </p:nvSpPr>
          <p:spPr>
            <a:xfrm>
              <a:off x="3408120" y="798584"/>
              <a:ext cx="1091837" cy="584775"/>
            </a:xfrm>
            <a:prstGeom prst="rect">
              <a:avLst/>
            </a:prstGeom>
            <a:noFill/>
          </p:spPr>
          <p:txBody>
            <a:bodyPr wrap="none" rtlCol="0">
              <a:spAutoFit/>
            </a:bodyPr>
            <a:lstStyle/>
            <a:p>
              <a:pPr algn="ctr"/>
              <a:r>
                <a:rPr lang="hu-HU" sz="1600" dirty="0" err="1"/>
                <a:t>Diagnostic</a:t>
              </a:r>
              <a:endParaRPr lang="hu-HU" sz="1600" dirty="0"/>
            </a:p>
            <a:p>
              <a:pPr algn="ctr"/>
              <a:r>
                <a:rPr lang="hu-HU" sz="1600" dirty="0" err="1"/>
                <a:t>Equipment</a:t>
              </a:r>
              <a:endParaRPr lang="hu-HU" sz="1600" dirty="0"/>
            </a:p>
          </p:txBody>
        </p:sp>
        <p:sp>
          <p:nvSpPr>
            <p:cNvPr id="63" name="Ellipszis 62">
              <a:extLst>
                <a:ext uri="{FF2B5EF4-FFF2-40B4-BE49-F238E27FC236}">
                  <a16:creationId xmlns:a16="http://schemas.microsoft.com/office/drawing/2014/main" id="{3A1B4C2C-200B-E86E-AB56-72227F522B6C}"/>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4" name="Csoportba foglalás 63">
            <a:extLst>
              <a:ext uri="{FF2B5EF4-FFF2-40B4-BE49-F238E27FC236}">
                <a16:creationId xmlns:a16="http://schemas.microsoft.com/office/drawing/2014/main" id="{F3679125-2F48-AF23-C65B-214C3C43ECC3}"/>
              </a:ext>
            </a:extLst>
          </p:cNvPr>
          <p:cNvGrpSpPr/>
          <p:nvPr/>
        </p:nvGrpSpPr>
        <p:grpSpPr>
          <a:xfrm>
            <a:off x="8860685" y="5584214"/>
            <a:ext cx="1301262" cy="1264511"/>
            <a:chOff x="3280840" y="448616"/>
            <a:chExt cx="1346394" cy="1361218"/>
          </a:xfrm>
        </p:grpSpPr>
        <p:sp>
          <p:nvSpPr>
            <p:cNvPr id="65" name="Szövegdoboz 64">
              <a:extLst>
                <a:ext uri="{FF2B5EF4-FFF2-40B4-BE49-F238E27FC236}">
                  <a16:creationId xmlns:a16="http://schemas.microsoft.com/office/drawing/2014/main" id="{65ADD308-997D-AAAE-5CEA-A7306E6167C5}"/>
                </a:ext>
              </a:extLst>
            </p:cNvPr>
            <p:cNvSpPr txBox="1"/>
            <p:nvPr/>
          </p:nvSpPr>
          <p:spPr>
            <a:xfrm>
              <a:off x="3348319" y="685942"/>
              <a:ext cx="1211441" cy="894550"/>
            </a:xfrm>
            <a:prstGeom prst="rect">
              <a:avLst/>
            </a:prstGeom>
            <a:noFill/>
          </p:spPr>
          <p:txBody>
            <a:bodyPr wrap="none" rtlCol="0">
              <a:spAutoFit/>
            </a:bodyPr>
            <a:lstStyle/>
            <a:p>
              <a:pPr algn="ctr"/>
              <a:r>
                <a:rPr lang="hu-HU" sz="1600" dirty="0" err="1"/>
                <a:t>Consistency</a:t>
              </a:r>
              <a:endParaRPr lang="hu-HU" sz="1600" dirty="0"/>
            </a:p>
            <a:p>
              <a:pPr algn="ctr"/>
              <a:r>
                <a:rPr lang="hu-HU" sz="1600" dirty="0" err="1"/>
                <a:t>Across</a:t>
              </a:r>
              <a:endParaRPr lang="hu-HU" sz="1600" dirty="0"/>
            </a:p>
            <a:p>
              <a:pPr algn="ctr"/>
              <a:r>
                <a:rPr lang="hu-HU" sz="1600" dirty="0" err="1"/>
                <a:t>Facilities</a:t>
              </a:r>
              <a:endParaRPr lang="hu-HU" sz="1600" dirty="0"/>
            </a:p>
          </p:txBody>
        </p:sp>
        <p:sp>
          <p:nvSpPr>
            <p:cNvPr id="66" name="Ellipszis 65">
              <a:extLst>
                <a:ext uri="{FF2B5EF4-FFF2-40B4-BE49-F238E27FC236}">
                  <a16:creationId xmlns:a16="http://schemas.microsoft.com/office/drawing/2014/main" id="{EDF71FAC-FD7D-A035-DAAE-15643D79DFD1}"/>
                </a:ext>
              </a:extLst>
            </p:cNvPr>
            <p:cNvSpPr/>
            <p:nvPr/>
          </p:nvSpPr>
          <p:spPr>
            <a:xfrm>
              <a:off x="3280840" y="448616"/>
              <a:ext cx="1346394" cy="1361218"/>
            </a:xfrm>
            <a:prstGeom prst="ellipse">
              <a:avLst/>
            </a:prstGeom>
            <a:noFill/>
            <a:ln>
              <a:solidFill>
                <a:srgbClr val="FE5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4" name="Egyenes összekötő 73">
            <a:extLst>
              <a:ext uri="{FF2B5EF4-FFF2-40B4-BE49-F238E27FC236}">
                <a16:creationId xmlns:a16="http://schemas.microsoft.com/office/drawing/2014/main" id="{BE330904-500C-B211-E16E-C702F10C3B5F}"/>
              </a:ext>
            </a:extLst>
          </p:cNvPr>
          <p:cNvCxnSpPr>
            <a:cxnSpLocks/>
          </p:cNvCxnSpPr>
          <p:nvPr/>
        </p:nvCxnSpPr>
        <p:spPr>
          <a:xfrm flipH="1" flipV="1">
            <a:off x="8969940" y="4166290"/>
            <a:ext cx="96274" cy="7194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2" name="Egyenes összekötő 121">
            <a:extLst>
              <a:ext uri="{FF2B5EF4-FFF2-40B4-BE49-F238E27FC236}">
                <a16:creationId xmlns:a16="http://schemas.microsoft.com/office/drawing/2014/main" id="{BD984941-263D-F72E-2D96-4EC4CE51BF1D}"/>
              </a:ext>
            </a:extLst>
          </p:cNvPr>
          <p:cNvCxnSpPr>
            <a:cxnSpLocks/>
          </p:cNvCxnSpPr>
          <p:nvPr/>
        </p:nvCxnSpPr>
        <p:spPr>
          <a:xfrm flipH="1">
            <a:off x="10562257" y="4587405"/>
            <a:ext cx="88832" cy="16350"/>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4" name="Egyenes összekötő 123">
            <a:extLst>
              <a:ext uri="{FF2B5EF4-FFF2-40B4-BE49-F238E27FC236}">
                <a16:creationId xmlns:a16="http://schemas.microsoft.com/office/drawing/2014/main" id="{83AE56AF-027B-76AF-27AB-1009FC87AEB9}"/>
              </a:ext>
            </a:extLst>
          </p:cNvPr>
          <p:cNvCxnSpPr>
            <a:cxnSpLocks/>
          </p:cNvCxnSpPr>
          <p:nvPr/>
        </p:nvCxnSpPr>
        <p:spPr>
          <a:xfrm flipH="1" flipV="1">
            <a:off x="10364810" y="5267854"/>
            <a:ext cx="68241" cy="661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28" name="Egyenes összekötő 127">
            <a:extLst>
              <a:ext uri="{FF2B5EF4-FFF2-40B4-BE49-F238E27FC236}">
                <a16:creationId xmlns:a16="http://schemas.microsoft.com/office/drawing/2014/main" id="{3237AB4C-773D-C4E2-D5D6-7A763D240B3E}"/>
              </a:ext>
            </a:extLst>
          </p:cNvPr>
          <p:cNvCxnSpPr>
            <a:cxnSpLocks/>
          </p:cNvCxnSpPr>
          <p:nvPr/>
        </p:nvCxnSpPr>
        <p:spPr>
          <a:xfrm flipV="1">
            <a:off x="9594851" y="5529189"/>
            <a:ext cx="6350" cy="54578"/>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cxnSp>
        <p:nvCxnSpPr>
          <p:cNvPr id="130" name="Egyenes összekötő 129">
            <a:extLst>
              <a:ext uri="{FF2B5EF4-FFF2-40B4-BE49-F238E27FC236}">
                <a16:creationId xmlns:a16="http://schemas.microsoft.com/office/drawing/2014/main" id="{F44EE1B9-21C7-AAC0-4377-00EDE489C1AA}"/>
              </a:ext>
            </a:extLst>
          </p:cNvPr>
          <p:cNvCxnSpPr>
            <a:cxnSpLocks/>
          </p:cNvCxnSpPr>
          <p:nvPr/>
        </p:nvCxnSpPr>
        <p:spPr>
          <a:xfrm flipH="1">
            <a:off x="8807666" y="5152016"/>
            <a:ext cx="209335" cy="134646"/>
          </a:xfrm>
          <a:prstGeom prst="line">
            <a:avLst/>
          </a:prstGeom>
          <a:ln w="12700">
            <a:solidFill>
              <a:srgbClr val="FD5000"/>
            </a:solidFill>
          </a:ln>
        </p:spPr>
        <p:style>
          <a:lnRef idx="1">
            <a:schemeClr val="accent1"/>
          </a:lnRef>
          <a:fillRef idx="0">
            <a:schemeClr val="accent1"/>
          </a:fillRef>
          <a:effectRef idx="0">
            <a:schemeClr val="accent1"/>
          </a:effectRef>
          <a:fontRef idx="minor">
            <a:schemeClr val="tx1"/>
          </a:fontRef>
        </p:style>
      </p:cxnSp>
      <p:sp>
        <p:nvSpPr>
          <p:cNvPr id="5" name="Szövegdoboz 4">
            <a:extLst>
              <a:ext uri="{FF2B5EF4-FFF2-40B4-BE49-F238E27FC236}">
                <a16:creationId xmlns:a16="http://schemas.microsoft.com/office/drawing/2014/main" id="{38BF7C85-CA3A-AAC7-29BB-A1C2D75EF006}"/>
              </a:ext>
            </a:extLst>
          </p:cNvPr>
          <p:cNvSpPr txBox="1"/>
          <p:nvPr/>
        </p:nvSpPr>
        <p:spPr>
          <a:xfrm>
            <a:off x="2161267" y="58811"/>
            <a:ext cx="9924716" cy="1569660"/>
          </a:xfrm>
          <a:prstGeom prst="rect">
            <a:avLst/>
          </a:prstGeom>
          <a:noFill/>
        </p:spPr>
        <p:txBody>
          <a:bodyPr wrap="square" rtlCol="0">
            <a:spAutoFit/>
          </a:bodyPr>
          <a:lstStyle/>
          <a:p>
            <a:r>
              <a:rPr lang="hu-HU" sz="3900" b="1" dirty="0" err="1">
                <a:solidFill>
                  <a:srgbClr val="FE5000"/>
                </a:solidFill>
                <a:latin typeface="+mj-lt"/>
              </a:rPr>
              <a:t>Task</a:t>
            </a:r>
            <a:r>
              <a:rPr lang="hu-HU" sz="3900" b="1" dirty="0">
                <a:solidFill>
                  <a:srgbClr val="FE5000"/>
                </a:solidFill>
                <a:latin typeface="+mj-lt"/>
              </a:rPr>
              <a:t> 3.2: </a:t>
            </a:r>
            <a:r>
              <a:rPr lang="en-US" sz="3900" b="1" dirty="0" err="1">
                <a:solidFill>
                  <a:srgbClr val="FE5000"/>
                </a:solidFill>
                <a:latin typeface="+mj-lt"/>
              </a:rPr>
              <a:t>Standardisation</a:t>
            </a:r>
            <a:r>
              <a:rPr lang="en-US" sz="3900" b="1" dirty="0">
                <a:solidFill>
                  <a:srgbClr val="FE5000"/>
                </a:solidFill>
                <a:latin typeface="+mj-lt"/>
              </a:rPr>
              <a:t> of metrology </a:t>
            </a:r>
            <a:r>
              <a:rPr lang="en-US" sz="3900" b="1" dirty="0" err="1">
                <a:solidFill>
                  <a:srgbClr val="FE5000"/>
                </a:solidFill>
                <a:latin typeface="+mj-lt"/>
              </a:rPr>
              <a:t>proce</a:t>
            </a:r>
            <a:r>
              <a:rPr lang="hu-HU" sz="3900" b="1" dirty="0">
                <a:solidFill>
                  <a:srgbClr val="FE5000"/>
                </a:solidFill>
                <a:latin typeface="+mj-lt"/>
              </a:rPr>
              <a:t>-</a:t>
            </a:r>
            <a:r>
              <a:rPr lang="en-US" sz="3900" b="1" dirty="0" err="1">
                <a:solidFill>
                  <a:srgbClr val="FE5000"/>
                </a:solidFill>
                <a:latin typeface="+mj-lt"/>
              </a:rPr>
              <a:t>dures</a:t>
            </a:r>
            <a:r>
              <a:rPr lang="en-US" sz="3900" b="1" dirty="0">
                <a:solidFill>
                  <a:srgbClr val="FE5000"/>
                </a:solidFill>
                <a:latin typeface="+mj-lt"/>
              </a:rPr>
              <a:t> for lasers and secondary sources</a:t>
            </a:r>
            <a:endParaRPr lang="hu-HU" sz="3900" b="1" dirty="0">
              <a:solidFill>
                <a:srgbClr val="FE5000"/>
              </a:solidFill>
              <a:latin typeface="+mj-lt"/>
            </a:endParaRPr>
          </a:p>
          <a:p>
            <a:endParaRPr lang="hu-HU" dirty="0">
              <a:solidFill>
                <a:srgbClr val="172B4D"/>
              </a:solidFill>
              <a:latin typeface="-apple-system"/>
            </a:endParaRPr>
          </a:p>
        </p:txBody>
      </p:sp>
      <p:sp>
        <p:nvSpPr>
          <p:cNvPr id="7" name="Rectangle à coins arrondis 14">
            <a:extLst>
              <a:ext uri="{FF2B5EF4-FFF2-40B4-BE49-F238E27FC236}">
                <a16:creationId xmlns:a16="http://schemas.microsoft.com/office/drawing/2014/main" id="{5EE5C304-371E-DC09-AEA3-318F56C0A81C}"/>
              </a:ext>
            </a:extLst>
          </p:cNvPr>
          <p:cNvSpPr/>
          <p:nvPr/>
        </p:nvSpPr>
        <p:spPr>
          <a:xfrm>
            <a:off x="7535010" y="1445725"/>
            <a:ext cx="2184400" cy="1331912"/>
          </a:xfrm>
          <a:prstGeom prst="roundRect">
            <a:avLst/>
          </a:prstGeom>
          <a:solidFill>
            <a:schemeClr val="accent6">
              <a:lumMod val="20000"/>
              <a:lumOff val="80000"/>
            </a:schemeClr>
          </a:solidFill>
          <a:ln w="9525" cap="flat" cmpd="sng" algn="ctr">
            <a:solidFill>
              <a:srgbClr val="E84E1B"/>
            </a:solidFill>
            <a:prstDash val="solid"/>
          </a:ln>
          <a:effectLst>
            <a:outerShdw blurRad="40000" dist="23000" dir="5400000" rotWithShape="0">
              <a:srgbClr val="000000">
                <a:alpha val="35000"/>
              </a:srgbClr>
            </a:outerShdw>
          </a:effectLst>
        </p:spPr>
        <p:txBody>
          <a:bodyPr anchor="ctr"/>
          <a:lstStyle/>
          <a:p>
            <a:pPr algn="ctr" defTabSz="457200" eaLnBrk="1" fontAlgn="auto" hangingPunct="1">
              <a:spcBef>
                <a:spcPts val="0"/>
              </a:spcBef>
              <a:spcAft>
                <a:spcPts val="0"/>
              </a:spcAft>
              <a:defRPr/>
            </a:pPr>
            <a:r>
              <a:rPr lang="en-US" sz="1400" b="1" kern="0" dirty="0">
                <a:solidFill>
                  <a:srgbClr val="C00000"/>
                </a:solidFill>
                <a:latin typeface="Calibri"/>
              </a:rPr>
              <a:t>9. </a:t>
            </a:r>
            <a:r>
              <a:rPr lang="en-US" sz="1400" b="1" kern="0" dirty="0" err="1">
                <a:solidFill>
                  <a:srgbClr val="C00000"/>
                </a:solidFill>
                <a:latin typeface="Calibri"/>
              </a:rPr>
              <a:t>Standardise</a:t>
            </a:r>
            <a:r>
              <a:rPr lang="en-US" sz="1400" b="1" kern="0" dirty="0">
                <a:solidFill>
                  <a:srgbClr val="C00000"/>
                </a:solidFill>
                <a:latin typeface="Calibri"/>
              </a:rPr>
              <a:t> metrology procedures for lasers and secondary sources</a:t>
            </a:r>
            <a:endParaRPr lang="fr-FR" sz="1100" kern="0" dirty="0">
              <a:solidFill>
                <a:prstClr val="black"/>
              </a:solidFill>
              <a:latin typeface="Calibri"/>
            </a:endParaRPr>
          </a:p>
        </p:txBody>
      </p:sp>
      <p:sp>
        <p:nvSpPr>
          <p:cNvPr id="8" name="Szövegdoboz 7">
            <a:extLst>
              <a:ext uri="{FF2B5EF4-FFF2-40B4-BE49-F238E27FC236}">
                <a16:creationId xmlns:a16="http://schemas.microsoft.com/office/drawing/2014/main" id="{50B49E20-210C-EA0C-6898-D5E72BCD21DE}"/>
              </a:ext>
            </a:extLst>
          </p:cNvPr>
          <p:cNvSpPr txBox="1"/>
          <p:nvPr/>
        </p:nvSpPr>
        <p:spPr>
          <a:xfrm>
            <a:off x="350435" y="1811799"/>
            <a:ext cx="6888205" cy="4708981"/>
          </a:xfrm>
          <a:prstGeom prst="rect">
            <a:avLst/>
          </a:prstGeom>
          <a:noFill/>
        </p:spPr>
        <p:txBody>
          <a:bodyPr wrap="square">
            <a:spAutoFit/>
          </a:bodyPr>
          <a:lstStyle/>
          <a:p>
            <a:pPr marL="0" indent="0" eaLnBrk="1" hangingPunct="1">
              <a:lnSpc>
                <a:spcPct val="100000"/>
              </a:lnSpc>
              <a:buClr>
                <a:srgbClr val="E84E1B"/>
              </a:buClr>
              <a:buFont typeface="Arial" panose="020B0604020202020204" pitchFamily="34" charset="0"/>
              <a:buNone/>
              <a:defRPr/>
            </a:pPr>
            <a:r>
              <a:rPr lang="en-US" altLang="cs-CZ" sz="1800" b="1" dirty="0"/>
              <a:t>Task objectives</a:t>
            </a:r>
          </a:p>
          <a:p>
            <a:pPr algn="just" eaLnBrk="1" hangingPunct="1">
              <a:spcBef>
                <a:spcPts val="600"/>
              </a:spcBef>
              <a:buClr>
                <a:srgbClr val="E84E1B"/>
              </a:buClr>
              <a:buFont typeface="Century Gothic" panose="020B0502020202020204" pitchFamily="34" charset="0"/>
              <a:buChar char="−"/>
              <a:defRPr/>
            </a:pPr>
            <a:r>
              <a:rPr lang="hu-HU" altLang="cs-CZ" b="1" dirty="0" err="1"/>
              <a:t>Collect</a:t>
            </a:r>
            <a:r>
              <a:rPr lang="hu-HU" altLang="cs-CZ" dirty="0"/>
              <a:t> </a:t>
            </a:r>
            <a:r>
              <a:rPr lang="hu-HU" altLang="cs-CZ" dirty="0" err="1"/>
              <a:t>measurement</a:t>
            </a:r>
            <a:r>
              <a:rPr lang="hu-HU" altLang="cs-CZ" dirty="0"/>
              <a:t> </a:t>
            </a:r>
            <a:r>
              <a:rPr lang="hu-HU" altLang="cs-CZ" b="1" dirty="0" err="1"/>
              <a:t>devices</a:t>
            </a:r>
            <a:r>
              <a:rPr lang="hu-HU" altLang="cs-CZ" dirty="0"/>
              <a:t> and </a:t>
            </a:r>
            <a:r>
              <a:rPr lang="hu-HU" altLang="cs-CZ" dirty="0" err="1"/>
              <a:t>instruments</a:t>
            </a:r>
            <a:r>
              <a:rPr lang="hu-HU" altLang="cs-CZ" dirty="0"/>
              <a:t> </a:t>
            </a:r>
            <a:r>
              <a:rPr lang="hu-HU" altLang="cs-CZ" b="1" dirty="0" err="1"/>
              <a:t>available</a:t>
            </a:r>
            <a:r>
              <a:rPr lang="hu-HU" altLang="cs-CZ" dirty="0"/>
              <a:t> in ELI </a:t>
            </a:r>
            <a:r>
              <a:rPr lang="hu-HU" altLang="cs-CZ" dirty="0" err="1"/>
              <a:t>facilities</a:t>
            </a:r>
            <a:endParaRPr lang="hu-HU" altLang="cs-CZ" dirty="0"/>
          </a:p>
          <a:p>
            <a:pPr algn="just" eaLnBrk="1" hangingPunct="1">
              <a:spcBef>
                <a:spcPts val="600"/>
              </a:spcBef>
              <a:buClr>
                <a:srgbClr val="E84E1B"/>
              </a:buClr>
              <a:buFont typeface="Century Gothic" panose="020B0502020202020204" pitchFamily="34" charset="0"/>
              <a:buChar char="−"/>
              <a:defRPr/>
            </a:pPr>
            <a:r>
              <a:rPr lang="hu-HU" altLang="cs-CZ" dirty="0" err="1"/>
              <a:t>Definition</a:t>
            </a:r>
            <a:r>
              <a:rPr lang="hu-HU" altLang="cs-CZ" dirty="0"/>
              <a:t> of </a:t>
            </a:r>
            <a:r>
              <a:rPr lang="hu-HU" altLang="cs-CZ" b="1" dirty="0" err="1"/>
              <a:t>key</a:t>
            </a:r>
            <a:r>
              <a:rPr lang="hu-HU" altLang="cs-CZ" b="1" dirty="0"/>
              <a:t> </a:t>
            </a:r>
            <a:r>
              <a:rPr lang="hu-HU" altLang="cs-CZ" b="1" dirty="0" err="1"/>
              <a:t>parameters</a:t>
            </a:r>
            <a:r>
              <a:rPr lang="hu-HU" altLang="cs-CZ" b="1" dirty="0"/>
              <a:t> </a:t>
            </a:r>
            <a:r>
              <a:rPr lang="hu-HU" altLang="cs-CZ" dirty="0"/>
              <a:t>of </a:t>
            </a:r>
            <a:r>
              <a:rPr lang="hu-HU" altLang="cs-CZ" dirty="0" err="1"/>
              <a:t>lasers</a:t>
            </a:r>
            <a:r>
              <a:rPr lang="hu-HU" altLang="cs-CZ" dirty="0"/>
              <a:t> and </a:t>
            </a:r>
            <a:r>
              <a:rPr lang="hu-HU" altLang="cs-CZ" dirty="0" err="1"/>
              <a:t>secondary</a:t>
            </a:r>
            <a:r>
              <a:rPr lang="hu-HU" altLang="cs-CZ" dirty="0"/>
              <a:t> </a:t>
            </a:r>
            <a:r>
              <a:rPr lang="hu-HU" altLang="cs-CZ" dirty="0" err="1"/>
              <a:t>sources</a:t>
            </a:r>
            <a:endParaRPr lang="hu-HU" altLang="cs-CZ" dirty="0"/>
          </a:p>
          <a:p>
            <a:pPr algn="just" eaLnBrk="1" hangingPunct="1">
              <a:spcBef>
                <a:spcPts val="600"/>
              </a:spcBef>
              <a:buClr>
                <a:srgbClr val="E84E1B"/>
              </a:buClr>
              <a:buFont typeface="Century Gothic" panose="020B0502020202020204" pitchFamily="34" charset="0"/>
              <a:buChar char="−"/>
              <a:defRPr/>
            </a:pPr>
            <a:r>
              <a:rPr lang="hu-HU" altLang="cs-CZ" b="1" dirty="0"/>
              <a:t>M</a:t>
            </a:r>
            <a:r>
              <a:rPr lang="en-US" altLang="cs-CZ" b="1" dirty="0" err="1"/>
              <a:t>etrology</a:t>
            </a:r>
            <a:r>
              <a:rPr lang="en-US" altLang="cs-CZ" b="1" dirty="0"/>
              <a:t> solutions </a:t>
            </a:r>
            <a:r>
              <a:rPr lang="en-US" altLang="cs-CZ" dirty="0"/>
              <a:t>(diagnostics</a:t>
            </a:r>
            <a:r>
              <a:rPr lang="hu-HU" altLang="cs-CZ" dirty="0"/>
              <a:t> </a:t>
            </a:r>
            <a:r>
              <a:rPr lang="hu-HU" altLang="cs-CZ" dirty="0" err="1"/>
              <a:t>instruments</a:t>
            </a:r>
            <a:r>
              <a:rPr lang="en-US" altLang="cs-CZ" dirty="0"/>
              <a:t> and protocols) </a:t>
            </a:r>
            <a:r>
              <a:rPr lang="hu-HU" altLang="cs-CZ" b="1" dirty="0" err="1"/>
              <a:t>standardized</a:t>
            </a:r>
            <a:r>
              <a:rPr lang="hu-HU" altLang="cs-CZ" dirty="0"/>
              <a:t> </a:t>
            </a:r>
            <a:r>
              <a:rPr lang="hu-HU" altLang="cs-CZ" dirty="0" err="1"/>
              <a:t>across</a:t>
            </a:r>
            <a:r>
              <a:rPr lang="hu-HU" altLang="cs-CZ" dirty="0"/>
              <a:t> ELI </a:t>
            </a:r>
            <a:r>
              <a:rPr lang="hu-HU" altLang="cs-CZ" dirty="0" err="1"/>
              <a:t>facilities</a:t>
            </a:r>
            <a:endParaRPr lang="en-US" altLang="cs-CZ" dirty="0"/>
          </a:p>
          <a:p>
            <a:pPr algn="just" eaLnBrk="1" hangingPunct="1">
              <a:spcBef>
                <a:spcPts val="600"/>
              </a:spcBef>
              <a:buClr>
                <a:srgbClr val="E84E1B"/>
              </a:buClr>
              <a:buFont typeface="Century Gothic" panose="020B0502020202020204" pitchFamily="34" charset="0"/>
              <a:buChar char="−"/>
              <a:defRPr/>
            </a:pPr>
            <a:r>
              <a:rPr lang="hu-HU" altLang="cs-CZ" dirty="0"/>
              <a:t> </a:t>
            </a:r>
            <a:r>
              <a:rPr lang="hu-HU" altLang="cs-CZ" dirty="0" err="1"/>
              <a:t>Collaboration</a:t>
            </a:r>
            <a:r>
              <a:rPr lang="hu-HU" altLang="cs-CZ" dirty="0"/>
              <a:t> </a:t>
            </a:r>
            <a:r>
              <a:rPr lang="hu-HU" altLang="cs-CZ" dirty="0" err="1"/>
              <a:t>on</a:t>
            </a:r>
            <a:r>
              <a:rPr lang="hu-HU" altLang="cs-CZ" dirty="0"/>
              <a:t> </a:t>
            </a:r>
            <a:r>
              <a:rPr lang="hu-HU" altLang="cs-CZ" b="1" dirty="0" err="1"/>
              <a:t>cross</a:t>
            </a:r>
            <a:r>
              <a:rPr lang="hu-HU" altLang="cs-CZ" b="1" dirty="0"/>
              <a:t> </a:t>
            </a:r>
            <a:r>
              <a:rPr lang="hu-HU" altLang="cs-CZ" b="1" dirty="0" err="1"/>
              <a:t>calibration</a:t>
            </a:r>
            <a:r>
              <a:rPr lang="hu-HU" altLang="cs-CZ" b="1" dirty="0"/>
              <a:t> </a:t>
            </a:r>
            <a:r>
              <a:rPr lang="hu-HU" altLang="cs-CZ" dirty="0"/>
              <a:t>of </a:t>
            </a:r>
            <a:r>
              <a:rPr lang="hu-HU" altLang="cs-CZ" dirty="0" err="1"/>
              <a:t>measurement</a:t>
            </a:r>
            <a:r>
              <a:rPr lang="hu-HU" altLang="cs-CZ" dirty="0"/>
              <a:t> </a:t>
            </a:r>
            <a:r>
              <a:rPr lang="hu-HU" altLang="cs-CZ" dirty="0" err="1"/>
              <a:t>devices</a:t>
            </a:r>
            <a:r>
              <a:rPr lang="hu-HU" altLang="cs-CZ" dirty="0"/>
              <a:t>, </a:t>
            </a:r>
            <a:r>
              <a:rPr lang="hu-HU" altLang="cs-CZ" dirty="0" err="1"/>
              <a:t>to</a:t>
            </a:r>
            <a:r>
              <a:rPr lang="hu-HU" altLang="cs-CZ" dirty="0"/>
              <a:t> </a:t>
            </a:r>
            <a:r>
              <a:rPr lang="hu-HU" altLang="cs-CZ" dirty="0" err="1"/>
              <a:t>ensure</a:t>
            </a:r>
            <a:r>
              <a:rPr lang="hu-HU" altLang="cs-CZ" dirty="0"/>
              <a:t> </a:t>
            </a:r>
            <a:r>
              <a:rPr lang="hu-HU" altLang="cs-CZ" b="1" dirty="0" err="1"/>
              <a:t>consistency</a:t>
            </a:r>
            <a:r>
              <a:rPr lang="hu-HU" altLang="cs-CZ" b="1" dirty="0"/>
              <a:t> </a:t>
            </a:r>
            <a:r>
              <a:rPr lang="hu-HU" altLang="cs-CZ" b="1" dirty="0" err="1"/>
              <a:t>across</a:t>
            </a:r>
            <a:r>
              <a:rPr lang="hu-HU" altLang="cs-CZ" b="1" dirty="0"/>
              <a:t> </a:t>
            </a:r>
            <a:r>
              <a:rPr lang="hu-HU" altLang="cs-CZ" b="1" dirty="0" err="1"/>
              <a:t>facilities</a:t>
            </a:r>
            <a:r>
              <a:rPr lang="hu-HU" altLang="cs-CZ" b="1" dirty="0"/>
              <a:t> </a:t>
            </a:r>
            <a:r>
              <a:rPr lang="hu-HU" altLang="cs-CZ" dirty="0"/>
              <a:t>in </a:t>
            </a:r>
            <a:r>
              <a:rPr lang="hu-HU" altLang="cs-CZ" dirty="0" err="1"/>
              <a:t>services</a:t>
            </a:r>
            <a:r>
              <a:rPr lang="hu-HU" altLang="cs-CZ" dirty="0"/>
              <a:t> </a:t>
            </a:r>
            <a:r>
              <a:rPr lang="hu-HU" altLang="cs-CZ" dirty="0" err="1"/>
              <a:t>provided</a:t>
            </a:r>
            <a:r>
              <a:rPr lang="hu-HU" altLang="cs-CZ" dirty="0"/>
              <a:t> </a:t>
            </a:r>
            <a:r>
              <a:rPr lang="hu-HU" altLang="cs-CZ" dirty="0" err="1"/>
              <a:t>to</a:t>
            </a:r>
            <a:r>
              <a:rPr lang="hu-HU" altLang="cs-CZ" dirty="0"/>
              <a:t> </a:t>
            </a:r>
            <a:r>
              <a:rPr lang="hu-HU" altLang="cs-CZ" dirty="0" err="1"/>
              <a:t>users</a:t>
            </a:r>
            <a:endParaRPr lang="hu-HU" altLang="cs-CZ" dirty="0"/>
          </a:p>
          <a:p>
            <a:pPr algn="just" eaLnBrk="1" hangingPunct="1">
              <a:lnSpc>
                <a:spcPct val="100000"/>
              </a:lnSpc>
              <a:buClr>
                <a:srgbClr val="E84E1B"/>
              </a:buClr>
              <a:defRPr/>
            </a:pPr>
            <a:endParaRPr lang="hu-HU" altLang="cs-CZ" sz="1800" dirty="0"/>
          </a:p>
          <a:p>
            <a:pPr algn="just" eaLnBrk="1" hangingPunct="1">
              <a:lnSpc>
                <a:spcPct val="100000"/>
              </a:lnSpc>
              <a:buClr>
                <a:srgbClr val="E84E1B"/>
              </a:buClr>
              <a:defRPr/>
            </a:pPr>
            <a:endParaRPr lang="hu-HU" altLang="cs-CZ" dirty="0"/>
          </a:p>
          <a:p>
            <a:pPr algn="just" eaLnBrk="1" hangingPunct="1">
              <a:lnSpc>
                <a:spcPct val="100000"/>
              </a:lnSpc>
              <a:buClr>
                <a:srgbClr val="E84E1B"/>
              </a:buClr>
              <a:defRPr/>
            </a:pPr>
            <a:endParaRPr lang="hu-HU" altLang="cs-CZ" sz="1800" dirty="0"/>
          </a:p>
          <a:p>
            <a:pPr marL="0" indent="0" eaLnBrk="1" hangingPunct="1">
              <a:lnSpc>
                <a:spcPct val="100000"/>
              </a:lnSpc>
              <a:spcBef>
                <a:spcPts val="600"/>
              </a:spcBef>
              <a:buClr>
                <a:srgbClr val="E84E1B"/>
              </a:buClr>
            </a:pPr>
            <a:r>
              <a:rPr lang="hu-HU" altLang="cs-CZ" sz="1800" b="1" dirty="0" err="1"/>
              <a:t>Participants</a:t>
            </a:r>
            <a:r>
              <a:rPr lang="hu-HU" altLang="cs-CZ" sz="1800" b="1" dirty="0"/>
              <a:t>:</a:t>
            </a:r>
          </a:p>
          <a:p>
            <a:pPr marL="0" indent="0" eaLnBrk="1" hangingPunct="1">
              <a:lnSpc>
                <a:spcPct val="100000"/>
              </a:lnSpc>
              <a:spcBef>
                <a:spcPts val="600"/>
              </a:spcBef>
              <a:buClr>
                <a:srgbClr val="E84E1B"/>
              </a:buClr>
            </a:pPr>
            <a:r>
              <a:rPr lang="hu-HU" altLang="cs-CZ" dirty="0"/>
              <a:t>ELI NP, ELI ALPS, ELI </a:t>
            </a:r>
            <a:r>
              <a:rPr lang="en-US" altLang="cs-CZ" dirty="0"/>
              <a:t>ERIC</a:t>
            </a:r>
            <a:r>
              <a:rPr lang="hu-HU" altLang="cs-CZ" dirty="0"/>
              <a:t>, CLPU, HZDR, LMU</a:t>
            </a:r>
            <a:endParaRPr lang="hu-HU" altLang="cs-CZ" sz="1800" b="1" dirty="0"/>
          </a:p>
          <a:p>
            <a:pPr algn="just" eaLnBrk="1" hangingPunct="1">
              <a:lnSpc>
                <a:spcPct val="100000"/>
              </a:lnSpc>
              <a:buClr>
                <a:srgbClr val="E84E1B"/>
              </a:buClr>
              <a:defRPr/>
            </a:pPr>
            <a:endParaRPr lang="hu-HU" altLang="cs-CZ" dirty="0"/>
          </a:p>
          <a:p>
            <a:pPr algn="just" eaLnBrk="1" hangingPunct="1">
              <a:lnSpc>
                <a:spcPct val="100000"/>
              </a:lnSpc>
              <a:buClr>
                <a:srgbClr val="E84E1B"/>
              </a:buClr>
              <a:defRPr/>
            </a:pPr>
            <a:endParaRPr lang="en-US" altLang="cs-CZ" sz="1800" dirty="0"/>
          </a:p>
        </p:txBody>
      </p:sp>
      <p:sp>
        <p:nvSpPr>
          <p:cNvPr id="10" name="Szövegdoboz 9">
            <a:extLst>
              <a:ext uri="{FF2B5EF4-FFF2-40B4-BE49-F238E27FC236}">
                <a16:creationId xmlns:a16="http://schemas.microsoft.com/office/drawing/2014/main" id="{45F0EB6F-175D-0528-7D13-B3EDC60D3B21}"/>
              </a:ext>
            </a:extLst>
          </p:cNvPr>
          <p:cNvSpPr txBox="1"/>
          <p:nvPr/>
        </p:nvSpPr>
        <p:spPr>
          <a:xfrm>
            <a:off x="10477050" y="3026037"/>
            <a:ext cx="1572097" cy="646331"/>
          </a:xfrm>
          <a:prstGeom prst="rect">
            <a:avLst/>
          </a:prstGeom>
          <a:noFill/>
        </p:spPr>
        <p:txBody>
          <a:bodyPr wrap="none" rtlCol="0">
            <a:spAutoFit/>
          </a:bodyPr>
          <a:lstStyle/>
          <a:p>
            <a:pPr algn="ctr"/>
            <a:r>
              <a:rPr lang="hu-HU" dirty="0"/>
              <a:t>Daniel Ursescu</a:t>
            </a:r>
          </a:p>
          <a:p>
            <a:pPr algn="ctr"/>
            <a:r>
              <a:rPr lang="hu-HU" dirty="0"/>
              <a:t>T3.2 </a:t>
            </a:r>
            <a:r>
              <a:rPr lang="hu-HU" dirty="0" err="1"/>
              <a:t>leader</a:t>
            </a:r>
            <a:endParaRPr lang="en-GB" dirty="0"/>
          </a:p>
        </p:txBody>
      </p:sp>
      <p:pic>
        <p:nvPicPr>
          <p:cNvPr id="6" name="Kép 5">
            <a:extLst>
              <a:ext uri="{FF2B5EF4-FFF2-40B4-BE49-F238E27FC236}">
                <a16:creationId xmlns:a16="http://schemas.microsoft.com/office/drawing/2014/main" id="{52B53E63-E714-1187-449F-FB583F077F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51089" y="1305720"/>
            <a:ext cx="1190476" cy="1688723"/>
          </a:xfrm>
          <a:prstGeom prst="rect">
            <a:avLst/>
          </a:prstGeom>
          <a:noFill/>
          <a:ln>
            <a:solidFill>
              <a:srgbClr val="FD5000"/>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9804650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F1662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E10C75E4899045BDDADB24CE64572D" ma:contentTypeVersion="15" ma:contentTypeDescription="Create a new document." ma:contentTypeScope="" ma:versionID="e1f50d81a9e0894437bd368d4525322f">
  <xsd:schema xmlns:xsd="http://www.w3.org/2001/XMLSchema" xmlns:xs="http://www.w3.org/2001/XMLSchema" xmlns:p="http://schemas.microsoft.com/office/2006/metadata/properties" xmlns:ns2="7180c374-78bb-4e3b-8555-b6fed851bffe" xmlns:ns3="26741476-6a0b-4567-96dc-bb9f83e3a8cf" targetNamespace="http://schemas.microsoft.com/office/2006/metadata/properties" ma:root="true" ma:fieldsID="d667025a4f733f1837289671d52e5179" ns2:_="" ns3:_="">
    <xsd:import namespace="7180c374-78bb-4e3b-8555-b6fed851bffe"/>
    <xsd:import namespace="26741476-6a0b-4567-96dc-bb9f83e3a8cf"/>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80c374-78bb-4e3b-8555-b6fed851bf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d66644fa-1e04-4b0b-99a7-e1fb9cd97a0f}" ma:internalName="TaxCatchAll" ma:showField="CatchAllData" ma:web="7180c374-78bb-4e3b-8555-b6fed851bff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741476-6a0b-4567-96dc-bb9f83e3a8cf"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1e35d8-cbd7-4d36-b574-fce871f7266f"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6EAB5-13A9-4697-B3CB-A90A1A2DCE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80c374-78bb-4e3b-8555-b6fed851bffe"/>
    <ds:schemaRef ds:uri="26741476-6a0b-4567-96dc-bb9f83e3a8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6F157B-85C2-40DD-BCB3-FC7FEDDF8E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1615</TotalTime>
  <Words>2002</Words>
  <Application>Microsoft Office PowerPoint</Application>
  <PresentationFormat>Widescreen</PresentationFormat>
  <Paragraphs>762</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-apple-system</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Péter</dc:creator>
  <cp:lastModifiedBy>Minja Maric</cp:lastModifiedBy>
  <cp:revision>279</cp:revision>
  <dcterms:created xsi:type="dcterms:W3CDTF">2021-09-20T17:06:16Z</dcterms:created>
  <dcterms:modified xsi:type="dcterms:W3CDTF">2024-04-15T10:00:38Z</dcterms:modified>
</cp:coreProperties>
</file>