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6"/>
  </p:notesMasterIdLst>
  <p:sldIdLst>
    <p:sldId id="256" r:id="rId4"/>
    <p:sldId id="308" r:id="rId5"/>
    <p:sldId id="564" r:id="rId6"/>
    <p:sldId id="315" r:id="rId7"/>
    <p:sldId id="542" r:id="rId8"/>
    <p:sldId id="543" r:id="rId9"/>
    <p:sldId id="545" r:id="rId10"/>
    <p:sldId id="544" r:id="rId11"/>
    <p:sldId id="549" r:id="rId12"/>
    <p:sldId id="546" r:id="rId13"/>
    <p:sldId id="547" r:id="rId14"/>
    <p:sldId id="555" r:id="rId15"/>
    <p:sldId id="556" r:id="rId16"/>
    <p:sldId id="561" r:id="rId17"/>
    <p:sldId id="548" r:id="rId18"/>
    <p:sldId id="565" r:id="rId19"/>
    <p:sldId id="559" r:id="rId20"/>
    <p:sldId id="558" r:id="rId21"/>
    <p:sldId id="563" r:id="rId22"/>
    <p:sldId id="562" r:id="rId23"/>
    <p:sldId id="269" r:id="rId24"/>
    <p:sldId id="270" r:id="rId25"/>
  </p:sldIdLst>
  <p:sldSz cx="12192000" cy="6858000"/>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A5A5A5"/>
    <a:srgbClr val="000000"/>
    <a:srgbClr val="D9D9D9"/>
    <a:srgbClr val="FE5000"/>
    <a:srgbClr val="FFFFFF"/>
    <a:srgbClr val="F58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09" autoAdjust="0"/>
    <p:restoredTop sz="94383" autoAdjust="0"/>
  </p:normalViewPr>
  <p:slideViewPr>
    <p:cSldViewPr snapToGrid="0" showGuides="1">
      <p:cViewPr varScale="1">
        <p:scale>
          <a:sx n="102" d="100"/>
          <a:sy n="102" d="100"/>
        </p:scale>
        <p:origin x="688" y="19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B5663E-15E6-E25D-CDE2-3C043CC160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u-HU"/>
          </a:p>
        </p:txBody>
      </p:sp>
      <p:sp>
        <p:nvSpPr>
          <p:cNvPr id="3" name="Date Placeholder 2">
            <a:extLst>
              <a:ext uri="{FF2B5EF4-FFF2-40B4-BE49-F238E27FC236}">
                <a16:creationId xmlns:a16="http://schemas.microsoft.com/office/drawing/2014/main" id="{BDA78555-C5DA-C95B-27EC-62EF5D2CBE4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1ACED87-ED4A-7046-A8BD-FF0431DD9AA2}" type="datetimeFigureOut">
              <a:rPr lang="hu-HU"/>
              <a:pPr>
                <a:defRPr/>
              </a:pPr>
              <a:t>2024. 04. 15.</a:t>
            </a:fld>
            <a:endParaRPr lang="hu-HU"/>
          </a:p>
        </p:txBody>
      </p:sp>
      <p:sp>
        <p:nvSpPr>
          <p:cNvPr id="4" name="Slide Image Placeholder 3">
            <a:extLst>
              <a:ext uri="{FF2B5EF4-FFF2-40B4-BE49-F238E27FC236}">
                <a16:creationId xmlns:a16="http://schemas.microsoft.com/office/drawing/2014/main" id="{7C496E2A-D1B9-28B6-81E8-248601F20CE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Notes Placeholder 4">
            <a:extLst>
              <a:ext uri="{FF2B5EF4-FFF2-40B4-BE49-F238E27FC236}">
                <a16:creationId xmlns:a16="http://schemas.microsoft.com/office/drawing/2014/main" id="{D3F65ED7-D915-5543-5EBF-F168A29B642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u-HU" noProof="0"/>
          </a:p>
        </p:txBody>
      </p:sp>
      <p:sp>
        <p:nvSpPr>
          <p:cNvPr id="6" name="Footer Placeholder 5">
            <a:extLst>
              <a:ext uri="{FF2B5EF4-FFF2-40B4-BE49-F238E27FC236}">
                <a16:creationId xmlns:a16="http://schemas.microsoft.com/office/drawing/2014/main" id="{2599C005-CC4F-19ED-EA89-A60C85EED14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u-HU"/>
          </a:p>
        </p:txBody>
      </p:sp>
      <p:sp>
        <p:nvSpPr>
          <p:cNvPr id="7" name="Slide Number Placeholder 6">
            <a:extLst>
              <a:ext uri="{FF2B5EF4-FFF2-40B4-BE49-F238E27FC236}">
                <a16:creationId xmlns:a16="http://schemas.microsoft.com/office/drawing/2014/main" id="{5D84B028-273C-8179-1C2A-0A2720A00A0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2BC861A-F0E5-774A-9B42-036B185F7EFC}"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E82FB13-0488-4754-91F7-6E381E4AB22F}" type="slidenum">
              <a:rPr lang="hu-HU" altLang="hu-HU" smtClean="0"/>
              <a:pPr>
                <a:defRPr/>
              </a:pPr>
              <a:t>4</a:t>
            </a:fld>
            <a:endParaRPr lang="hu-HU" altLang="hu-HU"/>
          </a:p>
        </p:txBody>
      </p:sp>
    </p:spTree>
    <p:extLst>
      <p:ext uri="{BB962C8B-B14F-4D97-AF65-F5344CB8AC3E}">
        <p14:creationId xmlns:p14="http://schemas.microsoft.com/office/powerpoint/2010/main" val="421185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2BC861A-F0E5-774A-9B42-036B185F7EFC}" type="slidenum">
              <a:rPr lang="hu-HU" altLang="hu-HU" smtClean="0"/>
              <a:pPr>
                <a:defRPr/>
              </a:pPr>
              <a:t>14</a:t>
            </a:fld>
            <a:endParaRPr lang="hu-HU" altLang="hu-HU"/>
          </a:p>
        </p:txBody>
      </p:sp>
    </p:spTree>
    <p:extLst>
      <p:ext uri="{BB962C8B-B14F-4D97-AF65-F5344CB8AC3E}">
        <p14:creationId xmlns:p14="http://schemas.microsoft.com/office/powerpoint/2010/main" val="306045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E82FB13-0488-4754-91F7-6E381E4AB22F}" type="slidenum">
              <a:rPr lang="hu-HU" altLang="hu-HU" smtClean="0"/>
              <a:pPr>
                <a:defRPr/>
              </a:pPr>
              <a:t>16</a:t>
            </a:fld>
            <a:endParaRPr lang="hu-HU" altLang="hu-HU"/>
          </a:p>
        </p:txBody>
      </p:sp>
    </p:spTree>
    <p:extLst>
      <p:ext uri="{BB962C8B-B14F-4D97-AF65-F5344CB8AC3E}">
        <p14:creationId xmlns:p14="http://schemas.microsoft.com/office/powerpoint/2010/main" val="417403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E82FB13-0488-4754-91F7-6E381E4AB22F}" type="slidenum">
              <a:rPr lang="hu-HU" altLang="hu-HU" smtClean="0"/>
              <a:pPr>
                <a:defRPr/>
              </a:pPr>
              <a:t>17</a:t>
            </a:fld>
            <a:endParaRPr lang="hu-HU" altLang="hu-HU"/>
          </a:p>
        </p:txBody>
      </p:sp>
    </p:spTree>
    <p:extLst>
      <p:ext uri="{BB962C8B-B14F-4D97-AF65-F5344CB8AC3E}">
        <p14:creationId xmlns:p14="http://schemas.microsoft.com/office/powerpoint/2010/main" val="117465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5C1E552-ED8F-A893-FA11-4AFCB922C3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58DDBAE-E243-3122-0EB6-93DDBFBA13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
        <p:nvSpPr>
          <p:cNvPr id="36868" name="Slide Number Placeholder 3">
            <a:extLst>
              <a:ext uri="{FF2B5EF4-FFF2-40B4-BE49-F238E27FC236}">
                <a16:creationId xmlns:a16="http://schemas.microsoft.com/office/drawing/2014/main" id="{FA3B2DFB-F0DB-212D-8C9C-745E39A89D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0157F0-725B-1C40-A504-7A81642020A2}" type="slidenum">
              <a:rPr lang="hu-HU" altLang="hu-HU" smtClean="0"/>
              <a:pPr/>
              <a:t>21</a:t>
            </a:fld>
            <a:endParaRPr lang="hu-HU" alt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29428E3-3754-2155-D449-57E52BA19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7EAC4B8-4BD1-1B91-B386-C684D1A833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
        <p:nvSpPr>
          <p:cNvPr id="38916" name="Slide Number Placeholder 3">
            <a:extLst>
              <a:ext uri="{FF2B5EF4-FFF2-40B4-BE49-F238E27FC236}">
                <a16:creationId xmlns:a16="http://schemas.microsoft.com/office/drawing/2014/main" id="{B0AA9363-EDBB-222E-08C5-FC4B50D088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4AF49E0-F9D7-C44C-A31F-A2161E16CA73}" type="slidenum">
              <a:rPr lang="hu-HU" altLang="hu-HU" smtClean="0"/>
              <a:pPr/>
              <a:t>22</a:t>
            </a:fld>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31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B014DE54-6848-33DF-5FBD-D41F071503B4}"/>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3" name="Szövegdoboz 7">
            <a:extLst>
              <a:ext uri="{FF2B5EF4-FFF2-40B4-BE49-F238E27FC236}">
                <a16:creationId xmlns:a16="http://schemas.microsoft.com/office/drawing/2014/main" id="{0F345F3A-4B30-8A01-82C4-0C76DE879D0B}"/>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BED90A43-7F9D-1643-A8CB-5B981378571A}"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4" name="Picture 5" descr="Shape&#10;&#10;Description automatically generated with medium confidence">
            <a:extLst>
              <a:ext uri="{FF2B5EF4-FFF2-40B4-BE49-F238E27FC236}">
                <a16:creationId xmlns:a16="http://schemas.microsoft.com/office/drawing/2014/main" id="{074C9153-A4A8-E955-D8FB-894F75025AB4}"/>
              </a:ext>
            </a:extLst>
          </p:cNvPr>
          <p:cNvPicPr>
            <a:picLocks noChangeAspect="1"/>
          </p:cNvPicPr>
          <p:nvPr userDrawn="1"/>
        </p:nvPicPr>
        <p:blipFill>
          <a:blip r:embed="rId3">
            <a:extLst>
              <a:ext uri="{28A0092B-C50C-407E-A947-70E740481C1C}">
                <a14:useLocalDpi xmlns:a14="http://schemas.microsoft.com/office/drawing/2010/main" val="0"/>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zövegdoboz 4">
            <a:extLst>
              <a:ext uri="{FF2B5EF4-FFF2-40B4-BE49-F238E27FC236}">
                <a16:creationId xmlns:a16="http://schemas.microsoft.com/office/drawing/2014/main" id="{8E7149CE-F2E5-1900-967B-BBE82F4805CD}"/>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F4992AD3-720D-FB4B-96D1-5E91366B122C}" type="slidenum">
              <a:rPr lang="hu-HU" altLang="hu-HU" b="1" smtClean="0">
                <a:solidFill>
                  <a:srgbClr val="7F7F7F"/>
                </a:solidFill>
              </a:rPr>
              <a:pPr algn="r" eaLnBrk="1" hangingPunct="1">
                <a:defRPr/>
              </a:pPr>
              <a:t>‹#›</a:t>
            </a:fld>
            <a:endParaRPr lang="hu-HU" altLang="hu-HU" b="1">
              <a:solidFill>
                <a:srgbClr val="7F7F7F"/>
              </a:solidFill>
            </a:endParaRPr>
          </a:p>
        </p:txBody>
      </p:sp>
    </p:spTree>
    <p:extLst>
      <p:ext uri="{BB962C8B-B14F-4D97-AF65-F5344CB8AC3E}">
        <p14:creationId xmlns:p14="http://schemas.microsoft.com/office/powerpoint/2010/main" val="11350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églalap 2">
            <a:extLst>
              <a:ext uri="{FF2B5EF4-FFF2-40B4-BE49-F238E27FC236}">
                <a16:creationId xmlns:a16="http://schemas.microsoft.com/office/drawing/2014/main" id="{71A7BA61-E4C0-E3FE-0F6D-F2F75C0FC1FE}"/>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5" name="Szövegdoboz 7">
            <a:extLst>
              <a:ext uri="{FF2B5EF4-FFF2-40B4-BE49-F238E27FC236}">
                <a16:creationId xmlns:a16="http://schemas.microsoft.com/office/drawing/2014/main" id="{10D90935-9FDB-3E1E-A890-1311E9A95AA1}"/>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566C3029-C5FC-5049-83F9-D60132A448E1}"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6" name="Picture 9" descr="Shape&#10;&#10;Description automatically generated with medium confidence">
            <a:extLst>
              <a:ext uri="{FF2B5EF4-FFF2-40B4-BE49-F238E27FC236}">
                <a16:creationId xmlns:a16="http://schemas.microsoft.com/office/drawing/2014/main" id="{0153C891-0605-440E-1D99-0CD8868B9C6F}"/>
              </a:ext>
            </a:extLst>
          </p:cNvPr>
          <p:cNvPicPr>
            <a:picLocks noChangeAspect="1"/>
          </p:cNvPicPr>
          <p:nvPr userDrawn="1"/>
        </p:nvPicPr>
        <p:blipFill>
          <a:blip r:embed="rId3">
            <a:extLst>
              <a:ext uri="{28A0092B-C50C-407E-A947-70E740481C1C}">
                <a14:useLocalDpi xmlns:a14="http://schemas.microsoft.com/office/drawing/2010/main" val="0"/>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814387"/>
            <a:ext cx="10515600" cy="63341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228600" indent="-228600">
              <a:buClr>
                <a:srgbClr val="FE5000"/>
              </a:buClr>
              <a:buFont typeface="Calibri" panose="020F0502020204030204" pitchFamily="34" charset="0"/>
              <a:buChar char="−"/>
              <a:defRPr/>
            </a:lvl1pPr>
            <a:lvl2pPr marL="685800" indent="-228600">
              <a:buClr>
                <a:srgbClr val="FE5000"/>
              </a:buClr>
              <a:buFont typeface="Calibri" panose="020F0502020204030204" pitchFamily="34" charset="0"/>
              <a:buChar char="−"/>
              <a:defRPr/>
            </a:lvl2pPr>
            <a:lvl3pPr marL="1143000" indent="-228600">
              <a:buClr>
                <a:srgbClr val="FE5000"/>
              </a:buClr>
              <a:buFont typeface="Calibri" panose="020F0502020204030204" pitchFamily="34" charset="0"/>
              <a:buChar char="−"/>
              <a:defRPr sz="2200" b="1"/>
            </a:lvl3pPr>
            <a:lvl4pPr marL="1600200" indent="-228600">
              <a:buClr>
                <a:srgbClr val="FE5000"/>
              </a:buClr>
              <a:buFont typeface="Calibri" panose="020F0502020204030204" pitchFamily="34" charset="0"/>
              <a:buChar char="−"/>
              <a:defRPr sz="2000" b="1"/>
            </a:lvl4pPr>
            <a:lvl5pPr marL="2057400" indent="-228600">
              <a:buClr>
                <a:srgbClr val="FE5000"/>
              </a:buClr>
              <a:buFont typeface="Calibri" panose="020F050202020403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5693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14D1DC7C-2163-A26B-A238-42A967496104}"/>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4" name="Szövegdoboz 7">
            <a:extLst>
              <a:ext uri="{FF2B5EF4-FFF2-40B4-BE49-F238E27FC236}">
                <a16:creationId xmlns:a16="http://schemas.microsoft.com/office/drawing/2014/main" id="{6625CD98-3E5E-1C1C-7ECA-3104E38B0C44}"/>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178AC2E6-590A-EF48-97BA-51CE478D6017}"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5" name="Picture 11" descr="Shape&#10;&#10;Description automatically generated with medium confidence">
            <a:extLst>
              <a:ext uri="{FF2B5EF4-FFF2-40B4-BE49-F238E27FC236}">
                <a16:creationId xmlns:a16="http://schemas.microsoft.com/office/drawing/2014/main" id="{209CDAE2-2420-692A-9FA4-E61D31953362}"/>
              </a:ext>
            </a:extLst>
          </p:cNvPr>
          <p:cNvPicPr>
            <a:picLocks noChangeAspect="1"/>
          </p:cNvPicPr>
          <p:nvPr userDrawn="1"/>
        </p:nvPicPr>
        <p:blipFill>
          <a:blip r:embed="rId3">
            <a:extLst>
              <a:ext uri="{28A0092B-C50C-407E-A947-70E740481C1C}">
                <a14:useLocalDpi xmlns:a14="http://schemas.microsoft.com/office/drawing/2010/main" val="0"/>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31850" y="1781176"/>
            <a:ext cx="10515600" cy="4229100"/>
          </a:xfrm>
        </p:spPr>
        <p:txBody>
          <a:bodyPr>
            <a:normAutofit/>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itle 1"/>
          <p:cNvSpPr>
            <a:spLocks noGrp="1"/>
          </p:cNvSpPr>
          <p:nvPr>
            <p:ph type="title"/>
          </p:nvPr>
        </p:nvSpPr>
        <p:spPr>
          <a:xfrm>
            <a:off x="838200" y="814387"/>
            <a:ext cx="10515600" cy="633413"/>
          </a:xfrm>
        </p:spPr>
        <p:txBody>
          <a:bodyPr/>
          <a:lstStyle/>
          <a:p>
            <a:r>
              <a:rPr lang="en-US"/>
              <a:t>Click to edit Master title style</a:t>
            </a:r>
            <a:endParaRPr lang="en-GB"/>
          </a:p>
        </p:txBody>
      </p:sp>
    </p:spTree>
    <p:extLst>
      <p:ext uri="{BB962C8B-B14F-4D97-AF65-F5344CB8AC3E}">
        <p14:creationId xmlns:p14="http://schemas.microsoft.com/office/powerpoint/2010/main" val="350841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11DE1FDF-DBF7-0729-9F9C-2CE15A5141F4}"/>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5" name="Szövegdoboz 4">
            <a:extLst>
              <a:ext uri="{FF2B5EF4-FFF2-40B4-BE49-F238E27FC236}">
                <a16:creationId xmlns:a16="http://schemas.microsoft.com/office/drawing/2014/main" id="{484E0D79-54A2-2F45-C646-F12807A72C4C}"/>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7B84909E-DC55-1643-8532-7915A75892F7}"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6" name="Picture 12" descr="Shape&#10;&#10;Description automatically generated with medium confidence">
            <a:extLst>
              <a:ext uri="{FF2B5EF4-FFF2-40B4-BE49-F238E27FC236}">
                <a16:creationId xmlns:a16="http://schemas.microsoft.com/office/drawing/2014/main" id="{18340A52-181C-07FF-C028-6E4C005FF17D}"/>
              </a:ext>
            </a:extLst>
          </p:cNvPr>
          <p:cNvPicPr>
            <a:picLocks noChangeAspect="1"/>
          </p:cNvPicPr>
          <p:nvPr userDrawn="1"/>
        </p:nvPicPr>
        <p:blipFill>
          <a:blip r:embed="rId3">
            <a:extLst>
              <a:ext uri="{28A0092B-C50C-407E-A947-70E740481C1C}">
                <a14:useLocalDpi xmlns:a14="http://schemas.microsoft.com/office/drawing/2010/main" val="0"/>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838200" y="814387"/>
            <a:ext cx="10515600" cy="633413"/>
          </a:xfrm>
        </p:spPr>
        <p:txBody>
          <a:bodyPr/>
          <a:lstStyle/>
          <a:p>
            <a:r>
              <a:rPr lang="en-US"/>
              <a:t>Click to edit Master title style</a:t>
            </a:r>
            <a:endParaRPr lang="en-GB"/>
          </a:p>
        </p:txBody>
      </p:sp>
    </p:spTree>
    <p:extLst>
      <p:ext uri="{BB962C8B-B14F-4D97-AF65-F5344CB8AC3E}">
        <p14:creationId xmlns:p14="http://schemas.microsoft.com/office/powerpoint/2010/main" val="248367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3011BC4A-7641-6D68-DC2B-A4C0B2833D87}"/>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7" name="Szövegdoboz 4">
            <a:extLst>
              <a:ext uri="{FF2B5EF4-FFF2-40B4-BE49-F238E27FC236}">
                <a16:creationId xmlns:a16="http://schemas.microsoft.com/office/drawing/2014/main" id="{4B611843-4B6C-9548-2B7B-63ECC07C78A0}"/>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CF0998A0-9FA9-B34E-988E-48A276AF340A}"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8" name="Picture 14" descr="Shape&#10;&#10;Description automatically generated with medium confidence">
            <a:extLst>
              <a:ext uri="{FF2B5EF4-FFF2-40B4-BE49-F238E27FC236}">
                <a16:creationId xmlns:a16="http://schemas.microsoft.com/office/drawing/2014/main" id="{C5FB1721-8758-3325-EF7E-DDBEFBB0AAF6}"/>
              </a:ext>
            </a:extLst>
          </p:cNvPr>
          <p:cNvPicPr>
            <a:picLocks noChangeAspect="1"/>
          </p:cNvPicPr>
          <p:nvPr userDrawn="1"/>
        </p:nvPicPr>
        <p:blipFill>
          <a:blip r:embed="rId3">
            <a:extLst>
              <a:ext uri="{28A0092B-C50C-407E-A947-70E740481C1C}">
                <a14:useLocalDpi xmlns:a14="http://schemas.microsoft.com/office/drawing/2010/main" val="0"/>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title"/>
          </p:nvPr>
        </p:nvSpPr>
        <p:spPr>
          <a:xfrm>
            <a:off x="838200" y="814387"/>
            <a:ext cx="10515600" cy="633413"/>
          </a:xfrm>
        </p:spPr>
        <p:txBody>
          <a:bodyPr/>
          <a:lstStyle>
            <a:lvl1pPr>
              <a:defRPr>
                <a:solidFill>
                  <a:srgbClr val="FE50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5048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A35B003E-DAB3-999D-35FC-BD8F3DBCBDD2}"/>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3" name="Szövegdoboz 4">
            <a:extLst>
              <a:ext uri="{FF2B5EF4-FFF2-40B4-BE49-F238E27FC236}">
                <a16:creationId xmlns:a16="http://schemas.microsoft.com/office/drawing/2014/main" id="{261CC37F-B288-DA95-06B1-A98B1C916E27}"/>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4D8E3B4E-6EE3-9945-B635-6ED5673FFEE9}"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4" name="Picture 10" descr="Shape&#10;&#10;Description automatically generated with medium confidence">
            <a:extLst>
              <a:ext uri="{FF2B5EF4-FFF2-40B4-BE49-F238E27FC236}">
                <a16:creationId xmlns:a16="http://schemas.microsoft.com/office/drawing/2014/main" id="{7E472352-0549-2CFC-FE53-B6D82B7A64FD}"/>
              </a:ext>
            </a:extLst>
          </p:cNvPr>
          <p:cNvPicPr>
            <a:picLocks noChangeAspect="1"/>
          </p:cNvPicPr>
          <p:nvPr userDrawn="1"/>
        </p:nvPicPr>
        <p:blipFill>
          <a:blip r:embed="rId3">
            <a:extLst>
              <a:ext uri="{28A0092B-C50C-407E-A947-70E740481C1C}">
                <a14:useLocalDpi xmlns:a14="http://schemas.microsoft.com/office/drawing/2010/main" val="0"/>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38200" y="814387"/>
            <a:ext cx="10515600" cy="633413"/>
          </a:xfrm>
        </p:spPr>
        <p:txBody>
          <a:bodyPr>
            <a:normAutofit/>
          </a:bodyPr>
          <a:lstStyle>
            <a:lvl1pPr>
              <a:defRPr sz="3900">
                <a:solidFill>
                  <a:srgbClr val="FE50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1682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églalap 2">
            <a:extLst>
              <a:ext uri="{FF2B5EF4-FFF2-40B4-BE49-F238E27FC236}">
                <a16:creationId xmlns:a16="http://schemas.microsoft.com/office/drawing/2014/main" id="{11CEC161-B94E-0714-F941-8CA3BAE08022}"/>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6" name="Szövegdoboz 4">
            <a:extLst>
              <a:ext uri="{FF2B5EF4-FFF2-40B4-BE49-F238E27FC236}">
                <a16:creationId xmlns:a16="http://schemas.microsoft.com/office/drawing/2014/main" id="{CD3C32E2-2388-46A4-EECD-4C516D2C441C}"/>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2D298D4D-EA8A-3540-A65A-708FC40211AE}"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7" name="Picture 11" descr="Shape&#10;&#10;Description automatically generated with medium confidence">
            <a:extLst>
              <a:ext uri="{FF2B5EF4-FFF2-40B4-BE49-F238E27FC236}">
                <a16:creationId xmlns:a16="http://schemas.microsoft.com/office/drawing/2014/main" id="{C2F5B533-A33B-1A8C-6753-361A50CE8EF0}"/>
              </a:ext>
            </a:extLst>
          </p:cNvPr>
          <p:cNvPicPr>
            <a:picLocks noChangeAspect="1"/>
          </p:cNvPicPr>
          <p:nvPr userDrawn="1"/>
        </p:nvPicPr>
        <p:blipFill>
          <a:blip r:embed="rId3">
            <a:extLst>
              <a:ext uri="{28A0092B-C50C-407E-A947-70E740481C1C}">
                <a14:useLocalDpi xmlns:a14="http://schemas.microsoft.com/office/drawing/2010/main" val="0"/>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796926"/>
            <a:ext cx="4116525" cy="971550"/>
          </a:xfrm>
        </p:spPr>
        <p:txBody>
          <a:bodyPr>
            <a:noAutofit/>
          </a:bodyPr>
          <a:lstStyle>
            <a:lvl1pPr>
              <a:defRPr sz="3900"/>
            </a:lvl1pPr>
          </a:lstStyle>
          <a:p>
            <a:r>
              <a:rPr lang="en-US" dirty="0"/>
              <a:t>Click to edit Master title style</a:t>
            </a:r>
            <a:endParaRPr lang="en-GB" dirty="0"/>
          </a:p>
        </p:txBody>
      </p:sp>
      <p:sp>
        <p:nvSpPr>
          <p:cNvPr id="3" name="Content Placeholder 2"/>
          <p:cNvSpPr>
            <a:spLocks noGrp="1"/>
          </p:cNvSpPr>
          <p:nvPr>
            <p:ph idx="1"/>
          </p:nvPr>
        </p:nvSpPr>
        <p:spPr>
          <a:xfrm>
            <a:off x="5387010" y="796926"/>
            <a:ext cx="5968378" cy="5072061"/>
          </a:xfrm>
        </p:spPr>
        <p:txBody>
          <a:bodyPr/>
          <a:lstStyle>
            <a:lvl1pPr>
              <a:defRPr sz="31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4116525" cy="3811588"/>
          </a:xfrm>
        </p:spPr>
        <p:txBody>
          <a:bodyPr>
            <a:normAutofit/>
          </a:bodyPr>
          <a:lstStyle>
            <a:lvl1pPr marL="0" indent="0">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3956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églalap 2">
            <a:extLst>
              <a:ext uri="{FF2B5EF4-FFF2-40B4-BE49-F238E27FC236}">
                <a16:creationId xmlns:a16="http://schemas.microsoft.com/office/drawing/2014/main" id="{65C3CC77-3764-499D-BDD8-7E8D0229F61D}"/>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6" name="Szövegdoboz 4">
            <a:extLst>
              <a:ext uri="{FF2B5EF4-FFF2-40B4-BE49-F238E27FC236}">
                <a16:creationId xmlns:a16="http://schemas.microsoft.com/office/drawing/2014/main" id="{97B1EBEC-4C06-EE53-EFE4-F097C46B2313}"/>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A995E0BF-511A-C544-960D-ED3EDDBB7567}"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7" name="Picture 11" descr="Shape&#10;&#10;Description automatically generated with medium confidence">
            <a:extLst>
              <a:ext uri="{FF2B5EF4-FFF2-40B4-BE49-F238E27FC236}">
                <a16:creationId xmlns:a16="http://schemas.microsoft.com/office/drawing/2014/main" id="{CF90B6E8-A76C-701D-582D-9A989C67B410}"/>
              </a:ext>
            </a:extLst>
          </p:cNvPr>
          <p:cNvPicPr>
            <a:picLocks noChangeAspect="1"/>
          </p:cNvPicPr>
          <p:nvPr userDrawn="1"/>
        </p:nvPicPr>
        <p:blipFill>
          <a:blip r:embed="rId3">
            <a:extLst>
              <a:ext uri="{28A0092B-C50C-407E-A947-70E740481C1C}">
                <a14:useLocalDpi xmlns:a14="http://schemas.microsoft.com/office/drawing/2010/main" val="0"/>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760412"/>
            <a:ext cx="4050264" cy="1296987"/>
          </a:xfrm>
        </p:spPr>
        <p:txBody>
          <a:bodyPr>
            <a:noAutofit/>
          </a:bodyPr>
          <a:lstStyle>
            <a:lvl1pPr>
              <a:defRPr sz="3900">
                <a:solidFill>
                  <a:srgbClr val="FE5000"/>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760412"/>
            <a:ext cx="6172200" cy="510857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4050264" cy="3811588"/>
          </a:xfrm>
        </p:spPr>
        <p:txBody>
          <a:bodyPr>
            <a:normAutofit/>
          </a:bodyPr>
          <a:lstStyle>
            <a:lvl1pPr marL="0" indent="0">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5885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Header_Blank0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43436C17-890C-B08E-BA3D-9C2628F7540F}"/>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pic>
        <p:nvPicPr>
          <p:cNvPr id="3" name="Picture 3" descr="Shape&#10;&#10;Description automatically generated with medium confidence">
            <a:extLst>
              <a:ext uri="{FF2B5EF4-FFF2-40B4-BE49-F238E27FC236}">
                <a16:creationId xmlns:a16="http://schemas.microsoft.com/office/drawing/2014/main" id="{8ED2F1BB-B45B-A2BA-2B85-44ABBC6B5EAB}"/>
              </a:ext>
            </a:extLst>
          </p:cNvPr>
          <p:cNvPicPr>
            <a:picLocks noChangeAspect="1"/>
          </p:cNvPicPr>
          <p:nvPr userDrawn="1"/>
        </p:nvPicPr>
        <p:blipFill>
          <a:blip r:embed="rId3">
            <a:extLst>
              <a:ext uri="{28A0092B-C50C-407E-A947-70E740481C1C}">
                <a14:useLocalDpi xmlns:a14="http://schemas.microsoft.com/office/drawing/2010/main" val="0"/>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61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84E934-D685-B2BD-ADBB-522833EA5575}"/>
              </a:ext>
            </a:extLst>
          </p:cNvPr>
          <p:cNvSpPr>
            <a:spLocks noGrp="1"/>
          </p:cNvSpPr>
          <p:nvPr>
            <p:ph type="title"/>
          </p:nvPr>
        </p:nvSpPr>
        <p:spPr bwMode="auto">
          <a:xfrm>
            <a:off x="838200" y="574675"/>
            <a:ext cx="10515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a:t>Click to edit Master title style</a:t>
            </a:r>
            <a:endParaRPr lang="en-GB" altLang="hu-HU"/>
          </a:p>
        </p:txBody>
      </p:sp>
      <p:sp>
        <p:nvSpPr>
          <p:cNvPr id="1027" name="Text Placeholder 2">
            <a:extLst>
              <a:ext uri="{FF2B5EF4-FFF2-40B4-BE49-F238E27FC236}">
                <a16:creationId xmlns:a16="http://schemas.microsoft.com/office/drawing/2014/main" id="{FD28AF4F-9BA9-FF57-1CB9-B07F378F3E5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a:t>Click to edit Master text styles</a:t>
            </a:r>
          </a:p>
          <a:p>
            <a:pPr lvl="1"/>
            <a:r>
              <a:rPr lang="en-US" altLang="hu-HU"/>
              <a:t>Second level</a:t>
            </a:r>
          </a:p>
          <a:p>
            <a:pPr lvl="2"/>
            <a:r>
              <a:rPr lang="en-US" altLang="hu-HU"/>
              <a:t>Third level</a:t>
            </a:r>
          </a:p>
          <a:p>
            <a:pPr lvl="3"/>
            <a:r>
              <a:rPr lang="en-US" altLang="hu-HU"/>
              <a:t>Fourth level</a:t>
            </a:r>
          </a:p>
          <a:p>
            <a:pPr lvl="4"/>
            <a:r>
              <a:rPr lang="en-US" altLang="hu-HU"/>
              <a:t>Fifth level</a:t>
            </a:r>
            <a:endParaRPr lang="en-GB" altLang="hu-HU"/>
          </a:p>
        </p:txBody>
      </p:sp>
      <p:sp>
        <p:nvSpPr>
          <p:cNvPr id="4" name="Date Placeholder 3">
            <a:extLst>
              <a:ext uri="{FF2B5EF4-FFF2-40B4-BE49-F238E27FC236}">
                <a16:creationId xmlns:a16="http://schemas.microsoft.com/office/drawing/2014/main" id="{FD87DAB1-6944-B265-6794-8AE4F65BB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5D58657-AAD7-FB46-9023-E41CC96091EC}" type="datetimeFigureOut">
              <a:rPr lang="en-GB"/>
              <a:pPr>
                <a:defRPr/>
              </a:pPr>
              <a:t>15/04/2024</a:t>
            </a:fld>
            <a:endParaRPr lang="en-GB"/>
          </a:p>
        </p:txBody>
      </p:sp>
      <p:sp>
        <p:nvSpPr>
          <p:cNvPr id="5" name="Footer Placeholder 4">
            <a:extLst>
              <a:ext uri="{FF2B5EF4-FFF2-40B4-BE49-F238E27FC236}">
                <a16:creationId xmlns:a16="http://schemas.microsoft.com/office/drawing/2014/main" id="{BC29F46F-65DC-4F07-E42E-35D18C1E6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2EC653A6-FF3A-D91E-B7E4-281CC1AC478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E4AE6F6-4DC9-E647-8F24-7EFC8FB7DE4F}" type="slidenum">
              <a:rPr lang="en-GB" altLang="hu-HU"/>
              <a:pPr>
                <a:defRPr/>
              </a:pPr>
              <a:t>‹#›</a:t>
            </a:fld>
            <a:endParaRPr lang="en-GB" altLang="hu-HU"/>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rtl="0" eaLnBrk="0" fontAlgn="base" hangingPunct="0">
        <a:lnSpc>
          <a:spcPct val="90000"/>
        </a:lnSpc>
        <a:spcBef>
          <a:spcPct val="0"/>
        </a:spcBef>
        <a:spcAft>
          <a:spcPct val="0"/>
        </a:spcAft>
        <a:defRPr sz="3800" b="1" kern="1200">
          <a:solidFill>
            <a:srgbClr val="FE5000"/>
          </a:solidFill>
          <a:latin typeface="+mj-lt"/>
          <a:ea typeface="+mj-ea"/>
          <a:cs typeface="+mj-cs"/>
        </a:defRPr>
      </a:lvl1pPr>
      <a:lvl2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2pPr>
      <a:lvl3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3pPr>
      <a:lvl4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4pPr>
      <a:lvl5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5pPr>
      <a:lvl6pPr marL="457200" algn="l" rtl="0" fontAlgn="base">
        <a:lnSpc>
          <a:spcPct val="90000"/>
        </a:lnSpc>
        <a:spcBef>
          <a:spcPct val="0"/>
        </a:spcBef>
        <a:spcAft>
          <a:spcPct val="0"/>
        </a:spcAft>
        <a:defRPr sz="3800" b="1">
          <a:solidFill>
            <a:srgbClr val="FE5000"/>
          </a:solidFill>
          <a:latin typeface="Calibri" panose="020F0502020204030204" pitchFamily="34" charset="0"/>
        </a:defRPr>
      </a:lvl6pPr>
      <a:lvl7pPr marL="914400" algn="l" rtl="0" fontAlgn="base">
        <a:lnSpc>
          <a:spcPct val="90000"/>
        </a:lnSpc>
        <a:spcBef>
          <a:spcPct val="0"/>
        </a:spcBef>
        <a:spcAft>
          <a:spcPct val="0"/>
        </a:spcAft>
        <a:defRPr sz="3800" b="1">
          <a:solidFill>
            <a:srgbClr val="FE5000"/>
          </a:solidFill>
          <a:latin typeface="Calibri" panose="020F0502020204030204" pitchFamily="34" charset="0"/>
        </a:defRPr>
      </a:lvl7pPr>
      <a:lvl8pPr marL="1371600" algn="l" rtl="0" fontAlgn="base">
        <a:lnSpc>
          <a:spcPct val="90000"/>
        </a:lnSpc>
        <a:spcBef>
          <a:spcPct val="0"/>
        </a:spcBef>
        <a:spcAft>
          <a:spcPct val="0"/>
        </a:spcAft>
        <a:defRPr sz="3800" b="1">
          <a:solidFill>
            <a:srgbClr val="FE5000"/>
          </a:solidFill>
          <a:latin typeface="Calibri" panose="020F0502020204030204" pitchFamily="34" charset="0"/>
        </a:defRPr>
      </a:lvl8pPr>
      <a:lvl9pPr marL="1828800" algn="l" rtl="0" fontAlgn="base">
        <a:lnSpc>
          <a:spcPct val="90000"/>
        </a:lnSpc>
        <a:spcBef>
          <a:spcPct val="0"/>
        </a:spcBef>
        <a:spcAft>
          <a:spcPct val="0"/>
        </a:spcAft>
        <a:defRPr sz="3800" b="1">
          <a:solidFill>
            <a:srgbClr val="FE5000"/>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0.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sv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39.png"/><Relationship Id="rId5" Type="http://schemas.microsoft.com/office/2007/relationships/hdphoto" Target="../media/hdphoto6.wdp"/><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4.png"/><Relationship Id="rId7"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tm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77.png"/><Relationship Id="rId1" Type="http://schemas.openxmlformats.org/officeDocument/2006/relationships/slideLayout" Target="../slideLayouts/slideLayout11.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odnadpis 4">
            <a:extLst>
              <a:ext uri="{FF2B5EF4-FFF2-40B4-BE49-F238E27FC236}">
                <a16:creationId xmlns:a16="http://schemas.microsoft.com/office/drawing/2014/main" id="{4C0951B7-F189-058B-08DF-E8314B0C638B}"/>
              </a:ext>
            </a:extLst>
          </p:cNvPr>
          <p:cNvSpPr txBox="1">
            <a:spLocks/>
          </p:cNvSpPr>
          <p:nvPr/>
        </p:nvSpPr>
        <p:spPr bwMode="auto">
          <a:xfrm>
            <a:off x="922338" y="4146550"/>
            <a:ext cx="106886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FE5000"/>
              </a:buClr>
              <a:buFont typeface="Calibri" panose="020F0502020204030204" pitchFamily="34" charset="0"/>
              <a:buChar char="−"/>
              <a:defRPr sz="3100" b="1">
                <a:solidFill>
                  <a:schemeClr val="tx1"/>
                </a:solidFill>
                <a:latin typeface="Calibri" panose="020F0502020204030204" pitchFamily="34" charset="0"/>
              </a:defRPr>
            </a:lvl1pPr>
            <a:lvl2pPr marL="685800" indent="-228600">
              <a:lnSpc>
                <a:spcPct val="90000"/>
              </a:lnSpc>
              <a:spcBef>
                <a:spcPts val="500"/>
              </a:spcBef>
              <a:buClr>
                <a:srgbClr val="FE5000"/>
              </a:buClr>
              <a:buFont typeface="Calibri" panose="020F0502020204030204" pitchFamily="34" charset="0"/>
              <a:buChar char="−"/>
              <a:defRPr sz="2500" b="1">
                <a:solidFill>
                  <a:schemeClr val="tx1"/>
                </a:solidFill>
                <a:latin typeface="Calibri" panose="020F0502020204030204" pitchFamily="34" charset="0"/>
              </a:defRPr>
            </a:lvl2pPr>
            <a:lvl3pPr marL="1143000" indent="-228600">
              <a:lnSpc>
                <a:spcPct val="90000"/>
              </a:lnSpc>
              <a:spcBef>
                <a:spcPts val="500"/>
              </a:spcBef>
              <a:buClr>
                <a:srgbClr val="FE5000"/>
              </a:buClr>
              <a:buFont typeface="Calibri" panose="020F0502020204030204" pitchFamily="34" charset="0"/>
              <a:buChar char="−"/>
              <a:defRPr sz="2200" b="1">
                <a:solidFill>
                  <a:schemeClr val="tx1"/>
                </a:solidFill>
                <a:latin typeface="Calibri" panose="020F0502020204030204" pitchFamily="34" charset="0"/>
              </a:defRPr>
            </a:lvl3pPr>
            <a:lvl4pPr marL="1600200" indent="-228600">
              <a:lnSpc>
                <a:spcPct val="90000"/>
              </a:lnSpc>
              <a:spcBef>
                <a:spcPts val="500"/>
              </a:spcBef>
              <a:buClr>
                <a:srgbClr val="FE5000"/>
              </a:buClr>
              <a:buFont typeface="Calibri" panose="020F0502020204030204" pitchFamily="34" charset="0"/>
              <a:buChar char="−"/>
              <a:defRPr sz="2000" b="1">
                <a:solidFill>
                  <a:schemeClr val="tx1"/>
                </a:solidFill>
                <a:latin typeface="Calibri" panose="020F0502020204030204" pitchFamily="34" charset="0"/>
              </a:defRPr>
            </a:lvl4pPr>
            <a:lvl5pPr marL="2057400" indent="-228600">
              <a:lnSpc>
                <a:spcPct val="90000"/>
              </a:lnSpc>
              <a:spcBef>
                <a:spcPts val="500"/>
              </a:spcBef>
              <a:buClr>
                <a:srgbClr val="FE5000"/>
              </a:buClr>
              <a:buFont typeface="Calibri" panose="020F050202020403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hu-HU" sz="2800" b="0" dirty="0"/>
              <a:t>CLOSING MEETING</a:t>
            </a:r>
            <a:endParaRPr lang="cs-CZ" altLang="hu-HU" sz="2800" b="0" dirty="0"/>
          </a:p>
        </p:txBody>
      </p:sp>
      <p:sp>
        <p:nvSpPr>
          <p:cNvPr id="27651" name="Nadpis 3">
            <a:extLst>
              <a:ext uri="{FF2B5EF4-FFF2-40B4-BE49-F238E27FC236}">
                <a16:creationId xmlns:a16="http://schemas.microsoft.com/office/drawing/2014/main" id="{61CB2F1D-68FC-A979-4D40-1F25B50DA702}"/>
              </a:ext>
            </a:extLst>
          </p:cNvPr>
          <p:cNvSpPr txBox="1">
            <a:spLocks/>
          </p:cNvSpPr>
          <p:nvPr/>
        </p:nvSpPr>
        <p:spPr bwMode="auto">
          <a:xfrm>
            <a:off x="922338" y="3181350"/>
            <a:ext cx="1068863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FE5000"/>
              </a:buClr>
              <a:buFont typeface="Calibri" panose="020F0502020204030204" pitchFamily="34" charset="0"/>
              <a:buChar char="−"/>
              <a:defRPr sz="3100" b="1">
                <a:solidFill>
                  <a:schemeClr val="tx1"/>
                </a:solidFill>
                <a:latin typeface="Calibri" panose="020F0502020204030204" pitchFamily="34" charset="0"/>
              </a:defRPr>
            </a:lvl1pPr>
            <a:lvl2pPr marL="742950" indent="-285750">
              <a:lnSpc>
                <a:spcPct val="90000"/>
              </a:lnSpc>
              <a:spcBef>
                <a:spcPts val="500"/>
              </a:spcBef>
              <a:buClr>
                <a:srgbClr val="FE5000"/>
              </a:buClr>
              <a:buFont typeface="Calibri" panose="020F0502020204030204" pitchFamily="34" charset="0"/>
              <a:buChar char="−"/>
              <a:defRPr sz="2500" b="1">
                <a:solidFill>
                  <a:schemeClr val="tx1"/>
                </a:solidFill>
                <a:latin typeface="Calibri" panose="020F0502020204030204" pitchFamily="34" charset="0"/>
              </a:defRPr>
            </a:lvl2pPr>
            <a:lvl3pPr marL="1143000" indent="-228600">
              <a:lnSpc>
                <a:spcPct val="90000"/>
              </a:lnSpc>
              <a:spcBef>
                <a:spcPts val="500"/>
              </a:spcBef>
              <a:buClr>
                <a:srgbClr val="FE5000"/>
              </a:buClr>
              <a:buFont typeface="Calibri" panose="020F0502020204030204" pitchFamily="34" charset="0"/>
              <a:buChar char="−"/>
              <a:defRPr sz="2200" b="1">
                <a:solidFill>
                  <a:schemeClr val="tx1"/>
                </a:solidFill>
                <a:latin typeface="Calibri" panose="020F0502020204030204" pitchFamily="34" charset="0"/>
              </a:defRPr>
            </a:lvl3pPr>
            <a:lvl4pPr marL="1600200" indent="-228600">
              <a:lnSpc>
                <a:spcPct val="90000"/>
              </a:lnSpc>
              <a:spcBef>
                <a:spcPts val="500"/>
              </a:spcBef>
              <a:buClr>
                <a:srgbClr val="FE5000"/>
              </a:buClr>
              <a:buFont typeface="Calibri" panose="020F0502020204030204" pitchFamily="34" charset="0"/>
              <a:buChar char="−"/>
              <a:defRPr sz="2000" b="1">
                <a:solidFill>
                  <a:schemeClr val="tx1"/>
                </a:solidFill>
                <a:latin typeface="Calibri" panose="020F0502020204030204" pitchFamily="34" charset="0"/>
              </a:defRPr>
            </a:lvl4pPr>
            <a:lvl5pPr marL="2057400" indent="-228600">
              <a:lnSpc>
                <a:spcPct val="90000"/>
              </a:lnSpc>
              <a:spcBef>
                <a:spcPts val="500"/>
              </a:spcBef>
              <a:buClr>
                <a:srgbClr val="FE5000"/>
              </a:buClr>
              <a:buFont typeface="Calibri" panose="020F050202020403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hu-HU" sz="3300" dirty="0">
                <a:cs typeface="Calibri" panose="020F0502020204030204" pitchFamily="34" charset="0"/>
              </a:rPr>
              <a:t>INTEGRATION</a:t>
            </a:r>
            <a:endParaRPr lang="cs-CZ" altLang="hu-HU" sz="3300" dirty="0">
              <a:cs typeface="Calibri" panose="020F0502020204030204" pitchFamily="34" charset="0"/>
            </a:endParaRPr>
          </a:p>
        </p:txBody>
      </p:sp>
      <p:sp>
        <p:nvSpPr>
          <p:cNvPr id="8" name="TextBox 15">
            <a:extLst>
              <a:ext uri="{FF2B5EF4-FFF2-40B4-BE49-F238E27FC236}">
                <a16:creationId xmlns:a16="http://schemas.microsoft.com/office/drawing/2014/main" id="{75800B60-514B-E560-ED03-CC3A82710F96}"/>
              </a:ext>
            </a:extLst>
          </p:cNvPr>
          <p:cNvSpPr txBox="1">
            <a:spLocks noChangeArrowheads="1"/>
          </p:cNvSpPr>
          <p:nvPr/>
        </p:nvSpPr>
        <p:spPr bwMode="auto">
          <a:xfrm>
            <a:off x="7966075" y="5913438"/>
            <a:ext cx="4035425" cy="715962"/>
          </a:xfrm>
          <a:prstGeom prst="rect">
            <a:avLst/>
          </a:prstGeom>
          <a:noFill/>
          <a:ln>
            <a:noFill/>
          </a:ln>
        </p:spPr>
        <p:txBody>
          <a:bodyPr>
            <a:spAutoFit/>
          </a:bodyPr>
          <a:lstStyle>
            <a:lvl1pPr>
              <a:defRPr sz="3000">
                <a:solidFill>
                  <a:schemeClr val="tx1"/>
                </a:solidFill>
                <a:latin typeface="Century Gothic" panose="020B0502020202020204" pitchFamily="34" charset="0"/>
              </a:defRPr>
            </a:lvl1pPr>
            <a:lvl2pPr marL="742950" indent="-285750">
              <a:defRPr sz="3000">
                <a:solidFill>
                  <a:schemeClr val="tx1"/>
                </a:solidFill>
                <a:latin typeface="Century Gothic" panose="020B0502020202020204" pitchFamily="34" charset="0"/>
              </a:defRPr>
            </a:lvl2pPr>
            <a:lvl3pPr marL="1143000" indent="-228600">
              <a:defRPr sz="3000">
                <a:solidFill>
                  <a:schemeClr val="tx1"/>
                </a:solidFill>
                <a:latin typeface="Century Gothic" panose="020B0502020202020204" pitchFamily="34" charset="0"/>
              </a:defRPr>
            </a:lvl3pPr>
            <a:lvl4pPr marL="1600200" indent="-228600">
              <a:defRPr sz="3000">
                <a:solidFill>
                  <a:schemeClr val="tx1"/>
                </a:solidFill>
                <a:latin typeface="Century Gothic" panose="020B0502020202020204" pitchFamily="34" charset="0"/>
              </a:defRPr>
            </a:lvl4pPr>
            <a:lvl5pPr marL="2057400" indent="-228600">
              <a:defRPr sz="3000">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sz="3000">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sz="3000">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sz="3000">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sz="3000">
                <a:solidFill>
                  <a:schemeClr val="tx1"/>
                </a:solidFill>
                <a:latin typeface="Century Gothic" panose="020B0502020202020204" pitchFamily="34" charset="0"/>
              </a:defRPr>
            </a:lvl9pPr>
          </a:lstStyle>
          <a:p>
            <a:pPr eaLnBrk="1" fontAlgn="auto" hangingPunct="1">
              <a:spcBef>
                <a:spcPts val="0"/>
              </a:spcBef>
              <a:spcAft>
                <a:spcPts val="0"/>
              </a:spcAft>
              <a:defRPr/>
            </a:pPr>
            <a:r>
              <a:rPr lang="en-GB" altLang="en-NL" sz="1350" dirty="0">
                <a:latin typeface="+mn-lt"/>
                <a:cs typeface="Arial" panose="020B0604020202020204" pitchFamily="34" charset="0"/>
              </a:rPr>
              <a:t>IMPULSE is funded by the European Union’s </a:t>
            </a:r>
            <a:endParaRPr lang="hu-HU" altLang="en-NL" sz="1350" dirty="0">
              <a:latin typeface="+mn-lt"/>
              <a:cs typeface="Arial" panose="020B0604020202020204" pitchFamily="34" charset="0"/>
            </a:endParaRPr>
          </a:p>
          <a:p>
            <a:pPr eaLnBrk="1" fontAlgn="auto" hangingPunct="1">
              <a:spcBef>
                <a:spcPts val="0"/>
              </a:spcBef>
              <a:spcAft>
                <a:spcPts val="0"/>
              </a:spcAft>
              <a:defRPr/>
            </a:pPr>
            <a:r>
              <a:rPr lang="en-GB" altLang="en-NL" sz="1350" dirty="0">
                <a:latin typeface="+mn-lt"/>
                <a:cs typeface="Arial" panose="020B0604020202020204" pitchFamily="34" charset="0"/>
              </a:rPr>
              <a:t>Horizon 2020 research and innovation programme </a:t>
            </a:r>
            <a:endParaRPr lang="hu-HU" altLang="en-NL" sz="1350" dirty="0">
              <a:latin typeface="+mn-lt"/>
              <a:cs typeface="Arial" panose="020B0604020202020204" pitchFamily="34" charset="0"/>
            </a:endParaRPr>
          </a:p>
          <a:p>
            <a:pPr eaLnBrk="1" fontAlgn="auto" hangingPunct="1">
              <a:spcBef>
                <a:spcPts val="0"/>
              </a:spcBef>
              <a:spcAft>
                <a:spcPts val="0"/>
              </a:spcAft>
              <a:defRPr/>
            </a:pPr>
            <a:r>
              <a:rPr lang="en-GB" altLang="en-NL" sz="1350" dirty="0">
                <a:latin typeface="+mn-lt"/>
                <a:cs typeface="Arial" panose="020B0604020202020204" pitchFamily="34" charset="0"/>
              </a:rPr>
              <a:t>under grant</a:t>
            </a:r>
            <a:r>
              <a:rPr lang="hu-HU" altLang="en-NL" sz="1350" dirty="0">
                <a:latin typeface="+mn-lt"/>
                <a:cs typeface="Arial" panose="020B0604020202020204" pitchFamily="34" charset="0"/>
              </a:rPr>
              <a:t> </a:t>
            </a:r>
            <a:r>
              <a:rPr lang="en-GB" altLang="en-NL" sz="1350" dirty="0">
                <a:latin typeface="+mn-lt"/>
                <a:cs typeface="Arial" panose="020B0604020202020204" pitchFamily="34" charset="0"/>
              </a:rPr>
              <a:t>agreement No. 871161 </a:t>
            </a:r>
          </a:p>
        </p:txBody>
      </p:sp>
      <p:pic>
        <p:nvPicPr>
          <p:cNvPr id="27653" name="Picture 2" descr="Black Flag Of European Eu Stock Illustration - Download Image Now - iStock">
            <a:extLst>
              <a:ext uri="{FF2B5EF4-FFF2-40B4-BE49-F238E27FC236}">
                <a16:creationId xmlns:a16="http://schemas.microsoft.com/office/drawing/2014/main" id="{7A33054E-37DD-86B4-A4A9-7DBF6118B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338" y="5962650"/>
            <a:ext cx="10334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Nadpis 3">
            <a:extLst>
              <a:ext uri="{FF2B5EF4-FFF2-40B4-BE49-F238E27FC236}">
                <a16:creationId xmlns:a16="http://schemas.microsoft.com/office/drawing/2014/main" id="{28D40B38-ADC0-8777-A159-74C5EF6359AE}"/>
              </a:ext>
            </a:extLst>
          </p:cNvPr>
          <p:cNvSpPr txBox="1">
            <a:spLocks/>
          </p:cNvSpPr>
          <p:nvPr/>
        </p:nvSpPr>
        <p:spPr bwMode="auto">
          <a:xfrm>
            <a:off x="922338" y="5541963"/>
            <a:ext cx="2852737" cy="37147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fontAlgn="auto" hangingPunct="1">
              <a:lnSpc>
                <a:spcPct val="100000"/>
              </a:lnSpc>
              <a:spcBef>
                <a:spcPct val="0"/>
              </a:spcBef>
              <a:spcAft>
                <a:spcPts val="0"/>
              </a:spcAft>
              <a:buFontTx/>
              <a:buNone/>
              <a:defRPr/>
            </a:pPr>
            <a:r>
              <a:rPr lang="en-US" altLang="hu-HU" sz="2200" b="1" dirty="0">
                <a:latin typeface="+mj-lt"/>
              </a:rPr>
              <a:t>17 April</a:t>
            </a:r>
            <a:r>
              <a:rPr lang="hu-HU" altLang="hu-HU" sz="2200" b="1" dirty="0">
                <a:latin typeface="+mj-lt"/>
              </a:rPr>
              <a:t> 202</a:t>
            </a:r>
            <a:r>
              <a:rPr lang="en-US" altLang="hu-HU" sz="2200" b="1" dirty="0">
                <a:latin typeface="+mj-lt"/>
              </a:rPr>
              <a:t>4</a:t>
            </a:r>
            <a:endParaRPr lang="cs-CZ" altLang="hu-HU" sz="2200" dirty="0">
              <a:latin typeface="+mj-lt"/>
            </a:endParaRPr>
          </a:p>
        </p:txBody>
      </p:sp>
      <p:sp>
        <p:nvSpPr>
          <p:cNvPr id="11" name="Nadpis 3">
            <a:extLst>
              <a:ext uri="{FF2B5EF4-FFF2-40B4-BE49-F238E27FC236}">
                <a16:creationId xmlns:a16="http://schemas.microsoft.com/office/drawing/2014/main" id="{17B97838-A5DC-66BA-E0BB-D7E5B4C6B9AD}"/>
              </a:ext>
            </a:extLst>
          </p:cNvPr>
          <p:cNvSpPr txBox="1">
            <a:spLocks/>
          </p:cNvSpPr>
          <p:nvPr/>
        </p:nvSpPr>
        <p:spPr bwMode="auto">
          <a:xfrm>
            <a:off x="922338" y="5149850"/>
            <a:ext cx="6503987" cy="37147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fontAlgn="auto" hangingPunct="1">
              <a:lnSpc>
                <a:spcPct val="100000"/>
              </a:lnSpc>
              <a:spcBef>
                <a:spcPct val="0"/>
              </a:spcBef>
              <a:spcAft>
                <a:spcPts val="0"/>
              </a:spcAft>
              <a:buFontTx/>
              <a:buNone/>
              <a:defRPr/>
            </a:pPr>
            <a:r>
              <a:rPr lang="en-GB" altLang="hu-HU" sz="2500" b="1" dirty="0">
                <a:solidFill>
                  <a:srgbClr val="FE5000"/>
                </a:solidFill>
                <a:latin typeface="+mj-lt"/>
              </a:rPr>
              <a:t>Gábor Németh</a:t>
            </a:r>
            <a:endParaRPr lang="cs-CZ" altLang="hu-HU" sz="2500" dirty="0">
              <a:solidFill>
                <a:srgbClr val="FE5000"/>
              </a:solidFill>
              <a:latin typeface="+mj-lt"/>
            </a:endParaRPr>
          </a:p>
        </p:txBody>
      </p:sp>
      <p:sp>
        <p:nvSpPr>
          <p:cNvPr id="12" name="Nadpis 3">
            <a:extLst>
              <a:ext uri="{FF2B5EF4-FFF2-40B4-BE49-F238E27FC236}">
                <a16:creationId xmlns:a16="http://schemas.microsoft.com/office/drawing/2014/main" id="{1C385F5F-0CF9-2FBA-9389-586D67D81DDD}"/>
              </a:ext>
            </a:extLst>
          </p:cNvPr>
          <p:cNvSpPr txBox="1">
            <a:spLocks/>
          </p:cNvSpPr>
          <p:nvPr/>
        </p:nvSpPr>
        <p:spPr bwMode="auto">
          <a:xfrm>
            <a:off x="922338" y="2151063"/>
            <a:ext cx="10117137" cy="738187"/>
          </a:xfrm>
          <a:prstGeom prst="rect">
            <a:avLst/>
          </a:prstGeom>
          <a:noFill/>
          <a:ln>
            <a:noFill/>
          </a:ln>
        </p:spPr>
        <p:txBody>
          <a:bodyPr anchor="b"/>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fontAlgn="auto" hangingPunct="1">
              <a:spcBef>
                <a:spcPct val="0"/>
              </a:spcBef>
              <a:spcAft>
                <a:spcPts val="0"/>
              </a:spcAft>
              <a:buFontTx/>
              <a:buNone/>
              <a:defRPr/>
            </a:pPr>
            <a:r>
              <a:rPr lang="hu-HU" altLang="hu-HU" sz="3800" b="1" dirty="0">
                <a:solidFill>
                  <a:srgbClr val="FE5000"/>
                </a:solidFill>
                <a:latin typeface="+mn-lt"/>
              </a:rPr>
              <a:t>IMPULSE PROJECT</a:t>
            </a:r>
            <a:endParaRPr lang="cs-CZ" altLang="hu-HU" sz="3800" b="1" dirty="0">
              <a:solidFill>
                <a:srgbClr val="FE5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153050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ACHIEVEMENTS_INT. MGMT SYSTEM</a:t>
            </a:r>
            <a:endParaRPr lang="hu-HU" sz="3100" b="1" dirty="0">
              <a:solidFill>
                <a:schemeClr val="bg2">
                  <a:lumMod val="25000"/>
                </a:schemeClr>
              </a:solidFill>
            </a:endParaRPr>
          </a:p>
        </p:txBody>
      </p:sp>
      <p:graphicFrame>
        <p:nvGraphicFramePr>
          <p:cNvPr id="4" name="Table 3">
            <a:extLst>
              <a:ext uri="{FF2B5EF4-FFF2-40B4-BE49-F238E27FC236}">
                <a16:creationId xmlns:a16="http://schemas.microsoft.com/office/drawing/2014/main" id="{824118FA-A4E3-7399-2DC5-00513732AB5D}"/>
              </a:ext>
            </a:extLst>
          </p:cNvPr>
          <p:cNvGraphicFramePr>
            <a:graphicFrameLocks noGrp="1"/>
          </p:cNvGraphicFramePr>
          <p:nvPr/>
        </p:nvGraphicFramePr>
        <p:xfrm>
          <a:off x="740853" y="1561630"/>
          <a:ext cx="3358181" cy="1590422"/>
        </p:xfrm>
        <a:graphic>
          <a:graphicData uri="http://schemas.openxmlformats.org/drawingml/2006/table">
            <a:tbl>
              <a:tblPr firstRow="1" bandRow="1">
                <a:tableStyleId>{21E4AEA4-8DFA-4A89-87EB-49C32662AFE0}</a:tableStyleId>
              </a:tblPr>
              <a:tblGrid>
                <a:gridCol w="3358181">
                  <a:extLst>
                    <a:ext uri="{9D8B030D-6E8A-4147-A177-3AD203B41FA5}">
                      <a16:colId xmlns:a16="http://schemas.microsoft.com/office/drawing/2014/main" val="2362254487"/>
                    </a:ext>
                  </a:extLst>
                </a:gridCol>
              </a:tblGrid>
              <a:tr h="645542">
                <a:tc>
                  <a:txBody>
                    <a:bodyPr/>
                    <a:lstStyle/>
                    <a:p>
                      <a:r>
                        <a:rPr lang="en-GB" sz="1400" dirty="0">
                          <a:latin typeface="Calibri" panose="020F0502020204030204" pitchFamily="34" charset="0"/>
                          <a:cs typeface="Calibri" panose="020F0502020204030204" pitchFamily="34" charset="0"/>
                        </a:rPr>
                        <a:t>Definition and launch of the integrated management system for ELI</a:t>
                      </a:r>
                    </a:p>
                  </a:txBody>
                  <a:tcPr anchor="ctr"/>
                </a:tc>
                <a:extLst>
                  <a:ext uri="{0D108BD9-81ED-4DB2-BD59-A6C34878D82A}">
                    <a16:rowId xmlns:a16="http://schemas.microsoft.com/office/drawing/2014/main" val="2344513578"/>
                  </a:ext>
                </a:extLst>
              </a:tr>
              <a:tr h="896489">
                <a:tc>
                  <a:txBody>
                    <a:bodyPr/>
                    <a:lstStyle/>
                    <a:p>
                      <a:pPr marL="0" lvl="0" indent="0" algn="just">
                        <a:buFont typeface="Arial" panose="020B0604020202020204" pitchFamily="34" charset="0"/>
                        <a:buNone/>
                      </a:pPr>
                      <a:r>
                        <a:rPr lang="en-GB" sz="1400" dirty="0">
                          <a:latin typeface="Calibri" panose="020F0502020204030204" pitchFamily="34" charset="0"/>
                          <a:cs typeface="Calibri" panose="020F0502020204030204" pitchFamily="34" charset="0"/>
                        </a:rPr>
                        <a:t>Preparation and implementation of the key policies foreseen in the ELI ERIC Statutes as well as their implementing processes and procedures. </a:t>
                      </a:r>
                    </a:p>
                  </a:txBody>
                  <a:tcPr/>
                </a:tc>
                <a:extLst>
                  <a:ext uri="{0D108BD9-81ED-4DB2-BD59-A6C34878D82A}">
                    <a16:rowId xmlns:a16="http://schemas.microsoft.com/office/drawing/2014/main" val="3773104353"/>
                  </a:ext>
                </a:extLst>
              </a:tr>
            </a:tbl>
          </a:graphicData>
        </a:graphic>
      </p:graphicFrame>
      <p:sp>
        <p:nvSpPr>
          <p:cNvPr id="12" name="Rectangle 11">
            <a:extLst>
              <a:ext uri="{FF2B5EF4-FFF2-40B4-BE49-F238E27FC236}">
                <a16:creationId xmlns:a16="http://schemas.microsoft.com/office/drawing/2014/main" id="{A5F284FD-288D-6EB6-92F2-B5DA45871A86}"/>
              </a:ext>
            </a:extLst>
          </p:cNvPr>
          <p:cNvSpPr/>
          <p:nvPr/>
        </p:nvSpPr>
        <p:spPr>
          <a:xfrm>
            <a:off x="333853" y="1561630"/>
            <a:ext cx="392370" cy="628164"/>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TASK</a:t>
            </a:r>
          </a:p>
        </p:txBody>
      </p:sp>
      <p:sp>
        <p:nvSpPr>
          <p:cNvPr id="15" name="Rectangle 14">
            <a:extLst>
              <a:ext uri="{FF2B5EF4-FFF2-40B4-BE49-F238E27FC236}">
                <a16:creationId xmlns:a16="http://schemas.microsoft.com/office/drawing/2014/main" id="{EF9D69DC-4467-F3B4-2F30-17F97FBF7A5C}"/>
              </a:ext>
            </a:extLst>
          </p:cNvPr>
          <p:cNvSpPr/>
          <p:nvPr/>
        </p:nvSpPr>
        <p:spPr>
          <a:xfrm>
            <a:off x="333853" y="2215468"/>
            <a:ext cx="392370" cy="936584"/>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sz="1400" dirty="0"/>
              <a:t>OUTCOME</a:t>
            </a:r>
          </a:p>
        </p:txBody>
      </p:sp>
      <p:pic>
        <p:nvPicPr>
          <p:cNvPr id="3" name="Picture 2">
            <a:extLst>
              <a:ext uri="{FF2B5EF4-FFF2-40B4-BE49-F238E27FC236}">
                <a16:creationId xmlns:a16="http://schemas.microsoft.com/office/drawing/2014/main" id="{CB04CB36-D1DB-4E4C-B39F-065003239AFC}"/>
              </a:ext>
            </a:extLst>
          </p:cNvPr>
          <p:cNvPicPr>
            <a:picLocks noChangeAspect="1"/>
          </p:cNvPicPr>
          <p:nvPr/>
        </p:nvPicPr>
        <p:blipFill>
          <a:blip r:embed="rId2"/>
          <a:stretch>
            <a:fillRect/>
          </a:stretch>
        </p:blipFill>
        <p:spPr>
          <a:xfrm>
            <a:off x="10498769" y="150518"/>
            <a:ext cx="1329043" cy="1158341"/>
          </a:xfrm>
          <a:prstGeom prst="rect">
            <a:avLst/>
          </a:prstGeom>
        </p:spPr>
      </p:pic>
      <p:grpSp>
        <p:nvGrpSpPr>
          <p:cNvPr id="6" name="Group 5">
            <a:extLst>
              <a:ext uri="{FF2B5EF4-FFF2-40B4-BE49-F238E27FC236}">
                <a16:creationId xmlns:a16="http://schemas.microsoft.com/office/drawing/2014/main" id="{98970412-3FB0-E295-AD01-B5AEBC879278}"/>
              </a:ext>
            </a:extLst>
          </p:cNvPr>
          <p:cNvGrpSpPr/>
          <p:nvPr/>
        </p:nvGrpSpPr>
        <p:grpSpPr>
          <a:xfrm>
            <a:off x="4376921" y="2790112"/>
            <a:ext cx="7887616" cy="3762995"/>
            <a:chOff x="2190611" y="1543458"/>
            <a:chExt cx="7887616" cy="3762995"/>
          </a:xfrm>
        </p:grpSpPr>
        <p:sp>
          <p:nvSpPr>
            <p:cNvPr id="7" name="Rectangle 6">
              <a:extLst>
                <a:ext uri="{FF2B5EF4-FFF2-40B4-BE49-F238E27FC236}">
                  <a16:creationId xmlns:a16="http://schemas.microsoft.com/office/drawing/2014/main" id="{57097573-1496-5E3C-AE60-2D6BC71A937A}"/>
                </a:ext>
              </a:extLst>
            </p:cNvPr>
            <p:cNvSpPr/>
            <p:nvPr/>
          </p:nvSpPr>
          <p:spPr>
            <a:xfrm>
              <a:off x="6090235" y="2056822"/>
              <a:ext cx="3593585" cy="6163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F731A0-803E-8DA1-FE30-E792ECDCAE2A}"/>
                </a:ext>
              </a:extLst>
            </p:cNvPr>
            <p:cNvSpPr/>
            <p:nvPr/>
          </p:nvSpPr>
          <p:spPr>
            <a:xfrm>
              <a:off x="6090235" y="2759404"/>
              <a:ext cx="3593585" cy="6163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D8346F-1857-752B-FF47-CDB784E941A3}"/>
                </a:ext>
              </a:extLst>
            </p:cNvPr>
            <p:cNvSpPr/>
            <p:nvPr/>
          </p:nvSpPr>
          <p:spPr>
            <a:xfrm>
              <a:off x="6090235" y="3461986"/>
              <a:ext cx="3598613" cy="6163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F3C2E5-ABA4-0749-0873-458B7A0D12AD}"/>
                </a:ext>
              </a:extLst>
            </p:cNvPr>
            <p:cNvSpPr/>
            <p:nvPr/>
          </p:nvSpPr>
          <p:spPr>
            <a:xfrm>
              <a:off x="6090236" y="4164568"/>
              <a:ext cx="3598613" cy="6163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7D13A4-0527-E45C-22DF-571A117ADE54}"/>
                </a:ext>
              </a:extLst>
            </p:cNvPr>
            <p:cNvSpPr/>
            <p:nvPr/>
          </p:nvSpPr>
          <p:spPr>
            <a:xfrm>
              <a:off x="2190611" y="2056822"/>
              <a:ext cx="3911154" cy="616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01E01B-8CD8-1CBF-5758-B3F8BF9AC92F}"/>
                </a:ext>
              </a:extLst>
            </p:cNvPr>
            <p:cNvSpPr/>
            <p:nvPr/>
          </p:nvSpPr>
          <p:spPr>
            <a:xfrm>
              <a:off x="2190611" y="2759404"/>
              <a:ext cx="3911153" cy="616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0E3B3D-9CA7-8E80-545B-ED436EF8B4B5}"/>
                </a:ext>
              </a:extLst>
            </p:cNvPr>
            <p:cNvSpPr/>
            <p:nvPr/>
          </p:nvSpPr>
          <p:spPr>
            <a:xfrm>
              <a:off x="2190613" y="3461986"/>
              <a:ext cx="3911152" cy="616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F906EE-5F06-369D-E6F7-4107EBF42039}"/>
                </a:ext>
              </a:extLst>
            </p:cNvPr>
            <p:cNvSpPr/>
            <p:nvPr/>
          </p:nvSpPr>
          <p:spPr>
            <a:xfrm>
              <a:off x="2190613" y="4164568"/>
              <a:ext cx="3911152" cy="616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0FD923A-A404-E288-756D-0CF5D3BF0EA4}"/>
                </a:ext>
              </a:extLst>
            </p:cNvPr>
            <p:cNvGrpSpPr/>
            <p:nvPr/>
          </p:nvGrpSpPr>
          <p:grpSpPr>
            <a:xfrm>
              <a:off x="3942700" y="1543458"/>
              <a:ext cx="4295077" cy="3762995"/>
              <a:chOff x="14914563" y="612775"/>
              <a:chExt cx="3549650" cy="3109913"/>
            </a:xfrm>
          </p:grpSpPr>
          <p:sp>
            <p:nvSpPr>
              <p:cNvPr id="40" name="Freeform 7">
                <a:extLst>
                  <a:ext uri="{FF2B5EF4-FFF2-40B4-BE49-F238E27FC236}">
                    <a16:creationId xmlns:a16="http://schemas.microsoft.com/office/drawing/2014/main" id="{F4A00273-2903-770B-DD4B-634B524C1593}"/>
                  </a:ext>
                </a:extLst>
              </p:cNvPr>
              <p:cNvSpPr>
                <a:spLocks/>
              </p:cNvSpPr>
              <p:nvPr/>
            </p:nvSpPr>
            <p:spPr bwMode="auto">
              <a:xfrm>
                <a:off x="15235238" y="2395538"/>
                <a:ext cx="2908300" cy="768350"/>
              </a:xfrm>
              <a:custGeom>
                <a:avLst/>
                <a:gdLst>
                  <a:gd name="T0" fmla="*/ 1365 w 1832"/>
                  <a:gd name="T1" fmla="*/ 121 h 484"/>
                  <a:gd name="T2" fmla="*/ 916 w 1832"/>
                  <a:gd name="T3" fmla="*/ 0 h 484"/>
                  <a:gd name="T4" fmla="*/ 467 w 1832"/>
                  <a:gd name="T5" fmla="*/ 121 h 484"/>
                  <a:gd name="T6" fmla="*/ 0 w 1832"/>
                  <a:gd name="T7" fmla="*/ 237 h 484"/>
                  <a:gd name="T8" fmla="*/ 467 w 1832"/>
                  <a:gd name="T9" fmla="*/ 363 h 484"/>
                  <a:gd name="T10" fmla="*/ 916 w 1832"/>
                  <a:gd name="T11" fmla="*/ 484 h 484"/>
                  <a:gd name="T12" fmla="*/ 1354 w 1832"/>
                  <a:gd name="T13" fmla="*/ 369 h 484"/>
                  <a:gd name="T14" fmla="*/ 1832 w 1832"/>
                  <a:gd name="T15" fmla="*/ 237 h 484"/>
                  <a:gd name="T16" fmla="*/ 1365 w 1832"/>
                  <a:gd name="T17" fmla="*/ 121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2" h="484">
                    <a:moveTo>
                      <a:pt x="1365" y="121"/>
                    </a:moveTo>
                    <a:lnTo>
                      <a:pt x="916" y="0"/>
                    </a:lnTo>
                    <a:lnTo>
                      <a:pt x="467" y="121"/>
                    </a:lnTo>
                    <a:lnTo>
                      <a:pt x="0" y="237"/>
                    </a:lnTo>
                    <a:lnTo>
                      <a:pt x="467" y="363"/>
                    </a:lnTo>
                    <a:lnTo>
                      <a:pt x="916" y="484"/>
                    </a:lnTo>
                    <a:lnTo>
                      <a:pt x="1354" y="369"/>
                    </a:lnTo>
                    <a:lnTo>
                      <a:pt x="1832" y="237"/>
                    </a:lnTo>
                    <a:lnTo>
                      <a:pt x="1365" y="12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Freeform 8">
                <a:extLst>
                  <a:ext uri="{FF2B5EF4-FFF2-40B4-BE49-F238E27FC236}">
                    <a16:creationId xmlns:a16="http://schemas.microsoft.com/office/drawing/2014/main" id="{36FB9AB3-5CDC-86DA-A3DB-633808AB1A57}"/>
                  </a:ext>
                </a:extLst>
              </p:cNvPr>
              <p:cNvSpPr>
                <a:spLocks/>
              </p:cNvSpPr>
              <p:nvPr/>
            </p:nvSpPr>
            <p:spPr bwMode="auto">
              <a:xfrm>
                <a:off x="15619413" y="1920875"/>
                <a:ext cx="2149475" cy="576263"/>
              </a:xfrm>
              <a:custGeom>
                <a:avLst/>
                <a:gdLst>
                  <a:gd name="T0" fmla="*/ 1008 w 1354"/>
                  <a:gd name="T1" fmla="*/ 92 h 363"/>
                  <a:gd name="T2" fmla="*/ 674 w 1354"/>
                  <a:gd name="T3" fmla="*/ 0 h 363"/>
                  <a:gd name="T4" fmla="*/ 346 w 1354"/>
                  <a:gd name="T5" fmla="*/ 92 h 363"/>
                  <a:gd name="T6" fmla="*/ 0 w 1354"/>
                  <a:gd name="T7" fmla="*/ 178 h 363"/>
                  <a:gd name="T8" fmla="*/ 346 w 1354"/>
                  <a:gd name="T9" fmla="*/ 271 h 363"/>
                  <a:gd name="T10" fmla="*/ 674 w 1354"/>
                  <a:gd name="T11" fmla="*/ 363 h 363"/>
                  <a:gd name="T12" fmla="*/ 1008 w 1354"/>
                  <a:gd name="T13" fmla="*/ 271 h 363"/>
                  <a:gd name="T14" fmla="*/ 1354 w 1354"/>
                  <a:gd name="T15" fmla="*/ 178 h 363"/>
                  <a:gd name="T16" fmla="*/ 1008 w 1354"/>
                  <a:gd name="T17" fmla="*/ 9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4" h="363">
                    <a:moveTo>
                      <a:pt x="1008" y="92"/>
                    </a:moveTo>
                    <a:lnTo>
                      <a:pt x="674" y="0"/>
                    </a:lnTo>
                    <a:lnTo>
                      <a:pt x="346" y="92"/>
                    </a:lnTo>
                    <a:lnTo>
                      <a:pt x="0" y="178"/>
                    </a:lnTo>
                    <a:lnTo>
                      <a:pt x="346" y="271"/>
                    </a:lnTo>
                    <a:lnTo>
                      <a:pt x="674" y="363"/>
                    </a:lnTo>
                    <a:lnTo>
                      <a:pt x="1008" y="271"/>
                    </a:lnTo>
                    <a:lnTo>
                      <a:pt x="1354" y="178"/>
                    </a:lnTo>
                    <a:lnTo>
                      <a:pt x="1008" y="92"/>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 name="Freeform 9">
                <a:extLst>
                  <a:ext uri="{FF2B5EF4-FFF2-40B4-BE49-F238E27FC236}">
                    <a16:creationId xmlns:a16="http://schemas.microsoft.com/office/drawing/2014/main" id="{191ABF37-86D4-61BB-BF83-E4DDDEA981C4}"/>
                  </a:ext>
                </a:extLst>
              </p:cNvPr>
              <p:cNvSpPr>
                <a:spLocks/>
              </p:cNvSpPr>
              <p:nvPr/>
            </p:nvSpPr>
            <p:spPr bwMode="auto">
              <a:xfrm>
                <a:off x="16003588" y="1463675"/>
                <a:ext cx="1371600" cy="347663"/>
              </a:xfrm>
              <a:custGeom>
                <a:avLst/>
                <a:gdLst>
                  <a:gd name="T0" fmla="*/ 645 w 864"/>
                  <a:gd name="T1" fmla="*/ 46 h 219"/>
                  <a:gd name="T2" fmla="*/ 432 w 864"/>
                  <a:gd name="T3" fmla="*/ 0 h 219"/>
                  <a:gd name="T4" fmla="*/ 225 w 864"/>
                  <a:gd name="T5" fmla="*/ 52 h 219"/>
                  <a:gd name="T6" fmla="*/ 0 w 864"/>
                  <a:gd name="T7" fmla="*/ 103 h 219"/>
                  <a:gd name="T8" fmla="*/ 225 w 864"/>
                  <a:gd name="T9" fmla="*/ 167 h 219"/>
                  <a:gd name="T10" fmla="*/ 432 w 864"/>
                  <a:gd name="T11" fmla="*/ 219 h 219"/>
                  <a:gd name="T12" fmla="*/ 640 w 864"/>
                  <a:gd name="T13" fmla="*/ 167 h 219"/>
                  <a:gd name="T14" fmla="*/ 864 w 864"/>
                  <a:gd name="T15" fmla="*/ 103 h 219"/>
                  <a:gd name="T16" fmla="*/ 645 w 864"/>
                  <a:gd name="T17" fmla="*/ 4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219">
                    <a:moveTo>
                      <a:pt x="645" y="46"/>
                    </a:moveTo>
                    <a:lnTo>
                      <a:pt x="432" y="0"/>
                    </a:lnTo>
                    <a:lnTo>
                      <a:pt x="225" y="52"/>
                    </a:lnTo>
                    <a:lnTo>
                      <a:pt x="0" y="103"/>
                    </a:lnTo>
                    <a:lnTo>
                      <a:pt x="225" y="167"/>
                    </a:lnTo>
                    <a:lnTo>
                      <a:pt x="432" y="219"/>
                    </a:lnTo>
                    <a:lnTo>
                      <a:pt x="640" y="167"/>
                    </a:lnTo>
                    <a:lnTo>
                      <a:pt x="864" y="103"/>
                    </a:lnTo>
                    <a:lnTo>
                      <a:pt x="645" y="46"/>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 name="Freeform 10">
                <a:extLst>
                  <a:ext uri="{FF2B5EF4-FFF2-40B4-BE49-F238E27FC236}">
                    <a16:creationId xmlns:a16="http://schemas.microsoft.com/office/drawing/2014/main" id="{A6F9B2DC-270E-4ED7-453E-17C64C6A5FFE}"/>
                  </a:ext>
                </a:extLst>
              </p:cNvPr>
              <p:cNvSpPr>
                <a:spLocks/>
              </p:cNvSpPr>
              <p:nvPr/>
            </p:nvSpPr>
            <p:spPr bwMode="auto">
              <a:xfrm>
                <a:off x="14914563" y="2771775"/>
                <a:ext cx="1774825" cy="950913"/>
              </a:xfrm>
              <a:custGeom>
                <a:avLst/>
                <a:gdLst>
                  <a:gd name="T0" fmla="*/ 1118 w 1118"/>
                  <a:gd name="T1" fmla="*/ 599 h 599"/>
                  <a:gd name="T2" fmla="*/ 1118 w 1118"/>
                  <a:gd name="T3" fmla="*/ 247 h 599"/>
                  <a:gd name="T4" fmla="*/ 1101 w 1118"/>
                  <a:gd name="T5" fmla="*/ 241 h 599"/>
                  <a:gd name="T6" fmla="*/ 202 w 1118"/>
                  <a:gd name="T7" fmla="*/ 0 h 599"/>
                  <a:gd name="T8" fmla="*/ 202 w 1118"/>
                  <a:gd name="T9" fmla="*/ 0 h 599"/>
                  <a:gd name="T10" fmla="*/ 0 w 1118"/>
                  <a:gd name="T11" fmla="*/ 299 h 599"/>
                  <a:gd name="T12" fmla="*/ 1118 w 1118"/>
                  <a:gd name="T13" fmla="*/ 599 h 599"/>
                </a:gdLst>
                <a:ahLst/>
                <a:cxnLst>
                  <a:cxn ang="0">
                    <a:pos x="T0" y="T1"/>
                  </a:cxn>
                  <a:cxn ang="0">
                    <a:pos x="T2" y="T3"/>
                  </a:cxn>
                  <a:cxn ang="0">
                    <a:pos x="T4" y="T5"/>
                  </a:cxn>
                  <a:cxn ang="0">
                    <a:pos x="T6" y="T7"/>
                  </a:cxn>
                  <a:cxn ang="0">
                    <a:pos x="T8" y="T9"/>
                  </a:cxn>
                  <a:cxn ang="0">
                    <a:pos x="T10" y="T11"/>
                  </a:cxn>
                  <a:cxn ang="0">
                    <a:pos x="T12" y="T13"/>
                  </a:cxn>
                </a:cxnLst>
                <a:rect l="0" t="0" r="r" b="b"/>
                <a:pathLst>
                  <a:path w="1118" h="599">
                    <a:moveTo>
                      <a:pt x="1118" y="599"/>
                    </a:moveTo>
                    <a:lnTo>
                      <a:pt x="1118" y="247"/>
                    </a:lnTo>
                    <a:lnTo>
                      <a:pt x="1101" y="241"/>
                    </a:lnTo>
                    <a:lnTo>
                      <a:pt x="202" y="0"/>
                    </a:lnTo>
                    <a:lnTo>
                      <a:pt x="202" y="0"/>
                    </a:lnTo>
                    <a:lnTo>
                      <a:pt x="0" y="299"/>
                    </a:lnTo>
                    <a:lnTo>
                      <a:pt x="1118" y="59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 name="Freeform 11">
                <a:extLst>
                  <a:ext uri="{FF2B5EF4-FFF2-40B4-BE49-F238E27FC236}">
                    <a16:creationId xmlns:a16="http://schemas.microsoft.com/office/drawing/2014/main" id="{9F4B0DCA-82C1-64E5-393F-81C8D144FC5C}"/>
                  </a:ext>
                </a:extLst>
              </p:cNvPr>
              <p:cNvSpPr>
                <a:spLocks/>
              </p:cNvSpPr>
              <p:nvPr/>
            </p:nvSpPr>
            <p:spPr bwMode="auto">
              <a:xfrm>
                <a:off x="15682913" y="1627188"/>
                <a:ext cx="1006475" cy="750888"/>
              </a:xfrm>
              <a:custGeom>
                <a:avLst/>
                <a:gdLst>
                  <a:gd name="T0" fmla="*/ 634 w 634"/>
                  <a:gd name="T1" fmla="*/ 473 h 473"/>
                  <a:gd name="T2" fmla="*/ 634 w 634"/>
                  <a:gd name="T3" fmla="*/ 116 h 473"/>
                  <a:gd name="T4" fmla="*/ 617 w 634"/>
                  <a:gd name="T5" fmla="*/ 116 h 473"/>
                  <a:gd name="T6" fmla="*/ 208 w 634"/>
                  <a:gd name="T7" fmla="*/ 0 h 473"/>
                  <a:gd name="T8" fmla="*/ 202 w 634"/>
                  <a:gd name="T9" fmla="*/ 0 h 473"/>
                  <a:gd name="T10" fmla="*/ 0 w 634"/>
                  <a:gd name="T11" fmla="*/ 300 h 473"/>
                  <a:gd name="T12" fmla="*/ 634 w 634"/>
                  <a:gd name="T13" fmla="*/ 473 h 473"/>
                </a:gdLst>
                <a:ahLst/>
                <a:cxnLst>
                  <a:cxn ang="0">
                    <a:pos x="T0" y="T1"/>
                  </a:cxn>
                  <a:cxn ang="0">
                    <a:pos x="T2" y="T3"/>
                  </a:cxn>
                  <a:cxn ang="0">
                    <a:pos x="T4" y="T5"/>
                  </a:cxn>
                  <a:cxn ang="0">
                    <a:pos x="T6" y="T7"/>
                  </a:cxn>
                  <a:cxn ang="0">
                    <a:pos x="T8" y="T9"/>
                  </a:cxn>
                  <a:cxn ang="0">
                    <a:pos x="T10" y="T11"/>
                  </a:cxn>
                  <a:cxn ang="0">
                    <a:pos x="T12" y="T13"/>
                  </a:cxn>
                </a:cxnLst>
                <a:rect l="0" t="0" r="r" b="b"/>
                <a:pathLst>
                  <a:path w="634" h="473">
                    <a:moveTo>
                      <a:pt x="634" y="473"/>
                    </a:moveTo>
                    <a:lnTo>
                      <a:pt x="634" y="116"/>
                    </a:lnTo>
                    <a:lnTo>
                      <a:pt x="617" y="116"/>
                    </a:lnTo>
                    <a:lnTo>
                      <a:pt x="208" y="0"/>
                    </a:lnTo>
                    <a:lnTo>
                      <a:pt x="202" y="0"/>
                    </a:lnTo>
                    <a:lnTo>
                      <a:pt x="0" y="300"/>
                    </a:lnTo>
                    <a:lnTo>
                      <a:pt x="634" y="473"/>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 name="Freeform 12">
                <a:extLst>
                  <a:ext uri="{FF2B5EF4-FFF2-40B4-BE49-F238E27FC236}">
                    <a16:creationId xmlns:a16="http://schemas.microsoft.com/office/drawing/2014/main" id="{0A0C9406-4A50-D8B3-3837-29FBE1C90A69}"/>
                  </a:ext>
                </a:extLst>
              </p:cNvPr>
              <p:cNvSpPr>
                <a:spLocks/>
              </p:cNvSpPr>
              <p:nvPr/>
            </p:nvSpPr>
            <p:spPr bwMode="auto">
              <a:xfrm>
                <a:off x="15298738" y="2203450"/>
                <a:ext cx="1390650" cy="850900"/>
              </a:xfrm>
              <a:custGeom>
                <a:avLst/>
                <a:gdLst>
                  <a:gd name="T0" fmla="*/ 876 w 876"/>
                  <a:gd name="T1" fmla="*/ 185 h 536"/>
                  <a:gd name="T2" fmla="*/ 859 w 876"/>
                  <a:gd name="T3" fmla="*/ 179 h 536"/>
                  <a:gd name="T4" fmla="*/ 202 w 876"/>
                  <a:gd name="T5" fmla="*/ 0 h 536"/>
                  <a:gd name="T6" fmla="*/ 0 w 876"/>
                  <a:gd name="T7" fmla="*/ 294 h 536"/>
                  <a:gd name="T8" fmla="*/ 876 w 876"/>
                  <a:gd name="T9" fmla="*/ 536 h 536"/>
                  <a:gd name="T10" fmla="*/ 876 w 876"/>
                  <a:gd name="T11" fmla="*/ 185 h 536"/>
                </a:gdLst>
                <a:ahLst/>
                <a:cxnLst>
                  <a:cxn ang="0">
                    <a:pos x="T0" y="T1"/>
                  </a:cxn>
                  <a:cxn ang="0">
                    <a:pos x="T2" y="T3"/>
                  </a:cxn>
                  <a:cxn ang="0">
                    <a:pos x="T4" y="T5"/>
                  </a:cxn>
                  <a:cxn ang="0">
                    <a:pos x="T6" y="T7"/>
                  </a:cxn>
                  <a:cxn ang="0">
                    <a:pos x="T8" y="T9"/>
                  </a:cxn>
                  <a:cxn ang="0">
                    <a:pos x="T10" y="T11"/>
                  </a:cxn>
                </a:cxnLst>
                <a:rect l="0" t="0" r="r" b="b"/>
                <a:pathLst>
                  <a:path w="876" h="536">
                    <a:moveTo>
                      <a:pt x="876" y="185"/>
                    </a:moveTo>
                    <a:lnTo>
                      <a:pt x="859" y="179"/>
                    </a:lnTo>
                    <a:lnTo>
                      <a:pt x="202" y="0"/>
                    </a:lnTo>
                    <a:lnTo>
                      <a:pt x="0" y="294"/>
                    </a:lnTo>
                    <a:lnTo>
                      <a:pt x="876" y="536"/>
                    </a:lnTo>
                    <a:lnTo>
                      <a:pt x="876" y="18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 name="Freeform 13">
                <a:extLst>
                  <a:ext uri="{FF2B5EF4-FFF2-40B4-BE49-F238E27FC236}">
                    <a16:creationId xmlns:a16="http://schemas.microsoft.com/office/drawing/2014/main" id="{DFCBD97E-387C-DD70-AB37-4F7C160CAE4C}"/>
                  </a:ext>
                </a:extLst>
              </p:cNvPr>
              <p:cNvSpPr>
                <a:spLocks/>
              </p:cNvSpPr>
              <p:nvPr/>
            </p:nvSpPr>
            <p:spPr bwMode="auto">
              <a:xfrm>
                <a:off x="16067088" y="612775"/>
                <a:ext cx="622300" cy="1089025"/>
              </a:xfrm>
              <a:custGeom>
                <a:avLst/>
                <a:gdLst>
                  <a:gd name="T0" fmla="*/ 392 w 392"/>
                  <a:gd name="T1" fmla="*/ 686 h 686"/>
                  <a:gd name="T2" fmla="*/ 392 w 392"/>
                  <a:gd name="T3" fmla="*/ 0 h 686"/>
                  <a:gd name="T4" fmla="*/ 0 w 392"/>
                  <a:gd name="T5" fmla="*/ 576 h 686"/>
                  <a:gd name="T6" fmla="*/ 392 w 392"/>
                  <a:gd name="T7" fmla="*/ 686 h 686"/>
                </a:gdLst>
                <a:ahLst/>
                <a:cxnLst>
                  <a:cxn ang="0">
                    <a:pos x="T0" y="T1"/>
                  </a:cxn>
                  <a:cxn ang="0">
                    <a:pos x="T2" y="T3"/>
                  </a:cxn>
                  <a:cxn ang="0">
                    <a:pos x="T4" y="T5"/>
                  </a:cxn>
                  <a:cxn ang="0">
                    <a:pos x="T6" y="T7"/>
                  </a:cxn>
                </a:cxnLst>
                <a:rect l="0" t="0" r="r" b="b"/>
                <a:pathLst>
                  <a:path w="392" h="686">
                    <a:moveTo>
                      <a:pt x="392" y="686"/>
                    </a:moveTo>
                    <a:lnTo>
                      <a:pt x="392" y="0"/>
                    </a:lnTo>
                    <a:lnTo>
                      <a:pt x="0" y="576"/>
                    </a:lnTo>
                    <a:lnTo>
                      <a:pt x="392" y="68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5" name="Freeform 15">
                <a:extLst>
                  <a:ext uri="{FF2B5EF4-FFF2-40B4-BE49-F238E27FC236}">
                    <a16:creationId xmlns:a16="http://schemas.microsoft.com/office/drawing/2014/main" id="{9A9C57D4-1F06-5544-FC49-F422F7182DDD}"/>
                  </a:ext>
                </a:extLst>
              </p:cNvPr>
              <p:cNvSpPr>
                <a:spLocks/>
              </p:cNvSpPr>
              <p:nvPr/>
            </p:nvSpPr>
            <p:spPr bwMode="auto">
              <a:xfrm>
                <a:off x="16689388" y="2771775"/>
                <a:ext cx="1774825" cy="950913"/>
              </a:xfrm>
              <a:custGeom>
                <a:avLst/>
                <a:gdLst>
                  <a:gd name="T0" fmla="*/ 0 w 1118"/>
                  <a:gd name="T1" fmla="*/ 599 h 599"/>
                  <a:gd name="T2" fmla="*/ 0 w 1118"/>
                  <a:gd name="T3" fmla="*/ 247 h 599"/>
                  <a:gd name="T4" fmla="*/ 17 w 1118"/>
                  <a:gd name="T5" fmla="*/ 241 h 599"/>
                  <a:gd name="T6" fmla="*/ 916 w 1118"/>
                  <a:gd name="T7" fmla="*/ 0 h 599"/>
                  <a:gd name="T8" fmla="*/ 916 w 1118"/>
                  <a:gd name="T9" fmla="*/ 0 h 599"/>
                  <a:gd name="T10" fmla="*/ 1118 w 1118"/>
                  <a:gd name="T11" fmla="*/ 299 h 599"/>
                  <a:gd name="T12" fmla="*/ 0 w 1118"/>
                  <a:gd name="T13" fmla="*/ 599 h 599"/>
                </a:gdLst>
                <a:ahLst/>
                <a:cxnLst>
                  <a:cxn ang="0">
                    <a:pos x="T0" y="T1"/>
                  </a:cxn>
                  <a:cxn ang="0">
                    <a:pos x="T2" y="T3"/>
                  </a:cxn>
                  <a:cxn ang="0">
                    <a:pos x="T4" y="T5"/>
                  </a:cxn>
                  <a:cxn ang="0">
                    <a:pos x="T6" y="T7"/>
                  </a:cxn>
                  <a:cxn ang="0">
                    <a:pos x="T8" y="T9"/>
                  </a:cxn>
                  <a:cxn ang="0">
                    <a:pos x="T10" y="T11"/>
                  </a:cxn>
                  <a:cxn ang="0">
                    <a:pos x="T12" y="T13"/>
                  </a:cxn>
                </a:cxnLst>
                <a:rect l="0" t="0" r="r" b="b"/>
                <a:pathLst>
                  <a:path w="1118" h="599">
                    <a:moveTo>
                      <a:pt x="0" y="599"/>
                    </a:moveTo>
                    <a:lnTo>
                      <a:pt x="0" y="247"/>
                    </a:lnTo>
                    <a:lnTo>
                      <a:pt x="17" y="241"/>
                    </a:lnTo>
                    <a:lnTo>
                      <a:pt x="916" y="0"/>
                    </a:lnTo>
                    <a:lnTo>
                      <a:pt x="916" y="0"/>
                    </a:lnTo>
                    <a:lnTo>
                      <a:pt x="1118" y="299"/>
                    </a:lnTo>
                    <a:lnTo>
                      <a:pt x="0" y="5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7" name="Freeform 16">
                <a:extLst>
                  <a:ext uri="{FF2B5EF4-FFF2-40B4-BE49-F238E27FC236}">
                    <a16:creationId xmlns:a16="http://schemas.microsoft.com/office/drawing/2014/main" id="{1A9D4A87-EC43-29C8-ADD5-AAD7CBB43241}"/>
                  </a:ext>
                </a:extLst>
              </p:cNvPr>
              <p:cNvSpPr>
                <a:spLocks/>
              </p:cNvSpPr>
              <p:nvPr/>
            </p:nvSpPr>
            <p:spPr bwMode="auto">
              <a:xfrm>
                <a:off x="16689388" y="1627188"/>
                <a:ext cx="1006475" cy="750888"/>
              </a:xfrm>
              <a:custGeom>
                <a:avLst/>
                <a:gdLst>
                  <a:gd name="T0" fmla="*/ 0 w 634"/>
                  <a:gd name="T1" fmla="*/ 473 h 473"/>
                  <a:gd name="T2" fmla="*/ 0 w 634"/>
                  <a:gd name="T3" fmla="*/ 116 h 473"/>
                  <a:gd name="T4" fmla="*/ 17 w 634"/>
                  <a:gd name="T5" fmla="*/ 116 h 473"/>
                  <a:gd name="T6" fmla="*/ 432 w 634"/>
                  <a:gd name="T7" fmla="*/ 0 h 473"/>
                  <a:gd name="T8" fmla="*/ 432 w 634"/>
                  <a:gd name="T9" fmla="*/ 0 h 473"/>
                  <a:gd name="T10" fmla="*/ 634 w 634"/>
                  <a:gd name="T11" fmla="*/ 300 h 473"/>
                  <a:gd name="T12" fmla="*/ 0 w 634"/>
                  <a:gd name="T13" fmla="*/ 473 h 473"/>
                </a:gdLst>
                <a:ahLst/>
                <a:cxnLst>
                  <a:cxn ang="0">
                    <a:pos x="T0" y="T1"/>
                  </a:cxn>
                  <a:cxn ang="0">
                    <a:pos x="T2" y="T3"/>
                  </a:cxn>
                  <a:cxn ang="0">
                    <a:pos x="T4" y="T5"/>
                  </a:cxn>
                  <a:cxn ang="0">
                    <a:pos x="T6" y="T7"/>
                  </a:cxn>
                  <a:cxn ang="0">
                    <a:pos x="T8" y="T9"/>
                  </a:cxn>
                  <a:cxn ang="0">
                    <a:pos x="T10" y="T11"/>
                  </a:cxn>
                  <a:cxn ang="0">
                    <a:pos x="T12" y="T13"/>
                  </a:cxn>
                </a:cxnLst>
                <a:rect l="0" t="0" r="r" b="b"/>
                <a:pathLst>
                  <a:path w="634" h="473">
                    <a:moveTo>
                      <a:pt x="0" y="473"/>
                    </a:moveTo>
                    <a:lnTo>
                      <a:pt x="0" y="116"/>
                    </a:lnTo>
                    <a:lnTo>
                      <a:pt x="17" y="116"/>
                    </a:lnTo>
                    <a:lnTo>
                      <a:pt x="432" y="0"/>
                    </a:lnTo>
                    <a:lnTo>
                      <a:pt x="432" y="0"/>
                    </a:lnTo>
                    <a:lnTo>
                      <a:pt x="634" y="300"/>
                    </a:lnTo>
                    <a:lnTo>
                      <a:pt x="0" y="4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9" name="Freeform 17">
                <a:extLst>
                  <a:ext uri="{FF2B5EF4-FFF2-40B4-BE49-F238E27FC236}">
                    <a16:creationId xmlns:a16="http://schemas.microsoft.com/office/drawing/2014/main" id="{20A20C42-0677-FEAC-A6B8-9FB36E4929C1}"/>
                  </a:ext>
                </a:extLst>
              </p:cNvPr>
              <p:cNvSpPr>
                <a:spLocks/>
              </p:cNvSpPr>
              <p:nvPr/>
            </p:nvSpPr>
            <p:spPr bwMode="auto">
              <a:xfrm>
                <a:off x="16689388" y="2203450"/>
                <a:ext cx="1390650" cy="850900"/>
              </a:xfrm>
              <a:custGeom>
                <a:avLst/>
                <a:gdLst>
                  <a:gd name="T0" fmla="*/ 0 w 876"/>
                  <a:gd name="T1" fmla="*/ 185 h 536"/>
                  <a:gd name="T2" fmla="*/ 17 w 876"/>
                  <a:gd name="T3" fmla="*/ 179 h 536"/>
                  <a:gd name="T4" fmla="*/ 680 w 876"/>
                  <a:gd name="T5" fmla="*/ 0 h 536"/>
                  <a:gd name="T6" fmla="*/ 876 w 876"/>
                  <a:gd name="T7" fmla="*/ 294 h 536"/>
                  <a:gd name="T8" fmla="*/ 0 w 876"/>
                  <a:gd name="T9" fmla="*/ 536 h 536"/>
                  <a:gd name="T10" fmla="*/ 0 w 876"/>
                  <a:gd name="T11" fmla="*/ 185 h 536"/>
                </a:gdLst>
                <a:ahLst/>
                <a:cxnLst>
                  <a:cxn ang="0">
                    <a:pos x="T0" y="T1"/>
                  </a:cxn>
                  <a:cxn ang="0">
                    <a:pos x="T2" y="T3"/>
                  </a:cxn>
                  <a:cxn ang="0">
                    <a:pos x="T4" y="T5"/>
                  </a:cxn>
                  <a:cxn ang="0">
                    <a:pos x="T6" y="T7"/>
                  </a:cxn>
                  <a:cxn ang="0">
                    <a:pos x="T8" y="T9"/>
                  </a:cxn>
                  <a:cxn ang="0">
                    <a:pos x="T10" y="T11"/>
                  </a:cxn>
                </a:cxnLst>
                <a:rect l="0" t="0" r="r" b="b"/>
                <a:pathLst>
                  <a:path w="876" h="536">
                    <a:moveTo>
                      <a:pt x="0" y="185"/>
                    </a:moveTo>
                    <a:lnTo>
                      <a:pt x="17" y="179"/>
                    </a:lnTo>
                    <a:lnTo>
                      <a:pt x="680" y="0"/>
                    </a:lnTo>
                    <a:lnTo>
                      <a:pt x="876" y="294"/>
                    </a:lnTo>
                    <a:lnTo>
                      <a:pt x="0" y="536"/>
                    </a:lnTo>
                    <a:lnTo>
                      <a:pt x="0" y="1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0" name="Freeform 18">
                <a:extLst>
                  <a:ext uri="{FF2B5EF4-FFF2-40B4-BE49-F238E27FC236}">
                    <a16:creationId xmlns:a16="http://schemas.microsoft.com/office/drawing/2014/main" id="{1612C458-AFA8-4302-B8A7-6C7BE2E9236C}"/>
                  </a:ext>
                </a:extLst>
              </p:cNvPr>
              <p:cNvSpPr>
                <a:spLocks/>
              </p:cNvSpPr>
              <p:nvPr/>
            </p:nvSpPr>
            <p:spPr bwMode="auto">
              <a:xfrm>
                <a:off x="16689388" y="612775"/>
                <a:ext cx="622300" cy="1089025"/>
              </a:xfrm>
              <a:custGeom>
                <a:avLst/>
                <a:gdLst>
                  <a:gd name="T0" fmla="*/ 0 w 392"/>
                  <a:gd name="T1" fmla="*/ 686 h 686"/>
                  <a:gd name="T2" fmla="*/ 0 w 392"/>
                  <a:gd name="T3" fmla="*/ 0 h 686"/>
                  <a:gd name="T4" fmla="*/ 392 w 392"/>
                  <a:gd name="T5" fmla="*/ 576 h 686"/>
                  <a:gd name="T6" fmla="*/ 0 w 392"/>
                  <a:gd name="T7" fmla="*/ 686 h 686"/>
                </a:gdLst>
                <a:ahLst/>
                <a:cxnLst>
                  <a:cxn ang="0">
                    <a:pos x="T0" y="T1"/>
                  </a:cxn>
                  <a:cxn ang="0">
                    <a:pos x="T2" y="T3"/>
                  </a:cxn>
                  <a:cxn ang="0">
                    <a:pos x="T4" y="T5"/>
                  </a:cxn>
                  <a:cxn ang="0">
                    <a:pos x="T6" y="T7"/>
                  </a:cxn>
                </a:cxnLst>
                <a:rect l="0" t="0" r="r" b="b"/>
                <a:pathLst>
                  <a:path w="392" h="686">
                    <a:moveTo>
                      <a:pt x="0" y="686"/>
                    </a:moveTo>
                    <a:lnTo>
                      <a:pt x="0" y="0"/>
                    </a:lnTo>
                    <a:lnTo>
                      <a:pt x="392" y="576"/>
                    </a:lnTo>
                    <a:lnTo>
                      <a:pt x="0" y="6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19" name="Rectangle 18">
              <a:extLst>
                <a:ext uri="{FF2B5EF4-FFF2-40B4-BE49-F238E27FC236}">
                  <a16:creationId xmlns:a16="http://schemas.microsoft.com/office/drawing/2014/main" id="{202FEF9A-D564-235B-9CD2-80048586D0B6}"/>
                </a:ext>
              </a:extLst>
            </p:cNvPr>
            <p:cNvSpPr/>
            <p:nvPr/>
          </p:nvSpPr>
          <p:spPr>
            <a:xfrm>
              <a:off x="2273825" y="2281847"/>
              <a:ext cx="4526711" cy="246221"/>
            </a:xfrm>
            <a:prstGeom prst="rect">
              <a:avLst/>
            </a:prstGeom>
          </p:spPr>
          <p:txBody>
            <a:bodyPr wrap="square" lIns="0" tIns="0" rIns="0" bIns="0" anchor="ctr" anchorCtr="0">
              <a:spAutoFit/>
            </a:bodyPr>
            <a:lstStyle/>
            <a:p>
              <a:pPr lvl="0"/>
              <a:r>
                <a:rPr lang="en-US" sz="1600" b="1" dirty="0">
                  <a:solidFill>
                    <a:prstClr val="black"/>
                  </a:solidFill>
                  <a:latin typeface="Segoe UI" panose="020B0502040204020203" pitchFamily="34" charset="0"/>
                  <a:cs typeface="Segoe UI" panose="020B0502040204020203" pitchFamily="34" charset="0"/>
                </a:rPr>
                <a:t>L1: </a:t>
              </a:r>
              <a:r>
                <a:rPr lang="en-US" sz="1600" dirty="0">
                  <a:solidFill>
                    <a:prstClr val="black"/>
                  </a:solidFill>
                  <a:latin typeface="Segoe UI" panose="020B0502040204020203" pitchFamily="34" charset="0"/>
                  <a:cs typeface="Segoe UI" panose="020B0502040204020203" pitchFamily="34" charset="0"/>
                </a:rPr>
                <a:t>POLICIES</a:t>
              </a:r>
            </a:p>
          </p:txBody>
        </p:sp>
        <p:sp>
          <p:nvSpPr>
            <p:cNvPr id="21" name="Rectangle 20">
              <a:extLst>
                <a:ext uri="{FF2B5EF4-FFF2-40B4-BE49-F238E27FC236}">
                  <a16:creationId xmlns:a16="http://schemas.microsoft.com/office/drawing/2014/main" id="{7289D1CB-E165-8937-92F3-8776CED8AC98}"/>
                </a:ext>
              </a:extLst>
            </p:cNvPr>
            <p:cNvSpPr/>
            <p:nvPr/>
          </p:nvSpPr>
          <p:spPr>
            <a:xfrm>
              <a:off x="2287695" y="2939410"/>
              <a:ext cx="4179034" cy="246221"/>
            </a:xfrm>
            <a:prstGeom prst="rect">
              <a:avLst/>
            </a:prstGeom>
          </p:spPr>
          <p:txBody>
            <a:bodyPr wrap="square" lIns="0" tIns="0" rIns="0" bIns="0" anchor="ctr" anchorCtr="0">
              <a:spAutoFit/>
            </a:bodyPr>
            <a:lstStyle/>
            <a:p>
              <a:pPr lvl="0"/>
              <a:r>
                <a:rPr lang="en-US" sz="1600" b="1" dirty="0">
                  <a:solidFill>
                    <a:prstClr val="black"/>
                  </a:solidFill>
                  <a:latin typeface="Segoe UI" panose="020B0502040204020203" pitchFamily="34" charset="0"/>
                  <a:cs typeface="Segoe UI" panose="020B0502040204020203" pitchFamily="34" charset="0"/>
                </a:rPr>
                <a:t>L2: </a:t>
              </a:r>
              <a:r>
                <a:rPr lang="en-US" sz="1600" dirty="0">
                  <a:solidFill>
                    <a:prstClr val="black"/>
                  </a:solidFill>
                  <a:latin typeface="Segoe UI" panose="020B0502040204020203" pitchFamily="34" charset="0"/>
                  <a:cs typeface="Segoe UI" panose="020B0502040204020203" pitchFamily="34" charset="0"/>
                </a:rPr>
                <a:t>PROCESSES</a:t>
              </a:r>
            </a:p>
          </p:txBody>
        </p:sp>
        <p:sp>
          <p:nvSpPr>
            <p:cNvPr id="23" name="Rectangle 22">
              <a:extLst>
                <a:ext uri="{FF2B5EF4-FFF2-40B4-BE49-F238E27FC236}">
                  <a16:creationId xmlns:a16="http://schemas.microsoft.com/office/drawing/2014/main" id="{8DD36560-FD7F-4B40-E221-8656FC7468B3}"/>
                </a:ext>
              </a:extLst>
            </p:cNvPr>
            <p:cNvSpPr/>
            <p:nvPr/>
          </p:nvSpPr>
          <p:spPr>
            <a:xfrm>
              <a:off x="2283429" y="3652774"/>
              <a:ext cx="3714182" cy="246221"/>
            </a:xfrm>
            <a:prstGeom prst="rect">
              <a:avLst/>
            </a:prstGeom>
          </p:spPr>
          <p:txBody>
            <a:bodyPr wrap="square" lIns="0" tIns="0" rIns="0" bIns="0" anchor="ctr" anchorCtr="0">
              <a:spAutoFit/>
            </a:bodyPr>
            <a:lstStyle/>
            <a:p>
              <a:pPr lvl="0"/>
              <a:r>
                <a:rPr lang="en-US" sz="1600" b="1" dirty="0">
                  <a:solidFill>
                    <a:prstClr val="black"/>
                  </a:solidFill>
                  <a:latin typeface="Segoe UI" panose="020B0502040204020203" pitchFamily="34" charset="0"/>
                  <a:cs typeface="Segoe UI" panose="020B0502040204020203" pitchFamily="34" charset="0"/>
                </a:rPr>
                <a:t>L3: </a:t>
              </a:r>
              <a:r>
                <a:rPr lang="en-US" sz="1600" dirty="0">
                  <a:solidFill>
                    <a:prstClr val="black"/>
                  </a:solidFill>
                  <a:latin typeface="Segoe UI" panose="020B0502040204020203" pitchFamily="34" charset="0"/>
                  <a:cs typeface="Segoe UI" panose="020B0502040204020203" pitchFamily="34" charset="0"/>
                </a:rPr>
                <a:t>PROCEDURES</a:t>
              </a:r>
            </a:p>
          </p:txBody>
        </p:sp>
        <p:sp>
          <p:nvSpPr>
            <p:cNvPr id="25" name="Rectangle 24">
              <a:extLst>
                <a:ext uri="{FF2B5EF4-FFF2-40B4-BE49-F238E27FC236}">
                  <a16:creationId xmlns:a16="http://schemas.microsoft.com/office/drawing/2014/main" id="{D46357AA-24FC-ED1F-F8D2-B3235F2E24FA}"/>
                </a:ext>
              </a:extLst>
            </p:cNvPr>
            <p:cNvSpPr/>
            <p:nvPr/>
          </p:nvSpPr>
          <p:spPr>
            <a:xfrm>
              <a:off x="2273825" y="4215344"/>
              <a:ext cx="3326164" cy="492443"/>
            </a:xfrm>
            <a:prstGeom prst="rect">
              <a:avLst/>
            </a:prstGeom>
          </p:spPr>
          <p:txBody>
            <a:bodyPr wrap="square" lIns="0" tIns="0" rIns="0" bIns="0" anchor="ctr" anchorCtr="0">
              <a:spAutoFit/>
            </a:bodyPr>
            <a:lstStyle/>
            <a:p>
              <a:pPr lvl="0"/>
              <a:r>
                <a:rPr lang="en-US" sz="1600" b="1" dirty="0">
                  <a:solidFill>
                    <a:prstClr val="black"/>
                  </a:solidFill>
                  <a:latin typeface="Segoe UI" panose="020B0502040204020203" pitchFamily="34" charset="0"/>
                  <a:cs typeface="Segoe UI" panose="020B0502040204020203" pitchFamily="34" charset="0"/>
                </a:rPr>
                <a:t>L4: </a:t>
              </a:r>
              <a:r>
                <a:rPr lang="en-US" sz="1600" dirty="0">
                  <a:solidFill>
                    <a:prstClr val="black"/>
                  </a:solidFill>
                  <a:latin typeface="Segoe UI" panose="020B0502040204020203" pitchFamily="34" charset="0"/>
                  <a:cs typeface="Segoe UI" panose="020B0502040204020203" pitchFamily="34" charset="0"/>
                </a:rPr>
                <a:t>RECORDS, </a:t>
              </a:r>
            </a:p>
            <a:p>
              <a:pPr marL="269875" lvl="0" indent="-269875"/>
              <a:r>
                <a:rPr lang="en-US" sz="1600" dirty="0">
                  <a:solidFill>
                    <a:prstClr val="black"/>
                  </a:solidFill>
                  <a:latin typeface="Segoe UI" panose="020B0502040204020203" pitchFamily="34" charset="0"/>
                  <a:cs typeface="Segoe UI" panose="020B0502040204020203" pitchFamily="34" charset="0"/>
                </a:rPr>
                <a:t>GUIDELINES, ETC.</a:t>
              </a:r>
            </a:p>
          </p:txBody>
        </p:sp>
        <p:sp>
          <p:nvSpPr>
            <p:cNvPr id="27" name="Rectangle 26">
              <a:extLst>
                <a:ext uri="{FF2B5EF4-FFF2-40B4-BE49-F238E27FC236}">
                  <a16:creationId xmlns:a16="http://schemas.microsoft.com/office/drawing/2014/main" id="{AC4F5F45-C3C6-A7C3-F9B9-F93AA9FC699E}"/>
                </a:ext>
              </a:extLst>
            </p:cNvPr>
            <p:cNvSpPr/>
            <p:nvPr/>
          </p:nvSpPr>
          <p:spPr>
            <a:xfrm>
              <a:off x="8147764" y="2290141"/>
              <a:ext cx="1231461" cy="246221"/>
            </a:xfrm>
            <a:prstGeom prst="rect">
              <a:avLst/>
            </a:prstGeom>
          </p:spPr>
          <p:txBody>
            <a:bodyPr wrap="square" lIns="0" tIns="0" rIns="0" bIns="0" anchor="ctr" anchorCtr="0">
              <a:spAutoFit/>
            </a:bodyPr>
            <a:lstStyle/>
            <a:p>
              <a:pPr lvl="0"/>
              <a:r>
                <a:rPr lang="en-US" sz="1600" dirty="0">
                  <a:solidFill>
                    <a:prstClr val="black"/>
                  </a:solidFill>
                  <a:latin typeface="Segoe UI" panose="020B0502040204020203" pitchFamily="34" charset="0"/>
                  <a:cs typeface="Segoe UI" panose="020B0502040204020203" pitchFamily="34" charset="0"/>
                </a:rPr>
                <a:t>STRATEGIC</a:t>
              </a:r>
            </a:p>
          </p:txBody>
        </p:sp>
        <p:sp>
          <p:nvSpPr>
            <p:cNvPr id="29" name="Rectangle 28">
              <a:extLst>
                <a:ext uri="{FF2B5EF4-FFF2-40B4-BE49-F238E27FC236}">
                  <a16:creationId xmlns:a16="http://schemas.microsoft.com/office/drawing/2014/main" id="{A365114C-D275-0206-0534-A0245340EECB}"/>
                </a:ext>
              </a:extLst>
            </p:cNvPr>
            <p:cNvSpPr/>
            <p:nvPr/>
          </p:nvSpPr>
          <p:spPr>
            <a:xfrm>
              <a:off x="8136821" y="2951475"/>
              <a:ext cx="1653792" cy="246221"/>
            </a:xfrm>
            <a:prstGeom prst="rect">
              <a:avLst/>
            </a:prstGeom>
          </p:spPr>
          <p:txBody>
            <a:bodyPr wrap="square" lIns="0" tIns="0" rIns="0" bIns="0" anchor="ctr" anchorCtr="0">
              <a:spAutoFit/>
            </a:bodyPr>
            <a:lstStyle/>
            <a:p>
              <a:pPr lvl="0"/>
              <a:r>
                <a:rPr lang="en-US" sz="1600" dirty="0">
                  <a:solidFill>
                    <a:prstClr val="black"/>
                  </a:solidFill>
                  <a:latin typeface="Segoe UI" panose="020B0502040204020203" pitchFamily="34" charset="0"/>
                  <a:cs typeface="Segoe UI" panose="020B0502040204020203" pitchFamily="34" charset="0"/>
                </a:rPr>
                <a:t>TACTICAL</a:t>
              </a:r>
            </a:p>
          </p:txBody>
        </p:sp>
        <p:sp>
          <p:nvSpPr>
            <p:cNvPr id="31" name="Rectangle 30">
              <a:extLst>
                <a:ext uri="{FF2B5EF4-FFF2-40B4-BE49-F238E27FC236}">
                  <a16:creationId xmlns:a16="http://schemas.microsoft.com/office/drawing/2014/main" id="{15ED6573-3CA4-E842-3E6E-41FDBA8114E5}"/>
                </a:ext>
              </a:extLst>
            </p:cNvPr>
            <p:cNvSpPr/>
            <p:nvPr/>
          </p:nvSpPr>
          <p:spPr>
            <a:xfrm>
              <a:off x="8147764" y="3636948"/>
              <a:ext cx="1930463" cy="246221"/>
            </a:xfrm>
            <a:prstGeom prst="rect">
              <a:avLst/>
            </a:prstGeom>
          </p:spPr>
          <p:txBody>
            <a:bodyPr wrap="square" lIns="0" tIns="0" rIns="0" bIns="0" anchor="ctr" anchorCtr="0">
              <a:spAutoFit/>
            </a:bodyPr>
            <a:lstStyle/>
            <a:p>
              <a:pPr lvl="0"/>
              <a:r>
                <a:rPr lang="en-US" sz="1600" dirty="0">
                  <a:solidFill>
                    <a:prstClr val="black"/>
                  </a:solidFill>
                  <a:latin typeface="Segoe UI" panose="020B0502040204020203" pitchFamily="34" charset="0"/>
                  <a:cs typeface="Segoe UI" panose="020B0502040204020203" pitchFamily="34" charset="0"/>
                </a:rPr>
                <a:t>OPERATIVE</a:t>
              </a:r>
            </a:p>
          </p:txBody>
        </p:sp>
        <p:sp>
          <p:nvSpPr>
            <p:cNvPr id="32" name="TextBox 31">
              <a:extLst>
                <a:ext uri="{FF2B5EF4-FFF2-40B4-BE49-F238E27FC236}">
                  <a16:creationId xmlns:a16="http://schemas.microsoft.com/office/drawing/2014/main" id="{594F0CD1-3B5B-029C-5288-2127233610A7}"/>
                </a:ext>
              </a:extLst>
            </p:cNvPr>
            <p:cNvSpPr txBox="1"/>
            <p:nvPr/>
          </p:nvSpPr>
          <p:spPr>
            <a:xfrm rot="20660819">
              <a:off x="6029980" y="2531940"/>
              <a:ext cx="805028" cy="261610"/>
            </a:xfrm>
            <a:prstGeom prst="rect">
              <a:avLst/>
            </a:prstGeom>
            <a:noFill/>
          </p:spPr>
          <p:txBody>
            <a:bodyPr wrap="none" rtlCol="0">
              <a:spAutoFit/>
            </a:bodyPr>
            <a:lstStyle/>
            <a:p>
              <a:pPr algn="ctr"/>
              <a:r>
                <a:rPr lang="en-GB" sz="1100" b="1" dirty="0">
                  <a:solidFill>
                    <a:schemeClr val="bg1"/>
                  </a:solidFill>
                </a:rPr>
                <a:t>AMBITION</a:t>
              </a:r>
            </a:p>
          </p:txBody>
        </p:sp>
        <p:sp>
          <p:nvSpPr>
            <p:cNvPr id="33" name="TextBox 32">
              <a:extLst>
                <a:ext uri="{FF2B5EF4-FFF2-40B4-BE49-F238E27FC236}">
                  <a16:creationId xmlns:a16="http://schemas.microsoft.com/office/drawing/2014/main" id="{04F0DDAE-4E49-418E-55F1-1CC2A00B7A35}"/>
                </a:ext>
              </a:extLst>
            </p:cNvPr>
            <p:cNvSpPr txBox="1"/>
            <p:nvPr/>
          </p:nvSpPr>
          <p:spPr>
            <a:xfrm rot="20660819">
              <a:off x="6050678" y="3386514"/>
              <a:ext cx="558165" cy="261610"/>
            </a:xfrm>
            <a:prstGeom prst="rect">
              <a:avLst/>
            </a:prstGeom>
            <a:noFill/>
          </p:spPr>
          <p:txBody>
            <a:bodyPr wrap="none" rtlCol="0">
              <a:spAutoFit/>
            </a:bodyPr>
            <a:lstStyle/>
            <a:p>
              <a:pPr algn="ctr"/>
              <a:r>
                <a:rPr lang="en-GB" sz="1100" b="1" dirty="0">
                  <a:solidFill>
                    <a:schemeClr val="bg1"/>
                  </a:solidFill>
                </a:rPr>
                <a:t>WHAT</a:t>
              </a:r>
            </a:p>
          </p:txBody>
        </p:sp>
        <p:sp>
          <p:nvSpPr>
            <p:cNvPr id="35" name="TextBox 34">
              <a:extLst>
                <a:ext uri="{FF2B5EF4-FFF2-40B4-BE49-F238E27FC236}">
                  <a16:creationId xmlns:a16="http://schemas.microsoft.com/office/drawing/2014/main" id="{D42DB517-446E-7FEC-7F50-CA096CCE82BE}"/>
                </a:ext>
              </a:extLst>
            </p:cNvPr>
            <p:cNvSpPr txBox="1"/>
            <p:nvPr/>
          </p:nvSpPr>
          <p:spPr>
            <a:xfrm rot="20660819">
              <a:off x="6051416" y="4215988"/>
              <a:ext cx="498855" cy="261610"/>
            </a:xfrm>
            <a:prstGeom prst="rect">
              <a:avLst/>
            </a:prstGeom>
            <a:noFill/>
          </p:spPr>
          <p:txBody>
            <a:bodyPr wrap="none" rtlCol="0">
              <a:spAutoFit/>
            </a:bodyPr>
            <a:lstStyle/>
            <a:p>
              <a:pPr algn="ctr"/>
              <a:r>
                <a:rPr lang="en-GB" sz="1100" b="1" dirty="0">
                  <a:solidFill>
                    <a:schemeClr val="bg1"/>
                  </a:solidFill>
                </a:rPr>
                <a:t>HOW</a:t>
              </a:r>
            </a:p>
          </p:txBody>
        </p:sp>
        <p:sp>
          <p:nvSpPr>
            <p:cNvPr id="37" name="TextBox 36">
              <a:extLst>
                <a:ext uri="{FF2B5EF4-FFF2-40B4-BE49-F238E27FC236}">
                  <a16:creationId xmlns:a16="http://schemas.microsoft.com/office/drawing/2014/main" id="{6F5A4717-D080-DD8C-0AF4-A58F4C4F9C66}"/>
                </a:ext>
              </a:extLst>
            </p:cNvPr>
            <p:cNvSpPr txBox="1"/>
            <p:nvPr/>
          </p:nvSpPr>
          <p:spPr>
            <a:xfrm rot="20660819">
              <a:off x="6040736" y="4922760"/>
              <a:ext cx="1159293" cy="261610"/>
            </a:xfrm>
            <a:prstGeom prst="rect">
              <a:avLst/>
            </a:prstGeom>
            <a:noFill/>
          </p:spPr>
          <p:txBody>
            <a:bodyPr wrap="none" rtlCol="0">
              <a:spAutoFit/>
            </a:bodyPr>
            <a:lstStyle/>
            <a:p>
              <a:pPr algn="ctr"/>
              <a:r>
                <a:rPr lang="en-GB" sz="1100" b="1" dirty="0">
                  <a:solidFill>
                    <a:schemeClr val="bg1"/>
                  </a:solidFill>
                </a:rPr>
                <a:t>LOCAL SPECIFICS</a:t>
              </a:r>
            </a:p>
          </p:txBody>
        </p:sp>
      </p:grpSp>
      <p:sp>
        <p:nvSpPr>
          <p:cNvPr id="61" name="Rectangle 60">
            <a:extLst>
              <a:ext uri="{FF2B5EF4-FFF2-40B4-BE49-F238E27FC236}">
                <a16:creationId xmlns:a16="http://schemas.microsoft.com/office/drawing/2014/main" id="{0984A963-0030-6883-F72F-89D5C1626025}"/>
              </a:ext>
            </a:extLst>
          </p:cNvPr>
          <p:cNvSpPr/>
          <p:nvPr/>
        </p:nvSpPr>
        <p:spPr>
          <a:xfrm>
            <a:off x="10351879" y="5569075"/>
            <a:ext cx="1524854" cy="246221"/>
          </a:xfrm>
          <a:prstGeom prst="rect">
            <a:avLst/>
          </a:prstGeom>
        </p:spPr>
        <p:txBody>
          <a:bodyPr wrap="square" lIns="0" tIns="0" rIns="0" bIns="0" anchor="ctr" anchorCtr="0">
            <a:spAutoFit/>
          </a:bodyPr>
          <a:lstStyle/>
          <a:p>
            <a:pPr lvl="0"/>
            <a:r>
              <a:rPr lang="en-US" sz="1600" dirty="0">
                <a:solidFill>
                  <a:prstClr val="black"/>
                </a:solidFill>
                <a:latin typeface="Segoe UI" panose="020B0502040204020203" pitchFamily="34" charset="0"/>
                <a:cs typeface="Segoe UI" panose="020B0502040204020203" pitchFamily="34" charset="0"/>
              </a:rPr>
              <a:t>SUB-OPERATIVE</a:t>
            </a:r>
          </a:p>
        </p:txBody>
      </p:sp>
      <p:sp>
        <p:nvSpPr>
          <p:cNvPr id="62" name="TextBox 61">
            <a:extLst>
              <a:ext uri="{FF2B5EF4-FFF2-40B4-BE49-F238E27FC236}">
                <a16:creationId xmlns:a16="http://schemas.microsoft.com/office/drawing/2014/main" id="{9769238F-A4E6-7122-9F72-AE21145F8ECC}"/>
              </a:ext>
            </a:extLst>
          </p:cNvPr>
          <p:cNvSpPr txBox="1"/>
          <p:nvPr/>
        </p:nvSpPr>
        <p:spPr>
          <a:xfrm>
            <a:off x="4325748" y="6300219"/>
            <a:ext cx="2095677" cy="246221"/>
          </a:xfrm>
          <a:prstGeom prst="rect">
            <a:avLst/>
          </a:prstGeom>
          <a:noFill/>
        </p:spPr>
        <p:txBody>
          <a:bodyPr wrap="square" rtlCol="0">
            <a:spAutoFit/>
          </a:bodyPr>
          <a:lstStyle/>
          <a:p>
            <a:r>
              <a:rPr lang="en-GB" sz="1000" b="1" dirty="0">
                <a:solidFill>
                  <a:schemeClr val="accent1"/>
                </a:solidFill>
              </a:rPr>
              <a:t>DOCUMENTATION HIERARCHY</a:t>
            </a:r>
          </a:p>
        </p:txBody>
      </p:sp>
      <p:sp>
        <p:nvSpPr>
          <p:cNvPr id="71" name="Alcím 2">
            <a:extLst>
              <a:ext uri="{FF2B5EF4-FFF2-40B4-BE49-F238E27FC236}">
                <a16:creationId xmlns:a16="http://schemas.microsoft.com/office/drawing/2014/main" id="{A844E6A5-6D73-19F1-66E3-E2B6C5DC9666}"/>
              </a:ext>
            </a:extLst>
          </p:cNvPr>
          <p:cNvSpPr txBox="1">
            <a:spLocks/>
          </p:cNvSpPr>
          <p:nvPr/>
        </p:nvSpPr>
        <p:spPr bwMode="auto">
          <a:xfrm>
            <a:off x="4469739" y="1766046"/>
            <a:ext cx="6160296" cy="93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defTabSz="628650">
              <a:buFont typeface="Wingdings" panose="05000000000000000000" pitchFamily="2" charset="2"/>
              <a:buChar char="q"/>
            </a:pPr>
            <a:r>
              <a:rPr lang="en-GB" altLang="en-US" sz="1800" b="0" dirty="0"/>
              <a:t>QMS in compliance with the ISO standard</a:t>
            </a:r>
          </a:p>
          <a:p>
            <a:pPr marL="357188" indent="-357188" algn="just" defTabSz="628650">
              <a:buFont typeface="Wingdings" panose="05000000000000000000" pitchFamily="2" charset="2"/>
              <a:buChar char="q"/>
            </a:pPr>
            <a:r>
              <a:rPr lang="en-GB" altLang="en-US" sz="1800" b="0" dirty="0"/>
              <a:t>Policies need to be adopted by the GA (approval process)</a:t>
            </a:r>
            <a:endParaRPr lang="hu-HU" altLang="cs-CZ" sz="1800" dirty="0"/>
          </a:p>
        </p:txBody>
      </p:sp>
      <p:sp>
        <p:nvSpPr>
          <p:cNvPr id="83" name="TextBox 82">
            <a:extLst>
              <a:ext uri="{FF2B5EF4-FFF2-40B4-BE49-F238E27FC236}">
                <a16:creationId xmlns:a16="http://schemas.microsoft.com/office/drawing/2014/main" id="{731545D7-B5E2-6F59-614D-4BB33E800F45}"/>
              </a:ext>
            </a:extLst>
          </p:cNvPr>
          <p:cNvSpPr txBox="1"/>
          <p:nvPr/>
        </p:nvSpPr>
        <p:spPr>
          <a:xfrm>
            <a:off x="1386900" y="4218148"/>
            <a:ext cx="2499774" cy="1384995"/>
          </a:xfrm>
          <a:prstGeom prst="rect">
            <a:avLst/>
          </a:prstGeom>
          <a:noFill/>
        </p:spPr>
        <p:txBody>
          <a:bodyPr wrap="square" rtlCol="0">
            <a:spAutoFit/>
          </a:bodyPr>
          <a:lstStyle/>
          <a:p>
            <a:pPr algn="just"/>
            <a:r>
              <a:rPr lang="en-GB" sz="1400" dirty="0"/>
              <a:t>The management system takes policies from ‘governance’ level and then translates those into operational processes and procedures.</a:t>
            </a:r>
          </a:p>
          <a:p>
            <a:pPr algn="just"/>
            <a:r>
              <a:rPr lang="en-GB" sz="1400" dirty="0"/>
              <a:t>Development in 2 phases.</a:t>
            </a:r>
          </a:p>
        </p:txBody>
      </p:sp>
      <p:pic>
        <p:nvPicPr>
          <p:cNvPr id="85" name="Picture 84" descr="A grey paragraph symbol on a black background&#10;&#10;Description automatically generated">
            <a:extLst>
              <a:ext uri="{FF2B5EF4-FFF2-40B4-BE49-F238E27FC236}">
                <a16:creationId xmlns:a16="http://schemas.microsoft.com/office/drawing/2014/main" id="{E390F37C-EF43-A0FD-2A75-0B4E63F9E904}"/>
              </a:ext>
            </a:extLst>
          </p:cNvPr>
          <p:cNvPicPr>
            <a:picLocks noChangeAspect="1"/>
          </p:cNvPicPr>
          <p:nvPr/>
        </p:nvPicPr>
        <p:blipFill>
          <a:blip r:embed="rId3">
            <a:alphaModFix amt="79000"/>
            <a:extLst>
              <a:ext uri="{BEBA8EAE-BF5A-486C-A8C5-ECC9F3942E4B}">
                <a14:imgProps xmlns:a14="http://schemas.microsoft.com/office/drawing/2010/main">
                  <a14:imgLayer r:embed="rId4">
                    <a14:imgEffect>
                      <a14:colorTemperature colorTemp="47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6092" y="4212644"/>
            <a:ext cx="812517" cy="1396002"/>
          </a:xfrm>
          <a:prstGeom prst="rect">
            <a:avLst/>
          </a:prstGeom>
        </p:spPr>
      </p:pic>
      <p:sp>
        <p:nvSpPr>
          <p:cNvPr id="5" name="Rectangle 4">
            <a:extLst>
              <a:ext uri="{FF2B5EF4-FFF2-40B4-BE49-F238E27FC236}">
                <a16:creationId xmlns:a16="http://schemas.microsoft.com/office/drawing/2014/main" id="{A81226A8-83D3-5D31-9EA3-C374AD72F597}"/>
              </a:ext>
            </a:extLst>
          </p:cNvPr>
          <p:cNvSpPr/>
          <p:nvPr/>
        </p:nvSpPr>
        <p:spPr>
          <a:xfrm>
            <a:off x="4325748" y="1585138"/>
            <a:ext cx="7502063" cy="1054331"/>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Rectangle 19">
            <a:extLst>
              <a:ext uri="{FF2B5EF4-FFF2-40B4-BE49-F238E27FC236}">
                <a16:creationId xmlns:a16="http://schemas.microsoft.com/office/drawing/2014/main" id="{D5D3C361-1470-D6A4-9264-46C20C05F140}"/>
              </a:ext>
            </a:extLst>
          </p:cNvPr>
          <p:cNvSpPr/>
          <p:nvPr/>
        </p:nvSpPr>
        <p:spPr>
          <a:xfrm>
            <a:off x="333853" y="3308018"/>
            <a:ext cx="3765182" cy="3245089"/>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3909834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153050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ACHIEVEMENTS_INT. MGMT SYSTEM</a:t>
            </a:r>
            <a:endParaRPr lang="hu-HU" sz="3100" b="1" dirty="0">
              <a:solidFill>
                <a:schemeClr val="bg2">
                  <a:lumMod val="25000"/>
                </a:schemeClr>
              </a:solidFill>
            </a:endParaRPr>
          </a:p>
        </p:txBody>
      </p:sp>
      <p:graphicFrame>
        <p:nvGraphicFramePr>
          <p:cNvPr id="4" name="Table 3">
            <a:extLst>
              <a:ext uri="{FF2B5EF4-FFF2-40B4-BE49-F238E27FC236}">
                <a16:creationId xmlns:a16="http://schemas.microsoft.com/office/drawing/2014/main" id="{824118FA-A4E3-7399-2DC5-00513732AB5D}"/>
              </a:ext>
            </a:extLst>
          </p:cNvPr>
          <p:cNvGraphicFramePr>
            <a:graphicFrameLocks noGrp="1"/>
          </p:cNvGraphicFramePr>
          <p:nvPr/>
        </p:nvGraphicFramePr>
        <p:xfrm>
          <a:off x="740853" y="1561630"/>
          <a:ext cx="3358181" cy="1590422"/>
        </p:xfrm>
        <a:graphic>
          <a:graphicData uri="http://schemas.openxmlformats.org/drawingml/2006/table">
            <a:tbl>
              <a:tblPr firstRow="1" bandRow="1">
                <a:tableStyleId>{21E4AEA4-8DFA-4A89-87EB-49C32662AFE0}</a:tableStyleId>
              </a:tblPr>
              <a:tblGrid>
                <a:gridCol w="3358181">
                  <a:extLst>
                    <a:ext uri="{9D8B030D-6E8A-4147-A177-3AD203B41FA5}">
                      <a16:colId xmlns:a16="http://schemas.microsoft.com/office/drawing/2014/main" val="2362254487"/>
                    </a:ext>
                  </a:extLst>
                </a:gridCol>
              </a:tblGrid>
              <a:tr h="645542">
                <a:tc>
                  <a:txBody>
                    <a:bodyPr/>
                    <a:lstStyle/>
                    <a:p>
                      <a:r>
                        <a:rPr lang="en-GB" sz="1400" dirty="0">
                          <a:latin typeface="Calibri" panose="020F0502020204030204" pitchFamily="34" charset="0"/>
                          <a:cs typeface="Calibri" panose="020F0502020204030204" pitchFamily="34" charset="0"/>
                        </a:rPr>
                        <a:t>Definition and launch of the integrated management system for ELI</a:t>
                      </a:r>
                    </a:p>
                  </a:txBody>
                  <a:tcPr anchor="ctr"/>
                </a:tc>
                <a:extLst>
                  <a:ext uri="{0D108BD9-81ED-4DB2-BD59-A6C34878D82A}">
                    <a16:rowId xmlns:a16="http://schemas.microsoft.com/office/drawing/2014/main" val="2344513578"/>
                  </a:ext>
                </a:extLst>
              </a:tr>
              <a:tr h="896489">
                <a:tc>
                  <a:txBody>
                    <a:bodyPr/>
                    <a:lstStyle/>
                    <a:p>
                      <a:pPr marL="0" lvl="0" indent="0" algn="just">
                        <a:buFont typeface="Arial" panose="020B0604020202020204" pitchFamily="34" charset="0"/>
                        <a:buNone/>
                      </a:pPr>
                      <a:r>
                        <a:rPr lang="en-GB" sz="1400" dirty="0">
                          <a:latin typeface="Calibri" panose="020F0502020204030204" pitchFamily="34" charset="0"/>
                          <a:cs typeface="Calibri" panose="020F0502020204030204" pitchFamily="34" charset="0"/>
                        </a:rPr>
                        <a:t>Preparation and implementation of the key policies foreseen in the ELI ERIC Statutes as well as their implementing processes and procedures. </a:t>
                      </a:r>
                    </a:p>
                  </a:txBody>
                  <a:tcPr/>
                </a:tc>
                <a:extLst>
                  <a:ext uri="{0D108BD9-81ED-4DB2-BD59-A6C34878D82A}">
                    <a16:rowId xmlns:a16="http://schemas.microsoft.com/office/drawing/2014/main" val="3773104353"/>
                  </a:ext>
                </a:extLst>
              </a:tr>
            </a:tbl>
          </a:graphicData>
        </a:graphic>
      </p:graphicFrame>
      <p:sp>
        <p:nvSpPr>
          <p:cNvPr id="12" name="Rectangle 11">
            <a:extLst>
              <a:ext uri="{FF2B5EF4-FFF2-40B4-BE49-F238E27FC236}">
                <a16:creationId xmlns:a16="http://schemas.microsoft.com/office/drawing/2014/main" id="{A5F284FD-288D-6EB6-92F2-B5DA45871A86}"/>
              </a:ext>
            </a:extLst>
          </p:cNvPr>
          <p:cNvSpPr/>
          <p:nvPr/>
        </p:nvSpPr>
        <p:spPr>
          <a:xfrm>
            <a:off x="333853" y="1561630"/>
            <a:ext cx="392370" cy="628164"/>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TASK</a:t>
            </a:r>
          </a:p>
        </p:txBody>
      </p:sp>
      <p:sp>
        <p:nvSpPr>
          <p:cNvPr id="15" name="Rectangle 14">
            <a:extLst>
              <a:ext uri="{FF2B5EF4-FFF2-40B4-BE49-F238E27FC236}">
                <a16:creationId xmlns:a16="http://schemas.microsoft.com/office/drawing/2014/main" id="{EF9D69DC-4467-F3B4-2F30-17F97FBF7A5C}"/>
              </a:ext>
            </a:extLst>
          </p:cNvPr>
          <p:cNvSpPr/>
          <p:nvPr/>
        </p:nvSpPr>
        <p:spPr>
          <a:xfrm>
            <a:off x="333853" y="2215468"/>
            <a:ext cx="392370" cy="936584"/>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sz="1400" dirty="0"/>
              <a:t>OUTCOME</a:t>
            </a:r>
          </a:p>
        </p:txBody>
      </p:sp>
      <p:sp>
        <p:nvSpPr>
          <p:cNvPr id="20" name="Shape 19">
            <a:extLst>
              <a:ext uri="{FF2B5EF4-FFF2-40B4-BE49-F238E27FC236}">
                <a16:creationId xmlns:a16="http://schemas.microsoft.com/office/drawing/2014/main" id="{EB8AB350-0B4B-2586-D0F1-08BFA639B81A}"/>
              </a:ext>
            </a:extLst>
          </p:cNvPr>
          <p:cNvSpPr/>
          <p:nvPr/>
        </p:nvSpPr>
        <p:spPr>
          <a:xfrm rot="4396374">
            <a:off x="4967511" y="2368883"/>
            <a:ext cx="5373997" cy="3262122"/>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2" name="TextBox 21">
            <a:extLst>
              <a:ext uri="{FF2B5EF4-FFF2-40B4-BE49-F238E27FC236}">
                <a16:creationId xmlns:a16="http://schemas.microsoft.com/office/drawing/2014/main" id="{592180FD-52CB-93A8-DADB-594ECD601145}"/>
              </a:ext>
            </a:extLst>
          </p:cNvPr>
          <p:cNvSpPr txBox="1"/>
          <p:nvPr/>
        </p:nvSpPr>
        <p:spPr>
          <a:xfrm>
            <a:off x="5805651" y="5199257"/>
            <a:ext cx="2715610" cy="369332"/>
          </a:xfrm>
          <a:prstGeom prst="rect">
            <a:avLst/>
          </a:prstGeom>
          <a:noFill/>
        </p:spPr>
        <p:txBody>
          <a:bodyPr wrap="square">
            <a:spAutoFit/>
          </a:bodyPr>
          <a:lstStyle/>
          <a:p>
            <a:r>
              <a:rPr lang="en-GB" dirty="0"/>
              <a:t>Scientific evaluation Policy</a:t>
            </a:r>
          </a:p>
        </p:txBody>
      </p:sp>
      <p:sp>
        <p:nvSpPr>
          <p:cNvPr id="24" name="TextBox 23">
            <a:extLst>
              <a:ext uri="{FF2B5EF4-FFF2-40B4-BE49-F238E27FC236}">
                <a16:creationId xmlns:a16="http://schemas.microsoft.com/office/drawing/2014/main" id="{DA3936C2-B3D5-2510-EF47-C7358A31528E}"/>
              </a:ext>
            </a:extLst>
          </p:cNvPr>
          <p:cNvSpPr txBox="1"/>
          <p:nvPr/>
        </p:nvSpPr>
        <p:spPr>
          <a:xfrm>
            <a:off x="5516095" y="3767583"/>
            <a:ext cx="21935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Dissemination Policy</a:t>
            </a:r>
          </a:p>
        </p:txBody>
      </p:sp>
      <p:sp>
        <p:nvSpPr>
          <p:cNvPr id="26" name="TextBox 25">
            <a:extLst>
              <a:ext uri="{FF2B5EF4-FFF2-40B4-BE49-F238E27FC236}">
                <a16:creationId xmlns:a16="http://schemas.microsoft.com/office/drawing/2014/main" id="{074C1741-A95E-9D7E-A41D-0EC5764C6AF4}"/>
              </a:ext>
            </a:extLst>
          </p:cNvPr>
          <p:cNvSpPr txBox="1"/>
          <p:nvPr/>
        </p:nvSpPr>
        <p:spPr>
          <a:xfrm>
            <a:off x="5296082" y="3407149"/>
            <a:ext cx="20061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Employment Policy</a:t>
            </a:r>
          </a:p>
        </p:txBody>
      </p:sp>
      <p:sp>
        <p:nvSpPr>
          <p:cNvPr id="28" name="TextBox 27">
            <a:extLst>
              <a:ext uri="{FF2B5EF4-FFF2-40B4-BE49-F238E27FC236}">
                <a16:creationId xmlns:a16="http://schemas.microsoft.com/office/drawing/2014/main" id="{9A13E874-2E68-083B-8566-65F190D78FF1}"/>
              </a:ext>
            </a:extLst>
          </p:cNvPr>
          <p:cNvSpPr txBox="1"/>
          <p:nvPr/>
        </p:nvSpPr>
        <p:spPr>
          <a:xfrm>
            <a:off x="5805651" y="4123973"/>
            <a:ext cx="20140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Procurement Policy</a:t>
            </a:r>
          </a:p>
        </p:txBody>
      </p:sp>
      <p:sp>
        <p:nvSpPr>
          <p:cNvPr id="30" name="TextBox 29">
            <a:extLst>
              <a:ext uri="{FF2B5EF4-FFF2-40B4-BE49-F238E27FC236}">
                <a16:creationId xmlns:a16="http://schemas.microsoft.com/office/drawing/2014/main" id="{8F595C4F-4A42-7F88-6E12-AB1EA285FD1C}"/>
              </a:ext>
            </a:extLst>
          </p:cNvPr>
          <p:cNvSpPr txBox="1"/>
          <p:nvPr/>
        </p:nvSpPr>
        <p:spPr>
          <a:xfrm>
            <a:off x="5284823" y="4855808"/>
            <a:ext cx="30939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Innovation and Industry Policy</a:t>
            </a:r>
          </a:p>
        </p:txBody>
      </p:sp>
      <p:sp>
        <p:nvSpPr>
          <p:cNvPr id="34" name="TextBox 33">
            <a:extLst>
              <a:ext uri="{FF2B5EF4-FFF2-40B4-BE49-F238E27FC236}">
                <a16:creationId xmlns:a16="http://schemas.microsoft.com/office/drawing/2014/main" id="{9487F91F-D5F3-BB7D-0A70-E38183573386}"/>
              </a:ext>
            </a:extLst>
          </p:cNvPr>
          <p:cNvSpPr txBox="1"/>
          <p:nvPr/>
        </p:nvSpPr>
        <p:spPr>
          <a:xfrm>
            <a:off x="4562985" y="2043440"/>
            <a:ext cx="1312479" cy="369332"/>
          </a:xfrm>
          <a:prstGeom prst="rect">
            <a:avLst/>
          </a:prstGeom>
          <a:noFill/>
        </p:spPr>
        <p:txBody>
          <a:bodyPr wrap="square">
            <a:spAutoFit/>
          </a:bodyPr>
          <a:lstStyle/>
          <a:p>
            <a:r>
              <a:rPr lang="en-GB" sz="1800" dirty="0"/>
              <a:t>Data Policy</a:t>
            </a:r>
          </a:p>
        </p:txBody>
      </p:sp>
      <p:sp>
        <p:nvSpPr>
          <p:cNvPr id="36" name="TextBox 35">
            <a:extLst>
              <a:ext uri="{FF2B5EF4-FFF2-40B4-BE49-F238E27FC236}">
                <a16:creationId xmlns:a16="http://schemas.microsoft.com/office/drawing/2014/main" id="{F47BA652-0B7B-DF83-6B67-F2F1938D3F35}"/>
              </a:ext>
            </a:extLst>
          </p:cNvPr>
          <p:cNvSpPr txBox="1"/>
          <p:nvPr/>
        </p:nvSpPr>
        <p:spPr>
          <a:xfrm>
            <a:off x="5308472" y="2677243"/>
            <a:ext cx="1404264" cy="369332"/>
          </a:xfrm>
          <a:prstGeom prst="rect">
            <a:avLst/>
          </a:prstGeom>
          <a:noFill/>
        </p:spPr>
        <p:txBody>
          <a:bodyPr wrap="square">
            <a:spAutoFit/>
          </a:bodyPr>
          <a:lstStyle/>
          <a:p>
            <a:r>
              <a:rPr lang="en-GB" sz="1800" dirty="0"/>
              <a:t>Access Policy</a:t>
            </a:r>
          </a:p>
        </p:txBody>
      </p:sp>
      <p:sp>
        <p:nvSpPr>
          <p:cNvPr id="38" name="TextBox 37">
            <a:extLst>
              <a:ext uri="{FF2B5EF4-FFF2-40B4-BE49-F238E27FC236}">
                <a16:creationId xmlns:a16="http://schemas.microsoft.com/office/drawing/2014/main" id="{B2166511-DE9B-B91D-B243-A3E757769EFE}"/>
              </a:ext>
            </a:extLst>
          </p:cNvPr>
          <p:cNvSpPr txBox="1"/>
          <p:nvPr/>
        </p:nvSpPr>
        <p:spPr>
          <a:xfrm>
            <a:off x="4662652" y="2392253"/>
            <a:ext cx="163567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Financial Policy</a:t>
            </a:r>
          </a:p>
        </p:txBody>
      </p:sp>
      <p:sp>
        <p:nvSpPr>
          <p:cNvPr id="39" name="TextBox 38">
            <a:extLst>
              <a:ext uri="{FF2B5EF4-FFF2-40B4-BE49-F238E27FC236}">
                <a16:creationId xmlns:a16="http://schemas.microsoft.com/office/drawing/2014/main" id="{295C30EE-EFDA-E67E-9E44-93C185C38587}"/>
              </a:ext>
            </a:extLst>
          </p:cNvPr>
          <p:cNvSpPr txBox="1"/>
          <p:nvPr/>
        </p:nvSpPr>
        <p:spPr>
          <a:xfrm>
            <a:off x="5939657" y="3042791"/>
            <a:ext cx="10759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IPR Policy</a:t>
            </a:r>
          </a:p>
        </p:txBody>
      </p:sp>
      <p:sp>
        <p:nvSpPr>
          <p:cNvPr id="41" name="TextBox 40">
            <a:extLst>
              <a:ext uri="{FF2B5EF4-FFF2-40B4-BE49-F238E27FC236}">
                <a16:creationId xmlns:a16="http://schemas.microsoft.com/office/drawing/2014/main" id="{EE45F21E-19DE-224D-4A91-208B109E77A9}"/>
              </a:ext>
            </a:extLst>
          </p:cNvPr>
          <p:cNvSpPr txBox="1"/>
          <p:nvPr/>
        </p:nvSpPr>
        <p:spPr>
          <a:xfrm>
            <a:off x="6001316" y="4491450"/>
            <a:ext cx="2123270" cy="369332"/>
          </a:xfrm>
          <a:prstGeom prst="rect">
            <a:avLst/>
          </a:prstGeom>
          <a:noFill/>
        </p:spPr>
        <p:txBody>
          <a:bodyPr wrap="square">
            <a:spAutoFit/>
          </a:bodyPr>
          <a:lstStyle/>
          <a:p>
            <a:r>
              <a:rPr lang="en-GB" sz="1800" dirty="0"/>
              <a:t>New Member Policy</a:t>
            </a:r>
          </a:p>
        </p:txBody>
      </p:sp>
      <p:sp>
        <p:nvSpPr>
          <p:cNvPr id="43" name="TextBox 42">
            <a:extLst>
              <a:ext uri="{FF2B5EF4-FFF2-40B4-BE49-F238E27FC236}">
                <a16:creationId xmlns:a16="http://schemas.microsoft.com/office/drawing/2014/main" id="{ACBC62E2-6E25-6473-31B2-697663DFA9AA}"/>
              </a:ext>
            </a:extLst>
          </p:cNvPr>
          <p:cNvSpPr txBox="1"/>
          <p:nvPr/>
        </p:nvSpPr>
        <p:spPr>
          <a:xfrm>
            <a:off x="8148235" y="6307019"/>
            <a:ext cx="2703689" cy="369332"/>
          </a:xfrm>
          <a:prstGeom prst="rect">
            <a:avLst/>
          </a:prstGeom>
          <a:noFill/>
        </p:spPr>
        <p:txBody>
          <a:bodyPr wrap="none" rtlCol="0">
            <a:spAutoFit/>
          </a:bodyPr>
          <a:lstStyle/>
          <a:p>
            <a:r>
              <a:rPr lang="en-GB" b="1" dirty="0">
                <a:solidFill>
                  <a:schemeClr val="accent1"/>
                </a:solidFill>
              </a:rPr>
              <a:t>LEVEL 1 DOCUMENTATION</a:t>
            </a:r>
          </a:p>
        </p:txBody>
      </p:sp>
      <p:sp>
        <p:nvSpPr>
          <p:cNvPr id="44" name="TextBox 43">
            <a:extLst>
              <a:ext uri="{FF2B5EF4-FFF2-40B4-BE49-F238E27FC236}">
                <a16:creationId xmlns:a16="http://schemas.microsoft.com/office/drawing/2014/main" id="{0E5FA74A-A736-EECC-FBB2-3D78DAC262AF}"/>
              </a:ext>
            </a:extLst>
          </p:cNvPr>
          <p:cNvSpPr txBox="1"/>
          <p:nvPr/>
        </p:nvSpPr>
        <p:spPr>
          <a:xfrm>
            <a:off x="4174527" y="1644879"/>
            <a:ext cx="1188623" cy="461665"/>
          </a:xfrm>
          <a:prstGeom prst="rect">
            <a:avLst/>
          </a:prstGeom>
          <a:noFill/>
        </p:spPr>
        <p:txBody>
          <a:bodyPr wrap="square" rtlCol="0">
            <a:spAutoFit/>
          </a:bodyPr>
          <a:lstStyle/>
          <a:p>
            <a:r>
              <a:rPr lang="en-GB" sz="1200" b="1" dirty="0">
                <a:solidFill>
                  <a:schemeClr val="accent1"/>
                </a:solidFill>
              </a:rPr>
              <a:t>STATUTORY POLICIES</a:t>
            </a:r>
          </a:p>
        </p:txBody>
      </p:sp>
      <p:sp>
        <p:nvSpPr>
          <p:cNvPr id="45" name="TextBox 44">
            <a:extLst>
              <a:ext uri="{FF2B5EF4-FFF2-40B4-BE49-F238E27FC236}">
                <a16:creationId xmlns:a16="http://schemas.microsoft.com/office/drawing/2014/main" id="{E0133427-335F-7D84-27B1-A31B6E7DC02E}"/>
              </a:ext>
            </a:extLst>
          </p:cNvPr>
          <p:cNvSpPr txBox="1"/>
          <p:nvPr/>
        </p:nvSpPr>
        <p:spPr>
          <a:xfrm>
            <a:off x="6583225" y="1702217"/>
            <a:ext cx="1312479" cy="461665"/>
          </a:xfrm>
          <a:prstGeom prst="rect">
            <a:avLst/>
          </a:prstGeom>
          <a:noFill/>
        </p:spPr>
        <p:txBody>
          <a:bodyPr wrap="square" rtlCol="0">
            <a:spAutoFit/>
          </a:bodyPr>
          <a:lstStyle/>
          <a:p>
            <a:r>
              <a:rPr lang="en-GB" sz="1200" b="1" dirty="0">
                <a:solidFill>
                  <a:schemeClr val="accent1"/>
                </a:solidFill>
              </a:rPr>
              <a:t>NON-STATUTORY POLICIES</a:t>
            </a:r>
          </a:p>
        </p:txBody>
      </p:sp>
      <p:sp>
        <p:nvSpPr>
          <p:cNvPr id="50" name="TextBox 49">
            <a:extLst>
              <a:ext uri="{FF2B5EF4-FFF2-40B4-BE49-F238E27FC236}">
                <a16:creationId xmlns:a16="http://schemas.microsoft.com/office/drawing/2014/main" id="{8623C85D-0400-CAF3-C90B-FC01A2E2D8C6}"/>
              </a:ext>
            </a:extLst>
          </p:cNvPr>
          <p:cNvSpPr txBox="1"/>
          <p:nvPr/>
        </p:nvSpPr>
        <p:spPr>
          <a:xfrm>
            <a:off x="6954781" y="2092077"/>
            <a:ext cx="38428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Environment, Health and Safety policy</a:t>
            </a:r>
          </a:p>
        </p:txBody>
      </p:sp>
      <p:sp>
        <p:nvSpPr>
          <p:cNvPr id="52" name="TextBox 51">
            <a:extLst>
              <a:ext uri="{FF2B5EF4-FFF2-40B4-BE49-F238E27FC236}">
                <a16:creationId xmlns:a16="http://schemas.microsoft.com/office/drawing/2014/main" id="{24778AEF-98BF-F85F-C0D4-7515280C3B55}"/>
              </a:ext>
            </a:extLst>
          </p:cNvPr>
          <p:cNvSpPr txBox="1"/>
          <p:nvPr/>
        </p:nvSpPr>
        <p:spPr>
          <a:xfrm>
            <a:off x="7455076" y="2392253"/>
            <a:ext cx="3358181" cy="369332"/>
          </a:xfrm>
          <a:prstGeom prst="rect">
            <a:avLst/>
          </a:prstGeom>
          <a:noFill/>
        </p:spPr>
        <p:txBody>
          <a:bodyPr wrap="square">
            <a:spAutoFit/>
          </a:bodyPr>
          <a:lstStyle/>
          <a:p>
            <a:r>
              <a:rPr lang="en-GB" sz="1800" dirty="0"/>
              <a:t>Data Protection and Privacy policy</a:t>
            </a:r>
          </a:p>
        </p:txBody>
      </p:sp>
      <p:sp>
        <p:nvSpPr>
          <p:cNvPr id="54" name="TextBox 53">
            <a:extLst>
              <a:ext uri="{FF2B5EF4-FFF2-40B4-BE49-F238E27FC236}">
                <a16:creationId xmlns:a16="http://schemas.microsoft.com/office/drawing/2014/main" id="{24A8468F-CED3-3611-F724-2D91131495B8}"/>
              </a:ext>
            </a:extLst>
          </p:cNvPr>
          <p:cNvSpPr txBox="1"/>
          <p:nvPr/>
        </p:nvSpPr>
        <p:spPr>
          <a:xfrm>
            <a:off x="7813154" y="2693009"/>
            <a:ext cx="28758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Gender and Diversity Policy</a:t>
            </a:r>
          </a:p>
        </p:txBody>
      </p:sp>
      <p:sp>
        <p:nvSpPr>
          <p:cNvPr id="56" name="TextBox 55">
            <a:extLst>
              <a:ext uri="{FF2B5EF4-FFF2-40B4-BE49-F238E27FC236}">
                <a16:creationId xmlns:a16="http://schemas.microsoft.com/office/drawing/2014/main" id="{ACA3D5DE-BDB5-7AC4-CB0D-3D8E4041D4FA}"/>
              </a:ext>
            </a:extLst>
          </p:cNvPr>
          <p:cNvSpPr txBox="1"/>
          <p:nvPr/>
        </p:nvSpPr>
        <p:spPr>
          <a:xfrm>
            <a:off x="8187018" y="3033037"/>
            <a:ext cx="2311751" cy="369332"/>
          </a:xfrm>
          <a:prstGeom prst="rect">
            <a:avLst/>
          </a:prstGeom>
          <a:noFill/>
        </p:spPr>
        <p:txBody>
          <a:bodyPr wrap="square">
            <a:spAutoFit/>
          </a:bodyPr>
          <a:lstStyle/>
          <a:p>
            <a:r>
              <a:rPr lang="en-GB" sz="1800" dirty="0"/>
              <a:t>Communication Policy</a:t>
            </a:r>
          </a:p>
        </p:txBody>
      </p:sp>
      <p:sp>
        <p:nvSpPr>
          <p:cNvPr id="58" name="TextBox 57">
            <a:extLst>
              <a:ext uri="{FF2B5EF4-FFF2-40B4-BE49-F238E27FC236}">
                <a16:creationId xmlns:a16="http://schemas.microsoft.com/office/drawing/2014/main" id="{BD41B6C2-B47D-588C-E9EB-C1E4E7CFD920}"/>
              </a:ext>
            </a:extLst>
          </p:cNvPr>
          <p:cNvSpPr txBox="1"/>
          <p:nvPr/>
        </p:nvSpPr>
        <p:spPr>
          <a:xfrm>
            <a:off x="8475021" y="3392252"/>
            <a:ext cx="11886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ICT policy</a:t>
            </a:r>
          </a:p>
        </p:txBody>
      </p:sp>
      <p:pic>
        <p:nvPicPr>
          <p:cNvPr id="3" name="Picture 2">
            <a:extLst>
              <a:ext uri="{FF2B5EF4-FFF2-40B4-BE49-F238E27FC236}">
                <a16:creationId xmlns:a16="http://schemas.microsoft.com/office/drawing/2014/main" id="{CB04CB36-D1DB-4E4C-B39F-065003239AFC}"/>
              </a:ext>
            </a:extLst>
          </p:cNvPr>
          <p:cNvPicPr>
            <a:picLocks noChangeAspect="1"/>
          </p:cNvPicPr>
          <p:nvPr/>
        </p:nvPicPr>
        <p:blipFill>
          <a:blip r:embed="rId2"/>
          <a:stretch>
            <a:fillRect/>
          </a:stretch>
        </p:blipFill>
        <p:spPr>
          <a:xfrm>
            <a:off x="10498769" y="150518"/>
            <a:ext cx="1329043" cy="1158341"/>
          </a:xfrm>
          <a:prstGeom prst="rect">
            <a:avLst/>
          </a:prstGeom>
        </p:spPr>
      </p:pic>
      <p:grpSp>
        <p:nvGrpSpPr>
          <p:cNvPr id="74" name="Group 73">
            <a:extLst>
              <a:ext uri="{FF2B5EF4-FFF2-40B4-BE49-F238E27FC236}">
                <a16:creationId xmlns:a16="http://schemas.microsoft.com/office/drawing/2014/main" id="{326CAA84-F1D2-1D7B-CAE7-8ADF18FC022A}"/>
              </a:ext>
            </a:extLst>
          </p:cNvPr>
          <p:cNvGrpSpPr/>
          <p:nvPr/>
        </p:nvGrpSpPr>
        <p:grpSpPr>
          <a:xfrm>
            <a:off x="392394" y="3536795"/>
            <a:ext cx="3440980" cy="1308053"/>
            <a:chOff x="490434" y="5000382"/>
            <a:chExt cx="3440980" cy="1308053"/>
          </a:xfrm>
        </p:grpSpPr>
        <p:sp>
          <p:nvSpPr>
            <p:cNvPr id="72" name="Rectangle 71" descr="Group with solid fill">
              <a:extLst>
                <a:ext uri="{FF2B5EF4-FFF2-40B4-BE49-F238E27FC236}">
                  <a16:creationId xmlns:a16="http://schemas.microsoft.com/office/drawing/2014/main" id="{652F8E30-7664-BF74-DB32-D1B0CEBED4A3}"/>
                </a:ext>
              </a:extLst>
            </p:cNvPr>
            <p:cNvSpPr/>
            <p:nvPr/>
          </p:nvSpPr>
          <p:spPr>
            <a:xfrm>
              <a:off x="490434" y="5000382"/>
              <a:ext cx="872035" cy="130805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p:spPr>
          <p:style>
            <a:lnRef idx="0">
              <a:schemeClr val="lt1">
                <a:hueOff val="0"/>
                <a:satOff val="0"/>
                <a:lumOff val="0"/>
                <a:alphaOff val="0"/>
              </a:schemeClr>
            </a:lnRef>
            <a:fillRef idx="1">
              <a:scrgbClr r="0" g="0" b="0"/>
            </a:fillRef>
            <a:effectRef idx="3">
              <a:schemeClr val="accent3">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73" name="TextBox 72">
              <a:extLst>
                <a:ext uri="{FF2B5EF4-FFF2-40B4-BE49-F238E27FC236}">
                  <a16:creationId xmlns:a16="http://schemas.microsoft.com/office/drawing/2014/main" id="{50AD9C43-2151-89B5-6919-CA44009B5E28}"/>
                </a:ext>
              </a:extLst>
            </p:cNvPr>
            <p:cNvSpPr txBox="1"/>
            <p:nvPr/>
          </p:nvSpPr>
          <p:spPr>
            <a:xfrm>
              <a:off x="1421548" y="5177356"/>
              <a:ext cx="2509866" cy="954107"/>
            </a:xfrm>
            <a:prstGeom prst="rect">
              <a:avLst/>
            </a:prstGeom>
            <a:noFill/>
          </p:spPr>
          <p:txBody>
            <a:bodyPr wrap="square">
              <a:spAutoFit/>
            </a:bodyPr>
            <a:lstStyle/>
            <a:p>
              <a:pPr algn="just"/>
              <a:r>
                <a:rPr lang="en-GB" sz="1400" dirty="0">
                  <a:solidFill>
                    <a:schemeClr val="tx1">
                      <a:lumMod val="50000"/>
                      <a:lumOff val="50000"/>
                    </a:schemeClr>
                  </a:solidFill>
                </a:rPr>
                <a:t>Dedicated working groups including management and topic experts from the three ELI Facilities and ELI ERIC.</a:t>
              </a:r>
            </a:p>
          </p:txBody>
        </p:sp>
      </p:grpSp>
      <p:grpSp>
        <p:nvGrpSpPr>
          <p:cNvPr id="80" name="Group 79">
            <a:extLst>
              <a:ext uri="{FF2B5EF4-FFF2-40B4-BE49-F238E27FC236}">
                <a16:creationId xmlns:a16="http://schemas.microsoft.com/office/drawing/2014/main" id="{E769DACF-AD56-F6D0-CF04-97CFDE1DEBE3}"/>
              </a:ext>
            </a:extLst>
          </p:cNvPr>
          <p:cNvGrpSpPr/>
          <p:nvPr/>
        </p:nvGrpSpPr>
        <p:grpSpPr>
          <a:xfrm>
            <a:off x="392394" y="4806148"/>
            <a:ext cx="3440982" cy="1494071"/>
            <a:chOff x="392394" y="4806148"/>
            <a:chExt cx="3440982" cy="1494071"/>
          </a:xfrm>
        </p:grpSpPr>
        <p:sp>
          <p:nvSpPr>
            <p:cNvPr id="76" name="Rectangle 75" descr="Clipboard Partially Checked with solid fill">
              <a:extLst>
                <a:ext uri="{FF2B5EF4-FFF2-40B4-BE49-F238E27FC236}">
                  <a16:creationId xmlns:a16="http://schemas.microsoft.com/office/drawing/2014/main" id="{15E8200C-24AF-8664-ADAA-AE2E6D8171E1}"/>
                </a:ext>
              </a:extLst>
            </p:cNvPr>
            <p:cNvSpPr/>
            <p:nvPr/>
          </p:nvSpPr>
          <p:spPr>
            <a:xfrm>
              <a:off x="392394" y="4806148"/>
              <a:ext cx="874466" cy="149407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p:spPr>
          <p:style>
            <a:lnRef idx="0">
              <a:schemeClr val="lt1">
                <a:hueOff val="0"/>
                <a:satOff val="0"/>
                <a:lumOff val="0"/>
                <a:alphaOff val="0"/>
              </a:schemeClr>
            </a:lnRef>
            <a:fillRef idx="1">
              <a:scrgbClr r="0" g="0" b="0"/>
            </a:fillRef>
            <a:effectRef idx="3">
              <a:schemeClr val="accent3">
                <a:tint val="50000"/>
                <a:hueOff val="0"/>
                <a:satOff val="0"/>
                <a:lumOff val="4758"/>
                <a:alphaOff val="0"/>
              </a:schemeClr>
            </a:effectRef>
            <a:fontRef idx="minor">
              <a:schemeClr val="lt1">
                <a:hueOff val="0"/>
                <a:satOff val="0"/>
                <a:lumOff val="0"/>
                <a:alphaOff val="0"/>
              </a:schemeClr>
            </a:fontRef>
          </p:style>
          <p:txBody>
            <a:bodyPr/>
            <a:lstStyle/>
            <a:p>
              <a:endParaRPr lang="en-GB"/>
            </a:p>
          </p:txBody>
        </p:sp>
        <p:sp>
          <p:nvSpPr>
            <p:cNvPr id="79" name="TextBox 78">
              <a:extLst>
                <a:ext uri="{FF2B5EF4-FFF2-40B4-BE49-F238E27FC236}">
                  <a16:creationId xmlns:a16="http://schemas.microsoft.com/office/drawing/2014/main" id="{4FCD0CA6-AC36-1EBB-ED84-3A320178EAE1}"/>
                </a:ext>
              </a:extLst>
            </p:cNvPr>
            <p:cNvSpPr txBox="1"/>
            <p:nvPr/>
          </p:nvSpPr>
          <p:spPr>
            <a:xfrm>
              <a:off x="1333602" y="4887622"/>
              <a:ext cx="2499774" cy="1384995"/>
            </a:xfrm>
            <a:prstGeom prst="rect">
              <a:avLst/>
            </a:prstGeom>
            <a:noFill/>
          </p:spPr>
          <p:txBody>
            <a:bodyPr wrap="square" rtlCol="0">
              <a:spAutoFit/>
            </a:bodyPr>
            <a:lstStyle/>
            <a:p>
              <a:pPr algn="just"/>
              <a:r>
                <a:rPr lang="en-GB" sz="1400" dirty="0">
                  <a:solidFill>
                    <a:schemeClr val="tx1">
                      <a:lumMod val="50000"/>
                      <a:lumOff val="50000"/>
                    </a:schemeClr>
                  </a:solidFill>
                </a:rPr>
                <a:t>Every individual policy is required to go through its own and unique verification process prior to presenting to the ELI ERIC General Assembly for final acceptance.</a:t>
              </a:r>
            </a:p>
          </p:txBody>
        </p:sp>
      </p:grpSp>
    </p:spTree>
    <p:extLst>
      <p:ext uri="{BB962C8B-B14F-4D97-AF65-F5344CB8AC3E}">
        <p14:creationId xmlns:p14="http://schemas.microsoft.com/office/powerpoint/2010/main" val="8673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153050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ACHIEVEMENTS_INT. MGMT SYSTEM</a:t>
            </a:r>
            <a:endParaRPr lang="hu-HU" sz="3100" b="1" dirty="0">
              <a:solidFill>
                <a:schemeClr val="bg2">
                  <a:lumMod val="25000"/>
                </a:schemeClr>
              </a:solidFill>
            </a:endParaRPr>
          </a:p>
        </p:txBody>
      </p:sp>
      <p:pic>
        <p:nvPicPr>
          <p:cNvPr id="3" name="Picture 2">
            <a:extLst>
              <a:ext uri="{FF2B5EF4-FFF2-40B4-BE49-F238E27FC236}">
                <a16:creationId xmlns:a16="http://schemas.microsoft.com/office/drawing/2014/main" id="{CB04CB36-D1DB-4E4C-B39F-065003239AFC}"/>
              </a:ext>
            </a:extLst>
          </p:cNvPr>
          <p:cNvPicPr>
            <a:picLocks noChangeAspect="1"/>
          </p:cNvPicPr>
          <p:nvPr/>
        </p:nvPicPr>
        <p:blipFill>
          <a:blip r:embed="rId2"/>
          <a:stretch>
            <a:fillRect/>
          </a:stretch>
        </p:blipFill>
        <p:spPr>
          <a:xfrm>
            <a:off x="10498769" y="150518"/>
            <a:ext cx="1329043" cy="1158341"/>
          </a:xfrm>
          <a:prstGeom prst="rect">
            <a:avLst/>
          </a:prstGeom>
        </p:spPr>
      </p:pic>
      <p:sp>
        <p:nvSpPr>
          <p:cNvPr id="7" name="Rectangle 6">
            <a:extLst>
              <a:ext uri="{FF2B5EF4-FFF2-40B4-BE49-F238E27FC236}">
                <a16:creationId xmlns:a16="http://schemas.microsoft.com/office/drawing/2014/main" id="{D1149EEE-6C71-6549-DA21-C2CAE67F503C}"/>
              </a:ext>
            </a:extLst>
          </p:cNvPr>
          <p:cNvSpPr/>
          <p:nvPr/>
        </p:nvSpPr>
        <p:spPr>
          <a:xfrm>
            <a:off x="4213372" y="2933038"/>
            <a:ext cx="4982124" cy="647528"/>
          </a:xfrm>
          <a:prstGeom prst="rect">
            <a:avLst/>
          </a:prstGeom>
          <a:solidFill>
            <a:schemeClr val="bg1">
              <a:lumMod val="6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PROCUREMENT RULES</a:t>
            </a:r>
          </a:p>
        </p:txBody>
      </p:sp>
      <p:sp>
        <p:nvSpPr>
          <p:cNvPr id="10" name="TextBox 9">
            <a:extLst>
              <a:ext uri="{FF2B5EF4-FFF2-40B4-BE49-F238E27FC236}">
                <a16:creationId xmlns:a16="http://schemas.microsoft.com/office/drawing/2014/main" id="{C0615EA3-5F6F-5110-6A31-4AE07A2785AD}"/>
              </a:ext>
            </a:extLst>
          </p:cNvPr>
          <p:cNvSpPr txBox="1"/>
          <p:nvPr/>
        </p:nvSpPr>
        <p:spPr>
          <a:xfrm>
            <a:off x="4213372" y="3702492"/>
            <a:ext cx="4982124" cy="1585049"/>
          </a:xfrm>
          <a:prstGeom prst="rect">
            <a:avLst/>
          </a:prstGeom>
          <a:noFill/>
        </p:spPr>
        <p:txBody>
          <a:bodyPr wrap="square">
            <a:spAutoFit/>
          </a:bodyPr>
          <a:lstStyle/>
          <a:p>
            <a:pPr marL="357188" lvl="1" indent="-357188" algn="just" defTabSz="628650">
              <a:lnSpc>
                <a:spcPct val="90000"/>
              </a:lnSpc>
              <a:spcBef>
                <a:spcPts val="1000"/>
              </a:spcBef>
              <a:buClr>
                <a:srgbClr val="FE5000"/>
              </a:buClr>
              <a:buFont typeface="Wingdings" panose="05000000000000000000" pitchFamily="2" charset="2"/>
              <a:buChar char="q"/>
              <a:defRPr/>
            </a:pPr>
            <a:r>
              <a:rPr lang="en-GB" altLang="cs-CZ" sz="1600" dirty="0">
                <a:solidFill>
                  <a:srgbClr val="000000"/>
                </a:solidFill>
                <a:latin typeface="+mn-lt"/>
              </a:rPr>
              <a:t>WP2 dedicated working group</a:t>
            </a:r>
          </a:p>
          <a:p>
            <a:pPr marL="357188" lvl="1" indent="-357188" algn="just" defTabSz="628650">
              <a:lnSpc>
                <a:spcPct val="90000"/>
              </a:lnSpc>
              <a:spcBef>
                <a:spcPts val="1000"/>
              </a:spcBef>
              <a:buClr>
                <a:srgbClr val="FE5000"/>
              </a:buClr>
              <a:buFont typeface="Wingdings" panose="05000000000000000000" pitchFamily="2" charset="2"/>
              <a:buChar char="q"/>
              <a:defRPr/>
            </a:pPr>
            <a:r>
              <a:rPr lang="en-GB" altLang="cs-CZ" sz="1600" dirty="0">
                <a:solidFill>
                  <a:srgbClr val="000000"/>
                </a:solidFill>
                <a:latin typeface="+mn-lt"/>
              </a:rPr>
              <a:t>ERIC is recognised as an international organisation for the purpose of the directive on public procurement</a:t>
            </a:r>
          </a:p>
          <a:p>
            <a:pPr marL="357188" lvl="1" indent="-357188" algn="just" defTabSz="628650">
              <a:lnSpc>
                <a:spcPct val="90000"/>
              </a:lnSpc>
              <a:spcBef>
                <a:spcPts val="1000"/>
              </a:spcBef>
              <a:buClr>
                <a:srgbClr val="FE5000"/>
              </a:buClr>
              <a:buFont typeface="Wingdings" panose="05000000000000000000" pitchFamily="2" charset="2"/>
              <a:buChar char="q"/>
              <a:defRPr/>
            </a:pPr>
            <a:r>
              <a:rPr lang="fr-FR" altLang="cs-CZ" sz="1600" dirty="0">
                <a:solidFill>
                  <a:srgbClr val="000000"/>
                </a:solidFill>
                <a:latin typeface="+mn-lt"/>
              </a:rPr>
              <a:t>Replace EU/National public </a:t>
            </a:r>
            <a:r>
              <a:rPr lang="fr-FR" altLang="cs-CZ" sz="1600" dirty="0" err="1">
                <a:solidFill>
                  <a:srgbClr val="000000"/>
                </a:solidFill>
                <a:latin typeface="+mn-lt"/>
              </a:rPr>
              <a:t>procurement</a:t>
            </a:r>
            <a:r>
              <a:rPr lang="fr-FR" altLang="cs-CZ" sz="1600" dirty="0">
                <a:solidFill>
                  <a:srgbClr val="000000"/>
                </a:solidFill>
                <a:latin typeface="+mn-lt"/>
              </a:rPr>
              <a:t> directives</a:t>
            </a:r>
          </a:p>
          <a:p>
            <a:pPr marL="357188" lvl="1" indent="-357188" algn="just" defTabSz="628650">
              <a:lnSpc>
                <a:spcPct val="90000"/>
              </a:lnSpc>
              <a:spcBef>
                <a:spcPts val="1000"/>
              </a:spcBef>
              <a:buClr>
                <a:srgbClr val="FE5000"/>
              </a:buClr>
              <a:buFont typeface="Wingdings" panose="05000000000000000000" pitchFamily="2" charset="2"/>
              <a:buChar char="q"/>
              <a:defRPr/>
            </a:pPr>
            <a:r>
              <a:rPr lang="fr-FR" altLang="cs-CZ" sz="1600" dirty="0" err="1">
                <a:solidFill>
                  <a:srgbClr val="000000"/>
                </a:solidFill>
                <a:latin typeface="+mn-lt"/>
              </a:rPr>
              <a:t>Published</a:t>
            </a:r>
            <a:r>
              <a:rPr lang="fr-FR" altLang="cs-CZ" sz="1600" dirty="0">
                <a:solidFill>
                  <a:srgbClr val="000000"/>
                </a:solidFill>
                <a:latin typeface="+mn-lt"/>
              </a:rPr>
              <a:t> on ELI ERIC </a:t>
            </a:r>
            <a:r>
              <a:rPr lang="fr-FR" altLang="cs-CZ" sz="1600" dirty="0" err="1">
                <a:solidFill>
                  <a:srgbClr val="000000"/>
                </a:solidFill>
                <a:latin typeface="+mn-lt"/>
              </a:rPr>
              <a:t>website</a:t>
            </a:r>
            <a:r>
              <a:rPr lang="fr-FR" altLang="cs-CZ" sz="1600" dirty="0">
                <a:solidFill>
                  <a:srgbClr val="000000"/>
                </a:solidFill>
                <a:latin typeface="+mn-lt"/>
              </a:rPr>
              <a:t> </a:t>
            </a:r>
          </a:p>
        </p:txBody>
      </p:sp>
      <p:pic>
        <p:nvPicPr>
          <p:cNvPr id="11" name="Picture 10" descr="A white document with black text&#10;&#10;Description automatically generated">
            <a:extLst>
              <a:ext uri="{FF2B5EF4-FFF2-40B4-BE49-F238E27FC236}">
                <a16:creationId xmlns:a16="http://schemas.microsoft.com/office/drawing/2014/main" id="{2FC04685-C702-0CDF-FA86-DABD39A79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9649" y="2841819"/>
            <a:ext cx="1865117" cy="2616345"/>
          </a:xfrm>
          <a:prstGeom prst="rect">
            <a:avLst/>
          </a:prstGeom>
          <a:effectLst>
            <a:outerShdw blurRad="50800" dist="38100" dir="2700000" algn="tl" rotWithShape="0">
              <a:prstClr val="black">
                <a:alpha val="40000"/>
              </a:prstClr>
            </a:outerShdw>
          </a:effectLst>
        </p:spPr>
      </p:pic>
      <p:sp>
        <p:nvSpPr>
          <p:cNvPr id="13" name="Alcím 2">
            <a:extLst>
              <a:ext uri="{FF2B5EF4-FFF2-40B4-BE49-F238E27FC236}">
                <a16:creationId xmlns:a16="http://schemas.microsoft.com/office/drawing/2014/main" id="{B953839F-E6F6-E3C3-3912-349AA78327D3}"/>
              </a:ext>
            </a:extLst>
          </p:cNvPr>
          <p:cNvSpPr txBox="1">
            <a:spLocks/>
          </p:cNvSpPr>
          <p:nvPr/>
        </p:nvSpPr>
        <p:spPr bwMode="auto">
          <a:xfrm>
            <a:off x="971550" y="1516912"/>
            <a:ext cx="6160296" cy="54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28650">
              <a:buNone/>
            </a:pPr>
            <a:r>
              <a:rPr lang="en-GB" altLang="en-US" sz="2000" dirty="0">
                <a:solidFill>
                  <a:srgbClr val="FE5000"/>
                </a:solidFill>
              </a:rPr>
              <a:t>Other essential Level 1 documentation completed </a:t>
            </a:r>
          </a:p>
        </p:txBody>
      </p:sp>
      <p:pic>
        <p:nvPicPr>
          <p:cNvPr id="4" name="Picture 3">
            <a:extLst>
              <a:ext uri="{FF2B5EF4-FFF2-40B4-BE49-F238E27FC236}">
                <a16:creationId xmlns:a16="http://schemas.microsoft.com/office/drawing/2014/main" id="{C2E7848C-D17D-BDD1-2E56-49927D178E59}"/>
              </a:ext>
            </a:extLst>
          </p:cNvPr>
          <p:cNvPicPr>
            <a:picLocks noChangeAspect="1"/>
          </p:cNvPicPr>
          <p:nvPr/>
        </p:nvPicPr>
        <p:blipFill>
          <a:blip r:embed="rId4">
            <a:grayscl/>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p:blipFill>
        <p:spPr>
          <a:xfrm>
            <a:off x="447234" y="2933038"/>
            <a:ext cx="2936080" cy="2434345"/>
          </a:xfrm>
          <a:prstGeom prst="rect">
            <a:avLst/>
          </a:prstGeom>
        </p:spPr>
      </p:pic>
      <p:pic>
        <p:nvPicPr>
          <p:cNvPr id="5" name="Graphic 4">
            <a:extLst>
              <a:ext uri="{FF2B5EF4-FFF2-40B4-BE49-F238E27FC236}">
                <a16:creationId xmlns:a16="http://schemas.microsoft.com/office/drawing/2014/main" id="{6CEF813B-FA0B-5E91-F895-DB6BFAE698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0628" y="3054964"/>
            <a:ext cx="435600" cy="435600"/>
          </a:xfrm>
          <a:prstGeom prst="rect">
            <a:avLst/>
          </a:prstGeom>
        </p:spPr>
      </p:pic>
      <p:sp>
        <p:nvSpPr>
          <p:cNvPr id="14" name="Callout: Right Arrow 13">
            <a:extLst>
              <a:ext uri="{FF2B5EF4-FFF2-40B4-BE49-F238E27FC236}">
                <a16:creationId xmlns:a16="http://schemas.microsoft.com/office/drawing/2014/main" id="{F3BC9DE1-F1D1-33EF-B911-F324C22A1244}"/>
              </a:ext>
            </a:extLst>
          </p:cNvPr>
          <p:cNvSpPr/>
          <p:nvPr/>
        </p:nvSpPr>
        <p:spPr>
          <a:xfrm>
            <a:off x="303106" y="2842259"/>
            <a:ext cx="3765179" cy="2615905"/>
          </a:xfrm>
          <a:prstGeom prst="rightArrowCallout">
            <a:avLst>
              <a:gd name="adj1" fmla="val 12272"/>
              <a:gd name="adj2" fmla="val 13067"/>
              <a:gd name="adj3" fmla="val 8692"/>
              <a:gd name="adj4" fmla="val 86293"/>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710ED3B-B2D4-C60B-78A7-F44450939301}"/>
              </a:ext>
            </a:extLst>
          </p:cNvPr>
          <p:cNvSpPr/>
          <p:nvPr/>
        </p:nvSpPr>
        <p:spPr>
          <a:xfrm>
            <a:off x="4097998" y="2842259"/>
            <a:ext cx="5204131" cy="2615905"/>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133619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A2CD8F-2534-B482-4A57-0C74FCED86F2}"/>
              </a:ext>
            </a:extLst>
          </p:cNvPr>
          <p:cNvSpPr txBox="1"/>
          <p:nvPr/>
        </p:nvSpPr>
        <p:spPr>
          <a:xfrm>
            <a:off x="971550" y="1854929"/>
            <a:ext cx="10080763" cy="968470"/>
          </a:xfrm>
          <a:prstGeom prst="rect">
            <a:avLst/>
          </a:prstGeom>
          <a:noFill/>
        </p:spPr>
        <p:txBody>
          <a:bodyPr wrap="square" rtlCol="0">
            <a:spAutoFit/>
          </a:bodyPr>
          <a:lstStyle/>
          <a:p>
            <a:pPr marL="357188" lvl="1" indent="-357188" algn="just" defTabSz="628650">
              <a:lnSpc>
                <a:spcPct val="90000"/>
              </a:lnSpc>
              <a:spcBef>
                <a:spcPts val="1000"/>
              </a:spcBef>
              <a:buClr>
                <a:srgbClr val="FE5000"/>
              </a:buClr>
              <a:buFont typeface="Wingdings" panose="05000000000000000000" pitchFamily="2" charset="2"/>
              <a:buChar char="q"/>
              <a:defRPr/>
            </a:pPr>
            <a:r>
              <a:rPr lang="en-GB" dirty="0">
                <a:solidFill>
                  <a:srgbClr val="000000"/>
                </a:solidFill>
                <a:latin typeface="+mn-lt"/>
              </a:rPr>
              <a:t>Phase 2  - Level 2 and Level 3 documentation, implementing regulations derived from the top-level management documentation.</a:t>
            </a:r>
          </a:p>
          <a:p>
            <a:pPr marL="357188" lvl="1" indent="-357188" algn="just" defTabSz="628650">
              <a:lnSpc>
                <a:spcPct val="90000"/>
              </a:lnSpc>
              <a:spcBef>
                <a:spcPts val="1000"/>
              </a:spcBef>
              <a:buClr>
                <a:srgbClr val="FE5000"/>
              </a:buClr>
              <a:buFont typeface="Wingdings" panose="05000000000000000000" pitchFamily="2" charset="2"/>
              <a:buChar char="q"/>
              <a:defRPr/>
            </a:pPr>
            <a:r>
              <a:rPr lang="en-GB" dirty="0">
                <a:solidFill>
                  <a:srgbClr val="000000"/>
                </a:solidFill>
                <a:latin typeface="+mn-lt"/>
              </a:rPr>
              <a:t>Most critical to ensure smooth operation, provide input to ERP development.</a:t>
            </a:r>
          </a:p>
        </p:txBody>
      </p:sp>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ACHIEVEMENTS_IMS PROCESSES</a:t>
            </a:r>
            <a:endParaRPr lang="hu-HU" sz="3100" b="1" dirty="0">
              <a:solidFill>
                <a:schemeClr val="bg2">
                  <a:lumMod val="25000"/>
                </a:schemeClr>
              </a:solidFill>
            </a:endParaRPr>
          </a:p>
        </p:txBody>
      </p:sp>
      <p:sp>
        <p:nvSpPr>
          <p:cNvPr id="7" name="TextBox 6">
            <a:extLst>
              <a:ext uri="{FF2B5EF4-FFF2-40B4-BE49-F238E27FC236}">
                <a16:creationId xmlns:a16="http://schemas.microsoft.com/office/drawing/2014/main" id="{0AD67216-757E-2EE0-2EB7-E43A849CEC99}"/>
              </a:ext>
            </a:extLst>
          </p:cNvPr>
          <p:cNvSpPr txBox="1"/>
          <p:nvPr/>
        </p:nvSpPr>
        <p:spPr>
          <a:xfrm>
            <a:off x="1015339" y="3722774"/>
            <a:ext cx="5244203" cy="2846933"/>
          </a:xfrm>
          <a:prstGeom prst="rect">
            <a:avLst/>
          </a:prstGeom>
          <a:noFill/>
        </p:spPr>
        <p:txBody>
          <a:bodyPr wrap="square">
            <a:spAutoFit/>
          </a:bodyPr>
          <a:lstStyle/>
          <a:p>
            <a:pPr marL="357188" lvl="1" indent="-342900">
              <a:spcAft>
                <a:spcPts val="600"/>
              </a:spcAft>
              <a:buFont typeface="Wingdings" panose="05000000000000000000" pitchFamily="2" charset="2"/>
              <a:buChar char="q"/>
              <a:defRPr/>
            </a:pPr>
            <a:r>
              <a:rPr lang="en-GB" altLang="cs-CZ" dirty="0">
                <a:latin typeface="Calibri" panose="020F0502020204030204" pitchFamily="34" charset="0"/>
                <a:cs typeface="Calibri" panose="020F0502020204030204" pitchFamily="34" charset="0"/>
              </a:rPr>
              <a:t>Procurement</a:t>
            </a:r>
          </a:p>
          <a:p>
            <a:pPr marL="357188" lvl="1" indent="-342900">
              <a:spcAft>
                <a:spcPts val="600"/>
              </a:spcAft>
              <a:buFont typeface="Wingdings" panose="05000000000000000000" pitchFamily="2" charset="2"/>
              <a:buChar char="q"/>
              <a:defRPr/>
            </a:pPr>
            <a:r>
              <a:rPr lang="en-GB" altLang="cs-CZ" dirty="0">
                <a:latin typeface="Calibri" panose="020F0502020204030204" pitchFamily="34" charset="0"/>
                <a:cs typeface="Calibri" panose="020F0502020204030204" pitchFamily="34" charset="0"/>
              </a:rPr>
              <a:t>Finance</a:t>
            </a:r>
          </a:p>
          <a:p>
            <a:pPr marL="357188" lvl="1" indent="-342900">
              <a:spcAft>
                <a:spcPts val="600"/>
              </a:spcAft>
              <a:buFont typeface="Wingdings" panose="05000000000000000000" pitchFamily="2" charset="2"/>
              <a:buChar char="q"/>
              <a:defRPr/>
            </a:pPr>
            <a:r>
              <a:rPr lang="en-GB" altLang="cs-CZ" dirty="0">
                <a:latin typeface="Calibri" panose="020F0502020204030204" pitchFamily="34" charset="0"/>
                <a:cs typeface="Calibri" panose="020F0502020204030204" pitchFamily="34" charset="0"/>
              </a:rPr>
              <a:t>Employment</a:t>
            </a:r>
          </a:p>
          <a:p>
            <a:pPr marL="357188" lvl="1" indent="-342900">
              <a:spcAft>
                <a:spcPts val="600"/>
              </a:spcAft>
              <a:buFont typeface="Wingdings" panose="05000000000000000000" pitchFamily="2" charset="2"/>
              <a:buChar char="q"/>
              <a:defRPr/>
            </a:pPr>
            <a:r>
              <a:rPr lang="en-GB" altLang="cs-CZ" dirty="0">
                <a:latin typeface="Calibri" panose="020F0502020204030204" pitchFamily="34" charset="0"/>
                <a:cs typeface="Calibri" panose="020F0502020204030204" pitchFamily="34" charset="0"/>
              </a:rPr>
              <a:t>Communications</a:t>
            </a:r>
          </a:p>
          <a:p>
            <a:pPr marL="357188" lvl="1" indent="-342900">
              <a:spcAft>
                <a:spcPts val="600"/>
              </a:spcAft>
              <a:buFont typeface="Wingdings" panose="05000000000000000000" pitchFamily="2" charset="2"/>
              <a:buChar char="q"/>
              <a:defRPr/>
            </a:pPr>
            <a:r>
              <a:rPr lang="en-GB" altLang="cs-CZ" dirty="0">
                <a:latin typeface="Calibri" panose="020F0502020204030204" pitchFamily="34" charset="0"/>
                <a:cs typeface="Calibri" panose="020F0502020204030204" pitchFamily="34" charset="0"/>
              </a:rPr>
              <a:t>Grant Management</a:t>
            </a:r>
          </a:p>
          <a:p>
            <a:pPr marL="357188" lvl="1" indent="-342900">
              <a:spcAft>
                <a:spcPts val="600"/>
              </a:spcAft>
              <a:buFont typeface="Wingdings" panose="05000000000000000000" pitchFamily="2" charset="2"/>
              <a:buChar char="q"/>
              <a:defRPr/>
            </a:pPr>
            <a:r>
              <a:rPr lang="en-GB" altLang="cs-CZ" dirty="0">
                <a:latin typeface="Calibri" panose="020F0502020204030204" pitchFamily="34" charset="0"/>
                <a:cs typeface="Calibri" panose="020F0502020204030204" pitchFamily="34" charset="0"/>
              </a:rPr>
              <a:t>New Member engagement and  External Relations</a:t>
            </a:r>
          </a:p>
          <a:p>
            <a:pPr marL="357188" lvl="1" indent="-342900">
              <a:spcAft>
                <a:spcPts val="600"/>
              </a:spcAft>
              <a:buFont typeface="Wingdings" panose="05000000000000000000" pitchFamily="2" charset="2"/>
              <a:buChar char="q"/>
              <a:defRPr/>
            </a:pPr>
            <a:r>
              <a:rPr lang="en-GB" altLang="cs-CZ" dirty="0">
                <a:latin typeface="Calibri" panose="020F0502020204030204" pitchFamily="34" charset="0"/>
                <a:cs typeface="Calibri" panose="020F0502020204030204" pitchFamily="34" charset="0"/>
              </a:rPr>
              <a:t>User Access</a:t>
            </a:r>
          </a:p>
          <a:p>
            <a:pPr marL="357188" lvl="1" indent="-342900">
              <a:spcAft>
                <a:spcPts val="600"/>
              </a:spcAft>
              <a:buFont typeface="Wingdings" panose="05000000000000000000" pitchFamily="2" charset="2"/>
              <a:buChar char="q"/>
              <a:defRPr/>
            </a:pPr>
            <a:r>
              <a:rPr lang="en-GB" altLang="cs-CZ" dirty="0">
                <a:latin typeface="Calibri" panose="020F0502020204030204" pitchFamily="34" charset="0"/>
                <a:cs typeface="Calibri" panose="020F0502020204030204" pitchFamily="34" charset="0"/>
              </a:rPr>
              <a:t>Management of governance activities</a:t>
            </a:r>
          </a:p>
        </p:txBody>
      </p:sp>
      <p:pic>
        <p:nvPicPr>
          <p:cNvPr id="6" name="Picture 5">
            <a:extLst>
              <a:ext uri="{FF2B5EF4-FFF2-40B4-BE49-F238E27FC236}">
                <a16:creationId xmlns:a16="http://schemas.microsoft.com/office/drawing/2014/main" id="{6773015E-4E1E-0909-268E-9DF0302490FD}"/>
              </a:ext>
            </a:extLst>
          </p:cNvPr>
          <p:cNvPicPr>
            <a:picLocks noChangeAspect="1"/>
          </p:cNvPicPr>
          <p:nvPr/>
        </p:nvPicPr>
        <p:blipFill>
          <a:blip r:embed="rId2"/>
          <a:stretch>
            <a:fillRect/>
          </a:stretch>
        </p:blipFill>
        <p:spPr>
          <a:xfrm>
            <a:off x="10498769" y="150518"/>
            <a:ext cx="1329043" cy="1158341"/>
          </a:xfrm>
          <a:prstGeom prst="rect">
            <a:avLst/>
          </a:prstGeom>
        </p:spPr>
      </p:pic>
      <p:sp>
        <p:nvSpPr>
          <p:cNvPr id="21" name="TextBox 20">
            <a:extLst>
              <a:ext uri="{FF2B5EF4-FFF2-40B4-BE49-F238E27FC236}">
                <a16:creationId xmlns:a16="http://schemas.microsoft.com/office/drawing/2014/main" id="{824AEAB1-DD50-5DFD-4824-4EB47BCDDEA5}"/>
              </a:ext>
            </a:extLst>
          </p:cNvPr>
          <p:cNvSpPr txBox="1"/>
          <p:nvPr/>
        </p:nvSpPr>
        <p:spPr>
          <a:xfrm>
            <a:off x="8343900" y="3375412"/>
            <a:ext cx="2708413" cy="2816156"/>
          </a:xfrm>
          <a:prstGeom prst="rect">
            <a:avLst/>
          </a:prstGeom>
          <a:noFill/>
        </p:spPr>
        <p:txBody>
          <a:bodyPr wrap="square" rtlCol="0">
            <a:spAutoFit/>
          </a:bodyPr>
          <a:lstStyle/>
          <a:p>
            <a:pPr algn="just">
              <a:spcAft>
                <a:spcPts val="600"/>
              </a:spcAft>
            </a:pPr>
            <a:r>
              <a:rPr lang="en-GB" altLang="cs-CZ" sz="1800" b="1" kern="1200" dirty="0">
                <a:cs typeface="Calibri" panose="020F0502020204030204" pitchFamily="34" charset="0"/>
              </a:rPr>
              <a:t>APPROACH</a:t>
            </a:r>
          </a:p>
          <a:p>
            <a:pPr marL="285750" indent="-285750" algn="just">
              <a:spcAft>
                <a:spcPts val="600"/>
              </a:spcAft>
              <a:buFont typeface="Arial" panose="020B0604020202020204" pitchFamily="34" charset="0"/>
              <a:buChar char="•"/>
            </a:pPr>
            <a:r>
              <a:rPr lang="en-GB" sz="1600" dirty="0"/>
              <a:t>dedicated </a:t>
            </a:r>
            <a:r>
              <a:rPr lang="en-GB" sz="1600" b="1" dirty="0"/>
              <a:t>task groups </a:t>
            </a:r>
          </a:p>
          <a:p>
            <a:pPr marL="285750" indent="-285750" algn="just">
              <a:spcAft>
                <a:spcPts val="600"/>
              </a:spcAft>
              <a:buFont typeface="Arial" panose="020B0604020202020204" pitchFamily="34" charset="0"/>
              <a:buChar char="•"/>
            </a:pPr>
            <a:r>
              <a:rPr lang="en-GB" sz="1600" dirty="0"/>
              <a:t>mapping and developing the </a:t>
            </a:r>
            <a:r>
              <a:rPr lang="en-GB" sz="1600" b="1" dirty="0"/>
              <a:t>major processes </a:t>
            </a:r>
            <a:r>
              <a:rPr lang="en-GB" sz="1600" dirty="0"/>
              <a:t>expected to be common throughout the entire organization</a:t>
            </a:r>
          </a:p>
          <a:p>
            <a:pPr marL="285750" indent="-285750" algn="just">
              <a:spcAft>
                <a:spcPts val="600"/>
              </a:spcAft>
              <a:buFont typeface="Arial" panose="020B0604020202020204" pitchFamily="34" charset="0"/>
              <a:buChar char="•"/>
            </a:pPr>
            <a:r>
              <a:rPr lang="en-GB" sz="1600" b="1" dirty="0"/>
              <a:t>facility specific procedures </a:t>
            </a:r>
            <a:r>
              <a:rPr lang="en-GB" sz="1600" dirty="0"/>
              <a:t>in compliance with common processes</a:t>
            </a:r>
          </a:p>
        </p:txBody>
      </p:sp>
      <p:sp>
        <p:nvSpPr>
          <p:cNvPr id="3" name="Rectangle 2">
            <a:extLst>
              <a:ext uri="{FF2B5EF4-FFF2-40B4-BE49-F238E27FC236}">
                <a16:creationId xmlns:a16="http://schemas.microsoft.com/office/drawing/2014/main" id="{E93D7B99-5E53-C69C-09E7-1AE8F65FC1F9}"/>
              </a:ext>
            </a:extLst>
          </p:cNvPr>
          <p:cNvSpPr/>
          <p:nvPr/>
        </p:nvSpPr>
        <p:spPr>
          <a:xfrm>
            <a:off x="883847" y="1710910"/>
            <a:ext cx="10336603" cy="1158640"/>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a:extLst>
              <a:ext uri="{FF2B5EF4-FFF2-40B4-BE49-F238E27FC236}">
                <a16:creationId xmlns:a16="http://schemas.microsoft.com/office/drawing/2014/main" id="{18BAB6BD-F269-2433-3D6A-0DE4D352C367}"/>
              </a:ext>
            </a:extLst>
          </p:cNvPr>
          <p:cNvSpPr/>
          <p:nvPr/>
        </p:nvSpPr>
        <p:spPr>
          <a:xfrm>
            <a:off x="897330" y="3013569"/>
            <a:ext cx="6751245" cy="3539843"/>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Rectangle 8">
            <a:extLst>
              <a:ext uri="{FF2B5EF4-FFF2-40B4-BE49-F238E27FC236}">
                <a16:creationId xmlns:a16="http://schemas.microsoft.com/office/drawing/2014/main" id="{FD433EC5-E771-A029-423A-79D47F60ED36}"/>
              </a:ext>
            </a:extLst>
          </p:cNvPr>
          <p:cNvSpPr/>
          <p:nvPr/>
        </p:nvSpPr>
        <p:spPr>
          <a:xfrm>
            <a:off x="1015338" y="3150692"/>
            <a:ext cx="6490361" cy="570295"/>
          </a:xfrm>
          <a:prstGeom prst="rect">
            <a:avLst/>
          </a:prstGeom>
          <a:solidFill>
            <a:schemeClr val="bg1">
              <a:lumMod val="6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577850">
              <a:lnSpc>
                <a:spcPct val="90000"/>
              </a:lnSpc>
              <a:spcBef>
                <a:spcPct val="0"/>
              </a:spcBef>
              <a:spcAft>
                <a:spcPct val="35000"/>
              </a:spcAft>
              <a:buFont typeface="Arial" panose="020B0604020202020204" pitchFamily="34" charset="0"/>
              <a:buNone/>
            </a:pPr>
            <a:r>
              <a:rPr lang="en-GB" altLang="cs-CZ" sz="2000" b="1" kern="1200" dirty="0">
                <a:cs typeface="Calibri" panose="020F0502020204030204" pitchFamily="34" charset="0"/>
              </a:rPr>
              <a:t>PRIORITY AREAS</a:t>
            </a:r>
          </a:p>
        </p:txBody>
      </p:sp>
      <p:pic>
        <p:nvPicPr>
          <p:cNvPr id="12" name="Graphic 11">
            <a:extLst>
              <a:ext uri="{FF2B5EF4-FFF2-40B4-BE49-F238E27FC236}">
                <a16:creationId xmlns:a16="http://schemas.microsoft.com/office/drawing/2014/main" id="{9FE5A87E-4526-8314-961F-58F703C908D2}"/>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1752" y="3227229"/>
            <a:ext cx="429543" cy="429543"/>
          </a:xfrm>
          <a:prstGeom prst="rect">
            <a:avLst/>
          </a:prstGeom>
        </p:spPr>
      </p:pic>
      <p:sp>
        <p:nvSpPr>
          <p:cNvPr id="17" name="Callout: Left Arrow 16">
            <a:extLst>
              <a:ext uri="{FF2B5EF4-FFF2-40B4-BE49-F238E27FC236}">
                <a16:creationId xmlns:a16="http://schemas.microsoft.com/office/drawing/2014/main" id="{508E06F2-F765-3A17-4CEE-A051BE4AC5F8}"/>
              </a:ext>
            </a:extLst>
          </p:cNvPr>
          <p:cNvSpPr/>
          <p:nvPr/>
        </p:nvSpPr>
        <p:spPr>
          <a:xfrm>
            <a:off x="7743824" y="3013569"/>
            <a:ext cx="3476625" cy="3539843"/>
          </a:xfrm>
          <a:prstGeom prst="leftArrowCallout">
            <a:avLst>
              <a:gd name="adj1" fmla="val 10470"/>
              <a:gd name="adj2" fmla="val 8855"/>
              <a:gd name="adj3" fmla="val 5626"/>
              <a:gd name="adj4" fmla="val 875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6708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 grpId="0" animBg="1"/>
      <p:bldP spid="9"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ACHIEVEMENTS_IMS PROCESSES</a:t>
            </a:r>
            <a:endParaRPr lang="hu-HU" sz="3100" b="1" dirty="0">
              <a:solidFill>
                <a:schemeClr val="bg2">
                  <a:lumMod val="25000"/>
                </a:schemeClr>
              </a:solidFill>
            </a:endParaRPr>
          </a:p>
        </p:txBody>
      </p:sp>
      <p:sp>
        <p:nvSpPr>
          <p:cNvPr id="13" name="TextBox 12">
            <a:extLst>
              <a:ext uri="{FF2B5EF4-FFF2-40B4-BE49-F238E27FC236}">
                <a16:creationId xmlns:a16="http://schemas.microsoft.com/office/drawing/2014/main" id="{4465C294-AF5E-FBBA-A743-491A000D5E61}"/>
              </a:ext>
            </a:extLst>
          </p:cNvPr>
          <p:cNvSpPr txBox="1"/>
          <p:nvPr/>
        </p:nvSpPr>
        <p:spPr>
          <a:xfrm>
            <a:off x="1037573" y="2382535"/>
            <a:ext cx="5019932" cy="3974421"/>
          </a:xfrm>
          <a:prstGeom prst="rect">
            <a:avLst/>
          </a:prstGeom>
          <a:noFill/>
        </p:spPr>
        <p:txBody>
          <a:bodyPr wrap="square">
            <a:spAutoFit/>
          </a:bodyPr>
          <a:lstStyle/>
          <a:p>
            <a:pPr marL="0" lvl="1" algn="just" defTabSz="628650">
              <a:lnSpc>
                <a:spcPct val="90000"/>
              </a:lnSpc>
              <a:spcBef>
                <a:spcPts val="1000"/>
              </a:spcBef>
              <a:buClr>
                <a:srgbClr val="FE5000"/>
              </a:buClr>
              <a:defRPr/>
            </a:pPr>
            <a:r>
              <a:rPr lang="en-GB" altLang="cs-CZ" dirty="0">
                <a:solidFill>
                  <a:srgbClr val="000000"/>
                </a:solidFill>
                <a:latin typeface="+mn-lt"/>
              </a:rPr>
              <a:t>Processes developed and/or approved exist for all areas (gradual approach), examples</a:t>
            </a:r>
          </a:p>
          <a:p>
            <a:pPr marL="357188" lvl="1" indent="-357188" algn="just" defTabSz="628650">
              <a:lnSpc>
                <a:spcPct val="90000"/>
              </a:lnSpc>
              <a:spcBef>
                <a:spcPts val="1000"/>
              </a:spcBef>
              <a:buClr>
                <a:srgbClr val="FE5000"/>
              </a:buClr>
              <a:buFont typeface="Wingdings" panose="05000000000000000000" pitchFamily="2" charset="2"/>
              <a:buChar char="q"/>
              <a:defRPr/>
            </a:pPr>
            <a:r>
              <a:rPr lang="en-GB" altLang="cs-CZ" dirty="0">
                <a:solidFill>
                  <a:srgbClr val="000000"/>
                </a:solidFill>
                <a:latin typeface="+mn-lt"/>
              </a:rPr>
              <a:t>Employment – Recruitment and selection, On-boarding, Regular performance assessment, Learning and career development, Compensation and benefits, HR planning, etc.</a:t>
            </a:r>
          </a:p>
          <a:p>
            <a:pPr marL="357188" lvl="1" indent="-357188" algn="just" defTabSz="628650">
              <a:lnSpc>
                <a:spcPct val="90000"/>
              </a:lnSpc>
              <a:spcBef>
                <a:spcPts val="1000"/>
              </a:spcBef>
              <a:buClr>
                <a:srgbClr val="FE5000"/>
              </a:buClr>
              <a:buFont typeface="Wingdings" panose="05000000000000000000" pitchFamily="2" charset="2"/>
              <a:buChar char="q"/>
              <a:defRPr/>
            </a:pPr>
            <a:r>
              <a:rPr lang="en-GB" altLang="cs-CZ" dirty="0">
                <a:solidFill>
                  <a:srgbClr val="000000"/>
                </a:solidFill>
                <a:latin typeface="+mn-lt"/>
              </a:rPr>
              <a:t>New Member Accession process</a:t>
            </a:r>
          </a:p>
          <a:p>
            <a:pPr marL="357188" lvl="1" indent="-357188" algn="just" defTabSz="628650">
              <a:lnSpc>
                <a:spcPct val="90000"/>
              </a:lnSpc>
              <a:spcBef>
                <a:spcPts val="1000"/>
              </a:spcBef>
              <a:buClr>
                <a:srgbClr val="FE5000"/>
              </a:buClr>
              <a:buFont typeface="Wingdings" panose="05000000000000000000" pitchFamily="2" charset="2"/>
              <a:buChar char="q"/>
              <a:defRPr/>
            </a:pPr>
            <a:r>
              <a:rPr lang="en-GB" altLang="cs-CZ" dirty="0">
                <a:solidFill>
                  <a:srgbClr val="000000"/>
                </a:solidFill>
                <a:latin typeface="+mn-lt"/>
              </a:rPr>
              <a:t>Communications – Visits and Event organization</a:t>
            </a:r>
          </a:p>
          <a:p>
            <a:pPr marL="357188" lvl="1" indent="-357188" algn="just" defTabSz="628650">
              <a:lnSpc>
                <a:spcPct val="90000"/>
              </a:lnSpc>
              <a:spcBef>
                <a:spcPts val="1000"/>
              </a:spcBef>
              <a:buClr>
                <a:srgbClr val="FE5000"/>
              </a:buClr>
              <a:buFont typeface="Wingdings" panose="05000000000000000000" pitchFamily="2" charset="2"/>
              <a:buChar char="q"/>
              <a:defRPr/>
            </a:pPr>
            <a:r>
              <a:rPr lang="en-GB" altLang="cs-CZ" dirty="0">
                <a:solidFill>
                  <a:srgbClr val="000000"/>
                </a:solidFill>
                <a:latin typeface="+mn-lt"/>
              </a:rPr>
              <a:t>Establishment of </a:t>
            </a:r>
            <a:r>
              <a:rPr lang="en-GB" altLang="cs-CZ" b="1" dirty="0">
                <a:solidFill>
                  <a:srgbClr val="000000"/>
                </a:solidFill>
                <a:latin typeface="+mn-lt"/>
              </a:rPr>
              <a:t>ELI ERIC Grants Office</a:t>
            </a:r>
            <a:r>
              <a:rPr lang="en-GB" altLang="cs-CZ" dirty="0">
                <a:solidFill>
                  <a:srgbClr val="000000"/>
                </a:solidFill>
                <a:latin typeface="+mn-lt"/>
              </a:rPr>
              <a:t>, processes developed</a:t>
            </a:r>
          </a:p>
          <a:p>
            <a:pPr marL="357188" lvl="1" indent="-357188" algn="just" defTabSz="628650">
              <a:lnSpc>
                <a:spcPct val="90000"/>
              </a:lnSpc>
              <a:spcBef>
                <a:spcPts val="1000"/>
              </a:spcBef>
              <a:buClr>
                <a:srgbClr val="FE5000"/>
              </a:buClr>
              <a:buFont typeface="Wingdings" panose="05000000000000000000" pitchFamily="2" charset="2"/>
              <a:buChar char="q"/>
              <a:defRPr/>
            </a:pPr>
            <a:r>
              <a:rPr lang="en-GB" altLang="cs-CZ" dirty="0">
                <a:solidFill>
                  <a:srgbClr val="000000"/>
                </a:solidFill>
                <a:latin typeface="+mn-lt"/>
              </a:rPr>
              <a:t>Establishment of </a:t>
            </a:r>
            <a:r>
              <a:rPr lang="en-GB" altLang="cs-CZ" b="1" dirty="0">
                <a:solidFill>
                  <a:srgbClr val="000000"/>
                </a:solidFill>
                <a:latin typeface="+mn-lt"/>
              </a:rPr>
              <a:t>ELI ERIC User Office</a:t>
            </a:r>
            <a:r>
              <a:rPr lang="en-GB" altLang="cs-CZ" dirty="0">
                <a:solidFill>
                  <a:srgbClr val="000000"/>
                </a:solidFill>
                <a:latin typeface="+mn-lt"/>
              </a:rPr>
              <a:t>, processes developed in line with specifications, close collaboration with WP5</a:t>
            </a:r>
          </a:p>
        </p:txBody>
      </p:sp>
      <p:pic>
        <p:nvPicPr>
          <p:cNvPr id="6" name="Picture 5">
            <a:extLst>
              <a:ext uri="{FF2B5EF4-FFF2-40B4-BE49-F238E27FC236}">
                <a16:creationId xmlns:a16="http://schemas.microsoft.com/office/drawing/2014/main" id="{6773015E-4E1E-0909-268E-9DF0302490FD}"/>
              </a:ext>
            </a:extLst>
          </p:cNvPr>
          <p:cNvPicPr>
            <a:picLocks noChangeAspect="1"/>
          </p:cNvPicPr>
          <p:nvPr/>
        </p:nvPicPr>
        <p:blipFill>
          <a:blip r:embed="rId3"/>
          <a:stretch>
            <a:fillRect/>
          </a:stretch>
        </p:blipFill>
        <p:spPr>
          <a:xfrm>
            <a:off x="10498769" y="150518"/>
            <a:ext cx="1329043" cy="1158341"/>
          </a:xfrm>
          <a:prstGeom prst="rect">
            <a:avLst/>
          </a:prstGeom>
        </p:spPr>
      </p:pic>
      <p:pic>
        <p:nvPicPr>
          <p:cNvPr id="3" name="Picture 2">
            <a:extLst>
              <a:ext uri="{FF2B5EF4-FFF2-40B4-BE49-F238E27FC236}">
                <a16:creationId xmlns:a16="http://schemas.microsoft.com/office/drawing/2014/main" id="{34BDCA73-4EC3-E45A-755E-540234F8CB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403807">
            <a:off x="7031708" y="2848560"/>
            <a:ext cx="3918063" cy="2540083"/>
          </a:xfrm>
          <a:prstGeom prst="rect">
            <a:avLst/>
          </a:prstGeom>
          <a:noFill/>
        </p:spPr>
      </p:pic>
      <p:pic>
        <p:nvPicPr>
          <p:cNvPr id="9" name="Picture 8">
            <a:extLst>
              <a:ext uri="{FF2B5EF4-FFF2-40B4-BE49-F238E27FC236}">
                <a16:creationId xmlns:a16="http://schemas.microsoft.com/office/drawing/2014/main" id="{2BE92757-5BF9-1497-C1A8-3B7DE6C7FA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570953">
            <a:off x="6984222" y="2741751"/>
            <a:ext cx="4007907" cy="2633970"/>
          </a:xfrm>
          <a:prstGeom prst="rect">
            <a:avLst/>
          </a:prstGeom>
          <a:noFill/>
        </p:spPr>
      </p:pic>
      <p:pic>
        <p:nvPicPr>
          <p:cNvPr id="10" name="Picture 9">
            <a:extLst>
              <a:ext uri="{FF2B5EF4-FFF2-40B4-BE49-F238E27FC236}">
                <a16:creationId xmlns:a16="http://schemas.microsoft.com/office/drawing/2014/main" id="{D3BFD59C-0E63-A977-5F3A-B4C6C890960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383944">
            <a:off x="7000479" y="2800029"/>
            <a:ext cx="4166611" cy="2768479"/>
          </a:xfrm>
          <a:prstGeom prst="rect">
            <a:avLst/>
          </a:prstGeom>
          <a:noFill/>
        </p:spPr>
      </p:pic>
      <p:pic>
        <p:nvPicPr>
          <p:cNvPr id="16" name="Picture 15">
            <a:extLst>
              <a:ext uri="{FF2B5EF4-FFF2-40B4-BE49-F238E27FC236}">
                <a16:creationId xmlns:a16="http://schemas.microsoft.com/office/drawing/2014/main" id="{845649B3-443F-DB1C-C9EC-37C03639DCE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760098">
            <a:off x="6189096" y="3045701"/>
            <a:ext cx="5106186" cy="2068707"/>
          </a:xfrm>
          <a:prstGeom prst="rect">
            <a:avLst/>
          </a:prstGeom>
          <a:noFill/>
        </p:spPr>
      </p:pic>
      <p:pic>
        <p:nvPicPr>
          <p:cNvPr id="17" name="Picture 16">
            <a:extLst>
              <a:ext uri="{FF2B5EF4-FFF2-40B4-BE49-F238E27FC236}">
                <a16:creationId xmlns:a16="http://schemas.microsoft.com/office/drawing/2014/main" id="{9AD701A2-4EE7-D80C-F626-A7D2BF4D54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3102384">
            <a:off x="6621375" y="2848300"/>
            <a:ext cx="5165885" cy="2145156"/>
          </a:xfrm>
          <a:prstGeom prst="rect">
            <a:avLst/>
          </a:prstGeom>
          <a:noFill/>
        </p:spPr>
      </p:pic>
      <p:pic>
        <p:nvPicPr>
          <p:cNvPr id="18" name="Picture 17">
            <a:extLst>
              <a:ext uri="{FF2B5EF4-FFF2-40B4-BE49-F238E27FC236}">
                <a16:creationId xmlns:a16="http://schemas.microsoft.com/office/drawing/2014/main" id="{78B56FB5-3F78-FD7A-FA07-47D41F5185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601557">
            <a:off x="6656927" y="2623981"/>
            <a:ext cx="5247282" cy="2235168"/>
          </a:xfrm>
          <a:prstGeom prst="rect">
            <a:avLst/>
          </a:prstGeom>
          <a:noFill/>
        </p:spPr>
      </p:pic>
      <p:sp>
        <p:nvSpPr>
          <p:cNvPr id="4" name="Rectangle 3">
            <a:extLst>
              <a:ext uri="{FF2B5EF4-FFF2-40B4-BE49-F238E27FC236}">
                <a16:creationId xmlns:a16="http://schemas.microsoft.com/office/drawing/2014/main" id="{E61EDFC3-0B17-D076-50B1-59D178A70F40}"/>
              </a:ext>
            </a:extLst>
          </p:cNvPr>
          <p:cNvSpPr/>
          <p:nvPr/>
        </p:nvSpPr>
        <p:spPr>
          <a:xfrm>
            <a:off x="883847" y="1601809"/>
            <a:ext cx="5406237" cy="4778720"/>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a:extLst>
              <a:ext uri="{FF2B5EF4-FFF2-40B4-BE49-F238E27FC236}">
                <a16:creationId xmlns:a16="http://schemas.microsoft.com/office/drawing/2014/main" id="{743CE9CD-F26A-F276-4CB8-3B170832065B}"/>
              </a:ext>
            </a:extLst>
          </p:cNvPr>
          <p:cNvSpPr/>
          <p:nvPr/>
        </p:nvSpPr>
        <p:spPr>
          <a:xfrm>
            <a:off x="1054857" y="1723651"/>
            <a:ext cx="5091031" cy="570295"/>
          </a:xfrm>
          <a:prstGeom prst="rect">
            <a:avLst/>
          </a:prstGeom>
          <a:solidFill>
            <a:schemeClr val="bg1">
              <a:lumMod val="6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577850">
              <a:lnSpc>
                <a:spcPct val="90000"/>
              </a:lnSpc>
              <a:spcBef>
                <a:spcPct val="0"/>
              </a:spcBef>
              <a:spcAft>
                <a:spcPct val="35000"/>
              </a:spcAft>
              <a:buFont typeface="Arial" panose="020B0604020202020204" pitchFamily="34" charset="0"/>
              <a:buNone/>
            </a:pPr>
            <a:r>
              <a:rPr lang="en-GB" altLang="cs-CZ" sz="2000" b="1" kern="1200" dirty="0">
                <a:cs typeface="Calibri" panose="020F0502020204030204" pitchFamily="34" charset="0"/>
              </a:rPr>
              <a:t>HIGHLIGHTS OF ACHIEVEMENTS</a:t>
            </a:r>
          </a:p>
        </p:txBody>
      </p:sp>
      <p:pic>
        <p:nvPicPr>
          <p:cNvPr id="7" name="Graphic 6">
            <a:extLst>
              <a:ext uri="{FF2B5EF4-FFF2-40B4-BE49-F238E27FC236}">
                <a16:creationId xmlns:a16="http://schemas.microsoft.com/office/drawing/2014/main" id="{77FCA8B5-EB9B-6163-DFEF-1A6323B6CA3E}"/>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03723" y="1814173"/>
            <a:ext cx="407541" cy="407541"/>
          </a:xfrm>
          <a:prstGeom prst="rect">
            <a:avLst/>
          </a:prstGeom>
        </p:spPr>
      </p:pic>
    </p:spTree>
    <p:extLst>
      <p:ext uri="{BB962C8B-B14F-4D97-AF65-F5344CB8AC3E}">
        <p14:creationId xmlns:p14="http://schemas.microsoft.com/office/powerpoint/2010/main" val="2042287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llout: Right Arrow 19">
            <a:extLst>
              <a:ext uri="{FF2B5EF4-FFF2-40B4-BE49-F238E27FC236}">
                <a16:creationId xmlns:a16="http://schemas.microsoft.com/office/drawing/2014/main" id="{B736D675-0576-6007-14B2-19487735830C}"/>
              </a:ext>
            </a:extLst>
          </p:cNvPr>
          <p:cNvSpPr/>
          <p:nvPr/>
        </p:nvSpPr>
        <p:spPr>
          <a:xfrm>
            <a:off x="313463" y="4576451"/>
            <a:ext cx="4247572" cy="1890231"/>
          </a:xfrm>
          <a:prstGeom prst="rightArrowCallout">
            <a:avLst>
              <a:gd name="adj1" fmla="val 13431"/>
              <a:gd name="adj2" fmla="val 15010"/>
              <a:gd name="adj3" fmla="val 13432"/>
              <a:gd name="adj4" fmla="val 88009"/>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llout: Right Arrow 12">
            <a:extLst>
              <a:ext uri="{FF2B5EF4-FFF2-40B4-BE49-F238E27FC236}">
                <a16:creationId xmlns:a16="http://schemas.microsoft.com/office/drawing/2014/main" id="{1D51F776-AB7A-9E9B-43BB-D419DDE7A821}"/>
              </a:ext>
            </a:extLst>
          </p:cNvPr>
          <p:cNvSpPr/>
          <p:nvPr/>
        </p:nvSpPr>
        <p:spPr>
          <a:xfrm>
            <a:off x="333853" y="3312048"/>
            <a:ext cx="4247572" cy="1047084"/>
          </a:xfrm>
          <a:prstGeom prst="rightArrowCallout">
            <a:avLst>
              <a:gd name="adj1" fmla="val 25000"/>
              <a:gd name="adj2" fmla="val 25000"/>
              <a:gd name="adj3" fmla="val 25000"/>
              <a:gd name="adj4" fmla="val 88009"/>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153050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ACHIEVEMENTS_INT. MGMT SYSTEM</a:t>
            </a:r>
            <a:endParaRPr lang="hu-HU" sz="3100" b="1" dirty="0">
              <a:solidFill>
                <a:schemeClr val="bg2">
                  <a:lumMod val="25000"/>
                </a:schemeClr>
              </a:solidFill>
            </a:endParaRPr>
          </a:p>
        </p:txBody>
      </p:sp>
      <p:graphicFrame>
        <p:nvGraphicFramePr>
          <p:cNvPr id="4" name="Table 3">
            <a:extLst>
              <a:ext uri="{FF2B5EF4-FFF2-40B4-BE49-F238E27FC236}">
                <a16:creationId xmlns:a16="http://schemas.microsoft.com/office/drawing/2014/main" id="{824118FA-A4E3-7399-2DC5-00513732AB5D}"/>
              </a:ext>
            </a:extLst>
          </p:cNvPr>
          <p:cNvGraphicFramePr>
            <a:graphicFrameLocks noGrp="1"/>
          </p:cNvGraphicFramePr>
          <p:nvPr>
            <p:extLst>
              <p:ext uri="{D42A27DB-BD31-4B8C-83A1-F6EECF244321}">
                <p14:modId xmlns:p14="http://schemas.microsoft.com/office/powerpoint/2010/main" val="2934329290"/>
              </p:ext>
            </p:extLst>
          </p:nvPr>
        </p:nvGraphicFramePr>
        <p:xfrm>
          <a:off x="740853" y="1561630"/>
          <a:ext cx="3358181" cy="1542031"/>
        </p:xfrm>
        <a:graphic>
          <a:graphicData uri="http://schemas.openxmlformats.org/drawingml/2006/table">
            <a:tbl>
              <a:tblPr firstRow="1" bandRow="1">
                <a:tableStyleId>{21E4AEA4-8DFA-4A89-87EB-49C32662AFE0}</a:tableStyleId>
              </a:tblPr>
              <a:tblGrid>
                <a:gridCol w="3358181">
                  <a:extLst>
                    <a:ext uri="{9D8B030D-6E8A-4147-A177-3AD203B41FA5}">
                      <a16:colId xmlns:a16="http://schemas.microsoft.com/office/drawing/2014/main" val="2362254487"/>
                    </a:ext>
                  </a:extLst>
                </a:gridCol>
              </a:tblGrid>
              <a:tr h="645542">
                <a:tc>
                  <a:txBody>
                    <a:bodyPr/>
                    <a:lstStyle/>
                    <a:p>
                      <a:r>
                        <a:rPr lang="en-GB" sz="1400" dirty="0">
                          <a:latin typeface="Calibri" panose="020F0502020204030204" pitchFamily="34" charset="0"/>
                          <a:cs typeface="Calibri" panose="020F0502020204030204" pitchFamily="34" charset="0"/>
                        </a:rPr>
                        <a:t>Definition of management practices and processes</a:t>
                      </a:r>
                    </a:p>
                  </a:txBody>
                  <a:tcPr anchor="ctr"/>
                </a:tc>
                <a:extLst>
                  <a:ext uri="{0D108BD9-81ED-4DB2-BD59-A6C34878D82A}">
                    <a16:rowId xmlns:a16="http://schemas.microsoft.com/office/drawing/2014/main" val="2344513578"/>
                  </a:ext>
                </a:extLst>
              </a:tr>
              <a:tr h="896489">
                <a:tc>
                  <a:txBody>
                    <a:bodyPr/>
                    <a:lstStyle/>
                    <a:p>
                      <a:pPr marL="0" lvl="0" indent="0" algn="just">
                        <a:buFont typeface="Arial" panose="020B0604020202020204" pitchFamily="34" charset="0"/>
                        <a:buNone/>
                      </a:pPr>
                      <a:r>
                        <a:rPr lang="en-GB" sz="1400" dirty="0">
                          <a:latin typeface="Calibri" panose="020F0502020204030204" pitchFamily="34" charset="0"/>
                          <a:cs typeface="Calibri" panose="020F0502020204030204" pitchFamily="34" charset="0"/>
                        </a:rPr>
                        <a:t>Establishment of management rules, processes, cost standards and budgetary processes</a:t>
                      </a:r>
                    </a:p>
                  </a:txBody>
                  <a:tcPr/>
                </a:tc>
                <a:extLst>
                  <a:ext uri="{0D108BD9-81ED-4DB2-BD59-A6C34878D82A}">
                    <a16:rowId xmlns:a16="http://schemas.microsoft.com/office/drawing/2014/main" val="3773104353"/>
                  </a:ext>
                </a:extLst>
              </a:tr>
            </a:tbl>
          </a:graphicData>
        </a:graphic>
      </p:graphicFrame>
      <p:sp>
        <p:nvSpPr>
          <p:cNvPr id="12" name="Rectangle 11">
            <a:extLst>
              <a:ext uri="{FF2B5EF4-FFF2-40B4-BE49-F238E27FC236}">
                <a16:creationId xmlns:a16="http://schemas.microsoft.com/office/drawing/2014/main" id="{A5F284FD-288D-6EB6-92F2-B5DA45871A86}"/>
              </a:ext>
            </a:extLst>
          </p:cNvPr>
          <p:cNvSpPr/>
          <p:nvPr/>
        </p:nvSpPr>
        <p:spPr>
          <a:xfrm>
            <a:off x="333853" y="1561630"/>
            <a:ext cx="392370" cy="628164"/>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TASK</a:t>
            </a:r>
          </a:p>
        </p:txBody>
      </p:sp>
      <p:sp>
        <p:nvSpPr>
          <p:cNvPr id="15" name="Rectangle 14">
            <a:extLst>
              <a:ext uri="{FF2B5EF4-FFF2-40B4-BE49-F238E27FC236}">
                <a16:creationId xmlns:a16="http://schemas.microsoft.com/office/drawing/2014/main" id="{EF9D69DC-4467-F3B4-2F30-17F97FBF7A5C}"/>
              </a:ext>
            </a:extLst>
          </p:cNvPr>
          <p:cNvSpPr/>
          <p:nvPr/>
        </p:nvSpPr>
        <p:spPr>
          <a:xfrm>
            <a:off x="333853" y="2215468"/>
            <a:ext cx="392370" cy="888193"/>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sz="1400" dirty="0"/>
              <a:t>OUTCOME</a:t>
            </a:r>
          </a:p>
        </p:txBody>
      </p:sp>
      <p:pic>
        <p:nvPicPr>
          <p:cNvPr id="3" name="Picture 2">
            <a:extLst>
              <a:ext uri="{FF2B5EF4-FFF2-40B4-BE49-F238E27FC236}">
                <a16:creationId xmlns:a16="http://schemas.microsoft.com/office/drawing/2014/main" id="{CB04CB36-D1DB-4E4C-B39F-065003239AFC}"/>
              </a:ext>
            </a:extLst>
          </p:cNvPr>
          <p:cNvPicPr>
            <a:picLocks noChangeAspect="1"/>
          </p:cNvPicPr>
          <p:nvPr/>
        </p:nvPicPr>
        <p:blipFill>
          <a:blip r:embed="rId2"/>
          <a:stretch>
            <a:fillRect/>
          </a:stretch>
        </p:blipFill>
        <p:spPr>
          <a:xfrm>
            <a:off x="10498769" y="150518"/>
            <a:ext cx="1329043" cy="1158341"/>
          </a:xfrm>
          <a:prstGeom prst="rect">
            <a:avLst/>
          </a:prstGeom>
        </p:spPr>
      </p:pic>
      <p:sp>
        <p:nvSpPr>
          <p:cNvPr id="5" name="TextBox 4">
            <a:extLst>
              <a:ext uri="{FF2B5EF4-FFF2-40B4-BE49-F238E27FC236}">
                <a16:creationId xmlns:a16="http://schemas.microsoft.com/office/drawing/2014/main" id="{2701502B-DD39-B440-E165-F373146F85E8}"/>
              </a:ext>
            </a:extLst>
          </p:cNvPr>
          <p:cNvSpPr txBox="1"/>
          <p:nvPr/>
        </p:nvSpPr>
        <p:spPr>
          <a:xfrm>
            <a:off x="4643761" y="2196804"/>
            <a:ext cx="5709914" cy="2214965"/>
          </a:xfrm>
          <a:prstGeom prst="rect">
            <a:avLst/>
          </a:prstGeom>
          <a:noFill/>
        </p:spPr>
        <p:txBody>
          <a:bodyPr wrap="square">
            <a:spAutoFit/>
          </a:bodyPr>
          <a:lstStyle/>
          <a:p>
            <a:pPr marL="357188" lvl="1" indent="-357188" algn="just" defTabSz="628650">
              <a:lnSpc>
                <a:spcPct val="90000"/>
              </a:lnSpc>
              <a:spcBef>
                <a:spcPts val="1000"/>
              </a:spcBef>
              <a:buClr>
                <a:srgbClr val="FE5000"/>
              </a:buClr>
              <a:buFont typeface="Wingdings" panose="05000000000000000000" pitchFamily="2" charset="2"/>
              <a:buChar char="q"/>
              <a:defRPr/>
            </a:pPr>
            <a:r>
              <a:rPr lang="en-GB" altLang="cs-CZ" dirty="0">
                <a:solidFill>
                  <a:srgbClr val="000000"/>
                </a:solidFill>
                <a:latin typeface="+mn-lt"/>
              </a:rPr>
              <a:t>Internal regulations on budgeting, accounting standards, cash and in-kind contributions, rules regarding preparation, filing, auditing, and publication of accounts</a:t>
            </a:r>
          </a:p>
          <a:p>
            <a:pPr marL="357188" lvl="1" indent="-357188" algn="just" defTabSz="628650">
              <a:lnSpc>
                <a:spcPct val="90000"/>
              </a:lnSpc>
              <a:spcBef>
                <a:spcPts val="1000"/>
              </a:spcBef>
              <a:buClr>
                <a:srgbClr val="FE5000"/>
              </a:buClr>
              <a:buFont typeface="Wingdings" panose="05000000000000000000" pitchFamily="2" charset="2"/>
              <a:buChar char="q"/>
              <a:defRPr/>
            </a:pPr>
            <a:r>
              <a:rPr lang="en-GB" altLang="cs-CZ" dirty="0">
                <a:solidFill>
                  <a:srgbClr val="000000"/>
                </a:solidFill>
                <a:latin typeface="+mn-lt"/>
              </a:rPr>
              <a:t>Processes defined in the Financial Rules are being constantly refined based on practical experience and upon the guidance and requirements provided by the AFC </a:t>
            </a:r>
          </a:p>
        </p:txBody>
      </p:sp>
      <p:pic>
        <p:nvPicPr>
          <p:cNvPr id="6" name="Picture 5" descr="A document with text on it&#10;&#10;Description automatically generated">
            <a:extLst>
              <a:ext uri="{FF2B5EF4-FFF2-40B4-BE49-F238E27FC236}">
                <a16:creationId xmlns:a16="http://schemas.microsoft.com/office/drawing/2014/main" id="{8A48A020-5A64-EE6B-65C0-71CDA23A5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2790" y="1582787"/>
            <a:ext cx="1354987" cy="1899486"/>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D1149EEE-6C71-6549-DA21-C2CAE67F503C}"/>
              </a:ext>
            </a:extLst>
          </p:cNvPr>
          <p:cNvSpPr/>
          <p:nvPr/>
        </p:nvSpPr>
        <p:spPr>
          <a:xfrm>
            <a:off x="4709855" y="1671382"/>
            <a:ext cx="5709914" cy="437856"/>
          </a:xfrm>
          <a:prstGeom prst="rect">
            <a:avLst/>
          </a:prstGeom>
          <a:solidFill>
            <a:schemeClr val="bg1">
              <a:lumMod val="6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FINANCIAL RULES</a:t>
            </a:r>
          </a:p>
        </p:txBody>
      </p:sp>
      <p:sp>
        <p:nvSpPr>
          <p:cNvPr id="8" name="TextBox 7">
            <a:extLst>
              <a:ext uri="{FF2B5EF4-FFF2-40B4-BE49-F238E27FC236}">
                <a16:creationId xmlns:a16="http://schemas.microsoft.com/office/drawing/2014/main" id="{F020AF8B-A3D2-D598-3923-360147D7601C}"/>
              </a:ext>
            </a:extLst>
          </p:cNvPr>
          <p:cNvSpPr txBox="1"/>
          <p:nvPr/>
        </p:nvSpPr>
        <p:spPr>
          <a:xfrm>
            <a:off x="4601815" y="5144873"/>
            <a:ext cx="5817953" cy="1089529"/>
          </a:xfrm>
          <a:prstGeom prst="rect">
            <a:avLst/>
          </a:prstGeom>
          <a:noFill/>
        </p:spPr>
        <p:txBody>
          <a:bodyPr wrap="square">
            <a:spAutoFit/>
          </a:bodyPr>
          <a:lstStyle>
            <a:defPPr>
              <a:defRPr lang="en-US"/>
            </a:defPPr>
            <a:lvl2pPr marL="357188" lvl="1" indent="-357188" algn="just" defTabSz="628650">
              <a:lnSpc>
                <a:spcPct val="90000"/>
              </a:lnSpc>
              <a:spcBef>
                <a:spcPts val="1000"/>
              </a:spcBef>
              <a:buClr>
                <a:srgbClr val="FE5000"/>
              </a:buClr>
              <a:buFont typeface="Wingdings" panose="05000000000000000000" pitchFamily="2" charset="2"/>
              <a:buChar char="q"/>
              <a:defRPr sz="1600">
                <a:solidFill>
                  <a:srgbClr val="000000"/>
                </a:solidFill>
                <a:latin typeface="+mn-lt"/>
              </a:defRPr>
            </a:lvl2pPr>
          </a:lstStyle>
          <a:p>
            <a:pPr lvl="1">
              <a:defRPr/>
            </a:pPr>
            <a:r>
              <a:rPr lang="en-GB" altLang="cs-CZ" sz="1800" dirty="0"/>
              <a:t>The first version of the cost book represents the initial step of harmonizing the concept of defining costs and establishing a common understanding of terms and categories to be applied at the ELI Facilities. </a:t>
            </a:r>
          </a:p>
        </p:txBody>
      </p:sp>
      <p:sp>
        <p:nvSpPr>
          <p:cNvPr id="9" name="Rectangle 8">
            <a:extLst>
              <a:ext uri="{FF2B5EF4-FFF2-40B4-BE49-F238E27FC236}">
                <a16:creationId xmlns:a16="http://schemas.microsoft.com/office/drawing/2014/main" id="{8017DA39-56D6-790B-F0B7-BED51C0221A3}"/>
              </a:ext>
            </a:extLst>
          </p:cNvPr>
          <p:cNvSpPr/>
          <p:nvPr/>
        </p:nvSpPr>
        <p:spPr>
          <a:xfrm>
            <a:off x="4709855" y="4692085"/>
            <a:ext cx="5709914" cy="437856"/>
          </a:xfrm>
          <a:prstGeom prst="rect">
            <a:avLst/>
          </a:prstGeom>
          <a:solidFill>
            <a:schemeClr val="bg1">
              <a:lumMod val="6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COST BOOK</a:t>
            </a:r>
          </a:p>
        </p:txBody>
      </p:sp>
      <p:pic>
        <p:nvPicPr>
          <p:cNvPr id="14" name="Picture 13" descr="A screenshot of a computer&#10;&#10;Description automatically generated">
            <a:extLst>
              <a:ext uri="{FF2B5EF4-FFF2-40B4-BE49-F238E27FC236}">
                <a16:creationId xmlns:a16="http://schemas.microsoft.com/office/drawing/2014/main" id="{3B2DAF98-4AFC-DE17-370F-89382BD264E8}"/>
              </a:ext>
            </a:extLst>
          </p:cNvPr>
          <p:cNvPicPr>
            <a:picLocks noChangeAspect="1"/>
          </p:cNvPicPr>
          <p:nvPr/>
        </p:nvPicPr>
        <p:blipFill rotWithShape="1">
          <a:blip r:embed="rId4">
            <a:extLst>
              <a:ext uri="{28A0092B-C50C-407E-A947-70E740481C1C}">
                <a14:useLocalDpi xmlns:a14="http://schemas.microsoft.com/office/drawing/2010/main" val="0"/>
              </a:ext>
            </a:extLst>
          </a:blip>
          <a:srcRect l="25327" t="25331" r="23630" b="9634"/>
          <a:stretch/>
        </p:blipFill>
        <p:spPr>
          <a:xfrm>
            <a:off x="10640693" y="4569283"/>
            <a:ext cx="1354987" cy="1899486"/>
          </a:xfrm>
          <a:prstGeom prst="rect">
            <a:avLst/>
          </a:prstGeom>
          <a:ln w="19050">
            <a:solidFill>
              <a:schemeClr val="bg1">
                <a:lumMod val="65000"/>
              </a:schemeClr>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31A3D3D4-07CC-9852-055B-6AA6E62A3BE0}"/>
              </a:ext>
            </a:extLst>
          </p:cNvPr>
          <p:cNvSpPr txBox="1"/>
          <p:nvPr/>
        </p:nvSpPr>
        <p:spPr>
          <a:xfrm>
            <a:off x="383187" y="4751855"/>
            <a:ext cx="3592615" cy="1477328"/>
          </a:xfrm>
          <a:prstGeom prst="rect">
            <a:avLst/>
          </a:prstGeom>
          <a:noFill/>
        </p:spPr>
        <p:txBody>
          <a:bodyPr wrap="square" rtlCol="0">
            <a:spAutoFit/>
          </a:bodyPr>
          <a:lstStyle/>
          <a:p>
            <a:pPr marL="342900" indent="-342900" algn="just">
              <a:buFont typeface="+mj-lt"/>
              <a:buAutoNum type="arabicPeriod"/>
            </a:pPr>
            <a:r>
              <a:rPr lang="en-GB" dirty="0">
                <a:solidFill>
                  <a:srgbClr val="000000"/>
                </a:solidFill>
                <a:latin typeface="+mn-lt"/>
              </a:rPr>
              <a:t>Focus on spare parts</a:t>
            </a:r>
          </a:p>
          <a:p>
            <a:pPr marL="342900" indent="-342900" algn="just">
              <a:buFont typeface="+mj-lt"/>
              <a:buAutoNum type="arabicPeriod"/>
            </a:pPr>
            <a:r>
              <a:rPr lang="en-GB" dirty="0">
                <a:solidFill>
                  <a:srgbClr val="000000"/>
                </a:solidFill>
                <a:latin typeface="+mn-lt"/>
              </a:rPr>
              <a:t>Close collaboration between WP2 and WP3</a:t>
            </a:r>
          </a:p>
          <a:p>
            <a:pPr marL="342900" indent="-342900" algn="just">
              <a:buFont typeface="+mj-lt"/>
              <a:buAutoNum type="arabicPeriod"/>
            </a:pPr>
            <a:r>
              <a:rPr lang="en-GB" dirty="0">
                <a:solidFill>
                  <a:srgbClr val="000000"/>
                </a:solidFill>
                <a:latin typeface="+mn-lt"/>
              </a:rPr>
              <a:t>The results were also utilized by WP3 when developing PANDA</a:t>
            </a:r>
          </a:p>
        </p:txBody>
      </p:sp>
      <p:sp>
        <p:nvSpPr>
          <p:cNvPr id="17" name="TextBox 16">
            <a:extLst>
              <a:ext uri="{FF2B5EF4-FFF2-40B4-BE49-F238E27FC236}">
                <a16:creationId xmlns:a16="http://schemas.microsoft.com/office/drawing/2014/main" id="{21882853-78A7-B565-AA11-92DC7FC876DB}"/>
              </a:ext>
            </a:extLst>
          </p:cNvPr>
          <p:cNvSpPr txBox="1"/>
          <p:nvPr/>
        </p:nvSpPr>
        <p:spPr>
          <a:xfrm>
            <a:off x="383187" y="3455227"/>
            <a:ext cx="3580341" cy="840230"/>
          </a:xfrm>
          <a:prstGeom prst="rect">
            <a:avLst/>
          </a:prstGeom>
          <a:noFill/>
        </p:spPr>
        <p:txBody>
          <a:bodyPr wrap="square" rtlCol="0">
            <a:spAutoFit/>
          </a:bodyPr>
          <a:lstStyle/>
          <a:p>
            <a:pPr marL="0" lvl="1" algn="just" defTabSz="628650">
              <a:lnSpc>
                <a:spcPct val="90000"/>
              </a:lnSpc>
              <a:spcBef>
                <a:spcPts val="1000"/>
              </a:spcBef>
              <a:buClr>
                <a:srgbClr val="FE5000"/>
              </a:buClr>
              <a:defRPr/>
            </a:pPr>
            <a:r>
              <a:rPr lang="en-GB" dirty="0">
                <a:solidFill>
                  <a:srgbClr val="000000"/>
                </a:solidFill>
                <a:latin typeface="+mn-lt"/>
              </a:rPr>
              <a:t>Dedicated Task Group established engaging financial experts from ELI DC and ELI Facilities</a:t>
            </a:r>
          </a:p>
        </p:txBody>
      </p:sp>
      <p:sp>
        <p:nvSpPr>
          <p:cNvPr id="10" name="Rectangle 9">
            <a:extLst>
              <a:ext uri="{FF2B5EF4-FFF2-40B4-BE49-F238E27FC236}">
                <a16:creationId xmlns:a16="http://schemas.microsoft.com/office/drawing/2014/main" id="{6D450F4B-BECA-EFB0-B237-E09BBC65B605}"/>
              </a:ext>
            </a:extLst>
          </p:cNvPr>
          <p:cNvSpPr/>
          <p:nvPr/>
        </p:nvSpPr>
        <p:spPr>
          <a:xfrm>
            <a:off x="4601814" y="1580070"/>
            <a:ext cx="5896955" cy="2779061"/>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Rectangle 10">
            <a:extLst>
              <a:ext uri="{FF2B5EF4-FFF2-40B4-BE49-F238E27FC236}">
                <a16:creationId xmlns:a16="http://schemas.microsoft.com/office/drawing/2014/main" id="{8A70C08A-E401-08C1-3AB1-B0712943DE39}"/>
              </a:ext>
            </a:extLst>
          </p:cNvPr>
          <p:cNvSpPr/>
          <p:nvPr/>
        </p:nvSpPr>
        <p:spPr>
          <a:xfrm>
            <a:off x="4581424" y="4578538"/>
            <a:ext cx="5896955" cy="1890231"/>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4" name="Graphic 23" descr="Coins outline">
            <a:extLst>
              <a:ext uri="{FF2B5EF4-FFF2-40B4-BE49-F238E27FC236}">
                <a16:creationId xmlns:a16="http://schemas.microsoft.com/office/drawing/2014/main" id="{7BFC47A4-43A4-C13F-6C59-8A6B0464E6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68539" y="4715998"/>
            <a:ext cx="413943" cy="413943"/>
          </a:xfrm>
          <a:prstGeom prst="rect">
            <a:avLst/>
          </a:prstGeom>
        </p:spPr>
      </p:pic>
      <p:pic>
        <p:nvPicPr>
          <p:cNvPr id="25" name="Graphic 24">
            <a:extLst>
              <a:ext uri="{FF2B5EF4-FFF2-40B4-BE49-F238E27FC236}">
                <a16:creationId xmlns:a16="http://schemas.microsoft.com/office/drawing/2014/main" id="{85FD0270-9822-7D62-773A-F5F65566FE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57951" y="1717088"/>
            <a:ext cx="367381" cy="367381"/>
          </a:xfrm>
          <a:prstGeom prst="rect">
            <a:avLst/>
          </a:prstGeom>
        </p:spPr>
      </p:pic>
    </p:spTree>
    <p:extLst>
      <p:ext uri="{BB962C8B-B14F-4D97-AF65-F5344CB8AC3E}">
        <p14:creationId xmlns:p14="http://schemas.microsoft.com/office/powerpoint/2010/main" val="3617811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5" grpId="0"/>
      <p:bldP spid="7" grpId="0" animBg="1"/>
      <p:bldP spid="8" grpId="0"/>
      <p:bldP spid="9" grpId="0" animBg="1"/>
      <p:bldP spid="16" grpId="0"/>
      <p:bldP spid="17"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ACHIEVEMENTS_ERP AND TRAINING</a:t>
            </a:r>
            <a:endParaRPr lang="hu-HU" sz="3100" b="1" dirty="0">
              <a:solidFill>
                <a:schemeClr val="bg2">
                  <a:lumMod val="25000"/>
                </a:schemeClr>
              </a:solidFill>
            </a:endParaRPr>
          </a:p>
        </p:txBody>
      </p:sp>
      <p:graphicFrame>
        <p:nvGraphicFramePr>
          <p:cNvPr id="16" name="Table 15">
            <a:extLst>
              <a:ext uri="{FF2B5EF4-FFF2-40B4-BE49-F238E27FC236}">
                <a16:creationId xmlns:a16="http://schemas.microsoft.com/office/drawing/2014/main" id="{12E37DE0-5AA1-0E39-C479-0DE1687E039F}"/>
              </a:ext>
            </a:extLst>
          </p:cNvPr>
          <p:cNvGraphicFramePr>
            <a:graphicFrameLocks noGrp="1"/>
          </p:cNvGraphicFramePr>
          <p:nvPr/>
        </p:nvGraphicFramePr>
        <p:xfrm>
          <a:off x="593098" y="1667163"/>
          <a:ext cx="3773949" cy="1704695"/>
        </p:xfrm>
        <a:graphic>
          <a:graphicData uri="http://schemas.openxmlformats.org/drawingml/2006/table">
            <a:tbl>
              <a:tblPr firstRow="1" bandRow="1">
                <a:tableStyleId>{21E4AEA4-8DFA-4A89-87EB-49C32662AFE0}</a:tableStyleId>
              </a:tblPr>
              <a:tblGrid>
                <a:gridCol w="3773949">
                  <a:extLst>
                    <a:ext uri="{9D8B030D-6E8A-4147-A177-3AD203B41FA5}">
                      <a16:colId xmlns:a16="http://schemas.microsoft.com/office/drawing/2014/main" val="2087944512"/>
                    </a:ext>
                  </a:extLst>
                </a:gridCol>
              </a:tblGrid>
              <a:tr h="873245">
                <a:tc>
                  <a:txBody>
                    <a:bodyPr/>
                    <a:lstStyle/>
                    <a:p>
                      <a:pPr marL="171450" indent="-171450">
                        <a:buFont typeface="Arial" panose="020B0604020202020204" pitchFamily="34" charset="0"/>
                        <a:buChar char="•"/>
                      </a:pPr>
                      <a:r>
                        <a:rPr lang="en-GB" sz="1400" dirty="0">
                          <a:latin typeface="+mn-lt"/>
                        </a:rPr>
                        <a:t>Align strategies for IT “back-office” systems and networks to provide a unified environment to ELI staff and external users</a:t>
                      </a:r>
                    </a:p>
                    <a:p>
                      <a:pPr marL="171450" indent="-171450">
                        <a:buFont typeface="Arial" panose="020B0604020202020204" pitchFamily="34" charset="0"/>
                        <a:buChar char="•"/>
                      </a:pPr>
                      <a:r>
                        <a:rPr lang="en-GB" sz="1400" dirty="0">
                          <a:latin typeface="+mn-lt"/>
                        </a:rPr>
                        <a:t>Design an ERP system for ELI</a:t>
                      </a:r>
                    </a:p>
                  </a:txBody>
                  <a:tcPr/>
                </a:tc>
                <a:extLst>
                  <a:ext uri="{0D108BD9-81ED-4DB2-BD59-A6C34878D82A}">
                    <a16:rowId xmlns:a16="http://schemas.microsoft.com/office/drawing/2014/main" val="2344513578"/>
                  </a:ext>
                </a:extLst>
              </a:tr>
              <a:tr h="75981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rPr>
                        <a:t>Roadmap for ERP rollout (D2.5)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rPr>
                        <a:t>Initial implementation and deployment of the core components of the ERP system</a:t>
                      </a:r>
                    </a:p>
                  </a:txBody>
                  <a:tcPr/>
                </a:tc>
                <a:extLst>
                  <a:ext uri="{0D108BD9-81ED-4DB2-BD59-A6C34878D82A}">
                    <a16:rowId xmlns:a16="http://schemas.microsoft.com/office/drawing/2014/main" val="3773104353"/>
                  </a:ext>
                </a:extLst>
              </a:tr>
            </a:tbl>
          </a:graphicData>
        </a:graphic>
      </p:graphicFrame>
      <p:sp>
        <p:nvSpPr>
          <p:cNvPr id="17" name="Rectangle 16">
            <a:extLst>
              <a:ext uri="{FF2B5EF4-FFF2-40B4-BE49-F238E27FC236}">
                <a16:creationId xmlns:a16="http://schemas.microsoft.com/office/drawing/2014/main" id="{075E03AB-DA58-DFF2-D2E7-AE577D0E6680}"/>
              </a:ext>
            </a:extLst>
          </p:cNvPr>
          <p:cNvSpPr/>
          <p:nvPr/>
        </p:nvSpPr>
        <p:spPr>
          <a:xfrm>
            <a:off x="185544" y="1667162"/>
            <a:ext cx="392370" cy="940119"/>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TASK</a:t>
            </a:r>
          </a:p>
        </p:txBody>
      </p:sp>
      <p:sp>
        <p:nvSpPr>
          <p:cNvPr id="18" name="Rectangle 17">
            <a:extLst>
              <a:ext uri="{FF2B5EF4-FFF2-40B4-BE49-F238E27FC236}">
                <a16:creationId xmlns:a16="http://schemas.microsoft.com/office/drawing/2014/main" id="{2F7D8C7E-47DC-383B-2684-01D6F5EF49B4}"/>
              </a:ext>
            </a:extLst>
          </p:cNvPr>
          <p:cNvSpPr/>
          <p:nvPr/>
        </p:nvSpPr>
        <p:spPr>
          <a:xfrm>
            <a:off x="185544" y="2617325"/>
            <a:ext cx="392370" cy="754533"/>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sz="1200" dirty="0"/>
              <a:t>OUTCOME</a:t>
            </a:r>
          </a:p>
        </p:txBody>
      </p:sp>
      <p:sp>
        <p:nvSpPr>
          <p:cNvPr id="19" name="TextBox 18">
            <a:extLst>
              <a:ext uri="{FF2B5EF4-FFF2-40B4-BE49-F238E27FC236}">
                <a16:creationId xmlns:a16="http://schemas.microsoft.com/office/drawing/2014/main" id="{72297556-0512-38E8-6F2E-F7C4D6BEB64D}"/>
              </a:ext>
            </a:extLst>
          </p:cNvPr>
          <p:cNvSpPr txBox="1"/>
          <p:nvPr/>
        </p:nvSpPr>
        <p:spPr>
          <a:xfrm>
            <a:off x="4573477" y="1847195"/>
            <a:ext cx="6955957" cy="1346010"/>
          </a:xfrm>
          <a:prstGeom prst="rect">
            <a:avLst/>
          </a:prstGeom>
          <a:noFill/>
        </p:spPr>
        <p:txBody>
          <a:bodyPr wrap="square" rtlCol="0">
            <a:spAutoFit/>
          </a:bodyPr>
          <a:lstStyle/>
          <a:p>
            <a:pPr marL="357188" indent="-357188" algn="just" defTabSz="628650">
              <a:lnSpc>
                <a:spcPct val="90000"/>
              </a:lnSpc>
              <a:spcBef>
                <a:spcPts val="1000"/>
              </a:spcBef>
              <a:buClr>
                <a:srgbClr val="FE5000"/>
              </a:buClr>
              <a:buFont typeface="Wingdings" panose="05000000000000000000" pitchFamily="2" charset="2"/>
              <a:buChar char="q"/>
            </a:pPr>
            <a:r>
              <a:rPr lang="en-GB" dirty="0"/>
              <a:t>Common ERP to support the IMS.</a:t>
            </a:r>
          </a:p>
          <a:p>
            <a:pPr marL="357188" indent="-357188" algn="just" defTabSz="628650">
              <a:lnSpc>
                <a:spcPct val="90000"/>
              </a:lnSpc>
              <a:spcBef>
                <a:spcPts val="1000"/>
              </a:spcBef>
              <a:buClr>
                <a:srgbClr val="FE5000"/>
              </a:buClr>
              <a:buFont typeface="Wingdings" panose="05000000000000000000" pitchFamily="2" charset="2"/>
              <a:buChar char="q"/>
            </a:pPr>
            <a:r>
              <a:rPr lang="en-GB" dirty="0"/>
              <a:t>Solution for information sharing and management of resources and risks within ELI</a:t>
            </a:r>
          </a:p>
          <a:p>
            <a:pPr marL="357188" indent="-357188" algn="just" defTabSz="628650">
              <a:lnSpc>
                <a:spcPct val="90000"/>
              </a:lnSpc>
              <a:spcBef>
                <a:spcPts val="1000"/>
              </a:spcBef>
              <a:buClr>
                <a:srgbClr val="FE5000"/>
              </a:buClr>
              <a:buFont typeface="Wingdings" panose="05000000000000000000" pitchFamily="2" charset="2"/>
              <a:buChar char="q"/>
            </a:pPr>
            <a:r>
              <a:rPr lang="en-GB" dirty="0"/>
              <a:t>Gradual approach considering legal status and maturity</a:t>
            </a:r>
          </a:p>
        </p:txBody>
      </p:sp>
      <p:pic>
        <p:nvPicPr>
          <p:cNvPr id="3" name="Picture 2">
            <a:extLst>
              <a:ext uri="{FF2B5EF4-FFF2-40B4-BE49-F238E27FC236}">
                <a16:creationId xmlns:a16="http://schemas.microsoft.com/office/drawing/2014/main" id="{10874FFB-A356-0A15-A460-C771E07F2EB1}"/>
              </a:ext>
            </a:extLst>
          </p:cNvPr>
          <p:cNvPicPr>
            <a:picLocks noChangeAspect="1"/>
          </p:cNvPicPr>
          <p:nvPr/>
        </p:nvPicPr>
        <p:blipFill>
          <a:blip r:embed="rId3"/>
          <a:stretch>
            <a:fillRect/>
          </a:stretch>
        </p:blipFill>
        <p:spPr>
          <a:xfrm>
            <a:off x="10498769" y="150518"/>
            <a:ext cx="1329043" cy="1158341"/>
          </a:xfrm>
          <a:prstGeom prst="rect">
            <a:avLst/>
          </a:prstGeom>
        </p:spPr>
      </p:pic>
      <p:sp>
        <p:nvSpPr>
          <p:cNvPr id="23" name="Rectangle 22">
            <a:extLst>
              <a:ext uri="{FF2B5EF4-FFF2-40B4-BE49-F238E27FC236}">
                <a16:creationId xmlns:a16="http://schemas.microsoft.com/office/drawing/2014/main" id="{E30C02EA-A9C0-6B96-80F4-64740ABD3C97}"/>
              </a:ext>
            </a:extLst>
          </p:cNvPr>
          <p:cNvSpPr/>
          <p:nvPr/>
        </p:nvSpPr>
        <p:spPr>
          <a:xfrm>
            <a:off x="4472608" y="1661409"/>
            <a:ext cx="7411281" cy="1683857"/>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Rounded Corners 4">
            <a:extLst>
              <a:ext uri="{FF2B5EF4-FFF2-40B4-BE49-F238E27FC236}">
                <a16:creationId xmlns:a16="http://schemas.microsoft.com/office/drawing/2014/main" id="{C3A98C20-A18E-E96D-040B-80E194537647}"/>
              </a:ext>
            </a:extLst>
          </p:cNvPr>
          <p:cNvSpPr txBox="1"/>
          <p:nvPr/>
        </p:nvSpPr>
        <p:spPr>
          <a:xfrm>
            <a:off x="4303067" y="3793286"/>
            <a:ext cx="3801964" cy="50601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lvl="0" indent="0" defTabSz="577850">
              <a:lnSpc>
                <a:spcPct val="90000"/>
              </a:lnSpc>
              <a:spcAft>
                <a:spcPct val="35000"/>
              </a:spcAft>
              <a:buFont typeface="Arial" panose="020B0604020202020204" pitchFamily="34" charset="0"/>
              <a:buNone/>
              <a:defRPr sz="1600" b="1">
                <a:latin typeface="Calibri" panose="020F0502020204030204" pitchFamily="34" charset="0"/>
                <a:cs typeface="Calibri" panose="020F0502020204030204" pitchFamily="34" charset="0"/>
              </a:defRPr>
            </a:lvl1pPr>
          </a:lstStyle>
          <a:p>
            <a:r>
              <a:rPr lang="en-GB" altLang="cs-CZ" dirty="0"/>
              <a:t>Business requirements of ERP modules</a:t>
            </a:r>
          </a:p>
        </p:txBody>
      </p:sp>
      <p:sp>
        <p:nvSpPr>
          <p:cNvPr id="8" name="Rectangle: Rounded Corners 4">
            <a:extLst>
              <a:ext uri="{FF2B5EF4-FFF2-40B4-BE49-F238E27FC236}">
                <a16:creationId xmlns:a16="http://schemas.microsoft.com/office/drawing/2014/main" id="{794D7BE2-30ED-28EB-0644-3CDFFD017870}"/>
              </a:ext>
            </a:extLst>
          </p:cNvPr>
          <p:cNvSpPr txBox="1"/>
          <p:nvPr/>
        </p:nvSpPr>
        <p:spPr>
          <a:xfrm>
            <a:off x="8271499" y="3796328"/>
            <a:ext cx="3801963" cy="502973"/>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marL="0" lvl="0" indent="0" defTabSz="577850">
              <a:lnSpc>
                <a:spcPct val="90000"/>
              </a:lnSpc>
              <a:spcAft>
                <a:spcPct val="35000"/>
              </a:spcAft>
              <a:buFont typeface="Arial" panose="020B0604020202020204" pitchFamily="34" charset="0"/>
              <a:buNone/>
              <a:defRPr sz="1600" b="1">
                <a:latin typeface="Calibri" panose="020F0502020204030204" pitchFamily="34" charset="0"/>
                <a:cs typeface="Calibri" panose="020F0502020204030204" pitchFamily="34" charset="0"/>
              </a:defRPr>
            </a:lvl1pPr>
          </a:lstStyle>
          <a:p>
            <a:r>
              <a:rPr lang="en-GB" altLang="cs-CZ" dirty="0"/>
              <a:t>IT Systems and IT Infrastructure supporting the Integrated Management System</a:t>
            </a:r>
          </a:p>
        </p:txBody>
      </p:sp>
      <p:sp>
        <p:nvSpPr>
          <p:cNvPr id="9" name="TextBox 8">
            <a:extLst>
              <a:ext uri="{FF2B5EF4-FFF2-40B4-BE49-F238E27FC236}">
                <a16:creationId xmlns:a16="http://schemas.microsoft.com/office/drawing/2014/main" id="{45A15602-1FA9-1956-EBDF-47618E1BBE9F}"/>
              </a:ext>
            </a:extLst>
          </p:cNvPr>
          <p:cNvSpPr txBox="1"/>
          <p:nvPr/>
        </p:nvSpPr>
        <p:spPr>
          <a:xfrm>
            <a:off x="4303066" y="4326189"/>
            <a:ext cx="3801964" cy="2169825"/>
          </a:xfrm>
          <a:prstGeom prst="rect">
            <a:avLst/>
          </a:prstGeom>
          <a:noFill/>
        </p:spPr>
        <p:txBody>
          <a:bodyPr wrap="square" rtlCol="0">
            <a:spAutoFit/>
          </a:bodyPr>
          <a:lstStyle/>
          <a:p>
            <a:r>
              <a:rPr lang="en-GB" sz="1500" b="1" dirty="0">
                <a:latin typeface="+mn-lt"/>
              </a:rPr>
              <a:t>Dedicated WG-s </a:t>
            </a:r>
            <a:r>
              <a:rPr lang="en-GB" sz="1500" dirty="0">
                <a:latin typeface="+mn-lt"/>
              </a:rPr>
              <a:t>representing the future “users” of each module</a:t>
            </a:r>
          </a:p>
          <a:p>
            <a:pPr marL="180975" indent="-180975">
              <a:buFont typeface="Arial" panose="020B0604020202020204" pitchFamily="34" charset="0"/>
              <a:buChar char="•"/>
            </a:pPr>
            <a:r>
              <a:rPr lang="en-GB" sz="1500" b="1" dirty="0">
                <a:latin typeface="+mn-lt"/>
              </a:rPr>
              <a:t>Finance and accounting </a:t>
            </a:r>
            <a:r>
              <a:rPr lang="en-GB" sz="1500" dirty="0">
                <a:latin typeface="+mn-lt"/>
              </a:rPr>
              <a:t>module</a:t>
            </a:r>
          </a:p>
          <a:p>
            <a:pPr marL="180975" indent="-180975">
              <a:buFont typeface="Arial" panose="020B0604020202020204" pitchFamily="34" charset="0"/>
              <a:buChar char="•"/>
            </a:pPr>
            <a:r>
              <a:rPr lang="en-GB" sz="1500" b="1" dirty="0">
                <a:latin typeface="+mn-lt"/>
              </a:rPr>
              <a:t>Procurement</a:t>
            </a:r>
            <a:r>
              <a:rPr lang="en-GB" sz="1500" dirty="0">
                <a:latin typeface="+mn-lt"/>
              </a:rPr>
              <a:t> module</a:t>
            </a:r>
          </a:p>
          <a:p>
            <a:pPr marL="180975" indent="-180975">
              <a:buFont typeface="Arial" panose="020B0604020202020204" pitchFamily="34" charset="0"/>
              <a:buChar char="•"/>
            </a:pPr>
            <a:r>
              <a:rPr lang="en-GB" sz="1500" b="1" dirty="0">
                <a:latin typeface="+mn-lt"/>
              </a:rPr>
              <a:t>HR</a:t>
            </a:r>
            <a:r>
              <a:rPr lang="en-GB" sz="1500" dirty="0">
                <a:latin typeface="+mn-lt"/>
              </a:rPr>
              <a:t> module</a:t>
            </a:r>
          </a:p>
          <a:p>
            <a:pPr marL="180975" indent="-180975">
              <a:buFont typeface="Arial" panose="020B0604020202020204" pitchFamily="34" charset="0"/>
              <a:buChar char="•"/>
            </a:pPr>
            <a:r>
              <a:rPr lang="en-GB" sz="1500" b="1" dirty="0">
                <a:latin typeface="+mn-lt"/>
              </a:rPr>
              <a:t>Travel and expenses </a:t>
            </a:r>
            <a:r>
              <a:rPr lang="en-GB" sz="1500" dirty="0">
                <a:latin typeface="+mn-lt"/>
              </a:rPr>
              <a:t>module</a:t>
            </a:r>
          </a:p>
          <a:p>
            <a:pPr marL="180975" indent="-180975">
              <a:buFont typeface="Arial" panose="020B0604020202020204" pitchFamily="34" charset="0"/>
              <a:buChar char="•"/>
            </a:pPr>
            <a:r>
              <a:rPr lang="en-GB" sz="1500" b="1" dirty="0">
                <a:latin typeface="+mn-lt"/>
              </a:rPr>
              <a:t>Stocks and Inventory </a:t>
            </a:r>
            <a:r>
              <a:rPr lang="en-GB" sz="1500" dirty="0">
                <a:latin typeface="+mn-lt"/>
              </a:rPr>
              <a:t>module</a:t>
            </a:r>
          </a:p>
          <a:p>
            <a:pPr marL="180975" indent="-180975">
              <a:buFont typeface="Arial" panose="020B0604020202020204" pitchFamily="34" charset="0"/>
              <a:buChar char="•"/>
            </a:pPr>
            <a:r>
              <a:rPr lang="en-GB" sz="1500" b="1" dirty="0">
                <a:latin typeface="+mn-lt"/>
              </a:rPr>
              <a:t>Project management </a:t>
            </a:r>
            <a:r>
              <a:rPr lang="en-GB" sz="1500" dirty="0">
                <a:latin typeface="+mn-lt"/>
              </a:rPr>
              <a:t>module</a:t>
            </a:r>
          </a:p>
          <a:p>
            <a:pPr marL="180975" indent="-180975">
              <a:buFont typeface="Arial" panose="020B0604020202020204" pitchFamily="34" charset="0"/>
              <a:buChar char="•"/>
            </a:pPr>
            <a:r>
              <a:rPr lang="en-GB" sz="1500" b="1" dirty="0">
                <a:latin typeface="+mn-lt"/>
              </a:rPr>
              <a:t>Document Management System</a:t>
            </a:r>
          </a:p>
        </p:txBody>
      </p:sp>
      <p:sp>
        <p:nvSpPr>
          <p:cNvPr id="12" name="TextBox 11">
            <a:extLst>
              <a:ext uri="{FF2B5EF4-FFF2-40B4-BE49-F238E27FC236}">
                <a16:creationId xmlns:a16="http://schemas.microsoft.com/office/drawing/2014/main" id="{844BE8B2-6D11-3834-12A8-6F390EF80C4B}"/>
              </a:ext>
            </a:extLst>
          </p:cNvPr>
          <p:cNvSpPr txBox="1"/>
          <p:nvPr/>
        </p:nvSpPr>
        <p:spPr>
          <a:xfrm>
            <a:off x="245380" y="4326189"/>
            <a:ext cx="3773949" cy="2169825"/>
          </a:xfrm>
          <a:prstGeom prst="rect">
            <a:avLst/>
          </a:prstGeom>
          <a:noFill/>
        </p:spPr>
        <p:txBody>
          <a:bodyPr wrap="square" rtlCol="0">
            <a:spAutoFit/>
          </a:bodyPr>
          <a:lstStyle/>
          <a:p>
            <a:pPr marL="180975" indent="-180975" algn="just">
              <a:buFont typeface="Arial" panose="020B0604020202020204" pitchFamily="34" charset="0"/>
              <a:buChar char="•"/>
            </a:pPr>
            <a:r>
              <a:rPr lang="en-GB" sz="1500" b="1" dirty="0">
                <a:effectLst/>
                <a:latin typeface="+mn-lt"/>
                <a:ea typeface="Times New Roman" panose="02020603050405020304" pitchFamily="18" charset="0"/>
              </a:rPr>
              <a:t>Deploy</a:t>
            </a:r>
            <a:r>
              <a:rPr lang="en-GB" sz="1500" dirty="0">
                <a:effectLst/>
                <a:latin typeface="+mn-lt"/>
                <a:ea typeface="Times New Roman" panose="02020603050405020304" pitchFamily="18" charset="0"/>
              </a:rPr>
              <a:t> temporary solution until roll-out of the final ELI ERIC ERP implementation</a:t>
            </a:r>
          </a:p>
          <a:p>
            <a:pPr marL="180975" indent="-180975" algn="just">
              <a:buFont typeface="Arial" panose="020B0604020202020204" pitchFamily="34" charset="0"/>
              <a:buChar char="•"/>
            </a:pPr>
            <a:r>
              <a:rPr lang="en-GB" sz="1500" b="1" dirty="0">
                <a:latin typeface="+mn-lt"/>
              </a:rPr>
              <a:t>Conclude</a:t>
            </a:r>
            <a:r>
              <a:rPr lang="en-GB" sz="1500" dirty="0">
                <a:latin typeface="+mn-lt"/>
              </a:rPr>
              <a:t> contracts with providers of existing solutions covering procurement, finance, accounting, and HR</a:t>
            </a:r>
          </a:p>
          <a:p>
            <a:pPr marL="180975" indent="-180975" algn="just">
              <a:buFont typeface="Arial" panose="020B0604020202020204" pitchFamily="34" charset="0"/>
              <a:buChar char="•"/>
            </a:pPr>
            <a:r>
              <a:rPr lang="en-GB" sz="1500" b="1" dirty="0">
                <a:latin typeface="+mn-lt"/>
              </a:rPr>
              <a:t>Migration</a:t>
            </a:r>
            <a:r>
              <a:rPr lang="en-GB" sz="1500" dirty="0">
                <a:latin typeface="+mn-lt"/>
              </a:rPr>
              <a:t> of legacy data, </a:t>
            </a:r>
            <a:r>
              <a:rPr lang="en-GB" sz="1500" b="1" dirty="0">
                <a:latin typeface="+mn-lt"/>
              </a:rPr>
              <a:t>update</a:t>
            </a:r>
            <a:r>
              <a:rPr lang="en-GB" sz="1500" dirty="0">
                <a:latin typeface="+mn-lt"/>
              </a:rPr>
              <a:t> of workflows, </a:t>
            </a:r>
          </a:p>
          <a:p>
            <a:pPr marL="180975" indent="-180975" algn="just">
              <a:buFont typeface="Arial" panose="020B0604020202020204" pitchFamily="34" charset="0"/>
              <a:buChar char="•"/>
            </a:pPr>
            <a:r>
              <a:rPr lang="en-GB" sz="1500" b="1" dirty="0">
                <a:latin typeface="+mn-lt"/>
              </a:rPr>
              <a:t>Conduct</a:t>
            </a:r>
            <a:r>
              <a:rPr lang="en-GB" sz="1500" dirty="0">
                <a:latin typeface="+mn-lt"/>
              </a:rPr>
              <a:t> relevant trainings</a:t>
            </a:r>
          </a:p>
          <a:p>
            <a:pPr marL="285750" indent="-285750" algn="just">
              <a:buFont typeface="Arial" panose="020B0604020202020204" pitchFamily="34" charset="0"/>
              <a:buChar char="•"/>
            </a:pPr>
            <a:endParaRPr lang="en-GB" sz="1500" dirty="0">
              <a:latin typeface="+mn-lt"/>
            </a:endParaRPr>
          </a:p>
        </p:txBody>
      </p:sp>
      <p:sp>
        <p:nvSpPr>
          <p:cNvPr id="14" name="TextBox 13">
            <a:extLst>
              <a:ext uri="{FF2B5EF4-FFF2-40B4-BE49-F238E27FC236}">
                <a16:creationId xmlns:a16="http://schemas.microsoft.com/office/drawing/2014/main" id="{9B0E8945-1B24-CDEB-8D9D-DFA8EA71CFFC}"/>
              </a:ext>
            </a:extLst>
          </p:cNvPr>
          <p:cNvSpPr txBox="1"/>
          <p:nvPr/>
        </p:nvSpPr>
        <p:spPr>
          <a:xfrm>
            <a:off x="8214678" y="4326189"/>
            <a:ext cx="3791778" cy="2169825"/>
          </a:xfrm>
          <a:prstGeom prst="rect">
            <a:avLst/>
          </a:prstGeom>
          <a:noFill/>
        </p:spPr>
        <p:txBody>
          <a:bodyPr wrap="square" rtlCol="0">
            <a:spAutoFit/>
          </a:bodyPr>
          <a:lstStyle/>
          <a:p>
            <a:pPr marL="180975" indent="-180975">
              <a:buFont typeface="Arial" panose="020B0604020202020204" pitchFamily="34" charset="0"/>
              <a:buChar char="•"/>
            </a:pPr>
            <a:r>
              <a:rPr lang="en-GB" sz="1500" b="1" dirty="0">
                <a:latin typeface="+mn-lt"/>
              </a:rPr>
              <a:t>Task group </a:t>
            </a:r>
            <a:r>
              <a:rPr lang="en-GB" sz="1500" dirty="0">
                <a:latin typeface="+mn-lt"/>
              </a:rPr>
              <a:t>consisting of IT experts from ELI Facilities and ELI ERIC</a:t>
            </a:r>
          </a:p>
          <a:p>
            <a:pPr marL="180975" indent="-180975">
              <a:buFont typeface="Arial" panose="020B0604020202020204" pitchFamily="34" charset="0"/>
              <a:buChar char="•"/>
            </a:pPr>
            <a:r>
              <a:rPr lang="en-GB" sz="1500" b="1" dirty="0">
                <a:latin typeface="+mn-lt"/>
              </a:rPr>
              <a:t>Develop functional and structural requirements </a:t>
            </a:r>
            <a:r>
              <a:rPr lang="en-GB" sz="1500" dirty="0">
                <a:latin typeface="+mn-lt"/>
              </a:rPr>
              <a:t>of the underlying IT infrastructure that supports all ELI sites providing the connection details for ERP integration</a:t>
            </a:r>
          </a:p>
          <a:p>
            <a:pPr marL="285750" indent="-285750">
              <a:buFont typeface="Arial" panose="020B0604020202020204" pitchFamily="34" charset="0"/>
              <a:buChar char="•"/>
            </a:pPr>
            <a:endParaRPr lang="en-GB" sz="1500" dirty="0">
              <a:latin typeface="+mn-lt"/>
            </a:endParaRPr>
          </a:p>
          <a:p>
            <a:pPr marL="285750" indent="-285750">
              <a:buFont typeface="Arial" panose="020B0604020202020204" pitchFamily="34" charset="0"/>
              <a:buChar char="•"/>
            </a:pPr>
            <a:endParaRPr lang="en-GB" sz="1500" dirty="0">
              <a:latin typeface="+mn-lt"/>
            </a:endParaRPr>
          </a:p>
        </p:txBody>
      </p:sp>
      <p:sp>
        <p:nvSpPr>
          <p:cNvPr id="24" name="TextBox 23">
            <a:extLst>
              <a:ext uri="{FF2B5EF4-FFF2-40B4-BE49-F238E27FC236}">
                <a16:creationId xmlns:a16="http://schemas.microsoft.com/office/drawing/2014/main" id="{0F62836E-35B0-F3BC-9C6D-ACF3DDB4B509}"/>
              </a:ext>
            </a:extLst>
          </p:cNvPr>
          <p:cNvSpPr txBox="1"/>
          <p:nvPr/>
        </p:nvSpPr>
        <p:spPr>
          <a:xfrm>
            <a:off x="4478357" y="3273962"/>
            <a:ext cx="3126882" cy="461665"/>
          </a:xfrm>
          <a:prstGeom prst="rect">
            <a:avLst/>
          </a:prstGeom>
          <a:noFill/>
        </p:spPr>
        <p:txBody>
          <a:bodyPr wrap="none" rtlCol="0">
            <a:spAutoFit/>
          </a:bodyPr>
          <a:lstStyle/>
          <a:p>
            <a:pPr algn="just"/>
            <a:r>
              <a:rPr lang="en-GB" sz="2400" b="1" dirty="0">
                <a:solidFill>
                  <a:srgbClr val="FE5000"/>
                </a:solidFill>
              </a:rPr>
              <a:t>ACTIVITIES IN 3 AREAS:</a:t>
            </a:r>
          </a:p>
        </p:txBody>
      </p:sp>
      <p:sp>
        <p:nvSpPr>
          <p:cNvPr id="25" name="TextBox 24">
            <a:extLst>
              <a:ext uri="{FF2B5EF4-FFF2-40B4-BE49-F238E27FC236}">
                <a16:creationId xmlns:a16="http://schemas.microsoft.com/office/drawing/2014/main" id="{74C0F843-4A31-74CE-73B7-D1F557A41AB5}"/>
              </a:ext>
            </a:extLst>
          </p:cNvPr>
          <p:cNvSpPr txBox="1"/>
          <p:nvPr/>
        </p:nvSpPr>
        <p:spPr>
          <a:xfrm>
            <a:off x="7089027" y="6573344"/>
            <a:ext cx="2044086" cy="323165"/>
          </a:xfrm>
          <a:prstGeom prst="rect">
            <a:avLst/>
          </a:prstGeom>
          <a:noFill/>
          <a:ln>
            <a:solidFill>
              <a:srgbClr val="A5A5A5"/>
            </a:solidFill>
          </a:ln>
        </p:spPr>
        <p:txBody>
          <a:bodyPr wrap="none" rtlCol="0">
            <a:spAutoFit/>
          </a:bodyPr>
          <a:lstStyle/>
          <a:p>
            <a:r>
              <a:rPr lang="en-GB" sz="1500" b="1" dirty="0">
                <a:solidFill>
                  <a:srgbClr val="A5A5A5"/>
                </a:solidFill>
              </a:rPr>
              <a:t>BASIS FOR ERP TENDER</a:t>
            </a:r>
          </a:p>
        </p:txBody>
      </p:sp>
      <p:sp>
        <p:nvSpPr>
          <p:cNvPr id="26" name="Left Brace 25">
            <a:extLst>
              <a:ext uri="{FF2B5EF4-FFF2-40B4-BE49-F238E27FC236}">
                <a16:creationId xmlns:a16="http://schemas.microsoft.com/office/drawing/2014/main" id="{E147134F-E224-9CD1-0410-CE1DCB090D07}"/>
              </a:ext>
            </a:extLst>
          </p:cNvPr>
          <p:cNvSpPr/>
          <p:nvPr/>
        </p:nvSpPr>
        <p:spPr>
          <a:xfrm rot="16200000">
            <a:off x="8083905" y="2651024"/>
            <a:ext cx="151900" cy="7713578"/>
          </a:xfrm>
          <a:prstGeom prst="leftBrace">
            <a:avLst/>
          </a:prstGeom>
          <a:ln w="28575">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Left Brace 26">
            <a:extLst>
              <a:ext uri="{FF2B5EF4-FFF2-40B4-BE49-F238E27FC236}">
                <a16:creationId xmlns:a16="http://schemas.microsoft.com/office/drawing/2014/main" id="{A30B477D-DF05-F161-0F27-9F5B735EC64F}"/>
              </a:ext>
            </a:extLst>
          </p:cNvPr>
          <p:cNvSpPr/>
          <p:nvPr/>
        </p:nvSpPr>
        <p:spPr>
          <a:xfrm rot="16200000">
            <a:off x="2069210" y="4606830"/>
            <a:ext cx="151901" cy="3801963"/>
          </a:xfrm>
          <a:prstGeom prst="leftBrace">
            <a:avLst/>
          </a:prstGeom>
          <a:ln w="28575">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id="{43D2C1F3-186C-C66E-5093-46FEA3ECB69A}"/>
              </a:ext>
            </a:extLst>
          </p:cNvPr>
          <p:cNvSpPr txBox="1"/>
          <p:nvPr/>
        </p:nvSpPr>
        <p:spPr>
          <a:xfrm>
            <a:off x="1529656" y="6548352"/>
            <a:ext cx="1205395" cy="323165"/>
          </a:xfrm>
          <a:prstGeom prst="rect">
            <a:avLst/>
          </a:prstGeom>
          <a:noFill/>
          <a:ln>
            <a:solidFill>
              <a:srgbClr val="A5A5A5"/>
            </a:solidFill>
          </a:ln>
        </p:spPr>
        <p:txBody>
          <a:bodyPr wrap="none" rtlCol="0">
            <a:spAutoFit/>
          </a:bodyPr>
          <a:lstStyle/>
          <a:p>
            <a:r>
              <a:rPr lang="en-GB" sz="1500" b="1" dirty="0">
                <a:solidFill>
                  <a:srgbClr val="A5A5A5"/>
                </a:solidFill>
              </a:rPr>
              <a:t>TEMPORARY</a:t>
            </a:r>
          </a:p>
        </p:txBody>
      </p:sp>
      <p:sp>
        <p:nvSpPr>
          <p:cNvPr id="29" name="Rectangle 28">
            <a:extLst>
              <a:ext uri="{FF2B5EF4-FFF2-40B4-BE49-F238E27FC236}">
                <a16:creationId xmlns:a16="http://schemas.microsoft.com/office/drawing/2014/main" id="{7EF8ACC1-7DD6-B31A-0072-032DFCF1917F}"/>
              </a:ext>
            </a:extLst>
          </p:cNvPr>
          <p:cNvSpPr/>
          <p:nvPr/>
        </p:nvSpPr>
        <p:spPr>
          <a:xfrm>
            <a:off x="245381" y="3799370"/>
            <a:ext cx="3801963" cy="499931"/>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defTabSz="577850">
              <a:lnSpc>
                <a:spcPct val="90000"/>
              </a:lnSpc>
              <a:spcAft>
                <a:spcPct val="35000"/>
              </a:spcAft>
            </a:pPr>
            <a:r>
              <a:rPr lang="en-GB" altLang="cs-CZ" sz="1600" b="1" dirty="0">
                <a:latin typeface="Calibri" panose="020F0502020204030204" pitchFamily="34" charset="0"/>
                <a:cs typeface="Calibri" panose="020F0502020204030204" pitchFamily="34" charset="0"/>
              </a:rPr>
              <a:t>Ensure uninterrupted operations after ELI Beamlines integration</a:t>
            </a:r>
          </a:p>
        </p:txBody>
      </p:sp>
      <p:cxnSp>
        <p:nvCxnSpPr>
          <p:cNvPr id="30" name="Straight Connector 29">
            <a:extLst>
              <a:ext uri="{FF2B5EF4-FFF2-40B4-BE49-F238E27FC236}">
                <a16:creationId xmlns:a16="http://schemas.microsoft.com/office/drawing/2014/main" id="{E9B19816-9E44-E126-835C-B2BC94F2CD27}"/>
              </a:ext>
            </a:extLst>
          </p:cNvPr>
          <p:cNvCxnSpPr>
            <a:cxnSpLocks/>
          </p:cNvCxnSpPr>
          <p:nvPr/>
        </p:nvCxnSpPr>
        <p:spPr>
          <a:xfrm>
            <a:off x="4156992" y="3817420"/>
            <a:ext cx="0" cy="2678594"/>
          </a:xfrm>
          <a:prstGeom prst="line">
            <a:avLst/>
          </a:prstGeom>
          <a:ln w="19050"/>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56256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p:bldP spid="14" grpId="0"/>
      <p:bldP spid="25" grpId="0" animBg="1"/>
      <p:bldP spid="26" grpId="0" animBg="1"/>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ACHIEVEMENTS_ERP AND TRAINING</a:t>
            </a:r>
            <a:endParaRPr lang="hu-HU" sz="3100" b="1" dirty="0">
              <a:solidFill>
                <a:schemeClr val="bg2">
                  <a:lumMod val="25000"/>
                </a:schemeClr>
              </a:solidFill>
            </a:endParaRPr>
          </a:p>
        </p:txBody>
      </p:sp>
      <p:graphicFrame>
        <p:nvGraphicFramePr>
          <p:cNvPr id="16" name="Table 15">
            <a:extLst>
              <a:ext uri="{FF2B5EF4-FFF2-40B4-BE49-F238E27FC236}">
                <a16:creationId xmlns:a16="http://schemas.microsoft.com/office/drawing/2014/main" id="{12E37DE0-5AA1-0E39-C479-0DE1687E039F}"/>
              </a:ext>
            </a:extLst>
          </p:cNvPr>
          <p:cNvGraphicFramePr>
            <a:graphicFrameLocks noGrp="1"/>
          </p:cNvGraphicFramePr>
          <p:nvPr>
            <p:extLst>
              <p:ext uri="{D42A27DB-BD31-4B8C-83A1-F6EECF244321}">
                <p14:modId xmlns:p14="http://schemas.microsoft.com/office/powerpoint/2010/main" val="388403870"/>
              </p:ext>
            </p:extLst>
          </p:nvPr>
        </p:nvGraphicFramePr>
        <p:xfrm>
          <a:off x="593098" y="1667163"/>
          <a:ext cx="3773949" cy="1704695"/>
        </p:xfrm>
        <a:graphic>
          <a:graphicData uri="http://schemas.openxmlformats.org/drawingml/2006/table">
            <a:tbl>
              <a:tblPr firstRow="1" bandRow="1">
                <a:tableStyleId>{21E4AEA4-8DFA-4A89-87EB-49C32662AFE0}</a:tableStyleId>
              </a:tblPr>
              <a:tblGrid>
                <a:gridCol w="3773949">
                  <a:extLst>
                    <a:ext uri="{9D8B030D-6E8A-4147-A177-3AD203B41FA5}">
                      <a16:colId xmlns:a16="http://schemas.microsoft.com/office/drawing/2014/main" val="2087944512"/>
                    </a:ext>
                  </a:extLst>
                </a:gridCol>
              </a:tblGrid>
              <a:tr h="873245">
                <a:tc>
                  <a:txBody>
                    <a:bodyPr/>
                    <a:lstStyle/>
                    <a:p>
                      <a:pPr marL="171450" indent="-171450">
                        <a:buFont typeface="Arial" panose="020B0604020202020204" pitchFamily="34" charset="0"/>
                        <a:buChar char="•"/>
                      </a:pPr>
                      <a:r>
                        <a:rPr lang="en-GB" sz="1400" dirty="0">
                          <a:latin typeface="+mn-lt"/>
                        </a:rPr>
                        <a:t>Align strategies for IT “back-office” systems and networks to provide a unified environment to ELI staff and external users</a:t>
                      </a:r>
                    </a:p>
                    <a:p>
                      <a:pPr marL="171450" indent="-171450">
                        <a:buFont typeface="Arial" panose="020B0604020202020204" pitchFamily="34" charset="0"/>
                        <a:buChar char="•"/>
                      </a:pPr>
                      <a:r>
                        <a:rPr lang="en-GB" sz="1400" dirty="0">
                          <a:latin typeface="+mn-lt"/>
                        </a:rPr>
                        <a:t>Design an ERP system for ELI</a:t>
                      </a:r>
                    </a:p>
                  </a:txBody>
                  <a:tcPr/>
                </a:tc>
                <a:extLst>
                  <a:ext uri="{0D108BD9-81ED-4DB2-BD59-A6C34878D82A}">
                    <a16:rowId xmlns:a16="http://schemas.microsoft.com/office/drawing/2014/main" val="2344513578"/>
                  </a:ext>
                </a:extLst>
              </a:tr>
              <a:tr h="75981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rPr>
                        <a:t>Roadmap for ERP rollout (D2.5)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rPr>
                        <a:t>Initial implementation and deployment of the core components of the ERP system</a:t>
                      </a:r>
                    </a:p>
                  </a:txBody>
                  <a:tcPr/>
                </a:tc>
                <a:extLst>
                  <a:ext uri="{0D108BD9-81ED-4DB2-BD59-A6C34878D82A}">
                    <a16:rowId xmlns:a16="http://schemas.microsoft.com/office/drawing/2014/main" val="3773104353"/>
                  </a:ext>
                </a:extLst>
              </a:tr>
            </a:tbl>
          </a:graphicData>
        </a:graphic>
      </p:graphicFrame>
      <p:sp>
        <p:nvSpPr>
          <p:cNvPr id="17" name="Rectangle 16">
            <a:extLst>
              <a:ext uri="{FF2B5EF4-FFF2-40B4-BE49-F238E27FC236}">
                <a16:creationId xmlns:a16="http://schemas.microsoft.com/office/drawing/2014/main" id="{075E03AB-DA58-DFF2-D2E7-AE577D0E6680}"/>
              </a:ext>
            </a:extLst>
          </p:cNvPr>
          <p:cNvSpPr/>
          <p:nvPr/>
        </p:nvSpPr>
        <p:spPr>
          <a:xfrm>
            <a:off x="185544" y="1667162"/>
            <a:ext cx="392370" cy="940119"/>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TASK</a:t>
            </a:r>
          </a:p>
        </p:txBody>
      </p:sp>
      <p:sp>
        <p:nvSpPr>
          <p:cNvPr id="18" name="Rectangle 17">
            <a:extLst>
              <a:ext uri="{FF2B5EF4-FFF2-40B4-BE49-F238E27FC236}">
                <a16:creationId xmlns:a16="http://schemas.microsoft.com/office/drawing/2014/main" id="{2F7D8C7E-47DC-383B-2684-01D6F5EF49B4}"/>
              </a:ext>
            </a:extLst>
          </p:cNvPr>
          <p:cNvSpPr/>
          <p:nvPr/>
        </p:nvSpPr>
        <p:spPr>
          <a:xfrm>
            <a:off x="185544" y="2617325"/>
            <a:ext cx="392370" cy="754533"/>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sz="1200" dirty="0"/>
              <a:t>OUTCOME</a:t>
            </a:r>
          </a:p>
        </p:txBody>
      </p:sp>
      <p:sp>
        <p:nvSpPr>
          <p:cNvPr id="19" name="TextBox 18">
            <a:extLst>
              <a:ext uri="{FF2B5EF4-FFF2-40B4-BE49-F238E27FC236}">
                <a16:creationId xmlns:a16="http://schemas.microsoft.com/office/drawing/2014/main" id="{72297556-0512-38E8-6F2E-F7C4D6BEB64D}"/>
              </a:ext>
            </a:extLst>
          </p:cNvPr>
          <p:cNvSpPr txBox="1"/>
          <p:nvPr/>
        </p:nvSpPr>
        <p:spPr>
          <a:xfrm>
            <a:off x="4573477" y="1847195"/>
            <a:ext cx="6955957" cy="968470"/>
          </a:xfrm>
          <a:prstGeom prst="rect">
            <a:avLst/>
          </a:prstGeom>
          <a:noFill/>
        </p:spPr>
        <p:txBody>
          <a:bodyPr wrap="square" rtlCol="0">
            <a:spAutoFit/>
          </a:bodyPr>
          <a:lstStyle/>
          <a:p>
            <a:pPr marL="357188" indent="-357188" algn="just" defTabSz="628650">
              <a:lnSpc>
                <a:spcPct val="90000"/>
              </a:lnSpc>
              <a:spcBef>
                <a:spcPts val="1000"/>
              </a:spcBef>
              <a:buClr>
                <a:srgbClr val="FE5000"/>
              </a:buClr>
              <a:buFont typeface="Wingdings" panose="05000000000000000000" pitchFamily="2" charset="2"/>
              <a:buChar char="q"/>
            </a:pPr>
            <a:r>
              <a:rPr lang="en-GB" dirty="0">
                <a:latin typeface="+mn-lt"/>
              </a:rPr>
              <a:t>End of 2023 – details of ELI ALPS’s legal transition finalized </a:t>
            </a:r>
          </a:p>
          <a:p>
            <a:pPr marL="357188" indent="-357188" algn="just" defTabSz="628650">
              <a:lnSpc>
                <a:spcPct val="90000"/>
              </a:lnSpc>
              <a:spcBef>
                <a:spcPts val="1000"/>
              </a:spcBef>
              <a:buClr>
                <a:srgbClr val="FE5000"/>
              </a:buClr>
              <a:buFont typeface="Wingdings" panose="05000000000000000000" pitchFamily="2" charset="2"/>
              <a:buChar char="q"/>
            </a:pPr>
            <a:r>
              <a:rPr lang="en-GB" dirty="0">
                <a:latin typeface="+mn-lt"/>
              </a:rPr>
              <a:t>Sufficient information to complete roadmap, final functional and technical requirements</a:t>
            </a:r>
          </a:p>
        </p:txBody>
      </p:sp>
      <p:pic>
        <p:nvPicPr>
          <p:cNvPr id="3" name="Picture 2">
            <a:extLst>
              <a:ext uri="{FF2B5EF4-FFF2-40B4-BE49-F238E27FC236}">
                <a16:creationId xmlns:a16="http://schemas.microsoft.com/office/drawing/2014/main" id="{10874FFB-A356-0A15-A460-C771E07F2EB1}"/>
              </a:ext>
            </a:extLst>
          </p:cNvPr>
          <p:cNvPicPr>
            <a:picLocks noChangeAspect="1"/>
          </p:cNvPicPr>
          <p:nvPr/>
        </p:nvPicPr>
        <p:blipFill>
          <a:blip r:embed="rId3"/>
          <a:stretch>
            <a:fillRect/>
          </a:stretch>
        </p:blipFill>
        <p:spPr>
          <a:xfrm>
            <a:off x="10498769" y="150518"/>
            <a:ext cx="1329043" cy="1158341"/>
          </a:xfrm>
          <a:prstGeom prst="rect">
            <a:avLst/>
          </a:prstGeom>
        </p:spPr>
      </p:pic>
      <p:sp>
        <p:nvSpPr>
          <p:cNvPr id="50" name="TextBox 49">
            <a:extLst>
              <a:ext uri="{FF2B5EF4-FFF2-40B4-BE49-F238E27FC236}">
                <a16:creationId xmlns:a16="http://schemas.microsoft.com/office/drawing/2014/main" id="{01E17DE2-FD69-166F-78F9-54607DC3BEDE}"/>
              </a:ext>
            </a:extLst>
          </p:cNvPr>
          <p:cNvSpPr txBox="1"/>
          <p:nvPr/>
        </p:nvSpPr>
        <p:spPr>
          <a:xfrm>
            <a:off x="4028478" y="3495504"/>
            <a:ext cx="4052007" cy="461665"/>
          </a:xfrm>
          <a:prstGeom prst="rect">
            <a:avLst/>
          </a:prstGeom>
          <a:noFill/>
        </p:spPr>
        <p:txBody>
          <a:bodyPr wrap="none" rtlCol="0">
            <a:spAutoFit/>
          </a:bodyPr>
          <a:lstStyle/>
          <a:p>
            <a:pPr algn="just"/>
            <a:r>
              <a:rPr lang="en-GB" sz="2400" b="1" dirty="0">
                <a:solidFill>
                  <a:srgbClr val="FE5000"/>
                </a:solidFill>
              </a:rPr>
              <a:t>STEPS TO FINAL COMPLETION:</a:t>
            </a:r>
          </a:p>
        </p:txBody>
      </p:sp>
      <p:sp>
        <p:nvSpPr>
          <p:cNvPr id="49" name="TextBox 48">
            <a:extLst>
              <a:ext uri="{FF2B5EF4-FFF2-40B4-BE49-F238E27FC236}">
                <a16:creationId xmlns:a16="http://schemas.microsoft.com/office/drawing/2014/main" id="{49BBBCFD-587B-861A-7B24-D0C8D6505548}"/>
              </a:ext>
            </a:extLst>
          </p:cNvPr>
          <p:cNvSpPr txBox="1"/>
          <p:nvPr/>
        </p:nvSpPr>
        <p:spPr>
          <a:xfrm>
            <a:off x="8298304" y="4665415"/>
            <a:ext cx="3637543" cy="1631216"/>
          </a:xfrm>
          <a:prstGeom prst="rect">
            <a:avLst/>
          </a:prstGeom>
          <a:noFill/>
        </p:spPr>
        <p:txBody>
          <a:bodyPr wrap="square" rtlCol="0">
            <a:spAutoFit/>
          </a:bodyPr>
          <a:lstStyle/>
          <a:p>
            <a:pPr marL="180975" indent="-180975">
              <a:buFont typeface="Arial" panose="020B0604020202020204" pitchFamily="34" charset="0"/>
              <a:buChar char="•"/>
            </a:pPr>
            <a:r>
              <a:rPr lang="en-GB" sz="1400" dirty="0">
                <a:latin typeface="+mn-lt"/>
              </a:rPr>
              <a:t>Common </a:t>
            </a:r>
            <a:r>
              <a:rPr lang="en-GB" sz="1400" b="1" dirty="0">
                <a:latin typeface="+mn-lt"/>
              </a:rPr>
              <a:t>ERP modules</a:t>
            </a:r>
          </a:p>
          <a:p>
            <a:pPr marL="180975" indent="-180975">
              <a:buFont typeface="Arial" panose="020B0604020202020204" pitchFamily="34" charset="0"/>
              <a:buChar char="•"/>
            </a:pPr>
            <a:r>
              <a:rPr lang="en-GB" sz="1400" dirty="0">
                <a:latin typeface="+mn-lt"/>
              </a:rPr>
              <a:t>New </a:t>
            </a:r>
            <a:r>
              <a:rPr lang="en-GB" sz="1400" b="1" dirty="0">
                <a:latin typeface="+mn-lt"/>
              </a:rPr>
              <a:t>common applications </a:t>
            </a:r>
            <a:r>
              <a:rPr lang="en-GB" sz="1400" dirty="0">
                <a:latin typeface="+mn-lt"/>
              </a:rPr>
              <a:t>with interface to ERP modules</a:t>
            </a:r>
          </a:p>
          <a:p>
            <a:pPr marL="638175" lvl="1" indent="-180975">
              <a:buFont typeface="Arial" panose="020B0604020202020204" pitchFamily="34" charset="0"/>
              <a:buChar char="•"/>
            </a:pPr>
            <a:r>
              <a:rPr lang="en-GB" sz="1400" b="1" dirty="0">
                <a:latin typeface="+mn-lt"/>
              </a:rPr>
              <a:t>DMS</a:t>
            </a:r>
          </a:p>
          <a:p>
            <a:pPr marL="638175" lvl="1" indent="-180975">
              <a:buFont typeface="Arial" panose="020B0604020202020204" pitchFamily="34" charset="0"/>
              <a:buChar char="•"/>
            </a:pPr>
            <a:r>
              <a:rPr lang="en-GB" sz="1400" b="1" dirty="0">
                <a:latin typeface="+mn-lt"/>
              </a:rPr>
              <a:t>Project/Grant management</a:t>
            </a:r>
          </a:p>
          <a:p>
            <a:pPr marL="285750" indent="-285750">
              <a:buFont typeface="Arial" panose="020B0604020202020204" pitchFamily="34" charset="0"/>
              <a:buChar char="•"/>
            </a:pPr>
            <a:endParaRPr lang="en-GB" sz="1500" dirty="0">
              <a:latin typeface="+mn-lt"/>
            </a:endParaRPr>
          </a:p>
          <a:p>
            <a:pPr marL="285750" indent="-285750">
              <a:buFont typeface="Arial" panose="020B0604020202020204" pitchFamily="34" charset="0"/>
              <a:buChar char="•"/>
            </a:pPr>
            <a:endParaRPr lang="en-GB" sz="1500" dirty="0">
              <a:latin typeface="+mn-lt"/>
            </a:endParaRPr>
          </a:p>
        </p:txBody>
      </p:sp>
      <p:pic>
        <p:nvPicPr>
          <p:cNvPr id="5" name="Picture 4" descr="A blue and white chart with black text&#10;&#10;Description automatically generated">
            <a:extLst>
              <a:ext uri="{FF2B5EF4-FFF2-40B4-BE49-F238E27FC236}">
                <a16:creationId xmlns:a16="http://schemas.microsoft.com/office/drawing/2014/main" id="{A0B9B357-851F-47DB-6E45-571DBFC8405C}"/>
              </a:ext>
            </a:extLst>
          </p:cNvPr>
          <p:cNvPicPr>
            <a:picLocks noChangeAspect="1"/>
          </p:cNvPicPr>
          <p:nvPr/>
        </p:nvPicPr>
        <p:blipFill rotWithShape="1">
          <a:blip r:embed="rId4">
            <a:extLst>
              <a:ext uri="{28A0092B-C50C-407E-A947-70E740481C1C}">
                <a14:useLocalDpi xmlns:a14="http://schemas.microsoft.com/office/drawing/2010/main" val="0"/>
              </a:ext>
            </a:extLst>
          </a:blip>
          <a:srcRect l="354" t="-483" r="1416" b="5955"/>
          <a:stretch/>
        </p:blipFill>
        <p:spPr>
          <a:xfrm>
            <a:off x="185544" y="4644906"/>
            <a:ext cx="3724304" cy="1844193"/>
          </a:xfrm>
          <a:prstGeom prst="rect">
            <a:avLst/>
          </a:prstGeom>
        </p:spPr>
      </p:pic>
      <p:grpSp>
        <p:nvGrpSpPr>
          <p:cNvPr id="15" name="Group 14">
            <a:extLst>
              <a:ext uri="{FF2B5EF4-FFF2-40B4-BE49-F238E27FC236}">
                <a16:creationId xmlns:a16="http://schemas.microsoft.com/office/drawing/2014/main" id="{922D1538-A224-5C37-459D-F97BCE18CFD2}"/>
              </a:ext>
            </a:extLst>
          </p:cNvPr>
          <p:cNvGrpSpPr/>
          <p:nvPr/>
        </p:nvGrpSpPr>
        <p:grpSpPr>
          <a:xfrm>
            <a:off x="4240817" y="4644906"/>
            <a:ext cx="3724304" cy="1844193"/>
            <a:chOff x="4039726" y="4483016"/>
            <a:chExt cx="3882966" cy="1983288"/>
          </a:xfrm>
        </p:grpSpPr>
        <p:pic>
          <p:nvPicPr>
            <p:cNvPr id="10" name="Picture 9">
              <a:extLst>
                <a:ext uri="{FF2B5EF4-FFF2-40B4-BE49-F238E27FC236}">
                  <a16:creationId xmlns:a16="http://schemas.microsoft.com/office/drawing/2014/main" id="{10A4F04D-D8AF-B65F-BAC0-22C1FB9C907A}"/>
                </a:ext>
              </a:extLst>
            </p:cNvPr>
            <p:cNvPicPr>
              <a:picLocks noChangeAspect="1"/>
            </p:cNvPicPr>
            <p:nvPr/>
          </p:nvPicPr>
          <p:blipFill>
            <a:blip r:embed="rId5"/>
            <a:stretch>
              <a:fillRect/>
            </a:stretch>
          </p:blipFill>
          <p:spPr>
            <a:xfrm>
              <a:off x="4144793" y="4821145"/>
              <a:ext cx="3777899" cy="1645159"/>
            </a:xfrm>
            <a:prstGeom prst="rect">
              <a:avLst/>
            </a:prstGeom>
          </p:spPr>
        </p:pic>
        <p:sp>
          <p:nvSpPr>
            <p:cNvPr id="11" name="TextBox 10">
              <a:extLst>
                <a:ext uri="{FF2B5EF4-FFF2-40B4-BE49-F238E27FC236}">
                  <a16:creationId xmlns:a16="http://schemas.microsoft.com/office/drawing/2014/main" id="{93423E27-75F8-D8AB-FAF6-8C8F02EDA8F4}"/>
                </a:ext>
              </a:extLst>
            </p:cNvPr>
            <p:cNvSpPr txBox="1"/>
            <p:nvPr/>
          </p:nvSpPr>
          <p:spPr>
            <a:xfrm>
              <a:off x="4039726" y="4483016"/>
              <a:ext cx="3558997" cy="276999"/>
            </a:xfrm>
            <a:prstGeom prst="rect">
              <a:avLst/>
            </a:prstGeom>
            <a:noFill/>
          </p:spPr>
          <p:txBody>
            <a:bodyPr wrap="square">
              <a:spAutoFit/>
            </a:bodyPr>
            <a:lstStyle/>
            <a:p>
              <a:r>
                <a:rPr lang="en-GB" sz="1200" b="1" dirty="0">
                  <a:solidFill>
                    <a:schemeClr val="accent1"/>
                  </a:solidFill>
                </a:rPr>
                <a:t>ELI ERIC REFERENCE ARCHITECTURE</a:t>
              </a:r>
            </a:p>
          </p:txBody>
        </p:sp>
      </p:grpSp>
      <p:sp>
        <p:nvSpPr>
          <p:cNvPr id="4" name="Rectangle 3">
            <a:extLst>
              <a:ext uri="{FF2B5EF4-FFF2-40B4-BE49-F238E27FC236}">
                <a16:creationId xmlns:a16="http://schemas.microsoft.com/office/drawing/2014/main" id="{92349E9E-630C-FFCC-301A-D37EE22776BA}"/>
              </a:ext>
            </a:extLst>
          </p:cNvPr>
          <p:cNvSpPr/>
          <p:nvPr/>
        </p:nvSpPr>
        <p:spPr>
          <a:xfrm>
            <a:off x="264147" y="4071735"/>
            <a:ext cx="3645701" cy="507536"/>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l" defTabSz="577850">
              <a:lnSpc>
                <a:spcPct val="90000"/>
              </a:lnSpc>
              <a:spcBef>
                <a:spcPct val="0"/>
              </a:spcBef>
              <a:spcAft>
                <a:spcPct val="35000"/>
              </a:spcAft>
              <a:buFont typeface="Arial" panose="020B0604020202020204" pitchFamily="34" charset="0"/>
              <a:buNone/>
            </a:pPr>
            <a:r>
              <a:rPr lang="en-GB" altLang="cs-CZ" sz="1600" b="1" kern="1200" dirty="0">
                <a:latin typeface="Calibri" panose="020F0502020204030204" pitchFamily="34" charset="0"/>
                <a:cs typeface="Calibri" panose="020F0502020204030204" pitchFamily="34" charset="0"/>
              </a:rPr>
              <a:t>Update of Roadmap, tender documentation – April 2024</a:t>
            </a:r>
          </a:p>
        </p:txBody>
      </p:sp>
      <p:sp>
        <p:nvSpPr>
          <p:cNvPr id="6" name="Rectangle 5">
            <a:extLst>
              <a:ext uri="{FF2B5EF4-FFF2-40B4-BE49-F238E27FC236}">
                <a16:creationId xmlns:a16="http://schemas.microsoft.com/office/drawing/2014/main" id="{625BD820-4148-CE67-8E75-EAFDDC794439}"/>
              </a:ext>
            </a:extLst>
          </p:cNvPr>
          <p:cNvSpPr/>
          <p:nvPr/>
        </p:nvSpPr>
        <p:spPr>
          <a:xfrm>
            <a:off x="115616" y="3985591"/>
            <a:ext cx="3916739" cy="2653746"/>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Rectangle 12">
            <a:extLst>
              <a:ext uri="{FF2B5EF4-FFF2-40B4-BE49-F238E27FC236}">
                <a16:creationId xmlns:a16="http://schemas.microsoft.com/office/drawing/2014/main" id="{3D4E588A-496B-B62D-9ADB-7DEFC1FFC383}"/>
              </a:ext>
            </a:extLst>
          </p:cNvPr>
          <p:cNvSpPr/>
          <p:nvPr/>
        </p:nvSpPr>
        <p:spPr>
          <a:xfrm>
            <a:off x="4163580" y="3985591"/>
            <a:ext cx="3916739" cy="2653746"/>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Rectangle 19">
            <a:extLst>
              <a:ext uri="{FF2B5EF4-FFF2-40B4-BE49-F238E27FC236}">
                <a16:creationId xmlns:a16="http://schemas.microsoft.com/office/drawing/2014/main" id="{2BC2FC78-4FB1-6665-99AE-E4E00BF0DB78}"/>
              </a:ext>
            </a:extLst>
          </p:cNvPr>
          <p:cNvSpPr/>
          <p:nvPr/>
        </p:nvSpPr>
        <p:spPr>
          <a:xfrm>
            <a:off x="8162787" y="3985591"/>
            <a:ext cx="3916739" cy="2653746"/>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 name="Rectangle 20">
            <a:extLst>
              <a:ext uri="{FF2B5EF4-FFF2-40B4-BE49-F238E27FC236}">
                <a16:creationId xmlns:a16="http://schemas.microsoft.com/office/drawing/2014/main" id="{2188F7FE-F0FE-995F-41D3-F451FD56A4CE}"/>
              </a:ext>
            </a:extLst>
          </p:cNvPr>
          <p:cNvSpPr/>
          <p:nvPr/>
        </p:nvSpPr>
        <p:spPr>
          <a:xfrm>
            <a:off x="4319420" y="4084775"/>
            <a:ext cx="3645701" cy="507536"/>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l" defTabSz="577850">
              <a:lnSpc>
                <a:spcPct val="90000"/>
              </a:lnSpc>
              <a:spcBef>
                <a:spcPct val="0"/>
              </a:spcBef>
              <a:spcAft>
                <a:spcPct val="35000"/>
              </a:spcAft>
              <a:buFont typeface="Arial" panose="020B0604020202020204" pitchFamily="34" charset="0"/>
              <a:buNone/>
            </a:pPr>
            <a:r>
              <a:rPr lang="en-GB" altLang="cs-CZ" sz="1600" b="1" kern="1200" dirty="0">
                <a:latin typeface="Calibri" panose="020F0502020204030204" pitchFamily="34" charset="0"/>
                <a:cs typeface="Calibri" panose="020F0502020204030204" pitchFamily="34" charset="0"/>
              </a:rPr>
              <a:t>Publication of tender – May 2024</a:t>
            </a:r>
          </a:p>
        </p:txBody>
      </p:sp>
      <p:sp>
        <p:nvSpPr>
          <p:cNvPr id="22" name="Rectangle 21">
            <a:extLst>
              <a:ext uri="{FF2B5EF4-FFF2-40B4-BE49-F238E27FC236}">
                <a16:creationId xmlns:a16="http://schemas.microsoft.com/office/drawing/2014/main" id="{DB69F4B5-71D0-4A8E-A938-DB025B2C668A}"/>
              </a:ext>
            </a:extLst>
          </p:cNvPr>
          <p:cNvSpPr/>
          <p:nvPr/>
        </p:nvSpPr>
        <p:spPr>
          <a:xfrm>
            <a:off x="8298305" y="4071735"/>
            <a:ext cx="3645701" cy="507536"/>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l" defTabSz="577850">
              <a:lnSpc>
                <a:spcPct val="90000"/>
              </a:lnSpc>
              <a:spcBef>
                <a:spcPct val="0"/>
              </a:spcBef>
              <a:spcAft>
                <a:spcPct val="35000"/>
              </a:spcAft>
              <a:buFont typeface="Arial" panose="020B0604020202020204" pitchFamily="34" charset="0"/>
              <a:buNone/>
            </a:pPr>
            <a:r>
              <a:rPr lang="en-GB" altLang="cs-CZ" sz="1600" b="1" kern="1200" dirty="0">
                <a:latin typeface="Calibri" panose="020F0502020204030204" pitchFamily="34" charset="0"/>
                <a:cs typeface="Calibri" panose="020F0502020204030204" pitchFamily="34" charset="0"/>
              </a:rPr>
              <a:t>Gradual implementation – from 2025</a:t>
            </a:r>
          </a:p>
        </p:txBody>
      </p:sp>
      <p:sp>
        <p:nvSpPr>
          <p:cNvPr id="23" name="Rectangle 22">
            <a:extLst>
              <a:ext uri="{FF2B5EF4-FFF2-40B4-BE49-F238E27FC236}">
                <a16:creationId xmlns:a16="http://schemas.microsoft.com/office/drawing/2014/main" id="{E30C02EA-A9C0-6B96-80F4-64740ABD3C97}"/>
              </a:ext>
            </a:extLst>
          </p:cNvPr>
          <p:cNvSpPr/>
          <p:nvPr/>
        </p:nvSpPr>
        <p:spPr>
          <a:xfrm>
            <a:off x="4472608" y="1661409"/>
            <a:ext cx="7411281" cy="1683857"/>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3011443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animBg="1"/>
      <p:bldP spid="6" grpId="0" animBg="1"/>
      <p:bldP spid="13"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B78F0E-A461-5391-5FDA-775FD39882E6}"/>
              </a:ext>
            </a:extLst>
          </p:cNvPr>
          <p:cNvSpPr/>
          <p:nvPr/>
        </p:nvSpPr>
        <p:spPr>
          <a:xfrm>
            <a:off x="248477" y="3654389"/>
            <a:ext cx="5726564" cy="3085408"/>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Rectangle 8">
            <a:extLst>
              <a:ext uri="{FF2B5EF4-FFF2-40B4-BE49-F238E27FC236}">
                <a16:creationId xmlns:a16="http://schemas.microsoft.com/office/drawing/2014/main" id="{D1F50A0B-2668-CDA2-89A6-3AA4D9DD72AD}"/>
              </a:ext>
            </a:extLst>
          </p:cNvPr>
          <p:cNvSpPr/>
          <p:nvPr/>
        </p:nvSpPr>
        <p:spPr>
          <a:xfrm>
            <a:off x="6157324" y="3654389"/>
            <a:ext cx="5726565" cy="3085407"/>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ACHIEVEMENTS_LEGAL TRANSITION </a:t>
            </a:r>
            <a:endParaRPr lang="hu-HU" sz="3100" b="1" dirty="0">
              <a:solidFill>
                <a:schemeClr val="bg2">
                  <a:lumMod val="25000"/>
                </a:schemeClr>
              </a:solidFill>
            </a:endParaRPr>
          </a:p>
        </p:txBody>
      </p:sp>
      <p:graphicFrame>
        <p:nvGraphicFramePr>
          <p:cNvPr id="4" name="Table 3">
            <a:extLst>
              <a:ext uri="{FF2B5EF4-FFF2-40B4-BE49-F238E27FC236}">
                <a16:creationId xmlns:a16="http://schemas.microsoft.com/office/drawing/2014/main" id="{F936A178-5E75-A848-C9EF-BB68A203483A}"/>
              </a:ext>
            </a:extLst>
          </p:cNvPr>
          <p:cNvGraphicFramePr>
            <a:graphicFrameLocks noGrp="1"/>
          </p:cNvGraphicFramePr>
          <p:nvPr>
            <p:extLst>
              <p:ext uri="{D42A27DB-BD31-4B8C-83A1-F6EECF244321}">
                <p14:modId xmlns:p14="http://schemas.microsoft.com/office/powerpoint/2010/main" val="2257991305"/>
              </p:ext>
            </p:extLst>
          </p:nvPr>
        </p:nvGraphicFramePr>
        <p:xfrm>
          <a:off x="719740" y="1661409"/>
          <a:ext cx="3534207" cy="1727527"/>
        </p:xfrm>
        <a:graphic>
          <a:graphicData uri="http://schemas.openxmlformats.org/drawingml/2006/table">
            <a:tbl>
              <a:tblPr firstRow="1" bandRow="1">
                <a:tableStyleId>{21E4AEA4-8DFA-4A89-87EB-49C32662AFE0}</a:tableStyleId>
              </a:tblPr>
              <a:tblGrid>
                <a:gridCol w="3534207">
                  <a:extLst>
                    <a:ext uri="{9D8B030D-6E8A-4147-A177-3AD203B41FA5}">
                      <a16:colId xmlns:a16="http://schemas.microsoft.com/office/drawing/2014/main" val="3658226922"/>
                    </a:ext>
                  </a:extLst>
                </a:gridCol>
              </a:tblGrid>
              <a:tr h="774770">
                <a:tc>
                  <a:txBody>
                    <a:bodyPr/>
                    <a:lstStyle/>
                    <a:p>
                      <a:pPr marL="180975" indent="-180975">
                        <a:buFont typeface="Arial" panose="020B0604020202020204" pitchFamily="34" charset="0"/>
                        <a:buChar char="•"/>
                      </a:pPr>
                      <a:r>
                        <a:rPr lang="en-GB" sz="1400" dirty="0">
                          <a:latin typeface="Calibri" panose="020F0502020204030204" pitchFamily="34" charset="0"/>
                          <a:cs typeface="Calibri" panose="020F0502020204030204" pitchFamily="34" charset="0"/>
                        </a:rPr>
                        <a:t>Define legal framework for transition from agreements-based access to integrated operations </a:t>
                      </a:r>
                    </a:p>
                  </a:txBody>
                  <a:tcPr/>
                </a:tc>
                <a:extLst>
                  <a:ext uri="{0D108BD9-81ED-4DB2-BD59-A6C34878D82A}">
                    <a16:rowId xmlns:a16="http://schemas.microsoft.com/office/drawing/2014/main" val="2344513578"/>
                  </a:ext>
                </a:extLst>
              </a:tr>
              <a:tr h="952757">
                <a:tc>
                  <a:txBody>
                    <a:bodyPr/>
                    <a:lstStyle/>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Preparation and implementation of legal measures to transition the ELI Facilities to integrated operations</a:t>
                      </a:r>
                    </a:p>
                  </a:txBody>
                  <a:tcPr/>
                </a:tc>
                <a:extLst>
                  <a:ext uri="{0D108BD9-81ED-4DB2-BD59-A6C34878D82A}">
                    <a16:rowId xmlns:a16="http://schemas.microsoft.com/office/drawing/2014/main" val="2054383259"/>
                  </a:ext>
                </a:extLst>
              </a:tr>
            </a:tbl>
          </a:graphicData>
        </a:graphic>
      </p:graphicFrame>
      <p:sp>
        <p:nvSpPr>
          <p:cNvPr id="12" name="Rectangle 11">
            <a:extLst>
              <a:ext uri="{FF2B5EF4-FFF2-40B4-BE49-F238E27FC236}">
                <a16:creationId xmlns:a16="http://schemas.microsoft.com/office/drawing/2014/main" id="{E579AF02-7398-6831-59DB-3FC1FBB07D89}"/>
              </a:ext>
            </a:extLst>
          </p:cNvPr>
          <p:cNvSpPr/>
          <p:nvPr/>
        </p:nvSpPr>
        <p:spPr>
          <a:xfrm>
            <a:off x="271971" y="1661409"/>
            <a:ext cx="413249" cy="752738"/>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t>TASK</a:t>
            </a:r>
          </a:p>
        </p:txBody>
      </p:sp>
      <p:sp>
        <p:nvSpPr>
          <p:cNvPr id="15" name="Rectangle 14">
            <a:extLst>
              <a:ext uri="{FF2B5EF4-FFF2-40B4-BE49-F238E27FC236}">
                <a16:creationId xmlns:a16="http://schemas.microsoft.com/office/drawing/2014/main" id="{0B459551-6D0E-C8EF-0007-45F218766ABE}"/>
              </a:ext>
            </a:extLst>
          </p:cNvPr>
          <p:cNvSpPr/>
          <p:nvPr/>
        </p:nvSpPr>
        <p:spPr>
          <a:xfrm>
            <a:off x="271971" y="2442427"/>
            <a:ext cx="413249" cy="946509"/>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sz="1600" dirty="0"/>
              <a:t>OUTCOME</a:t>
            </a:r>
          </a:p>
        </p:txBody>
      </p:sp>
      <p:sp>
        <p:nvSpPr>
          <p:cNvPr id="17" name="TextBox 16">
            <a:extLst>
              <a:ext uri="{FF2B5EF4-FFF2-40B4-BE49-F238E27FC236}">
                <a16:creationId xmlns:a16="http://schemas.microsoft.com/office/drawing/2014/main" id="{4AD0ED23-1266-BC94-90A7-0CDB3671D0AF}"/>
              </a:ext>
            </a:extLst>
          </p:cNvPr>
          <p:cNvSpPr txBox="1"/>
          <p:nvPr/>
        </p:nvSpPr>
        <p:spPr>
          <a:xfrm>
            <a:off x="4502426" y="1692755"/>
            <a:ext cx="7355203" cy="1716367"/>
          </a:xfrm>
          <a:prstGeom prst="rect">
            <a:avLst/>
          </a:prstGeom>
          <a:noFill/>
        </p:spPr>
        <p:txBody>
          <a:bodyPr wrap="square">
            <a:spAutoFit/>
          </a:bodyPr>
          <a:lstStyle/>
          <a:p>
            <a:pPr marL="357188" indent="-357188" algn="just" defTabSz="628650">
              <a:lnSpc>
                <a:spcPct val="90000"/>
              </a:lnSpc>
              <a:spcBef>
                <a:spcPts val="1000"/>
              </a:spcBef>
              <a:buClr>
                <a:srgbClr val="FE5000"/>
              </a:buClr>
              <a:buFont typeface="Wingdings" panose="05000000000000000000" pitchFamily="2" charset="2"/>
              <a:buChar char="q"/>
            </a:pPr>
            <a:r>
              <a:rPr lang="en-GB" dirty="0">
                <a:latin typeface="+mn-lt"/>
              </a:rPr>
              <a:t>Handover of direct operational responsibility to ELI ERIC by ELI Beamlines in 2023 and by ELI ALPS in 2024</a:t>
            </a:r>
          </a:p>
          <a:p>
            <a:pPr marL="357188" indent="-357188" algn="just" defTabSz="628650">
              <a:lnSpc>
                <a:spcPct val="90000"/>
              </a:lnSpc>
              <a:spcBef>
                <a:spcPts val="1000"/>
              </a:spcBef>
              <a:buClr>
                <a:srgbClr val="FE5000"/>
              </a:buClr>
              <a:buFont typeface="Wingdings" panose="05000000000000000000" pitchFamily="2" charset="2"/>
              <a:buChar char="q"/>
            </a:pPr>
            <a:r>
              <a:rPr lang="en-GB" dirty="0">
                <a:latin typeface="+mn-lt"/>
              </a:rPr>
              <a:t>Different approach by Host States required the development and implementation of alternate solutions leading to the same results - a single integrated organization, with unified governance and single management.</a:t>
            </a:r>
          </a:p>
        </p:txBody>
      </p:sp>
      <p:sp>
        <p:nvSpPr>
          <p:cNvPr id="25" name="TextBox 24">
            <a:extLst>
              <a:ext uri="{FF2B5EF4-FFF2-40B4-BE49-F238E27FC236}">
                <a16:creationId xmlns:a16="http://schemas.microsoft.com/office/drawing/2014/main" id="{A053DE9A-BF2E-6126-EB25-0AE78BFE71A9}"/>
              </a:ext>
            </a:extLst>
          </p:cNvPr>
          <p:cNvSpPr txBox="1"/>
          <p:nvPr/>
        </p:nvSpPr>
        <p:spPr>
          <a:xfrm>
            <a:off x="6282624" y="4262018"/>
            <a:ext cx="5458276" cy="2369880"/>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en-GB" sz="1600" dirty="0"/>
              <a:t>Legal analysis on the conditions and options to integrate the ELI ALPS Facility into ELI ERIC</a:t>
            </a:r>
          </a:p>
          <a:p>
            <a:pPr marL="180975" indent="-180975">
              <a:spcAft>
                <a:spcPts val="600"/>
              </a:spcAft>
              <a:buFont typeface="Arial" panose="020B0604020202020204" pitchFamily="34" charset="0"/>
              <a:buChar char="•"/>
            </a:pPr>
            <a:r>
              <a:rPr lang="en-GB" sz="1600" dirty="0"/>
              <a:t>Common effort by ELI ERIC, ELI ALPS, ELI ALPS’s owners, HU Member, external experts</a:t>
            </a:r>
          </a:p>
          <a:p>
            <a:pPr marL="180975" indent="-180975">
              <a:spcAft>
                <a:spcPts val="600"/>
              </a:spcAft>
              <a:buFont typeface="Arial" panose="020B0604020202020204" pitchFamily="34" charset="0"/>
              <a:buChar char="•"/>
            </a:pPr>
            <a:r>
              <a:rPr lang="en-GB" sz="1600" dirty="0"/>
              <a:t>September - GA decision to acquire controlling share in ELI-HU Nonprofit Ltd.</a:t>
            </a:r>
          </a:p>
          <a:p>
            <a:pPr marL="180975" indent="-180975">
              <a:spcAft>
                <a:spcPts val="600"/>
              </a:spcAft>
              <a:buFont typeface="Arial" panose="020B0604020202020204" pitchFamily="34" charset="0"/>
              <a:buChar char="•"/>
            </a:pPr>
            <a:r>
              <a:rPr lang="en-GB" sz="1600" dirty="0"/>
              <a:t>2023 December GA – Final approval</a:t>
            </a:r>
          </a:p>
          <a:p>
            <a:pPr marL="180975" indent="-180975">
              <a:spcAft>
                <a:spcPts val="600"/>
              </a:spcAft>
              <a:buFont typeface="Arial" panose="020B0604020202020204" pitchFamily="34" charset="0"/>
              <a:buChar char="•"/>
            </a:pPr>
            <a:r>
              <a:rPr lang="en-GB" sz="1600" b="1" dirty="0"/>
              <a:t>1 Jan 2024, ELI ERIC became the majority owner of ELI-HU</a:t>
            </a:r>
          </a:p>
        </p:txBody>
      </p:sp>
      <p:sp>
        <p:nvSpPr>
          <p:cNvPr id="29" name="TextBox 28">
            <a:extLst>
              <a:ext uri="{FF2B5EF4-FFF2-40B4-BE49-F238E27FC236}">
                <a16:creationId xmlns:a16="http://schemas.microsoft.com/office/drawing/2014/main" id="{F7E9120F-774A-7F99-C197-62D1A99A9A83}"/>
              </a:ext>
            </a:extLst>
          </p:cNvPr>
          <p:cNvSpPr txBox="1"/>
          <p:nvPr/>
        </p:nvSpPr>
        <p:spPr>
          <a:xfrm>
            <a:off x="371362" y="4262019"/>
            <a:ext cx="5458275" cy="2462213"/>
          </a:xfrm>
          <a:prstGeom prst="rect">
            <a:avLst/>
          </a:prstGeom>
          <a:noFill/>
        </p:spPr>
        <p:txBody>
          <a:bodyPr wrap="square" rtlCol="0">
            <a:spAutoFit/>
          </a:bodyPr>
          <a:lstStyle/>
          <a:p>
            <a:pPr marL="180975" indent="-180975" algn="just">
              <a:spcAft>
                <a:spcPts val="600"/>
              </a:spcAft>
              <a:buFont typeface="Arial" panose="020B0604020202020204" pitchFamily="34" charset="0"/>
              <a:buChar char="•"/>
            </a:pPr>
            <a:r>
              <a:rPr lang="en-GB" sz="1600" dirty="0"/>
              <a:t>Preparatory work to develop legal structure of integration involved various experts of ELI Beamlines, ELI ERIC, FZU and the Czech Member of ELI ERIC</a:t>
            </a:r>
          </a:p>
          <a:p>
            <a:pPr marL="180975" indent="-180975" algn="just">
              <a:spcAft>
                <a:spcPts val="600"/>
              </a:spcAft>
              <a:buFont typeface="Arial" panose="020B0604020202020204" pitchFamily="34" charset="0"/>
              <a:buChar char="•"/>
            </a:pPr>
            <a:r>
              <a:rPr lang="en-GB" sz="1600" dirty="0"/>
              <a:t>ELI Beamlines became legally and organisationally integrated with ELI ERIC according to a set of agreements reached between ELI ERIC and FZU at the General Assembly in October 2022</a:t>
            </a:r>
          </a:p>
          <a:p>
            <a:pPr marL="180975" indent="-180975" algn="just">
              <a:spcAft>
                <a:spcPts val="600"/>
              </a:spcAft>
              <a:buFont typeface="Arial" panose="020B0604020202020204" pitchFamily="34" charset="0"/>
              <a:buChar char="•"/>
            </a:pPr>
            <a:r>
              <a:rPr lang="en-GB" sz="1600" b="1" dirty="0"/>
              <a:t>Assets were transferred in Nov 2022, staff employed by ELI ERIC from Jan 2023.</a:t>
            </a:r>
          </a:p>
        </p:txBody>
      </p:sp>
      <p:pic>
        <p:nvPicPr>
          <p:cNvPr id="3" name="Picture 2">
            <a:extLst>
              <a:ext uri="{FF2B5EF4-FFF2-40B4-BE49-F238E27FC236}">
                <a16:creationId xmlns:a16="http://schemas.microsoft.com/office/drawing/2014/main" id="{696CA5E4-1C4A-A1CD-B3DE-EE44E8C25663}"/>
              </a:ext>
            </a:extLst>
          </p:cNvPr>
          <p:cNvPicPr>
            <a:picLocks noChangeAspect="1"/>
          </p:cNvPicPr>
          <p:nvPr/>
        </p:nvPicPr>
        <p:blipFill>
          <a:blip r:embed="rId2"/>
          <a:stretch>
            <a:fillRect/>
          </a:stretch>
        </p:blipFill>
        <p:spPr>
          <a:xfrm>
            <a:off x="10498769" y="150518"/>
            <a:ext cx="1329043" cy="1158341"/>
          </a:xfrm>
          <a:prstGeom prst="rect">
            <a:avLst/>
          </a:prstGeom>
        </p:spPr>
      </p:pic>
      <p:pic>
        <p:nvPicPr>
          <p:cNvPr id="5" name="Picture 4">
            <a:extLst>
              <a:ext uri="{FF2B5EF4-FFF2-40B4-BE49-F238E27FC236}">
                <a16:creationId xmlns:a16="http://schemas.microsoft.com/office/drawing/2014/main" id="{1E739E2F-EBAC-ED85-3E00-1505D0FA7AD4}"/>
              </a:ext>
            </a:extLst>
          </p:cNvPr>
          <p:cNvPicPr>
            <a:picLocks noChangeAspect="1"/>
          </p:cNvPicPr>
          <p:nvPr/>
        </p:nvPicPr>
        <p:blipFill>
          <a:blip r:embed="rId3"/>
          <a:stretch>
            <a:fillRect/>
          </a:stretch>
        </p:blipFill>
        <p:spPr>
          <a:xfrm>
            <a:off x="10500293" y="158076"/>
            <a:ext cx="1327519" cy="1158341"/>
          </a:xfrm>
          <a:prstGeom prst="rect">
            <a:avLst/>
          </a:prstGeom>
        </p:spPr>
      </p:pic>
      <p:sp>
        <p:nvSpPr>
          <p:cNvPr id="11" name="Rectangle 10">
            <a:extLst>
              <a:ext uri="{FF2B5EF4-FFF2-40B4-BE49-F238E27FC236}">
                <a16:creationId xmlns:a16="http://schemas.microsoft.com/office/drawing/2014/main" id="{A9047D51-0A67-56B1-1316-47DEFBD48598}"/>
              </a:ext>
            </a:extLst>
          </p:cNvPr>
          <p:cNvSpPr/>
          <p:nvPr/>
        </p:nvSpPr>
        <p:spPr>
          <a:xfrm>
            <a:off x="371362" y="3766452"/>
            <a:ext cx="5458276" cy="538310"/>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577850">
              <a:lnSpc>
                <a:spcPct val="90000"/>
              </a:lnSpc>
              <a:spcBef>
                <a:spcPct val="0"/>
              </a:spcBef>
              <a:spcAft>
                <a:spcPct val="35000"/>
              </a:spcAft>
              <a:buFont typeface="Arial" panose="020B0604020202020204" pitchFamily="34" charset="0"/>
              <a:buNone/>
            </a:pPr>
            <a:r>
              <a:rPr lang="en-GB" altLang="cs-CZ" b="1" kern="1200" dirty="0">
                <a:latin typeface="Calibri" panose="020F0502020204030204" pitchFamily="34" charset="0"/>
                <a:cs typeface="Calibri" panose="020F0502020204030204" pitchFamily="34" charset="0"/>
              </a:rPr>
              <a:t>ELI Beamlines</a:t>
            </a:r>
          </a:p>
        </p:txBody>
      </p:sp>
      <p:sp>
        <p:nvSpPr>
          <p:cNvPr id="13" name="Rectangle 12">
            <a:extLst>
              <a:ext uri="{FF2B5EF4-FFF2-40B4-BE49-F238E27FC236}">
                <a16:creationId xmlns:a16="http://schemas.microsoft.com/office/drawing/2014/main" id="{0B1773BC-5642-2FF9-2654-A206FAD2D771}"/>
              </a:ext>
            </a:extLst>
          </p:cNvPr>
          <p:cNvSpPr/>
          <p:nvPr/>
        </p:nvSpPr>
        <p:spPr>
          <a:xfrm>
            <a:off x="6282624" y="3764431"/>
            <a:ext cx="5458276" cy="538310"/>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577850">
              <a:lnSpc>
                <a:spcPct val="90000"/>
              </a:lnSpc>
              <a:spcBef>
                <a:spcPct val="0"/>
              </a:spcBef>
              <a:spcAft>
                <a:spcPct val="35000"/>
              </a:spcAft>
              <a:buFont typeface="Arial" panose="020B0604020202020204" pitchFamily="34" charset="0"/>
              <a:buNone/>
            </a:pPr>
            <a:r>
              <a:rPr lang="en-GB" altLang="cs-CZ" b="1" kern="1200" dirty="0">
                <a:latin typeface="+mj-lt"/>
                <a:cs typeface="Calibri" panose="020F0502020204030204" pitchFamily="34" charset="0"/>
              </a:rPr>
              <a:t>ELI ALPS</a:t>
            </a:r>
          </a:p>
        </p:txBody>
      </p:sp>
      <p:sp>
        <p:nvSpPr>
          <p:cNvPr id="14" name="Rectangle 13">
            <a:extLst>
              <a:ext uri="{FF2B5EF4-FFF2-40B4-BE49-F238E27FC236}">
                <a16:creationId xmlns:a16="http://schemas.microsoft.com/office/drawing/2014/main" id="{F9AA7884-88E4-F21A-AFB6-0639ACB529CD}"/>
              </a:ext>
            </a:extLst>
          </p:cNvPr>
          <p:cNvSpPr/>
          <p:nvPr/>
        </p:nvSpPr>
        <p:spPr>
          <a:xfrm>
            <a:off x="4472608" y="1661409"/>
            <a:ext cx="7411281" cy="1727528"/>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2053338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70C22C-02B0-812A-2792-F3E23FDE623B}"/>
              </a:ext>
            </a:extLst>
          </p:cNvPr>
          <p:cNvSpPr/>
          <p:nvPr/>
        </p:nvSpPr>
        <p:spPr>
          <a:xfrm>
            <a:off x="1867216" y="3906078"/>
            <a:ext cx="9008629" cy="2594114"/>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lcím 2">
            <a:extLst>
              <a:ext uri="{FF2B5EF4-FFF2-40B4-BE49-F238E27FC236}">
                <a16:creationId xmlns:a16="http://schemas.microsoft.com/office/drawing/2014/main" id="{AEA6153A-8AD5-BF6C-DC5D-4DE721A8DA48}"/>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WP2_INTERESTING FACTS, INDIRECT BENEFITS</a:t>
            </a:r>
            <a:endParaRPr lang="hu-HU" sz="3100" b="1" dirty="0">
              <a:solidFill>
                <a:srgbClr val="FE5000"/>
              </a:solidFill>
            </a:endParaRPr>
          </a:p>
        </p:txBody>
      </p:sp>
      <p:pic>
        <p:nvPicPr>
          <p:cNvPr id="4" name="Picture 3">
            <a:extLst>
              <a:ext uri="{FF2B5EF4-FFF2-40B4-BE49-F238E27FC236}">
                <a16:creationId xmlns:a16="http://schemas.microsoft.com/office/drawing/2014/main" id="{C86BEC99-DFD1-D436-FFBA-8144CA6F6D5E}"/>
              </a:ext>
            </a:extLst>
          </p:cNvPr>
          <p:cNvPicPr>
            <a:picLocks noChangeAspect="1"/>
          </p:cNvPicPr>
          <p:nvPr/>
        </p:nvPicPr>
        <p:blipFill>
          <a:blip r:embed="rId2"/>
          <a:stretch>
            <a:fillRect/>
          </a:stretch>
        </p:blipFill>
        <p:spPr>
          <a:xfrm>
            <a:off x="10505760" y="148745"/>
            <a:ext cx="1329043" cy="1158341"/>
          </a:xfrm>
          <a:prstGeom prst="rect">
            <a:avLst/>
          </a:prstGeom>
        </p:spPr>
      </p:pic>
      <p:sp>
        <p:nvSpPr>
          <p:cNvPr id="9" name="TextBox 8">
            <a:extLst>
              <a:ext uri="{FF2B5EF4-FFF2-40B4-BE49-F238E27FC236}">
                <a16:creationId xmlns:a16="http://schemas.microsoft.com/office/drawing/2014/main" id="{62E6F1EA-26D1-BDBE-A9E3-8018A752FFBB}"/>
              </a:ext>
            </a:extLst>
          </p:cNvPr>
          <p:cNvSpPr txBox="1"/>
          <p:nvPr/>
        </p:nvSpPr>
        <p:spPr>
          <a:xfrm>
            <a:off x="2081027" y="1782396"/>
            <a:ext cx="1223412" cy="1323439"/>
          </a:xfrm>
          <a:prstGeom prst="rect">
            <a:avLst/>
          </a:prstGeom>
          <a:noFill/>
        </p:spPr>
        <p:txBody>
          <a:bodyPr wrap="none" rtlCol="0">
            <a:spAutoFit/>
          </a:bodyPr>
          <a:lstStyle/>
          <a:p>
            <a:r>
              <a:rPr lang="en-GB" sz="8000" dirty="0">
                <a:solidFill>
                  <a:schemeClr val="bg1"/>
                </a:solidFill>
                <a:highlight>
                  <a:srgbClr val="FE5000"/>
                </a:highlight>
              </a:rPr>
              <a:t>62</a:t>
            </a:r>
          </a:p>
        </p:txBody>
      </p:sp>
      <p:sp>
        <p:nvSpPr>
          <p:cNvPr id="10" name="TextBox 9">
            <a:extLst>
              <a:ext uri="{FF2B5EF4-FFF2-40B4-BE49-F238E27FC236}">
                <a16:creationId xmlns:a16="http://schemas.microsoft.com/office/drawing/2014/main" id="{52FED481-E48C-507A-B1E2-BA433CC2C21F}"/>
              </a:ext>
            </a:extLst>
          </p:cNvPr>
          <p:cNvSpPr txBox="1"/>
          <p:nvPr/>
        </p:nvSpPr>
        <p:spPr>
          <a:xfrm>
            <a:off x="5502766" y="1782396"/>
            <a:ext cx="1223412" cy="1323439"/>
          </a:xfrm>
          <a:prstGeom prst="rect">
            <a:avLst/>
          </a:prstGeom>
          <a:noFill/>
        </p:spPr>
        <p:txBody>
          <a:bodyPr wrap="none" rtlCol="0">
            <a:spAutoFit/>
          </a:bodyPr>
          <a:lstStyle/>
          <a:p>
            <a:r>
              <a:rPr lang="en-GB" sz="8000" dirty="0">
                <a:solidFill>
                  <a:schemeClr val="bg1"/>
                </a:solidFill>
                <a:highlight>
                  <a:srgbClr val="FE5000"/>
                </a:highlight>
              </a:rPr>
              <a:t>72</a:t>
            </a:r>
          </a:p>
        </p:txBody>
      </p:sp>
      <p:sp>
        <p:nvSpPr>
          <p:cNvPr id="11" name="TextBox 10">
            <a:extLst>
              <a:ext uri="{FF2B5EF4-FFF2-40B4-BE49-F238E27FC236}">
                <a16:creationId xmlns:a16="http://schemas.microsoft.com/office/drawing/2014/main" id="{AD1F6C0C-4581-1025-FDFD-CEC192405CDD}"/>
              </a:ext>
            </a:extLst>
          </p:cNvPr>
          <p:cNvSpPr txBox="1"/>
          <p:nvPr/>
        </p:nvSpPr>
        <p:spPr>
          <a:xfrm>
            <a:off x="9438624" y="1782395"/>
            <a:ext cx="1223412" cy="1323439"/>
          </a:xfrm>
          <a:prstGeom prst="rect">
            <a:avLst/>
          </a:prstGeom>
          <a:noFill/>
        </p:spPr>
        <p:txBody>
          <a:bodyPr wrap="none" rtlCol="0">
            <a:spAutoFit/>
          </a:bodyPr>
          <a:lstStyle/>
          <a:p>
            <a:r>
              <a:rPr lang="en-GB" sz="8000" dirty="0">
                <a:solidFill>
                  <a:schemeClr val="bg1"/>
                </a:solidFill>
                <a:highlight>
                  <a:srgbClr val="FE5000"/>
                </a:highlight>
              </a:rPr>
              <a:t>40</a:t>
            </a:r>
          </a:p>
        </p:txBody>
      </p:sp>
      <p:sp>
        <p:nvSpPr>
          <p:cNvPr id="12" name="TextBox 11">
            <a:extLst>
              <a:ext uri="{FF2B5EF4-FFF2-40B4-BE49-F238E27FC236}">
                <a16:creationId xmlns:a16="http://schemas.microsoft.com/office/drawing/2014/main" id="{F8CEBCB4-71B2-E60D-73BF-07298A1D8560}"/>
              </a:ext>
            </a:extLst>
          </p:cNvPr>
          <p:cNvSpPr txBox="1"/>
          <p:nvPr/>
        </p:nvSpPr>
        <p:spPr>
          <a:xfrm>
            <a:off x="1923644" y="3043235"/>
            <a:ext cx="1538178" cy="646331"/>
          </a:xfrm>
          <a:prstGeom prst="rect">
            <a:avLst/>
          </a:prstGeom>
          <a:noFill/>
        </p:spPr>
        <p:txBody>
          <a:bodyPr wrap="none" rtlCol="0">
            <a:spAutoFit/>
          </a:bodyPr>
          <a:lstStyle/>
          <a:p>
            <a:pPr algn="ctr"/>
            <a:r>
              <a:rPr lang="en-GB" b="1" dirty="0"/>
              <a:t>INTERNAL </a:t>
            </a:r>
          </a:p>
          <a:p>
            <a:pPr algn="ctr"/>
            <a:r>
              <a:rPr lang="en-GB" b="1" dirty="0"/>
              <a:t>PARTICIPANTS</a:t>
            </a:r>
          </a:p>
        </p:txBody>
      </p:sp>
      <p:sp>
        <p:nvSpPr>
          <p:cNvPr id="13" name="TextBox 12">
            <a:extLst>
              <a:ext uri="{FF2B5EF4-FFF2-40B4-BE49-F238E27FC236}">
                <a16:creationId xmlns:a16="http://schemas.microsoft.com/office/drawing/2014/main" id="{9D97D24B-F8A0-A88E-FE3E-FE1AA25620FA}"/>
              </a:ext>
            </a:extLst>
          </p:cNvPr>
          <p:cNvSpPr txBox="1"/>
          <p:nvPr/>
        </p:nvSpPr>
        <p:spPr>
          <a:xfrm>
            <a:off x="5089428" y="3105834"/>
            <a:ext cx="2050087" cy="646331"/>
          </a:xfrm>
          <a:prstGeom prst="rect">
            <a:avLst/>
          </a:prstGeom>
          <a:noFill/>
        </p:spPr>
        <p:txBody>
          <a:bodyPr wrap="square" rtlCol="0">
            <a:spAutoFit/>
          </a:bodyPr>
          <a:lstStyle/>
          <a:p>
            <a:pPr algn="ctr"/>
            <a:r>
              <a:rPr lang="en-GB" b="1" dirty="0"/>
              <a:t>CORE WORKING- GROUP MEETINGS</a:t>
            </a:r>
          </a:p>
        </p:txBody>
      </p:sp>
      <p:sp>
        <p:nvSpPr>
          <p:cNvPr id="14" name="TextBox 13">
            <a:extLst>
              <a:ext uri="{FF2B5EF4-FFF2-40B4-BE49-F238E27FC236}">
                <a16:creationId xmlns:a16="http://schemas.microsoft.com/office/drawing/2014/main" id="{4CDB4D7B-8AED-BB5C-4DDF-F4123CF4C59C}"/>
              </a:ext>
            </a:extLst>
          </p:cNvPr>
          <p:cNvSpPr txBox="1"/>
          <p:nvPr/>
        </p:nvSpPr>
        <p:spPr>
          <a:xfrm>
            <a:off x="9025286" y="3105834"/>
            <a:ext cx="2050087" cy="646331"/>
          </a:xfrm>
          <a:prstGeom prst="rect">
            <a:avLst/>
          </a:prstGeom>
          <a:noFill/>
        </p:spPr>
        <p:txBody>
          <a:bodyPr wrap="square" rtlCol="0">
            <a:spAutoFit/>
          </a:bodyPr>
          <a:lstStyle/>
          <a:p>
            <a:pPr algn="ctr"/>
            <a:r>
              <a:rPr lang="en-GB" b="1" dirty="0"/>
              <a:t>DEDICATED SUB-TASK GROUPS</a:t>
            </a:r>
          </a:p>
        </p:txBody>
      </p:sp>
      <p:sp>
        <p:nvSpPr>
          <p:cNvPr id="15" name="Alcím 2">
            <a:extLst>
              <a:ext uri="{FF2B5EF4-FFF2-40B4-BE49-F238E27FC236}">
                <a16:creationId xmlns:a16="http://schemas.microsoft.com/office/drawing/2014/main" id="{1D60CDBE-35A0-8664-F923-18B5722C3098}"/>
              </a:ext>
            </a:extLst>
          </p:cNvPr>
          <p:cNvSpPr txBox="1">
            <a:spLocks/>
          </p:cNvSpPr>
          <p:nvPr/>
        </p:nvSpPr>
        <p:spPr bwMode="auto">
          <a:xfrm>
            <a:off x="2081025" y="4645784"/>
            <a:ext cx="8581009" cy="190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defTabSz="628650">
              <a:buFont typeface="Wingdings" panose="05000000000000000000" pitchFamily="2" charset="2"/>
              <a:buChar char="q"/>
            </a:pPr>
            <a:r>
              <a:rPr lang="en-GB" altLang="en-US" sz="1800" b="0" dirty="0"/>
              <a:t>Bring teams/colleagues together</a:t>
            </a:r>
          </a:p>
          <a:p>
            <a:pPr marL="357188" indent="-357188" algn="just" defTabSz="628650">
              <a:buFont typeface="Wingdings" panose="05000000000000000000" pitchFamily="2" charset="2"/>
              <a:buChar char="q"/>
            </a:pPr>
            <a:r>
              <a:rPr lang="en-GB" altLang="en-US" sz="1800" b="0" dirty="0"/>
              <a:t>Help establish common ELI culture, common objectives, benefits of synergy</a:t>
            </a:r>
          </a:p>
          <a:p>
            <a:pPr marL="357188" indent="-357188" algn="just" defTabSz="628650">
              <a:buFont typeface="Wingdings" panose="05000000000000000000" pitchFamily="2" charset="2"/>
              <a:buChar char="q"/>
            </a:pPr>
            <a:r>
              <a:rPr lang="en-GB" altLang="en-US" sz="1800" b="0" dirty="0"/>
              <a:t>Break-down barriers, pre-conceptions</a:t>
            </a:r>
          </a:p>
          <a:p>
            <a:pPr marL="357188" indent="-357188" algn="just" defTabSz="628650">
              <a:buFont typeface="Wingdings" panose="05000000000000000000" pitchFamily="2" charset="2"/>
              <a:buChar char="q"/>
            </a:pPr>
            <a:r>
              <a:rPr lang="en-GB" altLang="en-US" sz="1800" b="0" dirty="0"/>
              <a:t>Identify differences in methodologies and terminology, support establishment of common vocabulary</a:t>
            </a:r>
          </a:p>
          <a:p>
            <a:pPr algn="just" defTabSz="628650" eaLnBrk="1" hangingPunct="1">
              <a:lnSpc>
                <a:spcPct val="100000"/>
              </a:lnSpc>
              <a:buFont typeface="Wingdings" panose="05000000000000000000" pitchFamily="2" charset="2"/>
              <a:buChar char="q"/>
            </a:pPr>
            <a:endParaRPr lang="hu-HU" altLang="cs-CZ" sz="2000" b="0" dirty="0">
              <a:solidFill>
                <a:srgbClr val="FE5000"/>
              </a:solidFill>
            </a:endParaRPr>
          </a:p>
        </p:txBody>
      </p:sp>
      <p:sp>
        <p:nvSpPr>
          <p:cNvPr id="6" name="Rectangle 5">
            <a:extLst>
              <a:ext uri="{FF2B5EF4-FFF2-40B4-BE49-F238E27FC236}">
                <a16:creationId xmlns:a16="http://schemas.microsoft.com/office/drawing/2014/main" id="{8BDC0341-9270-E95C-24F7-BE5900BB467B}"/>
              </a:ext>
            </a:extLst>
          </p:cNvPr>
          <p:cNvSpPr/>
          <p:nvPr/>
        </p:nvSpPr>
        <p:spPr>
          <a:xfrm>
            <a:off x="2002333" y="4014334"/>
            <a:ext cx="8738392" cy="523194"/>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Indirect benefits</a:t>
            </a:r>
          </a:p>
        </p:txBody>
      </p:sp>
      <p:pic>
        <p:nvPicPr>
          <p:cNvPr id="7" name="Graphic 6">
            <a:extLst>
              <a:ext uri="{FF2B5EF4-FFF2-40B4-BE49-F238E27FC236}">
                <a16:creationId xmlns:a16="http://schemas.microsoft.com/office/drawing/2014/main" id="{D98BB8D3-200C-F2E3-6E46-01F71411099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4847" y="4092862"/>
            <a:ext cx="346350" cy="346350"/>
          </a:xfrm>
          <a:prstGeom prst="rect">
            <a:avLst/>
          </a:prstGeom>
        </p:spPr>
      </p:pic>
    </p:spTree>
    <p:extLst>
      <p:ext uri="{BB962C8B-B14F-4D97-AF65-F5344CB8AC3E}">
        <p14:creationId xmlns:p14="http://schemas.microsoft.com/office/powerpoint/2010/main" val="4199942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33B8F8B-5A92-0016-1370-8C6CA371D46B}"/>
              </a:ext>
            </a:extLst>
          </p:cNvPr>
          <p:cNvSpPr/>
          <p:nvPr/>
        </p:nvSpPr>
        <p:spPr>
          <a:xfrm>
            <a:off x="1761066" y="1742512"/>
            <a:ext cx="8500533" cy="2500028"/>
          </a:xfrm>
          <a:prstGeom prst="roundRect">
            <a:avLst/>
          </a:prstGeom>
          <a:solidFill>
            <a:schemeClr val="bg1"/>
          </a:solidFill>
          <a:ln w="69850">
            <a:solidFill>
              <a:srgbClr val="FE5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D5AF7784-429C-AA6F-03A9-53A3150C75E5}"/>
              </a:ext>
            </a:extLst>
          </p:cNvPr>
          <p:cNvGrpSpPr/>
          <p:nvPr/>
        </p:nvGrpSpPr>
        <p:grpSpPr>
          <a:xfrm>
            <a:off x="4810788" y="2669204"/>
            <a:ext cx="2438400" cy="1371600"/>
            <a:chOff x="5606889" y="1719103"/>
            <a:chExt cx="2438400" cy="1371600"/>
          </a:xfrm>
        </p:grpSpPr>
        <p:pic>
          <p:nvPicPr>
            <p:cNvPr id="5" name="Picture 4" descr="A building with a reflection of the water&#10;&#10;Description automatically generated">
              <a:extLst>
                <a:ext uri="{FF2B5EF4-FFF2-40B4-BE49-F238E27FC236}">
                  <a16:creationId xmlns:a16="http://schemas.microsoft.com/office/drawing/2014/main" id="{DA3AEB30-49A2-E659-5C29-78B2788085E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1000"/>
                      </a14:imgEffect>
                    </a14:imgLayer>
                  </a14:imgProps>
                </a:ext>
                <a:ext uri="{28A0092B-C50C-407E-A947-70E740481C1C}">
                  <a14:useLocalDpi xmlns:a14="http://schemas.microsoft.com/office/drawing/2010/main" val="0"/>
                </a:ext>
              </a:extLst>
            </a:blip>
            <a:stretch>
              <a:fillRect/>
            </a:stretch>
          </p:blipFill>
          <p:spPr>
            <a:xfrm>
              <a:off x="5606889" y="1719103"/>
              <a:ext cx="2438400" cy="1371600"/>
            </a:xfrm>
            <a:prstGeom prst="rect">
              <a:avLst/>
            </a:prstGeom>
          </p:spPr>
        </p:pic>
        <p:pic>
          <p:nvPicPr>
            <p:cNvPr id="6" name="Picture 5" descr="A red white and green flag&#10;&#10;Description automatically generated">
              <a:extLst>
                <a:ext uri="{FF2B5EF4-FFF2-40B4-BE49-F238E27FC236}">
                  <a16:creationId xmlns:a16="http://schemas.microsoft.com/office/drawing/2014/main" id="{88D050C0-A3B9-9AAC-2556-8461ACF98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703" y="2756674"/>
              <a:ext cx="348213" cy="232142"/>
            </a:xfrm>
            <a:prstGeom prst="rect">
              <a:avLst/>
            </a:prstGeom>
          </p:spPr>
        </p:pic>
      </p:grpSp>
      <p:grpSp>
        <p:nvGrpSpPr>
          <p:cNvPr id="7" name="Group 6">
            <a:extLst>
              <a:ext uri="{FF2B5EF4-FFF2-40B4-BE49-F238E27FC236}">
                <a16:creationId xmlns:a16="http://schemas.microsoft.com/office/drawing/2014/main" id="{F67DA6A2-73C9-C8B0-3377-C25B5B747539}"/>
              </a:ext>
            </a:extLst>
          </p:cNvPr>
          <p:cNvGrpSpPr/>
          <p:nvPr/>
        </p:nvGrpSpPr>
        <p:grpSpPr>
          <a:xfrm>
            <a:off x="7441816" y="2669203"/>
            <a:ext cx="2438402" cy="1371601"/>
            <a:chOff x="8299428" y="1719102"/>
            <a:chExt cx="2438402" cy="1371601"/>
          </a:xfrm>
        </p:grpSpPr>
        <p:pic>
          <p:nvPicPr>
            <p:cNvPr id="8" name="Picture 7" descr="A large building with a curved roof&#10;&#10;Description automatically generated">
              <a:extLst>
                <a:ext uri="{FF2B5EF4-FFF2-40B4-BE49-F238E27FC236}">
                  <a16:creationId xmlns:a16="http://schemas.microsoft.com/office/drawing/2014/main" id="{EA871D32-364C-4A25-A9A0-8A49EC17488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6000"/>
                      </a14:imgEffect>
                    </a14:imgLayer>
                  </a14:imgProps>
                </a:ext>
                <a:ext uri="{28A0092B-C50C-407E-A947-70E740481C1C}">
                  <a14:useLocalDpi xmlns:a14="http://schemas.microsoft.com/office/drawing/2010/main" val="0"/>
                </a:ext>
              </a:extLst>
            </a:blip>
            <a:stretch>
              <a:fillRect/>
            </a:stretch>
          </p:blipFill>
          <p:spPr>
            <a:xfrm>
              <a:off x="8299428" y="1719102"/>
              <a:ext cx="2438402" cy="1371601"/>
            </a:xfrm>
            <a:prstGeom prst="rect">
              <a:avLst/>
            </a:prstGeom>
          </p:spPr>
        </p:pic>
        <p:pic>
          <p:nvPicPr>
            <p:cNvPr id="9" name="Picture 8" descr="A red blue and yellow flag&#10;&#10;Description automatically generated">
              <a:extLst>
                <a:ext uri="{FF2B5EF4-FFF2-40B4-BE49-F238E27FC236}">
                  <a16:creationId xmlns:a16="http://schemas.microsoft.com/office/drawing/2014/main" id="{2E8246C5-5B23-21A9-9DD0-5A3C9C0A2C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401367" y="2766717"/>
              <a:ext cx="348213" cy="232142"/>
            </a:xfrm>
            <a:prstGeom prst="rect">
              <a:avLst/>
            </a:prstGeom>
          </p:spPr>
        </p:pic>
      </p:grpSp>
      <p:grpSp>
        <p:nvGrpSpPr>
          <p:cNvPr id="10" name="Group 9">
            <a:extLst>
              <a:ext uri="{FF2B5EF4-FFF2-40B4-BE49-F238E27FC236}">
                <a16:creationId xmlns:a16="http://schemas.microsoft.com/office/drawing/2014/main" id="{553FF224-4FA1-E3B7-CD44-D197543B6D04}"/>
              </a:ext>
            </a:extLst>
          </p:cNvPr>
          <p:cNvGrpSpPr/>
          <p:nvPr/>
        </p:nvGrpSpPr>
        <p:grpSpPr>
          <a:xfrm>
            <a:off x="2179758" y="2669204"/>
            <a:ext cx="2438400" cy="1371600"/>
            <a:chOff x="2914350" y="1719103"/>
            <a:chExt cx="2438400" cy="1371600"/>
          </a:xfrm>
        </p:grpSpPr>
        <p:pic>
          <p:nvPicPr>
            <p:cNvPr id="11" name="Picture 10" descr="A building with a roof&#10;&#10;Description automatically generated">
              <a:extLst>
                <a:ext uri="{FF2B5EF4-FFF2-40B4-BE49-F238E27FC236}">
                  <a16:creationId xmlns:a16="http://schemas.microsoft.com/office/drawing/2014/main" id="{77CDCB50-DAA1-026F-5F3B-B030FD74C259}"/>
                </a:ext>
              </a:extLst>
            </p:cNvPr>
            <p:cNvPicPr>
              <a:picLocks noChangeAspect="1"/>
            </p:cNvPicPr>
            <p:nvPr/>
          </p:nvPicPr>
          <p:blipFill>
            <a:blip r:embed="rId8">
              <a:alphaModFix/>
              <a:extLst>
                <a:ext uri="{BEBA8EAE-BF5A-486C-A8C5-ECC9F3942E4B}">
                  <a14:imgProps xmlns:a14="http://schemas.microsoft.com/office/drawing/2010/main">
                    <a14:imgLayer r:embed="rId9">
                      <a14:imgEffect>
                        <a14:brightnessContrast bright="8000"/>
                      </a14:imgEffect>
                    </a14:imgLayer>
                  </a14:imgProps>
                </a:ext>
                <a:ext uri="{28A0092B-C50C-407E-A947-70E740481C1C}">
                  <a14:useLocalDpi xmlns:a14="http://schemas.microsoft.com/office/drawing/2010/main" val="0"/>
                </a:ext>
              </a:extLst>
            </a:blip>
            <a:stretch>
              <a:fillRect/>
            </a:stretch>
          </p:blipFill>
          <p:spPr>
            <a:xfrm>
              <a:off x="2914350" y="1719103"/>
              <a:ext cx="2438400" cy="1371600"/>
            </a:xfrm>
            <a:prstGeom prst="rect">
              <a:avLst/>
            </a:prstGeom>
          </p:spPr>
        </p:pic>
        <p:pic>
          <p:nvPicPr>
            <p:cNvPr id="12" name="Picture 11" descr="A red white and blue flag&#10;&#10;Description automatically generated">
              <a:extLst>
                <a:ext uri="{FF2B5EF4-FFF2-40B4-BE49-F238E27FC236}">
                  <a16:creationId xmlns:a16="http://schemas.microsoft.com/office/drawing/2014/main" id="{989FA72B-845A-95C2-E92C-B36CF7B3E5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6089" y="2766717"/>
              <a:ext cx="348213" cy="232142"/>
            </a:xfrm>
            <a:prstGeom prst="rect">
              <a:avLst/>
            </a:prstGeom>
          </p:spPr>
        </p:pic>
      </p:grpSp>
      <p:pic>
        <p:nvPicPr>
          <p:cNvPr id="14" name="Picture 13">
            <a:extLst>
              <a:ext uri="{FF2B5EF4-FFF2-40B4-BE49-F238E27FC236}">
                <a16:creationId xmlns:a16="http://schemas.microsoft.com/office/drawing/2014/main" id="{7D183652-5702-001B-E8DD-475DBF4F099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96869" y="1904563"/>
            <a:ext cx="1841462" cy="893109"/>
          </a:xfrm>
          <a:prstGeom prst="rect">
            <a:avLst/>
          </a:prstGeom>
        </p:spPr>
      </p:pic>
      <p:sp>
        <p:nvSpPr>
          <p:cNvPr id="2" name="Alcím 2">
            <a:extLst>
              <a:ext uri="{FF2B5EF4-FFF2-40B4-BE49-F238E27FC236}">
                <a16:creationId xmlns:a16="http://schemas.microsoft.com/office/drawing/2014/main" id="{7052D5A3-F328-AD68-61A0-5B51ABEA754A}"/>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INTEGRATION    </a:t>
            </a:r>
            <a:endParaRPr lang="hu-HU" sz="3100" b="1" dirty="0">
              <a:solidFill>
                <a:srgbClr val="FE5000"/>
              </a:solidFill>
            </a:endParaRPr>
          </a:p>
        </p:txBody>
      </p:sp>
      <p:grpSp>
        <p:nvGrpSpPr>
          <p:cNvPr id="13" name="Group 12">
            <a:extLst>
              <a:ext uri="{FF2B5EF4-FFF2-40B4-BE49-F238E27FC236}">
                <a16:creationId xmlns:a16="http://schemas.microsoft.com/office/drawing/2014/main" id="{608FF36F-C5EA-5F55-E281-F1DB21BE46E6}"/>
              </a:ext>
            </a:extLst>
          </p:cNvPr>
          <p:cNvGrpSpPr/>
          <p:nvPr/>
        </p:nvGrpSpPr>
        <p:grpSpPr>
          <a:xfrm>
            <a:off x="6958862" y="4564985"/>
            <a:ext cx="4250267" cy="1600438"/>
            <a:chOff x="6882171" y="2801094"/>
            <a:chExt cx="4250267" cy="1600438"/>
          </a:xfrm>
        </p:grpSpPr>
        <p:sp>
          <p:nvSpPr>
            <p:cNvPr id="15" name="TextBox 14">
              <a:extLst>
                <a:ext uri="{FF2B5EF4-FFF2-40B4-BE49-F238E27FC236}">
                  <a16:creationId xmlns:a16="http://schemas.microsoft.com/office/drawing/2014/main" id="{50B37695-B026-DC46-EA22-6C9FBE7C28AE}"/>
                </a:ext>
              </a:extLst>
            </p:cNvPr>
            <p:cNvSpPr txBox="1"/>
            <p:nvPr/>
          </p:nvSpPr>
          <p:spPr>
            <a:xfrm>
              <a:off x="6882171" y="2801094"/>
              <a:ext cx="4250267" cy="769441"/>
            </a:xfrm>
            <a:prstGeom prst="rect">
              <a:avLst/>
            </a:prstGeom>
            <a:noFill/>
          </p:spPr>
          <p:txBody>
            <a:bodyPr wrap="square" rtlCol="0">
              <a:spAutoFit/>
            </a:bodyPr>
            <a:lstStyle/>
            <a:p>
              <a:r>
                <a:rPr lang="en-GB" sz="2200" b="1" dirty="0">
                  <a:solidFill>
                    <a:schemeClr val="accent1">
                      <a:lumMod val="75000"/>
                    </a:schemeClr>
                  </a:solidFill>
                </a:rPr>
                <a:t>SINGLE INTEGRATED ORGANIZATION</a:t>
              </a:r>
            </a:p>
          </p:txBody>
        </p:sp>
        <p:sp>
          <p:nvSpPr>
            <p:cNvPr id="16" name="TextBox 15">
              <a:extLst>
                <a:ext uri="{FF2B5EF4-FFF2-40B4-BE49-F238E27FC236}">
                  <a16:creationId xmlns:a16="http://schemas.microsoft.com/office/drawing/2014/main" id="{7CC5728F-1C08-80E0-7D5C-938CD0553992}"/>
                </a:ext>
              </a:extLst>
            </p:cNvPr>
            <p:cNvSpPr txBox="1"/>
            <p:nvPr/>
          </p:nvSpPr>
          <p:spPr>
            <a:xfrm>
              <a:off x="7060092" y="3570535"/>
              <a:ext cx="3057215" cy="830997"/>
            </a:xfrm>
            <a:prstGeom prst="rect">
              <a:avLst/>
            </a:prstGeom>
            <a:noFill/>
          </p:spPr>
          <p:txBody>
            <a:bodyPr wrap="square" rtlCol="0">
              <a:spAutoFit/>
            </a:bodyPr>
            <a:lstStyle/>
            <a:p>
              <a:r>
                <a:rPr lang="en-GB" sz="1600" b="1" dirty="0">
                  <a:solidFill>
                    <a:schemeClr val="accent1">
                      <a:lumMod val="75000"/>
                    </a:schemeClr>
                  </a:solidFill>
                </a:rPr>
                <a:t>SHARED </a:t>
              </a:r>
            </a:p>
            <a:p>
              <a:pPr marL="171450" indent="-171450" defTabSz="180975">
                <a:buFont typeface="Arial" panose="020B0604020202020204" pitchFamily="34" charset="0"/>
                <a:buChar char="•"/>
              </a:pPr>
              <a:r>
                <a:rPr lang="en-GB" sz="1600" b="1" dirty="0">
                  <a:solidFill>
                    <a:schemeClr val="accent1">
                      <a:lumMod val="75000"/>
                    </a:schemeClr>
                  </a:solidFill>
                </a:rPr>
                <a:t>	MANAGEMENT SYSTEM</a:t>
              </a:r>
            </a:p>
            <a:p>
              <a:pPr marL="171450" indent="-171450" defTabSz="179388">
                <a:buFont typeface="Arial" panose="020B0604020202020204" pitchFamily="34" charset="0"/>
                <a:buChar char="•"/>
              </a:pPr>
              <a:r>
                <a:rPr lang="en-GB" sz="1600" b="1" dirty="0">
                  <a:solidFill>
                    <a:schemeClr val="accent1">
                      <a:lumMod val="75000"/>
                    </a:schemeClr>
                  </a:solidFill>
                </a:rPr>
                <a:t>	INFORMATION SYSTEMS </a:t>
              </a:r>
            </a:p>
          </p:txBody>
        </p:sp>
      </p:grpSp>
      <p:sp>
        <p:nvSpPr>
          <p:cNvPr id="17" name="TextBox 16">
            <a:extLst>
              <a:ext uri="{FF2B5EF4-FFF2-40B4-BE49-F238E27FC236}">
                <a16:creationId xmlns:a16="http://schemas.microsoft.com/office/drawing/2014/main" id="{7E56DD66-0453-F5E2-87EA-CA8FAD03FE36}"/>
              </a:ext>
            </a:extLst>
          </p:cNvPr>
          <p:cNvSpPr txBox="1"/>
          <p:nvPr/>
        </p:nvSpPr>
        <p:spPr>
          <a:xfrm>
            <a:off x="2405943" y="4564985"/>
            <a:ext cx="1560940" cy="677108"/>
          </a:xfrm>
          <a:prstGeom prst="rect">
            <a:avLst/>
          </a:prstGeom>
          <a:noFill/>
        </p:spPr>
        <p:txBody>
          <a:bodyPr wrap="none" rtlCol="0">
            <a:spAutoFit/>
          </a:bodyPr>
          <a:lstStyle/>
          <a:p>
            <a:r>
              <a:rPr lang="en-GB" sz="2200" b="1" dirty="0">
                <a:solidFill>
                  <a:schemeClr val="accent1">
                    <a:lumMod val="75000"/>
                  </a:schemeClr>
                </a:solidFill>
              </a:rPr>
              <a:t>OBJECTIVES</a:t>
            </a:r>
          </a:p>
          <a:p>
            <a:endParaRPr lang="en-GB" sz="1600" b="1" dirty="0">
              <a:solidFill>
                <a:schemeClr val="accent1">
                  <a:lumMod val="75000"/>
                </a:schemeClr>
              </a:solidFill>
            </a:endParaRPr>
          </a:p>
        </p:txBody>
      </p:sp>
      <p:sp>
        <p:nvSpPr>
          <p:cNvPr id="18" name="TextBox 17">
            <a:extLst>
              <a:ext uri="{FF2B5EF4-FFF2-40B4-BE49-F238E27FC236}">
                <a16:creationId xmlns:a16="http://schemas.microsoft.com/office/drawing/2014/main" id="{7745D846-9714-EDB7-1BF7-78D6C9335122}"/>
              </a:ext>
            </a:extLst>
          </p:cNvPr>
          <p:cNvSpPr txBox="1"/>
          <p:nvPr/>
        </p:nvSpPr>
        <p:spPr>
          <a:xfrm>
            <a:off x="2577323" y="4907620"/>
            <a:ext cx="2841122" cy="584775"/>
          </a:xfrm>
          <a:prstGeom prst="rect">
            <a:avLst/>
          </a:prstGeom>
          <a:noFill/>
        </p:spPr>
        <p:txBody>
          <a:bodyPr wrap="square" rtlCol="0">
            <a:spAutoFit/>
          </a:bodyPr>
          <a:lstStyle/>
          <a:p>
            <a:pPr marL="171450" indent="-171450" defTabSz="180975">
              <a:buFont typeface="Arial" panose="020B0604020202020204" pitchFamily="34" charset="0"/>
              <a:buChar char="•"/>
            </a:pPr>
            <a:r>
              <a:rPr lang="en-GB" sz="1600" b="1" dirty="0">
                <a:solidFill>
                  <a:schemeClr val="accent1">
                    <a:lumMod val="75000"/>
                  </a:schemeClr>
                </a:solidFill>
              </a:rPr>
              <a:t>WHITEBOOK</a:t>
            </a:r>
          </a:p>
          <a:p>
            <a:pPr marL="171450" indent="-171450" defTabSz="179388">
              <a:buFont typeface="Arial" panose="020B0604020202020204" pitchFamily="34" charset="0"/>
              <a:buChar char="•"/>
            </a:pPr>
            <a:r>
              <a:rPr lang="en-GB" sz="1600" b="1" dirty="0">
                <a:solidFill>
                  <a:schemeClr val="accent1">
                    <a:lumMod val="75000"/>
                  </a:schemeClr>
                </a:solidFill>
              </a:rPr>
              <a:t>	ELI ERIC STATUTES, ANNEXES </a:t>
            </a:r>
          </a:p>
        </p:txBody>
      </p:sp>
      <p:sp>
        <p:nvSpPr>
          <p:cNvPr id="19" name="TextBox 18">
            <a:extLst>
              <a:ext uri="{FF2B5EF4-FFF2-40B4-BE49-F238E27FC236}">
                <a16:creationId xmlns:a16="http://schemas.microsoft.com/office/drawing/2014/main" id="{8315CAB9-5A33-68BA-6A2A-F2B37CCC97BF}"/>
              </a:ext>
            </a:extLst>
          </p:cNvPr>
          <p:cNvSpPr txBox="1"/>
          <p:nvPr/>
        </p:nvSpPr>
        <p:spPr>
          <a:xfrm>
            <a:off x="2405943" y="5568619"/>
            <a:ext cx="2734531" cy="677108"/>
          </a:xfrm>
          <a:prstGeom prst="rect">
            <a:avLst/>
          </a:prstGeom>
          <a:noFill/>
        </p:spPr>
        <p:txBody>
          <a:bodyPr wrap="none" rtlCol="0">
            <a:spAutoFit/>
          </a:bodyPr>
          <a:lstStyle/>
          <a:p>
            <a:r>
              <a:rPr lang="en-GB" sz="2200" b="1" dirty="0">
                <a:solidFill>
                  <a:schemeClr val="accent1">
                    <a:lumMod val="75000"/>
                  </a:schemeClr>
                </a:solidFill>
              </a:rPr>
              <a:t>INTEGRATION MODEL</a:t>
            </a:r>
          </a:p>
          <a:p>
            <a:endParaRPr lang="en-GB" sz="1600" b="1" dirty="0">
              <a:solidFill>
                <a:schemeClr val="accent1">
                  <a:lumMod val="75000"/>
                </a:schemeClr>
              </a:solidFill>
            </a:endParaRPr>
          </a:p>
        </p:txBody>
      </p:sp>
      <p:sp>
        <p:nvSpPr>
          <p:cNvPr id="20" name="TextBox 19">
            <a:extLst>
              <a:ext uri="{FF2B5EF4-FFF2-40B4-BE49-F238E27FC236}">
                <a16:creationId xmlns:a16="http://schemas.microsoft.com/office/drawing/2014/main" id="{04B8D651-58C3-8765-0B98-BF0DCCB07A49}"/>
              </a:ext>
            </a:extLst>
          </p:cNvPr>
          <p:cNvSpPr txBox="1"/>
          <p:nvPr/>
        </p:nvSpPr>
        <p:spPr>
          <a:xfrm>
            <a:off x="2577323" y="5987478"/>
            <a:ext cx="3200625" cy="584775"/>
          </a:xfrm>
          <a:prstGeom prst="rect">
            <a:avLst/>
          </a:prstGeom>
          <a:noFill/>
        </p:spPr>
        <p:txBody>
          <a:bodyPr wrap="square" rtlCol="0">
            <a:spAutoFit/>
          </a:bodyPr>
          <a:lstStyle/>
          <a:p>
            <a:pPr marL="171450" indent="-171450" defTabSz="180975">
              <a:buFont typeface="Arial" panose="020B0604020202020204" pitchFamily="34" charset="0"/>
              <a:buChar char="•"/>
            </a:pPr>
            <a:r>
              <a:rPr lang="en-GB" sz="1600" b="1" dirty="0">
                <a:solidFill>
                  <a:schemeClr val="accent1">
                    <a:lumMod val="75000"/>
                  </a:schemeClr>
                </a:solidFill>
              </a:rPr>
              <a:t>APPENDIX 1 - The ELI ERIC Management Operations Model</a:t>
            </a:r>
          </a:p>
        </p:txBody>
      </p:sp>
      <p:grpSp>
        <p:nvGrpSpPr>
          <p:cNvPr id="30" name="Group 29">
            <a:extLst>
              <a:ext uri="{FF2B5EF4-FFF2-40B4-BE49-F238E27FC236}">
                <a16:creationId xmlns:a16="http://schemas.microsoft.com/office/drawing/2014/main" id="{A1BD6CF7-7448-E2A7-846B-B9392DB5DF37}"/>
              </a:ext>
            </a:extLst>
          </p:cNvPr>
          <p:cNvGrpSpPr/>
          <p:nvPr/>
        </p:nvGrpSpPr>
        <p:grpSpPr>
          <a:xfrm>
            <a:off x="6221896" y="4410392"/>
            <a:ext cx="5741627" cy="2291342"/>
            <a:chOff x="6221896" y="4410392"/>
            <a:chExt cx="5741627" cy="2291342"/>
          </a:xfrm>
        </p:grpSpPr>
        <p:sp>
          <p:nvSpPr>
            <p:cNvPr id="21" name="TextBox 20">
              <a:extLst>
                <a:ext uri="{FF2B5EF4-FFF2-40B4-BE49-F238E27FC236}">
                  <a16:creationId xmlns:a16="http://schemas.microsoft.com/office/drawing/2014/main" id="{A113F6B0-7E48-65A8-27C9-16933DDB6BD5}"/>
                </a:ext>
              </a:extLst>
            </p:cNvPr>
            <p:cNvSpPr txBox="1"/>
            <p:nvPr/>
          </p:nvSpPr>
          <p:spPr>
            <a:xfrm>
              <a:off x="9959732" y="5993848"/>
              <a:ext cx="2003791" cy="707886"/>
            </a:xfrm>
            <a:prstGeom prst="rect">
              <a:avLst/>
            </a:prstGeom>
            <a:noFill/>
          </p:spPr>
          <p:txBody>
            <a:bodyPr wrap="square" rtlCol="0">
              <a:spAutoFit/>
            </a:bodyPr>
            <a:lstStyle/>
            <a:p>
              <a:pPr defTabSz="180975"/>
              <a:r>
                <a:rPr lang="en-GB" sz="2000" b="1" dirty="0">
                  <a:solidFill>
                    <a:srgbClr val="FE5000"/>
                  </a:solidFill>
                  <a:latin typeface="Cooper Black" panose="0208090404030B020404" pitchFamily="18" charset="0"/>
                </a:rPr>
                <a:t>Addressed in WP2</a:t>
              </a:r>
            </a:p>
          </p:txBody>
        </p:sp>
        <p:sp>
          <p:nvSpPr>
            <p:cNvPr id="29" name="Speech Bubble: Oval 28">
              <a:extLst>
                <a:ext uri="{FF2B5EF4-FFF2-40B4-BE49-F238E27FC236}">
                  <a16:creationId xmlns:a16="http://schemas.microsoft.com/office/drawing/2014/main" id="{8983F7C9-1A63-5679-69C8-DA5FD48A9336}"/>
                </a:ext>
              </a:extLst>
            </p:cNvPr>
            <p:cNvSpPr/>
            <p:nvPr/>
          </p:nvSpPr>
          <p:spPr>
            <a:xfrm>
              <a:off x="6221896" y="4410392"/>
              <a:ext cx="4124371" cy="1937399"/>
            </a:xfrm>
            <a:custGeom>
              <a:avLst/>
              <a:gdLst>
                <a:gd name="connsiteX0" fmla="*/ 4365523 w 4124371"/>
                <a:gd name="connsiteY0" fmla="*/ 1593549 h 1937399"/>
                <a:gd name="connsiteX1" fmla="*/ 3618378 w 4124371"/>
                <a:gd name="connsiteY1" fmla="*/ 1604309 h 1937399"/>
                <a:gd name="connsiteX2" fmla="*/ 1733631 w 4124371"/>
                <a:gd name="connsiteY2" fmla="*/ 1925025 h 1937399"/>
                <a:gd name="connsiteX3" fmla="*/ 292743 w 4124371"/>
                <a:gd name="connsiteY3" fmla="*/ 471194 h 1937399"/>
                <a:gd name="connsiteX4" fmla="*/ 2274872 w 4124371"/>
                <a:gd name="connsiteY4" fmla="*/ 5165 h 1937399"/>
                <a:gd name="connsiteX5" fmla="*/ 4011941 w 4124371"/>
                <a:gd name="connsiteY5" fmla="*/ 1284184 h 1937399"/>
                <a:gd name="connsiteX6" fmla="*/ 4365523 w 4124371"/>
                <a:gd name="connsiteY6" fmla="*/ 1593549 h 19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371" h="1937399" extrusionOk="0">
                  <a:moveTo>
                    <a:pt x="4365523" y="1593549"/>
                  </a:moveTo>
                  <a:cubicBezTo>
                    <a:pt x="4060100" y="1538970"/>
                    <a:pt x="3731944" y="1628464"/>
                    <a:pt x="3618378" y="1604309"/>
                  </a:cubicBezTo>
                  <a:cubicBezTo>
                    <a:pt x="3274193" y="1883161"/>
                    <a:pt x="2336036" y="1981630"/>
                    <a:pt x="1733631" y="1925025"/>
                  </a:cubicBezTo>
                  <a:cubicBezTo>
                    <a:pt x="189735" y="1918078"/>
                    <a:pt x="-479005" y="1185933"/>
                    <a:pt x="292743" y="471194"/>
                  </a:cubicBezTo>
                  <a:cubicBezTo>
                    <a:pt x="637924" y="111677"/>
                    <a:pt x="1506847" y="-19648"/>
                    <a:pt x="2274872" y="5165"/>
                  </a:cubicBezTo>
                  <a:cubicBezTo>
                    <a:pt x="3719463" y="84208"/>
                    <a:pt x="4448578" y="685755"/>
                    <a:pt x="4011941" y="1284184"/>
                  </a:cubicBezTo>
                  <a:cubicBezTo>
                    <a:pt x="4040824" y="1335727"/>
                    <a:pt x="4267764" y="1547010"/>
                    <a:pt x="4365523" y="1593549"/>
                  </a:cubicBezTo>
                  <a:close/>
                </a:path>
              </a:pathLst>
            </a:custGeom>
            <a:noFill/>
            <a:ln w="47625" cap="sq" cmpd="thinThick">
              <a:solidFill>
                <a:srgbClr val="FE5000"/>
              </a:solidFill>
              <a:round/>
              <a:extLst>
                <a:ext uri="{C807C97D-BFC1-408E-A445-0C87EB9F89A2}">
                  <ask:lineSketchStyleProps xmlns:ask="http://schemas.microsoft.com/office/drawing/2018/sketchyshapes" sd="1219033472">
                    <a:prstGeom prst="wedgeEllipseCallout">
                      <a:avLst>
                        <a:gd name="adj1" fmla="val 55847"/>
                        <a:gd name="adj2" fmla="val 32252"/>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1967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8F1C4B-9DBC-EA43-8674-39A247227710}"/>
              </a:ext>
            </a:extLst>
          </p:cNvPr>
          <p:cNvSpPr/>
          <p:nvPr/>
        </p:nvSpPr>
        <p:spPr>
          <a:xfrm>
            <a:off x="854815" y="1616363"/>
            <a:ext cx="10658475" cy="47567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lcím 2">
            <a:extLst>
              <a:ext uri="{FF2B5EF4-FFF2-40B4-BE49-F238E27FC236}">
                <a16:creationId xmlns:a16="http://schemas.microsoft.com/office/drawing/2014/main" id="{AEA6153A-8AD5-BF6C-DC5D-4DE721A8DA48}"/>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INTEGRATION_OUTLOOK</a:t>
            </a:r>
            <a:endParaRPr lang="hu-HU" sz="3100" b="1" dirty="0">
              <a:solidFill>
                <a:srgbClr val="FE5000"/>
              </a:solidFill>
            </a:endParaRPr>
          </a:p>
        </p:txBody>
      </p:sp>
      <p:sp>
        <p:nvSpPr>
          <p:cNvPr id="7" name="Alcím 2">
            <a:extLst>
              <a:ext uri="{FF2B5EF4-FFF2-40B4-BE49-F238E27FC236}">
                <a16:creationId xmlns:a16="http://schemas.microsoft.com/office/drawing/2014/main" id="{95C7DA61-B0FA-141A-C037-0AC6EDDFFA84}"/>
              </a:ext>
            </a:extLst>
          </p:cNvPr>
          <p:cNvSpPr txBox="1">
            <a:spLocks/>
          </p:cNvSpPr>
          <p:nvPr/>
        </p:nvSpPr>
        <p:spPr bwMode="auto">
          <a:xfrm>
            <a:off x="1054052" y="1848957"/>
            <a:ext cx="10283133" cy="429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defTabSz="628650">
              <a:buFont typeface="Wingdings" panose="05000000000000000000" pitchFamily="2" charset="2"/>
              <a:buChar char="q"/>
            </a:pPr>
            <a:r>
              <a:rPr lang="en-GB" altLang="en-US" sz="1800" b="0" dirty="0"/>
              <a:t>The foundation of the ELI ERIC management system was laid down in the first part of the project (Management system concept, development of policies)</a:t>
            </a:r>
          </a:p>
          <a:p>
            <a:pPr marL="357188" indent="-357188" algn="just" defTabSz="628650">
              <a:buFont typeface="Wingdings" panose="05000000000000000000" pitchFamily="2" charset="2"/>
              <a:buChar char="q"/>
            </a:pPr>
            <a:r>
              <a:rPr lang="en-GB" altLang="en-US" sz="1800" b="0" dirty="0"/>
              <a:t>In the second part, major and critical functions have been implemented, and with the conclusion of the legal transition of both ELI ALPS and ELI Beamlines, all technical obstacles are cleared to complete the missing elements and focus on all outstanding detail. </a:t>
            </a:r>
          </a:p>
          <a:p>
            <a:pPr marL="357188" indent="-357188" algn="just" defTabSz="628650">
              <a:buFont typeface="Wingdings" panose="05000000000000000000" pitchFamily="2" charset="2"/>
              <a:buChar char="q"/>
            </a:pPr>
            <a:r>
              <a:rPr lang="en-GB" altLang="en-US" sz="1800" b="0" dirty="0"/>
              <a:t>This common effort is going to continue in a manner similar to how it was initiated under WP2. IMPULSE has had an invaluable role in developing and implementing the required methodologies and practices, establishing the basis of all future collaboration between the Facilities as one integrated organization.</a:t>
            </a:r>
          </a:p>
          <a:p>
            <a:pPr marL="357188" indent="-357188" algn="just" defTabSz="628650">
              <a:buFont typeface="Wingdings" panose="05000000000000000000" pitchFamily="2" charset="2"/>
              <a:buChar char="q"/>
            </a:pPr>
            <a:r>
              <a:rPr lang="en-GB" altLang="en-US" sz="1800" b="0" dirty="0"/>
              <a:t>Engagement of ELI NP in future activities (even before their legal transition) is expected to continue smoothly, building on the excellent working relationship established during the IMPULSE project. The aim is to extend the integrated management system as soon as the transition details  and conditions are finalized on political level.</a:t>
            </a:r>
          </a:p>
          <a:p>
            <a:pPr marL="357188" indent="-357188" algn="just" defTabSz="628650">
              <a:buFont typeface="Wingdings" panose="05000000000000000000" pitchFamily="2" charset="2"/>
              <a:buChar char="q"/>
            </a:pPr>
            <a:r>
              <a:rPr lang="en-GB" altLang="en-US" sz="1800" b="0" dirty="0"/>
              <a:t>Deployment of the final ERP solution falls in line with the finalization of all outstanding Level 2 and Level 3 documentation, allowing the full completion of the Integrated Management System and its supporting IT systems in 2025.</a:t>
            </a:r>
          </a:p>
        </p:txBody>
      </p:sp>
      <p:pic>
        <p:nvPicPr>
          <p:cNvPr id="4" name="Picture 3">
            <a:extLst>
              <a:ext uri="{FF2B5EF4-FFF2-40B4-BE49-F238E27FC236}">
                <a16:creationId xmlns:a16="http://schemas.microsoft.com/office/drawing/2014/main" id="{C86BEC99-DFD1-D436-FFBA-8144CA6F6D5E}"/>
              </a:ext>
            </a:extLst>
          </p:cNvPr>
          <p:cNvPicPr>
            <a:picLocks noChangeAspect="1"/>
          </p:cNvPicPr>
          <p:nvPr/>
        </p:nvPicPr>
        <p:blipFill>
          <a:blip r:embed="rId2"/>
          <a:stretch>
            <a:fillRect/>
          </a:stretch>
        </p:blipFill>
        <p:spPr>
          <a:xfrm>
            <a:off x="10505760" y="148745"/>
            <a:ext cx="1329043" cy="1158341"/>
          </a:xfrm>
          <a:prstGeom prst="rect">
            <a:avLst/>
          </a:prstGeom>
        </p:spPr>
      </p:pic>
    </p:spTree>
    <p:extLst>
      <p:ext uri="{BB962C8B-B14F-4D97-AF65-F5344CB8AC3E}">
        <p14:creationId xmlns:p14="http://schemas.microsoft.com/office/powerpoint/2010/main" val="65120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8854CC19-6604-1D5B-C54A-9B54C456DEF3}"/>
              </a:ext>
            </a:extLst>
          </p:cNvPr>
          <p:cNvSpPr txBox="1">
            <a:spLocks/>
          </p:cNvSpPr>
          <p:nvPr/>
        </p:nvSpPr>
        <p:spPr>
          <a:xfrm>
            <a:off x="2495550" y="2447925"/>
            <a:ext cx="7200900" cy="127793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sz="3900" b="1" cap="all" dirty="0">
                <a:solidFill>
                  <a:srgbClr val="FE5000"/>
                </a:solidFill>
              </a:rPr>
              <a:t>THANK YOU</a:t>
            </a:r>
            <a:br>
              <a:rPr lang="en-US" sz="3900" b="1" cap="all" dirty="0">
                <a:solidFill>
                  <a:srgbClr val="FE5000"/>
                </a:solidFill>
              </a:rPr>
            </a:br>
            <a:r>
              <a:rPr lang="en-US" sz="3900" b="1" cap="all" dirty="0">
                <a:solidFill>
                  <a:srgbClr val="FE5000"/>
                </a:solidFill>
              </a:rPr>
              <a:t>FOR your ATTENTION</a:t>
            </a:r>
            <a:endParaRPr lang="hu-HU" sz="3900" b="1" cap="all" dirty="0">
              <a:solidFill>
                <a:srgbClr val="FE5000"/>
              </a:solidFill>
            </a:endParaRPr>
          </a:p>
        </p:txBody>
      </p:sp>
      <p:grpSp>
        <p:nvGrpSpPr>
          <p:cNvPr id="35844" name="Group 68">
            <a:extLst>
              <a:ext uri="{FF2B5EF4-FFF2-40B4-BE49-F238E27FC236}">
                <a16:creationId xmlns:a16="http://schemas.microsoft.com/office/drawing/2014/main" id="{BAFED2E7-4395-3AE2-928D-DCA519A4364B}"/>
              </a:ext>
            </a:extLst>
          </p:cNvPr>
          <p:cNvGrpSpPr>
            <a:grpSpLocks/>
          </p:cNvGrpSpPr>
          <p:nvPr/>
        </p:nvGrpSpPr>
        <p:grpSpPr bwMode="auto">
          <a:xfrm>
            <a:off x="7004050" y="5989638"/>
            <a:ext cx="4959350" cy="715962"/>
            <a:chOff x="7003774" y="5989638"/>
            <a:chExt cx="4959626" cy="715962"/>
          </a:xfrm>
        </p:grpSpPr>
        <p:pic>
          <p:nvPicPr>
            <p:cNvPr id="35846" name="Picture 14">
              <a:extLst>
                <a:ext uri="{FF2B5EF4-FFF2-40B4-BE49-F238E27FC236}">
                  <a16:creationId xmlns:a16="http://schemas.microsoft.com/office/drawing/2014/main" id="{3F44B550-3F14-7FDA-5306-7A6CFCA0F306}"/>
                </a:ext>
              </a:extLst>
            </p:cNvPr>
            <p:cNvPicPr>
              <a:picLocks noChangeAspect="1"/>
            </p:cNvPicPr>
            <p:nvPr/>
          </p:nvPicPr>
          <p:blipFill>
            <a:blip r:embed="rId3">
              <a:extLst>
                <a:ext uri="{28A0092B-C50C-407E-A947-70E740481C1C}">
                  <a14:useLocalDpi xmlns:a14="http://schemas.microsoft.com/office/drawing/2010/main" val="0"/>
                </a:ext>
              </a:extLst>
            </a:blip>
            <a:srcRect l="10126" t="38501" r="65598"/>
            <a:stretch>
              <a:fillRect/>
            </a:stretch>
          </p:blipFill>
          <p:spPr bwMode="auto">
            <a:xfrm>
              <a:off x="7003774" y="6049617"/>
              <a:ext cx="924201" cy="61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a:extLst>
                <a:ext uri="{FF2B5EF4-FFF2-40B4-BE49-F238E27FC236}">
                  <a16:creationId xmlns:a16="http://schemas.microsoft.com/office/drawing/2014/main" id="{E4CDD9B4-9823-36C1-702D-F3A673E0843F}"/>
                </a:ext>
              </a:extLst>
            </p:cNvPr>
            <p:cNvSpPr txBox="1">
              <a:spLocks noChangeArrowheads="1"/>
            </p:cNvSpPr>
            <p:nvPr/>
          </p:nvSpPr>
          <p:spPr bwMode="auto">
            <a:xfrm>
              <a:off x="7927750" y="5989638"/>
              <a:ext cx="4035650" cy="715962"/>
            </a:xfrm>
            <a:prstGeom prst="rect">
              <a:avLst/>
            </a:prstGeom>
            <a:noFill/>
            <a:ln>
              <a:noFill/>
            </a:ln>
          </p:spPr>
          <p:txBody>
            <a:bodyPr>
              <a:spAutoFit/>
            </a:bodyPr>
            <a:lstStyle>
              <a:lvl1pPr>
                <a:defRPr sz="3000">
                  <a:solidFill>
                    <a:schemeClr val="tx1"/>
                  </a:solidFill>
                  <a:latin typeface="Century Gothic" panose="020B0502020202020204" pitchFamily="34" charset="0"/>
                </a:defRPr>
              </a:lvl1pPr>
              <a:lvl2pPr marL="742950" indent="-285750">
                <a:defRPr sz="3000">
                  <a:solidFill>
                    <a:schemeClr val="tx1"/>
                  </a:solidFill>
                  <a:latin typeface="Century Gothic" panose="020B0502020202020204" pitchFamily="34" charset="0"/>
                </a:defRPr>
              </a:lvl2pPr>
              <a:lvl3pPr marL="1143000" indent="-228600">
                <a:defRPr sz="3000">
                  <a:solidFill>
                    <a:schemeClr val="tx1"/>
                  </a:solidFill>
                  <a:latin typeface="Century Gothic" panose="020B0502020202020204" pitchFamily="34" charset="0"/>
                </a:defRPr>
              </a:lvl3pPr>
              <a:lvl4pPr marL="1600200" indent="-228600">
                <a:defRPr sz="3000">
                  <a:solidFill>
                    <a:schemeClr val="tx1"/>
                  </a:solidFill>
                  <a:latin typeface="Century Gothic" panose="020B0502020202020204" pitchFamily="34" charset="0"/>
                </a:defRPr>
              </a:lvl4pPr>
              <a:lvl5pPr marL="2057400" indent="-228600">
                <a:defRPr sz="3000">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sz="3000">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sz="3000">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sz="3000">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sz="3000">
                  <a:solidFill>
                    <a:schemeClr val="tx1"/>
                  </a:solidFill>
                  <a:latin typeface="Century Gothic" panose="020B0502020202020204" pitchFamily="34" charset="0"/>
                </a:defRPr>
              </a:lvl9pPr>
            </a:lstStyle>
            <a:p>
              <a:pPr eaLnBrk="1" fontAlgn="auto" hangingPunct="1">
                <a:spcBef>
                  <a:spcPts val="0"/>
                </a:spcBef>
                <a:spcAft>
                  <a:spcPts val="0"/>
                </a:spcAft>
                <a:defRPr/>
              </a:pPr>
              <a:r>
                <a:rPr lang="en-GB" altLang="en-NL" sz="1350" dirty="0">
                  <a:latin typeface="+mn-lt"/>
                  <a:cs typeface="Arial" panose="020B0604020202020204" pitchFamily="34" charset="0"/>
                </a:rPr>
                <a:t>IMPULSE is funded by the European Union’s </a:t>
              </a:r>
              <a:endParaRPr lang="hu-HU" altLang="en-NL" sz="1350" dirty="0">
                <a:latin typeface="+mn-lt"/>
                <a:cs typeface="Arial" panose="020B0604020202020204" pitchFamily="34" charset="0"/>
              </a:endParaRPr>
            </a:p>
            <a:p>
              <a:pPr eaLnBrk="1" fontAlgn="auto" hangingPunct="1">
                <a:spcBef>
                  <a:spcPts val="0"/>
                </a:spcBef>
                <a:spcAft>
                  <a:spcPts val="0"/>
                </a:spcAft>
                <a:defRPr/>
              </a:pPr>
              <a:r>
                <a:rPr lang="en-GB" altLang="en-NL" sz="1350" dirty="0">
                  <a:latin typeface="+mn-lt"/>
                  <a:cs typeface="Arial" panose="020B0604020202020204" pitchFamily="34" charset="0"/>
                </a:rPr>
                <a:t>Horizon 2020 research and innovation programme </a:t>
              </a:r>
              <a:endParaRPr lang="hu-HU" altLang="en-NL" sz="1350" dirty="0">
                <a:latin typeface="+mn-lt"/>
                <a:cs typeface="Arial" panose="020B0604020202020204" pitchFamily="34" charset="0"/>
              </a:endParaRPr>
            </a:p>
            <a:p>
              <a:pPr eaLnBrk="1" fontAlgn="auto" hangingPunct="1">
                <a:spcBef>
                  <a:spcPts val="0"/>
                </a:spcBef>
                <a:spcAft>
                  <a:spcPts val="0"/>
                </a:spcAft>
                <a:defRPr/>
              </a:pPr>
              <a:r>
                <a:rPr lang="en-GB" altLang="en-NL" sz="1350" dirty="0">
                  <a:latin typeface="+mn-lt"/>
                  <a:cs typeface="Arial" panose="020B0604020202020204" pitchFamily="34" charset="0"/>
                </a:rPr>
                <a:t>under grant</a:t>
              </a:r>
              <a:r>
                <a:rPr lang="hu-HU" altLang="en-NL" sz="1350" dirty="0">
                  <a:latin typeface="+mn-lt"/>
                  <a:cs typeface="Arial" panose="020B0604020202020204" pitchFamily="34" charset="0"/>
                </a:rPr>
                <a:t> </a:t>
              </a:r>
              <a:r>
                <a:rPr lang="en-GB" altLang="en-NL" sz="1350" dirty="0">
                  <a:latin typeface="+mn-lt"/>
                  <a:cs typeface="Arial" panose="020B0604020202020204" pitchFamily="34" charset="0"/>
                </a:rPr>
                <a:t>agreement No. 871161 </a:t>
              </a:r>
            </a:p>
          </p:txBody>
        </p:sp>
      </p:grpSp>
      <p:pic>
        <p:nvPicPr>
          <p:cNvPr id="35845" name="Picture 70" descr="Shape&#10;&#10;Description automatically generated with medium confidence">
            <a:extLst>
              <a:ext uri="{FF2B5EF4-FFF2-40B4-BE49-F238E27FC236}">
                <a16:creationId xmlns:a16="http://schemas.microsoft.com/office/drawing/2014/main" id="{B8629DFF-5A1E-7922-6131-2C60F8C9751F}"/>
              </a:ext>
            </a:extLst>
          </p:cNvPr>
          <p:cNvPicPr>
            <a:picLocks noChangeAspect="1"/>
          </p:cNvPicPr>
          <p:nvPr/>
        </p:nvPicPr>
        <p:blipFill>
          <a:blip r:embed="rId4">
            <a:extLst>
              <a:ext uri="{28A0092B-C50C-407E-A947-70E740481C1C}">
                <a14:useLocalDpi xmlns:a14="http://schemas.microsoft.com/office/drawing/2010/main" val="0"/>
              </a:ext>
            </a:extLst>
          </a:blip>
          <a:srcRect l="8017" t="23138" r="9142" b="22939"/>
          <a:stretch>
            <a:fillRect/>
          </a:stretch>
        </p:blipFill>
        <p:spPr bwMode="auto">
          <a:xfrm>
            <a:off x="4672013" y="1417638"/>
            <a:ext cx="28829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lcím 2">
            <a:extLst>
              <a:ext uri="{FF2B5EF4-FFF2-40B4-BE49-F238E27FC236}">
                <a16:creationId xmlns:a16="http://schemas.microsoft.com/office/drawing/2014/main" id="{B435B96E-C41B-A72E-FE18-94A261004A61}"/>
              </a:ext>
            </a:extLst>
          </p:cNvPr>
          <p:cNvSpPr txBox="1">
            <a:spLocks/>
          </p:cNvSpPr>
          <p:nvPr/>
        </p:nvSpPr>
        <p:spPr>
          <a:xfrm>
            <a:off x="2495550" y="3941993"/>
            <a:ext cx="7200900" cy="127793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b="1" dirty="0">
                <a:solidFill>
                  <a:schemeClr val="tx1">
                    <a:lumMod val="85000"/>
                    <a:lumOff val="15000"/>
                  </a:schemeClr>
                </a:solidFill>
              </a:rPr>
              <a:t>Gábor Németh</a:t>
            </a:r>
          </a:p>
          <a:p>
            <a:pPr fontAlgn="auto">
              <a:spcAft>
                <a:spcPts val="0"/>
              </a:spcAft>
              <a:defRPr/>
            </a:pPr>
            <a:r>
              <a:rPr lang="en-GB" sz="2800" b="1" dirty="0">
                <a:solidFill>
                  <a:schemeClr val="tx1">
                    <a:lumMod val="85000"/>
                    <a:lumOff val="15000"/>
                  </a:schemeClr>
                </a:solidFill>
              </a:rPr>
              <a:t>ELI ERIC</a:t>
            </a:r>
            <a:endParaRPr lang="hu-HU" sz="2800" b="1" dirty="0">
              <a:solidFill>
                <a:schemeClr val="tx1">
                  <a:lumMod val="85000"/>
                  <a:lumOff val="15000"/>
                </a:schemeClr>
              </a:solidFill>
            </a:endParaRPr>
          </a:p>
        </p:txBody>
      </p:sp>
      <p:pic>
        <p:nvPicPr>
          <p:cNvPr id="5" name="Picture 4">
            <a:extLst>
              <a:ext uri="{FF2B5EF4-FFF2-40B4-BE49-F238E27FC236}">
                <a16:creationId xmlns:a16="http://schemas.microsoft.com/office/drawing/2014/main" id="{E52D324C-57B8-ED56-834F-2E0927E21D30}"/>
              </a:ext>
            </a:extLst>
          </p:cNvPr>
          <p:cNvPicPr>
            <a:picLocks noChangeAspect="1"/>
          </p:cNvPicPr>
          <p:nvPr/>
        </p:nvPicPr>
        <p:blipFill>
          <a:blip r:embed="rId5"/>
          <a:stretch>
            <a:fillRect/>
          </a:stretch>
        </p:blipFill>
        <p:spPr>
          <a:xfrm>
            <a:off x="3226757" y="4448061"/>
            <a:ext cx="5773412" cy="1194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7890" name="Group 3">
            <a:extLst>
              <a:ext uri="{FF2B5EF4-FFF2-40B4-BE49-F238E27FC236}">
                <a16:creationId xmlns:a16="http://schemas.microsoft.com/office/drawing/2014/main" id="{74A8569C-7ACA-684A-00CD-8866AA735602}"/>
              </a:ext>
            </a:extLst>
          </p:cNvPr>
          <p:cNvGrpSpPr>
            <a:grpSpLocks/>
          </p:cNvGrpSpPr>
          <p:nvPr/>
        </p:nvGrpSpPr>
        <p:grpSpPr bwMode="auto">
          <a:xfrm>
            <a:off x="1073150" y="939800"/>
            <a:ext cx="10152063" cy="4308890"/>
            <a:chOff x="1073426" y="939134"/>
            <a:chExt cx="10152063" cy="4309513"/>
          </a:xfrm>
        </p:grpSpPr>
        <p:pic>
          <p:nvPicPr>
            <p:cNvPr id="37891" name="Grafický objekt 10">
              <a:extLst>
                <a:ext uri="{FF2B5EF4-FFF2-40B4-BE49-F238E27FC236}">
                  <a16:creationId xmlns:a16="http://schemas.microsoft.com/office/drawing/2014/main" id="{7407734B-0B72-9E7A-4CD1-1D599FFDDB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426" y="2460835"/>
              <a:ext cx="1157328" cy="53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Grafický objekt 12">
              <a:extLst>
                <a:ext uri="{FF2B5EF4-FFF2-40B4-BE49-F238E27FC236}">
                  <a16:creationId xmlns:a16="http://schemas.microsoft.com/office/drawing/2014/main" id="{A8A5AA0D-D74B-647A-B88C-36498AACD0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2911" y="2394174"/>
              <a:ext cx="2358170" cy="60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Grafický objekt 14">
              <a:extLst>
                <a:ext uri="{FF2B5EF4-FFF2-40B4-BE49-F238E27FC236}">
                  <a16:creationId xmlns:a16="http://schemas.microsoft.com/office/drawing/2014/main" id="{B6366385-4A89-073D-E06B-D3840A0450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6399" y="2460835"/>
              <a:ext cx="1435255" cy="55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Grafický objekt 16">
              <a:extLst>
                <a:ext uri="{FF2B5EF4-FFF2-40B4-BE49-F238E27FC236}">
                  <a16:creationId xmlns:a16="http://schemas.microsoft.com/office/drawing/2014/main" id="{A3909886-067E-2F52-1DF8-B64B901CAF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72770" y="2460835"/>
              <a:ext cx="1527196" cy="55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Grafický objekt 18">
              <a:extLst>
                <a:ext uri="{FF2B5EF4-FFF2-40B4-BE49-F238E27FC236}">
                  <a16:creationId xmlns:a16="http://schemas.microsoft.com/office/drawing/2014/main" id="{DDEF5C56-2179-9F2A-AEB8-03BFE96F56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378256" y="2434170"/>
              <a:ext cx="1535618" cy="59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Grafický objekt 20">
              <a:extLst>
                <a:ext uri="{FF2B5EF4-FFF2-40B4-BE49-F238E27FC236}">
                  <a16:creationId xmlns:a16="http://schemas.microsoft.com/office/drawing/2014/main" id="{FA0BBCDD-79D5-B9D4-3925-9996684D194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3426" y="3527402"/>
              <a:ext cx="1225406" cy="5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Obrázek 22">
              <a:extLst>
                <a:ext uri="{FF2B5EF4-FFF2-40B4-BE49-F238E27FC236}">
                  <a16:creationId xmlns:a16="http://schemas.microsoft.com/office/drawing/2014/main" id="{63707629-F979-E41B-BA13-85B3C6B04AF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60278" y="3558979"/>
              <a:ext cx="1786875" cy="44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Obrázek 24" descr="Obsah obrázku text, klipart&#10;&#10;Popis byl vytvořen automaticky">
              <a:extLst>
                <a:ext uri="{FF2B5EF4-FFF2-40B4-BE49-F238E27FC236}">
                  <a16:creationId xmlns:a16="http://schemas.microsoft.com/office/drawing/2014/main" id="{18C6F8A3-B7CD-4DBF-323C-EEF7A8168CA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21232" y="3603887"/>
              <a:ext cx="1551058" cy="42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Obrázek 26" descr="Obsah obrázku text, klipart&#10;&#10;Popis byl vytvořen automaticky">
              <a:extLst>
                <a:ext uri="{FF2B5EF4-FFF2-40B4-BE49-F238E27FC236}">
                  <a16:creationId xmlns:a16="http://schemas.microsoft.com/office/drawing/2014/main" id="{814A4D16-354A-E2C8-BDE7-28972882B76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47071" y="3504948"/>
              <a:ext cx="1661246" cy="51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Grafický objekt 28">
              <a:extLst>
                <a:ext uri="{FF2B5EF4-FFF2-40B4-BE49-F238E27FC236}">
                  <a16:creationId xmlns:a16="http://schemas.microsoft.com/office/drawing/2014/main" id="{A0E1C3C0-7C28-036C-E09F-8F1D47055A8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780993" y="3509860"/>
              <a:ext cx="850626" cy="59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Obrázek 30" descr="Obsah obrázku text, klipart&#10;&#10;Popis byl vytvořen automaticky">
              <a:extLst>
                <a:ext uri="{FF2B5EF4-FFF2-40B4-BE49-F238E27FC236}">
                  <a16:creationId xmlns:a16="http://schemas.microsoft.com/office/drawing/2014/main" id="{ADAE61C4-9A86-7CFF-DC82-C887BA31B3B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36578" y="3523894"/>
              <a:ext cx="929933"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Grafický objekt 40">
              <a:extLst>
                <a:ext uri="{FF2B5EF4-FFF2-40B4-BE49-F238E27FC236}">
                  <a16:creationId xmlns:a16="http://schemas.microsoft.com/office/drawing/2014/main" id="{E1E37CE8-27F5-F0F1-0B11-4F90EBA54C5E}"/>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523419" y="4640984"/>
              <a:ext cx="2702070" cy="60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25" descr="Logo&#10;&#10;Description automatically generated">
              <a:extLst>
                <a:ext uri="{FF2B5EF4-FFF2-40B4-BE49-F238E27FC236}">
                  <a16:creationId xmlns:a16="http://schemas.microsoft.com/office/drawing/2014/main" id="{F5AA5B21-222A-40B6-96D0-26759A29DA9A}"/>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88755" y="939134"/>
              <a:ext cx="3078236" cy="113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cký objekt 32">
            <a:extLst>
              <a:ext uri="{FF2B5EF4-FFF2-40B4-BE49-F238E27FC236}">
                <a16:creationId xmlns:a16="http://schemas.microsoft.com/office/drawing/2014/main" id="{511DD9EE-41E9-A4DC-4497-4773929DA75F}"/>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2791985" y="4648832"/>
            <a:ext cx="1209966" cy="59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6">
            <a:extLst>
              <a:ext uri="{FF2B5EF4-FFF2-40B4-BE49-F238E27FC236}">
                <a16:creationId xmlns:a16="http://schemas.microsoft.com/office/drawing/2014/main" id="{13F4E97E-1F2C-DBB7-A4C8-C06B97174153}"/>
              </a:ext>
            </a:extLst>
          </p:cNvPr>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671481" y="4427051"/>
            <a:ext cx="1259897" cy="106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8398-3D72-C28F-CE75-31B056A4300A}"/>
              </a:ext>
            </a:extLst>
          </p:cNvPr>
          <p:cNvSpPr>
            <a:spLocks noGrp="1"/>
          </p:cNvSpPr>
          <p:nvPr>
            <p:ph type="title"/>
          </p:nvPr>
        </p:nvSpPr>
        <p:spPr/>
        <p:txBody>
          <a:bodyPr/>
          <a:lstStyle/>
          <a:p>
            <a:r>
              <a:rPr lang="en-GB" dirty="0"/>
              <a:t>CONSIDERATIONS</a:t>
            </a:r>
          </a:p>
        </p:txBody>
      </p:sp>
      <p:pic>
        <p:nvPicPr>
          <p:cNvPr id="3" name="Picture 2">
            <a:extLst>
              <a:ext uri="{FF2B5EF4-FFF2-40B4-BE49-F238E27FC236}">
                <a16:creationId xmlns:a16="http://schemas.microsoft.com/office/drawing/2014/main" id="{201F2DD7-A5F8-B1EC-66FC-C29EF544A1A6}"/>
              </a:ext>
            </a:extLst>
          </p:cNvPr>
          <p:cNvPicPr>
            <a:picLocks noChangeAspect="1"/>
          </p:cNvPicPr>
          <p:nvPr/>
        </p:nvPicPr>
        <p:blipFill>
          <a:blip r:embed="rId2"/>
          <a:stretch>
            <a:fillRect/>
          </a:stretch>
        </p:blipFill>
        <p:spPr>
          <a:xfrm>
            <a:off x="3253718" y="1112319"/>
            <a:ext cx="5316173" cy="4633362"/>
          </a:xfrm>
          <a:prstGeom prst="rect">
            <a:avLst/>
          </a:prstGeom>
        </p:spPr>
      </p:pic>
    </p:spTree>
    <p:extLst>
      <p:ext uri="{BB962C8B-B14F-4D97-AF65-F5344CB8AC3E}">
        <p14:creationId xmlns:p14="http://schemas.microsoft.com/office/powerpoint/2010/main" val="94048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red question mark on a white background&#10;&#10;Description automatically generated">
            <a:extLst>
              <a:ext uri="{FF2B5EF4-FFF2-40B4-BE49-F238E27FC236}">
                <a16:creationId xmlns:a16="http://schemas.microsoft.com/office/drawing/2014/main" id="{BF8D3264-8D58-1D3F-B444-D230F1A57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993" y="1950340"/>
            <a:ext cx="402405" cy="536465"/>
          </a:xfrm>
          <a:prstGeom prst="rect">
            <a:avLst/>
          </a:prstGeom>
        </p:spPr>
      </p:pic>
      <p:pic>
        <p:nvPicPr>
          <p:cNvPr id="31" name="Picture 30" descr="A red question mark on a white background&#10;&#10;Description automatically generated">
            <a:extLst>
              <a:ext uri="{FF2B5EF4-FFF2-40B4-BE49-F238E27FC236}">
                <a16:creationId xmlns:a16="http://schemas.microsoft.com/office/drawing/2014/main" id="{DCCFCC4B-B8F6-EA82-316C-8326EAD9A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54" y="1938943"/>
            <a:ext cx="402405" cy="536465"/>
          </a:xfrm>
          <a:prstGeom prst="rect">
            <a:avLst/>
          </a:prstGeom>
        </p:spPr>
      </p:pic>
      <p:sp>
        <p:nvSpPr>
          <p:cNvPr id="15" name="Rectangle 14">
            <a:extLst>
              <a:ext uri="{FF2B5EF4-FFF2-40B4-BE49-F238E27FC236}">
                <a16:creationId xmlns:a16="http://schemas.microsoft.com/office/drawing/2014/main" id="{E4AA8FD4-E942-E7C9-9345-11FBE3B8EAE0}"/>
              </a:ext>
            </a:extLst>
          </p:cNvPr>
          <p:cNvSpPr/>
          <p:nvPr/>
        </p:nvSpPr>
        <p:spPr>
          <a:xfrm>
            <a:off x="2915802" y="1731838"/>
            <a:ext cx="6307594" cy="929946"/>
          </a:xfrm>
          <a:prstGeom prst="rect">
            <a:avLst/>
          </a:prstGeom>
          <a:solidFill>
            <a:schemeClr val="tx2">
              <a:lumMod val="20000"/>
              <a:lumOff val="80000"/>
              <a:alpha val="22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EF3F8779-4618-27E5-6EDB-071AFC20390D}"/>
              </a:ext>
            </a:extLst>
          </p:cNvPr>
          <p:cNvGrpSpPr/>
          <p:nvPr/>
        </p:nvGrpSpPr>
        <p:grpSpPr>
          <a:xfrm>
            <a:off x="5958375" y="2680203"/>
            <a:ext cx="3586077" cy="267622"/>
            <a:chOff x="4467481" y="3141210"/>
            <a:chExt cx="4846640" cy="267622"/>
          </a:xfrm>
        </p:grpSpPr>
        <p:sp>
          <p:nvSpPr>
            <p:cNvPr id="5" name="Arrow: Right 4">
              <a:extLst>
                <a:ext uri="{FF2B5EF4-FFF2-40B4-BE49-F238E27FC236}">
                  <a16:creationId xmlns:a16="http://schemas.microsoft.com/office/drawing/2014/main" id="{AF763C84-7587-9FBE-8EE3-51B4FE94345B}"/>
                </a:ext>
              </a:extLst>
            </p:cNvPr>
            <p:cNvSpPr/>
            <p:nvPr/>
          </p:nvSpPr>
          <p:spPr>
            <a:xfrm>
              <a:off x="4467481" y="3141210"/>
              <a:ext cx="4846640" cy="267622"/>
            </a:xfrm>
            <a:prstGeom prst="rightArrow">
              <a:avLst/>
            </a:prstGeom>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1FEB616-B42F-CB3C-6D7B-177B34378DB3}"/>
                </a:ext>
              </a:extLst>
            </p:cNvPr>
            <p:cNvSpPr txBox="1"/>
            <p:nvPr/>
          </p:nvSpPr>
          <p:spPr>
            <a:xfrm>
              <a:off x="4476646" y="3162476"/>
              <a:ext cx="1845377" cy="246221"/>
            </a:xfrm>
            <a:prstGeom prst="rect">
              <a:avLst/>
            </a:prstGeom>
            <a:noFill/>
          </p:spPr>
          <p:txBody>
            <a:bodyPr wrap="none" rtlCol="0">
              <a:spAutoFit/>
            </a:bodyPr>
            <a:lstStyle/>
            <a:p>
              <a:r>
                <a:rPr lang="en-GB" sz="1000" dirty="0">
                  <a:solidFill>
                    <a:schemeClr val="bg1"/>
                  </a:solidFill>
                  <a:latin typeface="Aharoni" panose="02010803020104030203" pitchFamily="2" charset="-79"/>
                  <a:cs typeface="Aharoni" panose="02010803020104030203" pitchFamily="2" charset="-79"/>
                </a:rPr>
                <a:t>SUSTAINABLE OPERATIONS</a:t>
              </a:r>
            </a:p>
          </p:txBody>
        </p:sp>
      </p:grpSp>
      <p:grpSp>
        <p:nvGrpSpPr>
          <p:cNvPr id="7" name="Group 6">
            <a:extLst>
              <a:ext uri="{FF2B5EF4-FFF2-40B4-BE49-F238E27FC236}">
                <a16:creationId xmlns:a16="http://schemas.microsoft.com/office/drawing/2014/main" id="{826ED104-95A9-CC07-7BEC-9F82CEDE55C2}"/>
              </a:ext>
            </a:extLst>
          </p:cNvPr>
          <p:cNvGrpSpPr/>
          <p:nvPr/>
        </p:nvGrpSpPr>
        <p:grpSpPr>
          <a:xfrm>
            <a:off x="2759685" y="2683738"/>
            <a:ext cx="3322833" cy="263952"/>
            <a:chOff x="4467481" y="3141210"/>
            <a:chExt cx="4846640" cy="267622"/>
          </a:xfrm>
        </p:grpSpPr>
        <p:sp>
          <p:nvSpPr>
            <p:cNvPr id="8" name="Arrow: Right 7">
              <a:extLst>
                <a:ext uri="{FF2B5EF4-FFF2-40B4-BE49-F238E27FC236}">
                  <a16:creationId xmlns:a16="http://schemas.microsoft.com/office/drawing/2014/main" id="{61D42310-3FB6-19C2-5608-8F60952399FA}"/>
                </a:ext>
              </a:extLst>
            </p:cNvPr>
            <p:cNvSpPr/>
            <p:nvPr/>
          </p:nvSpPr>
          <p:spPr>
            <a:xfrm>
              <a:off x="4467481" y="3141210"/>
              <a:ext cx="4846640" cy="267622"/>
            </a:xfrm>
            <a:prstGeom prst="rightArrow">
              <a:avLst/>
            </a:prstGeom>
            <a:gradFill flip="none" rotWithShape="1">
              <a:gsLst>
                <a:gs pos="70000">
                  <a:schemeClr val="accent4"/>
                </a:gs>
                <a:gs pos="100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1856FC-1F52-1B28-83D1-71C87AEA2EBA}"/>
                </a:ext>
              </a:extLst>
            </p:cNvPr>
            <p:cNvSpPr txBox="1"/>
            <p:nvPr/>
          </p:nvSpPr>
          <p:spPr>
            <a:xfrm>
              <a:off x="4476647" y="3162476"/>
              <a:ext cx="4734155" cy="246221"/>
            </a:xfrm>
            <a:prstGeom prst="rect">
              <a:avLst/>
            </a:prstGeom>
            <a:noFill/>
          </p:spPr>
          <p:txBody>
            <a:bodyPr wrap="none" rtlCol="0">
              <a:spAutoFit/>
            </a:bodyPr>
            <a:lstStyle/>
            <a:p>
              <a:r>
                <a:rPr lang="en-GB" sz="1000" dirty="0">
                  <a:solidFill>
                    <a:schemeClr val="bg1"/>
                  </a:solidFill>
                  <a:latin typeface="Aharoni" panose="02010803020104030203" pitchFamily="2" charset="-79"/>
                  <a:cs typeface="Aharoni" panose="02010803020104030203" pitchFamily="2" charset="-79"/>
                </a:rPr>
                <a:t>CONSTRUCTION / INITIAL OPERATIONS</a:t>
              </a:r>
            </a:p>
          </p:txBody>
        </p:sp>
      </p:grpSp>
      <p:sp>
        <p:nvSpPr>
          <p:cNvPr id="10" name="TextBox 9">
            <a:extLst>
              <a:ext uri="{FF2B5EF4-FFF2-40B4-BE49-F238E27FC236}">
                <a16:creationId xmlns:a16="http://schemas.microsoft.com/office/drawing/2014/main" id="{E09E700A-B995-D1B9-DD37-7C83FCEF9E63}"/>
              </a:ext>
            </a:extLst>
          </p:cNvPr>
          <p:cNvSpPr txBox="1"/>
          <p:nvPr/>
        </p:nvSpPr>
        <p:spPr>
          <a:xfrm>
            <a:off x="1130300" y="3067607"/>
            <a:ext cx="10515600" cy="646331"/>
          </a:xfrm>
          <a:prstGeom prst="rect">
            <a:avLst/>
          </a:prstGeom>
          <a:noFill/>
        </p:spPr>
        <p:txBody>
          <a:bodyPr wrap="square" rtlCol="0">
            <a:spAutoFit/>
          </a:bodyPr>
          <a:lstStyle/>
          <a:p>
            <a:pPr marL="144000" algn="ctr" eaLnBrk="1" fontAlgn="auto" hangingPunct="1">
              <a:lnSpc>
                <a:spcPct val="100000"/>
              </a:lnSpc>
              <a:spcBef>
                <a:spcPts val="600"/>
              </a:spcBef>
              <a:spcAft>
                <a:spcPts val="0"/>
              </a:spcAft>
              <a:buClr>
                <a:srgbClr val="E84E1B"/>
              </a:buClr>
              <a:defRPr/>
            </a:pPr>
            <a:r>
              <a:rPr lang="en-US" altLang="cs-CZ" sz="1800" b="1" dirty="0">
                <a:latin typeface="+mn-lt"/>
              </a:rPr>
              <a:t>SAME MODEL FOR ALL 3 FACILITIES but follows a different timeline </a:t>
            </a:r>
            <a:r>
              <a:rPr lang="en-US" altLang="cs-CZ" b="1" dirty="0">
                <a:latin typeface="+mn-lt"/>
              </a:rPr>
              <a:t>considering their integration readiness (implementation of certain elements is dependent on the actual legal transition).</a:t>
            </a:r>
          </a:p>
        </p:txBody>
      </p:sp>
      <p:sp>
        <p:nvSpPr>
          <p:cNvPr id="11" name="Diamond 10">
            <a:extLst>
              <a:ext uri="{FF2B5EF4-FFF2-40B4-BE49-F238E27FC236}">
                <a16:creationId xmlns:a16="http://schemas.microsoft.com/office/drawing/2014/main" id="{2F3E282D-9865-5843-6679-01D84B8E71DA}"/>
              </a:ext>
            </a:extLst>
          </p:cNvPr>
          <p:cNvSpPr/>
          <p:nvPr/>
        </p:nvSpPr>
        <p:spPr>
          <a:xfrm>
            <a:off x="5745245" y="2045037"/>
            <a:ext cx="540748" cy="536465"/>
          </a:xfrm>
          <a:prstGeom prst="diamond">
            <a:avLst/>
          </a:prstGeom>
          <a:solidFill>
            <a:srgbClr val="FE5000"/>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ln>
                <a:solidFill>
                  <a:schemeClr val="tx1"/>
                </a:solidFill>
              </a:ln>
            </a:endParaRPr>
          </a:p>
        </p:txBody>
      </p:sp>
      <p:sp>
        <p:nvSpPr>
          <p:cNvPr id="12" name="TextBox 11">
            <a:extLst>
              <a:ext uri="{FF2B5EF4-FFF2-40B4-BE49-F238E27FC236}">
                <a16:creationId xmlns:a16="http://schemas.microsoft.com/office/drawing/2014/main" id="{B4E16787-B65F-7C6D-E3DA-825BE65F9D49}"/>
              </a:ext>
            </a:extLst>
          </p:cNvPr>
          <p:cNvSpPr txBox="1"/>
          <p:nvPr/>
        </p:nvSpPr>
        <p:spPr>
          <a:xfrm>
            <a:off x="5214717" y="1731838"/>
            <a:ext cx="1926618" cy="338554"/>
          </a:xfrm>
          <a:prstGeom prst="rect">
            <a:avLst/>
          </a:prstGeom>
          <a:noFill/>
        </p:spPr>
        <p:txBody>
          <a:bodyPr wrap="square" rtlCol="0">
            <a:spAutoFit/>
          </a:bodyPr>
          <a:lstStyle/>
          <a:p>
            <a:r>
              <a:rPr lang="en-GB" sz="1600" b="1" i="1" dirty="0">
                <a:solidFill>
                  <a:srgbClr val="FE5000"/>
                </a:solidFill>
              </a:rPr>
              <a:t>LEGAL INTEGRATION</a:t>
            </a:r>
          </a:p>
        </p:txBody>
      </p:sp>
      <p:sp>
        <p:nvSpPr>
          <p:cNvPr id="13" name="Oval 12">
            <a:extLst>
              <a:ext uri="{FF2B5EF4-FFF2-40B4-BE49-F238E27FC236}">
                <a16:creationId xmlns:a16="http://schemas.microsoft.com/office/drawing/2014/main" id="{AD153671-0468-735B-4037-67620EBED33E}"/>
              </a:ext>
            </a:extLst>
          </p:cNvPr>
          <p:cNvSpPr/>
          <p:nvPr/>
        </p:nvSpPr>
        <p:spPr>
          <a:xfrm>
            <a:off x="3347635" y="2168240"/>
            <a:ext cx="657842" cy="338554"/>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
        <p:nvSpPr>
          <p:cNvPr id="14" name="TextBox 13">
            <a:extLst>
              <a:ext uri="{FF2B5EF4-FFF2-40B4-BE49-F238E27FC236}">
                <a16:creationId xmlns:a16="http://schemas.microsoft.com/office/drawing/2014/main" id="{0DF20644-658D-B79B-1C9A-A83E62B271C7}"/>
              </a:ext>
            </a:extLst>
          </p:cNvPr>
          <p:cNvSpPr txBox="1"/>
          <p:nvPr/>
        </p:nvSpPr>
        <p:spPr>
          <a:xfrm>
            <a:off x="2993671" y="1719138"/>
            <a:ext cx="1479187" cy="338554"/>
          </a:xfrm>
          <a:prstGeom prst="rect">
            <a:avLst/>
          </a:prstGeom>
          <a:noFill/>
        </p:spPr>
        <p:txBody>
          <a:bodyPr wrap="square" rtlCol="0">
            <a:spAutoFit/>
          </a:bodyPr>
          <a:lstStyle/>
          <a:p>
            <a:r>
              <a:rPr lang="en-GB" sz="1600" b="1" i="1" dirty="0">
                <a:solidFill>
                  <a:schemeClr val="accent1"/>
                </a:solidFill>
              </a:rPr>
              <a:t>PROJECT START</a:t>
            </a:r>
          </a:p>
        </p:txBody>
      </p:sp>
      <p:cxnSp>
        <p:nvCxnSpPr>
          <p:cNvPr id="19" name="Straight Arrow Connector 18">
            <a:extLst>
              <a:ext uri="{FF2B5EF4-FFF2-40B4-BE49-F238E27FC236}">
                <a16:creationId xmlns:a16="http://schemas.microsoft.com/office/drawing/2014/main" id="{D2772711-1754-7D54-C4BA-57984EAE0FB6}"/>
              </a:ext>
            </a:extLst>
          </p:cNvPr>
          <p:cNvCxnSpPr>
            <a:cxnSpLocks/>
          </p:cNvCxnSpPr>
          <p:nvPr/>
        </p:nvCxnSpPr>
        <p:spPr>
          <a:xfrm>
            <a:off x="4150183" y="2308747"/>
            <a:ext cx="1390810"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0594E97-EA34-4275-03C2-1E203A3FE5B2}"/>
              </a:ext>
            </a:extLst>
          </p:cNvPr>
          <p:cNvCxnSpPr>
            <a:cxnSpLocks/>
          </p:cNvCxnSpPr>
          <p:nvPr/>
        </p:nvCxnSpPr>
        <p:spPr>
          <a:xfrm>
            <a:off x="6524550" y="2308747"/>
            <a:ext cx="171353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2A919EF-52A6-EBAA-DC8C-AF0B0B9D67D3}"/>
              </a:ext>
            </a:extLst>
          </p:cNvPr>
          <p:cNvPicPr>
            <a:picLocks noChangeAspect="1"/>
          </p:cNvPicPr>
          <p:nvPr/>
        </p:nvPicPr>
        <p:blipFill>
          <a:blip r:embed="rId4"/>
          <a:stretch>
            <a:fillRect/>
          </a:stretch>
        </p:blipFill>
        <p:spPr>
          <a:xfrm>
            <a:off x="10505760" y="148745"/>
            <a:ext cx="1329043" cy="1158341"/>
          </a:xfrm>
          <a:prstGeom prst="rect">
            <a:avLst/>
          </a:prstGeom>
        </p:spPr>
      </p:pic>
      <p:sp>
        <p:nvSpPr>
          <p:cNvPr id="17" name="Title 1">
            <a:extLst>
              <a:ext uri="{FF2B5EF4-FFF2-40B4-BE49-F238E27FC236}">
                <a16:creationId xmlns:a16="http://schemas.microsoft.com/office/drawing/2014/main" id="{A205DF05-D687-6925-678C-2B0CF328A64E}"/>
              </a:ext>
            </a:extLst>
          </p:cNvPr>
          <p:cNvSpPr txBox="1">
            <a:spLocks/>
          </p:cNvSpPr>
          <p:nvPr/>
        </p:nvSpPr>
        <p:spPr>
          <a:xfrm>
            <a:off x="838200" y="814387"/>
            <a:ext cx="10515600" cy="633413"/>
          </a:xfrm>
          <a:prstGeom prst="rect">
            <a:avLst/>
          </a:prstGeom>
        </p:spPr>
        <p:txBody>
          <a:bodyPr/>
          <a:lstStyle>
            <a:lvl1pPr algn="l" rtl="0" eaLnBrk="0" fontAlgn="base" hangingPunct="0">
              <a:lnSpc>
                <a:spcPct val="90000"/>
              </a:lnSpc>
              <a:spcBef>
                <a:spcPct val="0"/>
              </a:spcBef>
              <a:spcAft>
                <a:spcPct val="0"/>
              </a:spcAft>
              <a:defRPr sz="3800" b="1" kern="1200">
                <a:solidFill>
                  <a:srgbClr val="FE5000"/>
                </a:solidFill>
                <a:latin typeface="+mj-lt"/>
                <a:ea typeface="+mj-ea"/>
                <a:cs typeface="+mj-cs"/>
              </a:defRPr>
            </a:lvl1pPr>
            <a:lvl2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2pPr>
            <a:lvl3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3pPr>
            <a:lvl4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4pPr>
            <a:lvl5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5pPr>
            <a:lvl6pPr marL="457200" algn="l" rtl="0" fontAlgn="base">
              <a:lnSpc>
                <a:spcPct val="90000"/>
              </a:lnSpc>
              <a:spcBef>
                <a:spcPct val="0"/>
              </a:spcBef>
              <a:spcAft>
                <a:spcPct val="0"/>
              </a:spcAft>
              <a:defRPr sz="3800" b="1">
                <a:solidFill>
                  <a:srgbClr val="FE5000"/>
                </a:solidFill>
                <a:latin typeface="Calibri" panose="020F0502020204030204" pitchFamily="34" charset="0"/>
              </a:defRPr>
            </a:lvl6pPr>
            <a:lvl7pPr marL="914400" algn="l" rtl="0" fontAlgn="base">
              <a:lnSpc>
                <a:spcPct val="90000"/>
              </a:lnSpc>
              <a:spcBef>
                <a:spcPct val="0"/>
              </a:spcBef>
              <a:spcAft>
                <a:spcPct val="0"/>
              </a:spcAft>
              <a:defRPr sz="3800" b="1">
                <a:solidFill>
                  <a:srgbClr val="FE5000"/>
                </a:solidFill>
                <a:latin typeface="Calibri" panose="020F0502020204030204" pitchFamily="34" charset="0"/>
              </a:defRPr>
            </a:lvl7pPr>
            <a:lvl8pPr marL="1371600" algn="l" rtl="0" fontAlgn="base">
              <a:lnSpc>
                <a:spcPct val="90000"/>
              </a:lnSpc>
              <a:spcBef>
                <a:spcPct val="0"/>
              </a:spcBef>
              <a:spcAft>
                <a:spcPct val="0"/>
              </a:spcAft>
              <a:defRPr sz="3800" b="1">
                <a:solidFill>
                  <a:srgbClr val="FE5000"/>
                </a:solidFill>
                <a:latin typeface="Calibri" panose="020F0502020204030204" pitchFamily="34" charset="0"/>
              </a:defRPr>
            </a:lvl8pPr>
            <a:lvl9pPr marL="1828800" algn="l" rtl="0" fontAlgn="base">
              <a:lnSpc>
                <a:spcPct val="90000"/>
              </a:lnSpc>
              <a:spcBef>
                <a:spcPct val="0"/>
              </a:spcBef>
              <a:spcAft>
                <a:spcPct val="0"/>
              </a:spcAft>
              <a:defRPr sz="3800" b="1">
                <a:solidFill>
                  <a:srgbClr val="FE5000"/>
                </a:solidFill>
                <a:latin typeface="Calibri" panose="020F0502020204030204" pitchFamily="34" charset="0"/>
              </a:defRPr>
            </a:lvl9pPr>
          </a:lstStyle>
          <a:p>
            <a:r>
              <a:rPr lang="en-GB" dirty="0"/>
              <a:t>CONSIDERATIONS</a:t>
            </a:r>
          </a:p>
        </p:txBody>
      </p:sp>
      <p:grpSp>
        <p:nvGrpSpPr>
          <p:cNvPr id="54" name="Group 53">
            <a:extLst>
              <a:ext uri="{FF2B5EF4-FFF2-40B4-BE49-F238E27FC236}">
                <a16:creationId xmlns:a16="http://schemas.microsoft.com/office/drawing/2014/main" id="{7947787D-7C23-3632-7908-AF58DFE2AFC9}"/>
              </a:ext>
            </a:extLst>
          </p:cNvPr>
          <p:cNvGrpSpPr/>
          <p:nvPr/>
        </p:nvGrpSpPr>
        <p:grpSpPr>
          <a:xfrm>
            <a:off x="3345662" y="6043613"/>
            <a:ext cx="5958676" cy="495322"/>
            <a:chOff x="5705907" y="5947083"/>
            <a:chExt cx="5958676" cy="495322"/>
          </a:xfrm>
        </p:grpSpPr>
        <p:sp>
          <p:nvSpPr>
            <p:cNvPr id="25" name="TextBox 24">
              <a:extLst>
                <a:ext uri="{FF2B5EF4-FFF2-40B4-BE49-F238E27FC236}">
                  <a16:creationId xmlns:a16="http://schemas.microsoft.com/office/drawing/2014/main" id="{87D867FE-8044-CCCA-5ED6-ADC0E5BDB599}"/>
                </a:ext>
              </a:extLst>
            </p:cNvPr>
            <p:cNvSpPr txBox="1"/>
            <p:nvPr/>
          </p:nvSpPr>
          <p:spPr>
            <a:xfrm>
              <a:off x="5705907" y="5947083"/>
              <a:ext cx="5958676" cy="369332"/>
            </a:xfrm>
            <a:prstGeom prst="rect">
              <a:avLst/>
            </a:prstGeom>
            <a:noFill/>
          </p:spPr>
          <p:txBody>
            <a:bodyPr wrap="square" rtlCol="0">
              <a:spAutoFit/>
            </a:bodyPr>
            <a:lstStyle/>
            <a:p>
              <a:pPr marL="144000" eaLnBrk="1" fontAlgn="auto" hangingPunct="1">
                <a:lnSpc>
                  <a:spcPct val="100000"/>
                </a:lnSpc>
                <a:spcBef>
                  <a:spcPts val="600"/>
                </a:spcBef>
                <a:spcAft>
                  <a:spcPts val="0"/>
                </a:spcAft>
                <a:buClr>
                  <a:srgbClr val="E84E1B"/>
                </a:buClr>
                <a:defRPr/>
              </a:pPr>
              <a:r>
                <a:rPr lang="en-US" altLang="cs-CZ" sz="1800" b="1" dirty="0">
                  <a:solidFill>
                    <a:srgbClr val="FE5000"/>
                  </a:solidFill>
                  <a:latin typeface="+mn-lt"/>
                </a:rPr>
                <a:t>Partners involved:</a:t>
              </a:r>
            </a:p>
          </p:txBody>
        </p:sp>
        <p:pic>
          <p:nvPicPr>
            <p:cNvPr id="26" name="Picture 25">
              <a:extLst>
                <a:ext uri="{FF2B5EF4-FFF2-40B4-BE49-F238E27FC236}">
                  <a16:creationId xmlns:a16="http://schemas.microsoft.com/office/drawing/2014/main" id="{BC8F3540-C03F-5E33-6D18-EFA706D27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868" y="6019495"/>
              <a:ext cx="560070" cy="422910"/>
            </a:xfrm>
            <a:prstGeom prst="rect">
              <a:avLst/>
            </a:prstGeom>
          </p:spPr>
        </p:pic>
        <p:pic>
          <p:nvPicPr>
            <p:cNvPr id="33" name="Picture 32">
              <a:extLst>
                <a:ext uri="{FF2B5EF4-FFF2-40B4-BE49-F238E27FC236}">
                  <a16:creationId xmlns:a16="http://schemas.microsoft.com/office/drawing/2014/main" id="{DCF1585D-2E63-AD7A-5D46-3D64245953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0676" y="6009950"/>
              <a:ext cx="560070" cy="422910"/>
            </a:xfrm>
            <a:prstGeom prst="rect">
              <a:avLst/>
            </a:prstGeom>
          </p:spPr>
        </p:pic>
        <p:pic>
          <p:nvPicPr>
            <p:cNvPr id="50" name="Picture 49" descr="Logo, company name&#10;&#10;Description automatically generated">
              <a:extLst>
                <a:ext uri="{FF2B5EF4-FFF2-40B4-BE49-F238E27FC236}">
                  <a16:creationId xmlns:a16="http://schemas.microsoft.com/office/drawing/2014/main" id="{570511A9-1EA3-F417-004D-8074868378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1605" y="6019495"/>
              <a:ext cx="542925" cy="422910"/>
            </a:xfrm>
            <a:prstGeom prst="rect">
              <a:avLst/>
            </a:prstGeom>
          </p:spPr>
        </p:pic>
        <p:pic>
          <p:nvPicPr>
            <p:cNvPr id="51" name="Picture 50" descr="A close-up of a logo&#10;&#10;Description automatically generated">
              <a:extLst>
                <a:ext uri="{FF2B5EF4-FFF2-40B4-BE49-F238E27FC236}">
                  <a16:creationId xmlns:a16="http://schemas.microsoft.com/office/drawing/2014/main" id="{291576FE-8077-5D89-B40F-CECD5EF93C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5452" y="6036093"/>
              <a:ext cx="692678" cy="338720"/>
            </a:xfrm>
            <a:prstGeom prst="rect">
              <a:avLst/>
            </a:prstGeom>
          </p:spPr>
        </p:pic>
      </p:grpSp>
      <p:grpSp>
        <p:nvGrpSpPr>
          <p:cNvPr id="53" name="Group 52">
            <a:extLst>
              <a:ext uri="{FF2B5EF4-FFF2-40B4-BE49-F238E27FC236}">
                <a16:creationId xmlns:a16="http://schemas.microsoft.com/office/drawing/2014/main" id="{7FBB08E7-EA22-4864-3F93-195D1B0B8D12}"/>
              </a:ext>
            </a:extLst>
          </p:cNvPr>
          <p:cNvGrpSpPr/>
          <p:nvPr/>
        </p:nvGrpSpPr>
        <p:grpSpPr>
          <a:xfrm>
            <a:off x="1836931" y="4112455"/>
            <a:ext cx="8047096" cy="1387481"/>
            <a:chOff x="1836931" y="4112455"/>
            <a:chExt cx="8047096" cy="1387481"/>
          </a:xfrm>
        </p:grpSpPr>
        <p:sp>
          <p:nvSpPr>
            <p:cNvPr id="18" name="Arrow: Right 17">
              <a:extLst>
                <a:ext uri="{FF2B5EF4-FFF2-40B4-BE49-F238E27FC236}">
                  <a16:creationId xmlns:a16="http://schemas.microsoft.com/office/drawing/2014/main" id="{AE0DA9B3-66AB-707B-28E2-A48B6C476CF3}"/>
                </a:ext>
              </a:extLst>
            </p:cNvPr>
            <p:cNvSpPr/>
            <p:nvPr/>
          </p:nvSpPr>
          <p:spPr>
            <a:xfrm>
              <a:off x="1941042" y="4963381"/>
              <a:ext cx="7942985" cy="267622"/>
            </a:xfrm>
            <a:prstGeom prst="rightArrow">
              <a:avLst/>
            </a:prstGeom>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2024D35-B8FD-F09A-5CF8-459568472185}"/>
                </a:ext>
              </a:extLst>
            </p:cNvPr>
            <p:cNvSpPr/>
            <p:nvPr/>
          </p:nvSpPr>
          <p:spPr>
            <a:xfrm>
              <a:off x="3949195" y="4940977"/>
              <a:ext cx="178852" cy="307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90492AB7-62E6-D411-2DFB-8419E8E1DC2E}"/>
                </a:ext>
              </a:extLst>
            </p:cNvPr>
            <p:cNvCxnSpPr/>
            <p:nvPr/>
          </p:nvCxnSpPr>
          <p:spPr>
            <a:xfrm>
              <a:off x="3721135" y="5018973"/>
              <a:ext cx="0" cy="2667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097248-E5A6-5BAB-7008-3EA351833D78}"/>
                </a:ext>
              </a:extLst>
            </p:cNvPr>
            <p:cNvCxnSpPr/>
            <p:nvPr/>
          </p:nvCxnSpPr>
          <p:spPr>
            <a:xfrm>
              <a:off x="7221372" y="5018973"/>
              <a:ext cx="0" cy="2667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E8BB80B-6FF8-4C82-828C-A0FFCFBC0144}"/>
                </a:ext>
              </a:extLst>
            </p:cNvPr>
            <p:cNvCxnSpPr/>
            <p:nvPr/>
          </p:nvCxnSpPr>
          <p:spPr>
            <a:xfrm>
              <a:off x="4927424" y="5018973"/>
              <a:ext cx="0" cy="2667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DA0988-6B73-4FD4-5DE6-7E08A2E7462F}"/>
                </a:ext>
              </a:extLst>
            </p:cNvPr>
            <p:cNvCxnSpPr/>
            <p:nvPr/>
          </p:nvCxnSpPr>
          <p:spPr>
            <a:xfrm>
              <a:off x="6068709" y="5027170"/>
              <a:ext cx="0" cy="2667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4E73A78-D2AB-A138-01CC-6745ADF2E881}"/>
                </a:ext>
              </a:extLst>
            </p:cNvPr>
            <p:cNvCxnSpPr/>
            <p:nvPr/>
          </p:nvCxnSpPr>
          <p:spPr>
            <a:xfrm>
              <a:off x="2546622" y="5047795"/>
              <a:ext cx="0" cy="2667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5DF30A-7510-6FB6-E894-079FDDDF3AC5}"/>
                </a:ext>
              </a:extLst>
            </p:cNvPr>
            <p:cNvCxnSpPr/>
            <p:nvPr/>
          </p:nvCxnSpPr>
          <p:spPr>
            <a:xfrm>
              <a:off x="8410351" y="5027170"/>
              <a:ext cx="0" cy="2667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EE45902-7D58-D99F-D83D-2D2D3BB5C7CA}"/>
                </a:ext>
              </a:extLst>
            </p:cNvPr>
            <p:cNvSpPr txBox="1"/>
            <p:nvPr/>
          </p:nvSpPr>
          <p:spPr>
            <a:xfrm>
              <a:off x="2326536" y="5253715"/>
              <a:ext cx="447558" cy="246221"/>
            </a:xfrm>
            <a:prstGeom prst="rect">
              <a:avLst/>
            </a:prstGeom>
            <a:noFill/>
          </p:spPr>
          <p:txBody>
            <a:bodyPr wrap="square" rtlCol="0">
              <a:spAutoFit/>
            </a:bodyPr>
            <a:lstStyle/>
            <a:p>
              <a:r>
                <a:rPr lang="en-GB" sz="1000" b="1" dirty="0">
                  <a:solidFill>
                    <a:schemeClr val="accent1"/>
                  </a:solidFill>
                </a:rPr>
                <a:t>2020</a:t>
              </a:r>
            </a:p>
          </p:txBody>
        </p:sp>
        <p:sp>
          <p:nvSpPr>
            <p:cNvPr id="38" name="TextBox 37">
              <a:extLst>
                <a:ext uri="{FF2B5EF4-FFF2-40B4-BE49-F238E27FC236}">
                  <a16:creationId xmlns:a16="http://schemas.microsoft.com/office/drawing/2014/main" id="{64C28B49-5858-EEA4-C262-6F02A0AE4242}"/>
                </a:ext>
              </a:extLst>
            </p:cNvPr>
            <p:cNvSpPr txBox="1"/>
            <p:nvPr/>
          </p:nvSpPr>
          <p:spPr>
            <a:xfrm>
              <a:off x="3489302" y="5227060"/>
              <a:ext cx="447558" cy="246221"/>
            </a:xfrm>
            <a:prstGeom prst="rect">
              <a:avLst/>
            </a:prstGeom>
            <a:noFill/>
          </p:spPr>
          <p:txBody>
            <a:bodyPr wrap="square" rtlCol="0">
              <a:spAutoFit/>
            </a:bodyPr>
            <a:lstStyle/>
            <a:p>
              <a:r>
                <a:rPr lang="en-GB" sz="1000" b="1" dirty="0">
                  <a:solidFill>
                    <a:schemeClr val="accent1"/>
                  </a:solidFill>
                </a:rPr>
                <a:t>2021</a:t>
              </a:r>
            </a:p>
          </p:txBody>
        </p:sp>
        <p:sp>
          <p:nvSpPr>
            <p:cNvPr id="39" name="TextBox 38">
              <a:extLst>
                <a:ext uri="{FF2B5EF4-FFF2-40B4-BE49-F238E27FC236}">
                  <a16:creationId xmlns:a16="http://schemas.microsoft.com/office/drawing/2014/main" id="{7911E256-F89E-9951-DD93-A4AB8DE72036}"/>
                </a:ext>
              </a:extLst>
            </p:cNvPr>
            <p:cNvSpPr txBox="1"/>
            <p:nvPr/>
          </p:nvSpPr>
          <p:spPr>
            <a:xfrm>
              <a:off x="4697998" y="5221735"/>
              <a:ext cx="447558" cy="246221"/>
            </a:xfrm>
            <a:prstGeom prst="rect">
              <a:avLst/>
            </a:prstGeom>
            <a:noFill/>
          </p:spPr>
          <p:txBody>
            <a:bodyPr wrap="square" rtlCol="0">
              <a:spAutoFit/>
            </a:bodyPr>
            <a:lstStyle/>
            <a:p>
              <a:r>
                <a:rPr lang="en-GB" sz="1000" b="1" dirty="0">
                  <a:solidFill>
                    <a:schemeClr val="accent1"/>
                  </a:solidFill>
                </a:rPr>
                <a:t>2022</a:t>
              </a:r>
            </a:p>
          </p:txBody>
        </p:sp>
        <p:sp>
          <p:nvSpPr>
            <p:cNvPr id="40" name="TextBox 39">
              <a:extLst>
                <a:ext uri="{FF2B5EF4-FFF2-40B4-BE49-F238E27FC236}">
                  <a16:creationId xmlns:a16="http://schemas.microsoft.com/office/drawing/2014/main" id="{00C49163-9128-3E16-6773-A6A43EEAA3FC}"/>
                </a:ext>
              </a:extLst>
            </p:cNvPr>
            <p:cNvSpPr txBox="1"/>
            <p:nvPr/>
          </p:nvSpPr>
          <p:spPr>
            <a:xfrm>
              <a:off x="5842461" y="5235014"/>
              <a:ext cx="447558" cy="246221"/>
            </a:xfrm>
            <a:prstGeom prst="rect">
              <a:avLst/>
            </a:prstGeom>
            <a:noFill/>
          </p:spPr>
          <p:txBody>
            <a:bodyPr wrap="square" rtlCol="0">
              <a:spAutoFit/>
            </a:bodyPr>
            <a:lstStyle/>
            <a:p>
              <a:r>
                <a:rPr lang="en-GB" sz="1000" b="1" dirty="0">
                  <a:solidFill>
                    <a:schemeClr val="accent1"/>
                  </a:solidFill>
                </a:rPr>
                <a:t>2023</a:t>
              </a:r>
            </a:p>
          </p:txBody>
        </p:sp>
        <p:sp>
          <p:nvSpPr>
            <p:cNvPr id="41" name="TextBox 40">
              <a:extLst>
                <a:ext uri="{FF2B5EF4-FFF2-40B4-BE49-F238E27FC236}">
                  <a16:creationId xmlns:a16="http://schemas.microsoft.com/office/drawing/2014/main" id="{720D02B4-4CBF-2FCA-5B42-8371534F831D}"/>
                </a:ext>
              </a:extLst>
            </p:cNvPr>
            <p:cNvSpPr txBox="1"/>
            <p:nvPr/>
          </p:nvSpPr>
          <p:spPr>
            <a:xfrm>
              <a:off x="7005227" y="5221735"/>
              <a:ext cx="447558" cy="246221"/>
            </a:xfrm>
            <a:prstGeom prst="rect">
              <a:avLst/>
            </a:prstGeom>
            <a:noFill/>
          </p:spPr>
          <p:txBody>
            <a:bodyPr wrap="square" rtlCol="0">
              <a:spAutoFit/>
            </a:bodyPr>
            <a:lstStyle/>
            <a:p>
              <a:r>
                <a:rPr lang="en-GB" sz="1000" b="1" dirty="0">
                  <a:solidFill>
                    <a:schemeClr val="accent1"/>
                  </a:solidFill>
                </a:rPr>
                <a:t>2024</a:t>
              </a:r>
            </a:p>
          </p:txBody>
        </p:sp>
        <p:sp>
          <p:nvSpPr>
            <p:cNvPr id="42" name="TextBox 41">
              <a:extLst>
                <a:ext uri="{FF2B5EF4-FFF2-40B4-BE49-F238E27FC236}">
                  <a16:creationId xmlns:a16="http://schemas.microsoft.com/office/drawing/2014/main" id="{B83FA2E3-FA42-E899-32DD-5911B7ADBCBC}"/>
                </a:ext>
              </a:extLst>
            </p:cNvPr>
            <p:cNvSpPr txBox="1"/>
            <p:nvPr/>
          </p:nvSpPr>
          <p:spPr>
            <a:xfrm>
              <a:off x="8186572" y="5221735"/>
              <a:ext cx="447558" cy="246221"/>
            </a:xfrm>
            <a:prstGeom prst="rect">
              <a:avLst/>
            </a:prstGeom>
            <a:noFill/>
          </p:spPr>
          <p:txBody>
            <a:bodyPr wrap="square" rtlCol="0">
              <a:spAutoFit/>
            </a:bodyPr>
            <a:lstStyle/>
            <a:p>
              <a:r>
                <a:rPr lang="en-GB" sz="1000" b="1" dirty="0">
                  <a:solidFill>
                    <a:schemeClr val="accent1"/>
                  </a:solidFill>
                </a:rPr>
                <a:t>2025</a:t>
              </a:r>
            </a:p>
          </p:txBody>
        </p:sp>
        <p:sp>
          <p:nvSpPr>
            <p:cNvPr id="43" name="Oval 42">
              <a:extLst>
                <a:ext uri="{FF2B5EF4-FFF2-40B4-BE49-F238E27FC236}">
                  <a16:creationId xmlns:a16="http://schemas.microsoft.com/office/drawing/2014/main" id="{4912DC34-30DF-31BC-F00C-0EC19A7FACE9}"/>
                </a:ext>
              </a:extLst>
            </p:cNvPr>
            <p:cNvSpPr/>
            <p:nvPr/>
          </p:nvSpPr>
          <p:spPr>
            <a:xfrm>
              <a:off x="7196414" y="4936976"/>
              <a:ext cx="178852" cy="307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0ECF1D5E-1C10-078D-9B84-C8103BA9A8A6}"/>
                </a:ext>
              </a:extLst>
            </p:cNvPr>
            <p:cNvSpPr/>
            <p:nvPr/>
          </p:nvSpPr>
          <p:spPr>
            <a:xfrm>
              <a:off x="6035210" y="4936976"/>
              <a:ext cx="178852" cy="307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descr="A close-up of a logo&#10;&#10;Description automatically generated">
              <a:extLst>
                <a:ext uri="{FF2B5EF4-FFF2-40B4-BE49-F238E27FC236}">
                  <a16:creationId xmlns:a16="http://schemas.microsoft.com/office/drawing/2014/main" id="{2B80AF55-10D5-7D45-BF0D-31BA819298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8795" y="4484711"/>
              <a:ext cx="800754" cy="391569"/>
            </a:xfrm>
            <a:prstGeom prst="rect">
              <a:avLst/>
            </a:prstGeom>
          </p:spPr>
        </p:pic>
        <p:pic>
          <p:nvPicPr>
            <p:cNvPr id="46" name="Picture 45">
              <a:extLst>
                <a:ext uri="{FF2B5EF4-FFF2-40B4-BE49-F238E27FC236}">
                  <a16:creationId xmlns:a16="http://schemas.microsoft.com/office/drawing/2014/main" id="{A97E9D66-918A-9798-503F-4A576CDC4E69}"/>
                </a:ext>
              </a:extLst>
            </p:cNvPr>
            <p:cNvPicPr>
              <a:picLocks noChangeAspect="1"/>
            </p:cNvPicPr>
            <p:nvPr/>
          </p:nvPicPr>
          <p:blipFill>
            <a:blip r:embed="rId9"/>
            <a:stretch>
              <a:fillRect/>
            </a:stretch>
          </p:blipFill>
          <p:spPr>
            <a:xfrm>
              <a:off x="5635138" y="4331621"/>
              <a:ext cx="978995" cy="550685"/>
            </a:xfrm>
            <a:prstGeom prst="rect">
              <a:avLst/>
            </a:prstGeom>
          </p:spPr>
        </p:pic>
        <p:pic>
          <p:nvPicPr>
            <p:cNvPr id="47" name="Picture 46">
              <a:extLst>
                <a:ext uri="{FF2B5EF4-FFF2-40B4-BE49-F238E27FC236}">
                  <a16:creationId xmlns:a16="http://schemas.microsoft.com/office/drawing/2014/main" id="{3DDB6F72-C7DA-3BB8-6FA5-270730D5A6FC}"/>
                </a:ext>
              </a:extLst>
            </p:cNvPr>
            <p:cNvPicPr>
              <a:picLocks noChangeAspect="1"/>
            </p:cNvPicPr>
            <p:nvPr/>
          </p:nvPicPr>
          <p:blipFill>
            <a:blip r:embed="rId10"/>
            <a:stretch>
              <a:fillRect/>
            </a:stretch>
          </p:blipFill>
          <p:spPr>
            <a:xfrm>
              <a:off x="6820602" y="4347751"/>
              <a:ext cx="975444" cy="548688"/>
            </a:xfrm>
            <a:prstGeom prst="rect">
              <a:avLst/>
            </a:prstGeom>
          </p:spPr>
        </p:pic>
        <p:pic>
          <p:nvPicPr>
            <p:cNvPr id="48" name="Picture 47">
              <a:extLst>
                <a:ext uri="{FF2B5EF4-FFF2-40B4-BE49-F238E27FC236}">
                  <a16:creationId xmlns:a16="http://schemas.microsoft.com/office/drawing/2014/main" id="{FDF721BD-2A8F-4E8E-AB16-479D07C68789}"/>
                </a:ext>
              </a:extLst>
            </p:cNvPr>
            <p:cNvPicPr>
              <a:picLocks noChangeAspect="1"/>
            </p:cNvPicPr>
            <p:nvPr/>
          </p:nvPicPr>
          <p:blipFill>
            <a:blip r:embed="rId11"/>
            <a:stretch>
              <a:fillRect/>
            </a:stretch>
          </p:blipFill>
          <p:spPr>
            <a:xfrm>
              <a:off x="8634130" y="4345372"/>
              <a:ext cx="975444" cy="548688"/>
            </a:xfrm>
            <a:prstGeom prst="rect">
              <a:avLst/>
            </a:prstGeom>
          </p:spPr>
        </p:pic>
        <p:sp>
          <p:nvSpPr>
            <p:cNvPr id="49" name="TextBox 48">
              <a:extLst>
                <a:ext uri="{FF2B5EF4-FFF2-40B4-BE49-F238E27FC236}">
                  <a16:creationId xmlns:a16="http://schemas.microsoft.com/office/drawing/2014/main" id="{0F45E003-D194-8406-CCE0-96409E705A6E}"/>
                </a:ext>
              </a:extLst>
            </p:cNvPr>
            <p:cNvSpPr txBox="1"/>
            <p:nvPr/>
          </p:nvSpPr>
          <p:spPr>
            <a:xfrm>
              <a:off x="8955186" y="4112455"/>
              <a:ext cx="292068" cy="369332"/>
            </a:xfrm>
            <a:prstGeom prst="rect">
              <a:avLst/>
            </a:prstGeom>
            <a:noFill/>
          </p:spPr>
          <p:txBody>
            <a:bodyPr wrap="none" rtlCol="0">
              <a:spAutoFit/>
            </a:bodyPr>
            <a:lstStyle/>
            <a:p>
              <a:r>
                <a:rPr lang="en-GB" b="1" dirty="0">
                  <a:solidFill>
                    <a:srgbClr val="FF0000"/>
                  </a:solidFill>
                </a:rPr>
                <a:t>?</a:t>
              </a:r>
            </a:p>
          </p:txBody>
        </p:sp>
        <p:sp>
          <p:nvSpPr>
            <p:cNvPr id="52" name="TextBox 51">
              <a:extLst>
                <a:ext uri="{FF2B5EF4-FFF2-40B4-BE49-F238E27FC236}">
                  <a16:creationId xmlns:a16="http://schemas.microsoft.com/office/drawing/2014/main" id="{BC2D668A-706D-D974-E847-B5A9D2CF24E3}"/>
                </a:ext>
              </a:extLst>
            </p:cNvPr>
            <p:cNvSpPr txBox="1"/>
            <p:nvPr/>
          </p:nvSpPr>
          <p:spPr>
            <a:xfrm>
              <a:off x="1836931" y="4466258"/>
              <a:ext cx="901849" cy="246221"/>
            </a:xfrm>
            <a:prstGeom prst="rect">
              <a:avLst/>
            </a:prstGeom>
            <a:noFill/>
          </p:spPr>
          <p:txBody>
            <a:bodyPr wrap="square" rtlCol="0">
              <a:spAutoFit/>
            </a:bodyPr>
            <a:lstStyle/>
            <a:p>
              <a:r>
                <a:rPr lang="en-GB" sz="1000" b="1" dirty="0">
                  <a:solidFill>
                    <a:schemeClr val="accent1"/>
                  </a:solidFill>
                </a:rPr>
                <a:t>TIMELINE</a:t>
              </a:r>
            </a:p>
          </p:txBody>
        </p:sp>
      </p:grpSp>
    </p:spTree>
    <p:extLst>
      <p:ext uri="{BB962C8B-B14F-4D97-AF65-F5344CB8AC3E}">
        <p14:creationId xmlns:p14="http://schemas.microsoft.com/office/powerpoint/2010/main" val="3750579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9D1E7251-9ECB-96EE-1012-8BCA63749B95}"/>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WP2 OBJECTIVES</a:t>
            </a:r>
            <a:endParaRPr lang="hu-HU" sz="3100" b="1" dirty="0">
              <a:solidFill>
                <a:srgbClr val="FE5000"/>
              </a:solidFill>
            </a:endParaRPr>
          </a:p>
        </p:txBody>
      </p:sp>
      <p:sp>
        <p:nvSpPr>
          <p:cNvPr id="34" name="Freeform: Shape 33">
            <a:extLst>
              <a:ext uri="{FF2B5EF4-FFF2-40B4-BE49-F238E27FC236}">
                <a16:creationId xmlns:a16="http://schemas.microsoft.com/office/drawing/2014/main" id="{3678C805-0DDB-EC7D-1B9D-6D8149079838}"/>
              </a:ext>
            </a:extLst>
          </p:cNvPr>
          <p:cNvSpPr/>
          <p:nvPr/>
        </p:nvSpPr>
        <p:spPr>
          <a:xfrm>
            <a:off x="1279472" y="4097778"/>
            <a:ext cx="9987233" cy="680526"/>
          </a:xfrm>
          <a:custGeom>
            <a:avLst/>
            <a:gdLst>
              <a:gd name="connsiteX0" fmla="*/ 0 w 7895259"/>
              <a:gd name="connsiteY0" fmla="*/ 0 h 708356"/>
              <a:gd name="connsiteX1" fmla="*/ 7541081 w 7895259"/>
              <a:gd name="connsiteY1" fmla="*/ 0 h 708356"/>
              <a:gd name="connsiteX2" fmla="*/ 7895259 w 7895259"/>
              <a:gd name="connsiteY2" fmla="*/ 354178 h 708356"/>
              <a:gd name="connsiteX3" fmla="*/ 7541081 w 7895259"/>
              <a:gd name="connsiteY3" fmla="*/ 708356 h 708356"/>
              <a:gd name="connsiteX4" fmla="*/ 0 w 7895259"/>
              <a:gd name="connsiteY4" fmla="*/ 708356 h 708356"/>
              <a:gd name="connsiteX5" fmla="*/ 0 w 7895259"/>
              <a:gd name="connsiteY5" fmla="*/ 0 h 70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5259" h="708356">
                <a:moveTo>
                  <a:pt x="7895259" y="708355"/>
                </a:moveTo>
                <a:lnTo>
                  <a:pt x="354178" y="708355"/>
                </a:lnTo>
                <a:lnTo>
                  <a:pt x="0" y="354178"/>
                </a:lnTo>
                <a:lnTo>
                  <a:pt x="354178" y="1"/>
                </a:lnTo>
                <a:lnTo>
                  <a:pt x="7895259" y="1"/>
                </a:lnTo>
                <a:lnTo>
                  <a:pt x="7895259" y="708355"/>
                </a:lnTo>
                <a:close/>
              </a:path>
            </a:pathLst>
          </a:custGeom>
          <a:solidFill>
            <a:srgbClr val="FE5000"/>
          </a:solidFill>
          <a:ln>
            <a:solidFill>
              <a:srgbClr val="FE500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9455" tIns="60961" rIns="113792" bIns="60961" numCol="1" spcCol="1270" anchor="ctr" anchorCtr="0">
            <a:noAutofit/>
          </a:bodyPr>
          <a:lstStyle/>
          <a:p>
            <a:pPr marL="0" lvl="0" indent="0" algn="ctr" defTabSz="711200">
              <a:lnSpc>
                <a:spcPct val="90000"/>
              </a:lnSpc>
              <a:spcBef>
                <a:spcPct val="0"/>
              </a:spcBef>
              <a:spcAft>
                <a:spcPct val="35000"/>
              </a:spcAft>
              <a:buFont typeface="+mj-lt"/>
              <a:buNone/>
            </a:pPr>
            <a:r>
              <a:rPr lang="en-GB" sz="1600" kern="1200" dirty="0">
                <a:solidFill>
                  <a:schemeClr val="bg1"/>
                </a:solidFill>
                <a:cs typeface="TimesNewRomanPSMT"/>
              </a:rPr>
              <a:t>Ensure that the governance and management of the transition period leading to integration is well regulated and controlled through the definition of </a:t>
            </a:r>
            <a:r>
              <a:rPr lang="en-GB" sz="1600" b="1" kern="1200" dirty="0">
                <a:solidFill>
                  <a:schemeClr val="bg1"/>
                </a:solidFill>
                <a:cs typeface="TimesNewRomanPSMT"/>
              </a:rPr>
              <a:t>access agreements </a:t>
            </a:r>
            <a:r>
              <a:rPr lang="en-GB" sz="1600" kern="1200" dirty="0">
                <a:solidFill>
                  <a:schemeClr val="bg1"/>
                </a:solidFill>
                <a:cs typeface="TimesNewRomanPSMT"/>
              </a:rPr>
              <a:t>with the organisations hosting the ELI Facilities;</a:t>
            </a:r>
            <a:endParaRPr lang="en-GB" sz="1600" kern="1200" dirty="0">
              <a:solidFill>
                <a:schemeClr val="bg1"/>
              </a:solidFill>
            </a:endParaRPr>
          </a:p>
        </p:txBody>
      </p:sp>
      <p:grpSp>
        <p:nvGrpSpPr>
          <p:cNvPr id="45" name="Group 44">
            <a:extLst>
              <a:ext uri="{FF2B5EF4-FFF2-40B4-BE49-F238E27FC236}">
                <a16:creationId xmlns:a16="http://schemas.microsoft.com/office/drawing/2014/main" id="{5A50E7D6-F7C4-31A3-5ACC-498CE852EEA3}"/>
              </a:ext>
            </a:extLst>
          </p:cNvPr>
          <p:cNvGrpSpPr/>
          <p:nvPr/>
        </p:nvGrpSpPr>
        <p:grpSpPr>
          <a:xfrm>
            <a:off x="2151842" y="1908000"/>
            <a:ext cx="8053014" cy="1427503"/>
            <a:chOff x="2151842" y="1565178"/>
            <a:chExt cx="8053014" cy="1427503"/>
          </a:xfrm>
        </p:grpSpPr>
        <p:pic>
          <p:nvPicPr>
            <p:cNvPr id="27" name="Picture 26">
              <a:extLst>
                <a:ext uri="{FF2B5EF4-FFF2-40B4-BE49-F238E27FC236}">
                  <a16:creationId xmlns:a16="http://schemas.microsoft.com/office/drawing/2014/main" id="{95E39565-FBE2-05B7-A5D7-40D98F7D2E07}"/>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339826" y="2658676"/>
              <a:ext cx="4865030" cy="334005"/>
            </a:xfrm>
            <a:prstGeom prst="rect">
              <a:avLst/>
            </a:prstGeom>
          </p:spPr>
        </p:pic>
        <p:grpSp>
          <p:nvGrpSpPr>
            <p:cNvPr id="7" name="Group 6">
              <a:extLst>
                <a:ext uri="{FF2B5EF4-FFF2-40B4-BE49-F238E27FC236}">
                  <a16:creationId xmlns:a16="http://schemas.microsoft.com/office/drawing/2014/main" id="{826ED104-95A9-CC07-7BEC-9F82CEDE55C2}"/>
                </a:ext>
              </a:extLst>
            </p:cNvPr>
            <p:cNvGrpSpPr/>
            <p:nvPr/>
          </p:nvGrpSpPr>
          <p:grpSpPr>
            <a:xfrm>
              <a:off x="2151842" y="2688528"/>
              <a:ext cx="3322833" cy="263952"/>
              <a:chOff x="4467481" y="3141210"/>
              <a:chExt cx="4846640" cy="267622"/>
            </a:xfrm>
          </p:grpSpPr>
          <p:sp>
            <p:nvSpPr>
              <p:cNvPr id="8" name="Arrow: Right 7">
                <a:extLst>
                  <a:ext uri="{FF2B5EF4-FFF2-40B4-BE49-F238E27FC236}">
                    <a16:creationId xmlns:a16="http://schemas.microsoft.com/office/drawing/2014/main" id="{61D42310-3FB6-19C2-5608-8F60952399FA}"/>
                  </a:ext>
                </a:extLst>
              </p:cNvPr>
              <p:cNvSpPr/>
              <p:nvPr/>
            </p:nvSpPr>
            <p:spPr>
              <a:xfrm>
                <a:off x="4467481" y="3141210"/>
                <a:ext cx="4846640" cy="267622"/>
              </a:xfrm>
              <a:prstGeom prst="rightArrow">
                <a:avLst/>
              </a:prstGeom>
              <a:gradFill flip="none" rotWithShape="1">
                <a:gsLst>
                  <a:gs pos="70000">
                    <a:schemeClr val="accent4"/>
                  </a:gs>
                  <a:gs pos="100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1856FC-1F52-1B28-83D1-71C87AEA2EBA}"/>
                  </a:ext>
                </a:extLst>
              </p:cNvPr>
              <p:cNvSpPr txBox="1"/>
              <p:nvPr/>
            </p:nvSpPr>
            <p:spPr>
              <a:xfrm>
                <a:off x="4476647" y="3162476"/>
                <a:ext cx="4734155" cy="246221"/>
              </a:xfrm>
              <a:prstGeom prst="rect">
                <a:avLst/>
              </a:prstGeom>
              <a:noFill/>
            </p:spPr>
            <p:txBody>
              <a:bodyPr wrap="none" rtlCol="0">
                <a:spAutoFit/>
              </a:bodyPr>
              <a:lstStyle/>
              <a:p>
                <a:r>
                  <a:rPr lang="en-GB" sz="1000" dirty="0">
                    <a:solidFill>
                      <a:schemeClr val="bg1"/>
                    </a:solidFill>
                    <a:latin typeface="Aharoni" panose="02010803020104030203" pitchFamily="2" charset="-79"/>
                    <a:cs typeface="Aharoni" panose="02010803020104030203" pitchFamily="2" charset="-79"/>
                  </a:rPr>
                  <a:t>CONSTRUCTION / INITIAL OPERATIONS</a:t>
                </a:r>
              </a:p>
            </p:txBody>
          </p:sp>
        </p:grpSp>
        <p:sp>
          <p:nvSpPr>
            <p:cNvPr id="11" name="Diamond 10">
              <a:extLst>
                <a:ext uri="{FF2B5EF4-FFF2-40B4-BE49-F238E27FC236}">
                  <a16:creationId xmlns:a16="http://schemas.microsoft.com/office/drawing/2014/main" id="{2F3E282D-9865-5843-6679-01D84B8E71DA}"/>
                </a:ext>
              </a:extLst>
            </p:cNvPr>
            <p:cNvSpPr/>
            <p:nvPr/>
          </p:nvSpPr>
          <p:spPr>
            <a:xfrm>
              <a:off x="5112002" y="1897045"/>
              <a:ext cx="609600" cy="638447"/>
            </a:xfrm>
            <a:prstGeom prst="diamond">
              <a:avLst/>
            </a:prstGeom>
            <a:solidFill>
              <a:schemeClr val="bg1">
                <a:lumMod val="75000"/>
                <a:alpha val="38000"/>
              </a:schemeClr>
            </a:solidFill>
            <a:ln>
              <a:solidFill>
                <a:schemeClr val="accent2">
                  <a:shade val="15000"/>
                  <a:alpha val="41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n>
                  <a:solidFill>
                    <a:schemeClr val="tx1"/>
                  </a:solidFill>
                </a:ln>
              </a:endParaRPr>
            </a:p>
          </p:txBody>
        </p:sp>
        <p:sp>
          <p:nvSpPr>
            <p:cNvPr id="12" name="TextBox 11">
              <a:extLst>
                <a:ext uri="{FF2B5EF4-FFF2-40B4-BE49-F238E27FC236}">
                  <a16:creationId xmlns:a16="http://schemas.microsoft.com/office/drawing/2014/main" id="{B4E16787-B65F-7C6D-E3DA-825BE65F9D49}"/>
                </a:ext>
              </a:extLst>
            </p:cNvPr>
            <p:cNvSpPr txBox="1"/>
            <p:nvPr/>
          </p:nvSpPr>
          <p:spPr>
            <a:xfrm>
              <a:off x="4606874" y="1565178"/>
              <a:ext cx="1926618" cy="338554"/>
            </a:xfrm>
            <a:prstGeom prst="rect">
              <a:avLst/>
            </a:prstGeom>
            <a:noFill/>
          </p:spPr>
          <p:txBody>
            <a:bodyPr wrap="none" rtlCol="0">
              <a:spAutoFit/>
            </a:bodyPr>
            <a:lstStyle/>
            <a:p>
              <a:r>
                <a:rPr lang="en-GB" sz="1600" b="1" i="1" dirty="0">
                  <a:solidFill>
                    <a:schemeClr val="bg1">
                      <a:lumMod val="65000"/>
                    </a:schemeClr>
                  </a:solidFill>
                </a:rPr>
                <a:t>LEGAL INTEGRATION</a:t>
              </a:r>
            </a:p>
          </p:txBody>
        </p:sp>
        <p:sp>
          <p:nvSpPr>
            <p:cNvPr id="13" name="Oval 12">
              <a:extLst>
                <a:ext uri="{FF2B5EF4-FFF2-40B4-BE49-F238E27FC236}">
                  <a16:creationId xmlns:a16="http://schemas.microsoft.com/office/drawing/2014/main" id="{AD153671-0468-735B-4037-67620EBED33E}"/>
                </a:ext>
              </a:extLst>
            </p:cNvPr>
            <p:cNvSpPr/>
            <p:nvPr/>
          </p:nvSpPr>
          <p:spPr>
            <a:xfrm>
              <a:off x="2602180" y="2012519"/>
              <a:ext cx="795454" cy="4165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
          <p:nvSpPr>
            <p:cNvPr id="14" name="TextBox 13">
              <a:extLst>
                <a:ext uri="{FF2B5EF4-FFF2-40B4-BE49-F238E27FC236}">
                  <a16:creationId xmlns:a16="http://schemas.microsoft.com/office/drawing/2014/main" id="{0DF20644-658D-B79B-1C9A-A83E62B271C7}"/>
                </a:ext>
              </a:extLst>
            </p:cNvPr>
            <p:cNvSpPr txBox="1"/>
            <p:nvPr/>
          </p:nvSpPr>
          <p:spPr>
            <a:xfrm>
              <a:off x="2385828" y="1565178"/>
              <a:ext cx="1479187" cy="338554"/>
            </a:xfrm>
            <a:prstGeom prst="rect">
              <a:avLst/>
            </a:prstGeom>
            <a:noFill/>
          </p:spPr>
          <p:txBody>
            <a:bodyPr wrap="none" rtlCol="0">
              <a:spAutoFit/>
            </a:bodyPr>
            <a:lstStyle/>
            <a:p>
              <a:r>
                <a:rPr lang="en-GB" sz="1600" b="1" i="1" dirty="0">
                  <a:solidFill>
                    <a:schemeClr val="accent1"/>
                  </a:solidFill>
                </a:rPr>
                <a:t>PROJECT START</a:t>
              </a:r>
            </a:p>
          </p:txBody>
        </p:sp>
        <p:cxnSp>
          <p:nvCxnSpPr>
            <p:cNvPr id="19" name="Straight Arrow Connector 18">
              <a:extLst>
                <a:ext uri="{FF2B5EF4-FFF2-40B4-BE49-F238E27FC236}">
                  <a16:creationId xmlns:a16="http://schemas.microsoft.com/office/drawing/2014/main" id="{D2772711-1754-7D54-C4BA-57984EAE0FB6}"/>
                </a:ext>
              </a:extLst>
            </p:cNvPr>
            <p:cNvCxnSpPr/>
            <p:nvPr/>
          </p:nvCxnSpPr>
          <p:spPr>
            <a:xfrm>
              <a:off x="3542340" y="2230987"/>
              <a:ext cx="1390810"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0594E97-EA34-4275-03C2-1E203A3FE5B2}"/>
                </a:ext>
              </a:extLst>
            </p:cNvPr>
            <p:cNvCxnSpPr/>
            <p:nvPr/>
          </p:nvCxnSpPr>
          <p:spPr>
            <a:xfrm>
              <a:off x="5916707" y="2230987"/>
              <a:ext cx="1713539" cy="0"/>
            </a:xfrm>
            <a:prstGeom prst="straightConnector1">
              <a:avLst/>
            </a:prstGeom>
            <a:ln w="25400">
              <a:solidFill>
                <a:schemeClr val="bg1">
                  <a:lumMod val="50000"/>
                  <a:alpha val="47000"/>
                </a:schemeClr>
              </a:solidFill>
              <a:tailEnd type="triangle"/>
            </a:ln>
            <a:effectLst>
              <a:outerShdw blurRad="50800" dist="50800" dir="5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32A3BD03-AE66-F537-CA54-220F50A2A527}"/>
              </a:ext>
            </a:extLst>
          </p:cNvPr>
          <p:cNvGrpSpPr/>
          <p:nvPr/>
        </p:nvGrpSpPr>
        <p:grpSpPr>
          <a:xfrm>
            <a:off x="2151842" y="1911576"/>
            <a:ext cx="8045330" cy="1697293"/>
            <a:chOff x="2151842" y="1565178"/>
            <a:chExt cx="8045330" cy="1697293"/>
          </a:xfrm>
        </p:grpSpPr>
        <p:grpSp>
          <p:nvGrpSpPr>
            <p:cNvPr id="47" name="Group 46">
              <a:extLst>
                <a:ext uri="{FF2B5EF4-FFF2-40B4-BE49-F238E27FC236}">
                  <a16:creationId xmlns:a16="http://schemas.microsoft.com/office/drawing/2014/main" id="{9520EB73-5BD3-02B8-D62C-8F93F096C0DF}"/>
                </a:ext>
              </a:extLst>
            </p:cNvPr>
            <p:cNvGrpSpPr/>
            <p:nvPr/>
          </p:nvGrpSpPr>
          <p:grpSpPr>
            <a:xfrm>
              <a:off x="5350532" y="2684993"/>
              <a:ext cx="4846640" cy="267622"/>
              <a:chOff x="4467481" y="3141210"/>
              <a:chExt cx="4846640" cy="267622"/>
            </a:xfrm>
          </p:grpSpPr>
          <p:sp>
            <p:nvSpPr>
              <p:cNvPr id="60" name="Arrow: Right 59">
                <a:extLst>
                  <a:ext uri="{FF2B5EF4-FFF2-40B4-BE49-F238E27FC236}">
                    <a16:creationId xmlns:a16="http://schemas.microsoft.com/office/drawing/2014/main" id="{8423AFA5-8372-B273-6A92-5317F3C5DE42}"/>
                  </a:ext>
                </a:extLst>
              </p:cNvPr>
              <p:cNvSpPr/>
              <p:nvPr/>
            </p:nvSpPr>
            <p:spPr>
              <a:xfrm>
                <a:off x="4467481" y="3141210"/>
                <a:ext cx="4846640" cy="267622"/>
              </a:xfrm>
              <a:prstGeom prst="rightArrow">
                <a:avLst/>
              </a:prstGeom>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7285FC61-97C3-34C0-6D07-8F609A1217C8}"/>
                  </a:ext>
                </a:extLst>
              </p:cNvPr>
              <p:cNvSpPr txBox="1"/>
              <p:nvPr/>
            </p:nvSpPr>
            <p:spPr>
              <a:xfrm>
                <a:off x="4476646" y="3162476"/>
                <a:ext cx="1845377"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SUSTAINABLE OPERATIONS</a:t>
                </a:r>
              </a:p>
            </p:txBody>
          </p:sp>
        </p:grpSp>
        <p:grpSp>
          <p:nvGrpSpPr>
            <p:cNvPr id="48" name="Group 47">
              <a:extLst>
                <a:ext uri="{FF2B5EF4-FFF2-40B4-BE49-F238E27FC236}">
                  <a16:creationId xmlns:a16="http://schemas.microsoft.com/office/drawing/2014/main" id="{5910AB8F-50B6-C3DB-9BB9-76AAD1BA75E5}"/>
                </a:ext>
              </a:extLst>
            </p:cNvPr>
            <p:cNvGrpSpPr/>
            <p:nvPr/>
          </p:nvGrpSpPr>
          <p:grpSpPr>
            <a:xfrm>
              <a:off x="2151842" y="2688528"/>
              <a:ext cx="3322833" cy="263952"/>
              <a:chOff x="4467481" y="3141210"/>
              <a:chExt cx="4846640" cy="267622"/>
            </a:xfrm>
          </p:grpSpPr>
          <p:sp>
            <p:nvSpPr>
              <p:cNvPr id="58" name="Arrow: Right 57">
                <a:extLst>
                  <a:ext uri="{FF2B5EF4-FFF2-40B4-BE49-F238E27FC236}">
                    <a16:creationId xmlns:a16="http://schemas.microsoft.com/office/drawing/2014/main" id="{A499B681-3028-57DF-79C2-16712BB9A511}"/>
                  </a:ext>
                </a:extLst>
              </p:cNvPr>
              <p:cNvSpPr/>
              <p:nvPr/>
            </p:nvSpPr>
            <p:spPr>
              <a:xfrm>
                <a:off x="4467481" y="3141210"/>
                <a:ext cx="4846640" cy="267622"/>
              </a:xfrm>
              <a:prstGeom prst="rightArrow">
                <a:avLst/>
              </a:prstGeom>
              <a:gradFill flip="none" rotWithShape="1">
                <a:gsLst>
                  <a:gs pos="70000">
                    <a:schemeClr val="accent4"/>
                  </a:gs>
                  <a:gs pos="100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E4028CFE-0AEF-B139-D97D-7E054E839290}"/>
                  </a:ext>
                </a:extLst>
              </p:cNvPr>
              <p:cNvSpPr txBox="1"/>
              <p:nvPr/>
            </p:nvSpPr>
            <p:spPr>
              <a:xfrm>
                <a:off x="4476647" y="3162476"/>
                <a:ext cx="4734155" cy="246221"/>
              </a:xfrm>
              <a:prstGeom prst="rect">
                <a:avLst/>
              </a:prstGeom>
              <a:noFill/>
            </p:spPr>
            <p:txBody>
              <a:bodyPr wrap="none" rtlCol="0">
                <a:spAutoFit/>
              </a:bodyPr>
              <a:lstStyle/>
              <a:p>
                <a:r>
                  <a:rPr lang="en-GB" sz="1000" dirty="0">
                    <a:solidFill>
                      <a:schemeClr val="bg1"/>
                    </a:solidFill>
                    <a:latin typeface="Aharoni" panose="02010803020104030203" pitchFamily="2" charset="-79"/>
                    <a:cs typeface="Aharoni" panose="02010803020104030203" pitchFamily="2" charset="-79"/>
                  </a:rPr>
                  <a:t>CONSTRUCTION / INITIAL OPERATIONS</a:t>
                </a:r>
              </a:p>
            </p:txBody>
          </p:sp>
        </p:grpSp>
        <p:sp>
          <p:nvSpPr>
            <p:cNvPr id="49" name="Diamond 48">
              <a:extLst>
                <a:ext uri="{FF2B5EF4-FFF2-40B4-BE49-F238E27FC236}">
                  <a16:creationId xmlns:a16="http://schemas.microsoft.com/office/drawing/2014/main" id="{6202A82B-8062-8B6A-A4C4-7A33208688FE}"/>
                </a:ext>
              </a:extLst>
            </p:cNvPr>
            <p:cNvSpPr/>
            <p:nvPr/>
          </p:nvSpPr>
          <p:spPr>
            <a:xfrm>
              <a:off x="5112002" y="1897045"/>
              <a:ext cx="609600" cy="638447"/>
            </a:xfrm>
            <a:prstGeom prst="diamond">
              <a:avLst/>
            </a:prstGeom>
            <a:solidFill>
              <a:schemeClr val="bg1">
                <a:lumMod val="75000"/>
                <a:alpha val="38000"/>
              </a:schemeClr>
            </a:solidFill>
            <a:ln>
              <a:solidFill>
                <a:schemeClr val="accent2">
                  <a:shade val="15000"/>
                  <a:alpha val="41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ln>
                  <a:solidFill>
                    <a:schemeClr val="tx1"/>
                  </a:solidFill>
                </a:ln>
              </a:endParaRPr>
            </a:p>
          </p:txBody>
        </p:sp>
        <p:sp>
          <p:nvSpPr>
            <p:cNvPr id="50" name="TextBox 49">
              <a:extLst>
                <a:ext uri="{FF2B5EF4-FFF2-40B4-BE49-F238E27FC236}">
                  <a16:creationId xmlns:a16="http://schemas.microsoft.com/office/drawing/2014/main" id="{1610267B-F34C-B8AE-1C04-FC3B145839A5}"/>
                </a:ext>
              </a:extLst>
            </p:cNvPr>
            <p:cNvSpPr txBox="1"/>
            <p:nvPr/>
          </p:nvSpPr>
          <p:spPr>
            <a:xfrm>
              <a:off x="4606874" y="1565178"/>
              <a:ext cx="1926618" cy="338554"/>
            </a:xfrm>
            <a:prstGeom prst="rect">
              <a:avLst/>
            </a:prstGeom>
            <a:noFill/>
          </p:spPr>
          <p:txBody>
            <a:bodyPr wrap="none" rtlCol="0">
              <a:spAutoFit/>
            </a:bodyPr>
            <a:lstStyle/>
            <a:p>
              <a:r>
                <a:rPr lang="en-GB" sz="1600" b="1" i="1" dirty="0">
                  <a:solidFill>
                    <a:schemeClr val="bg1">
                      <a:lumMod val="65000"/>
                    </a:schemeClr>
                  </a:solidFill>
                </a:rPr>
                <a:t>LEGAL INTEGRATION</a:t>
              </a:r>
            </a:p>
          </p:txBody>
        </p:sp>
        <p:sp>
          <p:nvSpPr>
            <p:cNvPr id="51" name="Oval 50">
              <a:extLst>
                <a:ext uri="{FF2B5EF4-FFF2-40B4-BE49-F238E27FC236}">
                  <a16:creationId xmlns:a16="http://schemas.microsoft.com/office/drawing/2014/main" id="{EC407629-1DCF-AB11-006F-F52AA899B3B1}"/>
                </a:ext>
              </a:extLst>
            </p:cNvPr>
            <p:cNvSpPr/>
            <p:nvPr/>
          </p:nvSpPr>
          <p:spPr>
            <a:xfrm>
              <a:off x="2602180" y="2012519"/>
              <a:ext cx="795454" cy="4165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
          <p:nvSpPr>
            <p:cNvPr id="52" name="TextBox 51">
              <a:extLst>
                <a:ext uri="{FF2B5EF4-FFF2-40B4-BE49-F238E27FC236}">
                  <a16:creationId xmlns:a16="http://schemas.microsoft.com/office/drawing/2014/main" id="{3BD577F1-AA64-ECBC-3BFD-5FB16ED2350C}"/>
                </a:ext>
              </a:extLst>
            </p:cNvPr>
            <p:cNvSpPr txBox="1"/>
            <p:nvPr/>
          </p:nvSpPr>
          <p:spPr>
            <a:xfrm>
              <a:off x="2385828" y="1565178"/>
              <a:ext cx="1479187" cy="338554"/>
            </a:xfrm>
            <a:prstGeom prst="rect">
              <a:avLst/>
            </a:prstGeom>
            <a:noFill/>
          </p:spPr>
          <p:txBody>
            <a:bodyPr wrap="none" rtlCol="0">
              <a:spAutoFit/>
            </a:bodyPr>
            <a:lstStyle/>
            <a:p>
              <a:r>
                <a:rPr lang="en-GB" sz="1600" b="1" i="1" dirty="0">
                  <a:solidFill>
                    <a:schemeClr val="accent1"/>
                  </a:solidFill>
                </a:rPr>
                <a:t>PROJECT START</a:t>
              </a:r>
            </a:p>
          </p:txBody>
        </p:sp>
        <p:cxnSp>
          <p:nvCxnSpPr>
            <p:cNvPr id="53" name="Straight Arrow Connector 52">
              <a:extLst>
                <a:ext uri="{FF2B5EF4-FFF2-40B4-BE49-F238E27FC236}">
                  <a16:creationId xmlns:a16="http://schemas.microsoft.com/office/drawing/2014/main" id="{53A9061B-BB8E-E307-F3D8-4138D06C37BD}"/>
                </a:ext>
              </a:extLst>
            </p:cNvPr>
            <p:cNvCxnSpPr/>
            <p:nvPr/>
          </p:nvCxnSpPr>
          <p:spPr>
            <a:xfrm>
              <a:off x="3542340" y="2230987"/>
              <a:ext cx="1390810"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657095C5-B272-4814-79EA-32722950AA88}"/>
                </a:ext>
              </a:extLst>
            </p:cNvPr>
            <p:cNvGrpSpPr/>
            <p:nvPr/>
          </p:nvGrpSpPr>
          <p:grpSpPr>
            <a:xfrm>
              <a:off x="3989097" y="2948561"/>
              <a:ext cx="3850668" cy="313910"/>
              <a:chOff x="4467481" y="3141211"/>
              <a:chExt cx="4846640" cy="270909"/>
            </a:xfrm>
          </p:grpSpPr>
          <p:sp>
            <p:nvSpPr>
              <p:cNvPr id="56" name="Arrow: Right 55">
                <a:extLst>
                  <a:ext uri="{FF2B5EF4-FFF2-40B4-BE49-F238E27FC236}">
                    <a16:creationId xmlns:a16="http://schemas.microsoft.com/office/drawing/2014/main" id="{86529DD3-D9B2-5685-CA97-7B6A4114264E}"/>
                  </a:ext>
                </a:extLst>
              </p:cNvPr>
              <p:cNvSpPr/>
              <p:nvPr/>
            </p:nvSpPr>
            <p:spPr>
              <a:xfrm>
                <a:off x="4467481" y="3141211"/>
                <a:ext cx="4846640" cy="267622"/>
              </a:xfrm>
              <a:prstGeom prst="rightArrow">
                <a:avLst/>
              </a:prstGeom>
              <a:gradFill flip="none" rotWithShape="1">
                <a:gsLst>
                  <a:gs pos="0">
                    <a:schemeClr val="accent1"/>
                  </a:gs>
                  <a:gs pos="39000">
                    <a:schemeClr val="accent1"/>
                  </a:gs>
                  <a:gs pos="41000">
                    <a:schemeClr val="accent1"/>
                  </a:gs>
                  <a:gs pos="52000">
                    <a:schemeClr val="accent1"/>
                  </a:gs>
                  <a:gs pos="100000">
                    <a:schemeClr val="accent1">
                      <a:lumMod val="0"/>
                      <a:lumOff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462BFB48-6E77-FFEE-A1D2-46F849AA50F5}"/>
                  </a:ext>
                </a:extLst>
              </p:cNvPr>
              <p:cNvSpPr txBox="1"/>
              <p:nvPr/>
            </p:nvSpPr>
            <p:spPr>
              <a:xfrm>
                <a:off x="4476647" y="3162476"/>
                <a:ext cx="3552070" cy="249644"/>
              </a:xfrm>
              <a:prstGeom prst="rect">
                <a:avLst/>
              </a:prstGeom>
              <a:noFill/>
            </p:spPr>
            <p:txBody>
              <a:bodyPr wrap="none" rtlCol="0">
                <a:spAutoFit/>
              </a:bodyPr>
              <a:lstStyle/>
              <a:p>
                <a:r>
                  <a:rPr lang="en-GB" sz="1000" dirty="0">
                    <a:solidFill>
                      <a:schemeClr val="bg1"/>
                    </a:solidFill>
                    <a:latin typeface="Aharoni" panose="02010803020104030203" pitchFamily="2" charset="-79"/>
                    <a:cs typeface="Aharoni" panose="02010803020104030203" pitchFamily="2" charset="-79"/>
                  </a:rPr>
                  <a:t>Management system implementation</a:t>
                </a:r>
              </a:p>
            </p:txBody>
          </p:sp>
        </p:grpSp>
        <p:cxnSp>
          <p:nvCxnSpPr>
            <p:cNvPr id="55" name="Straight Arrow Connector 54">
              <a:extLst>
                <a:ext uri="{FF2B5EF4-FFF2-40B4-BE49-F238E27FC236}">
                  <a16:creationId xmlns:a16="http://schemas.microsoft.com/office/drawing/2014/main" id="{F7AC02EE-DCED-C1C2-5FC4-F3DB3B04F05A}"/>
                </a:ext>
              </a:extLst>
            </p:cNvPr>
            <p:cNvCxnSpPr/>
            <p:nvPr/>
          </p:nvCxnSpPr>
          <p:spPr>
            <a:xfrm>
              <a:off x="5916707" y="2230987"/>
              <a:ext cx="171353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913230B5-96DE-758B-FEE6-A80B0E8935E4}"/>
              </a:ext>
            </a:extLst>
          </p:cNvPr>
          <p:cNvGrpSpPr/>
          <p:nvPr/>
        </p:nvGrpSpPr>
        <p:grpSpPr>
          <a:xfrm>
            <a:off x="2151842" y="1911576"/>
            <a:ext cx="8045330" cy="1697293"/>
            <a:chOff x="2151842" y="1565178"/>
            <a:chExt cx="8045330" cy="1697293"/>
          </a:xfrm>
        </p:grpSpPr>
        <p:grpSp>
          <p:nvGrpSpPr>
            <p:cNvPr id="70" name="Group 69">
              <a:extLst>
                <a:ext uri="{FF2B5EF4-FFF2-40B4-BE49-F238E27FC236}">
                  <a16:creationId xmlns:a16="http://schemas.microsoft.com/office/drawing/2014/main" id="{1C9A9212-45B5-0F60-D0A7-0C5B3867373D}"/>
                </a:ext>
              </a:extLst>
            </p:cNvPr>
            <p:cNvGrpSpPr/>
            <p:nvPr/>
          </p:nvGrpSpPr>
          <p:grpSpPr>
            <a:xfrm>
              <a:off x="3989097" y="2948561"/>
              <a:ext cx="3850668" cy="313910"/>
              <a:chOff x="4467481" y="3141211"/>
              <a:chExt cx="4846640" cy="270909"/>
            </a:xfrm>
          </p:grpSpPr>
          <p:sp>
            <p:nvSpPr>
              <p:cNvPr id="83" name="Arrow: Right 82">
                <a:extLst>
                  <a:ext uri="{FF2B5EF4-FFF2-40B4-BE49-F238E27FC236}">
                    <a16:creationId xmlns:a16="http://schemas.microsoft.com/office/drawing/2014/main" id="{4C19D3F1-45BC-2792-4ABC-C182B89CFEAC}"/>
                  </a:ext>
                </a:extLst>
              </p:cNvPr>
              <p:cNvSpPr/>
              <p:nvPr/>
            </p:nvSpPr>
            <p:spPr>
              <a:xfrm>
                <a:off x="4467481" y="3141211"/>
                <a:ext cx="4846640" cy="267622"/>
              </a:xfrm>
              <a:prstGeom prst="rightArrow">
                <a:avLst/>
              </a:prstGeom>
              <a:gradFill flip="none" rotWithShape="1">
                <a:gsLst>
                  <a:gs pos="0">
                    <a:schemeClr val="accent1"/>
                  </a:gs>
                  <a:gs pos="39000">
                    <a:schemeClr val="accent1"/>
                  </a:gs>
                  <a:gs pos="41000">
                    <a:schemeClr val="accent1"/>
                  </a:gs>
                  <a:gs pos="52000">
                    <a:schemeClr val="accent1"/>
                  </a:gs>
                  <a:gs pos="100000">
                    <a:schemeClr val="accent1">
                      <a:lumMod val="0"/>
                      <a:lumOff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ABEA88A6-EDBE-C813-F237-FBD17C454467}"/>
                  </a:ext>
                </a:extLst>
              </p:cNvPr>
              <p:cNvSpPr txBox="1"/>
              <p:nvPr/>
            </p:nvSpPr>
            <p:spPr>
              <a:xfrm>
                <a:off x="4476647" y="3162476"/>
                <a:ext cx="3552070" cy="249644"/>
              </a:xfrm>
              <a:prstGeom prst="rect">
                <a:avLst/>
              </a:prstGeom>
              <a:noFill/>
            </p:spPr>
            <p:txBody>
              <a:bodyPr wrap="none" rtlCol="0">
                <a:spAutoFit/>
              </a:bodyPr>
              <a:lstStyle/>
              <a:p>
                <a:r>
                  <a:rPr lang="en-GB" sz="1000" dirty="0">
                    <a:solidFill>
                      <a:schemeClr val="bg1"/>
                    </a:solidFill>
                    <a:latin typeface="Aharoni" panose="02010803020104030203" pitchFamily="2" charset="-79"/>
                    <a:cs typeface="Aharoni" panose="02010803020104030203" pitchFamily="2" charset="-79"/>
                  </a:rPr>
                  <a:t>Management system implementation</a:t>
                </a:r>
              </a:p>
            </p:txBody>
          </p:sp>
        </p:grpSp>
        <p:grpSp>
          <p:nvGrpSpPr>
            <p:cNvPr id="71" name="Group 70">
              <a:extLst>
                <a:ext uri="{FF2B5EF4-FFF2-40B4-BE49-F238E27FC236}">
                  <a16:creationId xmlns:a16="http://schemas.microsoft.com/office/drawing/2014/main" id="{3C1BD349-0AAB-0AEA-1CE3-6D4D7BA40176}"/>
                </a:ext>
              </a:extLst>
            </p:cNvPr>
            <p:cNvGrpSpPr/>
            <p:nvPr/>
          </p:nvGrpSpPr>
          <p:grpSpPr>
            <a:xfrm>
              <a:off x="5350532" y="2684993"/>
              <a:ext cx="4846640" cy="267622"/>
              <a:chOff x="4467481" y="3141210"/>
              <a:chExt cx="4846640" cy="267622"/>
            </a:xfrm>
          </p:grpSpPr>
          <p:sp>
            <p:nvSpPr>
              <p:cNvPr id="81" name="Arrow: Right 80">
                <a:extLst>
                  <a:ext uri="{FF2B5EF4-FFF2-40B4-BE49-F238E27FC236}">
                    <a16:creationId xmlns:a16="http://schemas.microsoft.com/office/drawing/2014/main" id="{80E881E4-F6BC-2366-8CFC-B00F0E45D954}"/>
                  </a:ext>
                </a:extLst>
              </p:cNvPr>
              <p:cNvSpPr/>
              <p:nvPr/>
            </p:nvSpPr>
            <p:spPr>
              <a:xfrm>
                <a:off x="4467481" y="3141210"/>
                <a:ext cx="4846640" cy="267622"/>
              </a:xfrm>
              <a:prstGeom prst="rightArrow">
                <a:avLst/>
              </a:prstGeom>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37BBD0C8-604C-3C52-44D1-04E8C0F0F284}"/>
                  </a:ext>
                </a:extLst>
              </p:cNvPr>
              <p:cNvSpPr txBox="1"/>
              <p:nvPr/>
            </p:nvSpPr>
            <p:spPr>
              <a:xfrm>
                <a:off x="4476646" y="3162476"/>
                <a:ext cx="1845377"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SUSTAINABLE OPERATIONS</a:t>
                </a:r>
              </a:p>
            </p:txBody>
          </p:sp>
        </p:grpSp>
        <p:grpSp>
          <p:nvGrpSpPr>
            <p:cNvPr id="72" name="Group 71">
              <a:extLst>
                <a:ext uri="{FF2B5EF4-FFF2-40B4-BE49-F238E27FC236}">
                  <a16:creationId xmlns:a16="http://schemas.microsoft.com/office/drawing/2014/main" id="{55ED4824-FED2-63AB-2B3A-24FA1D62F51D}"/>
                </a:ext>
              </a:extLst>
            </p:cNvPr>
            <p:cNvGrpSpPr/>
            <p:nvPr/>
          </p:nvGrpSpPr>
          <p:grpSpPr>
            <a:xfrm>
              <a:off x="2151842" y="2688528"/>
              <a:ext cx="3322833" cy="263952"/>
              <a:chOff x="4467481" y="3141210"/>
              <a:chExt cx="4846640" cy="267622"/>
            </a:xfrm>
          </p:grpSpPr>
          <p:sp>
            <p:nvSpPr>
              <p:cNvPr id="79" name="Arrow: Right 78">
                <a:extLst>
                  <a:ext uri="{FF2B5EF4-FFF2-40B4-BE49-F238E27FC236}">
                    <a16:creationId xmlns:a16="http://schemas.microsoft.com/office/drawing/2014/main" id="{BB404835-00F0-ECD2-2E3D-241D595AB29D}"/>
                  </a:ext>
                </a:extLst>
              </p:cNvPr>
              <p:cNvSpPr/>
              <p:nvPr/>
            </p:nvSpPr>
            <p:spPr>
              <a:xfrm>
                <a:off x="4467481" y="3141210"/>
                <a:ext cx="4846640" cy="267622"/>
              </a:xfrm>
              <a:prstGeom prst="rightArrow">
                <a:avLst/>
              </a:prstGeom>
              <a:gradFill flip="none" rotWithShape="1">
                <a:gsLst>
                  <a:gs pos="70000">
                    <a:schemeClr val="accent4"/>
                  </a:gs>
                  <a:gs pos="100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1922339A-94C7-EC37-EB67-76F43667818B}"/>
                  </a:ext>
                </a:extLst>
              </p:cNvPr>
              <p:cNvSpPr txBox="1"/>
              <p:nvPr/>
            </p:nvSpPr>
            <p:spPr>
              <a:xfrm>
                <a:off x="4476647" y="3162476"/>
                <a:ext cx="4734155"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CONSTRUCTION / INITIAL OPERATIONS</a:t>
                </a:r>
              </a:p>
            </p:txBody>
          </p:sp>
        </p:grpSp>
        <p:sp>
          <p:nvSpPr>
            <p:cNvPr id="73" name="Diamond 72">
              <a:extLst>
                <a:ext uri="{FF2B5EF4-FFF2-40B4-BE49-F238E27FC236}">
                  <a16:creationId xmlns:a16="http://schemas.microsoft.com/office/drawing/2014/main" id="{DA614CEE-C952-DF3B-C0C4-989EB8343D52}"/>
                </a:ext>
              </a:extLst>
            </p:cNvPr>
            <p:cNvSpPr/>
            <p:nvPr/>
          </p:nvSpPr>
          <p:spPr>
            <a:xfrm>
              <a:off x="5112002" y="1897045"/>
              <a:ext cx="609600" cy="638447"/>
            </a:xfrm>
            <a:prstGeom prst="diamond">
              <a:avLst/>
            </a:prstGeom>
            <a:solidFill>
              <a:srgbClr val="FE5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solidFill>
                    <a:prstClr val="black"/>
                  </a:solid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F0F87D3D-B863-06E5-D733-61F97CF0EB55}"/>
                </a:ext>
              </a:extLst>
            </p:cNvPr>
            <p:cNvSpPr txBox="1"/>
            <p:nvPr/>
          </p:nvSpPr>
          <p:spPr>
            <a:xfrm>
              <a:off x="4606874" y="1565178"/>
              <a:ext cx="1926618"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1" u="none" strike="noStrike" kern="1200" cap="none" spc="0" normalizeH="0" baseline="0" noProof="0" dirty="0">
                  <a:ln>
                    <a:noFill/>
                  </a:ln>
                  <a:solidFill>
                    <a:srgbClr val="FE5000"/>
                  </a:solidFill>
                  <a:effectLst/>
                  <a:uLnTx/>
                  <a:uFillTx/>
                  <a:latin typeface="Calibri" panose="020F0502020204030204" pitchFamily="34" charset="0"/>
                  <a:ea typeface="+mn-ea"/>
                  <a:cs typeface="+mn-cs"/>
                </a:rPr>
                <a:t>LEGAL INTEGRATION</a:t>
              </a:r>
            </a:p>
          </p:txBody>
        </p:sp>
        <p:sp>
          <p:nvSpPr>
            <p:cNvPr id="75" name="Oval 74">
              <a:extLst>
                <a:ext uri="{FF2B5EF4-FFF2-40B4-BE49-F238E27FC236}">
                  <a16:creationId xmlns:a16="http://schemas.microsoft.com/office/drawing/2014/main" id="{72073210-4182-C276-3CC5-0C4BEBC67304}"/>
                </a:ext>
              </a:extLst>
            </p:cNvPr>
            <p:cNvSpPr/>
            <p:nvPr/>
          </p:nvSpPr>
          <p:spPr>
            <a:xfrm>
              <a:off x="2602180" y="2012519"/>
              <a:ext cx="795454" cy="4165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C50B807B-33F2-085A-3F13-78D2C9F09B01}"/>
                </a:ext>
              </a:extLst>
            </p:cNvPr>
            <p:cNvSpPr txBox="1"/>
            <p:nvPr/>
          </p:nvSpPr>
          <p:spPr>
            <a:xfrm>
              <a:off x="2385828" y="1565178"/>
              <a:ext cx="1479187"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1"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PROJECT START</a:t>
              </a:r>
            </a:p>
          </p:txBody>
        </p:sp>
        <p:cxnSp>
          <p:nvCxnSpPr>
            <p:cNvPr id="77" name="Straight Arrow Connector 76">
              <a:extLst>
                <a:ext uri="{FF2B5EF4-FFF2-40B4-BE49-F238E27FC236}">
                  <a16:creationId xmlns:a16="http://schemas.microsoft.com/office/drawing/2014/main" id="{64F34481-AEF6-BAC1-EE2A-0169B6AEF3D5}"/>
                </a:ext>
              </a:extLst>
            </p:cNvPr>
            <p:cNvCxnSpPr/>
            <p:nvPr/>
          </p:nvCxnSpPr>
          <p:spPr>
            <a:xfrm>
              <a:off x="3542340" y="2230987"/>
              <a:ext cx="1390810"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90C8AF4-CB7A-8105-0FD1-D5B5B2E18C72}"/>
                </a:ext>
              </a:extLst>
            </p:cNvPr>
            <p:cNvCxnSpPr/>
            <p:nvPr/>
          </p:nvCxnSpPr>
          <p:spPr>
            <a:xfrm>
              <a:off x="5916707" y="2230987"/>
              <a:ext cx="171353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D0C3FCD3-F831-2558-5591-8348A5060DB7}"/>
              </a:ext>
            </a:extLst>
          </p:cNvPr>
          <p:cNvPicPr>
            <a:picLocks noChangeAspect="1"/>
          </p:cNvPicPr>
          <p:nvPr/>
        </p:nvPicPr>
        <p:blipFill>
          <a:blip r:embed="rId4"/>
          <a:stretch>
            <a:fillRect/>
          </a:stretch>
        </p:blipFill>
        <p:spPr>
          <a:xfrm>
            <a:off x="10505760" y="148745"/>
            <a:ext cx="1329043" cy="1158341"/>
          </a:xfrm>
          <a:prstGeom prst="rect">
            <a:avLst/>
          </a:prstGeom>
        </p:spPr>
      </p:pic>
      <p:pic>
        <p:nvPicPr>
          <p:cNvPr id="6" name="Picture 5">
            <a:extLst>
              <a:ext uri="{FF2B5EF4-FFF2-40B4-BE49-F238E27FC236}">
                <a16:creationId xmlns:a16="http://schemas.microsoft.com/office/drawing/2014/main" id="{86052AD0-087F-AEA0-6C69-87679516B6CB}"/>
              </a:ext>
            </a:extLst>
          </p:cNvPr>
          <p:cNvPicPr>
            <a:picLocks noChangeAspect="1"/>
          </p:cNvPicPr>
          <p:nvPr/>
        </p:nvPicPr>
        <p:blipFill>
          <a:blip r:embed="rId5"/>
          <a:stretch>
            <a:fillRect/>
          </a:stretch>
        </p:blipFill>
        <p:spPr>
          <a:xfrm>
            <a:off x="880759" y="4081125"/>
            <a:ext cx="797426" cy="695004"/>
          </a:xfrm>
          <a:prstGeom prst="rect">
            <a:avLst/>
          </a:prstGeom>
        </p:spPr>
      </p:pic>
      <p:grpSp>
        <p:nvGrpSpPr>
          <p:cNvPr id="20" name="Group 19">
            <a:extLst>
              <a:ext uri="{FF2B5EF4-FFF2-40B4-BE49-F238E27FC236}">
                <a16:creationId xmlns:a16="http://schemas.microsoft.com/office/drawing/2014/main" id="{E5E33868-D009-A445-0A5B-AA1209478AC0}"/>
              </a:ext>
            </a:extLst>
          </p:cNvPr>
          <p:cNvGrpSpPr/>
          <p:nvPr/>
        </p:nvGrpSpPr>
        <p:grpSpPr>
          <a:xfrm>
            <a:off x="880759" y="4076522"/>
            <a:ext cx="10385946" cy="1553561"/>
            <a:chOff x="259434" y="1597895"/>
            <a:chExt cx="10385946" cy="1553561"/>
          </a:xfrm>
        </p:grpSpPr>
        <p:grpSp>
          <p:nvGrpSpPr>
            <p:cNvPr id="62" name="Group 61">
              <a:extLst>
                <a:ext uri="{FF2B5EF4-FFF2-40B4-BE49-F238E27FC236}">
                  <a16:creationId xmlns:a16="http://schemas.microsoft.com/office/drawing/2014/main" id="{480F4A38-5D9C-DCBA-F53C-49937C3DB90D}"/>
                </a:ext>
              </a:extLst>
            </p:cNvPr>
            <p:cNvGrpSpPr/>
            <p:nvPr/>
          </p:nvGrpSpPr>
          <p:grpSpPr>
            <a:xfrm>
              <a:off x="658147" y="1619993"/>
              <a:ext cx="9987233" cy="1531463"/>
              <a:chOff x="1431616" y="4104518"/>
              <a:chExt cx="9987233" cy="1594096"/>
            </a:xfrm>
          </p:grpSpPr>
          <p:sp>
            <p:nvSpPr>
              <p:cNvPr id="63" name="Freeform: Shape 62">
                <a:extLst>
                  <a:ext uri="{FF2B5EF4-FFF2-40B4-BE49-F238E27FC236}">
                    <a16:creationId xmlns:a16="http://schemas.microsoft.com/office/drawing/2014/main" id="{8C99C097-D1D8-6D5D-9BA1-01B0DD431135}"/>
                  </a:ext>
                </a:extLst>
              </p:cNvPr>
              <p:cNvSpPr/>
              <p:nvPr/>
            </p:nvSpPr>
            <p:spPr>
              <a:xfrm>
                <a:off x="1431616" y="4104518"/>
                <a:ext cx="9987233" cy="708358"/>
              </a:xfrm>
              <a:custGeom>
                <a:avLst/>
                <a:gdLst>
                  <a:gd name="connsiteX0" fmla="*/ 0 w 7895259"/>
                  <a:gd name="connsiteY0" fmla="*/ 0 h 708356"/>
                  <a:gd name="connsiteX1" fmla="*/ 7541081 w 7895259"/>
                  <a:gd name="connsiteY1" fmla="*/ 0 h 708356"/>
                  <a:gd name="connsiteX2" fmla="*/ 7895259 w 7895259"/>
                  <a:gd name="connsiteY2" fmla="*/ 354178 h 708356"/>
                  <a:gd name="connsiteX3" fmla="*/ 7541081 w 7895259"/>
                  <a:gd name="connsiteY3" fmla="*/ 708356 h 708356"/>
                  <a:gd name="connsiteX4" fmla="*/ 0 w 7895259"/>
                  <a:gd name="connsiteY4" fmla="*/ 708356 h 708356"/>
                  <a:gd name="connsiteX5" fmla="*/ 0 w 7895259"/>
                  <a:gd name="connsiteY5" fmla="*/ 0 h 70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5259" h="708356">
                    <a:moveTo>
                      <a:pt x="7895259" y="708355"/>
                    </a:moveTo>
                    <a:lnTo>
                      <a:pt x="354178" y="708355"/>
                    </a:lnTo>
                    <a:lnTo>
                      <a:pt x="0" y="354178"/>
                    </a:lnTo>
                    <a:lnTo>
                      <a:pt x="354178" y="1"/>
                    </a:lnTo>
                    <a:lnTo>
                      <a:pt x="7895259" y="1"/>
                    </a:lnTo>
                    <a:lnTo>
                      <a:pt x="7895259" y="708355"/>
                    </a:lnTo>
                    <a:close/>
                  </a:path>
                </a:pathLst>
              </a:custGeom>
              <a:ln>
                <a:solidFill>
                  <a:srgbClr val="FE500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9455" tIns="60961" rIns="113792" bIns="60961" numCol="1" spcCol="1270" anchor="ctr" anchorCtr="0">
                <a:noAutofit/>
              </a:bodyPr>
              <a:lstStyle/>
              <a:p>
                <a:pPr marL="0" lvl="0" indent="0" algn="ctr" defTabSz="711200">
                  <a:lnSpc>
                    <a:spcPct val="90000"/>
                  </a:lnSpc>
                  <a:spcBef>
                    <a:spcPct val="0"/>
                  </a:spcBef>
                  <a:spcAft>
                    <a:spcPct val="35000"/>
                  </a:spcAft>
                  <a:buFont typeface="+mj-lt"/>
                  <a:buNone/>
                </a:pPr>
                <a:r>
                  <a:rPr lang="en-GB" sz="1600" kern="1200" dirty="0">
                    <a:cs typeface="TimesNewRomanPSMT"/>
                  </a:rPr>
                  <a:t>Ensure that the governance and management of the transition period leading to integration is well regulated and controlled through the definition of </a:t>
                </a:r>
                <a:r>
                  <a:rPr lang="en-GB" sz="1600" b="1" kern="1200" dirty="0">
                    <a:cs typeface="TimesNewRomanPSMT"/>
                  </a:rPr>
                  <a:t>access agreements </a:t>
                </a:r>
                <a:r>
                  <a:rPr lang="en-GB" sz="1600" kern="1200" dirty="0">
                    <a:cs typeface="TimesNewRomanPSMT"/>
                  </a:rPr>
                  <a:t>with the organisations hosting the ELI Facilities;</a:t>
                </a:r>
                <a:endParaRPr lang="en-GB" sz="1600" kern="1200" dirty="0"/>
              </a:p>
            </p:txBody>
          </p:sp>
          <p:sp>
            <p:nvSpPr>
              <p:cNvPr id="64" name="Freeform: Shape 63">
                <a:extLst>
                  <a:ext uri="{FF2B5EF4-FFF2-40B4-BE49-F238E27FC236}">
                    <a16:creationId xmlns:a16="http://schemas.microsoft.com/office/drawing/2014/main" id="{F27CC849-C7E3-7A10-931D-E1635A779D3E}"/>
                  </a:ext>
                </a:extLst>
              </p:cNvPr>
              <p:cNvSpPr/>
              <p:nvPr/>
            </p:nvSpPr>
            <p:spPr>
              <a:xfrm>
                <a:off x="1431616" y="4990256"/>
                <a:ext cx="9987233" cy="708358"/>
              </a:xfrm>
              <a:custGeom>
                <a:avLst/>
                <a:gdLst>
                  <a:gd name="connsiteX0" fmla="*/ 0 w 7895259"/>
                  <a:gd name="connsiteY0" fmla="*/ 0 h 708356"/>
                  <a:gd name="connsiteX1" fmla="*/ 7541081 w 7895259"/>
                  <a:gd name="connsiteY1" fmla="*/ 0 h 708356"/>
                  <a:gd name="connsiteX2" fmla="*/ 7895259 w 7895259"/>
                  <a:gd name="connsiteY2" fmla="*/ 354178 h 708356"/>
                  <a:gd name="connsiteX3" fmla="*/ 7541081 w 7895259"/>
                  <a:gd name="connsiteY3" fmla="*/ 708356 h 708356"/>
                  <a:gd name="connsiteX4" fmla="*/ 0 w 7895259"/>
                  <a:gd name="connsiteY4" fmla="*/ 708356 h 708356"/>
                  <a:gd name="connsiteX5" fmla="*/ 0 w 7895259"/>
                  <a:gd name="connsiteY5" fmla="*/ 0 h 70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5259" h="708356">
                    <a:moveTo>
                      <a:pt x="7895259" y="708355"/>
                    </a:moveTo>
                    <a:lnTo>
                      <a:pt x="354178" y="708355"/>
                    </a:lnTo>
                    <a:lnTo>
                      <a:pt x="0" y="354178"/>
                    </a:lnTo>
                    <a:lnTo>
                      <a:pt x="354178" y="1"/>
                    </a:lnTo>
                    <a:lnTo>
                      <a:pt x="7895259" y="1"/>
                    </a:lnTo>
                    <a:lnTo>
                      <a:pt x="7895259" y="708355"/>
                    </a:lnTo>
                    <a:close/>
                  </a:path>
                </a:pathLst>
              </a:custGeom>
              <a:solidFill>
                <a:srgbClr val="FE5000"/>
              </a:solidFill>
              <a:ln>
                <a:solidFill>
                  <a:srgbClr val="FE500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9455" tIns="60961"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cs typeface="TimesNewRomanPSMT"/>
                  </a:rPr>
                  <a:t>Design and implement management unity within ELI through the gradual roll-out of an </a:t>
                </a:r>
                <a:r>
                  <a:rPr lang="en-GB" sz="1600" b="1" kern="1200" dirty="0">
                    <a:solidFill>
                      <a:schemeClr val="bg1"/>
                    </a:solidFill>
                    <a:cs typeface="TimesNewRomanPSMT"/>
                  </a:rPr>
                  <a:t>integrated management system</a:t>
                </a:r>
                <a:r>
                  <a:rPr lang="en-GB" sz="1600" kern="1200" dirty="0">
                    <a:solidFill>
                      <a:schemeClr val="bg1"/>
                    </a:solidFill>
                    <a:cs typeface="TimesNewRomanPSMT"/>
                  </a:rPr>
                  <a:t> based on established international standards together with </a:t>
                </a:r>
                <a:r>
                  <a:rPr lang="en-GB" sz="1600" b="1" kern="1200" dirty="0">
                    <a:solidFill>
                      <a:schemeClr val="bg1"/>
                    </a:solidFill>
                    <a:cs typeface="TimesNewRomanPSMT"/>
                  </a:rPr>
                  <a:t>supporting IT systems</a:t>
                </a:r>
                <a:r>
                  <a:rPr lang="en-GB" sz="1600" kern="1200" dirty="0">
                    <a:solidFill>
                      <a:schemeClr val="bg1"/>
                    </a:solidFill>
                    <a:cs typeface="TimesNewRomanPSMT"/>
                  </a:rPr>
                  <a:t>;</a:t>
                </a:r>
              </a:p>
            </p:txBody>
          </p:sp>
        </p:grpSp>
        <p:pic>
          <p:nvPicPr>
            <p:cNvPr id="5" name="Picture 4">
              <a:extLst>
                <a:ext uri="{FF2B5EF4-FFF2-40B4-BE49-F238E27FC236}">
                  <a16:creationId xmlns:a16="http://schemas.microsoft.com/office/drawing/2014/main" id="{664322A2-9D67-93DF-445C-F71EFAACC9F8}"/>
                </a:ext>
              </a:extLst>
            </p:cNvPr>
            <p:cNvPicPr>
              <a:picLocks noChangeAspect="1"/>
            </p:cNvPicPr>
            <p:nvPr/>
          </p:nvPicPr>
          <p:blipFill>
            <a:blip r:embed="rId5"/>
            <a:stretch>
              <a:fillRect/>
            </a:stretch>
          </p:blipFill>
          <p:spPr>
            <a:xfrm>
              <a:off x="259434" y="1597895"/>
              <a:ext cx="797426" cy="695004"/>
            </a:xfrm>
            <a:prstGeom prst="rect">
              <a:avLst/>
            </a:prstGeom>
          </p:spPr>
        </p:pic>
        <p:pic>
          <p:nvPicPr>
            <p:cNvPr id="15" name="Picture 14">
              <a:extLst>
                <a:ext uri="{FF2B5EF4-FFF2-40B4-BE49-F238E27FC236}">
                  <a16:creationId xmlns:a16="http://schemas.microsoft.com/office/drawing/2014/main" id="{48F034E7-B010-31A6-4696-382B690ED991}"/>
                </a:ext>
              </a:extLst>
            </p:cNvPr>
            <p:cNvPicPr>
              <a:picLocks noChangeAspect="1"/>
            </p:cNvPicPr>
            <p:nvPr/>
          </p:nvPicPr>
          <p:blipFill>
            <a:blip r:embed="rId6"/>
            <a:stretch>
              <a:fillRect/>
            </a:stretch>
          </p:blipFill>
          <p:spPr>
            <a:xfrm>
              <a:off x="259434" y="2456451"/>
              <a:ext cx="797426" cy="695004"/>
            </a:xfrm>
            <a:prstGeom prst="rect">
              <a:avLst/>
            </a:prstGeom>
          </p:spPr>
        </p:pic>
      </p:grpSp>
      <p:grpSp>
        <p:nvGrpSpPr>
          <p:cNvPr id="22" name="Group 21">
            <a:extLst>
              <a:ext uri="{FF2B5EF4-FFF2-40B4-BE49-F238E27FC236}">
                <a16:creationId xmlns:a16="http://schemas.microsoft.com/office/drawing/2014/main" id="{28777C0C-2963-5A5A-8E06-C52EC0204F91}"/>
              </a:ext>
            </a:extLst>
          </p:cNvPr>
          <p:cNvGrpSpPr/>
          <p:nvPr/>
        </p:nvGrpSpPr>
        <p:grpSpPr>
          <a:xfrm>
            <a:off x="875006" y="4083100"/>
            <a:ext cx="10391699" cy="2403904"/>
            <a:chOff x="2119796" y="5274879"/>
            <a:chExt cx="10391699" cy="2403904"/>
          </a:xfrm>
        </p:grpSpPr>
        <p:grpSp>
          <p:nvGrpSpPr>
            <p:cNvPr id="85" name="Group 84">
              <a:extLst>
                <a:ext uri="{FF2B5EF4-FFF2-40B4-BE49-F238E27FC236}">
                  <a16:creationId xmlns:a16="http://schemas.microsoft.com/office/drawing/2014/main" id="{948F4E9A-BD33-6D52-EB74-3D049B5308EC}"/>
                </a:ext>
              </a:extLst>
            </p:cNvPr>
            <p:cNvGrpSpPr/>
            <p:nvPr/>
          </p:nvGrpSpPr>
          <p:grpSpPr>
            <a:xfrm>
              <a:off x="2524262" y="5288695"/>
              <a:ext cx="9987233" cy="2390088"/>
              <a:chOff x="1431616" y="4104517"/>
              <a:chExt cx="9987233" cy="2487836"/>
            </a:xfrm>
          </p:grpSpPr>
          <p:sp>
            <p:nvSpPr>
              <p:cNvPr id="86" name="Freeform: Shape 85">
                <a:extLst>
                  <a:ext uri="{FF2B5EF4-FFF2-40B4-BE49-F238E27FC236}">
                    <a16:creationId xmlns:a16="http://schemas.microsoft.com/office/drawing/2014/main" id="{D0DAC0D4-C117-5847-DA4A-06267D8D6AFA}"/>
                  </a:ext>
                </a:extLst>
              </p:cNvPr>
              <p:cNvSpPr/>
              <p:nvPr/>
            </p:nvSpPr>
            <p:spPr>
              <a:xfrm>
                <a:off x="1431616" y="5883995"/>
                <a:ext cx="9987233" cy="708358"/>
              </a:xfrm>
              <a:custGeom>
                <a:avLst/>
                <a:gdLst>
                  <a:gd name="connsiteX0" fmla="*/ 0 w 7895259"/>
                  <a:gd name="connsiteY0" fmla="*/ 0 h 708356"/>
                  <a:gd name="connsiteX1" fmla="*/ 7541081 w 7895259"/>
                  <a:gd name="connsiteY1" fmla="*/ 0 h 708356"/>
                  <a:gd name="connsiteX2" fmla="*/ 7895259 w 7895259"/>
                  <a:gd name="connsiteY2" fmla="*/ 354178 h 708356"/>
                  <a:gd name="connsiteX3" fmla="*/ 7541081 w 7895259"/>
                  <a:gd name="connsiteY3" fmla="*/ 708356 h 708356"/>
                  <a:gd name="connsiteX4" fmla="*/ 0 w 7895259"/>
                  <a:gd name="connsiteY4" fmla="*/ 708356 h 708356"/>
                  <a:gd name="connsiteX5" fmla="*/ 0 w 7895259"/>
                  <a:gd name="connsiteY5" fmla="*/ 0 h 70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5259" h="708356">
                    <a:moveTo>
                      <a:pt x="7895259" y="708355"/>
                    </a:moveTo>
                    <a:lnTo>
                      <a:pt x="354178" y="708355"/>
                    </a:lnTo>
                    <a:lnTo>
                      <a:pt x="0" y="354178"/>
                    </a:lnTo>
                    <a:lnTo>
                      <a:pt x="354178" y="1"/>
                    </a:lnTo>
                    <a:lnTo>
                      <a:pt x="7895259" y="1"/>
                    </a:lnTo>
                    <a:lnTo>
                      <a:pt x="7895259" y="708355"/>
                    </a:lnTo>
                    <a:close/>
                  </a:path>
                </a:pathLst>
              </a:custGeom>
              <a:solidFill>
                <a:srgbClr val="FE5000"/>
              </a:solidFill>
              <a:ln>
                <a:solidFill>
                  <a:srgbClr val="FE500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9455" tIns="60961" rIns="113792" bIns="60961"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cs typeface="TimesNewRomanPSMT"/>
                  </a:rPr>
                  <a:t>Define and plan the </a:t>
                </a:r>
                <a:r>
                  <a:rPr lang="en-GB" sz="1600" b="1" kern="1200" dirty="0">
                    <a:solidFill>
                      <a:schemeClr val="bg1"/>
                    </a:solidFill>
                    <a:cs typeface="TimesNewRomanPSMT"/>
                  </a:rPr>
                  <a:t>legal transition </a:t>
                </a:r>
                <a:r>
                  <a:rPr lang="en-GB" sz="1600" kern="1200" dirty="0">
                    <a:solidFill>
                      <a:schemeClr val="bg1"/>
                    </a:solidFill>
                    <a:cs typeface="TimesNewRomanPSMT"/>
                  </a:rPr>
                  <a:t>from agreements-based access to integrated operations.</a:t>
                </a:r>
                <a:endParaRPr lang="en-GB" sz="1600" kern="1200" dirty="0">
                  <a:solidFill>
                    <a:schemeClr val="bg1"/>
                  </a:solidFill>
                  <a:cs typeface="Times New Roman" panose="02020603050405020304" pitchFamily="18" charset="0"/>
                </a:endParaRPr>
              </a:p>
            </p:txBody>
          </p:sp>
          <p:sp>
            <p:nvSpPr>
              <p:cNvPr id="87" name="Freeform: Shape 86">
                <a:extLst>
                  <a:ext uri="{FF2B5EF4-FFF2-40B4-BE49-F238E27FC236}">
                    <a16:creationId xmlns:a16="http://schemas.microsoft.com/office/drawing/2014/main" id="{098A4ED1-F8C3-7A36-DA23-4ABBB5EF02DB}"/>
                  </a:ext>
                </a:extLst>
              </p:cNvPr>
              <p:cNvSpPr/>
              <p:nvPr/>
            </p:nvSpPr>
            <p:spPr>
              <a:xfrm>
                <a:off x="1431616" y="4104517"/>
                <a:ext cx="9987233" cy="708358"/>
              </a:xfrm>
              <a:custGeom>
                <a:avLst/>
                <a:gdLst>
                  <a:gd name="connsiteX0" fmla="*/ 0 w 7895259"/>
                  <a:gd name="connsiteY0" fmla="*/ 0 h 708356"/>
                  <a:gd name="connsiteX1" fmla="*/ 7541081 w 7895259"/>
                  <a:gd name="connsiteY1" fmla="*/ 0 h 708356"/>
                  <a:gd name="connsiteX2" fmla="*/ 7895259 w 7895259"/>
                  <a:gd name="connsiteY2" fmla="*/ 354178 h 708356"/>
                  <a:gd name="connsiteX3" fmla="*/ 7541081 w 7895259"/>
                  <a:gd name="connsiteY3" fmla="*/ 708356 h 708356"/>
                  <a:gd name="connsiteX4" fmla="*/ 0 w 7895259"/>
                  <a:gd name="connsiteY4" fmla="*/ 708356 h 708356"/>
                  <a:gd name="connsiteX5" fmla="*/ 0 w 7895259"/>
                  <a:gd name="connsiteY5" fmla="*/ 0 h 70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5259" h="708356">
                    <a:moveTo>
                      <a:pt x="7895259" y="708355"/>
                    </a:moveTo>
                    <a:lnTo>
                      <a:pt x="354178" y="708355"/>
                    </a:lnTo>
                    <a:lnTo>
                      <a:pt x="0" y="354178"/>
                    </a:lnTo>
                    <a:lnTo>
                      <a:pt x="354178" y="1"/>
                    </a:lnTo>
                    <a:lnTo>
                      <a:pt x="7895259" y="1"/>
                    </a:lnTo>
                    <a:lnTo>
                      <a:pt x="7895259" y="708355"/>
                    </a:lnTo>
                    <a:close/>
                  </a:path>
                </a:pathLst>
              </a:custGeom>
              <a:ln>
                <a:solidFill>
                  <a:srgbClr val="FE500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9455" tIns="60961" rIns="113792" bIns="60961" numCol="1" spcCol="1270" anchor="ctr" anchorCtr="0">
                <a:noAutofit/>
              </a:bodyPr>
              <a:lstStyle/>
              <a:p>
                <a:pPr marL="0" lvl="0" indent="0" algn="ctr" defTabSz="711200">
                  <a:lnSpc>
                    <a:spcPct val="90000"/>
                  </a:lnSpc>
                  <a:spcBef>
                    <a:spcPct val="0"/>
                  </a:spcBef>
                  <a:spcAft>
                    <a:spcPct val="35000"/>
                  </a:spcAft>
                  <a:buFont typeface="+mj-lt"/>
                  <a:buNone/>
                </a:pPr>
                <a:r>
                  <a:rPr lang="en-GB" sz="1600" kern="1200" dirty="0">
                    <a:cs typeface="TimesNewRomanPSMT"/>
                  </a:rPr>
                  <a:t>Ensure that the governance and management of the transition period leading to integration is well regulated and controlled through the definition of </a:t>
                </a:r>
                <a:r>
                  <a:rPr lang="en-GB" sz="1600" b="1" kern="1200" dirty="0">
                    <a:cs typeface="TimesNewRomanPSMT"/>
                  </a:rPr>
                  <a:t>access agreements </a:t>
                </a:r>
                <a:r>
                  <a:rPr lang="en-GB" sz="1600" kern="1200" dirty="0">
                    <a:cs typeface="TimesNewRomanPSMT"/>
                  </a:rPr>
                  <a:t>with the organisations hosting the ELI Facilities;</a:t>
                </a:r>
                <a:endParaRPr lang="en-GB" sz="1600" kern="1200" dirty="0"/>
              </a:p>
            </p:txBody>
          </p:sp>
          <p:sp>
            <p:nvSpPr>
              <p:cNvPr id="88" name="Freeform: Shape 87">
                <a:extLst>
                  <a:ext uri="{FF2B5EF4-FFF2-40B4-BE49-F238E27FC236}">
                    <a16:creationId xmlns:a16="http://schemas.microsoft.com/office/drawing/2014/main" id="{F8F6CF2F-C647-AE9F-6695-59295AC037DC}"/>
                  </a:ext>
                </a:extLst>
              </p:cNvPr>
              <p:cNvSpPr/>
              <p:nvPr/>
            </p:nvSpPr>
            <p:spPr>
              <a:xfrm>
                <a:off x="1431616" y="4989964"/>
                <a:ext cx="9987233" cy="708358"/>
              </a:xfrm>
              <a:custGeom>
                <a:avLst/>
                <a:gdLst>
                  <a:gd name="connsiteX0" fmla="*/ 0 w 7895259"/>
                  <a:gd name="connsiteY0" fmla="*/ 0 h 708356"/>
                  <a:gd name="connsiteX1" fmla="*/ 7541081 w 7895259"/>
                  <a:gd name="connsiteY1" fmla="*/ 0 h 708356"/>
                  <a:gd name="connsiteX2" fmla="*/ 7895259 w 7895259"/>
                  <a:gd name="connsiteY2" fmla="*/ 354178 h 708356"/>
                  <a:gd name="connsiteX3" fmla="*/ 7541081 w 7895259"/>
                  <a:gd name="connsiteY3" fmla="*/ 708356 h 708356"/>
                  <a:gd name="connsiteX4" fmla="*/ 0 w 7895259"/>
                  <a:gd name="connsiteY4" fmla="*/ 708356 h 708356"/>
                  <a:gd name="connsiteX5" fmla="*/ 0 w 7895259"/>
                  <a:gd name="connsiteY5" fmla="*/ 0 h 70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5259" h="708356">
                    <a:moveTo>
                      <a:pt x="7895259" y="708355"/>
                    </a:moveTo>
                    <a:lnTo>
                      <a:pt x="354178" y="708355"/>
                    </a:lnTo>
                    <a:lnTo>
                      <a:pt x="0" y="354178"/>
                    </a:lnTo>
                    <a:lnTo>
                      <a:pt x="354178" y="1"/>
                    </a:lnTo>
                    <a:lnTo>
                      <a:pt x="7895259" y="1"/>
                    </a:lnTo>
                    <a:lnTo>
                      <a:pt x="7895259" y="708355"/>
                    </a:lnTo>
                    <a:close/>
                  </a:path>
                </a:pathLst>
              </a:custGeom>
              <a:ln>
                <a:solidFill>
                  <a:srgbClr val="FE500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9455" tIns="60961"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cs typeface="TimesNewRomanPSMT"/>
                  </a:rPr>
                  <a:t>Design and implement management unity within ELI through the gradual roll-out of an </a:t>
                </a:r>
                <a:r>
                  <a:rPr lang="en-GB" sz="1600" b="1" kern="1200" dirty="0">
                    <a:cs typeface="TimesNewRomanPSMT"/>
                  </a:rPr>
                  <a:t>integrated management system</a:t>
                </a:r>
                <a:r>
                  <a:rPr lang="en-GB" sz="1600" kern="1200" dirty="0">
                    <a:cs typeface="TimesNewRomanPSMT"/>
                  </a:rPr>
                  <a:t> based on established international standards together with </a:t>
                </a:r>
                <a:r>
                  <a:rPr lang="en-GB" sz="1600" b="1" kern="1200" dirty="0">
                    <a:cs typeface="TimesNewRomanPSMT"/>
                  </a:rPr>
                  <a:t>supporting IT systems</a:t>
                </a:r>
                <a:r>
                  <a:rPr lang="en-GB" sz="1600" kern="1200" dirty="0">
                    <a:cs typeface="TimesNewRomanPSMT"/>
                  </a:rPr>
                  <a:t>;</a:t>
                </a:r>
              </a:p>
            </p:txBody>
          </p:sp>
        </p:grpSp>
        <p:pic>
          <p:nvPicPr>
            <p:cNvPr id="10" name="Picture 9">
              <a:extLst>
                <a:ext uri="{FF2B5EF4-FFF2-40B4-BE49-F238E27FC236}">
                  <a16:creationId xmlns:a16="http://schemas.microsoft.com/office/drawing/2014/main" id="{8CD50679-2587-C3F6-8A1B-5851E6E302DD}"/>
                </a:ext>
              </a:extLst>
            </p:cNvPr>
            <p:cNvPicPr>
              <a:picLocks noChangeAspect="1"/>
            </p:cNvPicPr>
            <p:nvPr/>
          </p:nvPicPr>
          <p:blipFill>
            <a:blip r:embed="rId5"/>
            <a:stretch>
              <a:fillRect/>
            </a:stretch>
          </p:blipFill>
          <p:spPr>
            <a:xfrm>
              <a:off x="2126374" y="5274879"/>
              <a:ext cx="797426" cy="695004"/>
            </a:xfrm>
            <a:prstGeom prst="rect">
              <a:avLst/>
            </a:prstGeom>
          </p:spPr>
        </p:pic>
        <p:pic>
          <p:nvPicPr>
            <p:cNvPr id="18" name="Picture 17">
              <a:extLst>
                <a:ext uri="{FF2B5EF4-FFF2-40B4-BE49-F238E27FC236}">
                  <a16:creationId xmlns:a16="http://schemas.microsoft.com/office/drawing/2014/main" id="{FFE6BB93-6758-525E-70D4-12988B9E44BA}"/>
                </a:ext>
              </a:extLst>
            </p:cNvPr>
            <p:cNvPicPr>
              <a:picLocks noChangeAspect="1"/>
            </p:cNvPicPr>
            <p:nvPr/>
          </p:nvPicPr>
          <p:blipFill>
            <a:blip r:embed="rId7"/>
            <a:stretch>
              <a:fillRect/>
            </a:stretch>
          </p:blipFill>
          <p:spPr>
            <a:xfrm>
              <a:off x="2119796" y="6981097"/>
              <a:ext cx="796511" cy="695004"/>
            </a:xfrm>
            <a:prstGeom prst="rect">
              <a:avLst/>
            </a:prstGeom>
          </p:spPr>
        </p:pic>
        <p:pic>
          <p:nvPicPr>
            <p:cNvPr id="16" name="Picture 15">
              <a:extLst>
                <a:ext uri="{FF2B5EF4-FFF2-40B4-BE49-F238E27FC236}">
                  <a16:creationId xmlns:a16="http://schemas.microsoft.com/office/drawing/2014/main" id="{AE5CC520-28C9-30F0-9F48-627A614C81FA}"/>
                </a:ext>
              </a:extLst>
            </p:cNvPr>
            <p:cNvPicPr>
              <a:picLocks noChangeAspect="1"/>
            </p:cNvPicPr>
            <p:nvPr/>
          </p:nvPicPr>
          <p:blipFill>
            <a:blip r:embed="rId6"/>
            <a:stretch>
              <a:fillRect/>
            </a:stretch>
          </p:blipFill>
          <p:spPr>
            <a:xfrm>
              <a:off x="2119796" y="6123202"/>
              <a:ext cx="797426" cy="695004"/>
            </a:xfrm>
            <a:prstGeom prst="rect">
              <a:avLst/>
            </a:prstGeom>
          </p:spPr>
        </p:pic>
      </p:grpSp>
    </p:spTree>
    <p:extLst>
      <p:ext uri="{BB962C8B-B14F-4D97-AF65-F5344CB8AC3E}">
        <p14:creationId xmlns:p14="http://schemas.microsoft.com/office/powerpoint/2010/main" val="2092945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AEA6153A-8AD5-BF6C-DC5D-4DE721A8DA48}"/>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APPROACH TO RESULT DELIVERY</a:t>
            </a:r>
            <a:endParaRPr lang="hu-HU" sz="3100" b="1" dirty="0">
              <a:solidFill>
                <a:srgbClr val="FE5000"/>
              </a:solidFill>
            </a:endParaRPr>
          </a:p>
        </p:txBody>
      </p:sp>
      <p:pic>
        <p:nvPicPr>
          <p:cNvPr id="3" name="Picture 5">
            <a:extLst>
              <a:ext uri="{FF2B5EF4-FFF2-40B4-BE49-F238E27FC236}">
                <a16:creationId xmlns:a16="http://schemas.microsoft.com/office/drawing/2014/main" id="{F9A8479A-4127-1012-E3AB-8B9FEEFB4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529" y="2113167"/>
            <a:ext cx="5351382" cy="382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30745E98-06FF-BA37-665D-CE791642976F}"/>
              </a:ext>
            </a:extLst>
          </p:cNvPr>
          <p:cNvSpPr txBox="1">
            <a:spLocks noChangeArrowheads="1"/>
          </p:cNvSpPr>
          <p:nvPr/>
        </p:nvSpPr>
        <p:spPr bwMode="auto">
          <a:xfrm>
            <a:off x="6300787" y="1699145"/>
            <a:ext cx="2664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nSpc>
                <a:spcPct val="100000"/>
              </a:lnSpc>
              <a:spcBef>
                <a:spcPct val="0"/>
              </a:spcBef>
              <a:buFontTx/>
              <a:buNone/>
            </a:pPr>
            <a:r>
              <a:rPr lang="en-GB" altLang="cs-CZ" sz="1800" b="1" dirty="0">
                <a:solidFill>
                  <a:srgbClr val="FE5000"/>
                </a:solidFill>
              </a:rPr>
              <a:t>RACI</a:t>
            </a:r>
            <a:r>
              <a:rPr lang="en-GB" altLang="cs-CZ" sz="1600" b="1" dirty="0">
                <a:solidFill>
                  <a:srgbClr val="FE5000"/>
                </a:solidFill>
              </a:rPr>
              <a:t> </a:t>
            </a:r>
            <a:r>
              <a:rPr lang="en-GB" altLang="cs-CZ" sz="1800" b="1" dirty="0">
                <a:solidFill>
                  <a:srgbClr val="FE5000"/>
                </a:solidFill>
              </a:rPr>
              <a:t>for</a:t>
            </a:r>
            <a:r>
              <a:rPr lang="en-GB" altLang="cs-CZ" sz="1600" b="1" dirty="0">
                <a:solidFill>
                  <a:srgbClr val="FE5000"/>
                </a:solidFill>
              </a:rPr>
              <a:t> </a:t>
            </a:r>
            <a:r>
              <a:rPr lang="en-GB" altLang="cs-CZ" sz="1800" b="1" dirty="0">
                <a:solidFill>
                  <a:srgbClr val="FE5000"/>
                </a:solidFill>
              </a:rPr>
              <a:t>each</a:t>
            </a:r>
            <a:r>
              <a:rPr lang="en-GB" altLang="cs-CZ" sz="1600" b="1" dirty="0">
                <a:solidFill>
                  <a:srgbClr val="FE5000"/>
                </a:solidFill>
              </a:rPr>
              <a:t> </a:t>
            </a:r>
            <a:r>
              <a:rPr lang="en-GB" altLang="cs-CZ" sz="1800" b="1" dirty="0">
                <a:solidFill>
                  <a:srgbClr val="FE5000"/>
                </a:solidFill>
              </a:rPr>
              <a:t>sub-Task</a:t>
            </a:r>
          </a:p>
        </p:txBody>
      </p:sp>
      <p:pic>
        <p:nvPicPr>
          <p:cNvPr id="6" name="Picture 5">
            <a:extLst>
              <a:ext uri="{FF2B5EF4-FFF2-40B4-BE49-F238E27FC236}">
                <a16:creationId xmlns:a16="http://schemas.microsoft.com/office/drawing/2014/main" id="{661B3175-2C5D-D8E1-B798-BED82E458D16}"/>
              </a:ext>
            </a:extLst>
          </p:cNvPr>
          <p:cNvPicPr>
            <a:picLocks noChangeAspect="1"/>
          </p:cNvPicPr>
          <p:nvPr/>
        </p:nvPicPr>
        <p:blipFill>
          <a:blip r:embed="rId3"/>
          <a:stretch>
            <a:fillRect/>
          </a:stretch>
        </p:blipFill>
        <p:spPr>
          <a:xfrm>
            <a:off x="664899" y="4021873"/>
            <a:ext cx="5235374" cy="2581429"/>
          </a:xfrm>
          <a:prstGeom prst="rect">
            <a:avLst/>
          </a:prstGeom>
        </p:spPr>
      </p:pic>
      <p:sp>
        <p:nvSpPr>
          <p:cNvPr id="7" name="Alcím 2">
            <a:extLst>
              <a:ext uri="{FF2B5EF4-FFF2-40B4-BE49-F238E27FC236}">
                <a16:creationId xmlns:a16="http://schemas.microsoft.com/office/drawing/2014/main" id="{95C7DA61-B0FA-141A-C037-0AC6EDDFFA84}"/>
              </a:ext>
            </a:extLst>
          </p:cNvPr>
          <p:cNvSpPr txBox="1">
            <a:spLocks/>
          </p:cNvSpPr>
          <p:nvPr/>
        </p:nvSpPr>
        <p:spPr bwMode="auto">
          <a:xfrm>
            <a:off x="483630" y="1864424"/>
            <a:ext cx="5597911" cy="19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defTabSz="628650">
              <a:buFont typeface="Wingdings" panose="05000000000000000000" pitchFamily="2" charset="2"/>
              <a:buChar char="q"/>
            </a:pPr>
            <a:r>
              <a:rPr lang="en-GB" altLang="en-US" sz="1800" b="0" dirty="0"/>
              <a:t>Establish core working group (for coordination, engage decision makers, permanent)</a:t>
            </a:r>
          </a:p>
          <a:p>
            <a:pPr marL="357188" indent="-357188" algn="just" defTabSz="628650">
              <a:buFont typeface="Wingdings" panose="05000000000000000000" pitchFamily="2" charset="2"/>
              <a:buChar char="q"/>
            </a:pPr>
            <a:r>
              <a:rPr lang="en-GB" altLang="en-US" sz="1800" b="0" dirty="0"/>
              <a:t>Workplan and schedule</a:t>
            </a:r>
          </a:p>
          <a:p>
            <a:pPr marL="357188" indent="-357188" algn="just" defTabSz="628650">
              <a:buFont typeface="Wingdings" panose="05000000000000000000" pitchFamily="2" charset="2"/>
              <a:buChar char="q"/>
            </a:pPr>
            <a:r>
              <a:rPr lang="en-GB" altLang="en-US" sz="1800" b="0" dirty="0"/>
              <a:t>Working methodology</a:t>
            </a:r>
          </a:p>
          <a:p>
            <a:pPr marL="357188" indent="-357188" algn="just" defTabSz="628650">
              <a:buFont typeface="Wingdings" panose="05000000000000000000" pitchFamily="2" charset="2"/>
              <a:buChar char="q"/>
            </a:pPr>
            <a:r>
              <a:rPr lang="en-GB" altLang="en-US" sz="1800" b="0" dirty="0"/>
              <a:t>Dedicated working group for each subtask (temporary)</a:t>
            </a:r>
          </a:p>
        </p:txBody>
      </p:sp>
      <p:sp>
        <p:nvSpPr>
          <p:cNvPr id="8" name="Alcím 2">
            <a:extLst>
              <a:ext uri="{FF2B5EF4-FFF2-40B4-BE49-F238E27FC236}">
                <a16:creationId xmlns:a16="http://schemas.microsoft.com/office/drawing/2014/main" id="{1302F2C8-92C2-5CE1-A5E3-30E594A82010}"/>
              </a:ext>
            </a:extLst>
          </p:cNvPr>
          <p:cNvSpPr txBox="1">
            <a:spLocks/>
          </p:cNvSpPr>
          <p:nvPr/>
        </p:nvSpPr>
        <p:spPr bwMode="auto">
          <a:xfrm>
            <a:off x="6480313" y="4480585"/>
            <a:ext cx="5149712" cy="212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defTabSz="628650">
              <a:buFont typeface="Wingdings" panose="05000000000000000000" pitchFamily="2" charset="2"/>
              <a:buChar char="q"/>
            </a:pPr>
            <a:r>
              <a:rPr lang="en-GB" altLang="en-US" sz="1800" b="0" dirty="0"/>
              <a:t>Example: working methodology reflecting relation to WP2 Tasks</a:t>
            </a:r>
          </a:p>
          <a:p>
            <a:pPr marL="357188" indent="-357188" algn="just" defTabSz="628650">
              <a:buFont typeface="Wingdings" panose="05000000000000000000" pitchFamily="2" charset="2"/>
              <a:buChar char="q"/>
            </a:pPr>
            <a:r>
              <a:rPr lang="en-GB" altLang="en-US" sz="1800" b="0" dirty="0"/>
              <a:t>Numerous working groups engaging experts representing every facet of the Facilities</a:t>
            </a:r>
          </a:p>
          <a:p>
            <a:pPr marL="357188" indent="-357188" algn="just" defTabSz="628650">
              <a:buFont typeface="Wingdings" panose="05000000000000000000" pitchFamily="2" charset="2"/>
              <a:buChar char="q"/>
            </a:pPr>
            <a:r>
              <a:rPr lang="en-GB" altLang="en-US" sz="1800" b="0" dirty="0" err="1"/>
              <a:t>E.g</a:t>
            </a:r>
            <a:r>
              <a:rPr lang="en-GB" altLang="en-US" sz="1800" b="0" dirty="0"/>
              <a:t>: 15 policies, 7 ERP modules </a:t>
            </a:r>
            <a:endParaRPr lang="hu-HU" altLang="cs-CZ" sz="1800" dirty="0">
              <a:solidFill>
                <a:srgbClr val="FE5000"/>
              </a:solidFill>
            </a:endParaRPr>
          </a:p>
        </p:txBody>
      </p:sp>
      <p:pic>
        <p:nvPicPr>
          <p:cNvPr id="4" name="Picture 3">
            <a:extLst>
              <a:ext uri="{FF2B5EF4-FFF2-40B4-BE49-F238E27FC236}">
                <a16:creationId xmlns:a16="http://schemas.microsoft.com/office/drawing/2014/main" id="{C86BEC99-DFD1-D436-FFBA-8144CA6F6D5E}"/>
              </a:ext>
            </a:extLst>
          </p:cNvPr>
          <p:cNvPicPr>
            <a:picLocks noChangeAspect="1"/>
          </p:cNvPicPr>
          <p:nvPr/>
        </p:nvPicPr>
        <p:blipFill>
          <a:blip r:embed="rId4"/>
          <a:stretch>
            <a:fillRect/>
          </a:stretch>
        </p:blipFill>
        <p:spPr>
          <a:xfrm>
            <a:off x="10505760" y="148745"/>
            <a:ext cx="1329043" cy="1158341"/>
          </a:xfrm>
          <a:prstGeom prst="rect">
            <a:avLst/>
          </a:prstGeom>
        </p:spPr>
      </p:pic>
      <p:sp>
        <p:nvSpPr>
          <p:cNvPr id="9" name="Rectangle 8">
            <a:extLst>
              <a:ext uri="{FF2B5EF4-FFF2-40B4-BE49-F238E27FC236}">
                <a16:creationId xmlns:a16="http://schemas.microsoft.com/office/drawing/2014/main" id="{66DE0DEC-9ED6-6EB2-D132-A3F37DEE71C6}"/>
              </a:ext>
            </a:extLst>
          </p:cNvPr>
          <p:cNvSpPr/>
          <p:nvPr/>
        </p:nvSpPr>
        <p:spPr>
          <a:xfrm>
            <a:off x="377687" y="1765299"/>
            <a:ext cx="5914042" cy="2071205"/>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Rectangle 9">
            <a:extLst>
              <a:ext uri="{FF2B5EF4-FFF2-40B4-BE49-F238E27FC236}">
                <a16:creationId xmlns:a16="http://schemas.microsoft.com/office/drawing/2014/main" id="{69C58E69-94FB-DD81-D8BF-DB31A7342231}"/>
              </a:ext>
            </a:extLst>
          </p:cNvPr>
          <p:cNvSpPr/>
          <p:nvPr/>
        </p:nvSpPr>
        <p:spPr>
          <a:xfrm>
            <a:off x="6480313" y="4021872"/>
            <a:ext cx="5149712" cy="2581429"/>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ouple of men sitting at a table holding papers&#10;&#10;Description automatically generated">
            <a:extLst>
              <a:ext uri="{FF2B5EF4-FFF2-40B4-BE49-F238E27FC236}">
                <a16:creationId xmlns:a16="http://schemas.microsoft.com/office/drawing/2014/main" id="{13835B48-9995-CFF3-3C5A-07708CB3D08F}"/>
              </a:ext>
            </a:extLst>
          </p:cNvPr>
          <p:cNvPicPr>
            <a:picLocks noChangeAspect="1"/>
          </p:cNvPicPr>
          <p:nvPr/>
        </p:nvPicPr>
        <p:blipFill rotWithShape="1">
          <a:blip r:embed="rId2">
            <a:extLst>
              <a:ext uri="{28A0092B-C50C-407E-A947-70E740481C1C}">
                <a14:useLocalDpi xmlns:a14="http://schemas.microsoft.com/office/drawing/2010/main" val="0"/>
              </a:ext>
            </a:extLst>
          </a:blip>
          <a:srcRect l="6353" r="21090" b="15021"/>
          <a:stretch/>
        </p:blipFill>
        <p:spPr>
          <a:xfrm>
            <a:off x="0" y="3218987"/>
            <a:ext cx="5642055" cy="3639013"/>
          </a:xfrm>
          <a:prstGeom prst="rect">
            <a:avLst/>
          </a:prstGeom>
        </p:spPr>
      </p:pic>
      <p:sp>
        <p:nvSpPr>
          <p:cNvPr id="14" name="Rectangle 13">
            <a:extLst>
              <a:ext uri="{FF2B5EF4-FFF2-40B4-BE49-F238E27FC236}">
                <a16:creationId xmlns:a16="http://schemas.microsoft.com/office/drawing/2014/main" id="{013B45ED-5017-AFE2-2C67-1F234D263013}"/>
              </a:ext>
            </a:extLst>
          </p:cNvPr>
          <p:cNvSpPr/>
          <p:nvPr/>
        </p:nvSpPr>
        <p:spPr>
          <a:xfrm>
            <a:off x="-1" y="3190455"/>
            <a:ext cx="5686667" cy="3667545"/>
          </a:xfrm>
          <a:prstGeom prst="rect">
            <a:avLst/>
          </a:prstGeom>
          <a:gradFill flip="none" rotWithShape="1">
            <a:gsLst>
              <a:gs pos="34483">
                <a:schemeClr val="bg1">
                  <a:alpha val="0"/>
                </a:schemeClr>
              </a:gs>
              <a:gs pos="97000">
                <a:srgbClr val="FFFFFF"/>
              </a:gs>
              <a:gs pos="69000">
                <a:schemeClr val="bg1">
                  <a:alpha val="19000"/>
                </a:schemeClr>
              </a:gs>
              <a:gs pos="100000">
                <a:schemeClr val="accent1">
                  <a:lumMod val="0"/>
                  <a:lumOff val="100000"/>
                </a:schemeClr>
              </a:gs>
            </a:gsLst>
            <a:path path="rect">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ACHIEVEMENTS_ACCESS AGREEMENTS</a:t>
            </a:r>
            <a:endParaRPr lang="hu-HU" sz="3100" b="1" dirty="0">
              <a:solidFill>
                <a:schemeClr val="bg2">
                  <a:lumMod val="25000"/>
                </a:schemeClr>
              </a:solidFill>
            </a:endParaRPr>
          </a:p>
        </p:txBody>
      </p:sp>
      <p:graphicFrame>
        <p:nvGraphicFramePr>
          <p:cNvPr id="9" name="Table 8">
            <a:extLst>
              <a:ext uri="{FF2B5EF4-FFF2-40B4-BE49-F238E27FC236}">
                <a16:creationId xmlns:a16="http://schemas.microsoft.com/office/drawing/2014/main" id="{2275A418-7E31-0A29-C5D5-26296BC88E1D}"/>
              </a:ext>
            </a:extLst>
          </p:cNvPr>
          <p:cNvGraphicFramePr>
            <a:graphicFrameLocks noGrp="1"/>
          </p:cNvGraphicFramePr>
          <p:nvPr/>
        </p:nvGraphicFramePr>
        <p:xfrm>
          <a:off x="772552" y="1561633"/>
          <a:ext cx="3733572" cy="1676400"/>
        </p:xfrm>
        <a:graphic>
          <a:graphicData uri="http://schemas.openxmlformats.org/drawingml/2006/table">
            <a:tbl>
              <a:tblPr firstRow="1" bandRow="1">
                <a:tableStyleId>{21E4AEA4-8DFA-4A89-87EB-49C32662AFE0}</a:tableStyleId>
              </a:tblPr>
              <a:tblGrid>
                <a:gridCol w="3733572">
                  <a:extLst>
                    <a:ext uri="{9D8B030D-6E8A-4147-A177-3AD203B41FA5}">
                      <a16:colId xmlns:a16="http://schemas.microsoft.com/office/drawing/2014/main" val="2362254487"/>
                    </a:ext>
                  </a:extLst>
                </a:gridCol>
              </a:tblGrid>
              <a:tr h="510699">
                <a:tc>
                  <a:txBody>
                    <a:bodyPr/>
                    <a:lstStyle/>
                    <a:p>
                      <a:r>
                        <a:rPr lang="en-GB" sz="1400" dirty="0"/>
                        <a:t>Implementation of agreements between ELI ERIC and ELI Facility hosting organizations </a:t>
                      </a:r>
                      <a:endParaRPr lang="en-GB"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44513578"/>
                  </a:ext>
                </a:extLst>
              </a:tr>
              <a:tr h="1146654">
                <a:tc>
                  <a:txBody>
                    <a:bodyPr/>
                    <a:lstStyle/>
                    <a:p>
                      <a:pPr marL="0" lvl="0" indent="0" algn="just">
                        <a:buFont typeface="Arial" panose="020B0604020202020204" pitchFamily="34" charset="0"/>
                        <a:buNone/>
                      </a:pPr>
                      <a:r>
                        <a:rPr lang="en-GB" sz="1400" dirty="0"/>
                        <a:t>A common template for the operating agreement covering the initial operations period  enabling ELI ERIC and the Host Institutions to organise access of users selected by using common standards.</a:t>
                      </a:r>
                      <a:endParaRPr lang="en-GB"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73104353"/>
                  </a:ext>
                </a:extLst>
              </a:tr>
            </a:tbl>
          </a:graphicData>
        </a:graphic>
      </p:graphicFrame>
      <p:sp>
        <p:nvSpPr>
          <p:cNvPr id="10" name="Rectangle 9">
            <a:extLst>
              <a:ext uri="{FF2B5EF4-FFF2-40B4-BE49-F238E27FC236}">
                <a16:creationId xmlns:a16="http://schemas.microsoft.com/office/drawing/2014/main" id="{046EF7DA-2DF7-0669-3807-9F359FC8AB49}"/>
              </a:ext>
            </a:extLst>
          </p:cNvPr>
          <p:cNvSpPr/>
          <p:nvPr/>
        </p:nvSpPr>
        <p:spPr>
          <a:xfrm>
            <a:off x="384859" y="1561632"/>
            <a:ext cx="363106" cy="523202"/>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TASK</a:t>
            </a:r>
          </a:p>
        </p:txBody>
      </p:sp>
      <p:sp>
        <p:nvSpPr>
          <p:cNvPr id="11" name="Rectangle 10">
            <a:extLst>
              <a:ext uri="{FF2B5EF4-FFF2-40B4-BE49-F238E27FC236}">
                <a16:creationId xmlns:a16="http://schemas.microsoft.com/office/drawing/2014/main" id="{6293E06B-8C9E-0D95-71A0-698AC0BE005A}"/>
              </a:ext>
            </a:extLst>
          </p:cNvPr>
          <p:cNvSpPr/>
          <p:nvPr/>
        </p:nvSpPr>
        <p:spPr>
          <a:xfrm>
            <a:off x="384859" y="2097033"/>
            <a:ext cx="363106" cy="1141000"/>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OUTCOME</a:t>
            </a:r>
          </a:p>
        </p:txBody>
      </p:sp>
      <p:pic>
        <p:nvPicPr>
          <p:cNvPr id="4" name="Picture 3">
            <a:extLst>
              <a:ext uri="{FF2B5EF4-FFF2-40B4-BE49-F238E27FC236}">
                <a16:creationId xmlns:a16="http://schemas.microsoft.com/office/drawing/2014/main" id="{3C48C127-06B3-BA94-8A6F-5201756957CC}"/>
              </a:ext>
            </a:extLst>
          </p:cNvPr>
          <p:cNvPicPr>
            <a:picLocks noChangeAspect="1"/>
          </p:cNvPicPr>
          <p:nvPr/>
        </p:nvPicPr>
        <p:blipFill>
          <a:blip r:embed="rId3"/>
          <a:stretch>
            <a:fillRect/>
          </a:stretch>
        </p:blipFill>
        <p:spPr>
          <a:xfrm>
            <a:off x="10505759" y="145009"/>
            <a:ext cx="1329043" cy="1158341"/>
          </a:xfrm>
          <a:prstGeom prst="rect">
            <a:avLst/>
          </a:prstGeom>
        </p:spPr>
      </p:pic>
      <p:graphicFrame>
        <p:nvGraphicFramePr>
          <p:cNvPr id="12" name="Table 11">
            <a:extLst>
              <a:ext uri="{FF2B5EF4-FFF2-40B4-BE49-F238E27FC236}">
                <a16:creationId xmlns:a16="http://schemas.microsoft.com/office/drawing/2014/main" id="{105BCAE5-48FC-C4AB-83D8-FED706C22B02}"/>
              </a:ext>
            </a:extLst>
          </p:cNvPr>
          <p:cNvGraphicFramePr>
            <a:graphicFrameLocks noGrp="1"/>
          </p:cNvGraphicFramePr>
          <p:nvPr>
            <p:extLst>
              <p:ext uri="{D42A27DB-BD31-4B8C-83A1-F6EECF244321}">
                <p14:modId xmlns:p14="http://schemas.microsoft.com/office/powerpoint/2010/main" val="2909047726"/>
              </p:ext>
            </p:extLst>
          </p:nvPr>
        </p:nvGraphicFramePr>
        <p:xfrm>
          <a:off x="5686667" y="3496316"/>
          <a:ext cx="6148135" cy="2621280"/>
        </p:xfrm>
        <a:graphic>
          <a:graphicData uri="http://schemas.openxmlformats.org/drawingml/2006/table">
            <a:tbl>
              <a:tblPr firstRow="1" bandRow="1">
                <a:tableStyleId>{F5AB1C69-6EDB-4FF4-983F-18BD219EF322}</a:tableStyleId>
              </a:tblPr>
              <a:tblGrid>
                <a:gridCol w="1866358">
                  <a:extLst>
                    <a:ext uri="{9D8B030D-6E8A-4147-A177-3AD203B41FA5}">
                      <a16:colId xmlns:a16="http://schemas.microsoft.com/office/drawing/2014/main" val="810783535"/>
                    </a:ext>
                  </a:extLst>
                </a:gridCol>
                <a:gridCol w="2917226">
                  <a:extLst>
                    <a:ext uri="{9D8B030D-6E8A-4147-A177-3AD203B41FA5}">
                      <a16:colId xmlns:a16="http://schemas.microsoft.com/office/drawing/2014/main" val="2896982947"/>
                    </a:ext>
                  </a:extLst>
                </a:gridCol>
                <a:gridCol w="1364551">
                  <a:extLst>
                    <a:ext uri="{9D8B030D-6E8A-4147-A177-3AD203B41FA5}">
                      <a16:colId xmlns:a16="http://schemas.microsoft.com/office/drawing/2014/main" val="3697965618"/>
                    </a:ext>
                  </a:extLst>
                </a:gridCol>
              </a:tblGrid>
              <a:tr h="318794">
                <a:tc>
                  <a:txBody>
                    <a:bodyPr/>
                    <a:lstStyle/>
                    <a:p>
                      <a:r>
                        <a:rPr lang="en-GB" sz="1600" dirty="0"/>
                        <a:t>Main Agreement</a:t>
                      </a:r>
                    </a:p>
                  </a:txBody>
                  <a:tcPr/>
                </a:tc>
                <a:tc>
                  <a:txBody>
                    <a:bodyPr/>
                    <a:lstStyle/>
                    <a:p>
                      <a:r>
                        <a:rPr lang="en-GB" sz="1600" dirty="0"/>
                        <a:t>Annex 1: Technical Annex(es) </a:t>
                      </a:r>
                    </a:p>
                  </a:txBody>
                  <a:tcPr/>
                </a:tc>
                <a:tc>
                  <a:txBody>
                    <a:bodyPr/>
                    <a:lstStyle/>
                    <a:p>
                      <a:r>
                        <a:rPr lang="en-GB" sz="1600" dirty="0"/>
                        <a:t>Annex 2</a:t>
                      </a:r>
                    </a:p>
                  </a:txBody>
                  <a:tcPr/>
                </a:tc>
                <a:extLst>
                  <a:ext uri="{0D108BD9-81ED-4DB2-BD59-A6C34878D82A}">
                    <a16:rowId xmlns:a16="http://schemas.microsoft.com/office/drawing/2014/main" val="3928155955"/>
                  </a:ext>
                </a:extLst>
              </a:tr>
              <a:tr h="1192175">
                <a:tc>
                  <a:txBody>
                    <a:bodyPr/>
                    <a:lstStyle/>
                    <a:p>
                      <a:pPr marL="88900" indent="-88900">
                        <a:buFont typeface="Arial" panose="020B0604020202020204" pitchFamily="34" charset="0"/>
                        <a:buChar char="•"/>
                      </a:pPr>
                      <a:r>
                        <a:rPr lang="en-GB" sz="1600" b="0" dirty="0"/>
                        <a:t>Terms and conditions under which the Facilities are made available; </a:t>
                      </a:r>
                    </a:p>
                    <a:p>
                      <a:pPr marL="88900" indent="-88900">
                        <a:buFont typeface="Arial" panose="020B0604020202020204" pitchFamily="34" charset="0"/>
                        <a:buChar char="•"/>
                      </a:pPr>
                      <a:r>
                        <a:rPr lang="en-GB" sz="1600" b="0" dirty="0"/>
                        <a:t>Forms a legal basis for the agreement</a:t>
                      </a:r>
                      <a:endParaRPr lang="en-GB" sz="1600" b="0" i="0" dirty="0"/>
                    </a:p>
                  </a:txBody>
                  <a:tcPr/>
                </a:tc>
                <a:tc>
                  <a:txBody>
                    <a:bodyPr/>
                    <a:lstStyle/>
                    <a:p>
                      <a:pPr marL="88900" indent="-88900">
                        <a:buFont typeface="Arial" panose="020B0604020202020204" pitchFamily="34" charset="0"/>
                        <a:buChar char="•"/>
                      </a:pPr>
                      <a:r>
                        <a:rPr lang="en-GB" sz="1600" b="0" dirty="0"/>
                        <a:t>Specific information for each ELI Facility, including definition of the exact technical scope, cost, and schedule/ milestones for systems to formally enter into ‘Operations’, technical acceptance and quality</a:t>
                      </a:r>
                    </a:p>
                    <a:p>
                      <a:pPr marL="88900" indent="-88900">
                        <a:buFont typeface="Arial" panose="020B0604020202020204" pitchFamily="34" charset="0"/>
                        <a:buChar char="•"/>
                      </a:pPr>
                      <a:r>
                        <a:rPr lang="en-GB" sz="1600" b="0" dirty="0"/>
                        <a:t>Technical and Organizational milestones</a:t>
                      </a:r>
                    </a:p>
                  </a:txBody>
                  <a:tcPr/>
                </a:tc>
                <a:tc>
                  <a:txBody>
                    <a:bodyPr/>
                    <a:lstStyle/>
                    <a:p>
                      <a:pPr marL="88900" indent="-88900">
                        <a:buFont typeface="Arial" panose="020B0604020202020204" pitchFamily="34" charset="0"/>
                        <a:buChar char="•"/>
                      </a:pPr>
                      <a:r>
                        <a:rPr lang="en-GB" sz="1600" b="0" dirty="0"/>
                        <a:t>Quarterly reporting template</a:t>
                      </a:r>
                    </a:p>
                    <a:p>
                      <a:pPr marL="88900" indent="-88900">
                        <a:buFont typeface="Arial" panose="020B0604020202020204" pitchFamily="34" charset="0"/>
                        <a:buChar char="•"/>
                      </a:pPr>
                      <a:r>
                        <a:rPr lang="en-GB" sz="1600" b="0" dirty="0"/>
                        <a:t>Annual report template</a:t>
                      </a:r>
                    </a:p>
                  </a:txBody>
                  <a:tcPr/>
                </a:tc>
                <a:extLst>
                  <a:ext uri="{0D108BD9-81ED-4DB2-BD59-A6C34878D82A}">
                    <a16:rowId xmlns:a16="http://schemas.microsoft.com/office/drawing/2014/main" val="3456186206"/>
                  </a:ext>
                </a:extLst>
              </a:tr>
            </a:tbl>
          </a:graphicData>
        </a:graphic>
      </p:graphicFrame>
      <p:sp>
        <p:nvSpPr>
          <p:cNvPr id="15" name="Alcím 2">
            <a:extLst>
              <a:ext uri="{FF2B5EF4-FFF2-40B4-BE49-F238E27FC236}">
                <a16:creationId xmlns:a16="http://schemas.microsoft.com/office/drawing/2014/main" id="{04717397-1870-1CAB-B805-D2AEA832FD66}"/>
              </a:ext>
            </a:extLst>
          </p:cNvPr>
          <p:cNvSpPr txBox="1">
            <a:spLocks/>
          </p:cNvSpPr>
          <p:nvPr/>
        </p:nvSpPr>
        <p:spPr bwMode="auto">
          <a:xfrm>
            <a:off x="4716490" y="1650793"/>
            <a:ext cx="7090651" cy="156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defTabSz="628650">
              <a:buFont typeface="Wingdings" panose="05000000000000000000" pitchFamily="2" charset="2"/>
              <a:buChar char="q"/>
            </a:pPr>
            <a:r>
              <a:rPr lang="en-GB" altLang="en-US" sz="1800" b="0" dirty="0"/>
              <a:t>define the conditions under which the ELI Facilities are made available </a:t>
            </a:r>
          </a:p>
          <a:p>
            <a:pPr marL="357188" indent="-357188" algn="just" defTabSz="628650">
              <a:buFont typeface="Wingdings" panose="05000000000000000000" pitchFamily="2" charset="2"/>
              <a:buChar char="q"/>
            </a:pPr>
            <a:r>
              <a:rPr lang="en-GB" altLang="en-US" sz="1800" b="0" dirty="0"/>
              <a:t>should be consistent but need to be tailored to the distinctive characteristics of each ELI Facility (reflect the specific timing of their commissioning, their readiness for users and the integration level relative to ELI ERIC)</a:t>
            </a:r>
            <a:endParaRPr lang="hu-HU" altLang="cs-CZ" sz="1800" b="0" dirty="0"/>
          </a:p>
        </p:txBody>
      </p:sp>
      <p:sp>
        <p:nvSpPr>
          <p:cNvPr id="3" name="Rectangle 2">
            <a:extLst>
              <a:ext uri="{FF2B5EF4-FFF2-40B4-BE49-F238E27FC236}">
                <a16:creationId xmlns:a16="http://schemas.microsoft.com/office/drawing/2014/main" id="{5D7529D0-ADAE-D3BF-05AF-DAC9B2AB1A3F}"/>
              </a:ext>
            </a:extLst>
          </p:cNvPr>
          <p:cNvSpPr/>
          <p:nvPr/>
        </p:nvSpPr>
        <p:spPr>
          <a:xfrm>
            <a:off x="4671391" y="1561633"/>
            <a:ext cx="7156420" cy="1676400"/>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2392508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ouple of men sitting at a table holding papers&#10;&#10;Description automatically generated">
            <a:extLst>
              <a:ext uri="{FF2B5EF4-FFF2-40B4-BE49-F238E27FC236}">
                <a16:creationId xmlns:a16="http://schemas.microsoft.com/office/drawing/2014/main" id="{13835B48-9995-CFF3-3C5A-07708CB3D08F}"/>
              </a:ext>
            </a:extLst>
          </p:cNvPr>
          <p:cNvPicPr>
            <a:picLocks noChangeAspect="1"/>
          </p:cNvPicPr>
          <p:nvPr/>
        </p:nvPicPr>
        <p:blipFill rotWithShape="1">
          <a:blip r:embed="rId2">
            <a:extLst>
              <a:ext uri="{28A0092B-C50C-407E-A947-70E740481C1C}">
                <a14:useLocalDpi xmlns:a14="http://schemas.microsoft.com/office/drawing/2010/main" val="0"/>
              </a:ext>
            </a:extLst>
          </a:blip>
          <a:srcRect l="6353" r="21090" b="15021"/>
          <a:stretch/>
        </p:blipFill>
        <p:spPr>
          <a:xfrm>
            <a:off x="0" y="3218987"/>
            <a:ext cx="5642055" cy="3639013"/>
          </a:xfrm>
          <a:prstGeom prst="rect">
            <a:avLst/>
          </a:prstGeom>
        </p:spPr>
      </p:pic>
      <p:sp>
        <p:nvSpPr>
          <p:cNvPr id="14" name="Rectangle 13">
            <a:extLst>
              <a:ext uri="{FF2B5EF4-FFF2-40B4-BE49-F238E27FC236}">
                <a16:creationId xmlns:a16="http://schemas.microsoft.com/office/drawing/2014/main" id="{013B45ED-5017-AFE2-2C67-1F234D263013}"/>
              </a:ext>
            </a:extLst>
          </p:cNvPr>
          <p:cNvSpPr/>
          <p:nvPr/>
        </p:nvSpPr>
        <p:spPr>
          <a:xfrm>
            <a:off x="-1" y="3190455"/>
            <a:ext cx="5686667" cy="3667545"/>
          </a:xfrm>
          <a:prstGeom prst="rect">
            <a:avLst/>
          </a:prstGeom>
          <a:gradFill flip="none" rotWithShape="1">
            <a:gsLst>
              <a:gs pos="34483">
                <a:schemeClr val="bg1">
                  <a:alpha val="0"/>
                </a:schemeClr>
              </a:gs>
              <a:gs pos="97000">
                <a:srgbClr val="FFFFFF"/>
              </a:gs>
              <a:gs pos="69000">
                <a:schemeClr val="bg1">
                  <a:alpha val="19000"/>
                </a:schemeClr>
              </a:gs>
              <a:gs pos="100000">
                <a:schemeClr val="accent1">
                  <a:lumMod val="0"/>
                  <a:lumOff val="100000"/>
                </a:schemeClr>
              </a:gs>
            </a:gsLst>
            <a:path path="rect">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6">
            <a:extLst>
              <a:ext uri="{FF2B5EF4-FFF2-40B4-BE49-F238E27FC236}">
                <a16:creationId xmlns:a16="http://schemas.microsoft.com/office/drawing/2014/main" id="{109294A2-82CF-8AE0-0535-D925CDF04E83}"/>
              </a:ext>
            </a:extLst>
          </p:cNvPr>
          <p:cNvGraphicFramePr>
            <a:graphicFrameLocks noGrp="1"/>
          </p:cNvGraphicFramePr>
          <p:nvPr>
            <p:extLst>
              <p:ext uri="{D42A27DB-BD31-4B8C-83A1-F6EECF244321}">
                <p14:modId xmlns:p14="http://schemas.microsoft.com/office/powerpoint/2010/main" val="707799861"/>
              </p:ext>
            </p:extLst>
          </p:nvPr>
        </p:nvGraphicFramePr>
        <p:xfrm>
          <a:off x="5866436" y="1627383"/>
          <a:ext cx="5940705" cy="4243618"/>
        </p:xfrm>
        <a:graphic>
          <a:graphicData uri="http://schemas.openxmlformats.org/drawingml/2006/table">
            <a:tbl>
              <a:tblPr firstRow="1" bandRow="1">
                <a:tableStyleId>{C083E6E3-FA7D-4D7B-A595-EF9225AFEA82}</a:tableStyleId>
              </a:tblPr>
              <a:tblGrid>
                <a:gridCol w="1188141">
                  <a:extLst>
                    <a:ext uri="{9D8B030D-6E8A-4147-A177-3AD203B41FA5}">
                      <a16:colId xmlns:a16="http://schemas.microsoft.com/office/drawing/2014/main" val="2244161212"/>
                    </a:ext>
                  </a:extLst>
                </a:gridCol>
                <a:gridCol w="1188141">
                  <a:extLst>
                    <a:ext uri="{9D8B030D-6E8A-4147-A177-3AD203B41FA5}">
                      <a16:colId xmlns:a16="http://schemas.microsoft.com/office/drawing/2014/main" val="4255270417"/>
                    </a:ext>
                  </a:extLst>
                </a:gridCol>
                <a:gridCol w="1188141">
                  <a:extLst>
                    <a:ext uri="{9D8B030D-6E8A-4147-A177-3AD203B41FA5}">
                      <a16:colId xmlns:a16="http://schemas.microsoft.com/office/drawing/2014/main" val="2357279657"/>
                    </a:ext>
                  </a:extLst>
                </a:gridCol>
                <a:gridCol w="1188141">
                  <a:extLst>
                    <a:ext uri="{9D8B030D-6E8A-4147-A177-3AD203B41FA5}">
                      <a16:colId xmlns:a16="http://schemas.microsoft.com/office/drawing/2014/main" val="1325605279"/>
                    </a:ext>
                  </a:extLst>
                </a:gridCol>
                <a:gridCol w="1188141">
                  <a:extLst>
                    <a:ext uri="{9D8B030D-6E8A-4147-A177-3AD203B41FA5}">
                      <a16:colId xmlns:a16="http://schemas.microsoft.com/office/drawing/2014/main" val="1528364863"/>
                    </a:ext>
                  </a:extLst>
                </a:gridCol>
              </a:tblGrid>
              <a:tr h="359670">
                <a:tc>
                  <a:txBody>
                    <a:bodyPr/>
                    <a:lstStyle/>
                    <a:p>
                      <a:r>
                        <a:rPr lang="en-GB" sz="1400" dirty="0"/>
                        <a:t>Period</a:t>
                      </a:r>
                    </a:p>
                  </a:txBody>
                  <a:tcPr/>
                </a:tc>
                <a:tc>
                  <a:txBody>
                    <a:bodyPr/>
                    <a:lstStyle/>
                    <a:p>
                      <a:pPr algn="ctr"/>
                      <a:r>
                        <a:rPr lang="en-GB" sz="1400" dirty="0"/>
                        <a:t>M6</a:t>
                      </a:r>
                    </a:p>
                  </a:txBody>
                  <a:tcPr/>
                </a:tc>
                <a:tc>
                  <a:txBody>
                    <a:bodyPr/>
                    <a:lstStyle/>
                    <a:p>
                      <a:pPr algn="ctr"/>
                      <a:r>
                        <a:rPr lang="en-GB" sz="1400" dirty="0"/>
                        <a:t>M12</a:t>
                      </a:r>
                    </a:p>
                  </a:txBody>
                  <a:tcPr/>
                </a:tc>
                <a:tc>
                  <a:txBody>
                    <a:bodyPr/>
                    <a:lstStyle/>
                    <a:p>
                      <a:pPr algn="ctr"/>
                      <a:r>
                        <a:rPr lang="en-GB" sz="1400" dirty="0"/>
                        <a:t>M18</a:t>
                      </a:r>
                    </a:p>
                  </a:txBody>
                  <a:tcPr/>
                </a:tc>
                <a:tc>
                  <a:txBody>
                    <a:bodyPr/>
                    <a:lstStyle/>
                    <a:p>
                      <a:pPr algn="ctr"/>
                      <a:r>
                        <a:rPr lang="en-GB" sz="1400" dirty="0"/>
                        <a:t>M24</a:t>
                      </a:r>
                    </a:p>
                  </a:txBody>
                  <a:tcPr/>
                </a:tc>
                <a:extLst>
                  <a:ext uri="{0D108BD9-81ED-4DB2-BD59-A6C34878D82A}">
                    <a16:rowId xmlns:a16="http://schemas.microsoft.com/office/drawing/2014/main" val="2308443490"/>
                  </a:ext>
                </a:extLst>
              </a:tr>
              <a:tr h="714834">
                <a:tc>
                  <a:txBody>
                    <a:bodyPr/>
                    <a:lstStyle/>
                    <a:p>
                      <a:pPr marL="0" algn="l" defTabSz="914400" rtl="0" eaLnBrk="1" latinLnBrk="0" hangingPunct="1"/>
                      <a:r>
                        <a:rPr lang="en-GB" sz="1400" b="1" kern="1200" dirty="0">
                          <a:solidFill>
                            <a:schemeClr val="tx1"/>
                          </a:solidFill>
                          <a:latin typeface="+mn-lt"/>
                          <a:ea typeface="+mn-ea"/>
                          <a:cs typeface="+mn-cs"/>
                        </a:rPr>
                        <a:t>Scope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Main Body of Agreement</a:t>
                      </a:r>
                      <a:endParaRPr lang="en-GB" sz="1400" dirty="0"/>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Technical Annex</a:t>
                      </a:r>
                      <a:endParaRPr lang="en-GB" sz="1400" dirty="0"/>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OA with ALPS and Beamlines</a:t>
                      </a:r>
                      <a:endParaRPr lang="en-GB" sz="1400" dirty="0"/>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Access </a:t>
                      </a:r>
                      <a:r>
                        <a:rPr lang="en-GB" sz="1400" b="1" dirty="0" err="1"/>
                        <a:t>Agr</a:t>
                      </a:r>
                      <a:r>
                        <a:rPr lang="en-GB" sz="1400" b="1" dirty="0"/>
                        <a:t>. with ELI NP</a:t>
                      </a:r>
                    </a:p>
                    <a:p>
                      <a:pPr algn="ctr"/>
                      <a:endParaRPr lang="en-GB" sz="1400" dirty="0"/>
                    </a:p>
                  </a:txBody>
                  <a:tcPr marL="36000" marR="36000" marT="36000" marB="36000"/>
                </a:tc>
                <a:extLst>
                  <a:ext uri="{0D108BD9-81ED-4DB2-BD59-A6C34878D82A}">
                    <a16:rowId xmlns:a16="http://schemas.microsoft.com/office/drawing/2014/main" val="2213543587"/>
                  </a:ext>
                </a:extLst>
              </a:tr>
              <a:tr h="149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mn-cs"/>
                        </a:rPr>
                        <a:t>Methodology</a:t>
                      </a:r>
                    </a:p>
                    <a:p>
                      <a:endParaRPr lang="en-GB" sz="1400" dirty="0"/>
                    </a:p>
                  </a:txBody>
                  <a:tcPr>
                    <a:solidFill>
                      <a:schemeClr val="bg1"/>
                    </a:solidFill>
                  </a:tcPr>
                </a:tc>
                <a:tc>
                  <a:txBody>
                    <a:bodyPr/>
                    <a:lstStyle/>
                    <a:p>
                      <a:pPr algn="ctr">
                        <a:spcAft>
                          <a:spcPts val="600"/>
                        </a:spcAft>
                      </a:pPr>
                      <a:r>
                        <a:rPr lang="en-GB" sz="1400" dirty="0"/>
                        <a:t>Developed via: Dedicated working group</a:t>
                      </a:r>
                    </a:p>
                  </a:txBody>
                  <a:tcPr marL="36000" marR="36000" marT="36000" marB="36000">
                    <a:solidFill>
                      <a:schemeClr val="bg1"/>
                    </a:solidFill>
                  </a:tcPr>
                </a:tc>
                <a:tc>
                  <a:txBody>
                    <a:bodyPr/>
                    <a:lstStyle/>
                    <a:p>
                      <a:pPr algn="ctr">
                        <a:spcAft>
                          <a:spcPts val="600"/>
                        </a:spcAft>
                      </a:pPr>
                      <a:r>
                        <a:rPr lang="en-GB" sz="1400" dirty="0"/>
                        <a:t>Developed via: Bilateral meetings</a:t>
                      </a:r>
                    </a:p>
                  </a:txBody>
                  <a:tcPr marL="36000" marR="36000" marT="36000" marB="3600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Presentation to governance</a:t>
                      </a:r>
                    </a:p>
                  </a:txBody>
                  <a:tcPr marL="36000" marR="36000" marT="36000" marB="3600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Bilateral discussions</a:t>
                      </a:r>
                    </a:p>
                  </a:txBody>
                  <a:tcPr marL="36000" marR="36000" marT="36000" marB="36000">
                    <a:solidFill>
                      <a:schemeClr val="bg1"/>
                    </a:solidFill>
                  </a:tcPr>
                </a:tc>
                <a:extLst>
                  <a:ext uri="{0D108BD9-81ED-4DB2-BD59-A6C34878D82A}">
                    <a16:rowId xmlns:a16="http://schemas.microsoft.com/office/drawing/2014/main" val="689239206"/>
                  </a:ext>
                </a:extLst>
              </a:tr>
              <a:tr h="1676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mn-cs"/>
                        </a:rPr>
                        <a:t>Achievement</a:t>
                      </a:r>
                    </a:p>
                    <a:p>
                      <a:endParaRPr lang="en-GB" sz="1400" dirty="0"/>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Main Body of agreement presented to GA</a:t>
                      </a:r>
                    </a:p>
                    <a:p>
                      <a:pPr algn="ctr"/>
                      <a:endParaRPr lang="en-GB" sz="1400" dirty="0"/>
                    </a:p>
                  </a:txBody>
                  <a:tcPr marL="36000" marR="36000" marT="36000" marB="36000">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TA development completed</a:t>
                      </a:r>
                    </a:p>
                    <a:p>
                      <a:pPr algn="ctr"/>
                      <a:endParaRPr lang="en-GB" sz="1400" dirty="0"/>
                    </a:p>
                  </a:txBody>
                  <a:tcPr marL="36000" marR="36000" marT="36000" marB="36000">
                    <a:solidFill>
                      <a:schemeClr val="accent3">
                        <a:lumMod val="20000"/>
                        <a:lumOff val="80000"/>
                      </a:schemeClr>
                    </a:solidFill>
                  </a:tcPr>
                </a:tc>
                <a:tc>
                  <a:txBody>
                    <a:bodyPr/>
                    <a:lstStyle/>
                    <a:p>
                      <a:pPr marL="180975" indent="-180975" algn="l">
                        <a:buFont typeface="+mj-lt"/>
                        <a:buAutoNum type="arabicPeriod"/>
                      </a:pPr>
                      <a:r>
                        <a:rPr lang="en-GB" sz="1400" dirty="0"/>
                        <a:t>Signed with ELI Beamlines in Jan 2022</a:t>
                      </a:r>
                    </a:p>
                    <a:p>
                      <a:pPr marL="180975" indent="-180975" algn="l">
                        <a:buFont typeface="+mj-lt"/>
                        <a:buAutoNum type="arabicPeriod"/>
                      </a:pPr>
                      <a:r>
                        <a:rPr lang="en-GB" sz="1400" dirty="0"/>
                        <a:t>Signed with ELI ALPS in March 2022</a:t>
                      </a:r>
                    </a:p>
                  </a:txBody>
                  <a:tcPr marL="0" marR="0" marT="36000" marB="36000">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Signed in May 2022 </a:t>
                      </a:r>
                    </a:p>
                  </a:txBody>
                  <a:tcPr marL="36000" marR="36000" marT="36000" marB="36000">
                    <a:solidFill>
                      <a:schemeClr val="accent3">
                        <a:lumMod val="20000"/>
                        <a:lumOff val="80000"/>
                      </a:schemeClr>
                    </a:solidFill>
                  </a:tcPr>
                </a:tc>
                <a:extLst>
                  <a:ext uri="{0D108BD9-81ED-4DB2-BD59-A6C34878D82A}">
                    <a16:rowId xmlns:a16="http://schemas.microsoft.com/office/drawing/2014/main" val="607011842"/>
                  </a:ext>
                </a:extLst>
              </a:tr>
            </a:tbl>
          </a:graphicData>
        </a:graphic>
      </p:graphicFrame>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065847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ACHIEVEMENTS_ACCESS AGREEMENTS</a:t>
            </a:r>
            <a:endParaRPr lang="hu-HU" sz="3100" b="1" dirty="0">
              <a:solidFill>
                <a:schemeClr val="bg2">
                  <a:lumMod val="25000"/>
                </a:schemeClr>
              </a:solidFill>
            </a:endParaRPr>
          </a:p>
        </p:txBody>
      </p:sp>
      <p:pic>
        <p:nvPicPr>
          <p:cNvPr id="5" name="Picture 4">
            <a:extLst>
              <a:ext uri="{FF2B5EF4-FFF2-40B4-BE49-F238E27FC236}">
                <a16:creationId xmlns:a16="http://schemas.microsoft.com/office/drawing/2014/main" id="{17BC0BA8-711E-DB73-2AF6-E41E544C7875}"/>
              </a:ext>
            </a:extLst>
          </p:cNvPr>
          <p:cNvPicPr>
            <a:picLocks noChangeAspect="1"/>
          </p:cNvPicPr>
          <p:nvPr/>
        </p:nvPicPr>
        <p:blipFill>
          <a:blip r:embed="rId3"/>
          <a:stretch>
            <a:fillRect/>
          </a:stretch>
        </p:blipFill>
        <p:spPr>
          <a:xfrm>
            <a:off x="9765192" y="3574143"/>
            <a:ext cx="468601" cy="468601"/>
          </a:xfrm>
          <a:prstGeom prst="rect">
            <a:avLst/>
          </a:prstGeom>
        </p:spPr>
      </p:pic>
      <p:pic>
        <p:nvPicPr>
          <p:cNvPr id="6" name="Picture 5">
            <a:extLst>
              <a:ext uri="{FF2B5EF4-FFF2-40B4-BE49-F238E27FC236}">
                <a16:creationId xmlns:a16="http://schemas.microsoft.com/office/drawing/2014/main" id="{45B10A32-4D71-9A89-1B2C-0E40B1CD2278}"/>
              </a:ext>
            </a:extLst>
          </p:cNvPr>
          <p:cNvPicPr>
            <a:picLocks noChangeAspect="1"/>
          </p:cNvPicPr>
          <p:nvPr/>
        </p:nvPicPr>
        <p:blipFill>
          <a:blip r:embed="rId3"/>
          <a:stretch>
            <a:fillRect/>
          </a:stretch>
        </p:blipFill>
        <p:spPr>
          <a:xfrm>
            <a:off x="10975441" y="3574142"/>
            <a:ext cx="468602" cy="468602"/>
          </a:xfrm>
          <a:prstGeom prst="rect">
            <a:avLst/>
          </a:prstGeom>
        </p:spPr>
      </p:pic>
      <p:pic>
        <p:nvPicPr>
          <p:cNvPr id="7" name="Graphic 6" descr="Document with solid fill">
            <a:extLst>
              <a:ext uri="{FF2B5EF4-FFF2-40B4-BE49-F238E27FC236}">
                <a16:creationId xmlns:a16="http://schemas.microsoft.com/office/drawing/2014/main" id="{51D300CD-062F-C488-3B79-D1E48FD957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0960" y="3574143"/>
            <a:ext cx="468601" cy="468601"/>
          </a:xfrm>
          <a:prstGeom prst="rect">
            <a:avLst/>
          </a:prstGeom>
        </p:spPr>
      </p:pic>
      <p:pic>
        <p:nvPicPr>
          <p:cNvPr id="8" name="Graphic 7" descr="Document with solid fill">
            <a:extLst>
              <a:ext uri="{FF2B5EF4-FFF2-40B4-BE49-F238E27FC236}">
                <a16:creationId xmlns:a16="http://schemas.microsoft.com/office/drawing/2014/main" id="{A05C7542-2E47-391C-8674-6471F8E581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1458" y="3574142"/>
            <a:ext cx="468601" cy="468601"/>
          </a:xfrm>
          <a:prstGeom prst="rect">
            <a:avLst/>
          </a:prstGeom>
        </p:spPr>
      </p:pic>
      <p:graphicFrame>
        <p:nvGraphicFramePr>
          <p:cNvPr id="9" name="Table 8">
            <a:extLst>
              <a:ext uri="{FF2B5EF4-FFF2-40B4-BE49-F238E27FC236}">
                <a16:creationId xmlns:a16="http://schemas.microsoft.com/office/drawing/2014/main" id="{2275A418-7E31-0A29-C5D5-26296BC88E1D}"/>
              </a:ext>
            </a:extLst>
          </p:cNvPr>
          <p:cNvGraphicFramePr>
            <a:graphicFrameLocks noGrp="1"/>
          </p:cNvGraphicFramePr>
          <p:nvPr/>
        </p:nvGraphicFramePr>
        <p:xfrm>
          <a:off x="772552" y="1561633"/>
          <a:ext cx="3733572" cy="1676400"/>
        </p:xfrm>
        <a:graphic>
          <a:graphicData uri="http://schemas.openxmlformats.org/drawingml/2006/table">
            <a:tbl>
              <a:tblPr firstRow="1" bandRow="1">
                <a:tableStyleId>{21E4AEA4-8DFA-4A89-87EB-49C32662AFE0}</a:tableStyleId>
              </a:tblPr>
              <a:tblGrid>
                <a:gridCol w="3733572">
                  <a:extLst>
                    <a:ext uri="{9D8B030D-6E8A-4147-A177-3AD203B41FA5}">
                      <a16:colId xmlns:a16="http://schemas.microsoft.com/office/drawing/2014/main" val="2362254487"/>
                    </a:ext>
                  </a:extLst>
                </a:gridCol>
              </a:tblGrid>
              <a:tr h="510699">
                <a:tc>
                  <a:txBody>
                    <a:bodyPr/>
                    <a:lstStyle/>
                    <a:p>
                      <a:r>
                        <a:rPr lang="en-GB" sz="1400" dirty="0"/>
                        <a:t>Implementation of agreements between ELI ERIC and ELI Facility hosting organizations </a:t>
                      </a:r>
                      <a:endParaRPr lang="en-GB"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44513578"/>
                  </a:ext>
                </a:extLst>
              </a:tr>
              <a:tr h="1146654">
                <a:tc>
                  <a:txBody>
                    <a:bodyPr/>
                    <a:lstStyle/>
                    <a:p>
                      <a:pPr marL="0" lvl="0" indent="0" algn="just">
                        <a:buFont typeface="Arial" panose="020B0604020202020204" pitchFamily="34" charset="0"/>
                        <a:buNone/>
                      </a:pPr>
                      <a:r>
                        <a:rPr lang="en-GB" sz="1400" dirty="0"/>
                        <a:t>A common template for the operating agreement covering the initial operations period  enabling ELI ERIC and the Host Institutions to organise access of users selected by using common standards.</a:t>
                      </a:r>
                      <a:endParaRPr lang="en-GB"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73104353"/>
                  </a:ext>
                </a:extLst>
              </a:tr>
            </a:tbl>
          </a:graphicData>
        </a:graphic>
      </p:graphicFrame>
      <p:sp>
        <p:nvSpPr>
          <p:cNvPr id="10" name="Rectangle 9">
            <a:extLst>
              <a:ext uri="{FF2B5EF4-FFF2-40B4-BE49-F238E27FC236}">
                <a16:creationId xmlns:a16="http://schemas.microsoft.com/office/drawing/2014/main" id="{046EF7DA-2DF7-0669-3807-9F359FC8AB49}"/>
              </a:ext>
            </a:extLst>
          </p:cNvPr>
          <p:cNvSpPr/>
          <p:nvPr/>
        </p:nvSpPr>
        <p:spPr>
          <a:xfrm>
            <a:off x="384859" y="1561632"/>
            <a:ext cx="363106" cy="523202"/>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TASK</a:t>
            </a:r>
          </a:p>
        </p:txBody>
      </p:sp>
      <p:sp>
        <p:nvSpPr>
          <p:cNvPr id="11" name="Rectangle 10">
            <a:extLst>
              <a:ext uri="{FF2B5EF4-FFF2-40B4-BE49-F238E27FC236}">
                <a16:creationId xmlns:a16="http://schemas.microsoft.com/office/drawing/2014/main" id="{6293E06B-8C9E-0D95-71A0-698AC0BE005A}"/>
              </a:ext>
            </a:extLst>
          </p:cNvPr>
          <p:cNvSpPr/>
          <p:nvPr/>
        </p:nvSpPr>
        <p:spPr>
          <a:xfrm>
            <a:off x="384859" y="2097033"/>
            <a:ext cx="363106" cy="1141000"/>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OUTCOME</a:t>
            </a:r>
          </a:p>
        </p:txBody>
      </p:sp>
      <p:pic>
        <p:nvPicPr>
          <p:cNvPr id="4" name="Picture 3">
            <a:extLst>
              <a:ext uri="{FF2B5EF4-FFF2-40B4-BE49-F238E27FC236}">
                <a16:creationId xmlns:a16="http://schemas.microsoft.com/office/drawing/2014/main" id="{3C48C127-06B3-BA94-8A6F-5201756957CC}"/>
              </a:ext>
            </a:extLst>
          </p:cNvPr>
          <p:cNvPicPr>
            <a:picLocks noChangeAspect="1"/>
          </p:cNvPicPr>
          <p:nvPr/>
        </p:nvPicPr>
        <p:blipFill>
          <a:blip r:embed="rId6"/>
          <a:stretch>
            <a:fillRect/>
          </a:stretch>
        </p:blipFill>
        <p:spPr>
          <a:xfrm>
            <a:off x="10505759" y="145009"/>
            <a:ext cx="1329043" cy="1158341"/>
          </a:xfrm>
          <a:prstGeom prst="rect">
            <a:avLst/>
          </a:prstGeom>
        </p:spPr>
      </p:pic>
    </p:spTree>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B5983BDC-66F9-22DD-8F28-16A8B0610277}"/>
              </a:ext>
            </a:extLst>
          </p:cNvPr>
          <p:cNvSpPr txBox="1">
            <a:spLocks/>
          </p:cNvSpPr>
          <p:nvPr/>
        </p:nvSpPr>
        <p:spPr>
          <a:xfrm>
            <a:off x="971550" y="815975"/>
            <a:ext cx="11530505"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900" b="1" dirty="0">
                <a:solidFill>
                  <a:srgbClr val="FE5000"/>
                </a:solidFill>
                <a:latin typeface="+mj-lt"/>
              </a:rPr>
              <a:t>ACHIEVEMENTS_INT. MGMT SYSTEM</a:t>
            </a:r>
            <a:endParaRPr lang="hu-HU" sz="3100" b="1" dirty="0">
              <a:solidFill>
                <a:schemeClr val="bg2">
                  <a:lumMod val="25000"/>
                </a:schemeClr>
              </a:solidFill>
            </a:endParaRPr>
          </a:p>
        </p:txBody>
      </p:sp>
      <p:graphicFrame>
        <p:nvGraphicFramePr>
          <p:cNvPr id="4" name="Table 3">
            <a:extLst>
              <a:ext uri="{FF2B5EF4-FFF2-40B4-BE49-F238E27FC236}">
                <a16:creationId xmlns:a16="http://schemas.microsoft.com/office/drawing/2014/main" id="{824118FA-A4E3-7399-2DC5-00513732AB5D}"/>
              </a:ext>
            </a:extLst>
          </p:cNvPr>
          <p:cNvGraphicFramePr>
            <a:graphicFrameLocks noGrp="1"/>
          </p:cNvGraphicFramePr>
          <p:nvPr/>
        </p:nvGraphicFramePr>
        <p:xfrm>
          <a:off x="740853" y="1561630"/>
          <a:ext cx="3358181" cy="1590422"/>
        </p:xfrm>
        <a:graphic>
          <a:graphicData uri="http://schemas.openxmlformats.org/drawingml/2006/table">
            <a:tbl>
              <a:tblPr firstRow="1" bandRow="1">
                <a:tableStyleId>{21E4AEA4-8DFA-4A89-87EB-49C32662AFE0}</a:tableStyleId>
              </a:tblPr>
              <a:tblGrid>
                <a:gridCol w="3358181">
                  <a:extLst>
                    <a:ext uri="{9D8B030D-6E8A-4147-A177-3AD203B41FA5}">
                      <a16:colId xmlns:a16="http://schemas.microsoft.com/office/drawing/2014/main" val="2362254487"/>
                    </a:ext>
                  </a:extLst>
                </a:gridCol>
              </a:tblGrid>
              <a:tr h="645542">
                <a:tc>
                  <a:txBody>
                    <a:bodyPr/>
                    <a:lstStyle/>
                    <a:p>
                      <a:r>
                        <a:rPr lang="en-GB" sz="1400" dirty="0">
                          <a:latin typeface="Calibri" panose="020F0502020204030204" pitchFamily="34" charset="0"/>
                          <a:cs typeface="Calibri" panose="020F0502020204030204" pitchFamily="34" charset="0"/>
                        </a:rPr>
                        <a:t>Definition and launch of the integrated management system for ELI</a:t>
                      </a:r>
                    </a:p>
                  </a:txBody>
                  <a:tcPr anchor="ctr"/>
                </a:tc>
                <a:extLst>
                  <a:ext uri="{0D108BD9-81ED-4DB2-BD59-A6C34878D82A}">
                    <a16:rowId xmlns:a16="http://schemas.microsoft.com/office/drawing/2014/main" val="2344513578"/>
                  </a:ext>
                </a:extLst>
              </a:tr>
              <a:tr h="896489">
                <a:tc>
                  <a:txBody>
                    <a:bodyPr/>
                    <a:lstStyle/>
                    <a:p>
                      <a:pPr marL="0" lvl="0" indent="0" algn="just">
                        <a:buFont typeface="Arial" panose="020B0604020202020204" pitchFamily="34" charset="0"/>
                        <a:buNone/>
                      </a:pPr>
                      <a:r>
                        <a:rPr lang="en-GB" sz="1400" dirty="0">
                          <a:latin typeface="Calibri" panose="020F0502020204030204" pitchFamily="34" charset="0"/>
                          <a:cs typeface="Calibri" panose="020F0502020204030204" pitchFamily="34" charset="0"/>
                        </a:rPr>
                        <a:t>Preparation and implementation of the key policies foreseen in the ELI ERIC Statutes as well as their implementing processes and procedures. </a:t>
                      </a:r>
                    </a:p>
                  </a:txBody>
                  <a:tcPr/>
                </a:tc>
                <a:extLst>
                  <a:ext uri="{0D108BD9-81ED-4DB2-BD59-A6C34878D82A}">
                    <a16:rowId xmlns:a16="http://schemas.microsoft.com/office/drawing/2014/main" val="3773104353"/>
                  </a:ext>
                </a:extLst>
              </a:tr>
            </a:tbl>
          </a:graphicData>
        </a:graphic>
      </p:graphicFrame>
      <p:sp>
        <p:nvSpPr>
          <p:cNvPr id="12" name="Rectangle 11">
            <a:extLst>
              <a:ext uri="{FF2B5EF4-FFF2-40B4-BE49-F238E27FC236}">
                <a16:creationId xmlns:a16="http://schemas.microsoft.com/office/drawing/2014/main" id="{A5F284FD-288D-6EB6-92F2-B5DA45871A86}"/>
              </a:ext>
            </a:extLst>
          </p:cNvPr>
          <p:cNvSpPr/>
          <p:nvPr/>
        </p:nvSpPr>
        <p:spPr>
          <a:xfrm>
            <a:off x="333853" y="1561630"/>
            <a:ext cx="392370" cy="628164"/>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TASK</a:t>
            </a:r>
          </a:p>
        </p:txBody>
      </p:sp>
      <p:sp>
        <p:nvSpPr>
          <p:cNvPr id="15" name="Rectangle 14">
            <a:extLst>
              <a:ext uri="{FF2B5EF4-FFF2-40B4-BE49-F238E27FC236}">
                <a16:creationId xmlns:a16="http://schemas.microsoft.com/office/drawing/2014/main" id="{EF9D69DC-4467-F3B4-2F30-17F97FBF7A5C}"/>
              </a:ext>
            </a:extLst>
          </p:cNvPr>
          <p:cNvSpPr/>
          <p:nvPr/>
        </p:nvSpPr>
        <p:spPr>
          <a:xfrm>
            <a:off x="333853" y="2215468"/>
            <a:ext cx="392370" cy="936584"/>
          </a:xfrm>
          <a:prstGeom prst="rect">
            <a:avLst/>
          </a:prstGeom>
          <a:solidFill>
            <a:srgbClr val="A5A5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sz="1400" dirty="0"/>
              <a:t>OUTCOME</a:t>
            </a:r>
          </a:p>
        </p:txBody>
      </p:sp>
      <p:pic>
        <p:nvPicPr>
          <p:cNvPr id="3" name="Picture 2">
            <a:extLst>
              <a:ext uri="{FF2B5EF4-FFF2-40B4-BE49-F238E27FC236}">
                <a16:creationId xmlns:a16="http://schemas.microsoft.com/office/drawing/2014/main" id="{CB04CB36-D1DB-4E4C-B39F-065003239AFC}"/>
              </a:ext>
            </a:extLst>
          </p:cNvPr>
          <p:cNvPicPr>
            <a:picLocks noChangeAspect="1"/>
          </p:cNvPicPr>
          <p:nvPr/>
        </p:nvPicPr>
        <p:blipFill>
          <a:blip r:embed="rId2"/>
          <a:stretch>
            <a:fillRect/>
          </a:stretch>
        </p:blipFill>
        <p:spPr>
          <a:xfrm>
            <a:off x="10498769" y="150518"/>
            <a:ext cx="1329043" cy="1158341"/>
          </a:xfrm>
          <a:prstGeom prst="rect">
            <a:avLst/>
          </a:prstGeom>
        </p:spPr>
      </p:pic>
      <p:sp>
        <p:nvSpPr>
          <p:cNvPr id="71" name="Alcím 2">
            <a:extLst>
              <a:ext uri="{FF2B5EF4-FFF2-40B4-BE49-F238E27FC236}">
                <a16:creationId xmlns:a16="http://schemas.microsoft.com/office/drawing/2014/main" id="{A844E6A5-6D73-19F1-66E3-E2B6C5DC9666}"/>
              </a:ext>
            </a:extLst>
          </p:cNvPr>
          <p:cNvSpPr txBox="1">
            <a:spLocks/>
          </p:cNvSpPr>
          <p:nvPr/>
        </p:nvSpPr>
        <p:spPr bwMode="auto">
          <a:xfrm>
            <a:off x="4735159" y="2003499"/>
            <a:ext cx="6160296" cy="93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defTabSz="628650">
              <a:buFont typeface="Wingdings" panose="05000000000000000000" pitchFamily="2" charset="2"/>
              <a:buChar char="q"/>
            </a:pPr>
            <a:r>
              <a:rPr lang="en-GB" altLang="en-US" sz="1800" b="0" dirty="0"/>
              <a:t>QMS in compliance with the ISO standard</a:t>
            </a:r>
          </a:p>
          <a:p>
            <a:pPr marL="357188" indent="-357188" algn="just" defTabSz="628650">
              <a:buFont typeface="Wingdings" panose="05000000000000000000" pitchFamily="2" charset="2"/>
              <a:buChar char="q"/>
            </a:pPr>
            <a:r>
              <a:rPr lang="en-GB" altLang="en-US" sz="1800" b="0" dirty="0"/>
              <a:t>Policies need to be adopted by the GA (approval process)</a:t>
            </a:r>
            <a:endParaRPr lang="hu-HU" altLang="cs-CZ" sz="1800" b="0" dirty="0"/>
          </a:p>
        </p:txBody>
      </p:sp>
      <p:sp>
        <p:nvSpPr>
          <p:cNvPr id="16" name="Content Placeholder 2">
            <a:extLst>
              <a:ext uri="{FF2B5EF4-FFF2-40B4-BE49-F238E27FC236}">
                <a16:creationId xmlns:a16="http://schemas.microsoft.com/office/drawing/2014/main" id="{7DB9CB8C-23B5-0B2E-A967-F0E2A393CF68}"/>
              </a:ext>
            </a:extLst>
          </p:cNvPr>
          <p:cNvSpPr txBox="1">
            <a:spLocks/>
          </p:cNvSpPr>
          <p:nvPr/>
        </p:nvSpPr>
        <p:spPr>
          <a:xfrm>
            <a:off x="404292" y="3391732"/>
            <a:ext cx="10491163" cy="360357"/>
          </a:xfrm>
          <a:prstGeom prst="rect">
            <a:avLst/>
          </a:prstGeom>
        </p:spPr>
        <p:txBody>
          <a:bodyPr>
            <a:normAutofit/>
          </a:bodyPr>
          <a:lst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GB" sz="1800" dirty="0"/>
              <a:t>ELI ERIC has a clear mission and responsibility for the operation of the research infrastructure. That includes:</a:t>
            </a:r>
          </a:p>
          <a:p>
            <a:pPr marL="0" indent="0">
              <a:buFont typeface="Calibri" panose="020F0502020204030204" pitchFamily="34" charset="0"/>
              <a:buNone/>
            </a:pPr>
            <a:endParaRPr lang="en-GB" sz="2000" dirty="0"/>
          </a:p>
        </p:txBody>
      </p:sp>
      <p:sp>
        <p:nvSpPr>
          <p:cNvPr id="20" name="TextBox 19">
            <a:extLst>
              <a:ext uri="{FF2B5EF4-FFF2-40B4-BE49-F238E27FC236}">
                <a16:creationId xmlns:a16="http://schemas.microsoft.com/office/drawing/2014/main" id="{233820F5-81C5-72B5-E7C3-73F30A3A4A79}"/>
              </a:ext>
            </a:extLst>
          </p:cNvPr>
          <p:cNvSpPr txBox="1"/>
          <p:nvPr/>
        </p:nvSpPr>
        <p:spPr>
          <a:xfrm>
            <a:off x="1738334" y="3813215"/>
            <a:ext cx="5993649" cy="2308324"/>
          </a:xfrm>
          <a:prstGeom prst="rect">
            <a:avLst/>
          </a:prstGeom>
          <a:noFill/>
        </p:spPr>
        <p:txBody>
          <a:bodyPr wrap="square">
            <a:spAutoFit/>
          </a:bodyPr>
          <a:lstStyle/>
          <a:p>
            <a:pPr marL="285750" indent="-285750">
              <a:buFont typeface="Arial" panose="020B0604020202020204" pitchFamily="34" charset="0"/>
              <a:buChar char="•"/>
            </a:pPr>
            <a:r>
              <a:rPr lang="en-GB" dirty="0"/>
              <a:t>Define the overall strategy; </a:t>
            </a:r>
          </a:p>
          <a:p>
            <a:pPr marL="285750" indent="-285750">
              <a:buFont typeface="Arial" panose="020B0604020202020204" pitchFamily="34" charset="0"/>
              <a:buChar char="•"/>
            </a:pPr>
            <a:r>
              <a:rPr lang="en-GB" dirty="0"/>
              <a:t>Provide and support effective access to the research infrastructure;</a:t>
            </a:r>
          </a:p>
          <a:p>
            <a:pPr marL="285750" indent="-285750">
              <a:buFont typeface="Arial" panose="020B0604020202020204" pitchFamily="34" charset="0"/>
              <a:buChar char="•"/>
            </a:pPr>
            <a:r>
              <a:rPr lang="en-GB" dirty="0"/>
              <a:t>Define common standards and interoperability among the ELI Facilities;</a:t>
            </a:r>
          </a:p>
          <a:p>
            <a:pPr marL="285750" indent="-285750">
              <a:buFont typeface="Arial" panose="020B0604020202020204" pitchFamily="34" charset="0"/>
              <a:buChar char="•"/>
            </a:pPr>
            <a:r>
              <a:rPr lang="en-GB" dirty="0"/>
              <a:t>Provide and support training and facilitate mobility of researchers, technical and administrative personnel;</a:t>
            </a:r>
          </a:p>
          <a:p>
            <a:pPr marL="285750" indent="-285750">
              <a:buFont typeface="Arial" panose="020B0604020202020204" pitchFamily="34" charset="0"/>
              <a:buChar char="•"/>
            </a:pPr>
            <a:r>
              <a:rPr lang="en-GB" dirty="0"/>
              <a:t>Support technology transfer activities.</a:t>
            </a:r>
          </a:p>
        </p:txBody>
      </p:sp>
      <p:sp>
        <p:nvSpPr>
          <p:cNvPr id="22" name="TextBox 21">
            <a:extLst>
              <a:ext uri="{FF2B5EF4-FFF2-40B4-BE49-F238E27FC236}">
                <a16:creationId xmlns:a16="http://schemas.microsoft.com/office/drawing/2014/main" id="{9685EDE5-7CBA-7018-72A7-CEB742507D69}"/>
              </a:ext>
            </a:extLst>
          </p:cNvPr>
          <p:cNvSpPr txBox="1"/>
          <p:nvPr/>
        </p:nvSpPr>
        <p:spPr>
          <a:xfrm>
            <a:off x="404291" y="6072641"/>
            <a:ext cx="10966073" cy="369332"/>
          </a:xfrm>
          <a:prstGeom prst="rect">
            <a:avLst/>
          </a:prstGeom>
          <a:noFill/>
        </p:spPr>
        <p:txBody>
          <a:bodyPr wrap="square">
            <a:spAutoFit/>
          </a:bodyPr>
          <a:lstStyle/>
          <a:p>
            <a:pPr eaLnBrk="1" fontAlgn="auto" hangingPunct="1">
              <a:spcBef>
                <a:spcPts val="0"/>
              </a:spcBef>
              <a:spcAft>
                <a:spcPts val="0"/>
              </a:spcAft>
            </a:pPr>
            <a:r>
              <a:rPr lang="en-GB" b="1" dirty="0">
                <a:solidFill>
                  <a:prstClr val="black"/>
                </a:solidFill>
                <a:latin typeface="Calibri" panose="020F0502020204030204"/>
              </a:rPr>
              <a:t>The quality system shall be structured, reproducible, and applied consistently across all the ELI ERIC Facilities. </a:t>
            </a:r>
          </a:p>
        </p:txBody>
      </p:sp>
      <p:sp>
        <p:nvSpPr>
          <p:cNvPr id="24" name="Right Brace 23">
            <a:extLst>
              <a:ext uri="{FF2B5EF4-FFF2-40B4-BE49-F238E27FC236}">
                <a16:creationId xmlns:a16="http://schemas.microsoft.com/office/drawing/2014/main" id="{7F1D8034-5C9F-E4D5-90A4-72A5ADC6A079}"/>
              </a:ext>
            </a:extLst>
          </p:cNvPr>
          <p:cNvSpPr/>
          <p:nvPr/>
        </p:nvSpPr>
        <p:spPr>
          <a:xfrm>
            <a:off x="7483883" y="4228771"/>
            <a:ext cx="289787" cy="1617785"/>
          </a:xfrm>
          <a:prstGeom prst="rightBrace">
            <a:avLst/>
          </a:prstGeom>
          <a:solidFill>
            <a:schemeClr val="bg1"/>
          </a:solid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CE56EF2B-042A-C5F4-3FEF-F3F85CC493AC}"/>
              </a:ext>
            </a:extLst>
          </p:cNvPr>
          <p:cNvSpPr txBox="1"/>
          <p:nvPr/>
        </p:nvSpPr>
        <p:spPr>
          <a:xfrm>
            <a:off x="7937632" y="4437498"/>
            <a:ext cx="2139818" cy="1200329"/>
          </a:xfrm>
          <a:prstGeom prst="rect">
            <a:avLst/>
          </a:prstGeom>
          <a:noFill/>
        </p:spPr>
        <p:txBody>
          <a:bodyPr wrap="square" rtlCol="0">
            <a:spAutoFit/>
          </a:bodyPr>
          <a:lstStyle/>
          <a:p>
            <a:pPr algn="just"/>
            <a:r>
              <a:rPr lang="en-GB" b="1" dirty="0">
                <a:solidFill>
                  <a:schemeClr val="accent1"/>
                </a:solidFill>
              </a:rPr>
              <a:t>Common, integrated approach (QMS) to ensure consistency, quality conformity</a:t>
            </a:r>
          </a:p>
        </p:txBody>
      </p:sp>
      <p:pic>
        <p:nvPicPr>
          <p:cNvPr id="30" name="Picture 29" descr="A red question mark on a white background&#10;&#10;Description automatically generated">
            <a:extLst>
              <a:ext uri="{FF2B5EF4-FFF2-40B4-BE49-F238E27FC236}">
                <a16:creationId xmlns:a16="http://schemas.microsoft.com/office/drawing/2014/main" id="{A16845EA-0D93-62A5-BF67-168122945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46" y="4223082"/>
            <a:ext cx="967288" cy="1289534"/>
          </a:xfrm>
          <a:prstGeom prst="rect">
            <a:avLst/>
          </a:prstGeom>
        </p:spPr>
      </p:pic>
      <p:sp>
        <p:nvSpPr>
          <p:cNvPr id="5" name="Rectangle 4">
            <a:extLst>
              <a:ext uri="{FF2B5EF4-FFF2-40B4-BE49-F238E27FC236}">
                <a16:creationId xmlns:a16="http://schemas.microsoft.com/office/drawing/2014/main" id="{3234A879-C566-DD1D-FE37-4B50722B747D}"/>
              </a:ext>
            </a:extLst>
          </p:cNvPr>
          <p:cNvSpPr/>
          <p:nvPr/>
        </p:nvSpPr>
        <p:spPr>
          <a:xfrm>
            <a:off x="4325748" y="1585138"/>
            <a:ext cx="7502063" cy="1566914"/>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ectangle 5">
            <a:extLst>
              <a:ext uri="{FF2B5EF4-FFF2-40B4-BE49-F238E27FC236}">
                <a16:creationId xmlns:a16="http://schemas.microsoft.com/office/drawing/2014/main" id="{0E3A2105-3833-2E1A-96F4-0739C1572173}"/>
              </a:ext>
            </a:extLst>
          </p:cNvPr>
          <p:cNvSpPr/>
          <p:nvPr/>
        </p:nvSpPr>
        <p:spPr>
          <a:xfrm>
            <a:off x="348002" y="3260825"/>
            <a:ext cx="11479809" cy="3308940"/>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3563451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24" grpId="0" animBg="1"/>
      <p:bldP spid="26"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F1662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E10C75E4899045BDDADB24CE64572D" ma:contentTypeVersion="15" ma:contentTypeDescription="Create a new document." ma:contentTypeScope="" ma:versionID="e1f50d81a9e0894437bd368d4525322f">
  <xsd:schema xmlns:xsd="http://www.w3.org/2001/XMLSchema" xmlns:xs="http://www.w3.org/2001/XMLSchema" xmlns:p="http://schemas.microsoft.com/office/2006/metadata/properties" xmlns:ns2="7180c374-78bb-4e3b-8555-b6fed851bffe" xmlns:ns3="26741476-6a0b-4567-96dc-bb9f83e3a8cf" targetNamespace="http://schemas.microsoft.com/office/2006/metadata/properties" ma:root="true" ma:fieldsID="d667025a4f733f1837289671d52e5179" ns2:_="" ns3:_="">
    <xsd:import namespace="7180c374-78bb-4e3b-8555-b6fed851bffe"/>
    <xsd:import namespace="26741476-6a0b-4567-96dc-bb9f83e3a8cf"/>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DateTaken" minOccurs="0"/>
                <xsd:element ref="ns3:MediaServiceObjectDetectorVersion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80c374-78bb-4e3b-8555-b6fed851bf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d66644fa-1e04-4b0b-99a7-e1fb9cd97a0f}" ma:internalName="TaxCatchAll" ma:showField="CatchAllData" ma:web="7180c374-78bb-4e3b-8555-b6fed851bff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741476-6a0b-4567-96dc-bb9f83e3a8cf"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1e35d8-cbd7-4d36-b574-fce871f7266f"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6EAB5-13A9-4697-B3CB-A90A1A2DC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80c374-78bb-4e3b-8555-b6fed851bffe"/>
    <ds:schemaRef ds:uri="26741476-6a0b-4567-96dc-bb9f83e3a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6F157B-85C2-40DD-BCB3-FC7FEDDF8E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7676</TotalTime>
  <Words>2294</Words>
  <Application>Microsoft Macintosh PowerPoint</Application>
  <PresentationFormat>Widescreen</PresentationFormat>
  <Paragraphs>310</Paragraphs>
  <Slides>22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Aharoni</vt:lpstr>
      <vt:lpstr>Arial</vt:lpstr>
      <vt:lpstr>Calibri</vt:lpstr>
      <vt:lpstr>Cooper Black</vt:lpstr>
      <vt:lpstr>Segoe UI</vt:lpstr>
      <vt:lpstr>Times New Roman</vt:lpstr>
      <vt:lpstr>TimesNewRomanPSMT</vt:lpstr>
      <vt:lpstr>Wingdings</vt:lpstr>
      <vt:lpstr>Office Theme</vt:lpstr>
      <vt:lpstr>PowerPoint Presentation</vt:lpstr>
      <vt:lpstr>PowerPoint Presentation</vt:lpstr>
      <vt:lpstr>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Péter</dc:creator>
  <cp:lastModifiedBy>Gabor Nemeth</cp:lastModifiedBy>
  <cp:revision>178</cp:revision>
  <dcterms:created xsi:type="dcterms:W3CDTF">2021-09-20T17:06:16Z</dcterms:created>
  <dcterms:modified xsi:type="dcterms:W3CDTF">2024-04-15T22:06:24Z</dcterms:modified>
</cp:coreProperties>
</file>