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6" r:id="rId2"/>
    <p:sldMasterId id="2147483688" r:id="rId3"/>
    <p:sldMasterId id="2147483691" r:id="rId4"/>
    <p:sldMasterId id="2147483693" r:id="rId5"/>
    <p:sldMasterId id="2147483697" r:id="rId6"/>
  </p:sldMasterIdLst>
  <p:notesMasterIdLst>
    <p:notesMasterId r:id="rId42"/>
  </p:notesMasterIdLst>
  <p:sldIdLst>
    <p:sldId id="463" r:id="rId7"/>
    <p:sldId id="552" r:id="rId8"/>
    <p:sldId id="557" r:id="rId9"/>
    <p:sldId id="553" r:id="rId10"/>
    <p:sldId id="528" r:id="rId11"/>
    <p:sldId id="494" r:id="rId12"/>
    <p:sldId id="815" r:id="rId13"/>
    <p:sldId id="556" r:id="rId14"/>
    <p:sldId id="818" r:id="rId15"/>
    <p:sldId id="558" r:id="rId16"/>
    <p:sldId id="972" r:id="rId17"/>
    <p:sldId id="256" r:id="rId18"/>
    <p:sldId id="817" r:id="rId19"/>
    <p:sldId id="808" r:id="rId20"/>
    <p:sldId id="797" r:id="rId21"/>
    <p:sldId id="816" r:id="rId22"/>
    <p:sldId id="809" r:id="rId23"/>
    <p:sldId id="811" r:id="rId24"/>
    <p:sldId id="467" r:id="rId25"/>
    <p:sldId id="963" r:id="rId26"/>
    <p:sldId id="782" r:id="rId27"/>
    <p:sldId id="257" r:id="rId28"/>
    <p:sldId id="469" r:id="rId29"/>
    <p:sldId id="439" r:id="rId30"/>
    <p:sldId id="964" r:id="rId31"/>
    <p:sldId id="966" r:id="rId32"/>
    <p:sldId id="965" r:id="rId33"/>
    <p:sldId id="804" r:id="rId34"/>
    <p:sldId id="805" r:id="rId35"/>
    <p:sldId id="464" r:id="rId36"/>
    <p:sldId id="967" r:id="rId37"/>
    <p:sldId id="968" r:id="rId38"/>
    <p:sldId id="969" r:id="rId39"/>
    <p:sldId id="970" r:id="rId40"/>
    <p:sldId id="971" r:id="rId4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" initials="J" lastIdx="1" clrIdx="0">
    <p:extLst>
      <p:ext uri="{19B8F6BF-5375-455C-9EA6-DF929625EA0E}">
        <p15:presenceInfo xmlns:p15="http://schemas.microsoft.com/office/powerpoint/2012/main" userId="J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AE6300"/>
    <a:srgbClr val="E98300"/>
    <a:srgbClr val="000000"/>
    <a:srgbClr val="724100"/>
    <a:srgbClr val="884E00"/>
    <a:srgbClr val="990000"/>
    <a:srgbClr val="996633"/>
    <a:srgbClr val="981E32"/>
    <a:srgbClr val="557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50" autoAdjust="0"/>
  </p:normalViewPr>
  <p:slideViewPr>
    <p:cSldViewPr snapToGrid="0">
      <p:cViewPr varScale="1">
        <p:scale>
          <a:sx n="90" d="100"/>
          <a:sy n="90" d="100"/>
        </p:scale>
        <p:origin x="168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6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36"/>
    </p:cViewPr>
  </p:sorterViewPr>
  <p:notesViewPr>
    <p:cSldViewPr snapToGrid="0">
      <p:cViewPr varScale="1">
        <p:scale>
          <a:sx n="83" d="100"/>
          <a:sy n="83" d="100"/>
        </p:scale>
        <p:origin x="368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0263"/>
            <a:ext cx="30749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A5BC154-3B97-44B5-9678-B11F59AC0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9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AA6602-855E-496C-9C7C-B6559005526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10100"/>
          </a:xfrm>
          <a:noFill/>
          <a:ln/>
        </p:spPr>
        <p:txBody>
          <a:bodyPr wrap="none" anchor="ctr"/>
          <a:lstStyle/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274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6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9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D907-D6D4-4D9D-9AF8-70ED4DA8CDCA}" type="slidenum">
              <a:rPr lang="da-DK" altLang="da-DK" smtClean="0"/>
              <a:pPr>
                <a:spcBef>
                  <a:spcPct val="0"/>
                </a:spcBef>
              </a:pPr>
              <a:t>18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b="1" dirty="0"/>
              <a:t>And see that electron arrives after 240 fs</a:t>
            </a:r>
          </a:p>
          <a:p>
            <a:pPr eaLnBrk="1" hangingPunct="1"/>
            <a:r>
              <a:rPr lang="en-US" altLang="da-DK" b="1" dirty="0"/>
              <a:t>Spin flip after 1.9 </a:t>
            </a:r>
            <a:r>
              <a:rPr lang="en-US" altLang="da-DK" b="1" dirty="0" err="1"/>
              <a:t>ps</a:t>
            </a:r>
            <a:endParaRPr lang="en-US" altLang="da-DK" b="1" dirty="0"/>
          </a:p>
          <a:p>
            <a:pPr eaLnBrk="1" hangingPunct="1"/>
            <a:r>
              <a:rPr lang="en-US" altLang="da-DK" b="1" dirty="0"/>
              <a:t>Expansion</a:t>
            </a:r>
            <a:r>
              <a:rPr lang="en-US" altLang="da-DK" b="1" baseline="0" dirty="0"/>
              <a:t> &lt; 3 </a:t>
            </a:r>
            <a:r>
              <a:rPr lang="en-US" altLang="da-DK" b="1" baseline="0" dirty="0" err="1"/>
              <a:t>ps</a:t>
            </a:r>
            <a:endParaRPr lang="en-US" altLang="da-DK" b="1" baseline="0" dirty="0"/>
          </a:p>
          <a:p>
            <a:pPr eaLnBrk="1" hangingPunct="1"/>
            <a:r>
              <a:rPr lang="en-US" altLang="da-DK" b="1" baseline="0" dirty="0"/>
              <a:t>(latest measurements in similar molecule = coherent oscillation!) </a:t>
            </a:r>
          </a:p>
          <a:p>
            <a:pPr eaLnBrk="1" hangingPunct="1"/>
            <a:r>
              <a:rPr lang="en-US" altLang="da-DK" b="1" baseline="0" dirty="0"/>
              <a:t>Relaxation 12 </a:t>
            </a:r>
            <a:r>
              <a:rPr lang="en-US" altLang="da-DK" b="1" baseline="0" dirty="0" err="1"/>
              <a:t>ps</a:t>
            </a:r>
            <a:endParaRPr lang="en-US" altLang="da-DK" b="1" dirty="0"/>
          </a:p>
        </p:txBody>
      </p:sp>
    </p:spTree>
    <p:extLst>
      <p:ext uri="{BB962C8B-B14F-4D97-AF65-F5344CB8AC3E}">
        <p14:creationId xmlns:p14="http://schemas.microsoft.com/office/powerpoint/2010/main" val="4052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19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30FAEE-D37E-40D7-BB83-891ACE9945AE}" type="slidenum">
              <a:rPr lang="en-GB"/>
              <a:pPr/>
              <a:t>20</a:t>
            </a:fld>
            <a:endParaRPr lang="en-GB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64" y="4715407"/>
            <a:ext cx="5438748" cy="43796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z="4200" b="1" dirty="0"/>
              <a:t>molecules</a:t>
            </a:r>
          </a:p>
        </p:txBody>
      </p:sp>
    </p:spTree>
    <p:extLst>
      <p:ext uri="{BB962C8B-B14F-4D97-AF65-F5344CB8AC3E}">
        <p14:creationId xmlns:p14="http://schemas.microsoft.com/office/powerpoint/2010/main" val="1064385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7762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A5BC154-3B97-44B5-9678-B11F59AC067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3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1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24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57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64" y="4714652"/>
            <a:ext cx="5438748" cy="4466756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2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64" y="4714652"/>
            <a:ext cx="5438748" cy="4466756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D907-D6D4-4D9D-9AF8-70ED4DA8CDCA}" type="slidenum">
              <a:rPr lang="da-DK" altLang="da-DK" smtClean="0"/>
              <a:pPr>
                <a:spcBef>
                  <a:spcPct val="0"/>
                </a:spcBef>
              </a:pPr>
              <a:t>2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b="1" dirty="0"/>
              <a:t>And see that electron arrives after 240 fs</a:t>
            </a:r>
          </a:p>
          <a:p>
            <a:pPr eaLnBrk="1" hangingPunct="1"/>
            <a:r>
              <a:rPr lang="en-US" altLang="da-DK" b="1" dirty="0"/>
              <a:t>Spin flip after 1.9 </a:t>
            </a:r>
            <a:r>
              <a:rPr lang="en-US" altLang="da-DK" b="1" dirty="0" err="1"/>
              <a:t>ps</a:t>
            </a:r>
            <a:endParaRPr lang="en-US" altLang="da-DK" b="1" dirty="0"/>
          </a:p>
          <a:p>
            <a:pPr eaLnBrk="1" hangingPunct="1"/>
            <a:r>
              <a:rPr lang="en-US" altLang="da-DK" b="1" dirty="0"/>
              <a:t>Expansion</a:t>
            </a:r>
            <a:r>
              <a:rPr lang="en-US" altLang="da-DK" b="1" baseline="0" dirty="0"/>
              <a:t> &lt; 3 </a:t>
            </a:r>
            <a:r>
              <a:rPr lang="en-US" altLang="da-DK" b="1" baseline="0" dirty="0" err="1"/>
              <a:t>ps</a:t>
            </a:r>
            <a:endParaRPr lang="en-US" altLang="da-DK" b="1" baseline="0" dirty="0"/>
          </a:p>
          <a:p>
            <a:pPr eaLnBrk="1" hangingPunct="1"/>
            <a:r>
              <a:rPr lang="en-US" altLang="da-DK" b="1" baseline="0" dirty="0"/>
              <a:t>(latest measurements in similar molecule = coherent oscillation!) </a:t>
            </a:r>
          </a:p>
          <a:p>
            <a:pPr eaLnBrk="1" hangingPunct="1"/>
            <a:r>
              <a:rPr lang="en-US" altLang="da-DK" b="1" baseline="0" dirty="0"/>
              <a:t>Relaxation 12 </a:t>
            </a:r>
            <a:r>
              <a:rPr lang="en-US" altLang="da-DK" b="1" baseline="0" dirty="0" err="1"/>
              <a:t>ps</a:t>
            </a:r>
            <a:endParaRPr lang="en-US" altLang="da-DK" b="1" dirty="0"/>
          </a:p>
        </p:txBody>
      </p:sp>
    </p:spTree>
    <p:extLst>
      <p:ext uri="{BB962C8B-B14F-4D97-AF65-F5344CB8AC3E}">
        <p14:creationId xmlns:p14="http://schemas.microsoft.com/office/powerpoint/2010/main" val="2940250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64" y="4714652"/>
            <a:ext cx="5438748" cy="4466756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16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64" y="4714652"/>
            <a:ext cx="5438748" cy="4466756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66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64" y="4714652"/>
            <a:ext cx="5438748" cy="4466756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9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74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31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53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32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16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33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08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34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80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12DE0D-FFD3-4D16-92BA-F52E7CACD5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Arial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Garamond" panose="02020404030301010803" pitchFamily="18" charset="0"/>
              </a:rPr>
              <a:t>Among the many techniques</a:t>
            </a:r>
          </a:p>
          <a:p>
            <a:r>
              <a:rPr lang="en-US" dirty="0">
                <a:latin typeface="Garamond" panose="02020404030301010803" pitchFamily="18" charset="0"/>
              </a:rPr>
              <a:t>Overlap in time and space jitter?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8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44B5FC-45EC-44F5-A24B-F31EB1461F83}" type="slidenum">
              <a:rPr lang="en-GB"/>
              <a:pPr/>
              <a:t>4</a:t>
            </a:fld>
            <a:endParaRPr lang="en-GB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514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latin typeface="Arial" charset="0"/>
                <a:cs typeface="Arial" charset="0"/>
              </a:rPr>
              <a:t>Interaction in different energy regions,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latin typeface="Arial" charset="0"/>
                <a:cs typeface="Arial" charset="0"/>
              </a:rPr>
              <a:t>Nyquist theorem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latin typeface="Arial" charset="0"/>
                <a:cs typeface="Arial" charset="0"/>
              </a:rPr>
              <a:t>x-rays (or similar wavelength</a:t>
            </a:r>
          </a:p>
        </p:txBody>
      </p:sp>
    </p:spTree>
    <p:extLst>
      <p:ext uri="{BB962C8B-B14F-4D97-AF65-F5344CB8AC3E}">
        <p14:creationId xmlns:p14="http://schemas.microsoft.com/office/powerpoint/2010/main" val="294961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5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12DE0D-FFD3-4D16-92BA-F52E7CACD59B}" type="slidenum">
              <a:rPr lang="en-GB"/>
              <a:pPr/>
              <a:t>6</a:t>
            </a:fld>
            <a:endParaRPr lang="en-GB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r>
              <a:rPr lang="en-US" dirty="0"/>
              <a:t>Among the many techniques</a:t>
            </a:r>
          </a:p>
          <a:p>
            <a:r>
              <a:rPr lang="en-US" dirty="0"/>
              <a:t>Overlap in time and space jitter?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2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D907-D6D4-4D9D-9AF8-70ED4DA8CDCA}" type="slidenum">
              <a:rPr lang="da-DK" altLang="da-DK" smtClean="0"/>
              <a:pPr>
                <a:spcBef>
                  <a:spcPct val="0"/>
                </a:spcBef>
              </a:pPr>
              <a:t>7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b="1" dirty="0"/>
              <a:t>And see that electron arrives after 240 fs</a:t>
            </a:r>
          </a:p>
          <a:p>
            <a:pPr eaLnBrk="1" hangingPunct="1"/>
            <a:r>
              <a:rPr lang="en-US" altLang="da-DK" b="1" dirty="0"/>
              <a:t>Spin flip after 1.9 </a:t>
            </a:r>
            <a:r>
              <a:rPr lang="en-US" altLang="da-DK" b="1" dirty="0" err="1"/>
              <a:t>ps</a:t>
            </a:r>
            <a:endParaRPr lang="en-US" altLang="da-DK" b="1" dirty="0"/>
          </a:p>
          <a:p>
            <a:pPr eaLnBrk="1" hangingPunct="1"/>
            <a:r>
              <a:rPr lang="en-US" altLang="da-DK" b="1" dirty="0"/>
              <a:t>Expansion</a:t>
            </a:r>
            <a:r>
              <a:rPr lang="en-US" altLang="da-DK" b="1" baseline="0" dirty="0"/>
              <a:t> &lt; 3 </a:t>
            </a:r>
            <a:r>
              <a:rPr lang="en-US" altLang="da-DK" b="1" baseline="0" dirty="0" err="1"/>
              <a:t>ps</a:t>
            </a:r>
            <a:endParaRPr lang="en-US" altLang="da-DK" b="1" baseline="0" dirty="0"/>
          </a:p>
          <a:p>
            <a:pPr eaLnBrk="1" hangingPunct="1"/>
            <a:r>
              <a:rPr lang="en-US" altLang="da-DK" b="1" baseline="0" dirty="0"/>
              <a:t>(latest measurements in similar molecule = coherent oscillation!) </a:t>
            </a:r>
          </a:p>
          <a:p>
            <a:pPr eaLnBrk="1" hangingPunct="1"/>
            <a:r>
              <a:rPr lang="en-US" altLang="da-DK" b="1" baseline="0" dirty="0"/>
              <a:t>Relaxation 12 </a:t>
            </a:r>
            <a:r>
              <a:rPr lang="en-US" altLang="da-DK" b="1" baseline="0" dirty="0" err="1"/>
              <a:t>ps</a:t>
            </a:r>
            <a:endParaRPr lang="en-US" altLang="da-DK" b="1" dirty="0"/>
          </a:p>
        </p:txBody>
      </p:sp>
    </p:spTree>
    <p:extLst>
      <p:ext uri="{BB962C8B-B14F-4D97-AF65-F5344CB8AC3E}">
        <p14:creationId xmlns:p14="http://schemas.microsoft.com/office/powerpoint/2010/main" val="219196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D907-D6D4-4D9D-9AF8-70ED4DA8CDCA}" type="slidenum">
              <a:rPr lang="da-DK" altLang="da-DK" smtClean="0"/>
              <a:pPr>
                <a:spcBef>
                  <a:spcPct val="0"/>
                </a:spcBef>
              </a:pPr>
              <a:t>8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b="1" dirty="0"/>
              <a:t>And see that electron arrives after 240 fs</a:t>
            </a:r>
          </a:p>
          <a:p>
            <a:pPr eaLnBrk="1" hangingPunct="1"/>
            <a:r>
              <a:rPr lang="en-US" altLang="da-DK" b="1" dirty="0"/>
              <a:t>Spin flip after 1.9 </a:t>
            </a:r>
            <a:r>
              <a:rPr lang="en-US" altLang="da-DK" b="1" dirty="0" err="1"/>
              <a:t>ps</a:t>
            </a:r>
            <a:endParaRPr lang="en-US" altLang="da-DK" b="1" dirty="0"/>
          </a:p>
          <a:p>
            <a:pPr eaLnBrk="1" hangingPunct="1"/>
            <a:r>
              <a:rPr lang="en-US" altLang="da-DK" b="1" dirty="0"/>
              <a:t>Expansion</a:t>
            </a:r>
            <a:r>
              <a:rPr lang="en-US" altLang="da-DK" b="1" baseline="0" dirty="0"/>
              <a:t> &lt; 3 </a:t>
            </a:r>
            <a:r>
              <a:rPr lang="en-US" altLang="da-DK" b="1" baseline="0" dirty="0" err="1"/>
              <a:t>ps</a:t>
            </a:r>
            <a:endParaRPr lang="en-US" altLang="da-DK" b="1" baseline="0" dirty="0"/>
          </a:p>
          <a:p>
            <a:pPr eaLnBrk="1" hangingPunct="1"/>
            <a:r>
              <a:rPr lang="en-US" altLang="da-DK" b="1" baseline="0" dirty="0"/>
              <a:t>(latest measurements in similar molecule = coherent oscillation!) </a:t>
            </a:r>
          </a:p>
          <a:p>
            <a:pPr eaLnBrk="1" hangingPunct="1"/>
            <a:r>
              <a:rPr lang="en-US" altLang="da-DK" b="1" baseline="0" dirty="0"/>
              <a:t>Relaxation 12 </a:t>
            </a:r>
            <a:r>
              <a:rPr lang="en-US" altLang="da-DK" b="1" baseline="0" dirty="0" err="1"/>
              <a:t>ps</a:t>
            </a:r>
            <a:endParaRPr lang="en-US" altLang="da-DK" b="1" dirty="0"/>
          </a:p>
        </p:txBody>
      </p:sp>
    </p:spTree>
    <p:extLst>
      <p:ext uri="{BB962C8B-B14F-4D97-AF65-F5344CB8AC3E}">
        <p14:creationId xmlns:p14="http://schemas.microsoft.com/office/powerpoint/2010/main" val="413506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D907-D6D4-4D9D-9AF8-70ED4DA8CDCA}" type="slidenum">
              <a:rPr lang="da-DK" altLang="da-DK" smtClean="0"/>
              <a:pPr>
                <a:spcBef>
                  <a:spcPct val="0"/>
                </a:spcBef>
              </a:pPr>
              <a:t>9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b="1" dirty="0"/>
              <a:t>And see that electron arrives after 240 fs</a:t>
            </a:r>
          </a:p>
          <a:p>
            <a:pPr eaLnBrk="1" hangingPunct="1"/>
            <a:r>
              <a:rPr lang="en-US" altLang="da-DK" b="1" dirty="0"/>
              <a:t>Spin flip after 1.9 </a:t>
            </a:r>
            <a:r>
              <a:rPr lang="en-US" altLang="da-DK" b="1" dirty="0" err="1"/>
              <a:t>ps</a:t>
            </a:r>
            <a:endParaRPr lang="en-US" altLang="da-DK" b="1" dirty="0"/>
          </a:p>
          <a:p>
            <a:pPr eaLnBrk="1" hangingPunct="1"/>
            <a:r>
              <a:rPr lang="en-US" altLang="da-DK" b="1" dirty="0"/>
              <a:t>Expansion</a:t>
            </a:r>
            <a:r>
              <a:rPr lang="en-US" altLang="da-DK" b="1" baseline="0" dirty="0"/>
              <a:t> &lt; 3 </a:t>
            </a:r>
            <a:r>
              <a:rPr lang="en-US" altLang="da-DK" b="1" baseline="0" dirty="0" err="1"/>
              <a:t>ps</a:t>
            </a:r>
            <a:endParaRPr lang="en-US" altLang="da-DK" b="1" baseline="0" dirty="0"/>
          </a:p>
          <a:p>
            <a:pPr eaLnBrk="1" hangingPunct="1"/>
            <a:r>
              <a:rPr lang="en-US" altLang="da-DK" b="1" baseline="0" dirty="0"/>
              <a:t>(latest measurements in similar molecule = coherent oscillation!) </a:t>
            </a:r>
          </a:p>
          <a:p>
            <a:pPr eaLnBrk="1" hangingPunct="1"/>
            <a:r>
              <a:rPr lang="en-US" altLang="da-DK" b="1" baseline="0" dirty="0"/>
              <a:t>Relaxation 12 </a:t>
            </a:r>
            <a:r>
              <a:rPr lang="en-US" altLang="da-DK" b="1" baseline="0" dirty="0" err="1"/>
              <a:t>ps</a:t>
            </a:r>
            <a:endParaRPr lang="en-US" altLang="da-DK" b="1" dirty="0"/>
          </a:p>
        </p:txBody>
      </p:sp>
    </p:spTree>
    <p:extLst>
      <p:ext uri="{BB962C8B-B14F-4D97-AF65-F5344CB8AC3E}">
        <p14:creationId xmlns:p14="http://schemas.microsoft.com/office/powerpoint/2010/main" val="117865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D907-D6D4-4D9D-9AF8-70ED4DA8CDCA}" type="slidenum">
              <a:rPr lang="da-DK" altLang="da-DK" smtClean="0"/>
              <a:pPr>
                <a:spcBef>
                  <a:spcPct val="0"/>
                </a:spcBef>
              </a:pPr>
              <a:t>14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b="1" dirty="0"/>
              <a:t>And see that electron arrives after 240 fs</a:t>
            </a:r>
          </a:p>
          <a:p>
            <a:pPr eaLnBrk="1" hangingPunct="1"/>
            <a:r>
              <a:rPr lang="en-US" altLang="da-DK" b="1" dirty="0"/>
              <a:t>Spin flip after 1.9 </a:t>
            </a:r>
            <a:r>
              <a:rPr lang="en-US" altLang="da-DK" b="1" dirty="0" err="1"/>
              <a:t>ps</a:t>
            </a:r>
            <a:endParaRPr lang="en-US" altLang="da-DK" b="1" dirty="0"/>
          </a:p>
          <a:p>
            <a:pPr eaLnBrk="1" hangingPunct="1"/>
            <a:r>
              <a:rPr lang="en-US" altLang="da-DK" b="1" dirty="0"/>
              <a:t>Expansion</a:t>
            </a:r>
            <a:r>
              <a:rPr lang="en-US" altLang="da-DK" b="1" baseline="0" dirty="0"/>
              <a:t> &lt; 3 </a:t>
            </a:r>
            <a:r>
              <a:rPr lang="en-US" altLang="da-DK" b="1" baseline="0" dirty="0" err="1"/>
              <a:t>ps</a:t>
            </a:r>
            <a:endParaRPr lang="en-US" altLang="da-DK" b="1" baseline="0" dirty="0"/>
          </a:p>
          <a:p>
            <a:pPr eaLnBrk="1" hangingPunct="1"/>
            <a:r>
              <a:rPr lang="en-US" altLang="da-DK" b="1" baseline="0" dirty="0"/>
              <a:t>(latest measurements in similar molecule = coherent oscillation!) </a:t>
            </a:r>
          </a:p>
          <a:p>
            <a:pPr eaLnBrk="1" hangingPunct="1"/>
            <a:r>
              <a:rPr lang="en-US" altLang="da-DK" b="1" baseline="0" dirty="0"/>
              <a:t>Relaxation 12 </a:t>
            </a:r>
            <a:r>
              <a:rPr lang="en-US" altLang="da-DK" b="1" baseline="0" dirty="0" err="1"/>
              <a:t>ps</a:t>
            </a:r>
            <a:endParaRPr lang="en-US" altLang="da-DK" b="1" dirty="0"/>
          </a:p>
        </p:txBody>
      </p:sp>
    </p:spTree>
    <p:extLst>
      <p:ext uri="{BB962C8B-B14F-4D97-AF65-F5344CB8AC3E}">
        <p14:creationId xmlns:p14="http://schemas.microsoft.com/office/powerpoint/2010/main" val="291677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0268-A017-45FB-BDEB-236B5C70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60D7-7C4B-4282-B080-C04F55D2F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88B0-C389-4C85-AE53-E1F701FF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0"/>
            <a:ext cx="2068513" cy="6129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0"/>
            <a:ext cx="6053137" cy="6129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951F-B2AC-47D1-9602-DD730326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6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9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084C-7162-4C6B-A2AD-66E7021F6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0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01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587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0268-A017-45FB-BDEB-236B5C70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89D8-C860-4C08-A1B5-F6921984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4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1163" y="1133230"/>
            <a:ext cx="8228012" cy="438395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558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587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0268-A017-45FB-BDEB-236B5C70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8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E0F6-2203-48F4-AB4F-96A0BE7C2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25D2-08A6-4076-B98D-D786E514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89D8-C860-4C08-A1B5-F6921984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7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70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3573463"/>
            <a:ext cx="82280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25D2-08A6-4076-B98D-D786E514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1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3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E96E-944C-4EE2-9E8D-59A9E836C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89D8-C860-4C08-A1B5-F6921984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AD720-4F7A-4596-A177-51C9C47F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E55B88-EA5D-4E65-1B28-CE785586D74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9992492"/>
              </p:ext>
            </p:extLst>
          </p:nvPr>
        </p:nvGraphicFramePr>
        <p:xfrm>
          <a:off x="1" y="6524625"/>
          <a:ext cx="9144000" cy="3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Ukraine Lectures 2024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E98300"/>
                          </a:solidFill>
                        </a:rPr>
                        <a:t>KiMoPack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Jens</a:t>
                      </a:r>
                      <a:r>
                        <a:rPr lang="en-US" sz="1100" baseline="0" dirty="0">
                          <a:solidFill>
                            <a:srgbClr val="E98300"/>
                          </a:solidFill>
                        </a:rPr>
                        <a:t> Uhlig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EE791-D8C8-4CD6-96B2-0B9FBC5D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002A-7D0E-4388-8F7A-37CEEF587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0548D8E-0559-41E3-96B7-1420B2217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0"/>
            <a:ext cx="8228012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92FC7E-0941-98DC-99A6-1F5CEBDF4A8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09461754"/>
              </p:ext>
            </p:extLst>
          </p:nvPr>
        </p:nvGraphicFramePr>
        <p:xfrm>
          <a:off x="1" y="6524625"/>
          <a:ext cx="9144000" cy="3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Ukraine Lectures 2024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E98300"/>
                          </a:solidFill>
                        </a:rPr>
                        <a:t>KiMoPack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Jens</a:t>
                      </a:r>
                      <a:r>
                        <a:rPr lang="en-US" sz="1100" baseline="0" dirty="0">
                          <a:solidFill>
                            <a:srgbClr val="E98300"/>
                          </a:solidFill>
                        </a:rPr>
                        <a:t> Uhlig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0548D8E-0559-41E3-96B7-1420B2217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"/>
            <a:ext cx="9144000" cy="598714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0"/>
            <a:ext cx="8228012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00611A-3785-3847-1164-F3966212A9F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3577883"/>
              </p:ext>
            </p:extLst>
          </p:nvPr>
        </p:nvGraphicFramePr>
        <p:xfrm>
          <a:off x="1" y="6524625"/>
          <a:ext cx="9144000" cy="3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Ukraine Lectures 2024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E98300"/>
                          </a:solidFill>
                        </a:rPr>
                        <a:t>KiMoPack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Jens</a:t>
                      </a:r>
                      <a:r>
                        <a:rPr lang="en-US" sz="1100" baseline="0" dirty="0">
                          <a:solidFill>
                            <a:srgbClr val="E98300"/>
                          </a:solidFill>
                        </a:rPr>
                        <a:t> Uhlig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77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5" r:id="rId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0548D8E-0559-41E3-96B7-1420B2217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"/>
            <a:ext cx="9144000" cy="2071562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-1"/>
            <a:ext cx="8228012" cy="11332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57662F-F2AA-34CC-C460-5A04BBF8A60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6222980"/>
              </p:ext>
            </p:extLst>
          </p:nvPr>
        </p:nvGraphicFramePr>
        <p:xfrm>
          <a:off x="1" y="6524625"/>
          <a:ext cx="9144000" cy="3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Ukraine Lectures 2024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E98300"/>
                          </a:solidFill>
                        </a:rPr>
                        <a:t>KiMoPack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Jens</a:t>
                      </a:r>
                      <a:r>
                        <a:rPr lang="en-US" sz="1100" baseline="0" dirty="0">
                          <a:solidFill>
                            <a:srgbClr val="E98300"/>
                          </a:solidFill>
                        </a:rPr>
                        <a:t> Uhlig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0548D8E-0559-41E3-96B7-1420B2217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"/>
            <a:ext cx="9144000" cy="598714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0"/>
            <a:ext cx="8228012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88C8B0-C9C8-DA07-3ED1-E0E671E9AFA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098706"/>
              </p:ext>
            </p:extLst>
          </p:nvPr>
        </p:nvGraphicFramePr>
        <p:xfrm>
          <a:off x="1" y="6524625"/>
          <a:ext cx="9144000" cy="3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Ukraine Lectures 2024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E98300"/>
                          </a:solidFill>
                        </a:rPr>
                        <a:t>KiMoPack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Jens</a:t>
                      </a:r>
                      <a:r>
                        <a:rPr lang="en-US" sz="1100" baseline="0" dirty="0">
                          <a:solidFill>
                            <a:srgbClr val="E98300"/>
                          </a:solidFill>
                        </a:rPr>
                        <a:t> Uhlig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7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Garamond Premr Pro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7718"/>
            <a:ext cx="9144000" cy="617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8034733"/>
              </p:ext>
            </p:extLst>
          </p:nvPr>
        </p:nvGraphicFramePr>
        <p:xfrm>
          <a:off x="1" y="6524625"/>
          <a:ext cx="9144000" cy="3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Ukraine Lectures 2024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E98300"/>
                          </a:solidFill>
                        </a:rPr>
                        <a:t>KiMoPack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E98300"/>
                          </a:solidFill>
                        </a:rPr>
                        <a:t>Jens</a:t>
                      </a:r>
                      <a:r>
                        <a:rPr lang="en-US" sz="1100" baseline="0" dirty="0">
                          <a:solidFill>
                            <a:srgbClr val="E98300"/>
                          </a:solidFill>
                        </a:rPr>
                        <a:t> Uhlig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4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Bookman Old Style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-89012" y="1249490"/>
            <a:ext cx="9144000" cy="4235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sv-S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Jens Uhlig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t</a:t>
            </a:r>
            <a:r>
              <a:rPr kumimoji="0" lang="en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a</a:t>
            </a:r>
            <a:r>
              <a:rPr kumimoji="0" lang="en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l.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Chemical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Physics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Gothic" charset="-128"/>
                <a:cs typeface="+mn-cs"/>
              </a:rPr>
              <a:t> Lund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5280"/>
            <a:ext cx="9144000" cy="113323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</a:pP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Analyzing transient data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KiMoPack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“the basics”</a:t>
            </a:r>
            <a:endParaRPr lang="en-SE" sz="3200" dirty="0"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" y="2191509"/>
            <a:ext cx="4384939" cy="42210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00E298-D180-809B-FD51-233303ADCF24}"/>
              </a:ext>
            </a:extLst>
          </p:cNvPr>
          <p:cNvGrpSpPr/>
          <p:nvPr/>
        </p:nvGrpSpPr>
        <p:grpSpPr>
          <a:xfrm>
            <a:off x="6180755" y="4302017"/>
            <a:ext cx="2761861" cy="2164201"/>
            <a:chOff x="6180755" y="4302017"/>
            <a:chExt cx="2761861" cy="2164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796" y="5920723"/>
              <a:ext cx="1101881" cy="48013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329574-621A-58AD-6970-253C82F1F01D}"/>
                </a:ext>
              </a:extLst>
            </p:cNvPr>
            <p:cNvGrpSpPr/>
            <p:nvPr/>
          </p:nvGrpSpPr>
          <p:grpSpPr>
            <a:xfrm>
              <a:off x="6180755" y="4302017"/>
              <a:ext cx="2761861" cy="2164201"/>
              <a:chOff x="6568751" y="4645588"/>
              <a:chExt cx="2373865" cy="182063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E6C3FD1-D327-4E57-9FF5-285B4F2FC252}"/>
                  </a:ext>
                </a:extLst>
              </p:cNvPr>
              <p:cNvGrpSpPr/>
              <p:nvPr/>
            </p:nvGrpSpPr>
            <p:grpSpPr>
              <a:xfrm>
                <a:off x="6695065" y="4717414"/>
                <a:ext cx="2159125" cy="1691005"/>
                <a:chOff x="6795685" y="4563105"/>
                <a:chExt cx="2159125" cy="1691005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326" y="4563105"/>
                  <a:ext cx="949484" cy="846341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5205" y="5409446"/>
                  <a:ext cx="748898" cy="844664"/>
                </a:xfrm>
                <a:prstGeom prst="rect">
                  <a:avLst/>
                </a:prstGeom>
              </p:spPr>
            </p:pic>
            <p:grpSp>
              <p:nvGrpSpPr>
                <p:cNvPr id="49" name="Group 48"/>
                <p:cNvGrpSpPr/>
                <p:nvPr/>
              </p:nvGrpSpPr>
              <p:grpSpPr>
                <a:xfrm>
                  <a:off x="6795685" y="4616802"/>
                  <a:ext cx="1101881" cy="851080"/>
                  <a:chOff x="3194686" y="5423383"/>
                  <a:chExt cx="1497141" cy="1112888"/>
                </a:xfrm>
              </p:grpSpPr>
              <p:pic>
                <p:nvPicPr>
                  <p:cNvPr id="50" name="Picture 49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800" t="30030" r="17466" b="29674"/>
                  <a:stretch/>
                </p:blipFill>
                <p:spPr>
                  <a:xfrm>
                    <a:off x="3194686" y="5423383"/>
                    <a:ext cx="1497141" cy="516255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43814" y="6016053"/>
                    <a:ext cx="1448013" cy="52021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5823" y="5453067"/>
                  <a:ext cx="982308" cy="360528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1512529-8B85-B385-0FE6-A85C693E4210}"/>
                  </a:ext>
                </a:extLst>
              </p:cNvPr>
              <p:cNvSpPr/>
              <p:nvPr/>
            </p:nvSpPr>
            <p:spPr bwMode="auto">
              <a:xfrm>
                <a:off x="6568751" y="4645588"/>
                <a:ext cx="2373865" cy="1820630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981E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S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Gothic" charset="-128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43B24F-0E40-E82C-89E4-729463F3C289}"/>
              </a:ext>
            </a:extLst>
          </p:cNvPr>
          <p:cNvGrpSpPr/>
          <p:nvPr/>
        </p:nvGrpSpPr>
        <p:grpSpPr>
          <a:xfrm>
            <a:off x="5106074" y="2729596"/>
            <a:ext cx="3861735" cy="1312683"/>
            <a:chOff x="5206640" y="2831129"/>
            <a:chExt cx="3861735" cy="13126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1065D4-6E94-862D-3462-4E7E5AC2BE5B}"/>
                </a:ext>
              </a:extLst>
            </p:cNvPr>
            <p:cNvGrpSpPr/>
            <p:nvPr/>
          </p:nvGrpSpPr>
          <p:grpSpPr>
            <a:xfrm>
              <a:off x="5368214" y="3003051"/>
              <a:ext cx="3313888" cy="1044717"/>
              <a:chOff x="6299563" y="3411850"/>
              <a:chExt cx="2623768" cy="92126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46" y="3452013"/>
                <a:ext cx="546085" cy="881097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4976" y="3411850"/>
                <a:ext cx="650834" cy="887896"/>
              </a:xfrm>
              <a:prstGeom prst="rect">
                <a:avLst/>
              </a:prstGeom>
            </p:spPr>
          </p:pic>
          <p:pic>
            <p:nvPicPr>
              <p:cNvPr id="55" name="Picture 3" descr="C:\My Dropbox\banff\defence presentation\figures new\nist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299563" y="3589143"/>
                <a:ext cx="940194" cy="496941"/>
              </a:xfrm>
              <a:prstGeom prst="rect">
                <a:avLst/>
              </a:prstGeom>
              <a:noFill/>
            </p:spPr>
          </p:pic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A0F836-2C1F-3EF7-F6E5-7EFB6E23F3BA}"/>
                </a:ext>
              </a:extLst>
            </p:cNvPr>
            <p:cNvSpPr/>
            <p:nvPr/>
          </p:nvSpPr>
          <p:spPr bwMode="auto">
            <a:xfrm>
              <a:off x="5206640" y="2831129"/>
              <a:ext cx="3861735" cy="1312683"/>
            </a:xfrm>
            <a:prstGeom prst="roundRect">
              <a:avLst/>
            </a:prstGeom>
            <a:noFill/>
            <a:ln w="57150" cap="flat" cmpd="sng" algn="ctr">
              <a:solidFill>
                <a:srgbClr val="E98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66C21A-1CE1-1492-03DB-9140232415BB}"/>
              </a:ext>
            </a:extLst>
          </p:cNvPr>
          <p:cNvGrpSpPr/>
          <p:nvPr/>
        </p:nvGrpSpPr>
        <p:grpSpPr>
          <a:xfrm>
            <a:off x="3205447" y="4211071"/>
            <a:ext cx="2653082" cy="2255147"/>
            <a:chOff x="3245459" y="3886511"/>
            <a:chExt cx="2653082" cy="22551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079" y="5449531"/>
              <a:ext cx="2179125" cy="5837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4"/>
            <a:srcRect l="26573"/>
            <a:stretch/>
          </p:blipFill>
          <p:spPr>
            <a:xfrm>
              <a:off x="3514240" y="4531610"/>
              <a:ext cx="2179125" cy="8936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CCE800-9D55-B7BC-14FB-37BB82424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8941" y="3962531"/>
              <a:ext cx="2286117" cy="67313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7693B7-E2D5-E443-CD89-40F8EB7D5DC9}"/>
                </a:ext>
              </a:extLst>
            </p:cNvPr>
            <p:cNvSpPr/>
            <p:nvPr/>
          </p:nvSpPr>
          <p:spPr bwMode="auto">
            <a:xfrm>
              <a:off x="3245459" y="3886511"/>
              <a:ext cx="2653082" cy="2255147"/>
            </a:xfrm>
            <a:prstGeom prst="roundRect">
              <a:avLst/>
            </a:prstGeom>
            <a:noFill/>
            <a:ln w="57150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9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E0720-3EDB-0E2C-F75A-BB920995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3" y="725540"/>
            <a:ext cx="8082133" cy="5562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8B662-21A5-0C9C-014C-AE3618A558C3}"/>
              </a:ext>
            </a:extLst>
          </p:cNvPr>
          <p:cNvSpPr txBox="1"/>
          <p:nvPr/>
        </p:nvSpPr>
        <p:spPr>
          <a:xfrm>
            <a:off x="5504873" y="5107709"/>
            <a:ext cx="285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D = CS</a:t>
            </a:r>
            <a:r>
              <a:rPr lang="en-US" sz="3600" b="1" baseline="30000" dirty="0">
                <a:solidFill>
                  <a:schemeClr val="tx1"/>
                </a:solidFill>
              </a:rPr>
              <a:t>T</a:t>
            </a:r>
            <a:r>
              <a:rPr lang="en-US" sz="3600" b="1" dirty="0">
                <a:solidFill>
                  <a:schemeClr val="tx1"/>
                </a:solidFill>
              </a:rPr>
              <a:t> + E</a:t>
            </a:r>
            <a:endParaRPr lang="en-SE" sz="36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29991-CD04-FC47-F798-3084232ED0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W</a:t>
            </a:r>
            <a:r>
              <a:rPr lang="en-US" dirty="0"/>
              <a:t>hat is</a:t>
            </a:r>
            <a:r>
              <a:rPr lang="en-US" baseline="0" dirty="0"/>
              <a:t> SVD?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8657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9991-CD04-FC47-F798-3084232ED0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W</a:t>
            </a:r>
            <a:r>
              <a:rPr lang="en-US" dirty="0"/>
              <a:t>hat is</a:t>
            </a:r>
            <a:r>
              <a:rPr lang="en-US" baseline="0" dirty="0"/>
              <a:t> SVD?</a:t>
            </a:r>
            <a:endParaRPr lang="en-SE" dirty="0"/>
          </a:p>
        </p:txBody>
      </p:sp>
      <p:pic>
        <p:nvPicPr>
          <p:cNvPr id="6" name="Picture 5" descr="A group of colored lines&#10;&#10;Description automatically generated">
            <a:extLst>
              <a:ext uri="{FF2B5EF4-FFF2-40B4-BE49-F238E27FC236}">
                <a16:creationId xmlns:a16="http://schemas.microsoft.com/office/drawing/2014/main" id="{B8098FE8-C661-0FAB-135B-E31ACCC4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r="-1"/>
          <a:stretch/>
        </p:blipFill>
        <p:spPr>
          <a:xfrm>
            <a:off x="5343998" y="3323414"/>
            <a:ext cx="3900315" cy="2560610"/>
          </a:xfrm>
          <a:prstGeom prst="rect">
            <a:avLst/>
          </a:prstGeom>
        </p:spPr>
      </p:pic>
      <p:pic>
        <p:nvPicPr>
          <p:cNvPr id="9" name="Picture 8" descr="A group of colored lines&#10;&#10;Description automatically generated">
            <a:extLst>
              <a:ext uri="{FF2B5EF4-FFF2-40B4-BE49-F238E27FC236}">
                <a16:creationId xmlns:a16="http://schemas.microsoft.com/office/drawing/2014/main" id="{C317372C-E7D9-4EDE-70E6-0A220088A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/>
          <a:stretch/>
        </p:blipFill>
        <p:spPr>
          <a:xfrm>
            <a:off x="5373112" y="868389"/>
            <a:ext cx="3777352" cy="25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ecutive_RAW_M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5813"/>
            <a:ext cx="4114800" cy="2476761"/>
          </a:xfrm>
          <a:prstGeom prst="rect">
            <a:avLst/>
          </a:prstGeom>
        </p:spPr>
      </p:pic>
      <p:pic>
        <p:nvPicPr>
          <p:cNvPr id="3" name="Picture 2" descr="consecutive_RAW_S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15813"/>
            <a:ext cx="4114800" cy="2614216"/>
          </a:xfrm>
          <a:prstGeom prst="rect">
            <a:avLst/>
          </a:prstGeom>
        </p:spPr>
      </p:pic>
      <p:pic>
        <p:nvPicPr>
          <p:cNvPr id="4" name="Picture 3" descr="consecutive_RAW_SPE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03592"/>
            <a:ext cx="4114800" cy="24504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CB90363-FEF5-9443-7F1D-B3EE8173041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L</a:t>
            </a:r>
            <a:r>
              <a:rPr lang="en-US" dirty="0" err="1"/>
              <a:t>ets</a:t>
            </a:r>
            <a:r>
              <a:rPr lang="en-US" dirty="0"/>
              <a:t> create data</a:t>
            </a:r>
            <a:endParaRPr lang="en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9991-CD04-FC47-F798-3084232ED0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W</a:t>
            </a:r>
            <a:r>
              <a:rPr lang="en-US" dirty="0"/>
              <a:t>hat is</a:t>
            </a:r>
            <a:r>
              <a:rPr lang="en-US" baseline="0" dirty="0"/>
              <a:t> SVD?</a:t>
            </a:r>
            <a:endParaRPr lang="en-SE" dirty="0"/>
          </a:p>
        </p:txBody>
      </p:sp>
      <p:pic>
        <p:nvPicPr>
          <p:cNvPr id="6" name="Picture 5" descr="A group of colored lines&#10;&#10;Description automatically generated">
            <a:extLst>
              <a:ext uri="{FF2B5EF4-FFF2-40B4-BE49-F238E27FC236}">
                <a16:creationId xmlns:a16="http://schemas.microsoft.com/office/drawing/2014/main" id="{B8098FE8-C661-0FAB-135B-E31ACCC4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r="-1"/>
          <a:stretch/>
        </p:blipFill>
        <p:spPr>
          <a:xfrm>
            <a:off x="5343998" y="3323414"/>
            <a:ext cx="3900315" cy="2560610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A01396-6CDA-5EBB-B2D0-9AA7B9C64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5" y="719138"/>
            <a:ext cx="5476915" cy="5059299"/>
          </a:xfrm>
          <a:prstGeom prst="rect">
            <a:avLst/>
          </a:prstGeom>
        </p:spPr>
      </p:pic>
      <p:pic>
        <p:nvPicPr>
          <p:cNvPr id="9" name="Picture 8" descr="A group of colored lines&#10;&#10;Description automatically generated">
            <a:extLst>
              <a:ext uri="{FF2B5EF4-FFF2-40B4-BE49-F238E27FC236}">
                <a16:creationId xmlns:a16="http://schemas.microsoft.com/office/drawing/2014/main" id="{C317372C-E7D9-4EDE-70E6-0A220088A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/>
          <a:stretch/>
        </p:blipFill>
        <p:spPr>
          <a:xfrm>
            <a:off x="5373112" y="868389"/>
            <a:ext cx="3777352" cy="25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5888"/>
            <a:ext cx="9143999" cy="577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a-DK" sz="2400" kern="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SE" sz="240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So What?/Why? from which follows How?</a:t>
            </a:r>
            <a:endParaRPr lang="en-GB" dirty="0"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B80CA-976F-7D14-F1A8-713F0B8EE0B0}"/>
              </a:ext>
            </a:extLst>
          </p:cNvPr>
          <p:cNvSpPr txBox="1"/>
          <p:nvPr/>
        </p:nvSpPr>
        <p:spPr>
          <a:xfrm>
            <a:off x="556816" y="2411730"/>
            <a:ext cx="8350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</a:rPr>
              <a:t>Fingerprinting directly? 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 Requires (temporally or spectrally) isolated region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Linear Combination analysis ( 0.4 *f(t) * A + 0.3 * f`(t) * B + ...)  </a:t>
            </a:r>
            <a:b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Very difficult because there are so many influences that can alter the spectra in the optical regime.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Model independent extraction (SVD/PCA) Challenging, </a:t>
            </a:r>
            <a:r>
              <a:rPr lang="en-SE" dirty="0" err="1">
                <a:solidFill>
                  <a:schemeClr val="tx1"/>
                </a:solidFill>
                <a:sym typeface="Wingdings" panose="05000000000000000000" pitchFamily="2" charset="2"/>
              </a:rPr>
              <a:t>bec</a:t>
            </a:r>
            <a:r>
              <a:rPr lang="sv-SE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use the “math” does not know Chemistry/Physics, just linear combinations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Process oriented extraction – Modelling under assumption of decays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Species/Target analysis</a:t>
            </a:r>
          </a:p>
          <a:p>
            <a:pPr marL="342900" indent="-342900">
              <a:buFont typeface="+mj-lt"/>
              <a:buAutoNum type="arabicPeriod"/>
            </a:pPr>
            <a:endParaRPr lang="en-S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38F7D-C63D-9152-E44D-639D17820319}"/>
              </a:ext>
            </a:extLst>
          </p:cNvPr>
          <p:cNvSpPr txBox="1"/>
          <p:nvPr/>
        </p:nvSpPr>
        <p:spPr>
          <a:xfrm>
            <a:off x="556816" y="1058405"/>
            <a:ext cx="7936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Reaction schemes 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 defined by species and process times, need modelling</a:t>
            </a:r>
          </a:p>
          <a:p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Yields/optimization  Need (careful) normalization and quantitative analysis</a:t>
            </a:r>
          </a:p>
          <a:p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Parameter and values  need Modelling with error evaluation</a:t>
            </a:r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FE3E3-57D6-AECD-8398-C108D9D15E36}"/>
              </a:ext>
            </a:extLst>
          </p:cNvPr>
          <p:cNvSpPr txBox="1"/>
          <p:nvPr/>
        </p:nvSpPr>
        <p:spPr>
          <a:xfrm>
            <a:off x="1052909" y="4703802"/>
            <a:ext cx="7172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chemeClr val="tx1"/>
                </a:solidFill>
              </a:rPr>
              <a:t>All require Data pre-processing/munging</a:t>
            </a:r>
          </a:p>
          <a:p>
            <a:pPr algn="ctr"/>
            <a:endParaRPr lang="en-SE" dirty="0">
              <a:solidFill>
                <a:schemeClr val="tx1"/>
              </a:solidFill>
            </a:endParaRPr>
          </a:p>
          <a:p>
            <a:pPr algn="ctr"/>
            <a:r>
              <a:rPr lang="en-SE" dirty="0">
                <a:solidFill>
                  <a:schemeClr val="tx1"/>
                </a:solidFill>
              </a:rPr>
              <a:t>Number of tools like </a:t>
            </a:r>
            <a:r>
              <a:rPr lang="en-SE" dirty="0" err="1">
                <a:solidFill>
                  <a:schemeClr val="tx1"/>
                </a:solidFill>
              </a:rPr>
              <a:t>Glotaran</a:t>
            </a:r>
            <a:r>
              <a:rPr lang="en-SE" dirty="0">
                <a:solidFill>
                  <a:schemeClr val="tx1"/>
                </a:solidFill>
              </a:rPr>
              <a:t>, TIMP....</a:t>
            </a:r>
          </a:p>
          <a:p>
            <a:pPr algn="ctr"/>
            <a:r>
              <a:rPr lang="en-SE" dirty="0">
                <a:solidFill>
                  <a:schemeClr val="tx1"/>
                </a:solidFill>
              </a:rPr>
              <a:t>Not enough for me so I developed </a:t>
            </a:r>
            <a:r>
              <a:rPr lang="en-SE" dirty="0" err="1">
                <a:solidFill>
                  <a:schemeClr val="tx1"/>
                </a:solidFill>
              </a:rPr>
              <a:t>KiMoPack</a:t>
            </a:r>
            <a:r>
              <a:rPr lang="en-SE" dirty="0">
                <a:solidFill>
                  <a:schemeClr val="tx1"/>
                </a:solidFill>
              </a:rPr>
              <a:t> (kinetic modelling pack)</a:t>
            </a:r>
          </a:p>
          <a:p>
            <a:pPr algn="ctr"/>
            <a:r>
              <a:rPr lang="en-SE" dirty="0">
                <a:solidFill>
                  <a:schemeClr val="tx1"/>
                </a:solidFill>
              </a:rPr>
              <a:t>Learning by doing...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01B93-B7A8-0F03-8C90-6384097BD3F9}"/>
              </a:ext>
            </a:extLst>
          </p:cNvPr>
          <p:cNvSpPr txBox="1"/>
          <p:nvPr/>
        </p:nvSpPr>
        <p:spPr>
          <a:xfrm>
            <a:off x="2578893" y="6181130"/>
            <a:ext cx="58078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400" dirty="0">
                <a:solidFill>
                  <a:schemeClr val="tx1"/>
                </a:solidFill>
              </a:rPr>
              <a:t>https://pubs.acs.org/doi/10.1021/acs.jpca.2c00907</a:t>
            </a:r>
          </a:p>
        </p:txBody>
      </p:sp>
    </p:spTree>
    <p:extLst>
      <p:ext uri="{BB962C8B-B14F-4D97-AF65-F5344CB8AC3E}">
        <p14:creationId xmlns:p14="http://schemas.microsoft.com/office/powerpoint/2010/main" val="5279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dirty="0" err="1"/>
              <a:t>KiMoPack</a:t>
            </a:r>
            <a:r>
              <a:rPr lang="en-US" sz="2800" b="0" dirty="0"/>
              <a:t>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EF64A2-C32B-09DB-D8EE-8D6892FA6714}"/>
              </a:ext>
            </a:extLst>
          </p:cNvPr>
          <p:cNvGrpSpPr/>
          <p:nvPr/>
        </p:nvGrpSpPr>
        <p:grpSpPr>
          <a:xfrm>
            <a:off x="151044" y="587829"/>
            <a:ext cx="4374125" cy="5809607"/>
            <a:chOff x="2414982" y="644911"/>
            <a:chExt cx="4374125" cy="5809607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8838027F-7B44-F15C-9AE1-CA68E2413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982" y="644911"/>
              <a:ext cx="4374125" cy="58096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B2DBB5-A077-5B30-13DF-2F25855C3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8897" y="2094409"/>
              <a:ext cx="4162722" cy="384919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D4C9B4-79CB-0984-0906-B25955C12A56}"/>
              </a:ext>
            </a:extLst>
          </p:cNvPr>
          <p:cNvSpPr txBox="1"/>
          <p:nvPr/>
        </p:nvSpPr>
        <p:spPr>
          <a:xfrm>
            <a:off x="4871545" y="5197107"/>
            <a:ext cx="361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Implementation of Data-Analysis</a:t>
            </a:r>
          </a:p>
          <a:p>
            <a:r>
              <a:rPr lang="en-US" dirty="0">
                <a:solidFill>
                  <a:schemeClr val="tx1"/>
                </a:solidFill>
              </a:rPr>
              <a:t>for “non – coders” </a:t>
            </a:r>
          </a:p>
          <a:p>
            <a:r>
              <a:rPr lang="en-US" dirty="0">
                <a:solidFill>
                  <a:schemeClr val="tx1"/>
                </a:solidFill>
              </a:rPr>
              <a:t>and an aid for “coders” </a:t>
            </a:r>
          </a:p>
          <a:p>
            <a:r>
              <a:rPr lang="en-US" dirty="0">
                <a:solidFill>
                  <a:schemeClr val="tx1"/>
                </a:solidFill>
              </a:rPr>
              <a:t>Based on Python</a:t>
            </a: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54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dirty="0" err="1"/>
              <a:t>KiMoPack</a:t>
            </a:r>
            <a:r>
              <a:rPr lang="en-US" sz="2800" b="0" dirty="0"/>
              <a:t> 2 several modules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D6BC6-6209-B02A-1F20-A5E17555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" t="1438" r="1426" b="1179"/>
          <a:stretch/>
        </p:blipFill>
        <p:spPr>
          <a:xfrm>
            <a:off x="1781503" y="614858"/>
            <a:ext cx="5730766" cy="58963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952B80-B9D8-EA7C-67F2-1D5143EDE857}"/>
              </a:ext>
            </a:extLst>
          </p:cNvPr>
          <p:cNvSpPr/>
          <p:nvPr/>
        </p:nvSpPr>
        <p:spPr bwMode="auto">
          <a:xfrm>
            <a:off x="1781503" y="614853"/>
            <a:ext cx="2404242" cy="2758968"/>
          </a:xfrm>
          <a:prstGeom prst="rect">
            <a:avLst/>
          </a:prstGeom>
          <a:solidFill>
            <a:srgbClr val="FFFFFF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B4E07-D43F-7DB5-0F6F-439EF46004BC}"/>
              </a:ext>
            </a:extLst>
          </p:cNvPr>
          <p:cNvSpPr/>
          <p:nvPr/>
        </p:nvSpPr>
        <p:spPr bwMode="auto">
          <a:xfrm>
            <a:off x="4130563" y="603595"/>
            <a:ext cx="3468415" cy="5896302"/>
          </a:xfrm>
          <a:prstGeom prst="rect">
            <a:avLst/>
          </a:prstGeom>
          <a:solidFill>
            <a:srgbClr val="FFFFFF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F6A64B-FE84-5DDB-A9DF-7FD25C41297F}"/>
              </a:ext>
            </a:extLst>
          </p:cNvPr>
          <p:cNvSpPr/>
          <p:nvPr/>
        </p:nvSpPr>
        <p:spPr bwMode="auto">
          <a:xfrm>
            <a:off x="1781504" y="3400845"/>
            <a:ext cx="2404242" cy="3121580"/>
          </a:xfrm>
          <a:prstGeom prst="rect">
            <a:avLst/>
          </a:prstGeom>
          <a:solidFill>
            <a:srgbClr val="FFFFFF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687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0F4B6-EF6E-94D1-6882-D6FA8E6E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74" y="853405"/>
            <a:ext cx="2929999" cy="5319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8747C-84F4-9F38-2961-BB357403C89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E</a:t>
            </a:r>
            <a:r>
              <a:rPr lang="en-US" dirty="0" err="1"/>
              <a:t>xponential</a:t>
            </a:r>
            <a:r>
              <a:rPr lang="en-US" dirty="0"/>
              <a:t> Models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1686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5888"/>
            <a:ext cx="9143999" cy="577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a-DK" sz="2400" kern="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Sequential Models</a:t>
            </a:r>
            <a:endParaRPr lang="en-GB" dirty="0"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5A1D8-7F55-4A6A-48FE-C8D3A0BDE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23" y="819983"/>
            <a:ext cx="5690886" cy="55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87829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Advanced Fitting function – all with 4 rates</a:t>
            </a:r>
            <a:endParaRPr lang="en-US" sz="2800" b="0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B4901B1-23C2-CEBB-48B9-92C161C2E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763054"/>
            <a:ext cx="8582088" cy="56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62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5888"/>
            <a:ext cx="9143999" cy="577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a-DK" sz="2400" kern="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da-DK" sz="240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Ru=Co studies</a:t>
            </a:r>
            <a:r>
              <a:rPr lang="da-DK" sz="2400" baseline="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 with</a:t>
            </a:r>
            <a:r>
              <a:rPr lang="da-DK" sz="240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 optical pump</a:t>
            </a:r>
            <a:r>
              <a:rPr lang="da-DK" sz="2400" baseline="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-probe</a:t>
            </a:r>
            <a:endParaRPr lang="en-GB" dirty="0">
              <a:effectLst/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6548" y="3429000"/>
            <a:ext cx="4050904" cy="2127809"/>
            <a:chOff x="2316810" y="2832868"/>
            <a:chExt cx="4646000" cy="2447178"/>
          </a:xfrm>
        </p:grpSpPr>
        <p:pic>
          <p:nvPicPr>
            <p:cNvPr id="87" name="Picture 2" descr="C:\Users\lolconandk\Downloads\RutpphzCo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487" r="12477" b="2522"/>
            <a:stretch>
              <a:fillRect/>
            </a:stretch>
          </p:blipFill>
          <p:spPr bwMode="auto">
            <a:xfrm>
              <a:off x="2478311" y="3172081"/>
              <a:ext cx="4358888" cy="201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" descr="C:\Users\lolconandk\Downloads\RutpphzCo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34" t="3487" r="12479" b="2522"/>
            <a:stretch>
              <a:fillRect/>
            </a:stretch>
          </p:blipFill>
          <p:spPr bwMode="auto">
            <a:xfrm>
              <a:off x="5582713" y="3076779"/>
              <a:ext cx="1380097" cy="220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3150415" y="3936117"/>
              <a:ext cx="415986" cy="413516"/>
            </a:xfrm>
            <a:prstGeom prst="rect">
              <a:avLst/>
            </a:prstGeom>
            <a:solidFill>
              <a:schemeClr val="tx2">
                <a:alpha val="13000"/>
              </a:schemeClr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90" name="Arc 89"/>
            <p:cNvSpPr/>
            <p:nvPr/>
          </p:nvSpPr>
          <p:spPr>
            <a:xfrm>
              <a:off x="3365749" y="2999244"/>
              <a:ext cx="1252854" cy="1587838"/>
            </a:xfrm>
            <a:prstGeom prst="arc">
              <a:avLst>
                <a:gd name="adj1" fmla="val 10839415"/>
                <a:gd name="adj2" fmla="val 20650486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tailEnd type="stealth" w="lg" len="lg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15994" y="2832868"/>
              <a:ext cx="851252" cy="3753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700" kern="0" dirty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&lt; 50 fs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372273" y="3727743"/>
              <a:ext cx="535073" cy="830263"/>
            </a:xfrm>
            <a:prstGeom prst="rect">
              <a:avLst/>
            </a:prstGeom>
            <a:solidFill>
              <a:schemeClr val="tx2">
                <a:alpha val="13000"/>
              </a:schemeClr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817624" y="4808379"/>
              <a:ext cx="1249591" cy="375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700" kern="0" dirty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240 fs</a:t>
              </a:r>
            </a:p>
          </p:txBody>
        </p:sp>
        <p:sp>
          <p:nvSpPr>
            <p:cNvPr id="94" name="Arc 93"/>
            <p:cNvSpPr/>
            <p:nvPr/>
          </p:nvSpPr>
          <p:spPr>
            <a:xfrm flipV="1">
              <a:off x="4618603" y="3844045"/>
              <a:ext cx="1166393" cy="1251857"/>
            </a:xfrm>
            <a:prstGeom prst="arc">
              <a:avLst>
                <a:gd name="adj1" fmla="val 11779181"/>
                <a:gd name="adj2" fmla="val 21545051"/>
              </a:avLst>
            </a:prstGeom>
            <a:noFill/>
            <a:ln w="25400" cap="flat" cmpd="sng" algn="ctr">
              <a:solidFill>
                <a:srgbClr val="00823B"/>
              </a:solidFill>
              <a:prstDash val="solid"/>
              <a:tailEnd type="stealth" w="lg" len="lg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1" name="Lightning Bolt 110"/>
            <p:cNvSpPr/>
            <p:nvPr/>
          </p:nvSpPr>
          <p:spPr>
            <a:xfrm rot="19980022">
              <a:off x="2316810" y="3023473"/>
              <a:ext cx="696574" cy="1256702"/>
            </a:xfrm>
            <a:prstGeom prst="lightningBolt">
              <a:avLst/>
            </a:prstGeom>
            <a:solidFill>
              <a:srgbClr val="FFFF00">
                <a:alpha val="55000"/>
              </a:srgb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prstClr val="white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77655" y="5486380"/>
            <a:ext cx="3158224" cy="1050674"/>
            <a:chOff x="2241769" y="5515879"/>
            <a:chExt cx="3158224" cy="1050674"/>
          </a:xfrm>
        </p:grpSpPr>
        <p:sp>
          <p:nvSpPr>
            <p:cNvPr id="101" name="Arc 100"/>
            <p:cNvSpPr/>
            <p:nvPr/>
          </p:nvSpPr>
          <p:spPr>
            <a:xfrm>
              <a:off x="3585977" y="5590183"/>
              <a:ext cx="871125" cy="584738"/>
            </a:xfrm>
            <a:prstGeom prst="arc">
              <a:avLst>
                <a:gd name="adj1" fmla="val 11832531"/>
                <a:gd name="adj2" fmla="val 20650486"/>
              </a:avLst>
            </a:prstGeom>
            <a:noFill/>
            <a:ln w="25400" cap="flat" cmpd="sng" algn="ctr">
              <a:solidFill>
                <a:srgbClr val="00823B"/>
              </a:solidFill>
              <a:prstDash val="solid"/>
              <a:tailEnd type="stealth" w="lg" len="lg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538670" y="5806633"/>
              <a:ext cx="1026100" cy="375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700" kern="0" dirty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240 fs</a:t>
              </a:r>
            </a:p>
          </p:txBody>
        </p:sp>
        <p:grpSp>
          <p:nvGrpSpPr>
            <p:cNvPr id="105" name="Group 104"/>
            <p:cNvGrpSpPr>
              <a:grpSpLocks noChangeAspect="1"/>
            </p:cNvGrpSpPr>
            <p:nvPr/>
          </p:nvGrpSpPr>
          <p:grpSpPr>
            <a:xfrm>
              <a:off x="2786011" y="5599403"/>
              <a:ext cx="753418" cy="492293"/>
              <a:chOff x="3294000" y="3212976"/>
              <a:chExt cx="1200322" cy="792087"/>
            </a:xfrm>
            <a:solidFill>
              <a:srgbClr val="1F497D">
                <a:lumMod val="60000"/>
                <a:lumOff val="40000"/>
              </a:srgbClr>
            </a:solidFill>
          </p:grpSpPr>
          <p:grpSp>
            <p:nvGrpSpPr>
              <p:cNvPr id="223" name="Group 222"/>
              <p:cNvGrpSpPr/>
              <p:nvPr/>
            </p:nvGrpSpPr>
            <p:grpSpPr>
              <a:xfrm>
                <a:off x="3294000" y="3650692"/>
                <a:ext cx="354370" cy="354370"/>
                <a:chOff x="3059832" y="3501008"/>
                <a:chExt cx="504056" cy="504056"/>
              </a:xfrm>
              <a:grpFill/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3059832" y="3501008"/>
                  <a:ext cx="504056" cy="504056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35" name="Straight Arrow Connector 234"/>
                <p:cNvCxnSpPr/>
                <p:nvPr/>
              </p:nvCxnSpPr>
              <p:spPr>
                <a:xfrm flipH="1">
                  <a:off x="3407318" y="3592656"/>
                  <a:ext cx="2" cy="320764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cxnSp>
              <p:nvCxnSpPr>
                <p:cNvPr id="236" name="Straight Arrow Connector 235"/>
                <p:cNvCxnSpPr/>
                <p:nvPr/>
              </p:nvCxnSpPr>
              <p:spPr>
                <a:xfrm flipH="1" flipV="1">
                  <a:off x="3213275" y="3592656"/>
                  <a:ext cx="2" cy="320764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</p:grpSp>
          <p:grpSp>
            <p:nvGrpSpPr>
              <p:cNvPr id="224" name="Group 223"/>
              <p:cNvGrpSpPr/>
              <p:nvPr/>
            </p:nvGrpSpPr>
            <p:grpSpPr>
              <a:xfrm>
                <a:off x="3713574" y="3650693"/>
                <a:ext cx="354370" cy="354370"/>
                <a:chOff x="3059832" y="3501008"/>
                <a:chExt cx="504056" cy="504056"/>
              </a:xfrm>
              <a:grpFill/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3059832" y="3501008"/>
                  <a:ext cx="504056" cy="504056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32" name="Straight Arrow Connector 231"/>
                <p:cNvCxnSpPr/>
                <p:nvPr/>
              </p:nvCxnSpPr>
              <p:spPr>
                <a:xfrm flipH="1">
                  <a:off x="3407316" y="3592654"/>
                  <a:ext cx="2" cy="320762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cxnSp>
              <p:nvCxnSpPr>
                <p:cNvPr id="233" name="Straight Arrow Connector 232"/>
                <p:cNvCxnSpPr/>
                <p:nvPr/>
              </p:nvCxnSpPr>
              <p:spPr>
                <a:xfrm flipH="1" flipV="1">
                  <a:off x="3213273" y="3592654"/>
                  <a:ext cx="2" cy="320762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</p:grpSp>
          <p:grpSp>
            <p:nvGrpSpPr>
              <p:cNvPr id="225" name="Group 224"/>
              <p:cNvGrpSpPr/>
              <p:nvPr/>
            </p:nvGrpSpPr>
            <p:grpSpPr>
              <a:xfrm>
                <a:off x="4139952" y="3650693"/>
                <a:ext cx="354370" cy="354370"/>
                <a:chOff x="3059832" y="3501008"/>
                <a:chExt cx="504056" cy="504056"/>
              </a:xfrm>
              <a:grp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3059832" y="3501008"/>
                  <a:ext cx="504056" cy="504056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29" name="Straight Arrow Connector 228"/>
                <p:cNvCxnSpPr/>
                <p:nvPr/>
              </p:nvCxnSpPr>
              <p:spPr>
                <a:xfrm flipH="1">
                  <a:off x="3407316" y="3592654"/>
                  <a:ext cx="2" cy="320762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3213275" y="3592654"/>
                  <a:ext cx="2" cy="320762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</p:grpSp>
          <p:sp>
            <p:nvSpPr>
              <p:cNvPr id="226" name="Rectangle 225"/>
              <p:cNvSpPr/>
              <p:nvPr/>
            </p:nvSpPr>
            <p:spPr>
              <a:xfrm>
                <a:off x="3494572" y="3212976"/>
                <a:ext cx="354370" cy="354370"/>
              </a:xfrm>
              <a:prstGeom prst="rect">
                <a:avLst/>
              </a:prstGeom>
              <a:grpFill/>
              <a:ln w="15875" cap="flat" cmpd="sng" algn="ctr">
                <a:solidFill>
                  <a:srgbClr val="1F497D">
                    <a:lumMod val="75000"/>
                  </a:srgbClr>
                </a:solidFill>
                <a:prstDash val="solid"/>
                <a:tailEnd type="triangle" w="sm" len="sm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kern="0">
                  <a:solidFill>
                    <a:prstClr val="white"/>
                  </a:solidFill>
                  <a:latin typeface="+mn-lt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914146" y="3212976"/>
                <a:ext cx="354370" cy="354370"/>
              </a:xfrm>
              <a:prstGeom prst="rect">
                <a:avLst/>
              </a:prstGeom>
              <a:grpFill/>
              <a:ln w="15875" cap="flat" cmpd="sng" algn="ctr">
                <a:solidFill>
                  <a:srgbClr val="1F497D">
                    <a:lumMod val="75000"/>
                  </a:srgbClr>
                </a:solidFill>
                <a:prstDash val="solid"/>
                <a:tailEnd type="triangle" w="sm" len="sm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kern="0">
                  <a:solidFill>
                    <a:prstClr val="white"/>
                  </a:solidFill>
                  <a:latin typeface="+mn-lt"/>
                </a:endParaRPr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4565263" y="5562755"/>
              <a:ext cx="758142" cy="528943"/>
              <a:chOff x="5940152" y="3159315"/>
              <a:chExt cx="1200322" cy="845749"/>
            </a:xfrm>
            <a:solidFill>
              <a:srgbClr val="1F497D">
                <a:lumMod val="60000"/>
                <a:lumOff val="40000"/>
              </a:srgbClr>
            </a:solidFill>
          </p:grpSpPr>
          <p:grpSp>
            <p:nvGrpSpPr>
              <p:cNvPr id="206" name="Group 205"/>
              <p:cNvGrpSpPr/>
              <p:nvPr/>
            </p:nvGrpSpPr>
            <p:grpSpPr>
              <a:xfrm>
                <a:off x="5940152" y="3650693"/>
                <a:ext cx="354370" cy="354370"/>
                <a:chOff x="3059832" y="3501008"/>
                <a:chExt cx="504056" cy="504056"/>
              </a:xfrm>
              <a:grp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3059832" y="3501008"/>
                  <a:ext cx="504056" cy="504056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21" name="Straight Arrow Connector 220"/>
                <p:cNvCxnSpPr/>
                <p:nvPr/>
              </p:nvCxnSpPr>
              <p:spPr>
                <a:xfrm flipH="1">
                  <a:off x="3411573" y="3600733"/>
                  <a:ext cx="1" cy="320763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cxnSp>
              <p:nvCxnSpPr>
                <p:cNvPr id="222" name="Straight Arrow Connector 221"/>
                <p:cNvCxnSpPr/>
                <p:nvPr/>
              </p:nvCxnSpPr>
              <p:spPr>
                <a:xfrm flipH="1" flipV="1">
                  <a:off x="3217533" y="3600733"/>
                  <a:ext cx="1" cy="320763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6359726" y="3650694"/>
                <a:ext cx="354370" cy="354370"/>
                <a:chOff x="3059832" y="3501008"/>
                <a:chExt cx="504056" cy="504056"/>
              </a:xfrm>
              <a:grp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3059832" y="3501008"/>
                  <a:ext cx="504056" cy="504056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18" name="Straight Arrow Connector 217"/>
                <p:cNvCxnSpPr/>
                <p:nvPr/>
              </p:nvCxnSpPr>
              <p:spPr>
                <a:xfrm flipH="1">
                  <a:off x="3411573" y="3600733"/>
                  <a:ext cx="1" cy="320763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cxnSp>
              <p:nvCxnSpPr>
                <p:cNvPr id="219" name="Straight Arrow Connector 218"/>
                <p:cNvCxnSpPr/>
                <p:nvPr/>
              </p:nvCxnSpPr>
              <p:spPr>
                <a:xfrm flipH="1" flipV="1">
                  <a:off x="3217533" y="3600733"/>
                  <a:ext cx="1" cy="320763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6786104" y="3650694"/>
                <a:ext cx="354370" cy="354370"/>
                <a:chOff x="3059832" y="3501008"/>
                <a:chExt cx="504056" cy="504056"/>
              </a:xfrm>
              <a:grp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3059832" y="3501008"/>
                  <a:ext cx="504056" cy="504056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15" name="Straight Arrow Connector 214"/>
                <p:cNvCxnSpPr/>
                <p:nvPr/>
              </p:nvCxnSpPr>
              <p:spPr>
                <a:xfrm flipH="1">
                  <a:off x="3411573" y="3600733"/>
                  <a:ext cx="1" cy="320763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cxnSp>
              <p:nvCxnSpPr>
                <p:cNvPr id="216" name="Straight Arrow Connector 215"/>
                <p:cNvCxnSpPr/>
                <p:nvPr/>
              </p:nvCxnSpPr>
              <p:spPr>
                <a:xfrm flipH="1" flipV="1">
                  <a:off x="3217533" y="3600733"/>
                  <a:ext cx="1" cy="320763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</p:grpSp>
          <p:sp>
            <p:nvSpPr>
              <p:cNvPr id="209" name="Rectangle 208"/>
              <p:cNvSpPr/>
              <p:nvPr/>
            </p:nvSpPr>
            <p:spPr>
              <a:xfrm>
                <a:off x="6560298" y="3212977"/>
                <a:ext cx="354370" cy="354370"/>
              </a:xfrm>
              <a:prstGeom prst="rect">
                <a:avLst/>
              </a:prstGeom>
              <a:grpFill/>
              <a:ln w="15875" cap="flat" cmpd="sng" algn="ctr">
                <a:solidFill>
                  <a:srgbClr val="1F497D">
                    <a:lumMod val="75000"/>
                  </a:srgbClr>
                </a:solidFill>
                <a:prstDash val="solid"/>
                <a:tailEnd type="triangle" w="sm" len="sm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kern="0">
                  <a:solidFill>
                    <a:prstClr val="white"/>
                  </a:solidFill>
                  <a:latin typeface="+mn-lt"/>
                </a:endParaRPr>
              </a:p>
            </p:txBody>
          </p:sp>
          <p:grpSp>
            <p:nvGrpSpPr>
              <p:cNvPr id="210" name="Group 209"/>
              <p:cNvGrpSpPr/>
              <p:nvPr/>
            </p:nvGrpSpPr>
            <p:grpSpPr>
              <a:xfrm>
                <a:off x="6140724" y="3159315"/>
                <a:ext cx="459380" cy="408032"/>
                <a:chOff x="6140724" y="3159315"/>
                <a:chExt cx="459380" cy="408032"/>
              </a:xfrm>
              <a:grp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6140724" y="3212977"/>
                  <a:ext cx="354370" cy="354370"/>
                </a:xfrm>
                <a:prstGeom prst="rect">
                  <a:avLst/>
                </a:prstGeom>
                <a:grpFill/>
                <a:ln w="158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  <a:tailEnd type="triangle" w="sm" len="sm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cxnSp>
              <p:nvCxnSpPr>
                <p:cNvPr id="212" name="Straight Arrow Connector 211"/>
                <p:cNvCxnSpPr/>
                <p:nvPr/>
              </p:nvCxnSpPr>
              <p:spPr>
                <a:xfrm flipH="1" flipV="1">
                  <a:off x="6323162" y="3283087"/>
                  <a:ext cx="1" cy="225508"/>
                </a:xfrm>
                <a:prstGeom prst="straightConnector1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tailEnd type="triangle" w="sm" len="sm"/>
                </a:ln>
                <a:effectLst/>
              </p:spPr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6213871" y="3159315"/>
                  <a:ext cx="386233" cy="365282"/>
                </a:xfrm>
                <a:prstGeom prst="rect">
                  <a:avLst/>
                </a:prstGeom>
                <a:noFill/>
                <a:ln w="12700">
                  <a:noFill/>
                  <a:tailEnd type="triangle" w="sm" len="sm"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800" kern="0" dirty="0">
                      <a:solidFill>
                        <a:prstClr val="white"/>
                      </a:solidFill>
                      <a:latin typeface="+mn-lt"/>
                    </a:rPr>
                    <a:t>*</a:t>
                  </a:r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>
              <a:off x="2241769" y="5515879"/>
              <a:ext cx="403495" cy="39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b="1" kern="0" dirty="0">
                  <a:solidFill>
                    <a:prstClr val="black"/>
                  </a:solidFill>
                  <a:latin typeface="+mn-lt"/>
                </a:rPr>
                <a:t>e</a:t>
              </a:r>
              <a:r>
                <a:rPr lang="da-DK" sz="1800" b="1" kern="0" baseline="-25000" dirty="0">
                  <a:solidFill>
                    <a:prstClr val="black"/>
                  </a:solidFill>
                  <a:latin typeface="+mn-lt"/>
                </a:rPr>
                <a:t>g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41769" y="5808248"/>
              <a:ext cx="441236" cy="39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b="1" kern="0" dirty="0">
                  <a:solidFill>
                    <a:prstClr val="black"/>
                  </a:solidFill>
                  <a:latin typeface="+mn-lt"/>
                </a:rPr>
                <a:t>t</a:t>
              </a:r>
              <a:r>
                <a:rPr lang="da-DK" sz="1800" b="1" kern="0" baseline="-25000" dirty="0">
                  <a:solidFill>
                    <a:prstClr val="black"/>
                  </a:solidFill>
                  <a:latin typeface="+mn-lt"/>
                </a:rPr>
                <a:t>2g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84999" y="6174921"/>
              <a:ext cx="755182" cy="39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baseline="3000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1</a:t>
              </a:r>
              <a:r>
                <a:rPr lang="da-DK" b="1" kern="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Co</a:t>
              </a:r>
              <a:r>
                <a:rPr lang="da-DK" b="1" kern="0" baseline="3000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III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6189" y="6174921"/>
              <a:ext cx="823804" cy="39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baseline="3000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2</a:t>
              </a:r>
              <a:r>
                <a:rPr lang="da-DK" b="1" kern="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Co</a:t>
              </a:r>
              <a:r>
                <a:rPr lang="da-DK" b="1" kern="0" baseline="3000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II</a:t>
              </a:r>
              <a:r>
                <a:rPr lang="da-DK" b="1" kern="0" dirty="0">
                  <a:solidFill>
                    <a:prstClr val="black"/>
                  </a:solidFill>
                  <a:latin typeface="+mn-lt"/>
                  <a:cs typeface="Times New Roman" pitchFamily="18" charset="0"/>
                </a:rPr>
                <a:t>*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2002447C-0F66-4A62-AF7E-51BE3AB1B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2"/>
          <a:stretch/>
        </p:blipFill>
        <p:spPr>
          <a:xfrm>
            <a:off x="1065778" y="812462"/>
            <a:ext cx="7075531" cy="26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Annulene Story</a:t>
            </a:r>
          </a:p>
        </p:txBody>
      </p:sp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A47660F5-DC1D-059E-3280-0459C3673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/>
          <a:stretch/>
        </p:blipFill>
        <p:spPr bwMode="auto">
          <a:xfrm>
            <a:off x="3030880" y="2076177"/>
            <a:ext cx="3110631" cy="23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. 5">
            <a:extLst>
              <a:ext uri="{FF2B5EF4-FFF2-40B4-BE49-F238E27FC236}">
                <a16:creationId xmlns:a16="http://schemas.microsoft.com/office/drawing/2014/main" id="{8998591A-1CD1-2F0D-08DE-A0F9DBB8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5" y="719138"/>
            <a:ext cx="7459557" cy="57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5BAE36C-4702-4138-E216-99E9BA35C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91" y="719138"/>
            <a:ext cx="6888456" cy="57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6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690"/>
          </a:xfrm>
        </p:spPr>
        <p:txBody>
          <a:bodyPr>
            <a:normAutofit/>
          </a:bodyPr>
          <a:lstStyle/>
          <a:p>
            <a:r>
              <a:rPr lang="en-US" dirty="0"/>
              <a:t>Spectro-electro-chemistry</a:t>
            </a:r>
            <a:endParaRPr lang="en-GB" dirty="0"/>
          </a:p>
        </p:txBody>
      </p:sp>
      <p:pic>
        <p:nvPicPr>
          <p:cNvPr id="199" name="Picture 198" descr="Chart, histogram&#10;&#10;Description automatically generated">
            <a:extLst>
              <a:ext uri="{FF2B5EF4-FFF2-40B4-BE49-F238E27FC236}">
                <a16:creationId xmlns:a16="http://schemas.microsoft.com/office/drawing/2014/main" id="{C0576BBD-36DC-4176-8F5C-C56FF9B0B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" y="1400536"/>
            <a:ext cx="9093658" cy="44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ecutive_FIG_M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91440"/>
            <a:ext cx="2596829" cy="3200400"/>
          </a:xfrm>
          <a:prstGeom prst="rect">
            <a:avLst/>
          </a:prstGeom>
        </p:spPr>
      </p:pic>
      <p:pic>
        <p:nvPicPr>
          <p:cNvPr id="3" name="Picture 2" descr="consecutive_SP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4632752" cy="1828800"/>
          </a:xfrm>
          <a:prstGeom prst="rect">
            <a:avLst/>
          </a:prstGeom>
        </p:spPr>
      </p:pic>
      <p:pic>
        <p:nvPicPr>
          <p:cNvPr id="4" name="Picture 3" descr="consecutive_S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1920240"/>
            <a:ext cx="4637537" cy="1828800"/>
          </a:xfrm>
          <a:prstGeom prst="rect">
            <a:avLst/>
          </a:prstGeom>
        </p:spPr>
      </p:pic>
      <p:pic>
        <p:nvPicPr>
          <p:cNvPr id="5" name="Picture 4" descr="consecutive_S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3657600"/>
            <a:ext cx="4697425" cy="1280160"/>
          </a:xfrm>
          <a:prstGeom prst="rect">
            <a:avLst/>
          </a:prstGeom>
        </p:spPr>
      </p:pic>
      <p:pic>
        <p:nvPicPr>
          <p:cNvPr id="6" name="Picture 5" descr="consecutive_DA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" y="5029200"/>
            <a:ext cx="4438689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0640" y="3291840"/>
            <a:ext cx="4114800" cy="36576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 Results: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Used: exponential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minimum error is:9.04047701e-03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minimum R2-value is:9.74276111e-01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Rates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value init_value   vary       min        max  expr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k0            10.0       10.0  False  9.090909  11.111111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k1             0.4        0.4  False  0.333333        0.5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k2           0.025      0.025  False      0.02   0.033333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t0               0          0  False      -0.1        0.1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resolution   0.086      0.086  False      0.04        0.5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explicit_GS      1          1  False      -inf        inf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rates converted to times with unit 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value init_value   vary   min   max  expr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k0            0.1        0.1  False  0.09  0.11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k1            2.5        2.5  False   2.0   3.0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k2           40.0       40.0  False  30.0  50.0 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explicit_GS     1          1  False  -inf   inf  None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93CD7E-2764-5EB6-95D8-FF32AC17A5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08670" y="6415579"/>
            <a:ext cx="1343890" cy="350981"/>
          </a:xfrm>
        </p:spPr>
        <p:txBody>
          <a:bodyPr>
            <a:normAutofit/>
          </a:bodyPr>
          <a:lstStyle/>
          <a:p>
            <a:r>
              <a:rPr lang="en-SE" sz="1600" dirty="0"/>
              <a:t>R</a:t>
            </a:r>
            <a:r>
              <a:rPr lang="en-US" sz="1600" dirty="0" err="1"/>
              <a:t>eport_slide</a:t>
            </a:r>
            <a:endParaRPr lang="en-SE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87829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Overview</a:t>
            </a:r>
            <a:endParaRPr lang="en-US" sz="2800" b="0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3B2C30-C80D-E21F-6869-2427B5B71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698"/>
            <a:ext cx="9144000" cy="49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32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87829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dirty="0"/>
              <a:t>What is it? Code + Workflow sheets + Tutorials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54CC7-3577-30AE-B816-AB2FEDE0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5" y="1039665"/>
            <a:ext cx="4284765" cy="4514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5E29D-1542-4A1B-713E-635A27DCC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6" y="1044433"/>
            <a:ext cx="4422659" cy="2384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1634C-9622-529E-948B-C45E71D6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75" y="3429000"/>
            <a:ext cx="4284765" cy="12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759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644911"/>
          </a:xfrm>
        </p:spPr>
        <p:txBody>
          <a:bodyPr/>
          <a:lstStyle/>
          <a:p>
            <a:r>
              <a:rPr lang="en-GB" dirty="0"/>
              <a:t>The step beyond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4F260-321F-1586-5B14-67662C7B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7" y="587948"/>
            <a:ext cx="4263609" cy="2536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78D26-A82C-C9F2-5385-A133B929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019" y="3890798"/>
            <a:ext cx="4172853" cy="2475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45BFF-2FFB-D457-9F30-0B8AC0B51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3860"/>
            <a:ext cx="4116661" cy="245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23DA1D-5A7B-2875-FF9E-11D50AA5C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946" y="644911"/>
            <a:ext cx="3800998" cy="2281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873219-2C1A-2A1A-D558-94DE6F1AA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109" y="3029993"/>
            <a:ext cx="3724881" cy="10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17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644911"/>
          </a:xfrm>
        </p:spPr>
        <p:txBody>
          <a:bodyPr/>
          <a:lstStyle/>
          <a:p>
            <a:r>
              <a:rPr lang="en-GB" dirty="0"/>
              <a:t>The step beyond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F1F2A-88EF-33B4-C43C-92030AF27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90" y="733080"/>
            <a:ext cx="2925683" cy="2537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0F17F-B483-FFAD-9A72-C7AA6FDE8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66" y="3660993"/>
            <a:ext cx="5893103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771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644911"/>
          </a:xfrm>
        </p:spPr>
        <p:txBody>
          <a:bodyPr/>
          <a:lstStyle/>
          <a:p>
            <a:r>
              <a:rPr lang="en-GB" dirty="0"/>
              <a:t>The step beyond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55D16-2E84-CE20-78E0-CFDF671F93EC}"/>
              </a:ext>
            </a:extLst>
          </p:cNvPr>
          <p:cNvSpPr txBox="1"/>
          <p:nvPr/>
        </p:nvSpPr>
        <p:spPr>
          <a:xfrm>
            <a:off x="205581" y="1002898"/>
            <a:ext cx="87328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Test multiple models and compare the results. Compare:</a:t>
            </a:r>
          </a:p>
          <a:p>
            <a:endParaRPr lang="en-SE" dirty="0">
              <a:solidFill>
                <a:schemeClr val="tx1"/>
              </a:solidFill>
            </a:endParaRPr>
          </a:p>
          <a:p>
            <a:r>
              <a:rPr lang="en-SE" dirty="0">
                <a:solidFill>
                  <a:schemeClr val="tx1"/>
                </a:solidFill>
              </a:rPr>
              <a:t>    1. Quality of representation (R2 value)</a:t>
            </a:r>
          </a:p>
          <a:p>
            <a:r>
              <a:rPr lang="en-SE" dirty="0">
                <a:solidFill>
                  <a:schemeClr val="tx1"/>
                </a:solidFill>
              </a:rPr>
              <a:t>    2. Features left in spectrum</a:t>
            </a:r>
          </a:p>
          <a:p>
            <a:r>
              <a:rPr lang="en-SE" dirty="0">
                <a:solidFill>
                  <a:schemeClr val="tx1"/>
                </a:solidFill>
              </a:rPr>
              <a:t>    3. Sensitivity and stability (play with corner parameters, binning, starting guesses)</a:t>
            </a:r>
          </a:p>
          <a:p>
            <a:r>
              <a:rPr lang="en-SE" dirty="0">
                <a:solidFill>
                  <a:schemeClr val="tx1"/>
                </a:solidFill>
              </a:rPr>
              <a:t>    4. Check confidence interval</a:t>
            </a:r>
          </a:p>
          <a:p>
            <a:r>
              <a:rPr lang="en-SE" dirty="0">
                <a:solidFill>
                  <a:schemeClr val="tx1"/>
                </a:solidFill>
              </a:rPr>
              <a:t>    5. Use common sense</a:t>
            </a:r>
          </a:p>
          <a:p>
            <a:r>
              <a:rPr lang="en-SE" dirty="0">
                <a:solidFill>
                  <a:schemeClr val="tx1"/>
                </a:solidFill>
              </a:rPr>
              <a:t>    6. Check Globally? - use </a:t>
            </a:r>
            <a:r>
              <a:rPr lang="en-SE" dirty="0" err="1">
                <a:solidFill>
                  <a:schemeClr val="tx1"/>
                </a:solidFill>
              </a:rPr>
              <a:t>dump_parameter</a:t>
            </a:r>
            <a:endParaRPr lang="en-SE" dirty="0">
              <a:solidFill>
                <a:schemeClr val="tx1"/>
              </a:solidFill>
            </a:endParaRPr>
          </a:p>
          <a:p>
            <a:r>
              <a:rPr lang="en-SE" dirty="0">
                <a:solidFill>
                  <a:schemeClr val="tx1"/>
                </a:solidFill>
              </a:rPr>
              <a:t>    7. Use different measurements</a:t>
            </a:r>
          </a:p>
          <a:p>
            <a:r>
              <a:rPr lang="en-SE" dirty="0">
                <a:solidFill>
                  <a:schemeClr val="tx1"/>
                </a:solidFill>
              </a:rPr>
              <a:t>    </a:t>
            </a:r>
          </a:p>
          <a:p>
            <a:r>
              <a:rPr lang="en-SE" dirty="0">
                <a:solidFill>
                  <a:schemeClr val="tx1"/>
                </a:solidFill>
              </a:rPr>
              <a:t>Add additional information to the modelling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Helvetica Neue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Measure excitation fraction, maybe even track it</a:t>
            </a:r>
          </a:p>
          <a:p>
            <a:r>
              <a:rPr lang="en-US" dirty="0">
                <a:solidFill>
                  <a:srgbClr val="000000"/>
                </a:solidFill>
                <a:latin typeface="Helvetica Neue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Excited state means you start to get quantitative!</a:t>
            </a:r>
          </a:p>
          <a:p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959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644911"/>
          </a:xfrm>
        </p:spPr>
        <p:txBody>
          <a:bodyPr/>
          <a:lstStyle/>
          <a:p>
            <a:r>
              <a:rPr lang="en-GB" dirty="0"/>
              <a:t>Multi-Modal - M</a:t>
            </a:r>
            <a:r>
              <a:rPr lang="en-SE" dirty="0" err="1"/>
              <a:t>odels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32BD6-7CF7-5D55-EEB3-F952D63C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0" y="745109"/>
            <a:ext cx="7251366" cy="2942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16AA51-5FA9-8E18-EC86-6995CA160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04" y="4123744"/>
            <a:ext cx="8718498" cy="16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707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0"/>
            <a:ext cx="8228012" cy="644911"/>
          </a:xfrm>
        </p:spPr>
        <p:txBody>
          <a:bodyPr/>
          <a:lstStyle/>
          <a:p>
            <a:r>
              <a:rPr lang="en-GB" dirty="0"/>
              <a:t>The step beyond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1FC84-22A7-8A1C-63F8-04E60236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59" y="644911"/>
            <a:ext cx="7056815" cy="1932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036BF-F5B0-D753-8012-8D53B2BA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12" y="4875249"/>
            <a:ext cx="5887514" cy="670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D2DDD-9F4B-D7C8-D317-66F15704A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412" y="5465916"/>
            <a:ext cx="4944352" cy="670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89717-3097-439C-37D5-1540F310B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86" y="2653748"/>
            <a:ext cx="6035893" cy="7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72521D-7135-42BF-7D3C-417659A7C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89" y="775178"/>
            <a:ext cx="5888957" cy="2959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672150-11EB-A115-D6C5-62E6A478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38" y="3900560"/>
            <a:ext cx="7009660" cy="24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87829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Reproducibility and Usability.</a:t>
            </a:r>
            <a:endParaRPr lang="en-US" sz="28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2332F4-265D-372C-945D-0F8FE4F42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32"/>
          <a:stretch/>
        </p:blipFill>
        <p:spPr>
          <a:xfrm>
            <a:off x="106914" y="679731"/>
            <a:ext cx="6692633" cy="2192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4D8EF-E0DE-861C-BEE5-4E3FE1DAEC33}"/>
              </a:ext>
            </a:extLst>
          </p:cNvPr>
          <p:cNvSpPr txBox="1"/>
          <p:nvPr/>
        </p:nvSpPr>
        <p:spPr>
          <a:xfrm>
            <a:off x="50493" y="2856726"/>
            <a:ext cx="79463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The JPCA (Together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Carolin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 M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üller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 and Axl</a:t>
            </a: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 Eriksson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publication introduces methods,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discusses criteria what a good fit and shows is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pdf’s of (tutorial) analysis worksheets (as SI).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Published and tracked code,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Pypi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Github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Zenodo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Each “release” receives unique DOI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Zenodo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 and is “locked”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Code extensively documented (6000 lines) and open source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80+ pages manual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Tutorial analysis worksheets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Tutorial videos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youtube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  <a:cs typeface="+mn-cs"/>
              </a:rPr>
              <a:t>Active support + development  (e.g. creating import scripts)</a:t>
            </a: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Gothic" charset="-128"/>
              <a:cs typeface="+mn-cs"/>
            </a:endParaRPr>
          </a:p>
        </p:txBody>
      </p:sp>
      <p:pic>
        <p:nvPicPr>
          <p:cNvPr id="4" name="Picture 3" descr="Diagram, schematic">
            <a:extLst>
              <a:ext uri="{FF2B5EF4-FFF2-40B4-BE49-F238E27FC236}">
                <a16:creationId xmlns:a16="http://schemas.microsoft.com/office/drawing/2014/main" id="{1B851126-CC0B-5459-EC1F-3C0ED61D9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24" y="2763700"/>
            <a:ext cx="1828181" cy="1669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C9A45-5EE3-F932-7193-3F3840F47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65" y="4591882"/>
            <a:ext cx="2098300" cy="1586387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1E750B2-57DA-9A93-5BB3-49B4BD245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24" y="761674"/>
            <a:ext cx="1828181" cy="1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662EE0A-9FA7-461F-623A-4203DAF617D2}"/>
              </a:ext>
            </a:extLst>
          </p:cNvPr>
          <p:cNvGrpSpPr/>
          <p:nvPr/>
        </p:nvGrpSpPr>
        <p:grpSpPr>
          <a:xfrm>
            <a:off x="3388979" y="681133"/>
            <a:ext cx="5189275" cy="5775647"/>
            <a:chOff x="2454846" y="681133"/>
            <a:chExt cx="5189275" cy="577564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46AE85-DBEF-03EF-45FD-D112CD4CE5BD}"/>
                </a:ext>
              </a:extLst>
            </p:cNvPr>
            <p:cNvSpPr/>
            <p:nvPr/>
          </p:nvSpPr>
          <p:spPr bwMode="auto">
            <a:xfrm>
              <a:off x="4420697" y="681133"/>
              <a:ext cx="3223424" cy="56823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0A1DE2-509E-DF63-B24F-D23126501059}"/>
                </a:ext>
              </a:extLst>
            </p:cNvPr>
            <p:cNvSpPr/>
            <p:nvPr/>
          </p:nvSpPr>
          <p:spPr bwMode="auto">
            <a:xfrm>
              <a:off x="2454846" y="5137744"/>
              <a:ext cx="3307847" cy="1319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61F6D4-F519-B08F-6C58-6E3E80692AA1}"/>
                </a:ext>
              </a:extLst>
            </p:cNvPr>
            <p:cNvSpPr/>
            <p:nvPr/>
          </p:nvSpPr>
          <p:spPr bwMode="auto">
            <a:xfrm>
              <a:off x="4249565" y="3806062"/>
              <a:ext cx="3307847" cy="1319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2FAA66D-371B-6E10-174E-3B1D5491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7E537-15CB-7AAE-4626-B89BD506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48" y="812431"/>
            <a:ext cx="6046983" cy="48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8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662EE0A-9FA7-461F-623A-4203DAF617D2}"/>
              </a:ext>
            </a:extLst>
          </p:cNvPr>
          <p:cNvGrpSpPr/>
          <p:nvPr/>
        </p:nvGrpSpPr>
        <p:grpSpPr>
          <a:xfrm>
            <a:off x="3388979" y="681133"/>
            <a:ext cx="5189275" cy="5775647"/>
            <a:chOff x="2454846" y="681133"/>
            <a:chExt cx="5189275" cy="577564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46AE85-DBEF-03EF-45FD-D112CD4CE5BD}"/>
                </a:ext>
              </a:extLst>
            </p:cNvPr>
            <p:cNvSpPr/>
            <p:nvPr/>
          </p:nvSpPr>
          <p:spPr bwMode="auto">
            <a:xfrm>
              <a:off x="4420697" y="681133"/>
              <a:ext cx="3223424" cy="56823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0A1DE2-509E-DF63-B24F-D23126501059}"/>
                </a:ext>
              </a:extLst>
            </p:cNvPr>
            <p:cNvSpPr/>
            <p:nvPr/>
          </p:nvSpPr>
          <p:spPr bwMode="auto">
            <a:xfrm>
              <a:off x="2454846" y="5137744"/>
              <a:ext cx="3307847" cy="1319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61F6D4-F519-B08F-6C58-6E3E80692AA1}"/>
                </a:ext>
              </a:extLst>
            </p:cNvPr>
            <p:cNvSpPr/>
            <p:nvPr/>
          </p:nvSpPr>
          <p:spPr bwMode="auto">
            <a:xfrm>
              <a:off x="4249565" y="3806062"/>
              <a:ext cx="3307847" cy="1319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2FAA66D-371B-6E10-174E-3B1D5491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 - Practical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A6A91-3D17-41F3-3FA3-63A8B7683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01" y="1829027"/>
            <a:ext cx="8583997" cy="29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5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662EE0A-9FA7-461F-623A-4203DAF617D2}"/>
              </a:ext>
            </a:extLst>
          </p:cNvPr>
          <p:cNvGrpSpPr/>
          <p:nvPr/>
        </p:nvGrpSpPr>
        <p:grpSpPr>
          <a:xfrm>
            <a:off x="3388979" y="681133"/>
            <a:ext cx="5189275" cy="5775647"/>
            <a:chOff x="2454846" y="681133"/>
            <a:chExt cx="5189275" cy="577564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46AE85-DBEF-03EF-45FD-D112CD4CE5BD}"/>
                </a:ext>
              </a:extLst>
            </p:cNvPr>
            <p:cNvSpPr/>
            <p:nvPr/>
          </p:nvSpPr>
          <p:spPr bwMode="auto">
            <a:xfrm>
              <a:off x="4420697" y="681133"/>
              <a:ext cx="3223424" cy="56823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0A1DE2-509E-DF63-B24F-D23126501059}"/>
                </a:ext>
              </a:extLst>
            </p:cNvPr>
            <p:cNvSpPr/>
            <p:nvPr/>
          </p:nvSpPr>
          <p:spPr bwMode="auto">
            <a:xfrm>
              <a:off x="2454846" y="5137744"/>
              <a:ext cx="3307847" cy="1319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61F6D4-F519-B08F-6C58-6E3E80692AA1}"/>
                </a:ext>
              </a:extLst>
            </p:cNvPr>
            <p:cNvSpPr/>
            <p:nvPr/>
          </p:nvSpPr>
          <p:spPr bwMode="auto">
            <a:xfrm>
              <a:off x="4249565" y="3806062"/>
              <a:ext cx="3307847" cy="1319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2FAA66D-371B-6E10-174E-3B1D5491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 - Compare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C3CB3-F495-88CC-D3C0-F8FC1303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" y="2593986"/>
            <a:ext cx="8707563" cy="3862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FC8D4-8586-8D4E-07B0-5BCBF66854CD}"/>
              </a:ext>
            </a:extLst>
          </p:cNvPr>
          <p:cNvSpPr txBox="1"/>
          <p:nvPr/>
        </p:nvSpPr>
        <p:spPr>
          <a:xfrm>
            <a:off x="1061267" y="1134675"/>
            <a:ext cx="675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Compare different measurements, or simulations  </a:t>
            </a:r>
          </a:p>
          <a:p>
            <a:r>
              <a:rPr lang="en-US" dirty="0">
                <a:solidFill>
                  <a:schemeClr val="tx1"/>
                </a:solidFill>
              </a:rPr>
              <a:t>Spectra, kinetics, DAS/SAS</a:t>
            </a:r>
          </a:p>
          <a:p>
            <a:r>
              <a:rPr lang="en-US" dirty="0">
                <a:solidFill>
                  <a:schemeClr val="tx1"/>
                </a:solidFill>
              </a:rPr>
              <a:t>Plus external spectra</a:t>
            </a: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3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FAA66D-371B-6E10-174E-3B1D5491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 – </a:t>
            </a:r>
            <a:r>
              <a:rPr lang="en-US" dirty="0" err="1"/>
              <a:t>Single_scans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3A931-B427-A871-5532-BBDF49B1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62" y="2049989"/>
            <a:ext cx="5643615" cy="4373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7BE1C0-9261-39C9-D896-2F261CC61C00}"/>
              </a:ext>
            </a:extLst>
          </p:cNvPr>
          <p:cNvSpPr txBox="1"/>
          <p:nvPr/>
        </p:nvSpPr>
        <p:spPr>
          <a:xfrm>
            <a:off x="1133856" y="76809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Filter scans after:</a:t>
            </a:r>
          </a:p>
          <a:p>
            <a:r>
              <a:rPr lang="en-US" dirty="0">
                <a:solidFill>
                  <a:schemeClr val="tx1"/>
                </a:solidFill>
              </a:rPr>
              <a:t>single outlier </a:t>
            </a:r>
          </a:p>
          <a:p>
            <a:r>
              <a:rPr lang="en-US" dirty="0">
                <a:solidFill>
                  <a:schemeClr val="tx1"/>
                </a:solidFill>
              </a:rPr>
              <a:t>sample damage</a:t>
            </a:r>
          </a:p>
          <a:p>
            <a:r>
              <a:rPr lang="en-US" dirty="0">
                <a:solidFill>
                  <a:schemeClr val="tx1"/>
                </a:solidFill>
              </a:rPr>
              <a:t>Manual (like here) or </a:t>
            </a:r>
            <a:r>
              <a:rPr lang="en-US" dirty="0" err="1">
                <a:solidFill>
                  <a:schemeClr val="tx1"/>
                </a:solidFill>
              </a:rPr>
              <a:t>zscore_filter</a:t>
            </a:r>
            <a:r>
              <a:rPr lang="en-US" dirty="0">
                <a:solidFill>
                  <a:schemeClr val="tx1"/>
                </a:solidFill>
              </a:rPr>
              <a:t> applied to all or window</a:t>
            </a: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638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87829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Overview</a:t>
            </a:r>
            <a:endParaRPr lang="en-US" sz="2800" b="0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3B2C30-C80D-E21F-6869-2427B5B71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698"/>
            <a:ext cx="9144000" cy="49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708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02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Stroboscopic effect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-502920" y="713232"/>
            <a:ext cx="10186416" cy="583387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169978"/>
            <a:ext cx="9144000" cy="4700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A35E7-BE45-473E-BFB4-70E1CBD23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78" y="818353"/>
            <a:ext cx="6324438" cy="15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3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09330" y="720725"/>
            <a:ext cx="9809921" cy="581922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229600" cy="7207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Two laser beams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960"/>
            <a:ext cx="9130334" cy="3783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31" y="39547"/>
            <a:ext cx="1060703" cy="6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7912"/>
      </p:ext>
    </p:extLst>
  </p:cSld>
  <p:clrMapOvr>
    <a:masterClrMapping/>
  </p:clrMapOvr>
  <p:transition spd="med" advTm="1620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229600" cy="7207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White light generation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31" y="39547"/>
            <a:ext cx="1060703" cy="681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378998" y="720725"/>
            <a:ext cx="9809921" cy="583910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" y="1691639"/>
            <a:ext cx="8317993" cy="38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704"/>
      </p:ext>
    </p:extLst>
  </p:cSld>
  <p:clrMapOvr>
    <a:masterClrMapping/>
  </p:clrMapOvr>
  <p:transition spd="med" advTm="415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5888"/>
            <a:ext cx="9143999" cy="577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a-DK" sz="2400" kern="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936BA8-59A9-6862-8A78-3D1592F1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now we focus on TA</a:t>
            </a:r>
            <a:endParaRPr lang="en-S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EFEFED-A067-A095-F075-1384B508EDC1}"/>
              </a:ext>
            </a:extLst>
          </p:cNvPr>
          <p:cNvGrpSpPr/>
          <p:nvPr/>
        </p:nvGrpSpPr>
        <p:grpSpPr>
          <a:xfrm>
            <a:off x="-19489" y="684722"/>
            <a:ext cx="10975356" cy="2975093"/>
            <a:chOff x="-19489" y="684722"/>
            <a:chExt cx="10975356" cy="297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AF78D2-196A-162E-D728-3D8E4C35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489" y="684722"/>
              <a:ext cx="9089316" cy="27986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D23B30-4B3B-10D0-1F33-45C010D61255}"/>
                </a:ext>
              </a:extLst>
            </p:cNvPr>
            <p:cNvSpPr txBox="1"/>
            <p:nvPr/>
          </p:nvSpPr>
          <p:spPr>
            <a:xfrm>
              <a:off x="2280709" y="3382816"/>
              <a:ext cx="8675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International Reviews in Physical Chemistry, 39:2, 135-216, DOI: 10.1080/0144235X.2020.1757942</a:t>
              </a:r>
              <a:endParaRPr lang="en-SE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A37F21-EE0F-BA44-228A-820975077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629" y="3719084"/>
            <a:ext cx="5500158" cy="27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5888"/>
            <a:ext cx="9143999" cy="577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a-DK" sz="2400" kern="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SE" sz="240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So What?/Why? from which follows How?</a:t>
            </a:r>
            <a:endParaRPr lang="en-GB" dirty="0"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B80CA-976F-7D14-F1A8-713F0B8EE0B0}"/>
              </a:ext>
            </a:extLst>
          </p:cNvPr>
          <p:cNvSpPr txBox="1"/>
          <p:nvPr/>
        </p:nvSpPr>
        <p:spPr>
          <a:xfrm>
            <a:off x="556816" y="2411730"/>
            <a:ext cx="8350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</a:rPr>
              <a:t>Fingerprinting directly? 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 Requires (temporally or spectrally) isolated region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Linear Combination analysis ( 0.4 *f(t) * A + 0.3 * f`(t) * B + ...)  </a:t>
            </a:r>
            <a:b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Very difficult because there are so many influences that can alter the spectra in the optical regime.</a:t>
            </a:r>
          </a:p>
          <a:p>
            <a:pPr marL="342900" indent="-342900">
              <a:buFont typeface="+mj-lt"/>
              <a:buAutoNum type="arabicPeriod"/>
            </a:pP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5888"/>
            <a:ext cx="9143999" cy="577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a-DK" sz="2400" kern="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SE" sz="2400" dirty="0">
                <a:solidFill>
                  <a:srgbClr val="000000"/>
                </a:solidFill>
                <a:effectLst/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So What?/Why? from which follows How?</a:t>
            </a:r>
            <a:endParaRPr lang="en-GB" dirty="0"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B80CA-976F-7D14-F1A8-713F0B8EE0B0}"/>
              </a:ext>
            </a:extLst>
          </p:cNvPr>
          <p:cNvSpPr txBox="1"/>
          <p:nvPr/>
        </p:nvSpPr>
        <p:spPr>
          <a:xfrm>
            <a:off x="556816" y="2411730"/>
            <a:ext cx="8350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</a:rPr>
              <a:t>Fingerprinting directly? 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 Requires (temporally or spectrally) isolated region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Linear Combination analysis ( 0.4 *f(t) * A + 0.3 * f`(t) * B + ...)  </a:t>
            </a:r>
            <a:b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Very difficult because there are so many influences that can alter the spectra in the optical regime.</a:t>
            </a:r>
          </a:p>
          <a:p>
            <a:pPr marL="342900" indent="-34290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Model independent extraction (SVD/PCA) Challenging, </a:t>
            </a:r>
            <a:r>
              <a:rPr lang="en-SE" dirty="0" err="1">
                <a:solidFill>
                  <a:schemeClr val="tx1"/>
                </a:solidFill>
                <a:sym typeface="Wingdings" panose="05000000000000000000" pitchFamily="2" charset="2"/>
              </a:rPr>
              <a:t>bec</a:t>
            </a:r>
            <a:r>
              <a:rPr lang="sv-SE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use the “math” does not know Chemistry/Physics, just linear combinations</a:t>
            </a:r>
          </a:p>
          <a:p>
            <a:pPr marL="342900" indent="-342900">
              <a:buFont typeface="+mj-lt"/>
              <a:buAutoNum type="arabicPeriod"/>
            </a:pPr>
            <a:endParaRPr lang="en-S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38F7D-C63D-9152-E44D-639D17820319}"/>
              </a:ext>
            </a:extLst>
          </p:cNvPr>
          <p:cNvSpPr txBox="1"/>
          <p:nvPr/>
        </p:nvSpPr>
        <p:spPr>
          <a:xfrm>
            <a:off x="556816" y="1058405"/>
            <a:ext cx="7936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Reaction schemes </a:t>
            </a:r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 defined by species and process times, need modelling</a:t>
            </a:r>
          </a:p>
          <a:p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Yields/optimization  Need (careful) normalization and quantitative analysis</a:t>
            </a:r>
          </a:p>
          <a:p>
            <a:r>
              <a:rPr lang="en-SE" dirty="0">
                <a:solidFill>
                  <a:schemeClr val="tx1"/>
                </a:solidFill>
                <a:sym typeface="Wingdings" panose="05000000000000000000" pitchFamily="2" charset="2"/>
              </a:rPr>
              <a:t>Parameter and values  need Modelling with error evaluation</a:t>
            </a: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Lund University">
      <a:dk1>
        <a:srgbClr val="000000"/>
      </a:dk1>
      <a:lt1>
        <a:srgbClr val="FFFFFF"/>
      </a:lt1>
      <a:dk2>
        <a:srgbClr val="928B81"/>
      </a:dk2>
      <a:lt2>
        <a:srgbClr val="CBC7BF"/>
      </a:lt2>
      <a:accent1>
        <a:srgbClr val="000080"/>
      </a:accent1>
      <a:accent2>
        <a:srgbClr val="E98300"/>
      </a:accent2>
      <a:accent3>
        <a:srgbClr val="981E32"/>
      </a:accent3>
      <a:accent4>
        <a:srgbClr val="996633"/>
      </a:accent4>
      <a:accent5>
        <a:srgbClr val="557630"/>
      </a:accent5>
      <a:accent6>
        <a:srgbClr val="C7D28A"/>
      </a:accent6>
      <a:hlink>
        <a:srgbClr val="000000"/>
      </a:hlink>
      <a:folHlink>
        <a:srgbClr val="000000"/>
      </a:folHlink>
    </a:clrScheme>
    <a:fontScheme name="Office Theme">
      <a:majorFont>
        <a:latin typeface="Garamond Premr Pro"/>
        <a:ea typeface=""/>
        <a:cs typeface="Arial"/>
      </a:majorFont>
      <a:minorFont>
        <a:latin typeface="Garamond Premr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"/>
        <a:cs typeface="Arial"/>
      </a:majorFont>
      <a:minorFont>
        <a:latin typeface="Garamond Premr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23673</TotalTime>
  <Words>1338</Words>
  <Application>Microsoft Office PowerPoint</Application>
  <PresentationFormat>On-screen Show (4:3)</PresentationFormat>
  <Paragraphs>223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Bookman Old Style</vt:lpstr>
      <vt:lpstr>Calibri</vt:lpstr>
      <vt:lpstr>Garamond</vt:lpstr>
      <vt:lpstr>Garamond Premr Pro</vt:lpstr>
      <vt:lpstr>Helvetica Neue</vt:lpstr>
      <vt:lpstr>New York</vt:lpstr>
      <vt:lpstr>Times New Roman</vt:lpstr>
      <vt:lpstr>Wingdings</vt:lpstr>
      <vt:lpstr>1_Office Theme</vt:lpstr>
      <vt:lpstr>Office Theme</vt:lpstr>
      <vt:lpstr>3_Office Theme</vt:lpstr>
      <vt:lpstr>2_Office Theme</vt:lpstr>
      <vt:lpstr>4_Office Theme</vt:lpstr>
      <vt:lpstr>5_Office Theme</vt:lpstr>
      <vt:lpstr> Analyzing transient data  with KiMoPack “the basics”</vt:lpstr>
      <vt:lpstr>Ru=Co studies with optical pump-probe</vt:lpstr>
      <vt:lpstr>PowerPoint Presentation</vt:lpstr>
      <vt:lpstr>Stroboscopic effect</vt:lpstr>
      <vt:lpstr>Two laser beams</vt:lpstr>
      <vt:lpstr>White light generation</vt:lpstr>
      <vt:lpstr>For now we focus on TA</vt:lpstr>
      <vt:lpstr>So What?/Why? from which follows How?</vt:lpstr>
      <vt:lpstr>So What?/Why? from which follows How?</vt:lpstr>
      <vt:lpstr>What is SVD?</vt:lpstr>
      <vt:lpstr>What is SVD?</vt:lpstr>
      <vt:lpstr>Lets create data</vt:lpstr>
      <vt:lpstr>What is SVD?</vt:lpstr>
      <vt:lpstr>So What?/Why? from which follows How?</vt:lpstr>
      <vt:lpstr>KiMoPack 1</vt:lpstr>
      <vt:lpstr>KiMoPack 2 several modules</vt:lpstr>
      <vt:lpstr>Exponential Models</vt:lpstr>
      <vt:lpstr>Sequential Models</vt:lpstr>
      <vt:lpstr>Advanced Fitting function – all with 4 rates</vt:lpstr>
      <vt:lpstr>Annulene Story</vt:lpstr>
      <vt:lpstr>Spectro-electro-chemistry</vt:lpstr>
      <vt:lpstr>Report_slide</vt:lpstr>
      <vt:lpstr>Overview</vt:lpstr>
      <vt:lpstr>What is it? Code + Workflow sheets + Tutorials</vt:lpstr>
      <vt:lpstr>The step beyond</vt:lpstr>
      <vt:lpstr>The step beyond</vt:lpstr>
      <vt:lpstr>The step beyond</vt:lpstr>
      <vt:lpstr>Multi-Modal - Models</vt:lpstr>
      <vt:lpstr>The step beyond</vt:lpstr>
      <vt:lpstr>Reproducibility and Usability.</vt:lpstr>
      <vt:lpstr>Tutorials</vt:lpstr>
      <vt:lpstr>Tutorials - Practical</vt:lpstr>
      <vt:lpstr>Tutorials - Compare</vt:lpstr>
      <vt:lpstr>Tutorials – Single_scans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Ultrafast X-ray science  or  seeing is believing</dc:title>
  <dc:creator>Jens Admin</dc:creator>
  <cp:lastModifiedBy>Jens Uhlig</cp:lastModifiedBy>
  <cp:revision>1353</cp:revision>
  <cp:lastPrinted>1601-01-01T00:00:00Z</cp:lastPrinted>
  <dcterms:created xsi:type="dcterms:W3CDTF">2009-02-09T06:57:29Z</dcterms:created>
  <dcterms:modified xsi:type="dcterms:W3CDTF">2024-02-04T22:31:20Z</dcterms:modified>
</cp:coreProperties>
</file>