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703" r:id="rId2"/>
  </p:sldMasterIdLst>
  <p:notesMasterIdLst>
    <p:notesMasterId r:id="rId61"/>
  </p:notesMasterIdLst>
  <p:handoutMasterIdLst>
    <p:handoutMasterId r:id="rId62"/>
  </p:handoutMasterIdLst>
  <p:sldIdLst>
    <p:sldId id="762" r:id="rId3"/>
    <p:sldId id="439" r:id="rId4"/>
    <p:sldId id="777" r:id="rId5"/>
    <p:sldId id="787" r:id="rId6"/>
    <p:sldId id="854" r:id="rId7"/>
    <p:sldId id="743" r:id="rId8"/>
    <p:sldId id="745" r:id="rId9"/>
    <p:sldId id="749" r:id="rId10"/>
    <p:sldId id="750" r:id="rId11"/>
    <p:sldId id="767" r:id="rId12"/>
    <p:sldId id="711" r:id="rId13"/>
    <p:sldId id="796" r:id="rId14"/>
    <p:sldId id="769" r:id="rId15"/>
    <p:sldId id="708" r:id="rId16"/>
    <p:sldId id="849" r:id="rId17"/>
    <p:sldId id="766" r:id="rId18"/>
    <p:sldId id="772" r:id="rId19"/>
    <p:sldId id="753" r:id="rId20"/>
    <p:sldId id="754" r:id="rId21"/>
    <p:sldId id="771" r:id="rId22"/>
    <p:sldId id="755" r:id="rId23"/>
    <p:sldId id="788" r:id="rId24"/>
    <p:sldId id="797" r:id="rId25"/>
    <p:sldId id="798" r:id="rId26"/>
    <p:sldId id="744" r:id="rId27"/>
    <p:sldId id="770" r:id="rId28"/>
    <p:sldId id="799" r:id="rId29"/>
    <p:sldId id="768" r:id="rId30"/>
    <p:sldId id="760" r:id="rId31"/>
    <p:sldId id="518" r:id="rId32"/>
    <p:sldId id="761" r:id="rId33"/>
    <p:sldId id="757" r:id="rId34"/>
    <p:sldId id="529" r:id="rId35"/>
    <p:sldId id="789" r:id="rId36"/>
    <p:sldId id="535" r:id="rId37"/>
    <p:sldId id="517" r:id="rId38"/>
    <p:sldId id="790" r:id="rId39"/>
    <p:sldId id="792" r:id="rId40"/>
    <p:sldId id="774" r:id="rId41"/>
    <p:sldId id="455" r:id="rId42"/>
    <p:sldId id="643" r:id="rId43"/>
    <p:sldId id="786" r:id="rId44"/>
    <p:sldId id="775" r:id="rId45"/>
    <p:sldId id="779" r:id="rId46"/>
    <p:sldId id="686" r:id="rId47"/>
    <p:sldId id="784" r:id="rId48"/>
    <p:sldId id="785" r:id="rId49"/>
    <p:sldId id="850" r:id="rId50"/>
    <p:sldId id="685" r:id="rId51"/>
    <p:sldId id="853" r:id="rId52"/>
    <p:sldId id="852" r:id="rId53"/>
    <p:sldId id="851" r:id="rId54"/>
    <p:sldId id="429" r:id="rId55"/>
    <p:sldId id="688" r:id="rId56"/>
    <p:sldId id="794" r:id="rId57"/>
    <p:sldId id="855" r:id="rId58"/>
    <p:sldId id="631" r:id="rId59"/>
    <p:sldId id="599" r:id="rId60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4" userDrawn="1">
          <p15:clr>
            <a:srgbClr val="A4A3A4"/>
          </p15:clr>
        </p15:guide>
        <p15:guide id="2" pos="20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hlig" initials="U" lastIdx="5" clrIdx="0">
    <p:extLst>
      <p:ext uri="{19B8F6BF-5375-455C-9EA6-DF929625EA0E}">
        <p15:presenceInfo xmlns:p15="http://schemas.microsoft.com/office/powerpoint/2012/main" userId="5cb423a1b8ce3acd" providerId="Windows Live"/>
      </p:ext>
    </p:extLst>
  </p:cmAuthor>
  <p:cmAuthor id="2" name="jnu" initials="j" lastIdx="1" clrIdx="1">
    <p:extLst>
      <p:ext uri="{19B8F6BF-5375-455C-9EA6-DF929625EA0E}">
        <p15:presenceInfo xmlns:p15="http://schemas.microsoft.com/office/powerpoint/2012/main" userId="jn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E98300"/>
    <a:srgbClr val="928B81"/>
    <a:srgbClr val="CBC7BF"/>
    <a:srgbClr val="FFFFFF"/>
    <a:srgbClr val="996633"/>
    <a:srgbClr val="000080"/>
    <a:srgbClr val="557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9" autoAdjust="0"/>
    <p:restoredTop sz="86450" autoAdjust="0"/>
  </p:normalViewPr>
  <p:slideViewPr>
    <p:cSldViewPr snapToGrid="0">
      <p:cViewPr varScale="1">
        <p:scale>
          <a:sx n="92" d="100"/>
          <a:sy n="92" d="100"/>
        </p:scale>
        <p:origin x="62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37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676" y="96"/>
      </p:cViewPr>
      <p:guideLst>
        <p:guide orient="horz" pos="2794"/>
        <p:guide pos="20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BDCFA-85A0-4302-8E5F-B3E5834282F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C930E71-BB3F-48EF-851C-1ACFEA100E63}">
      <dgm:prSet phldrT="[Text]"/>
      <dgm:spPr>
        <a:solidFill>
          <a:srgbClr val="557630"/>
        </a:solidFill>
      </dgm:spPr>
      <dgm:t>
        <a:bodyPr/>
        <a:lstStyle/>
        <a:p>
          <a:r>
            <a:rPr lang="en-GB" dirty="0"/>
            <a:t>Time</a:t>
          </a:r>
        </a:p>
      </dgm:t>
    </dgm:pt>
    <dgm:pt modelId="{F6B83434-127C-495F-8445-29A7E930D09A}" type="parTrans" cxnId="{15A8675F-D653-431D-A26C-23ECF3BBFBA3}">
      <dgm:prSet/>
      <dgm:spPr/>
      <dgm:t>
        <a:bodyPr/>
        <a:lstStyle/>
        <a:p>
          <a:endParaRPr lang="en-GB"/>
        </a:p>
      </dgm:t>
    </dgm:pt>
    <dgm:pt modelId="{F4B108D9-FA46-4128-94AE-C894CC81224A}" type="sibTrans" cxnId="{15A8675F-D653-431D-A26C-23ECF3BBFBA3}">
      <dgm:prSet/>
      <dgm:spPr>
        <a:solidFill>
          <a:srgbClr val="CBC7BF"/>
        </a:solidFill>
      </dgm:spPr>
      <dgm:t>
        <a:bodyPr/>
        <a:lstStyle/>
        <a:p>
          <a:endParaRPr lang="en-GB"/>
        </a:p>
      </dgm:t>
    </dgm:pt>
    <dgm:pt modelId="{341C9DEA-711E-40C9-8264-D2EE117D2E34}">
      <dgm:prSet phldrT="[Text]"/>
      <dgm:spPr>
        <a:solidFill>
          <a:srgbClr val="981E3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dirty="0"/>
            <a:t>Effort Risk</a:t>
          </a:r>
        </a:p>
      </dgm:t>
    </dgm:pt>
    <dgm:pt modelId="{E68E1E4C-83F3-4BCF-956E-0B3D6A19E3AC}" type="parTrans" cxnId="{D4644B70-2CBD-4792-A5F0-186BC538470E}">
      <dgm:prSet/>
      <dgm:spPr/>
      <dgm:t>
        <a:bodyPr/>
        <a:lstStyle/>
        <a:p>
          <a:endParaRPr lang="en-GB"/>
        </a:p>
      </dgm:t>
    </dgm:pt>
    <dgm:pt modelId="{0E50F144-F102-4577-B746-69A4F4FBA7E8}" type="sibTrans" cxnId="{D4644B70-2CBD-4792-A5F0-186BC538470E}">
      <dgm:prSet/>
      <dgm:spPr>
        <a:solidFill>
          <a:srgbClr val="CBC7BF"/>
        </a:solidFill>
      </dgm:spPr>
      <dgm:t>
        <a:bodyPr/>
        <a:lstStyle/>
        <a:p>
          <a:endParaRPr lang="en-GB"/>
        </a:p>
      </dgm:t>
    </dgm:pt>
    <dgm:pt modelId="{330DDC96-713A-400C-AF5C-A64C7F63158D}">
      <dgm:prSet phldrT="[Text]"/>
      <dgm:spPr>
        <a:solidFill>
          <a:srgbClr val="E983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dirty="0"/>
            <a:t>Costs</a:t>
          </a:r>
        </a:p>
        <a:p>
          <a:pPr>
            <a:lnSpc>
              <a:spcPct val="90000"/>
            </a:lnSpc>
          </a:pPr>
          <a:r>
            <a:rPr lang="en-GB" dirty="0"/>
            <a:t>Risk</a:t>
          </a:r>
        </a:p>
      </dgm:t>
    </dgm:pt>
    <dgm:pt modelId="{0511E7EC-29BF-4F81-8F41-40B9E7067A74}" type="parTrans" cxnId="{EAA08322-82AC-49F5-9CCB-981BD8991009}">
      <dgm:prSet/>
      <dgm:spPr/>
      <dgm:t>
        <a:bodyPr/>
        <a:lstStyle/>
        <a:p>
          <a:endParaRPr lang="en-GB"/>
        </a:p>
      </dgm:t>
    </dgm:pt>
    <dgm:pt modelId="{823BF303-AB1F-4028-BF49-2E409EB6A0E5}" type="sibTrans" cxnId="{EAA08322-82AC-49F5-9CCB-981BD8991009}">
      <dgm:prSet/>
      <dgm:spPr>
        <a:solidFill>
          <a:srgbClr val="CBC7BF"/>
        </a:solidFill>
      </dgm:spPr>
      <dgm:t>
        <a:bodyPr/>
        <a:lstStyle/>
        <a:p>
          <a:endParaRPr lang="en-GB"/>
        </a:p>
      </dgm:t>
    </dgm:pt>
    <dgm:pt modelId="{873ADB07-3E8B-4AB2-87FE-782E4E68E62A}" type="pres">
      <dgm:prSet presAssocID="{A55BDCFA-85A0-4302-8E5F-B3E5834282F8}" presName="cycle" presStyleCnt="0">
        <dgm:presLayoutVars>
          <dgm:dir/>
          <dgm:resizeHandles val="exact"/>
        </dgm:presLayoutVars>
      </dgm:prSet>
      <dgm:spPr/>
    </dgm:pt>
    <dgm:pt modelId="{FF3EF85F-34CC-4670-A4F3-7007A28E452F}" type="pres">
      <dgm:prSet presAssocID="{AC930E71-BB3F-48EF-851C-1ACFEA100E63}" presName="node" presStyleLbl="node1" presStyleIdx="0" presStyleCnt="3" custScaleX="56849" custScaleY="46475" custRadScaleRad="140218" custRadScaleInc="-7060">
        <dgm:presLayoutVars>
          <dgm:bulletEnabled val="1"/>
        </dgm:presLayoutVars>
      </dgm:prSet>
      <dgm:spPr/>
    </dgm:pt>
    <dgm:pt modelId="{745D17CC-C5AC-43D0-921E-C351569055E1}" type="pres">
      <dgm:prSet presAssocID="{F4B108D9-FA46-4128-94AE-C894CC81224A}" presName="sibTrans" presStyleLbl="sibTrans2D1" presStyleIdx="0" presStyleCnt="3" custScaleY="93230" custLinFactNeighborX="25829" custLinFactNeighborY="14782"/>
      <dgm:spPr/>
    </dgm:pt>
    <dgm:pt modelId="{F2C09C8F-A5D3-47E3-B414-9641199D9EC7}" type="pres">
      <dgm:prSet presAssocID="{F4B108D9-FA46-4128-94AE-C894CC81224A}" presName="connectorText" presStyleLbl="sibTrans2D1" presStyleIdx="0" presStyleCnt="3"/>
      <dgm:spPr/>
    </dgm:pt>
    <dgm:pt modelId="{1DC57A85-552D-4483-8E7F-6B97E87D3638}" type="pres">
      <dgm:prSet presAssocID="{341C9DEA-711E-40C9-8264-D2EE117D2E34}" presName="node" presStyleLbl="node1" presStyleIdx="1" presStyleCnt="3" custScaleX="58211" custScaleY="47627" custRadScaleRad="136041" custRadScaleInc="-47714">
        <dgm:presLayoutVars>
          <dgm:bulletEnabled val="1"/>
        </dgm:presLayoutVars>
      </dgm:prSet>
      <dgm:spPr/>
    </dgm:pt>
    <dgm:pt modelId="{7C5267D3-4119-4DE1-882E-0A2B1A12ECF9}" type="pres">
      <dgm:prSet presAssocID="{0E50F144-F102-4577-B746-69A4F4FBA7E8}" presName="sibTrans" presStyleLbl="sibTrans2D1" presStyleIdx="1" presStyleCnt="3" custScaleY="93230" custLinFactNeighborX="-1707" custLinFactNeighborY="7087"/>
      <dgm:spPr/>
    </dgm:pt>
    <dgm:pt modelId="{AC998C1C-D471-4A58-B280-54412222BE1A}" type="pres">
      <dgm:prSet presAssocID="{0E50F144-F102-4577-B746-69A4F4FBA7E8}" presName="connectorText" presStyleLbl="sibTrans2D1" presStyleIdx="1" presStyleCnt="3"/>
      <dgm:spPr/>
    </dgm:pt>
    <dgm:pt modelId="{57FF7BCB-1B1B-4B38-AC7E-23F7AD8D60FB}" type="pres">
      <dgm:prSet presAssocID="{330DDC96-713A-400C-AF5C-A64C7F63158D}" presName="node" presStyleLbl="node1" presStyleIdx="2" presStyleCnt="3" custScaleX="49915" custScaleY="45965" custRadScaleRad="168108" custRadScaleInc="48613">
        <dgm:presLayoutVars>
          <dgm:bulletEnabled val="1"/>
        </dgm:presLayoutVars>
      </dgm:prSet>
      <dgm:spPr/>
    </dgm:pt>
    <dgm:pt modelId="{6CC9C149-C76E-4292-8D9E-94EC2E3FC51C}" type="pres">
      <dgm:prSet presAssocID="{823BF303-AB1F-4028-BF49-2E409EB6A0E5}" presName="sibTrans" presStyleLbl="sibTrans2D1" presStyleIdx="2" presStyleCnt="3" custScaleY="93230" custLinFactNeighborX="-10109" custLinFactNeighborY="-7392"/>
      <dgm:spPr/>
    </dgm:pt>
    <dgm:pt modelId="{7C2E6809-3C47-4071-B1D4-73490ABC69C9}" type="pres">
      <dgm:prSet presAssocID="{823BF303-AB1F-4028-BF49-2E409EB6A0E5}" presName="connectorText" presStyleLbl="sibTrans2D1" presStyleIdx="2" presStyleCnt="3"/>
      <dgm:spPr/>
    </dgm:pt>
  </dgm:ptLst>
  <dgm:cxnLst>
    <dgm:cxn modelId="{EAA08322-82AC-49F5-9CCB-981BD8991009}" srcId="{A55BDCFA-85A0-4302-8E5F-B3E5834282F8}" destId="{330DDC96-713A-400C-AF5C-A64C7F63158D}" srcOrd="2" destOrd="0" parTransId="{0511E7EC-29BF-4F81-8F41-40B9E7067A74}" sibTransId="{823BF303-AB1F-4028-BF49-2E409EB6A0E5}"/>
    <dgm:cxn modelId="{FB0E5B33-994D-421E-9543-A76E10890E67}" type="presOf" srcId="{A55BDCFA-85A0-4302-8E5F-B3E5834282F8}" destId="{873ADB07-3E8B-4AB2-87FE-782E4E68E62A}" srcOrd="0" destOrd="0" presId="urn:microsoft.com/office/officeart/2005/8/layout/cycle2"/>
    <dgm:cxn modelId="{12596237-AA4A-489C-A24D-E37D7BAD7DE5}" type="presOf" srcId="{330DDC96-713A-400C-AF5C-A64C7F63158D}" destId="{57FF7BCB-1B1B-4B38-AC7E-23F7AD8D60FB}" srcOrd="0" destOrd="0" presId="urn:microsoft.com/office/officeart/2005/8/layout/cycle2"/>
    <dgm:cxn modelId="{35DBE95B-1F58-41EF-9CAF-760BEBF577E3}" type="presOf" srcId="{F4B108D9-FA46-4128-94AE-C894CC81224A}" destId="{F2C09C8F-A5D3-47E3-B414-9641199D9EC7}" srcOrd="1" destOrd="0" presId="urn:microsoft.com/office/officeart/2005/8/layout/cycle2"/>
    <dgm:cxn modelId="{15A8675F-D653-431D-A26C-23ECF3BBFBA3}" srcId="{A55BDCFA-85A0-4302-8E5F-B3E5834282F8}" destId="{AC930E71-BB3F-48EF-851C-1ACFEA100E63}" srcOrd="0" destOrd="0" parTransId="{F6B83434-127C-495F-8445-29A7E930D09A}" sibTransId="{F4B108D9-FA46-4128-94AE-C894CC81224A}"/>
    <dgm:cxn modelId="{DA753D4A-0B42-4A03-A427-A51486B6EFD1}" type="presOf" srcId="{AC930E71-BB3F-48EF-851C-1ACFEA100E63}" destId="{FF3EF85F-34CC-4670-A4F3-7007A28E452F}" srcOrd="0" destOrd="0" presId="urn:microsoft.com/office/officeart/2005/8/layout/cycle2"/>
    <dgm:cxn modelId="{D4644B70-2CBD-4792-A5F0-186BC538470E}" srcId="{A55BDCFA-85A0-4302-8E5F-B3E5834282F8}" destId="{341C9DEA-711E-40C9-8264-D2EE117D2E34}" srcOrd="1" destOrd="0" parTransId="{E68E1E4C-83F3-4BCF-956E-0B3D6A19E3AC}" sibTransId="{0E50F144-F102-4577-B746-69A4F4FBA7E8}"/>
    <dgm:cxn modelId="{36D1968C-5909-483D-BC1D-3EB427567440}" type="presOf" srcId="{0E50F144-F102-4577-B746-69A4F4FBA7E8}" destId="{7C5267D3-4119-4DE1-882E-0A2B1A12ECF9}" srcOrd="0" destOrd="0" presId="urn:microsoft.com/office/officeart/2005/8/layout/cycle2"/>
    <dgm:cxn modelId="{F9ABF0A6-373A-413D-A7DB-0F9483E7839F}" type="presOf" srcId="{0E50F144-F102-4577-B746-69A4F4FBA7E8}" destId="{AC998C1C-D471-4A58-B280-54412222BE1A}" srcOrd="1" destOrd="0" presId="urn:microsoft.com/office/officeart/2005/8/layout/cycle2"/>
    <dgm:cxn modelId="{AF64F3AA-702F-4EC1-BA2E-144082C3A4BC}" type="presOf" srcId="{823BF303-AB1F-4028-BF49-2E409EB6A0E5}" destId="{6CC9C149-C76E-4292-8D9E-94EC2E3FC51C}" srcOrd="0" destOrd="0" presId="urn:microsoft.com/office/officeart/2005/8/layout/cycle2"/>
    <dgm:cxn modelId="{BCE938CE-6B11-4AEA-A8B0-9F1909B6F8CD}" type="presOf" srcId="{341C9DEA-711E-40C9-8264-D2EE117D2E34}" destId="{1DC57A85-552D-4483-8E7F-6B97E87D3638}" srcOrd="0" destOrd="0" presId="urn:microsoft.com/office/officeart/2005/8/layout/cycle2"/>
    <dgm:cxn modelId="{568733EE-1109-40CA-8305-AB0DED3B0D55}" type="presOf" srcId="{823BF303-AB1F-4028-BF49-2E409EB6A0E5}" destId="{7C2E6809-3C47-4071-B1D4-73490ABC69C9}" srcOrd="1" destOrd="0" presId="urn:microsoft.com/office/officeart/2005/8/layout/cycle2"/>
    <dgm:cxn modelId="{491967F8-AAFC-439F-8016-5E15E6F2761D}" type="presOf" srcId="{F4B108D9-FA46-4128-94AE-C894CC81224A}" destId="{745D17CC-C5AC-43D0-921E-C351569055E1}" srcOrd="0" destOrd="0" presId="urn:microsoft.com/office/officeart/2005/8/layout/cycle2"/>
    <dgm:cxn modelId="{299DA06D-DD37-4ABA-BCAA-660CECC6F2B5}" type="presParOf" srcId="{873ADB07-3E8B-4AB2-87FE-782E4E68E62A}" destId="{FF3EF85F-34CC-4670-A4F3-7007A28E452F}" srcOrd="0" destOrd="0" presId="urn:microsoft.com/office/officeart/2005/8/layout/cycle2"/>
    <dgm:cxn modelId="{A0D3DA2F-8C60-4AFD-807C-701F199E899D}" type="presParOf" srcId="{873ADB07-3E8B-4AB2-87FE-782E4E68E62A}" destId="{745D17CC-C5AC-43D0-921E-C351569055E1}" srcOrd="1" destOrd="0" presId="urn:microsoft.com/office/officeart/2005/8/layout/cycle2"/>
    <dgm:cxn modelId="{4CB3FE90-37F4-47DA-8E5D-5FBCDB60DFCD}" type="presParOf" srcId="{745D17CC-C5AC-43D0-921E-C351569055E1}" destId="{F2C09C8F-A5D3-47E3-B414-9641199D9EC7}" srcOrd="0" destOrd="0" presId="urn:microsoft.com/office/officeart/2005/8/layout/cycle2"/>
    <dgm:cxn modelId="{F4F9DA1C-3B08-4813-9175-8148CD82586E}" type="presParOf" srcId="{873ADB07-3E8B-4AB2-87FE-782E4E68E62A}" destId="{1DC57A85-552D-4483-8E7F-6B97E87D3638}" srcOrd="2" destOrd="0" presId="urn:microsoft.com/office/officeart/2005/8/layout/cycle2"/>
    <dgm:cxn modelId="{BA20150A-7DCE-46CC-9ABF-809B4A08335A}" type="presParOf" srcId="{873ADB07-3E8B-4AB2-87FE-782E4E68E62A}" destId="{7C5267D3-4119-4DE1-882E-0A2B1A12ECF9}" srcOrd="3" destOrd="0" presId="urn:microsoft.com/office/officeart/2005/8/layout/cycle2"/>
    <dgm:cxn modelId="{F7D08A6E-9B5F-495E-AA7C-61E1D74A3967}" type="presParOf" srcId="{7C5267D3-4119-4DE1-882E-0A2B1A12ECF9}" destId="{AC998C1C-D471-4A58-B280-54412222BE1A}" srcOrd="0" destOrd="0" presId="urn:microsoft.com/office/officeart/2005/8/layout/cycle2"/>
    <dgm:cxn modelId="{A47710FE-F023-4F8A-99F2-B0A526C19C26}" type="presParOf" srcId="{873ADB07-3E8B-4AB2-87FE-782E4E68E62A}" destId="{57FF7BCB-1B1B-4B38-AC7E-23F7AD8D60FB}" srcOrd="4" destOrd="0" presId="urn:microsoft.com/office/officeart/2005/8/layout/cycle2"/>
    <dgm:cxn modelId="{B0584342-6CF9-476A-9B89-B60BE0A3E6B9}" type="presParOf" srcId="{873ADB07-3E8B-4AB2-87FE-782E4E68E62A}" destId="{6CC9C149-C76E-4292-8D9E-94EC2E3FC51C}" srcOrd="5" destOrd="0" presId="urn:microsoft.com/office/officeart/2005/8/layout/cycle2"/>
    <dgm:cxn modelId="{ABDF251B-0746-4E1F-BDEB-9C24A6B7CB9D}" type="presParOf" srcId="{6CC9C149-C76E-4292-8D9E-94EC2E3FC51C}" destId="{7C2E6809-3C47-4071-B1D4-73490ABC69C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EF85F-34CC-4670-A4F3-7007A28E452F}">
      <dsp:nvSpPr>
        <dsp:cNvPr id="0" name=""/>
        <dsp:cNvSpPr/>
      </dsp:nvSpPr>
      <dsp:spPr>
        <a:xfrm>
          <a:off x="3696378" y="132002"/>
          <a:ext cx="1413408" cy="1155485"/>
        </a:xfrm>
        <a:prstGeom prst="ellipse">
          <a:avLst/>
        </a:prstGeom>
        <a:solidFill>
          <a:srgbClr val="5576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Time</a:t>
          </a:r>
        </a:p>
      </dsp:txBody>
      <dsp:txXfrm>
        <a:off x="3903367" y="301219"/>
        <a:ext cx="999430" cy="817051"/>
      </dsp:txXfrm>
    </dsp:sp>
    <dsp:sp modelId="{745D17CC-C5AC-43D0-921E-C351569055E1}">
      <dsp:nvSpPr>
        <dsp:cNvPr id="0" name=""/>
        <dsp:cNvSpPr/>
      </dsp:nvSpPr>
      <dsp:spPr>
        <a:xfrm rot="2661190">
          <a:off x="5542078" y="1948880"/>
          <a:ext cx="1661713" cy="782301"/>
        </a:xfrm>
        <a:prstGeom prst="rightArrow">
          <a:avLst>
            <a:gd name="adj1" fmla="val 60000"/>
            <a:gd name="adj2" fmla="val 50000"/>
          </a:avLst>
        </a:prstGeom>
        <a:solidFill>
          <a:srgbClr val="CBC7B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575516" y="2023307"/>
        <a:ext cx="1427023" cy="469381"/>
      </dsp:txXfrm>
    </dsp:sp>
    <dsp:sp modelId="{1DC57A85-552D-4483-8E7F-6B97E87D3638}">
      <dsp:nvSpPr>
        <dsp:cNvPr id="0" name=""/>
        <dsp:cNvSpPr/>
      </dsp:nvSpPr>
      <dsp:spPr>
        <a:xfrm>
          <a:off x="6839081" y="3206768"/>
          <a:ext cx="1447271" cy="1184126"/>
        </a:xfrm>
        <a:prstGeom prst="ellipse">
          <a:avLst/>
        </a:prstGeom>
        <a:solidFill>
          <a:srgbClr val="981E3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Effort Risk</a:t>
          </a:r>
        </a:p>
      </dsp:txBody>
      <dsp:txXfrm>
        <a:off x="7051029" y="3380179"/>
        <a:ext cx="1023375" cy="837304"/>
      </dsp:txXfrm>
    </dsp:sp>
    <dsp:sp modelId="{7C5267D3-4119-4DE1-882E-0A2B1A12ECF9}">
      <dsp:nvSpPr>
        <dsp:cNvPr id="0" name=""/>
        <dsp:cNvSpPr/>
      </dsp:nvSpPr>
      <dsp:spPr>
        <a:xfrm rot="10809211">
          <a:off x="2876342" y="3458426"/>
          <a:ext cx="2766967" cy="782301"/>
        </a:xfrm>
        <a:prstGeom prst="rightArrow">
          <a:avLst>
            <a:gd name="adj1" fmla="val 60000"/>
            <a:gd name="adj2" fmla="val 50000"/>
          </a:avLst>
        </a:prstGeom>
        <a:solidFill>
          <a:srgbClr val="CBC7B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3111032" y="3615200"/>
        <a:ext cx="2532277" cy="469381"/>
      </dsp:txXfrm>
    </dsp:sp>
    <dsp:sp modelId="{57FF7BCB-1B1B-4B38-AC7E-23F7AD8D60FB}">
      <dsp:nvSpPr>
        <dsp:cNvPr id="0" name=""/>
        <dsp:cNvSpPr/>
      </dsp:nvSpPr>
      <dsp:spPr>
        <a:xfrm>
          <a:off x="377401" y="3209840"/>
          <a:ext cx="1241012" cy="1142805"/>
        </a:xfrm>
        <a:prstGeom prst="ellipse">
          <a:avLst/>
        </a:prstGeom>
        <a:solidFill>
          <a:srgbClr val="E98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Costs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Risk</a:t>
          </a:r>
        </a:p>
      </dsp:txBody>
      <dsp:txXfrm>
        <a:off x="559143" y="3377200"/>
        <a:ext cx="877528" cy="808085"/>
      </dsp:txXfrm>
    </dsp:sp>
    <dsp:sp modelId="{6CC9C149-C76E-4292-8D9E-94EC2E3FC51C}">
      <dsp:nvSpPr>
        <dsp:cNvPr id="0" name=""/>
        <dsp:cNvSpPr/>
      </dsp:nvSpPr>
      <dsp:spPr>
        <a:xfrm rot="19076956">
          <a:off x="1580399" y="1840090"/>
          <a:ext cx="1775327" cy="782301"/>
        </a:xfrm>
        <a:prstGeom prst="rightArrow">
          <a:avLst>
            <a:gd name="adj1" fmla="val 60000"/>
            <a:gd name="adj2" fmla="val 50000"/>
          </a:avLst>
        </a:prstGeom>
        <a:solidFill>
          <a:srgbClr val="CBC7B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1610609" y="2075146"/>
        <a:ext cx="1540637" cy="469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EEDE6CD6-DBBF-4868-B719-529A14713468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4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4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FBC4AA2-2347-42EF-A927-99F57ED23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13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17427" units="1/cm"/>
          <inkml:channelProperty channel="Y" name="resolution" value="39.8524" units="1/cm"/>
          <inkml:channelProperty channel="T" name="resolution" value="1" units="1/dev"/>
        </inkml:channelProperties>
      </inkml:inkSource>
      <inkml:timestamp xml:id="ts0" timeString="2014-12-09T18:52:27.8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1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8230" tIns="44115" rIns="88230" bIns="44115" anchor="ctr"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2944342" cy="4958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357" tIns="45852" rIns="91357" bIns="45852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 sz="1200" smtClean="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0295" y="1"/>
            <a:ext cx="2944341" cy="4958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357" tIns="45852" rIns="91357" bIns="45852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 sz="1200" smtClean="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7762" cy="3719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66" y="4715407"/>
            <a:ext cx="5437227" cy="4465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357" tIns="45852" rIns="91357" bIns="4585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" y="9429273"/>
            <a:ext cx="2944342" cy="4958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357" tIns="45852" rIns="91357" bIns="45852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 sz="1200" smtClean="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295" y="9429273"/>
            <a:ext cx="2944341" cy="4958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357" tIns="45852" rIns="91357" bIns="45852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 sz="1200" smtClean="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AA5BC154-3B97-44B5-9678-B11F59AC0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36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AA6602-855E-496C-9C7C-B6559005526D}" type="slidenum">
              <a:rPr lang="en-GB"/>
              <a:pPr/>
              <a:t>1</a:t>
            </a:fld>
            <a:endParaRPr lang="en-GB"/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10100"/>
          </a:xfrm>
          <a:noFill/>
          <a:ln/>
        </p:spPr>
        <p:txBody>
          <a:bodyPr wrap="none" anchor="ctr"/>
          <a:lstStyle/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2745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4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8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1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47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95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D312DE0D-FFD3-4D16-92BA-F52E7CACD59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Among the many techniques</a:t>
            </a:r>
          </a:p>
          <a:p>
            <a:r>
              <a:rPr lang="en-US" dirty="0"/>
              <a:t>Overlap in time and space jitter?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31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33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6"/>
            <a:ext cx="5438748" cy="446747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31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34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37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35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6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12DE0D-FFD3-4D16-92BA-F52E7CACD59B}" type="slidenum">
              <a:rPr lang="en-GB"/>
              <a:pPr/>
              <a:t>2</a:t>
            </a:fld>
            <a:endParaRPr lang="en-GB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>
                <a:latin typeface="Garamond" panose="02020404030301010803" pitchFamily="18" charset="0"/>
              </a:rPr>
              <a:t>Among the many techniques</a:t>
            </a:r>
          </a:p>
          <a:p>
            <a:r>
              <a:rPr lang="en-US" dirty="0">
                <a:latin typeface="Garamond" panose="02020404030301010803" pitchFamily="18" charset="0"/>
              </a:rPr>
              <a:t>Overlap in time and space jitter?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6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36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4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37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7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99E94E-945D-4253-976F-F0C7AEDEFFBF}" type="slidenum">
              <a:rPr lang="en-GB"/>
              <a:pPr/>
              <a:t>39</a:t>
            </a:fld>
            <a:endParaRPr lang="en-GB"/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Plasma source</a:t>
            </a:r>
          </a:p>
        </p:txBody>
      </p:sp>
    </p:spTree>
    <p:extLst>
      <p:ext uri="{BB962C8B-B14F-4D97-AF65-F5344CB8AC3E}">
        <p14:creationId xmlns:p14="http://schemas.microsoft.com/office/powerpoint/2010/main" val="3663184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0E81BB9-CB0C-4B1A-92EF-B07987447DA1}" type="slidenum">
              <a:rPr lang="en-GB"/>
              <a:pPr/>
              <a:t>40</a:t>
            </a:fld>
            <a:endParaRPr lang="en-GB"/>
          </a:p>
        </p:txBody>
      </p:sp>
      <p:sp>
        <p:nvSpPr>
          <p:cNvPr id="471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4850"/>
          </a:xfrm>
          <a:noFill/>
          <a:ln/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dirty="0"/>
              <a:t>Laser based setup</a:t>
            </a:r>
          </a:p>
        </p:txBody>
      </p:sp>
    </p:spTree>
    <p:extLst>
      <p:ext uri="{BB962C8B-B14F-4D97-AF65-F5344CB8AC3E}">
        <p14:creationId xmlns:p14="http://schemas.microsoft.com/office/powerpoint/2010/main" val="226876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3337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DB5F5-6549-F941-ADC9-08AB543912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8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3337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DB5F5-6549-F941-ADC9-08AB543912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44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99E94E-945D-4253-976F-F0C7AEDEFFBF}" type="slidenum">
              <a:rPr lang="en-GB"/>
              <a:pPr/>
              <a:t>43</a:t>
            </a:fld>
            <a:endParaRPr lang="en-GB"/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Plasma source</a:t>
            </a:r>
          </a:p>
        </p:txBody>
      </p:sp>
    </p:spTree>
    <p:extLst>
      <p:ext uri="{BB962C8B-B14F-4D97-AF65-F5344CB8AC3E}">
        <p14:creationId xmlns:p14="http://schemas.microsoft.com/office/powerpoint/2010/main" val="153347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99E94E-945D-4253-976F-F0C7AEDEFFBF}" type="slidenum">
              <a:rPr lang="en-GB"/>
              <a:pPr/>
              <a:t>44</a:t>
            </a:fld>
            <a:endParaRPr lang="en-GB"/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Plasma source</a:t>
            </a:r>
          </a:p>
        </p:txBody>
      </p:sp>
    </p:spTree>
    <p:extLst>
      <p:ext uri="{BB962C8B-B14F-4D97-AF65-F5344CB8AC3E}">
        <p14:creationId xmlns:p14="http://schemas.microsoft.com/office/powerpoint/2010/main" val="1708243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99E94E-945D-4253-976F-F0C7AEDEFFBF}" type="slidenum">
              <a:rPr lang="en-GB"/>
              <a:pPr/>
              <a:t>45</a:t>
            </a:fld>
            <a:endParaRPr lang="en-GB"/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Plasma source</a:t>
            </a:r>
          </a:p>
        </p:txBody>
      </p:sp>
    </p:spTree>
    <p:extLst>
      <p:ext uri="{BB962C8B-B14F-4D97-AF65-F5344CB8AC3E}">
        <p14:creationId xmlns:p14="http://schemas.microsoft.com/office/powerpoint/2010/main" val="3717652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46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312DE0D-FFD3-4D16-92BA-F52E7CACD59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>
                <a:latin typeface="Garamond" panose="02020404030301010803" pitchFamily="18" charset="0"/>
              </a:rPr>
              <a:t>Among the many techniques</a:t>
            </a:r>
          </a:p>
          <a:p>
            <a:r>
              <a:rPr lang="en-US" dirty="0">
                <a:latin typeface="Garamond" panose="02020404030301010803" pitchFamily="18" charset="0"/>
              </a:rPr>
              <a:t>Overlap in time and space jitter?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78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9CF3BF-EC7A-4013-AFF8-CA524D5D8463}" type="slidenum">
              <a:rPr lang="en-GB"/>
              <a:pPr/>
              <a:t>47</a:t>
            </a:fld>
            <a:endParaRPr lang="en-GB"/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4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0FAEE-D37E-40D7-BB83-891ACE9945AE}" type="slidenum">
              <a:rPr lang="en-GB"/>
              <a:pPr/>
              <a:t>48</a:t>
            </a:fld>
            <a:endParaRPr lang="en-GB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5148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sz="4400" b="1" i="0" kern="1200" baseline="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86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44B5FC-45EC-44F5-A24B-F31EB1461F83}" type="slidenum">
              <a:rPr lang="en-GB"/>
              <a:pPr/>
              <a:t>49</a:t>
            </a:fld>
            <a:endParaRPr lang="en-GB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37899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Interaction in different energy regions,</a:t>
            </a:r>
          </a:p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Nyquist theorem </a:t>
            </a:r>
          </a:p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x-rays (or similar wavelength</a:t>
            </a:r>
          </a:p>
        </p:txBody>
      </p:sp>
    </p:spTree>
    <p:extLst>
      <p:ext uri="{BB962C8B-B14F-4D97-AF65-F5344CB8AC3E}">
        <p14:creationId xmlns:p14="http://schemas.microsoft.com/office/powerpoint/2010/main" val="3693291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44B5FC-45EC-44F5-A24B-F31EB1461F83}" type="slidenum">
              <a:rPr lang="en-GB"/>
              <a:pPr/>
              <a:t>50</a:t>
            </a:fld>
            <a:endParaRPr lang="en-GB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37899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Interaction in different energy regions,</a:t>
            </a:r>
          </a:p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Nyquist theorem </a:t>
            </a:r>
          </a:p>
          <a:p>
            <a:pPr eaLnBrk="1" hangingPunct="1">
              <a:spcBef>
                <a:spcPts val="423"/>
              </a:spcBef>
              <a:tabLst>
                <a:tab pos="0" algn="l"/>
                <a:tab pos="860176" algn="l"/>
                <a:tab pos="1720352" algn="l"/>
                <a:tab pos="2580528" algn="l"/>
                <a:tab pos="3440704" algn="l"/>
                <a:tab pos="4300880" algn="l"/>
                <a:tab pos="5161056" algn="l"/>
                <a:tab pos="6021233" algn="l"/>
                <a:tab pos="6881409" algn="l"/>
                <a:tab pos="7741585" algn="l"/>
                <a:tab pos="8601761" algn="l"/>
                <a:tab pos="9461937" algn="l"/>
              </a:tabLst>
            </a:pPr>
            <a:r>
              <a:rPr lang="en-US" sz="2600">
                <a:latin typeface="Arial" charset="0"/>
                <a:cs typeface="Arial" charset="0"/>
              </a:rPr>
              <a:t>x-rays (or similar wavelength</a:t>
            </a:r>
          </a:p>
        </p:txBody>
      </p:sp>
    </p:spTree>
    <p:extLst>
      <p:ext uri="{BB962C8B-B14F-4D97-AF65-F5344CB8AC3E}">
        <p14:creationId xmlns:p14="http://schemas.microsoft.com/office/powerpoint/2010/main" val="3059869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97EEF-AEE8-B206-1870-13F9FD7D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9EBBD2-D335-BE7C-AC4E-A03AED6D37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0FAEE-D37E-40D7-BB83-891ACE9945AE}" type="slidenum">
              <a:rPr lang="en-GB"/>
              <a:pPr/>
              <a:t>56</a:t>
            </a:fld>
            <a:endParaRPr lang="en-GB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0A66C667-5486-0C08-B512-8BECB4E672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6ADE31B2-4ED8-8D3D-D0B7-6DC4E3DDFEA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5148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sz="4400" b="1" i="0" kern="1200" baseline="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47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A16199-F4FC-7B35-CAF0-9386AA69A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D501755-1AEC-2E0B-8F5E-82DF6A20EB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12DE0D-FFD3-4D16-92BA-F52E7CACD59B}" type="slidenum">
              <a:rPr lang="en-GB"/>
              <a:pPr/>
              <a:t>57</a:t>
            </a:fld>
            <a:endParaRPr lang="en-GB"/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4F9C6468-92B4-791B-9E78-B36ADB50687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F51B1BA1-1B9C-4D82-4534-06F7486312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4652"/>
            <a:ext cx="5438748" cy="4466756"/>
          </a:xfrm>
          <a:noFill/>
          <a:ln/>
        </p:spPr>
        <p:txBody>
          <a:bodyPr wrap="none" anchor="ctr"/>
          <a:lstStyle/>
          <a:p>
            <a:r>
              <a:rPr lang="en-US" dirty="0"/>
              <a:t>Among the many techniques</a:t>
            </a:r>
          </a:p>
          <a:p>
            <a:r>
              <a:rPr lang="en-US" dirty="0"/>
              <a:t>Overlap in time and space jitter?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950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3337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A5BC154-3B97-44B5-9678-B11F59AC0672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57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12DE0D-FFD3-4D16-92BA-F52E7CACD59B}" type="slidenum">
              <a:rPr lang="en-GB"/>
              <a:pPr/>
              <a:t>4</a:t>
            </a:fld>
            <a:endParaRPr lang="en-GB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64" y="4714652"/>
            <a:ext cx="5438748" cy="4466756"/>
          </a:xfrm>
          <a:noFill/>
          <a:ln/>
        </p:spPr>
        <p:txBody>
          <a:bodyPr wrap="none" anchor="ctr"/>
          <a:lstStyle/>
          <a:p>
            <a:r>
              <a:rPr lang="en-US" dirty="0"/>
              <a:t>Among the many techniques</a:t>
            </a:r>
          </a:p>
          <a:p>
            <a:r>
              <a:rPr lang="en-US" dirty="0"/>
              <a:t>Overlap in time and space jitter?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9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9E7E-FCC7-59F2-3881-2625E08E6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04D3B185-17B8-314C-9030-48AD94F06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600321" indent="-3615916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881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33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185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0E2D35F4-13D4-4257-B36D-4E57BD2890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charset="-128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charset="-128"/>
              <a:cs typeface="Arial" panose="020B060402020202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A2BE7F23-8AD9-BD3A-3235-991DE24E7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7762" cy="3719513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DEA01A18-8EE0-01C9-BBC0-8CCB9E19A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Many of the features in XANES spectra can be teased out to glean detailed information regarding the MOs and M-L orbital overlap.  And even more comprehensive picture is obtained by collecting XANES data at both the metal and ligand K-edges!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Note that I did not even mention L-edges, M-edges, etc.  Those come from higher energy core electrons (2p etc.)</a:t>
            </a:r>
          </a:p>
        </p:txBody>
      </p:sp>
    </p:spTree>
    <p:extLst>
      <p:ext uri="{BB962C8B-B14F-4D97-AF65-F5344CB8AC3E}">
        <p14:creationId xmlns:p14="http://schemas.microsoft.com/office/powerpoint/2010/main" val="90356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A5BC154-3B97-44B5-9678-B11F59AC067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6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7762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AA5BC154-3B97-44B5-9678-B11F59AC06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3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0FAEE-D37E-40D7-BB83-891ACE9945AE}" type="slidenum">
              <a:rPr lang="en-GB"/>
              <a:pPr/>
              <a:t>15</a:t>
            </a:fld>
            <a:endParaRPr lang="en-GB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5148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sz="4400" b="1" i="0" kern="1200" baseline="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6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882305" algn="l"/>
                <a:tab pos="1764609" algn="l"/>
                <a:tab pos="2646914" algn="l"/>
                <a:tab pos="3529218" algn="l"/>
                <a:tab pos="4411523" algn="l"/>
                <a:tab pos="5293827" algn="l"/>
                <a:tab pos="6176132" algn="l"/>
                <a:tab pos="7058436" algn="l"/>
                <a:tab pos="7940741" algn="l"/>
                <a:tab pos="8823046" algn="l"/>
                <a:tab pos="9705350" algn="l"/>
              </a:tabLst>
              <a:defRPr/>
            </a:pPr>
            <a:fld id="{D312DE0D-FFD3-4D16-92BA-F52E7CACD59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882305" algn="l"/>
                  <a:tab pos="1764609" algn="l"/>
                  <a:tab pos="2646914" algn="l"/>
                  <a:tab pos="3529218" algn="l"/>
                  <a:tab pos="4411523" algn="l"/>
                  <a:tab pos="5293827" algn="l"/>
                  <a:tab pos="6176132" algn="l"/>
                  <a:tab pos="7058436" algn="l"/>
                  <a:tab pos="7940741" algn="l"/>
                  <a:tab pos="8823046" algn="l"/>
                  <a:tab pos="9705350" algn="l"/>
                </a:tabLst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 charset="0"/>
            </a:endParaRPr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wrap="none" anchor="ctr"/>
          <a:lstStyle/>
          <a:p>
            <a:r>
              <a:rPr lang="en-US" dirty="0"/>
              <a:t>Among the many techniques</a:t>
            </a:r>
          </a:p>
          <a:p>
            <a:r>
              <a:rPr lang="en-US" dirty="0"/>
              <a:t>Overlap in time and space jitter?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6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069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9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52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890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0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25087"/>
            <a:ext cx="9144000" cy="33291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316451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E25D2-08A6-4076-B98D-D786E514B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xfrm>
            <a:off x="0" y="6524368"/>
            <a:ext cx="9144000" cy="318100"/>
          </a:xfrm>
          <a:ln/>
        </p:spPr>
        <p:txBody>
          <a:bodyPr/>
          <a:lstStyle>
            <a:lvl1pPr>
              <a:defRPr>
                <a:solidFill>
                  <a:srgbClr val="3399CC"/>
                </a:solidFill>
              </a:defRPr>
            </a:lvl1pPr>
          </a:lstStyle>
          <a:p>
            <a:pPr algn="ctr">
              <a:defRPr/>
            </a:pPr>
            <a:r>
              <a:rPr lang="en-SE" dirty="0"/>
              <a:t>J</a:t>
            </a:r>
            <a:r>
              <a:rPr lang="sv-SE" dirty="0"/>
              <a:t>e</a:t>
            </a:r>
            <a:r>
              <a:rPr lang="en-SE" dirty="0"/>
              <a:t>n</a:t>
            </a:r>
            <a:r>
              <a:rPr lang="sv-SE" dirty="0"/>
              <a:t>s</a:t>
            </a:r>
            <a:r>
              <a:rPr lang="en-SE" dirty="0"/>
              <a:t> </a:t>
            </a:r>
            <a:r>
              <a:rPr lang="sv-SE" dirty="0"/>
              <a:t>U</a:t>
            </a:r>
            <a:r>
              <a:rPr lang="en-SE" dirty="0"/>
              <a:t>h</a:t>
            </a:r>
            <a:r>
              <a:rPr lang="sv-SE" dirty="0"/>
              <a:t>l</a:t>
            </a:r>
            <a:r>
              <a:rPr lang="en-SE" dirty="0" err="1"/>
              <a:t>i</a:t>
            </a:r>
            <a:r>
              <a:rPr lang="sv-SE" dirty="0"/>
              <a:t>g</a:t>
            </a:r>
            <a:r>
              <a:rPr lang="en-SE" dirty="0"/>
              <a:t> - </a:t>
            </a:r>
            <a:r>
              <a:rPr lang="sv-SE" dirty="0"/>
              <a:t>L</a:t>
            </a:r>
            <a:r>
              <a:rPr lang="en-SE" dirty="0"/>
              <a:t>u</a:t>
            </a:r>
            <a:r>
              <a:rPr lang="sv-SE" dirty="0"/>
              <a:t>n</a:t>
            </a:r>
            <a:r>
              <a:rPr lang="en-SE" dirty="0"/>
              <a:t>d </a:t>
            </a:r>
            <a:r>
              <a:rPr lang="sv-SE" dirty="0"/>
              <a:t>U</a:t>
            </a:r>
            <a:r>
              <a:rPr lang="en-SE" dirty="0"/>
              <a:t>n</a:t>
            </a:r>
            <a:r>
              <a:rPr lang="sv-SE" dirty="0"/>
              <a:t>i</a:t>
            </a:r>
            <a:r>
              <a:rPr lang="en-SE" dirty="0"/>
              <a:t>v</a:t>
            </a:r>
            <a:r>
              <a:rPr lang="sv-SE" dirty="0"/>
              <a:t>e</a:t>
            </a:r>
            <a:r>
              <a:rPr lang="en-SE" dirty="0"/>
              <a:t>r</a:t>
            </a:r>
            <a:r>
              <a:rPr lang="sv-SE" dirty="0"/>
              <a:t>s</a:t>
            </a:r>
            <a:r>
              <a:rPr lang="en-SE" dirty="0" err="1"/>
              <a:t>i</a:t>
            </a:r>
            <a:r>
              <a:rPr lang="sv-SE" dirty="0"/>
              <a:t>t</a:t>
            </a:r>
            <a:r>
              <a:rPr lang="en-SE" dirty="0"/>
              <a:t>y -  </a:t>
            </a:r>
            <a:r>
              <a:rPr lang="sv-SE" dirty="0"/>
              <a:t>I</a:t>
            </a:r>
            <a:r>
              <a:rPr lang="en-SE" dirty="0"/>
              <a:t>C</a:t>
            </a:r>
            <a:r>
              <a:rPr lang="sv-SE" dirty="0"/>
              <a:t>E</a:t>
            </a:r>
            <a:r>
              <a:rPr lang="en-SE" dirty="0"/>
              <a:t>L_</a:t>
            </a:r>
            <a:r>
              <a:rPr lang="sv-SE" dirty="0"/>
              <a:t>w</a:t>
            </a:r>
            <a:r>
              <a:rPr lang="en-SE" dirty="0"/>
              <a:t>o</a:t>
            </a:r>
            <a:r>
              <a:rPr lang="sv-SE" dirty="0"/>
              <a:t>r</a:t>
            </a:r>
            <a:r>
              <a:rPr lang="en-SE" dirty="0"/>
              <a:t>k</a:t>
            </a:r>
            <a:r>
              <a:rPr lang="sv-SE" dirty="0"/>
              <a:t>s</a:t>
            </a:r>
            <a:r>
              <a:rPr lang="en-SE" dirty="0"/>
              <a:t>h</a:t>
            </a:r>
            <a:r>
              <a:rPr lang="sv-SE" dirty="0"/>
              <a:t>o</a:t>
            </a:r>
            <a:r>
              <a:rPr lang="en-SE" dirty="0"/>
              <a:t>p 2019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1163" y="1133230"/>
            <a:ext cx="8228012" cy="438395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541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89D8-C860-4C08-A1B5-F69219849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1163" y="1133230"/>
            <a:ext cx="8228012" cy="438395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85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E0F6-2203-48F4-AB4F-96A0BE7C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3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8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E25D2-08A6-4076-B98D-D786E514B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9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89D8-C860-4C08-A1B5-F69219849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8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1163" y="1133230"/>
            <a:ext cx="8228012" cy="438395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44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006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75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E0F6-2203-48F4-AB4F-96A0BE7C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3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"/>
            <a:ext cx="9144000" cy="609600"/>
          </a:xfrm>
          <a:prstGeom prst="rect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718"/>
            <a:ext cx="9144000" cy="617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6E2A9B-F16E-44C3-75AB-BBAEAB710D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23876754"/>
              </p:ext>
            </p:extLst>
          </p:nvPr>
        </p:nvGraphicFramePr>
        <p:xfrm>
          <a:off x="1" y="6524625"/>
          <a:ext cx="9144000" cy="33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Ukraine lecture 2024  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Lecture 2 – Sources and numbers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Jens</a:t>
                      </a:r>
                      <a:r>
                        <a:rPr lang="en-US" sz="1100" baseline="0" dirty="0">
                          <a:solidFill>
                            <a:srgbClr val="E98300"/>
                          </a:solidFill>
                        </a:rPr>
                        <a:t> Uhlig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80" r:id="rId3"/>
    <p:sldLayoutId id="2147483695" r:id="rId4"/>
    <p:sldLayoutId id="2147483699" r:id="rId5"/>
    <p:sldLayoutId id="2147483701" r:id="rId6"/>
    <p:sldLayoutId id="2147483702" r:id="rId7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"/>
            <a:ext cx="9144000" cy="1986454"/>
          </a:xfrm>
          <a:prstGeom prst="rect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718"/>
            <a:ext cx="9144000" cy="617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F4F5BF-12B5-EFEA-0FD1-A6E61791D3D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4271498"/>
              </p:ext>
            </p:extLst>
          </p:nvPr>
        </p:nvGraphicFramePr>
        <p:xfrm>
          <a:off x="1" y="6524625"/>
          <a:ext cx="9144000" cy="33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Ukraine lecture 2024  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Lecture 2 – Sources and numbers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E98300"/>
                          </a:solidFill>
                        </a:rPr>
                        <a:t>Jens</a:t>
                      </a:r>
                      <a:r>
                        <a:rPr lang="en-US" sz="1100" baseline="0" dirty="0">
                          <a:solidFill>
                            <a:srgbClr val="E98300"/>
                          </a:solidFill>
                        </a:rPr>
                        <a:t> Uhlig</a:t>
                      </a: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98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Bookman Old Style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www.isa.au.dk/animations/animations.a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hyperlink" Target="https://www.isa.au.dk/animations/animations.asp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hyperlink" Target="https://www.isa.au.dk/animations/animations.asp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srf.eu/home/UsersAndScience/Experiments/EMD/ID26/Characteristics/ScanningModes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ustomXml" Target="../ink/ink1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68.emf"/><Relationship Id="rId10" Type="http://schemas.openxmlformats.org/officeDocument/2006/relationships/image" Target="../media/image67.emf"/><Relationship Id="rId9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21/acs.jpca.8b00916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54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2.gif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g"/><Relationship Id="rId7" Type="http://schemas.openxmlformats.org/officeDocument/2006/relationships/image" Target="../media/image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.png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5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9/1463-9084/1999" TargetMode="External"/><Relationship Id="rId13" Type="http://schemas.openxmlformats.org/officeDocument/2006/relationships/image" Target="../media/image29.png"/><Relationship Id="rId3" Type="http://schemas.openxmlformats.org/officeDocument/2006/relationships/image" Target="../media/image32.emf"/><Relationship Id="rId7" Type="http://schemas.openxmlformats.org/officeDocument/2006/relationships/hyperlink" Target="https://doi.org/10.1039/C9CP03483H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hyperlink" Target="https://doi.org/10.1021/acs.jpca.8b00916" TargetMode="External"/><Relationship Id="rId5" Type="http://schemas.openxmlformats.org/officeDocument/2006/relationships/image" Target="../media/image21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hyperlink" Target="https://doi.org/10.1021/acs.chemrev.6b00807" TargetMode="External"/><Relationship Id="rId1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120.e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119.jpeg"/><Relationship Id="rId4" Type="http://schemas.openxmlformats.org/officeDocument/2006/relationships/image" Target="../media/image5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24.png"/><Relationship Id="rId9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5" Type="http://schemas.openxmlformats.org/officeDocument/2006/relationships/image" Target="../media/image340.png"/><Relationship Id="rId4" Type="http://schemas.openxmlformats.org/officeDocument/2006/relationships/image" Target="../media/image41.gif"/><Relationship Id="rId9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-710" y="1152338"/>
            <a:ext cx="9144000" cy="4235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000" u="sng" dirty="0">
                <a:solidFill>
                  <a:srgbClr val="000000"/>
                </a:solidFill>
                <a:latin typeface="+mn-lt"/>
              </a:rPr>
              <a:t>Jens Uhlig </a:t>
            </a:r>
            <a:r>
              <a:rPr lang="en-SE" sz="2000" u="sng" dirty="0">
                <a:solidFill>
                  <a:srgbClr val="000000"/>
                </a:solidFill>
                <a:latin typeface="+mn-lt"/>
              </a:rPr>
              <a:t>e</a:t>
            </a:r>
            <a:r>
              <a:rPr lang="sv-SE" sz="2000" u="sng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SE" sz="2000" u="sng" dirty="0">
                <a:solidFill>
                  <a:srgbClr val="000000"/>
                </a:solidFill>
                <a:latin typeface="+mn-lt"/>
              </a:rPr>
              <a:t> </a:t>
            </a:r>
            <a:r>
              <a:rPr lang="sv-SE" sz="2000" u="sng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SE" sz="2000" u="sng" dirty="0">
                <a:solidFill>
                  <a:srgbClr val="000000"/>
                </a:solidFill>
                <a:latin typeface="+mn-lt"/>
              </a:rPr>
              <a:t>l.</a:t>
            </a:r>
            <a:r>
              <a:rPr lang="sv-SE" sz="2000" u="sng" dirty="0">
                <a:solidFill>
                  <a:srgbClr val="000000"/>
                </a:solidFill>
                <a:latin typeface="+mn-lt"/>
              </a:rPr>
              <a:t> </a:t>
            </a:r>
            <a:endParaRPr lang="en-SE" sz="2000" u="sng" dirty="0">
              <a:solidFill>
                <a:srgbClr val="000000"/>
              </a:solidFill>
              <a:latin typeface="+mn-lt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000" u="sng" dirty="0">
                <a:solidFill>
                  <a:srgbClr val="000000"/>
                </a:solidFill>
                <a:latin typeface="+mn-lt"/>
              </a:rPr>
              <a:t>Chemical Physics Lund University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33231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Science for and with </a:t>
            </a:r>
            <a:br>
              <a:rPr lang="en-US" sz="3600" b="1" dirty="0"/>
            </a:br>
            <a:r>
              <a:rPr lang="en-US" sz="3600" b="1" dirty="0">
                <a:solidFill>
                  <a:srgbClr val="E98300"/>
                </a:solidFill>
              </a:rPr>
              <a:t>laser based </a:t>
            </a:r>
            <a:r>
              <a:rPr lang="en-US" sz="3600" b="1" dirty="0">
                <a:solidFill>
                  <a:srgbClr val="CBC7BF"/>
                </a:solidFill>
              </a:rPr>
              <a:t>x-ray</a:t>
            </a:r>
            <a:r>
              <a:rPr lang="en-US" sz="3600" b="1" dirty="0"/>
              <a:t> sources</a:t>
            </a:r>
            <a:endParaRPr lang="en-SE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6C3FD1-D327-4E57-9FF5-285B4F2FC252}"/>
              </a:ext>
            </a:extLst>
          </p:cNvPr>
          <p:cNvGrpSpPr/>
          <p:nvPr/>
        </p:nvGrpSpPr>
        <p:grpSpPr>
          <a:xfrm>
            <a:off x="6660810" y="4009336"/>
            <a:ext cx="2159125" cy="1691005"/>
            <a:chOff x="6795685" y="4563105"/>
            <a:chExt cx="2159125" cy="16910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326" y="4563105"/>
              <a:ext cx="949484" cy="84634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205" y="5409446"/>
              <a:ext cx="748898" cy="844664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6795685" y="4616804"/>
              <a:ext cx="1101881" cy="792642"/>
              <a:chOff x="3194686" y="5423383"/>
              <a:chExt cx="1497141" cy="1036473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00" t="30030" r="17466" b="29674"/>
              <a:stretch/>
            </p:blipFill>
            <p:spPr>
              <a:xfrm>
                <a:off x="3194686" y="5423383"/>
                <a:ext cx="1497141" cy="516255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3815" y="5939638"/>
                <a:ext cx="1448012" cy="520218"/>
              </a:xfrm>
              <a:prstGeom prst="rect">
                <a:avLst/>
              </a:prstGeom>
            </p:spPr>
          </p:pic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856" y="5557155"/>
              <a:ext cx="982308" cy="360528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579292" y="2925110"/>
            <a:ext cx="2366798" cy="881096"/>
            <a:chOff x="1126141" y="3272370"/>
            <a:chExt cx="2651928" cy="97932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628" y="3272370"/>
              <a:ext cx="611873" cy="979322"/>
            </a:xfrm>
            <a:prstGeom prst="rect">
              <a:avLst/>
            </a:prstGeom>
          </p:spPr>
        </p:pic>
        <p:pic>
          <p:nvPicPr>
            <p:cNvPr id="55" name="Picture 3" descr="C:\My Dropbox\banff\defence presentation\figures new\nist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26141" y="3417028"/>
              <a:ext cx="1053460" cy="552341"/>
            </a:xfrm>
            <a:prstGeom prst="rect">
              <a:avLst/>
            </a:prstGeom>
            <a:noFill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267" y="3343483"/>
              <a:ext cx="552802" cy="74810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47" y="5708801"/>
            <a:ext cx="1588487" cy="692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7" y="2508149"/>
            <a:ext cx="3764759" cy="3624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4710" y="2075809"/>
            <a:ext cx="6947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Complementary Spectroscopic Approaches:  Numbers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5EDD7B-8D56-AF29-2EA1-BD10A86B4797}"/>
              </a:ext>
            </a:extLst>
          </p:cNvPr>
          <p:cNvGrpSpPr/>
          <p:nvPr/>
        </p:nvGrpSpPr>
        <p:grpSpPr>
          <a:xfrm>
            <a:off x="4013746" y="2765333"/>
            <a:ext cx="2399083" cy="3091344"/>
            <a:chOff x="4013746" y="2765333"/>
            <a:chExt cx="2399083" cy="309134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448" y="4350731"/>
              <a:ext cx="2164381" cy="54818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4"/>
            <a:srcRect l="26573"/>
            <a:stretch/>
          </p:blipFill>
          <p:spPr>
            <a:xfrm>
              <a:off x="4263122" y="2765333"/>
              <a:ext cx="1949788" cy="7560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8D1F42-6C27-712C-2F9B-04E102F1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49087" y="4997189"/>
              <a:ext cx="1555970" cy="8594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096807-D928-BFAB-A0E7-63B456E0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746" y="3579358"/>
              <a:ext cx="2286000" cy="67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4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C0F7-5924-4BF6-9231-B25D54F2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clystron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CF447-E539-4CE6-943F-1B39C2B9A0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A6EFC-C838-4911-BF69-0C526571E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A4BEA-91A8-4DBB-AB5D-7B823584A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830"/>
            <a:ext cx="9144000" cy="51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1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Circulating electrons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233698" y="5757366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ISA, Centre for Storage Ring Facilities, Aarhus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  <a:hlinkClick r:id="rId4"/>
              </a:rPr>
              <a:t>https://www.isa.au.dk/animations/animations.asp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Accessed May 11 2020</a:t>
            </a:r>
          </a:p>
        </p:txBody>
      </p:sp>
      <p:pic>
        <p:nvPicPr>
          <p:cNvPr id="10" name="01inject_v2_640x480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709" y="980414"/>
            <a:ext cx="6369269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Insertion</a:t>
            </a:r>
            <a:r>
              <a:rPr lang="en-US" baseline="0" dirty="0"/>
              <a:t> devices tangential beam</a:t>
            </a:r>
            <a:endParaRPr lang="en-GB" dirty="0"/>
          </a:p>
        </p:txBody>
      </p:sp>
      <p:pic>
        <p:nvPicPr>
          <p:cNvPr id="7" name="02SR_v2_640x480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91204"/>
            <a:ext cx="6096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B840E-C6C7-4597-8169-0008DBFE2D01}"/>
              </a:ext>
            </a:extLst>
          </p:cNvPr>
          <p:cNvSpPr/>
          <p:nvPr/>
        </p:nvSpPr>
        <p:spPr>
          <a:xfrm>
            <a:off x="4243223" y="58632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ISA, Centre for Storage Ring Facilities, Aarhus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  <a:hlinkClick r:id="rId6"/>
              </a:rPr>
              <a:t>https://www.isa.au.dk/animations/animations.asp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Accessed May 11 2020</a:t>
            </a:r>
          </a:p>
        </p:txBody>
      </p:sp>
    </p:spTree>
    <p:extLst>
      <p:ext uri="{BB962C8B-B14F-4D97-AF65-F5344CB8AC3E}">
        <p14:creationId xmlns:p14="http://schemas.microsoft.com/office/powerpoint/2010/main" val="33445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A2204-2EB8-4738-8A78-682D41FF6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830"/>
            <a:ext cx="9144000" cy="5118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21AC3-7B60-6962-99E8-00F1F382F7E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LID4096" dirty="0"/>
              <a:t>O</a:t>
            </a:r>
            <a:r>
              <a:rPr lang="en-US" dirty="0" err="1"/>
              <a:t>ld</a:t>
            </a:r>
            <a:r>
              <a:rPr lang="en-US" dirty="0"/>
              <a:t> Bending magnet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0566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Bending magnet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9" y="704088"/>
            <a:ext cx="7010872" cy="5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687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aramond Premr Pro"/>
              </a:rPr>
              <a:t>Bunch modes</a:t>
            </a:r>
            <a:endParaRPr lang="en-GB" dirty="0">
              <a:solidFill>
                <a:schemeClr val="tx1"/>
              </a:solidFill>
              <a:latin typeface="Garamond Premr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81437-3E03-F8D7-8ED6-5141B7296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31" y="622208"/>
            <a:ext cx="7422000" cy="58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0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E18B-5622-4D73-B7B7-C04125D5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into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E8F-9900-44E9-B6E0-4F1B53A474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49602-6F19-445C-A9E7-82D82256C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7F295-1E52-435F-8193-42BF4446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830"/>
            <a:ext cx="9144000" cy="51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3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0"/>
            <a:ext cx="8229600" cy="7207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Synchrotrons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32813" y="733352"/>
            <a:ext cx="7569200" cy="20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7170" name="Picture 2" descr="http://www.lightsources.org/sites/default/files/images/imagebank/APS040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64" y="695913"/>
            <a:ext cx="3116649" cy="196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46661" y="2626468"/>
            <a:ext cx="373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APS Chicago 6 GeV ring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100ps 10^13ph/s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7172" name="Picture 4" descr="http://www.desy.de/sites2009/site_www-desy/content/e409/e69110/e4948/e5101/e5309/e5310/esrf_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34" y="3116984"/>
            <a:ext cx="2342881" cy="31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68195" y="5627635"/>
            <a:ext cx="373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ESRF Grenoble /France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6 GeV ring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100ps 10^14ph/s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7174" name="Picture 6" descr="http://xfel.riken.jp/eng/image/mainpage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" y="3798168"/>
            <a:ext cx="3810000" cy="17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169" y="5645632"/>
            <a:ext cx="373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8 GeV ring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SACLA 1ps  10^12ph/s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Osaka/Japan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13" name="Picture 12" descr="https://www.fels-of-europe.eu/sites/site_fels-of-europe/content/e212729/e214590/e226831/e229317/MaxIVconst.jpg">
            <a:extLst>
              <a:ext uri="{FF2B5EF4-FFF2-40B4-BE49-F238E27FC236}">
                <a16:creationId xmlns:a16="http://schemas.microsoft.com/office/drawing/2014/main" id="{77FEF9A6-D774-4341-A52C-B90119AA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" y="708188"/>
            <a:ext cx="4081549" cy="20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730C25-7175-4FE2-A904-05C12CEC8628}"/>
              </a:ext>
            </a:extLst>
          </p:cNvPr>
          <p:cNvSpPr txBox="1"/>
          <p:nvPr/>
        </p:nvSpPr>
        <p:spPr>
          <a:xfrm>
            <a:off x="91927" y="2731579"/>
            <a:ext cx="428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MaxIV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, Lund 3 &amp; 1.5 GeV ring</a:t>
            </a:r>
          </a:p>
        </p:txBody>
      </p:sp>
    </p:spTree>
    <p:extLst>
      <p:ext uri="{BB962C8B-B14F-4D97-AF65-F5344CB8AC3E}">
        <p14:creationId xmlns:p14="http://schemas.microsoft.com/office/powerpoint/2010/main" val="71454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Insertion</a:t>
            </a:r>
            <a:r>
              <a:rPr lang="en-US" baseline="0" dirty="0"/>
              <a:t> devices tangential beam</a:t>
            </a:r>
            <a:endParaRPr lang="en-GB" dirty="0"/>
          </a:p>
        </p:txBody>
      </p:sp>
      <p:pic>
        <p:nvPicPr>
          <p:cNvPr id="7" name="02SR_v2_640x480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91204"/>
            <a:ext cx="6096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B840E-C6C7-4597-8169-0008DBFE2D01}"/>
              </a:ext>
            </a:extLst>
          </p:cNvPr>
          <p:cNvSpPr/>
          <p:nvPr/>
        </p:nvSpPr>
        <p:spPr>
          <a:xfrm>
            <a:off x="4243223" y="58632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ISA, Centre for Storage Ring Facilities, Aarhus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  <a:hlinkClick r:id="rId6"/>
              </a:rPr>
              <a:t>https://www.isa.au.dk/animations/animations.asp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Accessed May 11 2020</a:t>
            </a:r>
          </a:p>
        </p:txBody>
      </p:sp>
    </p:spTree>
    <p:extLst>
      <p:ext uri="{BB962C8B-B14F-4D97-AF65-F5344CB8AC3E}">
        <p14:creationId xmlns:p14="http://schemas.microsoft.com/office/powerpoint/2010/main" val="38209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</a:t>
            </a:r>
            <a:r>
              <a:rPr lang="en-US" baseline="0" dirty="0"/>
              <a:t> Soleil, beamlines</a:t>
            </a:r>
            <a:endParaRPr lang="en-GB" dirty="0"/>
          </a:p>
        </p:txBody>
      </p:sp>
      <p:pic>
        <p:nvPicPr>
          <p:cNvPr id="3" name="Picture 2" descr="A picture containing building, train, track, station&#10;&#10;Description automatically generated">
            <a:extLst>
              <a:ext uri="{FF2B5EF4-FFF2-40B4-BE49-F238E27FC236}">
                <a16:creationId xmlns:a16="http://schemas.microsoft.com/office/drawing/2014/main" id="{B32A321F-72C7-45CB-B59C-4AA07C7BC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7" y="606973"/>
            <a:ext cx="8879566" cy="59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1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93734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dirty="0"/>
              <a:t>About 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A6D713-6F31-568C-62BB-979DC198E544}"/>
              </a:ext>
            </a:extLst>
          </p:cNvPr>
          <p:cNvGrpSpPr/>
          <p:nvPr/>
        </p:nvGrpSpPr>
        <p:grpSpPr>
          <a:xfrm>
            <a:off x="3185030" y="957443"/>
            <a:ext cx="2349197" cy="2668231"/>
            <a:chOff x="5723027" y="685564"/>
            <a:chExt cx="3314980" cy="3693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A37CC6-F8A4-4954-B075-182FE0F4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27" y="2434052"/>
              <a:ext cx="3314980" cy="194496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152" y="685564"/>
              <a:ext cx="3071855" cy="16437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DBF67-D2A0-70FA-D2FE-33E39E2A63F9}"/>
              </a:ext>
            </a:extLst>
          </p:cNvPr>
          <p:cNvGrpSpPr/>
          <p:nvPr/>
        </p:nvGrpSpPr>
        <p:grpSpPr>
          <a:xfrm>
            <a:off x="85945" y="636745"/>
            <a:ext cx="2596658" cy="3045832"/>
            <a:chOff x="66083" y="636744"/>
            <a:chExt cx="2917692" cy="35051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FACD47-6491-4BBC-B127-6F62B5D3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93" y="636744"/>
              <a:ext cx="2311388" cy="199799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D32577-E855-4F69-9387-2EF8D48E658B}"/>
                </a:ext>
              </a:extLst>
            </p:cNvPr>
            <p:cNvGrpSpPr/>
            <p:nvPr/>
          </p:nvGrpSpPr>
          <p:grpSpPr>
            <a:xfrm>
              <a:off x="66083" y="2641503"/>
              <a:ext cx="2917692" cy="1500399"/>
              <a:chOff x="1819373" y="6775834"/>
              <a:chExt cx="3297520" cy="183746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5873B4-C377-485C-97C2-47A59BC54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047" y="6775834"/>
                <a:ext cx="1894846" cy="183746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8D10FCD-7168-4F6A-BFE3-3FC09921D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373" y="6775836"/>
                <a:ext cx="1409392" cy="183746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43D06A-221B-335B-C164-EA391C0A5181}"/>
              </a:ext>
            </a:extLst>
          </p:cNvPr>
          <p:cNvGrpSpPr/>
          <p:nvPr/>
        </p:nvGrpSpPr>
        <p:grpSpPr>
          <a:xfrm>
            <a:off x="6117997" y="831273"/>
            <a:ext cx="2349197" cy="3111030"/>
            <a:chOff x="148751" y="3079205"/>
            <a:chExt cx="2443463" cy="33371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403814-3287-472B-9062-280519090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667" y="3079205"/>
              <a:ext cx="1803632" cy="15967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7DEB65-1CB1-3535-F7A2-B0228C01F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51" y="4485086"/>
              <a:ext cx="2443463" cy="1931296"/>
            </a:xfrm>
            <a:prstGeom prst="rect">
              <a:avLst/>
            </a:prstGeom>
          </p:spPr>
        </p:pic>
      </p:grpSp>
      <p:pic>
        <p:nvPicPr>
          <p:cNvPr id="15" name="Picture 14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0F5DAC47-1C41-9D7F-5420-9F07C56708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26" y="3670281"/>
            <a:ext cx="2359576" cy="269896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2798600-E225-5B46-0286-BAD3E6922A53}"/>
              </a:ext>
            </a:extLst>
          </p:cNvPr>
          <p:cNvGrpSpPr/>
          <p:nvPr/>
        </p:nvGrpSpPr>
        <p:grpSpPr>
          <a:xfrm>
            <a:off x="498779" y="3923479"/>
            <a:ext cx="3609760" cy="2192568"/>
            <a:chOff x="4919281" y="3935649"/>
            <a:chExt cx="4045762" cy="24807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F3DA05-E493-5729-76C3-369C14023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549" y="3935649"/>
              <a:ext cx="2716494" cy="24807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376F91-2099-FAA2-1254-AB2FF247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81" y="3935649"/>
              <a:ext cx="1286933" cy="1286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645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B0DF9-5191-4593-AEFB-446E8E57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830"/>
            <a:ext cx="9144000" cy="5118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65696-5192-6A7F-080F-F3FD61F943D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Look onto Undulator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06029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Wiggler and</a:t>
            </a:r>
            <a:r>
              <a:rPr lang="en-US" baseline="0" dirty="0"/>
              <a:t> </a:t>
            </a:r>
            <a:r>
              <a:rPr lang="en-US" baseline="0" dirty="0" err="1"/>
              <a:t>Undulator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06"/>
            <a:ext cx="9144000" cy="4838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37160" y="2221992"/>
            <a:ext cx="7196328" cy="2825495"/>
            <a:chOff x="-137160" y="2221992"/>
            <a:chExt cx="7196328" cy="2825495"/>
          </a:xfrm>
        </p:grpSpPr>
        <p:sp>
          <p:nvSpPr>
            <p:cNvPr id="5" name="Rectangle 4"/>
            <p:cNvSpPr/>
            <p:nvPr/>
          </p:nvSpPr>
          <p:spPr bwMode="auto">
            <a:xfrm>
              <a:off x="1691640" y="2221992"/>
              <a:ext cx="2798064" cy="4937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-137160" y="2355406"/>
              <a:ext cx="7114032" cy="15727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739640" y="3474719"/>
              <a:ext cx="2319528" cy="15727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-868680" y="3675888"/>
            <a:ext cx="8110728" cy="2039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971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Wiggler and</a:t>
            </a:r>
            <a:r>
              <a:rPr lang="en-US" baseline="0" dirty="0"/>
              <a:t> </a:t>
            </a:r>
            <a:r>
              <a:rPr lang="en-US" baseline="0" dirty="0" err="1"/>
              <a:t>Undulator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06"/>
            <a:ext cx="9144000" cy="48388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-868680" y="3675888"/>
            <a:ext cx="8110728" cy="2039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979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Wiggler and</a:t>
            </a:r>
            <a:r>
              <a:rPr lang="en-US" baseline="0" dirty="0"/>
              <a:t> </a:t>
            </a:r>
            <a:r>
              <a:rPr lang="en-US" baseline="0" dirty="0" err="1"/>
              <a:t>Undulator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06"/>
            <a:ext cx="9144000" cy="4838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4E8442-55E2-1CDD-2451-FF99196BCCB8}"/>
                  </a:ext>
                </a:extLst>
              </p:cNvPr>
              <p:cNvSpPr txBox="1"/>
              <p:nvPr/>
            </p:nvSpPr>
            <p:spPr>
              <a:xfrm>
                <a:off x="4114800" y="5728190"/>
                <a:ext cx="1215140" cy="572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l-G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l-G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4E8442-55E2-1CDD-2451-FF99196BC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728190"/>
                <a:ext cx="1215140" cy="5727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99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Wiggler and</a:t>
            </a:r>
            <a:r>
              <a:rPr lang="en-US" baseline="0" dirty="0"/>
              <a:t> </a:t>
            </a:r>
            <a:r>
              <a:rPr lang="en-US" baseline="0" dirty="0" err="1"/>
              <a:t>Undulator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06"/>
            <a:ext cx="9144000" cy="4838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9E310C-F3C9-4BA7-B841-475FC97F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494" y="808141"/>
            <a:ext cx="3085588" cy="2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Undulator</a:t>
            </a:r>
            <a:r>
              <a:rPr lang="en-US" dirty="0"/>
              <a:t> spectrum</a:t>
            </a:r>
            <a:endParaRPr lang="en-GB" dirty="0"/>
          </a:p>
        </p:txBody>
      </p:sp>
      <p:pic>
        <p:nvPicPr>
          <p:cNvPr id="1026" name="Picture 2" descr="Undulatorgapsc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075" y="780288"/>
            <a:ext cx="3933381" cy="29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07" y="3838325"/>
            <a:ext cx="4923647" cy="2589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EDC7C-B915-4620-B55C-C02E0DF2E52F}"/>
              </a:ext>
            </a:extLst>
          </p:cNvPr>
          <p:cNvSpPr txBox="1"/>
          <p:nvPr/>
        </p:nvSpPr>
        <p:spPr>
          <a:xfrm>
            <a:off x="6315456" y="3315105"/>
            <a:ext cx="194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ESRF ID26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  <a:hlinkClick r:id="rId4"/>
              </a:rPr>
              <a:t>https://www.esrf.eu/home/UsersAndScience/Experiments/EMD/ID26/Characteristics/ScanningModes.html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156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2A485-72FD-48AE-997B-CFEEC758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830"/>
            <a:ext cx="9144000" cy="5118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097DE-E410-9880-57DA-3B23BA692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LID4096" dirty="0"/>
              <a:t>L</a:t>
            </a:r>
            <a:r>
              <a:rPr lang="en-US" dirty="0" err="1"/>
              <a:t>ook</a:t>
            </a:r>
            <a:r>
              <a:rPr lang="en-US" dirty="0"/>
              <a:t> onto undulator from</a:t>
            </a:r>
            <a:r>
              <a:rPr lang="en-US" baseline="0" dirty="0"/>
              <a:t> outside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9520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Sources</a:t>
            </a:r>
            <a:r>
              <a:rPr lang="en-GB" baseline="0" dirty="0"/>
              <a:t> 1</a:t>
            </a:r>
            <a:r>
              <a:rPr lang="en-GB" baseline="30000" dirty="0"/>
              <a:t>st</a:t>
            </a:r>
            <a:r>
              <a:rPr lang="en-GB" baseline="0" dirty="0"/>
              <a:t>-3</a:t>
            </a:r>
            <a:r>
              <a:rPr lang="en-GB" baseline="30000" dirty="0"/>
              <a:t>rd</a:t>
            </a:r>
            <a:r>
              <a:rPr lang="en-GB" baseline="0" dirty="0"/>
              <a:t> generation</a:t>
            </a:r>
            <a:endParaRPr lang="en-GB" dirty="0"/>
          </a:p>
        </p:txBody>
      </p:sp>
      <p:pic>
        <p:nvPicPr>
          <p:cNvPr id="9" name="Picture 8" descr="A picture containing room&#10;&#10;Description automatically generated">
            <a:extLst>
              <a:ext uri="{FF2B5EF4-FFF2-40B4-BE49-F238E27FC236}">
                <a16:creationId xmlns:a16="http://schemas.microsoft.com/office/drawing/2014/main" id="{7B2F9A66-4F43-4CF7-8E60-03562878C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2"/>
          <a:stretch/>
        </p:blipFill>
        <p:spPr>
          <a:xfrm>
            <a:off x="1339903" y="663397"/>
            <a:ext cx="6675525" cy="4365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7B39A-A554-4015-AFDB-463843DE0BC7}"/>
              </a:ext>
            </a:extLst>
          </p:cNvPr>
          <p:cNvSpPr/>
          <p:nvPr/>
        </p:nvSpPr>
        <p:spPr bwMode="auto">
          <a:xfrm>
            <a:off x="6116320" y="4541520"/>
            <a:ext cx="2143760" cy="1290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317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Synchrotron sources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86" y="625260"/>
            <a:ext cx="5390954" cy="5866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F1DE5B-7A6F-46DB-BE9B-5D08235039F6}"/>
              </a:ext>
            </a:extLst>
          </p:cNvPr>
          <p:cNvSpPr/>
          <p:nvPr/>
        </p:nvSpPr>
        <p:spPr bwMode="auto">
          <a:xfrm>
            <a:off x="1442720" y="5364480"/>
            <a:ext cx="4043680" cy="1127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54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</a:t>
            </a:r>
            <a:r>
              <a:rPr lang="en-US" baseline="0" dirty="0"/>
              <a:t> create s</a:t>
            </a:r>
            <a:r>
              <a:rPr lang="en-US" dirty="0"/>
              <a:t>tructure in the electron bunches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994" y="6015018"/>
            <a:ext cx="6875235" cy="5190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/>
              <p14:cNvContentPartPr/>
              <p14:nvPr/>
            </p14:nvContentPartPr>
            <p14:xfrm>
              <a:off x="4571976" y="1731288"/>
              <a:ext cx="36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3696" y="1723008"/>
                <a:ext cx="16920" cy="1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/>
          <p:cNvGrpSpPr/>
          <p:nvPr/>
        </p:nvGrpSpPr>
        <p:grpSpPr>
          <a:xfrm>
            <a:off x="322913" y="743323"/>
            <a:ext cx="3395253" cy="2908868"/>
            <a:chOff x="322913" y="743323"/>
            <a:chExt cx="3395253" cy="29088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913" y="743323"/>
              <a:ext cx="3230881" cy="9879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286" y="1943149"/>
              <a:ext cx="3230880" cy="13768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94340" y="3190526"/>
              <a:ext cx="1471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/>
                  <a:ea typeface="MS Gothic" charset="-128"/>
                  <a:cs typeface="Arial"/>
                </a:rPr>
                <a:t>λ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/>
                <a:ea typeface="MS Gothic" charset="-128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1605845" y="3143394"/>
              <a:ext cx="33250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4088891" y="3279997"/>
            <a:ext cx="4769478" cy="2110686"/>
            <a:chOff x="4088891" y="3279997"/>
            <a:chExt cx="4769478" cy="2110686"/>
          </a:xfrm>
        </p:grpSpPr>
        <p:grpSp>
          <p:nvGrpSpPr>
            <p:cNvPr id="20" name="Group 19"/>
            <p:cNvGrpSpPr/>
            <p:nvPr/>
          </p:nvGrpSpPr>
          <p:grpSpPr>
            <a:xfrm>
              <a:off x="4088891" y="3279997"/>
              <a:ext cx="4769478" cy="1762894"/>
              <a:chOff x="4088891" y="3279997"/>
              <a:chExt cx="4769478" cy="176289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891" y="3279997"/>
                <a:ext cx="2377320" cy="176289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6211" y="3320012"/>
                <a:ext cx="2392158" cy="1710573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532422" y="5082906"/>
              <a:ext cx="4289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Y. Ding, C. Behrens, P. Emma, J. Frisch, Z. Huang, H. Loos, P.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Krejcik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, M.-H. Wang, 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Physical Review Special Topics - Accelerators and Beams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. 2011, 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14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 (12). DOI: 10.1103/physrevstab.14.120701.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375" y="3801362"/>
            <a:ext cx="4058516" cy="2442361"/>
            <a:chOff x="30375" y="3801362"/>
            <a:chExt cx="4058516" cy="24423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5" y="3801362"/>
              <a:ext cx="3815958" cy="219641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5858" y="5935946"/>
              <a:ext cx="3483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SACLA Research Frontiers 2015 , Sato, T. and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Yabashi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, M.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http://www.spring8.or.jp/pdf/en/res_fro/15/128_129.pdf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80" y="815437"/>
            <a:ext cx="276586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2649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dirty="0">
                <a:latin typeface="+mj-lt"/>
              </a:rPr>
              <a:t>The advantage of synchrotrons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6FB85-742C-4D7D-B0A5-4A46F8C8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10" y="719137"/>
            <a:ext cx="4672463" cy="3584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66AB3D-32B3-450C-85C6-0383C6A65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920" y="719137"/>
            <a:ext cx="4196080" cy="5594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9A2A2-40F5-4760-AE28-08B6EA1B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" y="4168325"/>
            <a:ext cx="3007196" cy="2063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26878-EA96-B23B-BEEF-59CF29790109}"/>
              </a:ext>
            </a:extLst>
          </p:cNvPr>
          <p:cNvSpPr txBox="1"/>
          <p:nvPr/>
        </p:nvSpPr>
        <p:spPr>
          <a:xfrm>
            <a:off x="5628051" y="6313910"/>
            <a:ext cx="403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1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J. Phys. Chem. A</a:t>
            </a:r>
            <a:r>
              <a:rPr lang="en-US" sz="8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2018, 122, 31, 6396–6406 </a:t>
            </a:r>
            <a:r>
              <a:rPr lang="en-US" sz="8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hlinkClick r:id="rId6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DOI:10.1021/acs.jpca.8b00916</a:t>
            </a:r>
            <a:endParaRPr lang="en-US" sz="800" b="0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9833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0"/>
            <a:ext cx="8229600" cy="7207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Short pulse 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168" y="2318412"/>
            <a:ext cx="4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Swizzfel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50fs  10^12ph/s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Villigen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, close to Zurich/Switzerland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8194" name="Picture 2" descr="http://www.schweizfotos.com/data/media/preview/detail/Luftaufnahme-der-Baustelle-SWISSFEL-mit-Paul-Scherrer-Institut-12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1" y="793877"/>
            <a:ext cx="2379376" cy="15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7189" y="5855092"/>
            <a:ext cx="4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European XFEL 50fs  10^17ph/s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Hamburg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9" name="Picture 2" descr="http://www-public.slac.stanford.edu/lcls/lcls_gallery/album1/large/lcls_600_firstlight_3.jpg">
            <a:extLst>
              <a:ext uri="{FF2B5EF4-FFF2-40B4-BE49-F238E27FC236}">
                <a16:creationId xmlns:a16="http://schemas.microsoft.com/office/drawing/2014/main" id="{611D603F-91BD-42F2-86E9-D53AE123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4" y="752415"/>
            <a:ext cx="3667479" cy="242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82E6A-B590-4C03-A33A-C1EEC23D4126}"/>
              </a:ext>
            </a:extLst>
          </p:cNvPr>
          <p:cNvSpPr txBox="1"/>
          <p:nvPr/>
        </p:nvSpPr>
        <p:spPr>
          <a:xfrm>
            <a:off x="5072997" y="3105834"/>
            <a:ext cx="373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3km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linac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 100fs  10^12ph/s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LCLS Stanford /California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pic>
        <p:nvPicPr>
          <p:cNvPr id="11" name="Picture 10" descr="https://www.fels-of-europe.eu/sites/site_fels-of-europe/content/e212729/e214590/e226831/e229317/MaxIVconst.jpg">
            <a:extLst>
              <a:ext uri="{FF2B5EF4-FFF2-40B4-BE49-F238E27FC236}">
                <a16:creationId xmlns:a16="http://schemas.microsoft.com/office/drawing/2014/main" id="{686D7182-3E90-45F1-9EEF-92332F61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14" y="3777387"/>
            <a:ext cx="4081549" cy="20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D6A3D-FA47-4203-B976-4FBE2771A3D1}"/>
              </a:ext>
            </a:extLst>
          </p:cNvPr>
          <p:cNvSpPr txBox="1"/>
          <p:nvPr/>
        </p:nvSpPr>
        <p:spPr>
          <a:xfrm>
            <a:off x="4455381" y="5800778"/>
            <a:ext cx="4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FEMTOMAX at MAXIV 100fs  10^7ph/s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scanable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rPr>
              <a:t>, Lund</a:t>
            </a:r>
          </a:p>
        </p:txBody>
      </p:sp>
      <p:pic>
        <p:nvPicPr>
          <p:cNvPr id="14" name="Picture 13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5FE84FFB-03DA-42CB-9FED-27F09E9BD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" y="3644744"/>
            <a:ext cx="2947131" cy="22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80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Sources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86" y="625260"/>
            <a:ext cx="5390954" cy="58669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9818FF-4934-48FD-A1A9-093A0CF38239}"/>
              </a:ext>
            </a:extLst>
          </p:cNvPr>
          <p:cNvGrpSpPr/>
          <p:nvPr/>
        </p:nvGrpSpPr>
        <p:grpSpPr>
          <a:xfrm>
            <a:off x="7538720" y="652220"/>
            <a:ext cx="1676400" cy="5578647"/>
            <a:chOff x="7538720" y="652220"/>
            <a:chExt cx="1676400" cy="55786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3E6692-8FE5-47A0-9A2B-4999D9EEAA9F}"/>
                </a:ext>
              </a:extLst>
            </p:cNvPr>
            <p:cNvSpPr txBox="1"/>
            <p:nvPr/>
          </p:nvSpPr>
          <p:spPr>
            <a:xfrm>
              <a:off x="7538720" y="1229360"/>
              <a:ext cx="1605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9</a:t>
              </a:r>
              <a:endPara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E</a:t>
              </a:r>
              <a:r>
                <a:rPr kumimoji="0" lang="en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xcillium</a:t>
              </a: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 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11</a:t>
              </a:r>
              <a:endParaRPr kumimoji="0" lang="sv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EF29F3-1CC6-4C52-A5C8-31FCD969F3BA}"/>
                </a:ext>
              </a:extLst>
            </p:cNvPr>
            <p:cNvSpPr txBox="1"/>
            <p:nvPr/>
          </p:nvSpPr>
          <p:spPr>
            <a:xfrm>
              <a:off x="7538720" y="2537548"/>
              <a:ext cx="160528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11</a:t>
              </a:r>
              <a:endPara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13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14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10</a:t>
              </a:r>
              <a:r>
                <a:rPr kumimoji="0" lang="en-SE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13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sv-S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38D369-31E5-4754-9A23-D73A6CA1A569}"/>
                </a:ext>
              </a:extLst>
            </p:cNvPr>
            <p:cNvSpPr txBox="1"/>
            <p:nvPr/>
          </p:nvSpPr>
          <p:spPr>
            <a:xfrm>
              <a:off x="7538720" y="65222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ph</a:t>
              </a: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/s (in 1eV) </a:t>
              </a: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2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074"/>
          </a:xfrm>
        </p:spPr>
        <p:txBody>
          <a:bodyPr>
            <a:normAutofit/>
          </a:bodyPr>
          <a:lstStyle/>
          <a:p>
            <a:r>
              <a:rPr lang="en-US" dirty="0" err="1"/>
              <a:t>Accellerator</a:t>
            </a:r>
            <a:r>
              <a:rPr lang="en-US" dirty="0"/>
              <a:t> based sources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5" y="628074"/>
            <a:ext cx="5390954" cy="58669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99C35A-4D27-9DCD-5D3A-9453BC4A5EEF}"/>
              </a:ext>
            </a:extLst>
          </p:cNvPr>
          <p:cNvGrpSpPr/>
          <p:nvPr/>
        </p:nvGrpSpPr>
        <p:grpSpPr>
          <a:xfrm>
            <a:off x="5918664" y="770073"/>
            <a:ext cx="2867148" cy="5474031"/>
            <a:chOff x="5911391" y="721340"/>
            <a:chExt cx="2867148" cy="54740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1DDEB4-01B4-23C7-32AD-033B262F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984" y="721340"/>
              <a:ext cx="1170753" cy="1445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954797-7482-25A1-80EC-660EE055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1" y="3366830"/>
              <a:ext cx="2867148" cy="11571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D4A91F-7037-36F9-97C3-05D4EC11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534" y="4727179"/>
              <a:ext cx="1561440" cy="146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84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9" y="2343336"/>
            <a:ext cx="3995320" cy="23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508" y="5550596"/>
            <a:ext cx="42836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A. </a:t>
            </a:r>
            <a:r>
              <a:rPr lang="en-US" sz="1100" dirty="0" err="1">
                <a:solidFill>
                  <a:schemeClr val="tx1"/>
                </a:solidFill>
              </a:rPr>
              <a:t>Macchi</a:t>
            </a:r>
            <a:r>
              <a:rPr lang="en-US" sz="1100" dirty="0">
                <a:solidFill>
                  <a:schemeClr val="tx1"/>
                </a:solidFill>
              </a:rPr>
              <a:t>, M. </a:t>
            </a:r>
            <a:r>
              <a:rPr lang="en-US" sz="1100" dirty="0" err="1">
                <a:solidFill>
                  <a:schemeClr val="tx1"/>
                </a:solidFill>
              </a:rPr>
              <a:t>Borghesi</a:t>
            </a:r>
            <a:r>
              <a:rPr lang="en-US" sz="1100" dirty="0">
                <a:solidFill>
                  <a:schemeClr val="tx1"/>
                </a:solidFill>
              </a:rPr>
              <a:t> and M. </a:t>
            </a:r>
            <a:r>
              <a:rPr lang="en-US" sz="1100" dirty="0" err="1">
                <a:solidFill>
                  <a:schemeClr val="tx1"/>
                </a:solidFill>
              </a:rPr>
              <a:t>Passoni</a:t>
            </a:r>
            <a:r>
              <a:rPr lang="en-US" sz="1100" dirty="0">
                <a:solidFill>
                  <a:schemeClr val="tx1"/>
                </a:solidFill>
              </a:rPr>
              <a:t>, Ion acceleration by </a:t>
            </a:r>
            <a:r>
              <a:rPr lang="en-US" sz="1100" dirty="0" err="1">
                <a:solidFill>
                  <a:schemeClr val="tx1"/>
                </a:solidFill>
              </a:rPr>
              <a:t>superintense</a:t>
            </a:r>
            <a:r>
              <a:rPr lang="en-US" sz="1100" dirty="0">
                <a:solidFill>
                  <a:schemeClr val="tx1"/>
                </a:solidFill>
              </a:rPr>
              <a:t> laser-plasma interaction, </a:t>
            </a:r>
            <a:r>
              <a:rPr lang="en-US" sz="1100" i="1" dirty="0">
                <a:solidFill>
                  <a:schemeClr val="tx1"/>
                </a:solidFill>
              </a:rPr>
              <a:t>Reviews of Modern Physics, 2013, </a:t>
            </a:r>
            <a:r>
              <a:rPr lang="en-US" sz="1100" b="1" i="1" dirty="0">
                <a:solidFill>
                  <a:schemeClr val="tx1"/>
                </a:solidFill>
              </a:rPr>
              <a:t>85, 751–793.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3067" y="1899576"/>
            <a:ext cx="177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2-3 J in 50 fs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0" y="1059527"/>
            <a:ext cx="4572000" cy="5391315"/>
            <a:chOff x="4572000" y="1059527"/>
            <a:chExt cx="4572000" cy="5391315"/>
          </a:xfrm>
        </p:grpSpPr>
        <p:sp>
          <p:nvSpPr>
            <p:cNvPr id="3" name="Rectangle 2"/>
            <p:cNvSpPr/>
            <p:nvPr/>
          </p:nvSpPr>
          <p:spPr>
            <a:xfrm>
              <a:off x="4572000" y="5550596"/>
              <a:ext cx="4572000" cy="9002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A. </a:t>
              </a:r>
              <a:r>
                <a:rPr lang="en-US" sz="1050" dirty="0" err="1">
                  <a:solidFill>
                    <a:schemeClr val="tx1"/>
                  </a:solidFill>
                </a:rPr>
                <a:t>Döpp</a:t>
              </a:r>
              <a:r>
                <a:rPr lang="en-US" sz="1050" dirty="0">
                  <a:solidFill>
                    <a:schemeClr val="tx1"/>
                  </a:solidFill>
                </a:rPr>
                <a:t>, B. </a:t>
              </a:r>
              <a:r>
                <a:rPr lang="en-US" sz="1050" dirty="0" err="1">
                  <a:solidFill>
                    <a:schemeClr val="tx1"/>
                  </a:solidFill>
                </a:rPr>
                <a:t>Mahieu</a:t>
              </a:r>
              <a:r>
                <a:rPr lang="en-US" sz="1050" dirty="0">
                  <a:solidFill>
                    <a:schemeClr val="tx1"/>
                  </a:solidFill>
                </a:rPr>
                <a:t>, A. </a:t>
              </a:r>
              <a:r>
                <a:rPr lang="en-US" sz="1050" dirty="0" err="1">
                  <a:solidFill>
                    <a:schemeClr val="tx1"/>
                  </a:solidFill>
                </a:rPr>
                <a:t>Lifschitz</a:t>
              </a:r>
              <a:r>
                <a:rPr lang="en-US" sz="1050" dirty="0">
                  <a:solidFill>
                    <a:schemeClr val="tx1"/>
                  </a:solidFill>
                </a:rPr>
                <a:t>, C. </a:t>
              </a:r>
              <a:r>
                <a:rPr lang="en-US" sz="1050" dirty="0" err="1">
                  <a:solidFill>
                    <a:schemeClr val="tx1"/>
                  </a:solidFill>
                </a:rPr>
                <a:t>Thaury</a:t>
              </a:r>
              <a:r>
                <a:rPr lang="en-US" sz="1050" dirty="0">
                  <a:solidFill>
                    <a:schemeClr val="tx1"/>
                  </a:solidFill>
                </a:rPr>
                <a:t>, A. </a:t>
              </a:r>
              <a:r>
                <a:rPr lang="en-US" sz="1050" dirty="0" err="1">
                  <a:solidFill>
                    <a:schemeClr val="tx1"/>
                  </a:solidFill>
                </a:rPr>
                <a:t>Doche</a:t>
              </a:r>
              <a:r>
                <a:rPr lang="en-US" sz="1050" dirty="0">
                  <a:solidFill>
                    <a:schemeClr val="tx1"/>
                  </a:solidFill>
                </a:rPr>
                <a:t>, E. Guillaume, G. </a:t>
              </a:r>
              <a:r>
                <a:rPr lang="en-US" sz="1050" dirty="0" err="1">
                  <a:solidFill>
                    <a:schemeClr val="tx1"/>
                  </a:solidFill>
                </a:rPr>
                <a:t>Grittani</a:t>
              </a:r>
              <a:r>
                <a:rPr lang="en-US" sz="1050" dirty="0">
                  <a:solidFill>
                    <a:schemeClr val="tx1"/>
                  </a:solidFill>
                </a:rPr>
                <a:t>, O. </a:t>
              </a:r>
              <a:r>
                <a:rPr lang="en-US" sz="1050" dirty="0" err="1">
                  <a:solidFill>
                    <a:schemeClr val="tx1"/>
                  </a:solidFill>
                </a:rPr>
                <a:t>Lundh</a:t>
              </a:r>
              <a:r>
                <a:rPr lang="en-US" sz="1050" dirty="0">
                  <a:solidFill>
                    <a:schemeClr val="tx1"/>
                  </a:solidFill>
                </a:rPr>
                <a:t>, M. Hansson, J. Gautier, M. </a:t>
              </a:r>
              <a:r>
                <a:rPr lang="en-US" sz="1050" dirty="0" err="1">
                  <a:solidFill>
                    <a:schemeClr val="tx1"/>
                  </a:solidFill>
                </a:rPr>
                <a:t>Kozlova</a:t>
              </a:r>
              <a:r>
                <a:rPr lang="en-US" sz="1050" dirty="0">
                  <a:solidFill>
                    <a:schemeClr val="tx1"/>
                  </a:solidFill>
                </a:rPr>
                <a:t>, J. P. </a:t>
              </a:r>
              <a:r>
                <a:rPr lang="en-US" sz="1050" dirty="0" err="1">
                  <a:solidFill>
                    <a:schemeClr val="tx1"/>
                  </a:solidFill>
                </a:rPr>
                <a:t>Goddet</a:t>
              </a:r>
              <a:r>
                <a:rPr lang="en-US" sz="1050" dirty="0">
                  <a:solidFill>
                    <a:schemeClr val="tx1"/>
                  </a:solidFill>
                </a:rPr>
                <a:t>, P. Rousseau, A. </a:t>
              </a:r>
              <a:r>
                <a:rPr lang="en-US" sz="1050" dirty="0" err="1">
                  <a:solidFill>
                    <a:schemeClr val="tx1"/>
                  </a:solidFill>
                </a:rPr>
                <a:t>Tafzi</a:t>
              </a:r>
              <a:r>
                <a:rPr lang="en-US" sz="1050" dirty="0">
                  <a:solidFill>
                    <a:schemeClr val="tx1"/>
                  </a:solidFill>
                </a:rPr>
                <a:t>, V. Malka, A. Rousse, S. </a:t>
              </a:r>
              <a:r>
                <a:rPr lang="en-US" sz="1050" dirty="0" err="1">
                  <a:solidFill>
                    <a:schemeClr val="tx1"/>
                  </a:solidFill>
                </a:rPr>
                <a:t>Corde</a:t>
              </a:r>
              <a:r>
                <a:rPr lang="en-US" sz="1050" dirty="0">
                  <a:solidFill>
                    <a:schemeClr val="tx1"/>
                  </a:solidFill>
                </a:rPr>
                <a:t> and K. T. </a:t>
              </a:r>
              <a:r>
                <a:rPr lang="en-US" sz="1050" dirty="0" err="1">
                  <a:solidFill>
                    <a:schemeClr val="tx1"/>
                  </a:solidFill>
                </a:rPr>
                <a:t>Phuoc</a:t>
              </a:r>
              <a:r>
                <a:rPr lang="en-US" sz="1050" dirty="0">
                  <a:solidFill>
                    <a:schemeClr val="tx1"/>
                  </a:solidFill>
                </a:rPr>
                <a:t>, Stable femtosecond X-rays with tunable polarization from a laser-driven accelerator, </a:t>
              </a:r>
              <a:r>
                <a:rPr lang="en-US" sz="1050" i="1" dirty="0">
                  <a:solidFill>
                    <a:schemeClr val="tx1"/>
                  </a:solidFill>
                </a:rPr>
                <a:t>Light: Science &amp; Applications, 2017, </a:t>
              </a:r>
              <a:r>
                <a:rPr lang="en-US" sz="1050" b="1" i="1" dirty="0">
                  <a:solidFill>
                    <a:schemeClr val="tx1"/>
                  </a:solidFill>
                </a:rPr>
                <a:t>6, e17086.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pic>
          <p:nvPicPr>
            <p:cNvPr id="11266" name="Picture 2" descr="Fig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67"/>
            <a:stretch/>
          </p:blipFill>
          <p:spPr bwMode="auto">
            <a:xfrm>
              <a:off x="5505708" y="1059527"/>
              <a:ext cx="2704584" cy="414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E3DC86E9-E73B-B043-5EEE-EA59C38AB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0075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 err="1"/>
              <a:t>Betatron</a:t>
            </a:r>
            <a:r>
              <a:rPr lang="en-US" dirty="0"/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222239"/>
      </p:ext>
    </p:extLst>
  </p:cSld>
  <p:clrMapOvr>
    <a:masterClrMapping/>
  </p:clrMapOvr>
  <p:transition spd="med" advTm="87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16A5873-DB40-3304-7E6B-FC118DDE5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842482" y="2549100"/>
            <a:ext cx="3494537" cy="2611933"/>
          </a:xfrm>
          <a:prstGeom prst="rect">
            <a:avLst/>
          </a:prstGeom>
        </p:spPr>
      </p:pic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46331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 err="1"/>
              <a:t>Betatron</a:t>
            </a:r>
            <a:r>
              <a:rPr lang="en-US" dirty="0"/>
              <a:t>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4C8396-82B0-CD16-4687-568E79028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" y="1458051"/>
            <a:ext cx="4470171" cy="18041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5EEF6F-BF66-224D-0F62-00D4A7E07FF9}"/>
              </a:ext>
            </a:extLst>
          </p:cNvPr>
          <p:cNvSpPr txBox="1"/>
          <p:nvPr/>
        </p:nvSpPr>
        <p:spPr>
          <a:xfrm>
            <a:off x="4936066" y="853593"/>
            <a:ext cx="4360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High power laser facilities (dream beam)</a:t>
            </a:r>
          </a:p>
          <a:p>
            <a:r>
              <a:rPr lang="en-US" dirty="0" err="1">
                <a:solidFill>
                  <a:schemeClr val="tx1"/>
                </a:solidFill>
              </a:rPr>
              <a:t>Betatron</a:t>
            </a:r>
            <a:r>
              <a:rPr lang="en-US" dirty="0">
                <a:solidFill>
                  <a:schemeClr val="tx1"/>
                </a:solidFill>
              </a:rPr>
              <a:t> oscillations</a:t>
            </a:r>
          </a:p>
          <a:p>
            <a:r>
              <a:rPr lang="en-US" dirty="0">
                <a:solidFill>
                  <a:schemeClr val="tx1"/>
                </a:solidFill>
              </a:rPr>
              <a:t>very short pulses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Inverse Compton sources</a:t>
            </a:r>
          </a:p>
          <a:p>
            <a:r>
              <a:rPr lang="en-US" dirty="0">
                <a:solidFill>
                  <a:schemeClr val="tx1"/>
                </a:solidFill>
              </a:rPr>
              <a:t>very high energy photons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994184-04D0-3307-3CF5-6EE25256A527}"/>
              </a:ext>
            </a:extLst>
          </p:cNvPr>
          <p:cNvSpPr txBox="1"/>
          <p:nvPr/>
        </p:nvSpPr>
        <p:spPr>
          <a:xfrm>
            <a:off x="-123915" y="6040933"/>
            <a:ext cx="575098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Images: Sci Rep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+mn-lt"/>
              </a:rPr>
              <a:t>12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n-lt"/>
              </a:rPr>
              <a:t>, 10855 (2022). https://doi.org/10.1038/s41598-022-14748-z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Lund: Sci Rep . 2020 Oct 8;10(1):16807. </a:t>
            </a:r>
            <a:r>
              <a:rPr lang="en-US" sz="1100" dirty="0" err="1">
                <a:solidFill>
                  <a:schemeClr val="tx1"/>
                </a:solidFill>
                <a:latin typeface="+mn-lt"/>
              </a:rPr>
              <a:t>doi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: 10.1038/s41598-020-73805-7.</a:t>
            </a:r>
            <a:endParaRPr lang="LID4096" sz="11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DB3497-9425-1AB6-FBF1-21C8BC529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" y="3377121"/>
            <a:ext cx="3449393" cy="25178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322773-8446-A918-FC08-13F0F4CDFF9C}"/>
              </a:ext>
            </a:extLst>
          </p:cNvPr>
          <p:cNvSpPr txBox="1"/>
          <p:nvPr/>
        </p:nvSpPr>
        <p:spPr>
          <a:xfrm>
            <a:off x="5627069" y="5307040"/>
            <a:ext cx="406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@7keV = 7eV so </a:t>
            </a:r>
          </a:p>
          <a:p>
            <a:r>
              <a:rPr lang="en-US" sz="1400" dirty="0">
                <a:solidFill>
                  <a:schemeClr val="tx1"/>
                </a:solidFill>
              </a:rPr>
              <a:t>1e8 photons/shot/str</a:t>
            </a:r>
          </a:p>
          <a:p>
            <a:r>
              <a:rPr lang="en-US" sz="1400" dirty="0">
                <a:solidFill>
                  <a:schemeClr val="tx1"/>
                </a:solidFill>
              </a:rPr>
              <a:t>200 shots     = 1e10 photons/h/str/eV </a:t>
            </a:r>
          </a:p>
          <a:p>
            <a:r>
              <a:rPr lang="en-US" sz="1400" dirty="0">
                <a:solidFill>
                  <a:schemeClr val="tx1"/>
                </a:solidFill>
              </a:rPr>
              <a:t>5Hz 		  = 2e12 photons/h/str/eV</a:t>
            </a:r>
          </a:p>
          <a:p>
            <a:r>
              <a:rPr lang="en-US" sz="1400" dirty="0">
                <a:solidFill>
                  <a:schemeClr val="tx1"/>
                </a:solidFill>
              </a:rPr>
              <a:t>1KHz (plan) = 2e13 photons/h/str/eV</a:t>
            </a:r>
            <a:endParaRPr lang="LID4096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38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0548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/>
              <a:t>HHG 1</a:t>
            </a:r>
          </a:p>
        </p:txBody>
      </p:sp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163" y="968228"/>
            <a:ext cx="3940061" cy="241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525169" y="804198"/>
            <a:ext cx="4618830" cy="3618035"/>
            <a:chOff x="4525169" y="804198"/>
            <a:chExt cx="4618830" cy="3618035"/>
          </a:xfrm>
        </p:grpSpPr>
        <p:pic>
          <p:nvPicPr>
            <p:cNvPr id="12290" name="Picture 2" descr="Figure 11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0" t="5066" r="20067"/>
            <a:stretch/>
          </p:blipFill>
          <p:spPr bwMode="auto">
            <a:xfrm>
              <a:off x="4525169" y="804198"/>
              <a:ext cx="4585142" cy="275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859078" y="3652792"/>
              <a:ext cx="428492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A. </a:t>
              </a:r>
              <a:r>
                <a:rPr lang="en-US" sz="1100" dirty="0" err="1">
                  <a:solidFill>
                    <a:schemeClr val="tx1"/>
                  </a:solidFill>
                </a:rPr>
                <a:t>Harth</a:t>
              </a:r>
              <a:r>
                <a:rPr lang="en-US" sz="1100" dirty="0">
                  <a:solidFill>
                    <a:schemeClr val="tx1"/>
                  </a:solidFill>
                </a:rPr>
                <a:t>, C. </a:t>
              </a:r>
              <a:r>
                <a:rPr lang="en-US" sz="1100" dirty="0" err="1">
                  <a:solidFill>
                    <a:schemeClr val="tx1"/>
                  </a:solidFill>
                </a:rPr>
                <a:t>Guo</a:t>
              </a:r>
              <a:r>
                <a:rPr lang="en-US" sz="1100" dirty="0">
                  <a:solidFill>
                    <a:schemeClr val="tx1"/>
                  </a:solidFill>
                </a:rPr>
                <a:t>, Y.-C. Cheng, A. </a:t>
              </a:r>
              <a:r>
                <a:rPr lang="en-US" sz="1100" dirty="0" err="1">
                  <a:solidFill>
                    <a:schemeClr val="tx1"/>
                  </a:solidFill>
                </a:rPr>
                <a:t>Losquin</a:t>
              </a:r>
              <a:r>
                <a:rPr lang="en-US" sz="1100" dirty="0">
                  <a:solidFill>
                    <a:schemeClr val="tx1"/>
                  </a:solidFill>
                </a:rPr>
                <a:t>, M. Miranda, S. </a:t>
              </a:r>
              <a:r>
                <a:rPr lang="en-US" sz="1100" dirty="0" err="1">
                  <a:solidFill>
                    <a:schemeClr val="tx1"/>
                  </a:solidFill>
                </a:rPr>
                <a:t>Mikaelsson</a:t>
              </a:r>
              <a:r>
                <a:rPr lang="en-US" sz="1100" dirty="0">
                  <a:solidFill>
                    <a:schemeClr val="tx1"/>
                  </a:solidFill>
                </a:rPr>
                <a:t>, C. M. </a:t>
              </a:r>
              <a:r>
                <a:rPr lang="en-US" sz="1100" dirty="0" err="1">
                  <a:solidFill>
                    <a:schemeClr val="tx1"/>
                  </a:solidFill>
                </a:rPr>
                <a:t>Heyl</a:t>
              </a:r>
              <a:r>
                <a:rPr lang="en-US" sz="1100" dirty="0">
                  <a:solidFill>
                    <a:schemeClr val="tx1"/>
                  </a:solidFill>
                </a:rPr>
                <a:t>, O. </a:t>
              </a:r>
              <a:r>
                <a:rPr lang="en-US" sz="1100" dirty="0" err="1">
                  <a:solidFill>
                    <a:schemeClr val="tx1"/>
                  </a:solidFill>
                </a:rPr>
                <a:t>Prochnow</a:t>
              </a:r>
              <a:r>
                <a:rPr lang="en-US" sz="1100" dirty="0">
                  <a:solidFill>
                    <a:schemeClr val="tx1"/>
                  </a:solidFill>
                </a:rPr>
                <a:t>, J. Ahrens, U. </a:t>
              </a:r>
              <a:r>
                <a:rPr lang="en-US" sz="1100" dirty="0" err="1">
                  <a:solidFill>
                    <a:schemeClr val="tx1"/>
                  </a:solidFill>
                </a:rPr>
                <a:t>Morgner</a:t>
              </a:r>
              <a:r>
                <a:rPr lang="en-US" sz="1100" dirty="0">
                  <a:solidFill>
                    <a:schemeClr val="tx1"/>
                  </a:solidFill>
                </a:rPr>
                <a:t>, A. </a:t>
              </a:r>
              <a:r>
                <a:rPr lang="en-US" sz="1100" dirty="0" err="1">
                  <a:solidFill>
                    <a:schemeClr val="tx1"/>
                  </a:solidFill>
                </a:rPr>
                <a:t>L’Huillier</a:t>
              </a:r>
              <a:r>
                <a:rPr lang="en-US" sz="1100" dirty="0">
                  <a:solidFill>
                    <a:schemeClr val="tx1"/>
                  </a:solidFill>
                </a:rPr>
                <a:t> and C. L. Arnold, Compact 200 kHz HHG source driven by a few-cycle OPCPA, </a:t>
              </a:r>
              <a:r>
                <a:rPr lang="en-US" sz="1100" i="1" dirty="0">
                  <a:solidFill>
                    <a:schemeClr val="tx1"/>
                  </a:solidFill>
                </a:rPr>
                <a:t>Journal of Optics, 2018, </a:t>
              </a:r>
              <a:r>
                <a:rPr lang="en-US" sz="1100" b="1" i="1" dirty="0">
                  <a:solidFill>
                    <a:schemeClr val="tx1"/>
                  </a:solidFill>
                </a:rPr>
                <a:t>20, 14007.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4791" y="3554804"/>
            <a:ext cx="7740502" cy="2888526"/>
            <a:chOff x="584791" y="3554804"/>
            <a:chExt cx="7740502" cy="2888526"/>
          </a:xfrm>
        </p:grpSpPr>
        <p:sp>
          <p:nvSpPr>
            <p:cNvPr id="9" name="Rectangle 8"/>
            <p:cNvSpPr/>
            <p:nvPr/>
          </p:nvSpPr>
          <p:spPr>
            <a:xfrm>
              <a:off x="3753293" y="5638891"/>
              <a:ext cx="457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M. </a:t>
              </a:r>
              <a:r>
                <a:rPr lang="en-US" sz="1100" dirty="0" err="1">
                  <a:solidFill>
                    <a:schemeClr val="tx1"/>
                  </a:solidFill>
                </a:rPr>
                <a:t>Isinger</a:t>
              </a:r>
              <a:r>
                <a:rPr lang="en-US" sz="1100" dirty="0">
                  <a:solidFill>
                    <a:schemeClr val="tx1"/>
                  </a:solidFill>
                </a:rPr>
                <a:t>, R. J. Squibb, D. Busto, S. </a:t>
              </a:r>
              <a:r>
                <a:rPr lang="en-US" sz="1100" dirty="0" err="1">
                  <a:solidFill>
                    <a:schemeClr val="tx1"/>
                  </a:solidFill>
                </a:rPr>
                <a:t>Zhong</a:t>
              </a:r>
              <a:r>
                <a:rPr lang="en-US" sz="1100" dirty="0">
                  <a:solidFill>
                    <a:schemeClr val="tx1"/>
                  </a:solidFill>
                </a:rPr>
                <a:t>, A. </a:t>
              </a:r>
              <a:r>
                <a:rPr lang="en-US" sz="1100" dirty="0" err="1">
                  <a:solidFill>
                    <a:schemeClr val="tx1"/>
                  </a:solidFill>
                </a:rPr>
                <a:t>Harth</a:t>
              </a:r>
              <a:r>
                <a:rPr lang="en-US" sz="1100" dirty="0">
                  <a:solidFill>
                    <a:schemeClr val="tx1"/>
                  </a:solidFill>
                </a:rPr>
                <a:t>, D. Kroon, S. Nandi, C. L. Arnold, M. Miranda, J. M. </a:t>
              </a:r>
              <a:r>
                <a:rPr lang="en-US" sz="1100" dirty="0" err="1">
                  <a:solidFill>
                    <a:schemeClr val="tx1"/>
                  </a:solidFill>
                </a:rPr>
                <a:t>Dahlström</a:t>
              </a:r>
              <a:r>
                <a:rPr lang="en-US" sz="1100" dirty="0">
                  <a:solidFill>
                    <a:schemeClr val="tx1"/>
                  </a:solidFill>
                </a:rPr>
                <a:t>, E. </a:t>
              </a:r>
              <a:r>
                <a:rPr lang="en-US" sz="1100" dirty="0" err="1">
                  <a:solidFill>
                    <a:schemeClr val="tx1"/>
                  </a:solidFill>
                </a:rPr>
                <a:t>Lindroth</a:t>
              </a:r>
              <a:r>
                <a:rPr lang="en-US" sz="1100" dirty="0">
                  <a:solidFill>
                    <a:schemeClr val="tx1"/>
                  </a:solidFill>
                </a:rPr>
                <a:t>, R. </a:t>
              </a:r>
              <a:r>
                <a:rPr lang="en-US" sz="1100" dirty="0" err="1">
                  <a:solidFill>
                    <a:schemeClr val="tx1"/>
                  </a:solidFill>
                </a:rPr>
                <a:t>Feifel</a:t>
              </a:r>
              <a:r>
                <a:rPr lang="en-US" sz="1100" dirty="0">
                  <a:solidFill>
                    <a:schemeClr val="tx1"/>
                  </a:solidFill>
                </a:rPr>
                <a:t>, M. </a:t>
              </a:r>
              <a:r>
                <a:rPr lang="en-US" sz="1100" dirty="0" err="1">
                  <a:solidFill>
                    <a:schemeClr val="tx1"/>
                  </a:solidFill>
                </a:rPr>
                <a:t>Gisselbrecht</a:t>
              </a:r>
              <a:r>
                <a:rPr lang="en-US" sz="1100" dirty="0">
                  <a:solidFill>
                    <a:schemeClr val="tx1"/>
                  </a:solidFill>
                </a:rPr>
                <a:t> and A. </a:t>
              </a:r>
              <a:r>
                <a:rPr lang="en-US" sz="1100" dirty="0" err="1">
                  <a:solidFill>
                    <a:schemeClr val="tx1"/>
                  </a:solidFill>
                </a:rPr>
                <a:t>L’Huillier</a:t>
              </a:r>
              <a:r>
                <a:rPr lang="en-US" sz="1100" dirty="0">
                  <a:solidFill>
                    <a:schemeClr val="tx1"/>
                  </a:solidFill>
                </a:rPr>
                <a:t>, Photoionization in the time and frequency domain, </a:t>
              </a:r>
              <a:r>
                <a:rPr lang="en-US" sz="1100" i="1" dirty="0">
                  <a:solidFill>
                    <a:schemeClr val="tx1"/>
                  </a:solidFill>
                </a:rPr>
                <a:t>Science, 2017, </a:t>
              </a:r>
              <a:r>
                <a:rPr lang="en-US" sz="1100" b="1" i="1" dirty="0">
                  <a:solidFill>
                    <a:schemeClr val="tx1"/>
                  </a:solidFill>
                </a:rPr>
                <a:t>358, 893–896.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pic>
          <p:nvPicPr>
            <p:cNvPr id="12292" name="Picture 4" descr="https://d2ufo47lrtsv5s.cloudfront.net/content/sci/358/6365/893/F1.medium.g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27"/>
            <a:stretch/>
          </p:blipFill>
          <p:spPr bwMode="auto">
            <a:xfrm>
              <a:off x="584791" y="3554804"/>
              <a:ext cx="3003714" cy="288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753293" y="5361892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666666"/>
                  </a:solidFill>
                  <a:latin typeface="Roboto"/>
                </a:rPr>
                <a:t>Time delay differences [</a:t>
              </a:r>
              <a:r>
                <a:rPr lang="en-US" sz="1200" dirty="0" err="1">
                  <a:solidFill>
                    <a:srgbClr val="666666"/>
                  </a:solidFill>
                  <a:latin typeface="Roboto"/>
                </a:rPr>
                <a:t>τ</a:t>
              </a:r>
              <a:r>
                <a:rPr lang="en-US" sz="1200" baseline="-25000" dirty="0" err="1">
                  <a:solidFill>
                    <a:srgbClr val="666666"/>
                  </a:solidFill>
                  <a:latin typeface="Roboto"/>
                </a:rPr>
                <a:t>A</a:t>
              </a:r>
              <a:r>
                <a:rPr lang="en-US" sz="1200" dirty="0">
                  <a:solidFill>
                    <a:srgbClr val="666666"/>
                  </a:solidFill>
                  <a:latin typeface="Roboto"/>
                </a:rPr>
                <a:t>(2s) − </a:t>
              </a:r>
              <a:r>
                <a:rPr lang="en-US" sz="1200" dirty="0" err="1">
                  <a:solidFill>
                    <a:srgbClr val="666666"/>
                  </a:solidFill>
                  <a:latin typeface="Roboto"/>
                </a:rPr>
                <a:t>τ</a:t>
              </a:r>
              <a:r>
                <a:rPr lang="en-US" sz="1200" baseline="-25000" dirty="0" err="1">
                  <a:solidFill>
                    <a:srgbClr val="666666"/>
                  </a:solidFill>
                  <a:latin typeface="Roboto"/>
                </a:rPr>
                <a:t>A</a:t>
              </a:r>
              <a:r>
                <a:rPr lang="en-US" sz="1200" dirty="0">
                  <a:solidFill>
                    <a:srgbClr val="666666"/>
                  </a:solidFill>
                  <a:latin typeface="Roboto"/>
                </a:rPr>
                <a:t>(2p)] in neon</a:t>
              </a:r>
              <a:endParaRPr lang="en-US" sz="12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7BC66A-C166-0F98-C746-B46672D28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19" y="4422233"/>
            <a:ext cx="1555970" cy="859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47555"/>
      </p:ext>
    </p:extLst>
  </p:cSld>
  <p:clrMapOvr>
    <a:masterClrMapping/>
  </p:clrMapOvr>
  <p:transition spd="med" advTm="96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46331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/>
              <a:t>HHG 2</a:t>
            </a:r>
          </a:p>
        </p:txBody>
      </p:sp>
      <p:pic>
        <p:nvPicPr>
          <p:cNvPr id="30" name="Main graphic">
            <a:extLst>
              <a:ext uri="{FF2B5EF4-FFF2-40B4-BE49-F238E27FC236}">
                <a16:creationId xmlns:a16="http://schemas.microsoft.com/office/drawing/2014/main" id="{E7BCC42D-E83C-DFE8-37D7-A4D26C3CABD3}"/>
              </a:ext>
            </a:extLst>
          </p:cNvPr>
          <p:cNvPicPr/>
          <p:nvPr/>
        </p:nvPicPr>
        <p:blipFill rotWithShape="1">
          <a:blip r:embed="rId3"/>
          <a:srcRect t="42237"/>
          <a:stretch/>
        </p:blipFill>
        <p:spPr>
          <a:xfrm>
            <a:off x="854015" y="646330"/>
            <a:ext cx="8163784" cy="5349896"/>
          </a:xfrm>
          <a:prstGeom prst="rect">
            <a:avLst/>
          </a:prstGeom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699C8EC-C93F-66AE-266D-6961CC3ADE8A}"/>
              </a:ext>
            </a:extLst>
          </p:cNvPr>
          <p:cNvSpPr txBox="1"/>
          <p:nvPr/>
        </p:nvSpPr>
        <p:spPr>
          <a:xfrm>
            <a:off x="0" y="5996226"/>
            <a:ext cx="68812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strike="noStrike" spc="-1" dirty="0">
                <a:solidFill>
                  <a:schemeClr val="tx1"/>
                </a:solidFill>
                <a:latin typeface="Arial"/>
              </a:rPr>
              <a:t>Science, Kapteyn Volume: 336, Issue: 6086, </a:t>
            </a:r>
          </a:p>
          <a:p>
            <a:r>
              <a:rPr lang="en-US" sz="1050" strike="noStrike" spc="-1" dirty="0">
                <a:solidFill>
                  <a:schemeClr val="tx1"/>
                </a:solidFill>
                <a:latin typeface="Arial"/>
              </a:rPr>
              <a:t>Pages: 1287-1291, DOI: (10.1126/science.1218497) </a:t>
            </a:r>
          </a:p>
        </p:txBody>
      </p:sp>
    </p:spTree>
    <p:extLst>
      <p:ext uri="{BB962C8B-B14F-4D97-AF65-F5344CB8AC3E}">
        <p14:creationId xmlns:p14="http://schemas.microsoft.com/office/powerpoint/2010/main" val="137595809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46331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/>
              <a:t>HHG 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8C9A43-8C00-BD50-4AB4-48EA37A3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40" y="905117"/>
            <a:ext cx="8842260" cy="43750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1931BB-B994-2BAB-94EF-FF37EAAC9873}"/>
              </a:ext>
            </a:extLst>
          </p:cNvPr>
          <p:cNvSpPr txBox="1"/>
          <p:nvPr/>
        </p:nvSpPr>
        <p:spPr>
          <a:xfrm>
            <a:off x="5698067" y="6064970"/>
            <a:ext cx="33062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100" dirty="0">
                <a:solidFill>
                  <a:schemeClr val="tx1"/>
                </a:solidFill>
              </a:rPr>
              <a:t>Optica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LID4096" sz="1100" dirty="0">
                <a:solidFill>
                  <a:schemeClr val="tx1"/>
                </a:solidFill>
              </a:rPr>
              <a:t>Vol. 9, No. 9 / September 2022 /</a:t>
            </a:r>
          </a:p>
          <a:p>
            <a:r>
              <a:rPr lang="LID4096" sz="1100" dirty="0">
                <a:solidFill>
                  <a:schemeClr val="tx1"/>
                </a:solidFill>
              </a:rPr>
              <a:t>1003</a:t>
            </a:r>
            <a:r>
              <a:rPr lang="en-US" sz="1100" dirty="0">
                <a:solidFill>
                  <a:schemeClr val="tx1"/>
                </a:solidFill>
              </a:rPr>
              <a:t>, https://doi.org/10.1364/OPTICA.456481</a:t>
            </a:r>
            <a:endParaRPr lang="LID4096" sz="11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3F1CAA-2A53-023B-EF78-840D1848C149}"/>
              </a:ext>
            </a:extLst>
          </p:cNvPr>
          <p:cNvSpPr txBox="1"/>
          <p:nvPr/>
        </p:nvSpPr>
        <p:spPr>
          <a:xfrm>
            <a:off x="5698067" y="5541750"/>
            <a:ext cx="299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3e5 </a:t>
            </a:r>
            <a:r>
              <a:rPr lang="en-US" sz="1400" dirty="0" err="1">
                <a:solidFill>
                  <a:schemeClr val="tx1"/>
                </a:solidFill>
              </a:rPr>
              <a:t>ph</a:t>
            </a:r>
            <a:r>
              <a:rPr lang="en-US" sz="1400" dirty="0">
                <a:solidFill>
                  <a:schemeClr val="tx1"/>
                </a:solidFill>
              </a:rPr>
              <a:t>/str/h @4keV,</a:t>
            </a:r>
          </a:p>
          <a:p>
            <a:r>
              <a:rPr lang="en-US" sz="1400" dirty="0">
                <a:solidFill>
                  <a:schemeClr val="tx1"/>
                </a:solidFill>
              </a:rPr>
              <a:t>But 1e12/str/h @400eV (heard)                           </a:t>
            </a:r>
            <a:endParaRPr lang="LID4096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4612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074"/>
          </a:xfrm>
        </p:spPr>
        <p:txBody>
          <a:bodyPr>
            <a:normAutofit/>
          </a:bodyPr>
          <a:lstStyle/>
          <a:p>
            <a:r>
              <a:rPr lang="en-US" dirty="0"/>
              <a:t>Source comparison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5" y="628074"/>
            <a:ext cx="5390954" cy="58669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99C35A-4D27-9DCD-5D3A-9453BC4A5EEF}"/>
              </a:ext>
            </a:extLst>
          </p:cNvPr>
          <p:cNvGrpSpPr/>
          <p:nvPr/>
        </p:nvGrpSpPr>
        <p:grpSpPr>
          <a:xfrm>
            <a:off x="5918664" y="770073"/>
            <a:ext cx="2867148" cy="5474031"/>
            <a:chOff x="5911391" y="721340"/>
            <a:chExt cx="2867148" cy="54740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1DDEB4-01B4-23C7-32AD-033B262F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984" y="721340"/>
              <a:ext cx="1170753" cy="1445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954797-7482-25A1-80EC-660EE055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1" y="3366830"/>
              <a:ext cx="2867148" cy="11571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D4A91F-7037-36F9-97C3-05D4EC11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534" y="4727179"/>
              <a:ext cx="1561440" cy="146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22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/>
              <a:t>x-ray</a:t>
            </a:r>
            <a:r>
              <a:rPr lang="en-SE" sz="2400" dirty="0"/>
              <a:t>s from water in general</a:t>
            </a:r>
            <a:endParaRPr lang="en-US" sz="2400" dirty="0"/>
          </a:p>
        </p:txBody>
      </p:sp>
      <p:pic>
        <p:nvPicPr>
          <p:cNvPr id="9" name="Content Placeholder 8" descr="A close up of an engine&#10;&#10;Description automatically generated">
            <a:extLst>
              <a:ext uri="{FF2B5EF4-FFF2-40B4-BE49-F238E27FC236}">
                <a16:creationId xmlns:a16="http://schemas.microsoft.com/office/drawing/2014/main" id="{BB424583-D716-4D4A-B3E4-1D16B3C26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8" name="Picture 7"/>
          <p:cNvPicPr/>
          <p:nvPr/>
        </p:nvPicPr>
        <p:blipFill rotWithShape="1">
          <a:blip r:embed="rId4"/>
          <a:srcRect r="-1719" b="66453"/>
          <a:stretch/>
        </p:blipFill>
        <p:spPr>
          <a:xfrm>
            <a:off x="4346223" y="719138"/>
            <a:ext cx="4797777" cy="2699812"/>
          </a:xfrm>
          <a:prstGeom prst="rect">
            <a:avLst/>
          </a:prstGeom>
        </p:spPr>
      </p:pic>
      <p:pic>
        <p:nvPicPr>
          <p:cNvPr id="11" name="Picture 2" descr="C:\Users\jnu\Documents\Magic_Briefcase\papers_in_work\Denver_X-ray_conference_2013\material\source2.png">
            <a:extLst>
              <a:ext uri="{FF2B5EF4-FFF2-40B4-BE49-F238E27FC236}">
                <a16:creationId xmlns:a16="http://schemas.microsoft.com/office/drawing/2014/main" id="{BD946435-FDE0-43D4-88AE-6EA61A988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4" b="55110"/>
          <a:stretch/>
        </p:blipFill>
        <p:spPr bwMode="auto">
          <a:xfrm>
            <a:off x="-429996" y="359569"/>
            <a:ext cx="2925881" cy="25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93F71B-B4DE-450E-8029-978B9D5331CA}"/>
              </a:ext>
            </a:extLst>
          </p:cNvPr>
          <p:cNvGrpSpPr/>
          <p:nvPr/>
        </p:nvGrpSpPr>
        <p:grpSpPr>
          <a:xfrm>
            <a:off x="66461" y="3533480"/>
            <a:ext cx="8348773" cy="2899606"/>
            <a:chOff x="66461" y="3533480"/>
            <a:chExt cx="8348773" cy="28996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D71239-6867-444B-BB92-03EBFB516E87}"/>
                </a:ext>
              </a:extLst>
            </p:cNvPr>
            <p:cNvGrpSpPr/>
            <p:nvPr/>
          </p:nvGrpSpPr>
          <p:grpSpPr>
            <a:xfrm>
              <a:off x="66461" y="3533480"/>
              <a:ext cx="3161931" cy="2801996"/>
              <a:chOff x="66461" y="3533480"/>
              <a:chExt cx="3161931" cy="2801996"/>
            </a:xfrm>
          </p:grpSpPr>
          <p:pic>
            <p:nvPicPr>
              <p:cNvPr id="12" name="Picture 2" descr="C:\Users\jnu\Documents\Magic Briefcase\papers_in_work\ASC 2012 abstract\ASC 2012 Talk\figures\XAS_setup_new.png">
                <a:extLst>
                  <a:ext uri="{FF2B5EF4-FFF2-40B4-BE49-F238E27FC236}">
                    <a16:creationId xmlns:a16="http://schemas.microsoft.com/office/drawing/2014/main" id="{CA87EC21-1986-4E67-8CDA-DCF45CB7D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05" t="66003" r="36387"/>
              <a:stretch/>
            </p:blipFill>
            <p:spPr bwMode="auto">
              <a:xfrm>
                <a:off x="66461" y="3533480"/>
                <a:ext cx="3161931" cy="2180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My Dropbox\banff\defence presentation\figures new\nist.png">
                <a:extLst>
                  <a:ext uri="{FF2B5EF4-FFF2-40B4-BE49-F238E27FC236}">
                    <a16:creationId xmlns:a16="http://schemas.microsoft.com/office/drawing/2014/main" id="{60817308-AF15-4CB6-BB48-652435D8F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78382" y="5838535"/>
                <a:ext cx="940194" cy="496941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55937C-92EA-43BD-8E19-D074CD568D66}"/>
                </a:ext>
              </a:extLst>
            </p:cNvPr>
            <p:cNvGrpSpPr/>
            <p:nvPr/>
          </p:nvGrpSpPr>
          <p:grpSpPr>
            <a:xfrm>
              <a:off x="3789590" y="3533480"/>
              <a:ext cx="2223813" cy="2879474"/>
              <a:chOff x="3789590" y="3533480"/>
              <a:chExt cx="2223813" cy="2879474"/>
            </a:xfrm>
          </p:grpSpPr>
          <p:pic>
            <p:nvPicPr>
              <p:cNvPr id="14" name="Picture 13" descr="A close up of an engine&#10;&#10;Description automatically generated">
                <a:extLst>
                  <a:ext uri="{FF2B5EF4-FFF2-40B4-BE49-F238E27FC236}">
                    <a16:creationId xmlns:a16="http://schemas.microsoft.com/office/drawing/2014/main" id="{481BD54D-F93F-4C83-8699-3F4A9C6CF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590" y="3533480"/>
                <a:ext cx="2223813" cy="218095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13C80C1-EE42-46A1-ADCE-803EC0875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9022" y="5864769"/>
                <a:ext cx="2164381" cy="548185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4785AB-7572-4086-B860-E017B861E4E1}"/>
                </a:ext>
              </a:extLst>
            </p:cNvPr>
            <p:cNvGrpSpPr/>
            <p:nvPr/>
          </p:nvGrpSpPr>
          <p:grpSpPr>
            <a:xfrm>
              <a:off x="6574602" y="3533481"/>
              <a:ext cx="1840632" cy="2899605"/>
              <a:chOff x="6574602" y="3533481"/>
              <a:chExt cx="1840632" cy="289960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51531BF-EA56-49DB-806D-96AB19C97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4602" y="3533481"/>
                <a:ext cx="1840632" cy="218095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D457D3E-312B-4EE2-839E-971E67A8B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5111" y="5740924"/>
                <a:ext cx="1588487" cy="692162"/>
              </a:xfrm>
              <a:prstGeom prst="rect">
                <a:avLst/>
              </a:prstGeom>
            </p:spPr>
          </p:pic>
        </p:grpSp>
      </p:grpSp>
      <p:pic>
        <p:nvPicPr>
          <p:cNvPr id="10" name="Picture 2" descr="C:\Users\jnu\Documents\Magic_Briefcase\papers_in_work\Denver_X-ray_conference_2013\material\source2.png">
            <a:extLst>
              <a:ext uri="{FF2B5EF4-FFF2-40B4-BE49-F238E27FC236}">
                <a16:creationId xmlns:a16="http://schemas.microsoft.com/office/drawing/2014/main" id="{A59D24E8-C1B8-44CC-8D11-860474286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t="53610" r="54131"/>
          <a:stretch/>
        </p:blipFill>
        <p:spPr bwMode="auto">
          <a:xfrm>
            <a:off x="2495885" y="757500"/>
            <a:ext cx="1901729" cy="23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284FE-C97A-4786-9AF6-24DD73756267}"/>
              </a:ext>
            </a:extLst>
          </p:cNvPr>
          <p:cNvSpPr txBox="1"/>
          <p:nvPr/>
        </p:nvSpPr>
        <p:spPr>
          <a:xfrm>
            <a:off x="5016914" y="2471713"/>
            <a:ext cx="133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4 micron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D5329E-C139-3629-A446-D82174FBCB4F}"/>
              </a:ext>
            </a:extLst>
          </p:cNvPr>
          <p:cNvSpPr txBox="1"/>
          <p:nvPr/>
        </p:nvSpPr>
        <p:spPr>
          <a:xfrm>
            <a:off x="4827611" y="554687"/>
            <a:ext cx="403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500ph/eV/</a:t>
            </a:r>
            <a:r>
              <a:rPr lang="en-US" dirty="0" err="1">
                <a:solidFill>
                  <a:schemeClr val="tx1"/>
                </a:solidFill>
              </a:rPr>
              <a:t>sr</a:t>
            </a:r>
            <a:r>
              <a:rPr lang="en-US" dirty="0">
                <a:solidFill>
                  <a:schemeClr val="tx1"/>
                </a:solidFill>
              </a:rPr>
              <a:t>/shot = 1.8e9/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/eV/h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38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3B168-E93E-425C-B965-C2FEBA51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3" y="750310"/>
            <a:ext cx="4196498" cy="31878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 dynamics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9C12E-17A0-4AA1-8481-8F5F240E5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3" y="832072"/>
            <a:ext cx="4145321" cy="2816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25D4E-F8E1-46B1-A3C4-7119978D89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36" t="54973" r="26270" b="-1661"/>
          <a:stretch/>
        </p:blipFill>
        <p:spPr>
          <a:xfrm>
            <a:off x="7735886" y="1711509"/>
            <a:ext cx="1095535" cy="1021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C6A03-6017-4758-83D2-4E49C0D94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88" y="3679891"/>
            <a:ext cx="3046592" cy="2816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CFF615-5960-401F-89D1-9CEE82194439}"/>
              </a:ext>
            </a:extLst>
          </p:cNvPr>
          <p:cNvSpPr/>
          <p:nvPr/>
        </p:nvSpPr>
        <p:spPr>
          <a:xfrm>
            <a:off x="4945415" y="5784524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>
                <a:solidFill>
                  <a:schemeClr val="tx1"/>
                </a:solidFill>
              </a:rPr>
              <a:t>A</a:t>
            </a:r>
            <a:r>
              <a:rPr lang="x-none" sz="1200" dirty="0">
                <a:solidFill>
                  <a:schemeClr val="tx1"/>
                </a:solidFill>
              </a:rPr>
              <a:t>n</a:t>
            </a:r>
            <a:r>
              <a:rPr lang="sv-SE" sz="1200" dirty="0">
                <a:solidFill>
                  <a:schemeClr val="tx1"/>
                </a:solidFill>
              </a:rPr>
              <a:t>g</a:t>
            </a:r>
            <a:r>
              <a:rPr lang="x-none" sz="1200" dirty="0">
                <a:solidFill>
                  <a:schemeClr val="tx1"/>
                </a:solidFill>
              </a:rPr>
              <a:t>e</a:t>
            </a:r>
            <a:r>
              <a:rPr lang="sv-SE" sz="1200" dirty="0">
                <a:solidFill>
                  <a:schemeClr val="tx1"/>
                </a:solidFill>
              </a:rPr>
              <a:t>w</a:t>
            </a:r>
            <a:r>
              <a:rPr lang="x-none" sz="1200" dirty="0">
                <a:solidFill>
                  <a:schemeClr val="tx1"/>
                </a:solidFill>
              </a:rPr>
              <a:t>a</a:t>
            </a:r>
            <a:r>
              <a:rPr lang="sv-SE" sz="1200" dirty="0">
                <a:solidFill>
                  <a:schemeClr val="tx1"/>
                </a:solidFill>
              </a:rPr>
              <a:t>n</a:t>
            </a:r>
            <a:r>
              <a:rPr lang="x-none" sz="1200" dirty="0">
                <a:solidFill>
                  <a:schemeClr val="tx1"/>
                </a:solidFill>
              </a:rPr>
              <a:t>d</a:t>
            </a:r>
            <a:r>
              <a:rPr lang="sv-SE" sz="1200" dirty="0">
                <a:solidFill>
                  <a:schemeClr val="tx1"/>
                </a:solidFill>
              </a:rPr>
              <a:t>t</a:t>
            </a:r>
            <a:r>
              <a:rPr lang="x-none" sz="1200" dirty="0">
                <a:solidFill>
                  <a:schemeClr val="tx1"/>
                </a:solidFill>
              </a:rPr>
              <a:t>e </a:t>
            </a:r>
            <a:r>
              <a:rPr lang="sv-SE" sz="1200" dirty="0">
                <a:solidFill>
                  <a:schemeClr val="tx1"/>
                </a:solidFill>
              </a:rPr>
              <a:t>C</a:t>
            </a:r>
            <a:r>
              <a:rPr lang="x-none" sz="1200" dirty="0">
                <a:solidFill>
                  <a:schemeClr val="tx1"/>
                </a:solidFill>
              </a:rPr>
              <a:t>h</a:t>
            </a:r>
            <a:r>
              <a:rPr lang="sv-SE" sz="1200" dirty="0">
                <a:solidFill>
                  <a:schemeClr val="tx1"/>
                </a:solidFill>
              </a:rPr>
              <a:t>e</a:t>
            </a:r>
            <a:r>
              <a:rPr lang="x-none" sz="1200" dirty="0">
                <a:solidFill>
                  <a:schemeClr val="tx1"/>
                </a:solidFill>
              </a:rPr>
              <a:t>m</a:t>
            </a:r>
            <a:r>
              <a:rPr lang="sv-SE" sz="1200" dirty="0">
                <a:solidFill>
                  <a:schemeClr val="tx1"/>
                </a:solidFill>
              </a:rPr>
              <a:t>i</a:t>
            </a:r>
            <a:r>
              <a:rPr lang="x-none" sz="1200" dirty="0">
                <a:solidFill>
                  <a:schemeClr val="tx1"/>
                </a:solidFill>
              </a:rPr>
              <a:t>s</a:t>
            </a:r>
            <a:r>
              <a:rPr lang="sv-SE" sz="1200" dirty="0">
                <a:solidFill>
                  <a:schemeClr val="tx1"/>
                </a:solidFill>
              </a:rPr>
              <a:t>t</a:t>
            </a:r>
            <a:r>
              <a:rPr lang="x-none" sz="1200" dirty="0">
                <a:solidFill>
                  <a:schemeClr val="tx1"/>
                </a:solidFill>
              </a:rPr>
              <a:t>r</a:t>
            </a:r>
            <a:r>
              <a:rPr lang="sv-SE" sz="1200" dirty="0">
                <a:solidFill>
                  <a:schemeClr val="tx1"/>
                </a:solidFill>
              </a:rPr>
              <a:t>y</a:t>
            </a:r>
            <a:endParaRPr lang="x-none" sz="1200" dirty="0">
              <a:solidFill>
                <a:schemeClr val="tx1"/>
              </a:solidFill>
            </a:endParaRPr>
          </a:p>
          <a:p>
            <a:r>
              <a:rPr lang="x-none" sz="1200" dirty="0">
                <a:solidFill>
                  <a:schemeClr val="tx1"/>
                </a:solidFill>
              </a:rPr>
              <a:t>https://doi.org/10.1002/anie.201908065</a:t>
            </a:r>
          </a:p>
        </p:txBody>
      </p:sp>
    </p:spTree>
    <p:extLst>
      <p:ext uri="{BB962C8B-B14F-4D97-AF65-F5344CB8AC3E}">
        <p14:creationId xmlns:p14="http://schemas.microsoft.com/office/powerpoint/2010/main" val="148888429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nu\Documents\Magic Briefcase\papers_in_work\ASC 2012 abstract\ASC 2012 Talk\figures\XAS_setup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793630"/>
            <a:ext cx="9001126" cy="56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0896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dirty="0">
                <a:latin typeface="+mn-lt"/>
              </a:rPr>
              <a:t>Laboratory pump – probe setup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465" y="5590883"/>
            <a:ext cx="99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+mn-lt"/>
              </a:rPr>
              <a:t>Waterjet</a:t>
            </a:r>
            <a:endParaRPr lang="en-GB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385" y="5256599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Fiber optic</a:t>
            </a:r>
            <a:endParaRPr lang="en-GB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68361" y="5590883"/>
            <a:ext cx="1076633" cy="1846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578077" y="5256599"/>
            <a:ext cx="412955" cy="1846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8700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356"/>
          </a:xfrm>
        </p:spPr>
        <p:txBody>
          <a:bodyPr/>
          <a:lstStyle/>
          <a:p>
            <a:r>
              <a:rPr lang="en-GB" sz="2800" b="0" baseline="0" dirty="0"/>
              <a:t>time-resolved XAFS and XES</a:t>
            </a:r>
            <a:r>
              <a:rPr lang="en-SE" sz="2800" b="0" baseline="0" dirty="0"/>
              <a:t> </a:t>
            </a:r>
            <a:r>
              <a:rPr lang="sv-SE" sz="2800" b="0" baseline="0" dirty="0"/>
              <a:t>a</a:t>
            </a:r>
            <a:r>
              <a:rPr lang="en-SE" sz="2800" b="0" baseline="0" dirty="0"/>
              <a:t>t </a:t>
            </a:r>
            <a:r>
              <a:rPr lang="sv-SE" sz="2800" b="0" baseline="0" dirty="0"/>
              <a:t>l</a:t>
            </a:r>
            <a:r>
              <a:rPr lang="en-SE" sz="2800" b="0" baseline="0" dirty="0"/>
              <a:t>o</a:t>
            </a:r>
            <a:r>
              <a:rPr lang="sv-SE" sz="2800" b="0" baseline="0" dirty="0"/>
              <a:t>w</a:t>
            </a:r>
            <a:r>
              <a:rPr lang="en-SE" sz="2800" b="0" baseline="0" dirty="0"/>
              <a:t> </a:t>
            </a:r>
            <a:r>
              <a:rPr lang="sv-SE" sz="2800" b="0" baseline="0" dirty="0"/>
              <a:t>e</a:t>
            </a:r>
            <a:r>
              <a:rPr lang="en-SE" sz="2800" b="0" baseline="0" dirty="0"/>
              <a:t>x</a:t>
            </a:r>
            <a:r>
              <a:rPr lang="sv-SE" sz="2800" b="0" baseline="0" dirty="0"/>
              <a:t>c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t</a:t>
            </a:r>
            <a:r>
              <a:rPr lang="en-SE" sz="2800" b="0" baseline="0" dirty="0"/>
              <a:t>a</a:t>
            </a:r>
            <a:r>
              <a:rPr lang="sv-SE" sz="2800" b="0" baseline="0" dirty="0"/>
              <a:t>t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o</a:t>
            </a:r>
            <a:r>
              <a:rPr lang="en-SE" sz="2800" b="0" baseline="0" dirty="0"/>
              <a:t>n </a:t>
            </a:r>
            <a:r>
              <a:rPr lang="sv-SE" sz="2800" b="0" baseline="0" dirty="0"/>
              <a:t>y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e</a:t>
            </a:r>
            <a:r>
              <a:rPr lang="en-SE" sz="2800" b="0" baseline="0" dirty="0"/>
              <a:t>l</a:t>
            </a:r>
            <a:r>
              <a:rPr lang="sv-SE" sz="2800" b="0" baseline="0" dirty="0"/>
              <a:t>d</a:t>
            </a:r>
            <a:endParaRPr lang="en-GB" sz="2800"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678B8-386C-ED87-F0C8-42B0F9FB56FC}"/>
              </a:ext>
            </a:extLst>
          </p:cNvPr>
          <p:cNvGrpSpPr/>
          <p:nvPr/>
        </p:nvGrpSpPr>
        <p:grpSpPr>
          <a:xfrm>
            <a:off x="342152" y="915225"/>
            <a:ext cx="4408605" cy="5076190"/>
            <a:chOff x="411163" y="890905"/>
            <a:chExt cx="4408605" cy="50761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EAC45-4500-4337-BADC-80A09ACB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163" y="890905"/>
              <a:ext cx="4104762" cy="50761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B90395-7BB0-4B79-9B91-B3EE37ED674F}"/>
                </a:ext>
              </a:extLst>
            </p:cNvPr>
            <p:cNvSpPr txBox="1"/>
            <p:nvPr/>
          </p:nvSpPr>
          <p:spPr>
            <a:xfrm>
              <a:off x="3874888" y="947650"/>
              <a:ext cx="944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dirty="0">
                  <a:solidFill>
                    <a:schemeClr val="tx1"/>
                  </a:solidFill>
                </a:rPr>
                <a:t>64</a:t>
              </a:r>
              <a:r>
                <a:rPr lang="sv-SE" dirty="0">
                  <a:solidFill>
                    <a:schemeClr val="tx1"/>
                  </a:solidFill>
                </a:rPr>
                <a:t>h</a:t>
              </a:r>
              <a:endParaRPr lang="en-SE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3514DF-599D-87B5-BAD3-C4B824D3E10B}"/>
              </a:ext>
            </a:extLst>
          </p:cNvPr>
          <p:cNvSpPr txBox="1"/>
          <p:nvPr/>
        </p:nvSpPr>
        <p:spPr>
          <a:xfrm>
            <a:off x="5158596" y="3945331"/>
            <a:ext cx="377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Wrong Experiment!!!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5e9ph/str/eV/h @4mJ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XES:</a:t>
            </a:r>
          </a:p>
          <a:p>
            <a:r>
              <a:rPr lang="en-US" dirty="0">
                <a:solidFill>
                  <a:schemeClr val="tx1"/>
                </a:solidFill>
              </a:rPr>
              <a:t>5e12ph/str/h (1000eV absorbed)</a:t>
            </a:r>
          </a:p>
          <a:p>
            <a:r>
              <a:rPr lang="en-US" dirty="0">
                <a:solidFill>
                  <a:schemeClr val="tx1"/>
                </a:solidFill>
              </a:rPr>
              <a:t>No detector saturation</a:t>
            </a:r>
          </a:p>
        </p:txBody>
      </p:sp>
      <p:pic>
        <p:nvPicPr>
          <p:cNvPr id="6" name="Picture 2" descr="C:\Users\jnu\Documents\Magic Briefcase\papers_in_work\ASC 2012 abstract\ASC 2012 Talk\figures\XAS_setup_new.png">
            <a:extLst>
              <a:ext uri="{FF2B5EF4-FFF2-40B4-BE49-F238E27FC236}">
                <a16:creationId xmlns:a16="http://schemas.microsoft.com/office/drawing/2014/main" id="{5B47883E-EBB3-FFE5-A261-565A2E686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5" t="66003" r="36387"/>
          <a:stretch/>
        </p:blipFill>
        <p:spPr bwMode="auto">
          <a:xfrm>
            <a:off x="4940386" y="954182"/>
            <a:ext cx="3161931" cy="21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My Dropbox\banff\defence presentation\figures new\nist.png">
            <a:extLst>
              <a:ext uri="{FF2B5EF4-FFF2-40B4-BE49-F238E27FC236}">
                <a16:creationId xmlns:a16="http://schemas.microsoft.com/office/drawing/2014/main" id="{5A5843CB-53AD-005B-7BF0-04ECEBF0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2307" y="3259237"/>
            <a:ext cx="940194" cy="496941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FCC2A-06D2-86FF-6917-3998E5B823E6}"/>
              </a:ext>
            </a:extLst>
          </p:cNvPr>
          <p:cNvSpPr txBox="1"/>
          <p:nvPr/>
        </p:nvSpPr>
        <p:spPr>
          <a:xfrm>
            <a:off x="75241" y="5991415"/>
            <a:ext cx="4675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The Journal of Physical Chemistry Letters, vol. 8, no. 5, pp. 1099–1104, Feb. 2017, </a:t>
            </a:r>
            <a:r>
              <a:rPr lang="en-US" sz="1200" dirty="0" err="1">
                <a:solidFill>
                  <a:schemeClr val="tx1"/>
                </a:solidFill>
              </a:rPr>
              <a:t>doi</a:t>
            </a:r>
            <a:r>
              <a:rPr lang="en-US" sz="1200" dirty="0">
                <a:solidFill>
                  <a:schemeClr val="tx1"/>
                </a:solidFill>
              </a:rPr>
              <a:t>: 10.1021/acs.jpclett.7b00078.</a:t>
            </a:r>
          </a:p>
        </p:txBody>
      </p:sp>
    </p:spTree>
    <p:extLst>
      <p:ext uri="{BB962C8B-B14F-4D97-AF65-F5344CB8AC3E}">
        <p14:creationId xmlns:p14="http://schemas.microsoft.com/office/powerpoint/2010/main" val="4855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356"/>
          </a:xfrm>
        </p:spPr>
        <p:txBody>
          <a:bodyPr/>
          <a:lstStyle/>
          <a:p>
            <a:r>
              <a:rPr lang="en-GB" sz="2800" b="0" baseline="0" dirty="0"/>
              <a:t>time-resolved XAFS and XES</a:t>
            </a:r>
            <a:r>
              <a:rPr lang="en-SE" sz="2800" b="0" baseline="0" dirty="0"/>
              <a:t> </a:t>
            </a:r>
            <a:r>
              <a:rPr lang="sv-SE" sz="2800" b="0" baseline="0" dirty="0"/>
              <a:t>a</a:t>
            </a:r>
            <a:r>
              <a:rPr lang="en-SE" sz="2800" b="0" baseline="0" dirty="0"/>
              <a:t>t </a:t>
            </a:r>
            <a:r>
              <a:rPr lang="sv-SE" sz="2800" b="0" baseline="0" dirty="0"/>
              <a:t>l</a:t>
            </a:r>
            <a:r>
              <a:rPr lang="en-SE" sz="2800" b="0" baseline="0" dirty="0"/>
              <a:t>o</a:t>
            </a:r>
            <a:r>
              <a:rPr lang="sv-SE" sz="2800" b="0" baseline="0" dirty="0"/>
              <a:t>w</a:t>
            </a:r>
            <a:r>
              <a:rPr lang="en-SE" sz="2800" b="0" baseline="0" dirty="0"/>
              <a:t> </a:t>
            </a:r>
            <a:r>
              <a:rPr lang="sv-SE" sz="2800" b="0" baseline="0" dirty="0"/>
              <a:t>e</a:t>
            </a:r>
            <a:r>
              <a:rPr lang="en-SE" sz="2800" b="0" baseline="0" dirty="0"/>
              <a:t>x</a:t>
            </a:r>
            <a:r>
              <a:rPr lang="sv-SE" sz="2800" b="0" baseline="0" dirty="0"/>
              <a:t>c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t</a:t>
            </a:r>
            <a:r>
              <a:rPr lang="en-SE" sz="2800" b="0" baseline="0" dirty="0"/>
              <a:t>a</a:t>
            </a:r>
            <a:r>
              <a:rPr lang="sv-SE" sz="2800" b="0" baseline="0" dirty="0"/>
              <a:t>t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o</a:t>
            </a:r>
            <a:r>
              <a:rPr lang="en-SE" sz="2800" b="0" baseline="0" dirty="0"/>
              <a:t>n </a:t>
            </a:r>
            <a:r>
              <a:rPr lang="sv-SE" sz="2800" b="0" baseline="0" dirty="0"/>
              <a:t>y</a:t>
            </a:r>
            <a:r>
              <a:rPr lang="en-SE" sz="2800" b="0" baseline="0" dirty="0" err="1"/>
              <a:t>i</a:t>
            </a:r>
            <a:r>
              <a:rPr lang="sv-SE" sz="2800" b="0" baseline="0" dirty="0"/>
              <a:t>e</a:t>
            </a:r>
            <a:r>
              <a:rPr lang="en-SE" sz="2800" b="0" baseline="0" dirty="0"/>
              <a:t>l</a:t>
            </a:r>
            <a:r>
              <a:rPr lang="sv-SE" sz="2800" b="0" baseline="0" dirty="0"/>
              <a:t>d</a:t>
            </a:r>
            <a:endParaRPr lang="en-GB" sz="2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2DFB5-D8A8-41BE-950F-D7DB185CD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6" y="675247"/>
            <a:ext cx="3842501" cy="5531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0417E3-1CFA-40A4-9294-0FC45B794BEF}"/>
              </a:ext>
            </a:extLst>
          </p:cNvPr>
          <p:cNvSpPr txBox="1"/>
          <p:nvPr/>
        </p:nvSpPr>
        <p:spPr>
          <a:xfrm>
            <a:off x="3437147" y="585469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12</a:t>
            </a:r>
            <a:r>
              <a:rPr lang="sv-SE" dirty="0">
                <a:solidFill>
                  <a:schemeClr val="tx1"/>
                </a:solidFill>
              </a:rPr>
              <a:t>h</a:t>
            </a:r>
            <a:endParaRPr lang="en-SE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32AF7-5181-DF4D-8984-2B4A130C6981}"/>
              </a:ext>
            </a:extLst>
          </p:cNvPr>
          <p:cNvSpPr txBox="1"/>
          <p:nvPr/>
        </p:nvSpPr>
        <p:spPr>
          <a:xfrm>
            <a:off x="1662589" y="556476"/>
            <a:ext cx="224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NIST with optics</a:t>
            </a:r>
            <a:endParaRPr lang="en-SE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9D39AB-B71C-B2FA-21CA-B5311F757E51}"/>
              </a:ext>
            </a:extLst>
          </p:cNvPr>
          <p:cNvGrpSpPr/>
          <p:nvPr/>
        </p:nvGrpSpPr>
        <p:grpSpPr>
          <a:xfrm>
            <a:off x="4382027" y="2057390"/>
            <a:ext cx="6233981" cy="4433908"/>
            <a:chOff x="4382027" y="1867616"/>
            <a:chExt cx="6233981" cy="44339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71193C-FFFF-0F7C-B7B1-C76E3A1CD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27" y="3340631"/>
              <a:ext cx="4441340" cy="2960893"/>
            </a:xfrm>
            <a:prstGeom prst="rect">
              <a:avLst/>
            </a:prstGeom>
          </p:spPr>
        </p:pic>
        <p:pic>
          <p:nvPicPr>
            <p:cNvPr id="6" name="Picture 5" descr="A close up of an engine&#10;&#10;Description automatically generated">
              <a:extLst>
                <a:ext uri="{FF2B5EF4-FFF2-40B4-BE49-F238E27FC236}">
                  <a16:creationId xmlns:a16="http://schemas.microsoft.com/office/drawing/2014/main" id="{FA14F77D-9CCE-B155-11BF-3E6AD4641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362" y="1867616"/>
              <a:ext cx="1576971" cy="16735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2ABF2B-4EEE-1894-8ABF-4118F2CA9912}"/>
                </a:ext>
              </a:extLst>
            </p:cNvPr>
            <p:cNvSpPr txBox="1"/>
            <p:nvPr/>
          </p:nvSpPr>
          <p:spPr>
            <a:xfrm>
              <a:off x="6250851" y="2087090"/>
              <a:ext cx="43651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1 person setup and run,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4h accumulation,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3d printed chamber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NO optics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8ml at 6m/s, 10mMol, 15%</a:t>
              </a:r>
              <a:endParaRPr lang="en-SE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 descr="C:\Users\jnu\Documents\Magic Briefcase\papers_in_work\ASC 2012 abstract\ASC 2012 Talk\figures\XAS_setup_new.png">
            <a:extLst>
              <a:ext uri="{FF2B5EF4-FFF2-40B4-BE49-F238E27FC236}">
                <a16:creationId xmlns:a16="http://schemas.microsoft.com/office/drawing/2014/main" id="{D28105A8-C62D-2020-24CD-488A27F5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5" t="66003" r="36387"/>
          <a:stretch/>
        </p:blipFill>
        <p:spPr bwMode="auto">
          <a:xfrm>
            <a:off x="6621598" y="770135"/>
            <a:ext cx="1993394" cy="13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BFB1BC-FCA6-0712-C9D1-4BA90538A9A6}"/>
              </a:ext>
            </a:extLst>
          </p:cNvPr>
          <p:cNvSpPr txBox="1"/>
          <p:nvPr/>
        </p:nvSpPr>
        <p:spPr>
          <a:xfrm>
            <a:off x="437791" y="6070691"/>
            <a:ext cx="536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200" dirty="0">
                <a:solidFill>
                  <a:schemeClr val="tx1"/>
                </a:solidFill>
              </a:rPr>
              <a:t>Physical Review X, vol. 6, no. 3, Sep. 2016,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LID4096" sz="1200" dirty="0">
                <a:solidFill>
                  <a:schemeClr val="tx1"/>
                </a:solidFill>
              </a:rPr>
              <a:t>doi: 10.1103/physrevx.6.031047.</a:t>
            </a:r>
          </a:p>
        </p:txBody>
      </p:sp>
    </p:spTree>
    <p:extLst>
      <p:ext uri="{BB962C8B-B14F-4D97-AF65-F5344CB8AC3E}">
        <p14:creationId xmlns:p14="http://schemas.microsoft.com/office/powerpoint/2010/main" val="41316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/>
              <a:t>My confession, I also went for bigger sources</a:t>
            </a:r>
          </a:p>
        </p:txBody>
      </p:sp>
      <p:pic>
        <p:nvPicPr>
          <p:cNvPr id="9" name="Content Placeholder 8" descr="A close up of an engine&#10;&#10;Description automatically generated">
            <a:extLst>
              <a:ext uri="{FF2B5EF4-FFF2-40B4-BE49-F238E27FC236}">
                <a16:creationId xmlns:a16="http://schemas.microsoft.com/office/drawing/2014/main" id="{BB424583-D716-4D4A-B3E4-1D16B3C26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64AA38-08F4-1602-2C1F-CCC395A300E2}"/>
              </a:ext>
            </a:extLst>
          </p:cNvPr>
          <p:cNvGrpSpPr/>
          <p:nvPr/>
        </p:nvGrpSpPr>
        <p:grpSpPr>
          <a:xfrm>
            <a:off x="0" y="609600"/>
            <a:ext cx="9236751" cy="5913120"/>
            <a:chOff x="0" y="609600"/>
            <a:chExt cx="9236751" cy="59131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18733C-EEB8-45C5-885B-6DD1A4FC9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3" b="32888"/>
            <a:stretch/>
          </p:blipFill>
          <p:spPr>
            <a:xfrm>
              <a:off x="5085402" y="3982719"/>
              <a:ext cx="4058598" cy="25400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A7CF5D-1A92-4896-81EE-D6EED9B53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0"/>
            <a:stretch/>
          </p:blipFill>
          <p:spPr>
            <a:xfrm>
              <a:off x="0" y="609600"/>
              <a:ext cx="9236751" cy="3373119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9A9031F-6BD1-4A8E-8E1C-DB9E64CFBF63}"/>
                </a:ext>
              </a:extLst>
            </p:cNvPr>
            <p:cNvGrpSpPr/>
            <p:nvPr/>
          </p:nvGrpSpPr>
          <p:grpSpPr>
            <a:xfrm>
              <a:off x="256399" y="4425347"/>
              <a:ext cx="4514714" cy="1823053"/>
              <a:chOff x="139018" y="4211987"/>
              <a:chExt cx="4514714" cy="182305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052B392-CCB7-4754-9940-ACE385745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8095" t="21602" r="6908" b="25441"/>
              <a:stretch/>
            </p:blipFill>
            <p:spPr>
              <a:xfrm rot="5400000">
                <a:off x="1437492" y="4386847"/>
                <a:ext cx="1823053" cy="147333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F3ED9A6-40F6-410C-B3A2-2EB0CB63A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7857" t="32875" r="8333" b="15749"/>
              <a:stretch/>
            </p:blipFill>
            <p:spPr>
              <a:xfrm rot="5400000">
                <a:off x="-33781" y="4388907"/>
                <a:ext cx="1818931" cy="14733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94E1149-1CB6-4C8C-9782-F7D87AD993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6429" t="29408" r="9404" b="15992"/>
              <a:stretch/>
            </p:blipFill>
            <p:spPr>
              <a:xfrm rot="5400000">
                <a:off x="2960242" y="4337432"/>
                <a:ext cx="1818934" cy="15680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6043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SE" sz="2400" dirty="0"/>
              <a:t>Spectrum</a:t>
            </a:r>
            <a:r>
              <a:rPr lang="en-SE" sz="2400" baseline="0" dirty="0"/>
              <a:t> at Eli</a:t>
            </a:r>
            <a:endParaRPr lang="en-US" sz="2400" dirty="0"/>
          </a:p>
        </p:txBody>
      </p:sp>
      <p:pic>
        <p:nvPicPr>
          <p:cNvPr id="9" name="Content Placeholder 8" descr="A close up of an engine&#10;&#10;Description automatically generated">
            <a:extLst>
              <a:ext uri="{FF2B5EF4-FFF2-40B4-BE49-F238E27FC236}">
                <a16:creationId xmlns:a16="http://schemas.microsoft.com/office/drawing/2014/main" id="{BB424583-D716-4D4A-B3E4-1D16B3C26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EF4A1-4547-4932-B925-CE51B7025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05" y="755650"/>
            <a:ext cx="7103630" cy="2576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51520-424B-48C1-9452-FEFC215DE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05" y="3597910"/>
            <a:ext cx="7108514" cy="2504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37DD3-0061-4586-AC6A-BF510699CE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1" t="31270" r="8736"/>
          <a:stretch/>
        </p:blipFill>
        <p:spPr>
          <a:xfrm>
            <a:off x="166681" y="1981626"/>
            <a:ext cx="1559877" cy="2701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4E056-583D-0158-D722-63ADA30C21AA}"/>
              </a:ext>
            </a:extLst>
          </p:cNvPr>
          <p:cNvSpPr txBox="1"/>
          <p:nvPr/>
        </p:nvSpPr>
        <p:spPr>
          <a:xfrm>
            <a:off x="0" y="6189984"/>
            <a:ext cx="7634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100" dirty="0">
                <a:solidFill>
                  <a:schemeClr val="tx1"/>
                </a:solidFill>
              </a:rPr>
              <a:t>J. Synchrotron Radiat., vol. 28, no. 6, pp. 1778–1785, Nov. 2021, doi: 10.1107/s1600577521008729.</a:t>
            </a:r>
          </a:p>
        </p:txBody>
      </p:sp>
    </p:spTree>
    <p:extLst>
      <p:ext uri="{BB962C8B-B14F-4D97-AF65-F5344CB8AC3E}">
        <p14:creationId xmlns:p14="http://schemas.microsoft.com/office/powerpoint/2010/main" val="1829589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SE" sz="2000" dirty="0"/>
              <a:t>Flux and </a:t>
            </a:r>
            <a:r>
              <a:rPr lang="en-SE" sz="2000" dirty="0" err="1"/>
              <a:t>fluct</a:t>
            </a:r>
            <a:r>
              <a:rPr lang="sv-SE" sz="2000" dirty="0"/>
              <a:t>u</a:t>
            </a:r>
            <a:r>
              <a:rPr lang="en-SE" sz="2000" dirty="0" err="1"/>
              <a:t>ations</a:t>
            </a:r>
            <a:r>
              <a:rPr lang="en-SE" sz="2000" dirty="0"/>
              <a:t> last year</a:t>
            </a:r>
            <a:endParaRPr lang="en-US" sz="2000" dirty="0"/>
          </a:p>
        </p:txBody>
      </p:sp>
      <p:pic>
        <p:nvPicPr>
          <p:cNvPr id="9" name="Content Placeholder 8" descr="A close up of an engine&#10;&#10;Description automatically generated">
            <a:extLst>
              <a:ext uri="{FF2B5EF4-FFF2-40B4-BE49-F238E27FC236}">
                <a16:creationId xmlns:a16="http://schemas.microsoft.com/office/drawing/2014/main" id="{BB424583-D716-4D4A-B3E4-1D16B3C26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A5D83-EB9C-4E07-A49B-0855475FA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" y="1744635"/>
            <a:ext cx="4252823" cy="3052055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1CA1E67-EAE3-4F3C-921E-92BFEA8E5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542"/>
            <a:ext cx="4369171" cy="4369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BC39B-AFA5-8653-C13E-4C1944499025}"/>
              </a:ext>
            </a:extLst>
          </p:cNvPr>
          <p:cNvSpPr txBox="1"/>
          <p:nvPr/>
        </p:nvSpPr>
        <p:spPr>
          <a:xfrm>
            <a:off x="319177" y="4753679"/>
            <a:ext cx="8928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3e9ph/str/eV/h @30mJ (now is 100mJ)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With single crystal detector:</a:t>
            </a:r>
          </a:p>
          <a:p>
            <a:r>
              <a:rPr lang="en-US" dirty="0">
                <a:solidFill>
                  <a:schemeClr val="tx1"/>
                </a:solidFill>
              </a:rPr>
              <a:t>So 2h for steady state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r>
              <a:rPr lang="en-US" dirty="0">
                <a:solidFill>
                  <a:schemeClr val="tx1"/>
                </a:solidFill>
              </a:rPr>
              <a:t> after reasonable improvement with 100mJ in 2min</a:t>
            </a:r>
          </a:p>
          <a:p>
            <a:r>
              <a:rPr lang="en-US" dirty="0">
                <a:solidFill>
                  <a:schemeClr val="tx1"/>
                </a:solidFill>
              </a:rPr>
              <a:t>With the 16 crystal Zoltan will show you the same time for </a:t>
            </a:r>
            <a:r>
              <a:rPr lang="en-US" dirty="0" err="1">
                <a:solidFill>
                  <a:schemeClr val="tx1"/>
                </a:solidFill>
              </a:rPr>
              <a:t>Kbeta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Differential spectrum x 10 – x100 (20-200min)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94F25-E9F2-91DC-4AB4-061BAB68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06" y="678237"/>
            <a:ext cx="1089577" cy="1013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45545-57BE-75DC-671B-0DCB200A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906" y="678237"/>
            <a:ext cx="2265906" cy="1003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0B919-C0C6-198E-6E0F-A624759C6B40}"/>
              </a:ext>
            </a:extLst>
          </p:cNvPr>
          <p:cNvSpPr txBox="1"/>
          <p:nvPr/>
        </p:nvSpPr>
        <p:spPr>
          <a:xfrm>
            <a:off x="5430329" y="4581246"/>
            <a:ext cx="7634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100" dirty="0">
                <a:solidFill>
                  <a:schemeClr val="tx1"/>
                </a:solidFill>
              </a:rPr>
              <a:t>J. Synchrotron Radiat., vol. 28, no. 6, pp. 1778–1785, </a:t>
            </a:r>
            <a:endParaRPr lang="en-US" sz="1100" dirty="0">
              <a:solidFill>
                <a:schemeClr val="tx1"/>
              </a:solidFill>
            </a:endParaRPr>
          </a:p>
          <a:p>
            <a:r>
              <a:rPr lang="LID4096" sz="1100" dirty="0">
                <a:solidFill>
                  <a:schemeClr val="tx1"/>
                </a:solidFill>
              </a:rPr>
              <a:t>Nov. 2021, doi: 10.1107/s1600577521008729.</a:t>
            </a:r>
          </a:p>
        </p:txBody>
      </p:sp>
    </p:spTree>
    <p:extLst>
      <p:ext uri="{BB962C8B-B14F-4D97-AF65-F5344CB8AC3E}">
        <p14:creationId xmlns:p14="http://schemas.microsoft.com/office/powerpoint/2010/main" val="2454343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46331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/>
              <a:t>Plasma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8AF07-75FF-2FA9-92D5-B1254DBB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2" y="646330"/>
            <a:ext cx="4242018" cy="584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78294-2190-4DEF-1DD4-A316B1DC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2" y="595528"/>
            <a:ext cx="4178515" cy="5543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64A60B-440D-962C-9D84-0B34FA6499D7}"/>
              </a:ext>
            </a:extLst>
          </p:cNvPr>
          <p:cNvSpPr txBox="1"/>
          <p:nvPr/>
        </p:nvSpPr>
        <p:spPr>
          <a:xfrm>
            <a:off x="6917266" y="251368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800nm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704BB-D14A-BBF1-2D72-98AE2F919AED}"/>
              </a:ext>
            </a:extLst>
          </p:cNvPr>
          <p:cNvSpPr txBox="1"/>
          <p:nvPr/>
        </p:nvSpPr>
        <p:spPr>
          <a:xfrm>
            <a:off x="7470980" y="2931452"/>
            <a:ext cx="1571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1e13ph/h in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1e12ph/eV/h</a:t>
            </a:r>
          </a:p>
          <a:p>
            <a:r>
              <a:rPr lang="en-US" dirty="0">
                <a:solidFill>
                  <a:schemeClr val="tx1"/>
                </a:solidFill>
              </a:rPr>
              <a:t>X50 water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0CBB6-561E-F524-459B-00A2E1C43B7D}"/>
              </a:ext>
            </a:extLst>
          </p:cNvPr>
          <p:cNvSpPr txBox="1"/>
          <p:nvPr/>
        </p:nvSpPr>
        <p:spPr>
          <a:xfrm>
            <a:off x="6659033" y="1247458"/>
            <a:ext cx="2061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OPCPA </a:t>
            </a:r>
          </a:p>
          <a:p>
            <a:r>
              <a:rPr lang="en-US" dirty="0">
                <a:solidFill>
                  <a:schemeClr val="tx1"/>
                </a:solidFill>
              </a:rPr>
              <a:t>5e14ph/h in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r>
              <a:rPr lang="en-US" dirty="0">
                <a:solidFill>
                  <a:schemeClr val="tx1"/>
                </a:solidFill>
              </a:rPr>
              <a:t> = 1/4LCLS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5D387-DAAF-33D7-7EE9-1F839CB6B0D3}"/>
              </a:ext>
            </a:extLst>
          </p:cNvPr>
          <p:cNvSpPr txBox="1"/>
          <p:nvPr/>
        </p:nvSpPr>
        <p:spPr>
          <a:xfrm>
            <a:off x="4470403" y="6070602"/>
            <a:ext cx="46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Elsaesser</a:t>
            </a:r>
            <a:r>
              <a:rPr lang="en-US" sz="1200" dirty="0">
                <a:solidFill>
                  <a:schemeClr val="tx1"/>
                </a:solidFill>
              </a:rPr>
              <a:t>, Nature Photonics, vol. 8, no. 12, pp. 927–930, 2014, </a:t>
            </a:r>
            <a:r>
              <a:rPr lang="en-US" sz="1200" dirty="0" err="1">
                <a:solidFill>
                  <a:schemeClr val="tx1"/>
                </a:solidFill>
              </a:rPr>
              <a:t>doi</a:t>
            </a:r>
            <a:r>
              <a:rPr lang="en-US" sz="1200" dirty="0">
                <a:solidFill>
                  <a:schemeClr val="tx1"/>
                </a:solidFill>
              </a:rPr>
              <a:t>: 10.1038/nphoton.2014.256. (same numbers CLEO 2022)</a:t>
            </a:r>
            <a:endParaRPr lang="LID4096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1019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67734" y="-22602"/>
            <a:ext cx="9144000" cy="646331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dirty="0"/>
              <a:t>Using Plasma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C4C50-4576-600C-64FE-2CC5D113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1" y="1049809"/>
            <a:ext cx="3221622" cy="3335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16371-5339-AF44-1E47-4FF46DD9AFDD}"/>
              </a:ext>
            </a:extLst>
          </p:cNvPr>
          <p:cNvSpPr txBox="1"/>
          <p:nvPr/>
        </p:nvSpPr>
        <p:spPr>
          <a:xfrm>
            <a:off x="215844" y="3948837"/>
            <a:ext cx="4631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Elaesser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LID4096" dirty="0">
                <a:solidFill>
                  <a:schemeClr val="tx1"/>
                </a:solidFill>
              </a:rPr>
              <a:t>CLEO, IEEE, 2022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JM2E.3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Price 400kEuro,</a:t>
            </a:r>
          </a:p>
          <a:p>
            <a:r>
              <a:rPr lang="en-US" dirty="0">
                <a:solidFill>
                  <a:schemeClr val="tx1"/>
                </a:solidFill>
              </a:rPr>
              <a:t>New bands from BASF, changing bands regularly</a:t>
            </a:r>
            <a:endParaRPr lang="LID4096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D2F829-16A7-4C9B-DF6B-79D6542305B2}"/>
              </a:ext>
            </a:extLst>
          </p:cNvPr>
          <p:cNvCxnSpPr/>
          <p:nvPr/>
        </p:nvCxnSpPr>
        <p:spPr bwMode="auto">
          <a:xfrm>
            <a:off x="3784600" y="1168400"/>
            <a:ext cx="0" cy="278043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B7926B-8F7D-AEBB-337A-4323311C534B}"/>
              </a:ext>
            </a:extLst>
          </p:cNvPr>
          <p:cNvSpPr txBox="1"/>
          <p:nvPr/>
        </p:nvSpPr>
        <p:spPr>
          <a:xfrm>
            <a:off x="3437466" y="770467"/>
            <a:ext cx="17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1.5m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DF45CC-50AB-BA66-9D53-CF2DAE90C687}"/>
              </a:ext>
            </a:extLst>
          </p:cNvPr>
          <p:cNvSpPr/>
          <p:nvPr/>
        </p:nvSpPr>
        <p:spPr bwMode="auto">
          <a:xfrm>
            <a:off x="2895601" y="2387600"/>
            <a:ext cx="601132" cy="646331"/>
          </a:xfrm>
          <a:prstGeom prst="ellipse">
            <a:avLst/>
          </a:prstGeom>
          <a:noFill/>
          <a:ln w="38100" cap="flat" cmpd="sng" algn="ctr">
            <a:solidFill>
              <a:srgbClr val="981E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4A5C0-93E5-D639-51D0-FB034F018272}"/>
              </a:ext>
            </a:extLst>
          </p:cNvPr>
          <p:cNvSpPr txBox="1"/>
          <p:nvPr/>
        </p:nvSpPr>
        <p:spPr>
          <a:xfrm>
            <a:off x="3862916" y="1362953"/>
            <a:ext cx="3723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Geometry is the key, or: how much of the flux can you catch?</a:t>
            </a:r>
          </a:p>
          <a:p>
            <a:r>
              <a:rPr lang="en-US" dirty="0">
                <a:solidFill>
                  <a:schemeClr val="tx1"/>
                </a:solidFill>
              </a:rPr>
              <a:t>Here 6 cm!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57FD83-0D78-F102-ED3E-E640246CB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6078" r="21111" b="9120"/>
          <a:stretch/>
        </p:blipFill>
        <p:spPr>
          <a:xfrm>
            <a:off x="5066422" y="2632240"/>
            <a:ext cx="3855297" cy="26331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C12BE9-0D48-0425-1EF8-7C892FDEDD45}"/>
              </a:ext>
            </a:extLst>
          </p:cNvPr>
          <p:cNvCxnSpPr>
            <a:cxnSpLocks/>
          </p:cNvCxnSpPr>
          <p:nvPr/>
        </p:nvCxnSpPr>
        <p:spPr bwMode="auto">
          <a:xfrm>
            <a:off x="6290733" y="2717472"/>
            <a:ext cx="0" cy="16676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DA580D1-4DB2-18D6-F46D-1116A6556C61}"/>
              </a:ext>
            </a:extLst>
          </p:cNvPr>
          <p:cNvSpPr txBox="1"/>
          <p:nvPr/>
        </p:nvSpPr>
        <p:spPr>
          <a:xfrm>
            <a:off x="5530819" y="2932894"/>
            <a:ext cx="17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15cm</a:t>
            </a:r>
            <a:endParaRPr lang="LID4096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0BF2B9-37DD-C41D-A13A-97E28596C5B8}"/>
              </a:ext>
            </a:extLst>
          </p:cNvPr>
          <p:cNvSpPr txBox="1"/>
          <p:nvPr/>
        </p:nvSpPr>
        <p:spPr>
          <a:xfrm>
            <a:off x="4658753" y="5286405"/>
            <a:ext cx="372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Here 1.8 cm = 11x the used flux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5480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687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aramond Premr Pro"/>
              </a:rPr>
              <a:t>As seen with x-ray eyes</a:t>
            </a:r>
            <a:r>
              <a:rPr lang="en-US" baseline="0" dirty="0">
                <a:solidFill>
                  <a:schemeClr val="tx1"/>
                </a:solidFill>
                <a:latin typeface="Garamond Premr Pro"/>
              </a:rPr>
              <a:t>. Simultaneous XES/XDS and slow XAS</a:t>
            </a:r>
            <a:endParaRPr lang="en-GB" dirty="0">
              <a:solidFill>
                <a:schemeClr val="tx1"/>
              </a:solidFill>
              <a:latin typeface="Garamond Premr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41FA0-5BB9-AA36-ECD9-2C4240DB1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" t="10902" r="2403" b="1826"/>
          <a:stretch/>
        </p:blipFill>
        <p:spPr>
          <a:xfrm>
            <a:off x="226243" y="623379"/>
            <a:ext cx="8672660" cy="58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9517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647"/>
            <a:ext cx="8946584" cy="4684705"/>
          </a:xfrm>
          <a:prstGeom prst="rect">
            <a:avLst/>
          </a:prstGeom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59976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Flux for different pump-probe techniques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24744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46435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DDA6A-1D9B-8F19-D89D-56747BA2B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7E6311-65C0-D9DE-45DC-054DC8CA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1895"/>
          </a:xfr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Four very different type of experiments </a:t>
            </a:r>
            <a:endParaRPr lang="en-GB" dirty="0"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E58054-ECC5-9D56-04E5-F6FD76053F14}"/>
              </a:ext>
            </a:extLst>
          </p:cNvPr>
          <p:cNvGrpSpPr/>
          <p:nvPr/>
        </p:nvGrpSpPr>
        <p:grpSpPr>
          <a:xfrm>
            <a:off x="4316599" y="874805"/>
            <a:ext cx="3378917" cy="3215614"/>
            <a:chOff x="5131288" y="834336"/>
            <a:chExt cx="4547777" cy="35892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3A3BAC-B9D4-56F9-F6A9-F9137D155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756"/>
            <a:stretch/>
          </p:blipFill>
          <p:spPr>
            <a:xfrm>
              <a:off x="5671986" y="834336"/>
              <a:ext cx="2180575" cy="253143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6B0DD3-F134-171E-AC50-1991C22A8982}"/>
                </a:ext>
              </a:extLst>
            </p:cNvPr>
            <p:cNvSpPr txBox="1"/>
            <p:nvPr/>
          </p:nvSpPr>
          <p:spPr>
            <a:xfrm>
              <a:off x="6654081" y="3856784"/>
              <a:ext cx="3024984" cy="566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chemeClr val="tx1"/>
                  </a:solidFill>
                </a:rPr>
                <a:t>Nature Communications </a:t>
              </a:r>
            </a:p>
            <a:p>
              <a:r>
                <a:rPr lang="en-US" sz="900" b="1" dirty="0">
                  <a:solidFill>
                    <a:schemeClr val="tx1"/>
                  </a:solidFill>
                </a:rPr>
                <a:t>11</a:t>
              </a:r>
              <a:r>
                <a:rPr lang="en-US" sz="900" dirty="0">
                  <a:solidFill>
                    <a:schemeClr val="tx1"/>
                  </a:solidFill>
                </a:rPr>
                <a:t>, 634 (2020).</a:t>
              </a:r>
            </a:p>
            <a:p>
              <a:endParaRPr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217F4C-AD32-009A-1AF1-4BA48CA7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1288" y="3151205"/>
              <a:ext cx="1585412" cy="117986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FDDC10-6856-A035-AE25-1E794DE6BC43}"/>
              </a:ext>
            </a:extLst>
          </p:cNvPr>
          <p:cNvGrpSpPr/>
          <p:nvPr/>
        </p:nvGrpSpPr>
        <p:grpSpPr>
          <a:xfrm>
            <a:off x="1494390" y="4315247"/>
            <a:ext cx="7660082" cy="2371841"/>
            <a:chOff x="1494390" y="4315247"/>
            <a:chExt cx="7660082" cy="23718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538B97-7235-0EB2-B904-64F7F195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329" y="4315247"/>
              <a:ext cx="2395135" cy="189309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21D3BA8-B4CC-BA54-01C6-A13F0535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787" y="4429459"/>
              <a:ext cx="2096516" cy="165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A12B80-79BE-C336-6E69-09882A8D8A92}"/>
                </a:ext>
              </a:extLst>
            </p:cNvPr>
            <p:cNvSpPr txBox="1"/>
            <p:nvPr/>
          </p:nvSpPr>
          <p:spPr>
            <a:xfrm>
              <a:off x="1494390" y="6085208"/>
              <a:ext cx="33853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</a:rPr>
                <a:t>DOI: </a:t>
              </a:r>
              <a:r>
                <a:rPr lang="en-US" sz="1100" b="0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  <a:hlinkClick r:id="rId7" tooltip="Link to landing page via DO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10.1039/C9CP03483H</a:t>
              </a:r>
              <a:r>
                <a:rPr lang="en-US" sz="1100" b="0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</a:rPr>
                <a:t> </a:t>
              </a:r>
            </a:p>
            <a:p>
              <a:r>
                <a:rPr lang="en-US" sz="1100" b="0" i="1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  <a:hlinkClick r:id="rId8" tooltip="Link to journal home pag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Chem. Chem. Phys.</a:t>
              </a:r>
              <a:r>
                <a:rPr lang="en-US" sz="1100" b="0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</a:rPr>
                <a:t>, 2020, </a:t>
              </a:r>
              <a:r>
                <a:rPr lang="en-US" sz="1100" b="1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</a:rPr>
                <a:t>22</a:t>
              </a:r>
              <a:r>
                <a:rPr lang="en-US" sz="1100" b="0" i="0" dirty="0">
                  <a:solidFill>
                    <a:schemeClr val="tx1"/>
                  </a:solidFill>
                  <a:effectLst/>
                  <a:latin typeface="Source Sans Pro" panose="020B0503030403020204" pitchFamily="34" charset="0"/>
                </a:rPr>
                <a:t>, 2660-2666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A817FA-7872-4CC3-7617-A64E672CD943}"/>
                </a:ext>
              </a:extLst>
            </p:cNvPr>
            <p:cNvSpPr txBox="1"/>
            <p:nvPr/>
          </p:nvSpPr>
          <p:spPr>
            <a:xfrm>
              <a:off x="4791876" y="6133090"/>
              <a:ext cx="43625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0" i="1" dirty="0">
                  <a:solidFill>
                    <a:schemeClr val="tx1"/>
                  </a:solidFill>
                  <a:effectLst/>
                  <a:latin typeface="Roboto" panose="02000000000000000000" pitchFamily="2" charset="0"/>
                </a:rPr>
                <a:t>Chem. Rev.</a:t>
              </a:r>
              <a:r>
                <a:rPr lang="en-US" sz="1000" b="0" i="0" dirty="0">
                  <a:solidFill>
                    <a:schemeClr val="tx1"/>
                  </a:solidFill>
                  <a:effectLst/>
                  <a:latin typeface="Roboto" panose="02000000000000000000" pitchFamily="2" charset="0"/>
                </a:rPr>
                <a:t> 2017, 117, 16, 10940–11024</a:t>
              </a:r>
            </a:p>
            <a:p>
              <a:pPr algn="l"/>
              <a:r>
                <a:rPr lang="en-US" sz="1000" b="0" i="0" u="none" strike="noStrike" dirty="0">
                  <a:solidFill>
                    <a:schemeClr val="tx1"/>
                  </a:solidFill>
                  <a:effectLst/>
                  <a:latin typeface="Roboto" panose="02000000000000000000" pitchFamily="2" charset="0"/>
                  <a:hlinkClick r:id="rId9" tooltip="DOI URL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10.1021/acs.chemrev.6b00807</a:t>
              </a:r>
              <a:endParaRPr lang="en-US" sz="10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endParaRPr>
            </a:p>
            <a:p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E3AFF1-67D1-15BB-7276-7680C5F203A0}"/>
              </a:ext>
            </a:extLst>
          </p:cNvPr>
          <p:cNvGrpSpPr/>
          <p:nvPr/>
        </p:nvGrpSpPr>
        <p:grpSpPr>
          <a:xfrm>
            <a:off x="76333" y="1224746"/>
            <a:ext cx="2530686" cy="3090501"/>
            <a:chOff x="76333" y="1224746"/>
            <a:chExt cx="2530686" cy="3090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91A462-9FE7-DEB3-C57B-14E2CF71F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6526"/>
            <a:stretch/>
          </p:blipFill>
          <p:spPr>
            <a:xfrm>
              <a:off x="76333" y="1224746"/>
              <a:ext cx="2530686" cy="11294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E52682-B308-C77D-B3D2-2F073873CFFD}"/>
                </a:ext>
              </a:extLst>
            </p:cNvPr>
            <p:cNvSpPr txBox="1"/>
            <p:nvPr/>
          </p:nvSpPr>
          <p:spPr>
            <a:xfrm>
              <a:off x="190511" y="2676336"/>
              <a:ext cx="2289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0" i="1" dirty="0">
                  <a:solidFill>
                    <a:schemeClr val="tx1"/>
                  </a:solidFill>
                  <a:effectLst/>
                  <a:latin typeface="Roboto" panose="02000000000000000000" pitchFamily="2" charset="0"/>
                </a:rPr>
                <a:t>J. Phys. Chem. A</a:t>
              </a:r>
              <a:r>
                <a:rPr lang="en-US" sz="800" b="0" i="0" dirty="0">
                  <a:solidFill>
                    <a:schemeClr val="tx1"/>
                  </a:solidFill>
                  <a:effectLst/>
                  <a:latin typeface="Roboto" panose="02000000000000000000" pitchFamily="2" charset="0"/>
                </a:rPr>
                <a:t> 2018, 122, 31, 6396–6406</a:t>
              </a:r>
            </a:p>
            <a:p>
              <a:pPr algn="l"/>
              <a:r>
                <a:rPr lang="en-US" sz="800" b="0" i="0" u="none" strike="noStrike" dirty="0">
                  <a:solidFill>
                    <a:schemeClr val="tx1"/>
                  </a:solidFill>
                  <a:effectLst/>
                  <a:latin typeface="Roboto" panose="02000000000000000000" pitchFamily="2" charset="0"/>
                  <a:hlinkClick r:id="rId11" tooltip="DOI URL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DOI:10.1021/acs.jpca.8b00916</a:t>
              </a:r>
              <a:endParaRPr lang="en-US" sz="8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endParaRPr>
            </a:p>
            <a:p>
              <a:endParaRPr lang="en-US" sz="800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1DB49E-428E-DB77-AA90-1F3076CD9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96" t="10396" b="46918"/>
            <a:stretch/>
          </p:blipFill>
          <p:spPr>
            <a:xfrm>
              <a:off x="673177" y="3037090"/>
              <a:ext cx="971796" cy="127815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A10D2-0A8F-22B1-BF1F-C492723A899C}"/>
              </a:ext>
            </a:extLst>
          </p:cNvPr>
          <p:cNvGrpSpPr/>
          <p:nvPr/>
        </p:nvGrpSpPr>
        <p:grpSpPr>
          <a:xfrm>
            <a:off x="2607018" y="1109929"/>
            <a:ext cx="2005810" cy="3035247"/>
            <a:chOff x="2607018" y="1109929"/>
            <a:chExt cx="2005810" cy="3035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E73776-36F5-7280-D0DA-78971573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7018" y="1109929"/>
              <a:ext cx="2005810" cy="13626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8AE782-58B0-2F51-1F33-E4D60378DEF1}"/>
                </a:ext>
              </a:extLst>
            </p:cNvPr>
            <p:cNvSpPr txBox="1"/>
            <p:nvPr/>
          </p:nvSpPr>
          <p:spPr>
            <a:xfrm>
              <a:off x="2670936" y="2658336"/>
              <a:ext cx="1802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err="1">
                  <a:solidFill>
                    <a:schemeClr val="tx1"/>
                  </a:solidFill>
                </a:rPr>
                <a:t>Angewandte</a:t>
              </a:r>
              <a:r>
                <a:rPr lang="en-US" sz="900" i="1" dirty="0">
                  <a:solidFill>
                    <a:schemeClr val="tx1"/>
                  </a:solidFill>
                </a:rPr>
                <a:t> Chemistry, </a:t>
              </a:r>
            </a:p>
            <a:p>
              <a:r>
                <a:rPr lang="en-US" sz="900" b="1" dirty="0">
                  <a:solidFill>
                    <a:schemeClr val="tx1"/>
                  </a:solidFill>
                </a:rPr>
                <a:t>2019</a:t>
              </a:r>
              <a:r>
                <a:rPr lang="en-US" sz="900" i="1" dirty="0">
                  <a:solidFill>
                    <a:schemeClr val="tx1"/>
                  </a:solidFill>
                </a:rPr>
                <a:t>, 132</a:t>
              </a:r>
              <a:r>
                <a:rPr lang="en-US" sz="900" dirty="0">
                  <a:solidFill>
                    <a:schemeClr val="tx1"/>
                  </a:solidFill>
                </a:rPr>
                <a:t>, 372-380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2B01D3-99C8-A126-77E2-68D635B9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" t="64719" r="73969" b="9469"/>
            <a:stretch/>
          </p:blipFill>
          <p:spPr>
            <a:xfrm>
              <a:off x="2933064" y="3156946"/>
              <a:ext cx="1278035" cy="98823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B70D1-F590-4C18-103C-D7C0D613BA9F}"/>
              </a:ext>
            </a:extLst>
          </p:cNvPr>
          <p:cNvGrpSpPr/>
          <p:nvPr/>
        </p:nvGrpSpPr>
        <p:grpSpPr>
          <a:xfrm>
            <a:off x="6786405" y="875199"/>
            <a:ext cx="3472974" cy="3333170"/>
            <a:chOff x="6786405" y="875199"/>
            <a:chExt cx="3472974" cy="3333170"/>
          </a:xfrm>
        </p:grpSpPr>
        <p:pic>
          <p:nvPicPr>
            <p:cNvPr id="22" name="Picture 4" descr="Fig. 3">
              <a:extLst>
                <a:ext uri="{FF2B5EF4-FFF2-40B4-BE49-F238E27FC236}">
                  <a16:creationId xmlns:a16="http://schemas.microsoft.com/office/drawing/2014/main" id="{23B5FCAB-F1A1-7814-E9C0-8BB65D921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6"/>
            <a:stretch/>
          </p:blipFill>
          <p:spPr bwMode="auto">
            <a:xfrm>
              <a:off x="6786405" y="875199"/>
              <a:ext cx="1994929" cy="186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207C9D-CC90-F35B-9B04-F1F6ABEAFC0A}"/>
                </a:ext>
              </a:extLst>
            </p:cNvPr>
            <p:cNvSpPr txBox="1"/>
            <p:nvPr/>
          </p:nvSpPr>
          <p:spPr>
            <a:xfrm>
              <a:off x="7082069" y="2735411"/>
              <a:ext cx="3177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0" i="1" dirty="0">
                  <a:solidFill>
                    <a:srgbClr val="222222"/>
                  </a:solidFill>
                  <a:effectLst/>
                  <a:latin typeface="-apple-system"/>
                </a:rPr>
                <a:t>Nat Commun</a:t>
              </a:r>
              <a:r>
                <a:rPr lang="fr-FR" sz="900" b="0" i="0" dirty="0">
                  <a:solidFill>
                    <a:srgbClr val="222222"/>
                  </a:solidFill>
                  <a:effectLst/>
                  <a:latin typeface="-apple-system"/>
                </a:rPr>
                <a:t> </a:t>
              </a:r>
              <a:r>
                <a:rPr lang="fr-FR" sz="900" b="1" i="0" dirty="0">
                  <a:solidFill>
                    <a:srgbClr val="222222"/>
                  </a:solidFill>
                  <a:effectLst/>
                  <a:latin typeface="-apple-system"/>
                </a:rPr>
                <a:t>12</a:t>
              </a:r>
              <a:r>
                <a:rPr lang="fr-FR" sz="900" b="0" i="0" dirty="0">
                  <a:solidFill>
                    <a:srgbClr val="222222"/>
                  </a:solidFill>
                  <a:effectLst/>
                  <a:latin typeface="-apple-system"/>
                </a:rPr>
                <a:t>, 1196 (2021). </a:t>
              </a:r>
            </a:p>
            <a:p>
              <a:r>
                <a:rPr lang="fr-FR" sz="900" b="0" i="0" dirty="0">
                  <a:solidFill>
                    <a:srgbClr val="222222"/>
                  </a:solidFill>
                  <a:effectLst/>
                  <a:latin typeface="-apple-system"/>
                </a:rPr>
                <a:t>DOI: 10.1038/s41467-021-21454-3</a:t>
              </a:r>
              <a:endParaRPr lang="en-SE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DE01D6-3F9F-CC8E-7642-2AFC379FC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3" r="37942" b="68360"/>
            <a:stretch/>
          </p:blipFill>
          <p:spPr>
            <a:xfrm>
              <a:off x="7358000" y="3143967"/>
              <a:ext cx="1017059" cy="1064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8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59976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Flux for different pump-probe techniques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24744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2" descr="Figure 1">
            <a:extLst>
              <a:ext uri="{FF2B5EF4-FFF2-40B4-BE49-F238E27FC236}">
                <a16:creationId xmlns:a16="http://schemas.microsoft.com/office/drawing/2014/main" id="{F7686ED2-9082-F1A2-B02E-5A2F18D64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5"/>
          <a:stretch/>
        </p:blipFill>
        <p:spPr bwMode="auto">
          <a:xfrm>
            <a:off x="1197069" y="962759"/>
            <a:ext cx="6478858" cy="49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6816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074"/>
          </a:xfrm>
        </p:spPr>
        <p:txBody>
          <a:bodyPr>
            <a:normAutofit/>
          </a:bodyPr>
          <a:lstStyle/>
          <a:p>
            <a:r>
              <a:rPr lang="en-GB" dirty="0"/>
              <a:t>Numbers from Experiments: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A7737D-3ADF-E40E-7EF7-44F429E5D093}"/>
              </a:ext>
            </a:extLst>
          </p:cNvPr>
          <p:cNvGrpSpPr/>
          <p:nvPr/>
        </p:nvGrpSpPr>
        <p:grpSpPr>
          <a:xfrm>
            <a:off x="490119" y="743829"/>
            <a:ext cx="8009082" cy="2382608"/>
            <a:chOff x="221672" y="766619"/>
            <a:chExt cx="8009082" cy="25769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C9A4A5-A548-D612-C16A-5F433C523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1" t="8400" r="7091" b="1679"/>
            <a:stretch/>
          </p:blipFill>
          <p:spPr>
            <a:xfrm>
              <a:off x="221672" y="766619"/>
              <a:ext cx="4802910" cy="2576946"/>
            </a:xfrm>
            <a:prstGeom prst="rect">
              <a:avLst/>
            </a:prstGeom>
          </p:spPr>
        </p:pic>
        <p:pic>
          <p:nvPicPr>
            <p:cNvPr id="8" name="Picture 7" descr="A graph with numbers and lines&#10;&#10;Description automatically generated">
              <a:extLst>
                <a:ext uri="{FF2B5EF4-FFF2-40B4-BE49-F238E27FC236}">
                  <a16:creationId xmlns:a16="http://schemas.microsoft.com/office/drawing/2014/main" id="{622F7DE5-5D61-DBD7-0F96-62C118E8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254" y="942889"/>
              <a:ext cx="2857500" cy="22244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6DEEB9-0B49-1391-6F47-F79A710E1857}"/>
              </a:ext>
            </a:extLst>
          </p:cNvPr>
          <p:cNvSpPr txBox="1"/>
          <p:nvPr/>
        </p:nvSpPr>
        <p:spPr>
          <a:xfrm>
            <a:off x="710864" y="3064499"/>
            <a:ext cx="688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XANES, need for </a:t>
            </a:r>
            <a:r>
              <a:rPr lang="en-GB" dirty="0">
                <a:solidFill>
                  <a:schemeClr val="tx1"/>
                </a:solidFill>
              </a:rPr>
              <a:t>SN=4 3.2e6 photons/point, for f=20%, </a:t>
            </a:r>
            <a:endParaRPr lang="LID4096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BF52DB-3C21-6142-DB4B-0272045C5BFD}"/>
              </a:ext>
            </a:extLst>
          </p:cNvPr>
          <p:cNvGrpSpPr/>
          <p:nvPr/>
        </p:nvGrpSpPr>
        <p:grpSpPr>
          <a:xfrm>
            <a:off x="352515" y="3565310"/>
            <a:ext cx="8080622" cy="2846065"/>
            <a:chOff x="141447" y="3547751"/>
            <a:chExt cx="8080622" cy="28460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BD8C753-B96A-2403-6D7F-DB46AE45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562"/>
            <a:stretch/>
          </p:blipFill>
          <p:spPr>
            <a:xfrm>
              <a:off x="141447" y="3547751"/>
              <a:ext cx="3962610" cy="28451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9C5E66-3083-0D85-E3C6-9DCF0FEAB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535"/>
            <a:stretch/>
          </p:blipFill>
          <p:spPr>
            <a:xfrm>
              <a:off x="4259459" y="3713024"/>
              <a:ext cx="3962610" cy="268079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3CA5AB0-0D79-2A24-634C-259E2520B728}"/>
              </a:ext>
            </a:extLst>
          </p:cNvPr>
          <p:cNvSpPr txBox="1"/>
          <p:nvPr/>
        </p:nvSpPr>
        <p:spPr>
          <a:xfrm>
            <a:off x="112801" y="6272876"/>
            <a:ext cx="5528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200" dirty="0">
                <a:solidFill>
                  <a:schemeClr val="tx1"/>
                </a:solidFill>
              </a:rPr>
              <a:t>Physical Review X, vol. 6, no. 3, Sep. 2016, doi: 10.1103/physrevx.6.031047.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E5D96-B9DE-83C5-C893-4608B34ABE5A}"/>
              </a:ext>
            </a:extLst>
          </p:cNvPr>
          <p:cNvSpPr txBox="1"/>
          <p:nvPr/>
        </p:nvSpPr>
        <p:spPr>
          <a:xfrm>
            <a:off x="710864" y="3335640"/>
            <a:ext cx="5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XES, 4500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r>
              <a:rPr lang="en-US" dirty="0">
                <a:solidFill>
                  <a:schemeClr val="tx1"/>
                </a:solidFill>
              </a:rPr>
              <a:t> max point, 700 </a:t>
            </a:r>
            <a:r>
              <a:rPr lang="en-US" dirty="0" err="1">
                <a:solidFill>
                  <a:schemeClr val="tx1"/>
                </a:solidFill>
              </a:rPr>
              <a:t>Kbeta</a:t>
            </a:r>
            <a:r>
              <a:rPr lang="en-US" dirty="0">
                <a:solidFill>
                  <a:schemeClr val="tx1"/>
                </a:solidFill>
              </a:rPr>
              <a:t> max point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2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074"/>
          </a:xfrm>
        </p:spPr>
        <p:txBody>
          <a:bodyPr>
            <a:normAutofit/>
          </a:bodyPr>
          <a:lstStyle/>
          <a:p>
            <a:r>
              <a:rPr lang="en-US" dirty="0"/>
              <a:t>Source comparison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6" t="27059"/>
          <a:stretch/>
        </p:blipFill>
        <p:spPr>
          <a:xfrm>
            <a:off x="4010891" y="2215644"/>
            <a:ext cx="1643918" cy="42794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99C35A-4D27-9DCD-5D3A-9453BC4A5EEF}"/>
              </a:ext>
            </a:extLst>
          </p:cNvPr>
          <p:cNvGrpSpPr/>
          <p:nvPr/>
        </p:nvGrpSpPr>
        <p:grpSpPr>
          <a:xfrm>
            <a:off x="5918664" y="770073"/>
            <a:ext cx="2867148" cy="5474031"/>
            <a:chOff x="5911391" y="721340"/>
            <a:chExt cx="2867148" cy="54740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1DDEB4-01B4-23C7-32AD-033B262F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984" y="721340"/>
              <a:ext cx="1170753" cy="1445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954797-7482-25A1-80EC-660EE055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1" y="3366830"/>
              <a:ext cx="2867148" cy="11571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D4A91F-7037-36F9-97C3-05D4EC11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534" y="4727179"/>
              <a:ext cx="1561440" cy="146819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57CB8DB-168C-3966-EA73-CB37417E0F1B}"/>
              </a:ext>
            </a:extLst>
          </p:cNvPr>
          <p:cNvSpPr txBox="1"/>
          <p:nvPr/>
        </p:nvSpPr>
        <p:spPr>
          <a:xfrm>
            <a:off x="406960" y="4583815"/>
            <a:ext cx="2683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LCLS 7keV (approx.)</a:t>
            </a:r>
          </a:p>
          <a:p>
            <a:r>
              <a:rPr lang="en-US" dirty="0">
                <a:solidFill>
                  <a:schemeClr val="tx1"/>
                </a:solidFill>
              </a:rPr>
              <a:t>1e10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sv-SE" dirty="0">
                <a:solidFill>
                  <a:schemeClr val="tx1"/>
                </a:solidFill>
              </a:rPr>
              <a:t>/</a:t>
            </a:r>
            <a:r>
              <a:rPr lang="sv-SE" dirty="0" err="1">
                <a:solidFill>
                  <a:schemeClr val="tx1"/>
                </a:solidFill>
              </a:rPr>
              <a:t>shot</a:t>
            </a:r>
            <a:r>
              <a:rPr lang="en-US" dirty="0">
                <a:solidFill>
                  <a:schemeClr val="tx1"/>
                </a:solidFill>
              </a:rPr>
              <a:t> @ 60Hz</a:t>
            </a:r>
          </a:p>
          <a:p>
            <a:r>
              <a:rPr lang="en-US" dirty="0">
                <a:solidFill>
                  <a:schemeClr val="tx1"/>
                </a:solidFill>
              </a:rPr>
              <a:t>2e15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 /h polychrome</a:t>
            </a:r>
          </a:p>
          <a:p>
            <a:r>
              <a:rPr lang="en-US" dirty="0">
                <a:solidFill>
                  <a:schemeClr val="tx1"/>
                </a:solidFill>
              </a:rPr>
              <a:t>2e13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 /h monochrome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222DE-56FF-B9EE-6F94-4F628D5B4B0C}"/>
              </a:ext>
            </a:extLst>
          </p:cNvPr>
          <p:cNvSpPr txBox="1"/>
          <p:nvPr/>
        </p:nvSpPr>
        <p:spPr>
          <a:xfrm>
            <a:off x="358188" y="2451201"/>
            <a:ext cx="391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APS 7keV (approx.)</a:t>
            </a:r>
          </a:p>
          <a:p>
            <a:r>
              <a:rPr lang="en-US" dirty="0">
                <a:solidFill>
                  <a:schemeClr val="tx1"/>
                </a:solidFill>
              </a:rPr>
              <a:t>1e14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sv-SE" dirty="0">
                <a:solidFill>
                  <a:schemeClr val="tx1"/>
                </a:solidFill>
              </a:rPr>
              <a:t>/s</a:t>
            </a:r>
            <a:r>
              <a:rPr lang="en-US" dirty="0">
                <a:solidFill>
                  <a:schemeClr val="tx1"/>
                </a:solidFill>
              </a:rPr>
              <a:t> @ 6MHz mono chrome</a:t>
            </a:r>
          </a:p>
          <a:p>
            <a:r>
              <a:rPr lang="en-US" dirty="0">
                <a:solidFill>
                  <a:schemeClr val="tx1"/>
                </a:solidFill>
              </a:rPr>
              <a:t>2e13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/s @ 1.25 MHz</a:t>
            </a:r>
          </a:p>
          <a:p>
            <a:r>
              <a:rPr lang="en-US" dirty="0">
                <a:solidFill>
                  <a:schemeClr val="tx1"/>
                </a:solidFill>
              </a:rPr>
              <a:t>7e16 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 /h monochrome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0ECFE-6A7F-7320-465B-DA64F84D8E2C}"/>
              </a:ext>
            </a:extLst>
          </p:cNvPr>
          <p:cNvSpPr txBox="1"/>
          <p:nvPr/>
        </p:nvSpPr>
        <p:spPr>
          <a:xfrm>
            <a:off x="3090893" y="683195"/>
            <a:ext cx="4655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OPCPA: </a:t>
            </a:r>
          </a:p>
          <a:p>
            <a:r>
              <a:rPr lang="en-US" dirty="0">
                <a:solidFill>
                  <a:schemeClr val="tx1"/>
                </a:solidFill>
              </a:rPr>
              <a:t>5e14ph/h/str in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r>
              <a:rPr lang="en-US" dirty="0">
                <a:solidFill>
                  <a:schemeClr val="tx1"/>
                </a:solidFill>
              </a:rPr>
              <a:t> = 1/4LCLS</a:t>
            </a:r>
          </a:p>
          <a:p>
            <a:r>
              <a:rPr lang="en-US" dirty="0">
                <a:solidFill>
                  <a:schemeClr val="tx1"/>
                </a:solidFill>
              </a:rPr>
              <a:t>800nm:</a:t>
            </a:r>
          </a:p>
          <a:p>
            <a:r>
              <a:rPr lang="en-US" dirty="0">
                <a:solidFill>
                  <a:schemeClr val="tx1"/>
                </a:solidFill>
              </a:rPr>
              <a:t>1e12ph/eV/h/str broadband copper</a:t>
            </a:r>
          </a:p>
          <a:p>
            <a:r>
              <a:rPr lang="en-US" dirty="0">
                <a:solidFill>
                  <a:schemeClr val="tx1"/>
                </a:solidFill>
              </a:rPr>
              <a:t>2e9/</a:t>
            </a:r>
            <a:r>
              <a:rPr lang="en-US" dirty="0" err="1">
                <a:solidFill>
                  <a:schemeClr val="tx1"/>
                </a:solidFill>
              </a:rPr>
              <a:t>ph</a:t>
            </a:r>
            <a:r>
              <a:rPr lang="en-US" dirty="0">
                <a:solidFill>
                  <a:schemeClr val="tx1"/>
                </a:solidFill>
              </a:rPr>
              <a:t>/eV/h/str broadband water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C1BD9C-E812-AE65-C7F5-FB90D4C31465}"/>
              </a:ext>
            </a:extLst>
          </p:cNvPr>
          <p:cNvSpPr/>
          <p:nvPr/>
        </p:nvSpPr>
        <p:spPr bwMode="auto">
          <a:xfrm>
            <a:off x="3891396" y="1765669"/>
            <a:ext cx="363682" cy="394854"/>
          </a:xfrm>
          <a:prstGeom prst="ellipse">
            <a:avLst/>
          </a:prstGeom>
          <a:noFill/>
          <a:ln w="28575" cap="flat" cmpd="sng" algn="ctr">
            <a:solidFill>
              <a:srgbClr val="981E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168BB4-56FC-63C0-EE7B-C22FCA82D63C}"/>
              </a:ext>
            </a:extLst>
          </p:cNvPr>
          <p:cNvSpPr/>
          <p:nvPr/>
        </p:nvSpPr>
        <p:spPr bwMode="auto">
          <a:xfrm>
            <a:off x="4431723" y="1765669"/>
            <a:ext cx="363682" cy="394854"/>
          </a:xfrm>
          <a:prstGeom prst="ellipse">
            <a:avLst/>
          </a:prstGeom>
          <a:noFill/>
          <a:ln w="28575" cap="flat" cmpd="sng" algn="ctr">
            <a:solidFill>
              <a:srgbClr val="981E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37618-6260-5E91-DE5A-44F67C8891AA}"/>
              </a:ext>
            </a:extLst>
          </p:cNvPr>
          <p:cNvSpPr txBox="1"/>
          <p:nvPr/>
        </p:nvSpPr>
        <p:spPr>
          <a:xfrm>
            <a:off x="602673" y="966355"/>
            <a:ext cx="185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XAS: 200eV</a:t>
            </a:r>
          </a:p>
          <a:p>
            <a:r>
              <a:rPr lang="en-US" dirty="0">
                <a:solidFill>
                  <a:schemeClr val="tx1"/>
                </a:solidFill>
              </a:rPr>
              <a:t>XES: 1500eV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12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1326"/>
          </a:xfrm>
        </p:spPr>
        <p:txBody>
          <a:bodyPr/>
          <a:lstStyle/>
          <a:p>
            <a: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" sz="24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Crystal</a:t>
            </a:r>
            <a:r>
              <a:rPr lang="" sz="2400" baseline="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geometries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9DDE6D-2615-4BDB-B1A1-167CB399C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78" y="4493099"/>
            <a:ext cx="2557642" cy="778333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 bwMode="auto">
          <a:xfrm rot="20674669">
            <a:off x="2092668" y="2173907"/>
            <a:ext cx="192024" cy="182880"/>
          </a:xfrm>
          <a:prstGeom prst="star5">
            <a:avLst/>
          </a:prstGeom>
          <a:solidFill>
            <a:srgbClr val="E98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Parallelogram 4"/>
          <p:cNvSpPr/>
          <p:nvPr/>
        </p:nvSpPr>
        <p:spPr bwMode="auto">
          <a:xfrm rot="16200000" flipH="1">
            <a:off x="-157882" y="1875473"/>
            <a:ext cx="1719072" cy="448056"/>
          </a:xfrm>
          <a:prstGeom prst="parallelogram">
            <a:avLst>
              <a:gd name="adj" fmla="val 97636"/>
            </a:avLst>
          </a:prstGeom>
          <a:solidFill>
            <a:srgbClr val="928B8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01654" y="2019300"/>
            <a:ext cx="70718" cy="198882"/>
          </a:xfrm>
          <a:prstGeom prst="ellipse">
            <a:avLst/>
          </a:prstGeom>
          <a:solidFill>
            <a:srgbClr val="000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cxnSp>
        <p:nvCxnSpPr>
          <p:cNvPr id="8" name="Straight Connector 7"/>
          <p:cNvCxnSpPr>
            <a:stCxn id="6" idx="0"/>
            <a:endCxn id="4" idx="1"/>
          </p:cNvCxnSpPr>
          <p:nvPr/>
        </p:nvCxnSpPr>
        <p:spPr bwMode="auto">
          <a:xfrm>
            <a:off x="737013" y="2019300"/>
            <a:ext cx="1353372" cy="2507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E9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stCxn id="6" idx="4"/>
            <a:endCxn id="4" idx="1"/>
          </p:cNvCxnSpPr>
          <p:nvPr/>
        </p:nvCxnSpPr>
        <p:spPr bwMode="auto">
          <a:xfrm>
            <a:off x="737013" y="2218182"/>
            <a:ext cx="1353372" cy="5188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E9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74390" y="2265444"/>
                <a:ext cx="146257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Ø</a:t>
                </a:r>
                <a:r>
                  <a:rPr lang="" dirty="0">
                    <a:solidFill>
                      <a:schemeClr val="tx1"/>
                    </a:solidFill>
                  </a:rPr>
                  <a:t> 0.2 mm on 25 cm </a:t>
                </a:r>
              </a:p>
              <a:p>
                <a:r>
                  <a:rPr lang="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1mrad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90" y="2265444"/>
                <a:ext cx="1462579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3750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5-Point Star 43"/>
          <p:cNvSpPr/>
          <p:nvPr/>
        </p:nvSpPr>
        <p:spPr bwMode="auto">
          <a:xfrm rot="19608379">
            <a:off x="2092667" y="1765311"/>
            <a:ext cx="192024" cy="182880"/>
          </a:xfrm>
          <a:prstGeom prst="star5">
            <a:avLst/>
          </a:prstGeom>
          <a:solidFill>
            <a:srgbClr val="981E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981E32"/>
              </a:solidFill>
              <a:effectLst/>
              <a:latin typeface="Arial" charset="0"/>
              <a:ea typeface="MS Gothic" charset="-128"/>
            </a:endParaRPr>
          </a:p>
        </p:txBody>
      </p:sp>
      <p:cxnSp>
        <p:nvCxnSpPr>
          <p:cNvPr id="45" name="Straight Connector 44"/>
          <p:cNvCxnSpPr>
            <a:stCxn id="6" idx="0"/>
            <a:endCxn id="44" idx="1"/>
          </p:cNvCxnSpPr>
          <p:nvPr/>
        </p:nvCxnSpPr>
        <p:spPr bwMode="auto">
          <a:xfrm flipV="1">
            <a:off x="737013" y="1891251"/>
            <a:ext cx="1359503" cy="12804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981E3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4"/>
            <a:endCxn id="44" idx="1"/>
          </p:cNvCxnSpPr>
          <p:nvPr/>
        </p:nvCxnSpPr>
        <p:spPr bwMode="auto">
          <a:xfrm flipV="1">
            <a:off x="737013" y="1891251"/>
            <a:ext cx="1359503" cy="3269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981E3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 bwMode="auto">
          <a:xfrm>
            <a:off x="697506" y="1729943"/>
            <a:ext cx="70718" cy="198882"/>
          </a:xfrm>
          <a:prstGeom prst="ellipse">
            <a:avLst/>
          </a:prstGeom>
          <a:solidFill>
            <a:srgbClr val="55763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6377" name="TextBox 186376"/>
          <p:cNvSpPr txBox="1"/>
          <p:nvPr/>
        </p:nvSpPr>
        <p:spPr>
          <a:xfrm>
            <a:off x="588240" y="731312"/>
            <a:ext cx="204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dirty="0">
                <a:solidFill>
                  <a:schemeClr val="tx1"/>
                </a:solidFill>
              </a:rPr>
              <a:t>Flat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708E9D-40C5-661C-7C9A-9179893AB754}"/>
              </a:ext>
            </a:extLst>
          </p:cNvPr>
          <p:cNvGrpSpPr/>
          <p:nvPr/>
        </p:nvGrpSpPr>
        <p:grpSpPr>
          <a:xfrm>
            <a:off x="2794684" y="557348"/>
            <a:ext cx="2314251" cy="5081178"/>
            <a:chOff x="2794684" y="557348"/>
            <a:chExt cx="2314251" cy="5081178"/>
          </a:xfrm>
        </p:grpSpPr>
        <p:sp>
          <p:nvSpPr>
            <p:cNvPr id="27" name="5-Point Star 26"/>
            <p:cNvSpPr/>
            <p:nvPr/>
          </p:nvSpPr>
          <p:spPr bwMode="auto">
            <a:xfrm rot="20674669">
              <a:off x="4896051" y="1951065"/>
              <a:ext cx="192024" cy="182880"/>
            </a:xfrm>
            <a:prstGeom prst="star5">
              <a:avLst/>
            </a:prstGeom>
            <a:solidFill>
              <a:srgbClr val="E98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28" name="Parallelogram 27"/>
            <p:cNvSpPr/>
            <p:nvPr/>
          </p:nvSpPr>
          <p:spPr bwMode="auto">
            <a:xfrm rot="16200000" flipH="1">
              <a:off x="2622319" y="1790890"/>
              <a:ext cx="1720876" cy="462948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76" h="462948">
                  <a:moveTo>
                    <a:pt x="1804" y="462948"/>
                  </a:moveTo>
                  <a:cubicBezTo>
                    <a:pt x="-24585" y="45375"/>
                    <a:pt x="244196" y="-39972"/>
                    <a:pt x="439268" y="14892"/>
                  </a:cubicBezTo>
                  <a:lnTo>
                    <a:pt x="1720876" y="14892"/>
                  </a:lnTo>
                  <a:cubicBezTo>
                    <a:pt x="1514095" y="27084"/>
                    <a:pt x="1345413" y="199296"/>
                    <a:pt x="1283412" y="462948"/>
                  </a:cubicBezTo>
                  <a:lnTo>
                    <a:pt x="1804" y="462948"/>
                  </a:ln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31" name="Straight Connector 30"/>
            <p:cNvCxnSpPr>
              <a:endCxn id="27" idx="1"/>
            </p:cNvCxnSpPr>
            <p:nvPr/>
          </p:nvCxnSpPr>
          <p:spPr bwMode="auto">
            <a:xfrm>
              <a:off x="3431189" y="1967223"/>
              <a:ext cx="1462579" cy="8000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041506" y="2913552"/>
                  <a:ext cx="2067429" cy="926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" dirty="0">
                      <a:solidFill>
                        <a:schemeClr val="tx1"/>
                      </a:solidFill>
                    </a:rPr>
                    <a:t>0.2 mm x 10 cm</a:t>
                  </a:r>
                </a:p>
                <a:p>
                  <a:r>
                    <a:rPr lang="" dirty="0">
                      <a:solidFill>
                        <a:schemeClr val="tx1"/>
                      </a:solidFill>
                    </a:rPr>
                    <a:t>on 25 cm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endParaRPr lang="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1506" y="2913552"/>
                  <a:ext cx="2067429" cy="926407"/>
                </a:xfrm>
                <a:prstGeom prst="rect">
                  <a:avLst/>
                </a:prstGeom>
                <a:blipFill>
                  <a:blip r:embed="rId4"/>
                  <a:stretch>
                    <a:fillRect l="-2655" t="-3947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Parallelogram 27"/>
            <p:cNvSpPr/>
            <p:nvPr/>
          </p:nvSpPr>
          <p:spPr bwMode="auto">
            <a:xfrm rot="16200000" flipH="1">
              <a:off x="3284633" y="1731918"/>
              <a:ext cx="400113" cy="450786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361 w 2866681"/>
                <a:gd name="connsiteY0" fmla="*/ 451337 h 464037"/>
                <a:gd name="connsiteX1" fmla="*/ 1585073 w 2866681"/>
                <a:gd name="connsiteY1" fmla="*/ 15981 h 464037"/>
                <a:gd name="connsiteX2" fmla="*/ 2866681 w 2866681"/>
                <a:gd name="connsiteY2" fmla="*/ 15981 h 464037"/>
                <a:gd name="connsiteX3" fmla="*/ 2429217 w 2866681"/>
                <a:gd name="connsiteY3" fmla="*/ 464037 h 464037"/>
                <a:gd name="connsiteX4" fmla="*/ 361 w 2866681"/>
                <a:gd name="connsiteY4" fmla="*/ 451337 h 4640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8335 w 2904655"/>
                <a:gd name="connsiteY0" fmla="*/ 446774 h 446774"/>
                <a:gd name="connsiteX1" fmla="*/ 1623047 w 2904655"/>
                <a:gd name="connsiteY1" fmla="*/ 11418 h 446774"/>
                <a:gd name="connsiteX2" fmla="*/ 2904655 w 2904655"/>
                <a:gd name="connsiteY2" fmla="*/ 11418 h 446774"/>
                <a:gd name="connsiteX3" fmla="*/ 1678480 w 2904655"/>
                <a:gd name="connsiteY3" fmla="*/ 427727 h 446774"/>
                <a:gd name="connsiteX4" fmla="*/ 38335 w 2904655"/>
                <a:gd name="connsiteY4" fmla="*/ 446774 h 446774"/>
                <a:gd name="connsiteX0" fmla="*/ 27185 w 3682211"/>
                <a:gd name="connsiteY0" fmla="*/ 416932 h 429632"/>
                <a:gd name="connsiteX1" fmla="*/ 2400603 w 3682211"/>
                <a:gd name="connsiteY1" fmla="*/ 13323 h 429632"/>
                <a:gd name="connsiteX2" fmla="*/ 3682211 w 3682211"/>
                <a:gd name="connsiteY2" fmla="*/ 13323 h 429632"/>
                <a:gd name="connsiteX3" fmla="*/ 2456036 w 3682211"/>
                <a:gd name="connsiteY3" fmla="*/ 429632 h 429632"/>
                <a:gd name="connsiteX4" fmla="*/ 27185 w 3682211"/>
                <a:gd name="connsiteY4" fmla="*/ 416932 h 429632"/>
                <a:gd name="connsiteX0" fmla="*/ 23459 w 4108681"/>
                <a:gd name="connsiteY0" fmla="*/ 452806 h 452806"/>
                <a:gd name="connsiteX1" fmla="*/ 2827073 w 4108681"/>
                <a:gd name="connsiteY1" fmla="*/ 11094 h 452806"/>
                <a:gd name="connsiteX2" fmla="*/ 4108681 w 4108681"/>
                <a:gd name="connsiteY2" fmla="*/ 11094 h 452806"/>
                <a:gd name="connsiteX3" fmla="*/ 2882506 w 4108681"/>
                <a:gd name="connsiteY3" fmla="*/ 427403 h 452806"/>
                <a:gd name="connsiteX4" fmla="*/ 23459 w 4108681"/>
                <a:gd name="connsiteY4" fmla="*/ 452806 h 452806"/>
                <a:gd name="connsiteX0" fmla="*/ 23459 w 4108681"/>
                <a:gd name="connsiteY0" fmla="*/ 452806 h 459156"/>
                <a:gd name="connsiteX1" fmla="*/ 2827073 w 4108681"/>
                <a:gd name="connsiteY1" fmla="*/ 11094 h 459156"/>
                <a:gd name="connsiteX2" fmla="*/ 4108681 w 4108681"/>
                <a:gd name="connsiteY2" fmla="*/ 11094 h 459156"/>
                <a:gd name="connsiteX3" fmla="*/ 1950388 w 4108681"/>
                <a:gd name="connsiteY3" fmla="*/ 459156 h 459156"/>
                <a:gd name="connsiteX4" fmla="*/ 23459 w 4108681"/>
                <a:gd name="connsiteY4" fmla="*/ 452806 h 459156"/>
                <a:gd name="connsiteX0" fmla="*/ 23459 w 4825746"/>
                <a:gd name="connsiteY0" fmla="*/ 452806 h 459156"/>
                <a:gd name="connsiteX1" fmla="*/ 2827073 w 4825746"/>
                <a:gd name="connsiteY1" fmla="*/ 11094 h 459156"/>
                <a:gd name="connsiteX2" fmla="*/ 4825741 w 4825746"/>
                <a:gd name="connsiteY2" fmla="*/ 4747 h 459156"/>
                <a:gd name="connsiteX3" fmla="*/ 1950388 w 4825746"/>
                <a:gd name="connsiteY3" fmla="*/ 459156 h 459156"/>
                <a:gd name="connsiteX4" fmla="*/ 23459 w 4825746"/>
                <a:gd name="connsiteY4" fmla="*/ 452806 h 459156"/>
                <a:gd name="connsiteX0" fmla="*/ 23459 w 4825746"/>
                <a:gd name="connsiteY0" fmla="*/ 448059 h 454409"/>
                <a:gd name="connsiteX1" fmla="*/ 2827069 w 4825746"/>
                <a:gd name="connsiteY1" fmla="*/ 12697 h 454409"/>
                <a:gd name="connsiteX2" fmla="*/ 4825741 w 4825746"/>
                <a:gd name="connsiteY2" fmla="*/ 0 h 454409"/>
                <a:gd name="connsiteX3" fmla="*/ 1950388 w 4825746"/>
                <a:gd name="connsiteY3" fmla="*/ 454409 h 454409"/>
                <a:gd name="connsiteX4" fmla="*/ 23459 w 4825746"/>
                <a:gd name="connsiteY4" fmla="*/ 448059 h 454409"/>
                <a:gd name="connsiteX0" fmla="*/ 23459 w 5255987"/>
                <a:gd name="connsiteY0" fmla="*/ 460757 h 467107"/>
                <a:gd name="connsiteX1" fmla="*/ 2827069 w 5255987"/>
                <a:gd name="connsiteY1" fmla="*/ 25395 h 467107"/>
                <a:gd name="connsiteX2" fmla="*/ 5255993 w 5255987"/>
                <a:gd name="connsiteY2" fmla="*/ 0 h 467107"/>
                <a:gd name="connsiteX3" fmla="*/ 1950388 w 5255987"/>
                <a:gd name="connsiteY3" fmla="*/ 467107 h 467107"/>
                <a:gd name="connsiteX4" fmla="*/ 23459 w 5255987"/>
                <a:gd name="connsiteY4" fmla="*/ 460757 h 467107"/>
                <a:gd name="connsiteX0" fmla="*/ 19100 w 5251640"/>
                <a:gd name="connsiteY0" fmla="*/ 460757 h 467107"/>
                <a:gd name="connsiteX1" fmla="*/ 3539769 w 5251640"/>
                <a:gd name="connsiteY1" fmla="*/ 19048 h 467107"/>
                <a:gd name="connsiteX2" fmla="*/ 5251634 w 5251640"/>
                <a:gd name="connsiteY2" fmla="*/ 0 h 467107"/>
                <a:gd name="connsiteX3" fmla="*/ 1946029 w 5251640"/>
                <a:gd name="connsiteY3" fmla="*/ 467107 h 467107"/>
                <a:gd name="connsiteX4" fmla="*/ 19100 w 5251640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23470 w 4538945"/>
                <a:gd name="connsiteY0" fmla="*/ 448060 h 467107"/>
                <a:gd name="connsiteX1" fmla="*/ 2827085 w 4538945"/>
                <a:gd name="connsiteY1" fmla="*/ 19048 h 467107"/>
                <a:gd name="connsiteX2" fmla="*/ 4538950 w 4538945"/>
                <a:gd name="connsiteY2" fmla="*/ 0 h 467107"/>
                <a:gd name="connsiteX3" fmla="*/ 1376757 w 4538945"/>
                <a:gd name="connsiteY3" fmla="*/ 467107 h 467107"/>
                <a:gd name="connsiteX4" fmla="*/ 23470 w 4538945"/>
                <a:gd name="connsiteY4" fmla="*/ 448060 h 467107"/>
                <a:gd name="connsiteX0" fmla="*/ 2603 w 4518078"/>
                <a:gd name="connsiteY0" fmla="*/ 448060 h 467107"/>
                <a:gd name="connsiteX1" fmla="*/ 2806218 w 4518078"/>
                <a:gd name="connsiteY1" fmla="*/ 19048 h 467107"/>
                <a:gd name="connsiteX2" fmla="*/ 4518083 w 4518078"/>
                <a:gd name="connsiteY2" fmla="*/ 0 h 467107"/>
                <a:gd name="connsiteX3" fmla="*/ 1355890 w 4518078"/>
                <a:gd name="connsiteY3" fmla="*/ 467107 h 467107"/>
                <a:gd name="connsiteX4" fmla="*/ 2603 w 4518078"/>
                <a:gd name="connsiteY4" fmla="*/ 448060 h 467107"/>
                <a:gd name="connsiteX0" fmla="*/ 2603 w 4518078"/>
                <a:gd name="connsiteY0" fmla="*/ 448060 h 448060"/>
                <a:gd name="connsiteX1" fmla="*/ 2806218 w 4518078"/>
                <a:gd name="connsiteY1" fmla="*/ 19048 h 448060"/>
                <a:gd name="connsiteX2" fmla="*/ 4518083 w 4518078"/>
                <a:gd name="connsiteY2" fmla="*/ 0 h 448060"/>
                <a:gd name="connsiteX3" fmla="*/ 1499296 w 4518078"/>
                <a:gd name="connsiteY3" fmla="*/ 441707 h 448060"/>
                <a:gd name="connsiteX4" fmla="*/ 2603 w 4518078"/>
                <a:gd name="connsiteY4" fmla="*/ 448060 h 448060"/>
                <a:gd name="connsiteX0" fmla="*/ 2535 w 4518010"/>
                <a:gd name="connsiteY0" fmla="*/ 450786 h 450786"/>
                <a:gd name="connsiteX1" fmla="*/ 2877877 w 4518010"/>
                <a:gd name="connsiteY1" fmla="*/ 9077 h 450786"/>
                <a:gd name="connsiteX2" fmla="*/ 4518015 w 4518010"/>
                <a:gd name="connsiteY2" fmla="*/ 2726 h 450786"/>
                <a:gd name="connsiteX3" fmla="*/ 1499228 w 4518010"/>
                <a:gd name="connsiteY3" fmla="*/ 444433 h 450786"/>
                <a:gd name="connsiteX4" fmla="*/ 2535 w 4518010"/>
                <a:gd name="connsiteY4" fmla="*/ 450786 h 4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8010" h="450786">
                  <a:moveTo>
                    <a:pt x="2535" y="450786"/>
                  </a:moveTo>
                  <a:cubicBezTo>
                    <a:pt x="-95529" y="153866"/>
                    <a:pt x="2682805" y="-45787"/>
                    <a:pt x="2877877" y="9077"/>
                  </a:cubicBezTo>
                  <a:lnTo>
                    <a:pt x="4518015" y="2726"/>
                  </a:lnTo>
                  <a:cubicBezTo>
                    <a:pt x="4311234" y="14918"/>
                    <a:pt x="629141" y="231587"/>
                    <a:pt x="1499228" y="444433"/>
                  </a:cubicBezTo>
                  <a:lnTo>
                    <a:pt x="2535" y="450786"/>
                  </a:lnTo>
                  <a:close/>
                </a:path>
              </a:pathLst>
            </a:custGeom>
            <a:solidFill>
              <a:srgbClr val="0000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" name="Straight Connector 29"/>
            <p:cNvCxnSpPr>
              <a:endCxn id="27" idx="1"/>
            </p:cNvCxnSpPr>
            <p:nvPr/>
          </p:nvCxnSpPr>
          <p:spPr bwMode="auto">
            <a:xfrm>
              <a:off x="3431189" y="1818632"/>
              <a:ext cx="1462579" cy="22859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Parallelogram 27"/>
            <p:cNvSpPr/>
            <p:nvPr/>
          </p:nvSpPr>
          <p:spPr bwMode="auto">
            <a:xfrm rot="16200000" flipH="1">
              <a:off x="3290856" y="1465802"/>
              <a:ext cx="400113" cy="450786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361 w 2866681"/>
                <a:gd name="connsiteY0" fmla="*/ 451337 h 464037"/>
                <a:gd name="connsiteX1" fmla="*/ 1585073 w 2866681"/>
                <a:gd name="connsiteY1" fmla="*/ 15981 h 464037"/>
                <a:gd name="connsiteX2" fmla="*/ 2866681 w 2866681"/>
                <a:gd name="connsiteY2" fmla="*/ 15981 h 464037"/>
                <a:gd name="connsiteX3" fmla="*/ 2429217 w 2866681"/>
                <a:gd name="connsiteY3" fmla="*/ 464037 h 464037"/>
                <a:gd name="connsiteX4" fmla="*/ 361 w 2866681"/>
                <a:gd name="connsiteY4" fmla="*/ 451337 h 4640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8335 w 2904655"/>
                <a:gd name="connsiteY0" fmla="*/ 446774 h 446774"/>
                <a:gd name="connsiteX1" fmla="*/ 1623047 w 2904655"/>
                <a:gd name="connsiteY1" fmla="*/ 11418 h 446774"/>
                <a:gd name="connsiteX2" fmla="*/ 2904655 w 2904655"/>
                <a:gd name="connsiteY2" fmla="*/ 11418 h 446774"/>
                <a:gd name="connsiteX3" fmla="*/ 1678480 w 2904655"/>
                <a:gd name="connsiteY3" fmla="*/ 427727 h 446774"/>
                <a:gd name="connsiteX4" fmla="*/ 38335 w 2904655"/>
                <a:gd name="connsiteY4" fmla="*/ 446774 h 446774"/>
                <a:gd name="connsiteX0" fmla="*/ 27185 w 3682211"/>
                <a:gd name="connsiteY0" fmla="*/ 416932 h 429632"/>
                <a:gd name="connsiteX1" fmla="*/ 2400603 w 3682211"/>
                <a:gd name="connsiteY1" fmla="*/ 13323 h 429632"/>
                <a:gd name="connsiteX2" fmla="*/ 3682211 w 3682211"/>
                <a:gd name="connsiteY2" fmla="*/ 13323 h 429632"/>
                <a:gd name="connsiteX3" fmla="*/ 2456036 w 3682211"/>
                <a:gd name="connsiteY3" fmla="*/ 429632 h 429632"/>
                <a:gd name="connsiteX4" fmla="*/ 27185 w 3682211"/>
                <a:gd name="connsiteY4" fmla="*/ 416932 h 429632"/>
                <a:gd name="connsiteX0" fmla="*/ 23459 w 4108681"/>
                <a:gd name="connsiteY0" fmla="*/ 452806 h 452806"/>
                <a:gd name="connsiteX1" fmla="*/ 2827073 w 4108681"/>
                <a:gd name="connsiteY1" fmla="*/ 11094 h 452806"/>
                <a:gd name="connsiteX2" fmla="*/ 4108681 w 4108681"/>
                <a:gd name="connsiteY2" fmla="*/ 11094 h 452806"/>
                <a:gd name="connsiteX3" fmla="*/ 2882506 w 4108681"/>
                <a:gd name="connsiteY3" fmla="*/ 427403 h 452806"/>
                <a:gd name="connsiteX4" fmla="*/ 23459 w 4108681"/>
                <a:gd name="connsiteY4" fmla="*/ 452806 h 452806"/>
                <a:gd name="connsiteX0" fmla="*/ 23459 w 4108681"/>
                <a:gd name="connsiteY0" fmla="*/ 452806 h 459156"/>
                <a:gd name="connsiteX1" fmla="*/ 2827073 w 4108681"/>
                <a:gd name="connsiteY1" fmla="*/ 11094 h 459156"/>
                <a:gd name="connsiteX2" fmla="*/ 4108681 w 4108681"/>
                <a:gd name="connsiteY2" fmla="*/ 11094 h 459156"/>
                <a:gd name="connsiteX3" fmla="*/ 1950388 w 4108681"/>
                <a:gd name="connsiteY3" fmla="*/ 459156 h 459156"/>
                <a:gd name="connsiteX4" fmla="*/ 23459 w 4108681"/>
                <a:gd name="connsiteY4" fmla="*/ 452806 h 459156"/>
                <a:gd name="connsiteX0" fmla="*/ 23459 w 4825746"/>
                <a:gd name="connsiteY0" fmla="*/ 452806 h 459156"/>
                <a:gd name="connsiteX1" fmla="*/ 2827073 w 4825746"/>
                <a:gd name="connsiteY1" fmla="*/ 11094 h 459156"/>
                <a:gd name="connsiteX2" fmla="*/ 4825741 w 4825746"/>
                <a:gd name="connsiteY2" fmla="*/ 4747 h 459156"/>
                <a:gd name="connsiteX3" fmla="*/ 1950388 w 4825746"/>
                <a:gd name="connsiteY3" fmla="*/ 459156 h 459156"/>
                <a:gd name="connsiteX4" fmla="*/ 23459 w 4825746"/>
                <a:gd name="connsiteY4" fmla="*/ 452806 h 459156"/>
                <a:gd name="connsiteX0" fmla="*/ 23459 w 4825746"/>
                <a:gd name="connsiteY0" fmla="*/ 448059 h 454409"/>
                <a:gd name="connsiteX1" fmla="*/ 2827069 w 4825746"/>
                <a:gd name="connsiteY1" fmla="*/ 12697 h 454409"/>
                <a:gd name="connsiteX2" fmla="*/ 4825741 w 4825746"/>
                <a:gd name="connsiteY2" fmla="*/ 0 h 454409"/>
                <a:gd name="connsiteX3" fmla="*/ 1950388 w 4825746"/>
                <a:gd name="connsiteY3" fmla="*/ 454409 h 454409"/>
                <a:gd name="connsiteX4" fmla="*/ 23459 w 4825746"/>
                <a:gd name="connsiteY4" fmla="*/ 448059 h 454409"/>
                <a:gd name="connsiteX0" fmla="*/ 23459 w 5255987"/>
                <a:gd name="connsiteY0" fmla="*/ 460757 h 467107"/>
                <a:gd name="connsiteX1" fmla="*/ 2827069 w 5255987"/>
                <a:gd name="connsiteY1" fmla="*/ 25395 h 467107"/>
                <a:gd name="connsiteX2" fmla="*/ 5255993 w 5255987"/>
                <a:gd name="connsiteY2" fmla="*/ 0 h 467107"/>
                <a:gd name="connsiteX3" fmla="*/ 1950388 w 5255987"/>
                <a:gd name="connsiteY3" fmla="*/ 467107 h 467107"/>
                <a:gd name="connsiteX4" fmla="*/ 23459 w 5255987"/>
                <a:gd name="connsiteY4" fmla="*/ 460757 h 467107"/>
                <a:gd name="connsiteX0" fmla="*/ 19100 w 5251640"/>
                <a:gd name="connsiteY0" fmla="*/ 460757 h 467107"/>
                <a:gd name="connsiteX1" fmla="*/ 3539769 w 5251640"/>
                <a:gd name="connsiteY1" fmla="*/ 19048 h 467107"/>
                <a:gd name="connsiteX2" fmla="*/ 5251634 w 5251640"/>
                <a:gd name="connsiteY2" fmla="*/ 0 h 467107"/>
                <a:gd name="connsiteX3" fmla="*/ 1946029 w 5251640"/>
                <a:gd name="connsiteY3" fmla="*/ 467107 h 467107"/>
                <a:gd name="connsiteX4" fmla="*/ 19100 w 5251640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23470 w 4538945"/>
                <a:gd name="connsiteY0" fmla="*/ 448060 h 467107"/>
                <a:gd name="connsiteX1" fmla="*/ 2827085 w 4538945"/>
                <a:gd name="connsiteY1" fmla="*/ 19048 h 467107"/>
                <a:gd name="connsiteX2" fmla="*/ 4538950 w 4538945"/>
                <a:gd name="connsiteY2" fmla="*/ 0 h 467107"/>
                <a:gd name="connsiteX3" fmla="*/ 1376757 w 4538945"/>
                <a:gd name="connsiteY3" fmla="*/ 467107 h 467107"/>
                <a:gd name="connsiteX4" fmla="*/ 23470 w 4538945"/>
                <a:gd name="connsiteY4" fmla="*/ 448060 h 467107"/>
                <a:gd name="connsiteX0" fmla="*/ 2603 w 4518078"/>
                <a:gd name="connsiteY0" fmla="*/ 448060 h 467107"/>
                <a:gd name="connsiteX1" fmla="*/ 2806218 w 4518078"/>
                <a:gd name="connsiteY1" fmla="*/ 19048 h 467107"/>
                <a:gd name="connsiteX2" fmla="*/ 4518083 w 4518078"/>
                <a:gd name="connsiteY2" fmla="*/ 0 h 467107"/>
                <a:gd name="connsiteX3" fmla="*/ 1355890 w 4518078"/>
                <a:gd name="connsiteY3" fmla="*/ 467107 h 467107"/>
                <a:gd name="connsiteX4" fmla="*/ 2603 w 4518078"/>
                <a:gd name="connsiteY4" fmla="*/ 448060 h 467107"/>
                <a:gd name="connsiteX0" fmla="*/ 2603 w 4518078"/>
                <a:gd name="connsiteY0" fmla="*/ 448060 h 448060"/>
                <a:gd name="connsiteX1" fmla="*/ 2806218 w 4518078"/>
                <a:gd name="connsiteY1" fmla="*/ 19048 h 448060"/>
                <a:gd name="connsiteX2" fmla="*/ 4518083 w 4518078"/>
                <a:gd name="connsiteY2" fmla="*/ 0 h 448060"/>
                <a:gd name="connsiteX3" fmla="*/ 1499296 w 4518078"/>
                <a:gd name="connsiteY3" fmla="*/ 441707 h 448060"/>
                <a:gd name="connsiteX4" fmla="*/ 2603 w 4518078"/>
                <a:gd name="connsiteY4" fmla="*/ 448060 h 448060"/>
                <a:gd name="connsiteX0" fmla="*/ 2535 w 4518010"/>
                <a:gd name="connsiteY0" fmla="*/ 450786 h 450786"/>
                <a:gd name="connsiteX1" fmla="*/ 2877877 w 4518010"/>
                <a:gd name="connsiteY1" fmla="*/ 9077 h 450786"/>
                <a:gd name="connsiteX2" fmla="*/ 4518015 w 4518010"/>
                <a:gd name="connsiteY2" fmla="*/ 2726 h 450786"/>
                <a:gd name="connsiteX3" fmla="*/ 1499228 w 4518010"/>
                <a:gd name="connsiteY3" fmla="*/ 444433 h 450786"/>
                <a:gd name="connsiteX4" fmla="*/ 2535 w 4518010"/>
                <a:gd name="connsiteY4" fmla="*/ 450786 h 4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8010" h="450786">
                  <a:moveTo>
                    <a:pt x="2535" y="450786"/>
                  </a:moveTo>
                  <a:cubicBezTo>
                    <a:pt x="-95529" y="153866"/>
                    <a:pt x="2682805" y="-45787"/>
                    <a:pt x="2877877" y="9077"/>
                  </a:cubicBezTo>
                  <a:lnTo>
                    <a:pt x="4518015" y="2726"/>
                  </a:lnTo>
                  <a:cubicBezTo>
                    <a:pt x="4311234" y="14918"/>
                    <a:pt x="629141" y="231587"/>
                    <a:pt x="1499228" y="444433"/>
                  </a:cubicBezTo>
                  <a:lnTo>
                    <a:pt x="2535" y="450786"/>
                  </a:lnTo>
                  <a:close/>
                </a:path>
              </a:pathLst>
            </a:custGeom>
            <a:solidFill>
              <a:srgbClr val="55763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5-Point Star 62"/>
            <p:cNvSpPr/>
            <p:nvPr/>
          </p:nvSpPr>
          <p:spPr bwMode="auto">
            <a:xfrm rot="20674669">
              <a:off x="4900327" y="1552134"/>
              <a:ext cx="192024" cy="182880"/>
            </a:xfrm>
            <a:prstGeom prst="star5">
              <a:avLst/>
            </a:prstGeom>
            <a:solidFill>
              <a:srgbClr val="981E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64" name="Straight Connector 63"/>
            <p:cNvCxnSpPr>
              <a:endCxn id="63" idx="1"/>
            </p:cNvCxnSpPr>
            <p:nvPr/>
          </p:nvCxnSpPr>
          <p:spPr bwMode="auto">
            <a:xfrm flipV="1">
              <a:off x="3431189" y="1648298"/>
              <a:ext cx="1466855" cy="16634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endCxn id="63" idx="1"/>
            </p:cNvCxnSpPr>
            <p:nvPr/>
          </p:nvCxnSpPr>
          <p:spPr bwMode="auto">
            <a:xfrm flipV="1">
              <a:off x="3451675" y="1648298"/>
              <a:ext cx="1446369" cy="31892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373" name="Straight Arrow Connector 186372"/>
            <p:cNvCxnSpPr/>
            <p:nvPr/>
          </p:nvCxnSpPr>
          <p:spPr bwMode="auto">
            <a:xfrm>
              <a:off x="3105150" y="1637881"/>
              <a:ext cx="12700" cy="124492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86374" name="TextBox 186373"/>
            <p:cNvSpPr txBox="1"/>
            <p:nvPr/>
          </p:nvSpPr>
          <p:spPr>
            <a:xfrm rot="16200000">
              <a:off x="2616360" y="1828501"/>
              <a:ext cx="1002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200 eV</a:t>
              </a:r>
            </a:p>
            <a:p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862807" y="557348"/>
              <a:ext cx="2049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cylindrical bend</a:t>
              </a:r>
            </a:p>
            <a:p>
              <a:r>
                <a:rPr lang="" dirty="0">
                  <a:solidFill>
                    <a:schemeClr val="tx1"/>
                  </a:solidFill>
                </a:rPr>
                <a:t>von-Hamos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205764E-E432-4C50-82CE-53FBABEB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048" y="4013222"/>
              <a:ext cx="1358900" cy="162530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CAF237-BA11-771E-84B0-9529D6B4B576}"/>
              </a:ext>
            </a:extLst>
          </p:cNvPr>
          <p:cNvGrpSpPr/>
          <p:nvPr/>
        </p:nvGrpSpPr>
        <p:grpSpPr>
          <a:xfrm>
            <a:off x="5019113" y="585767"/>
            <a:ext cx="4378044" cy="4984778"/>
            <a:chOff x="5019113" y="585767"/>
            <a:chExt cx="4378044" cy="4984778"/>
          </a:xfrm>
        </p:grpSpPr>
        <p:sp>
          <p:nvSpPr>
            <p:cNvPr id="105" name="Freeform 104"/>
            <p:cNvSpPr/>
            <p:nvPr/>
          </p:nvSpPr>
          <p:spPr bwMode="auto">
            <a:xfrm>
              <a:off x="8403133" y="2085989"/>
              <a:ext cx="147282" cy="551136"/>
            </a:xfrm>
            <a:custGeom>
              <a:avLst/>
              <a:gdLst>
                <a:gd name="connsiteX0" fmla="*/ 147282 w 147282"/>
                <a:gd name="connsiteY0" fmla="*/ 0 h 551136"/>
                <a:gd name="connsiteX1" fmla="*/ 147282 w 147282"/>
                <a:gd name="connsiteY1" fmla="*/ 118656 h 551136"/>
                <a:gd name="connsiteX2" fmla="*/ 118656 w 147282"/>
                <a:gd name="connsiteY2" fmla="*/ 275568 h 551136"/>
                <a:gd name="connsiteX3" fmla="*/ 147282 w 147282"/>
                <a:gd name="connsiteY3" fmla="*/ 432480 h 551136"/>
                <a:gd name="connsiteX4" fmla="*/ 147282 w 147282"/>
                <a:gd name="connsiteY4" fmla="*/ 551136 h 551136"/>
                <a:gd name="connsiteX5" fmla="*/ 0 w 147282"/>
                <a:gd name="connsiteY5" fmla="*/ 275568 h 551136"/>
                <a:gd name="connsiteX6" fmla="*/ 147282 w 147282"/>
                <a:gd name="connsiteY6" fmla="*/ 0 h 5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282" h="551136">
                  <a:moveTo>
                    <a:pt x="147282" y="0"/>
                  </a:moveTo>
                  <a:lnTo>
                    <a:pt x="147282" y="118656"/>
                  </a:lnTo>
                  <a:cubicBezTo>
                    <a:pt x="131472" y="118656"/>
                    <a:pt x="118656" y="188908"/>
                    <a:pt x="118656" y="275568"/>
                  </a:cubicBezTo>
                  <a:cubicBezTo>
                    <a:pt x="118656" y="362228"/>
                    <a:pt x="131472" y="432480"/>
                    <a:pt x="147282" y="432480"/>
                  </a:cubicBezTo>
                  <a:lnTo>
                    <a:pt x="147282" y="551136"/>
                  </a:lnTo>
                  <a:cubicBezTo>
                    <a:pt x="65940" y="551136"/>
                    <a:pt x="0" y="427760"/>
                    <a:pt x="0" y="275568"/>
                  </a:cubicBezTo>
                  <a:cubicBezTo>
                    <a:pt x="0" y="123376"/>
                    <a:pt x="65940" y="0"/>
                    <a:pt x="147282" y="0"/>
                  </a:cubicBez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8403133" y="1564594"/>
              <a:ext cx="147282" cy="551136"/>
            </a:xfrm>
            <a:custGeom>
              <a:avLst/>
              <a:gdLst>
                <a:gd name="connsiteX0" fmla="*/ 147282 w 147282"/>
                <a:gd name="connsiteY0" fmla="*/ 0 h 551136"/>
                <a:gd name="connsiteX1" fmla="*/ 147282 w 147282"/>
                <a:gd name="connsiteY1" fmla="*/ 118656 h 551136"/>
                <a:gd name="connsiteX2" fmla="*/ 118656 w 147282"/>
                <a:gd name="connsiteY2" fmla="*/ 275568 h 551136"/>
                <a:gd name="connsiteX3" fmla="*/ 147282 w 147282"/>
                <a:gd name="connsiteY3" fmla="*/ 432480 h 551136"/>
                <a:gd name="connsiteX4" fmla="*/ 147282 w 147282"/>
                <a:gd name="connsiteY4" fmla="*/ 551136 h 551136"/>
                <a:gd name="connsiteX5" fmla="*/ 0 w 147282"/>
                <a:gd name="connsiteY5" fmla="*/ 275568 h 551136"/>
                <a:gd name="connsiteX6" fmla="*/ 147282 w 147282"/>
                <a:gd name="connsiteY6" fmla="*/ 0 h 5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282" h="551136">
                  <a:moveTo>
                    <a:pt x="147282" y="0"/>
                  </a:moveTo>
                  <a:lnTo>
                    <a:pt x="147282" y="118656"/>
                  </a:lnTo>
                  <a:cubicBezTo>
                    <a:pt x="131472" y="118656"/>
                    <a:pt x="118656" y="188908"/>
                    <a:pt x="118656" y="275568"/>
                  </a:cubicBezTo>
                  <a:cubicBezTo>
                    <a:pt x="118656" y="362228"/>
                    <a:pt x="131472" y="432480"/>
                    <a:pt x="147282" y="432480"/>
                  </a:cubicBezTo>
                  <a:lnTo>
                    <a:pt x="147282" y="551136"/>
                  </a:lnTo>
                  <a:cubicBezTo>
                    <a:pt x="65940" y="551136"/>
                    <a:pt x="0" y="427760"/>
                    <a:pt x="0" y="275568"/>
                  </a:cubicBezTo>
                  <a:cubicBezTo>
                    <a:pt x="0" y="123376"/>
                    <a:pt x="65940" y="0"/>
                    <a:pt x="147282" y="0"/>
                  </a:cubicBez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86375" name="Oval 186374"/>
            <p:cNvSpPr/>
            <p:nvPr/>
          </p:nvSpPr>
          <p:spPr bwMode="auto">
            <a:xfrm>
              <a:off x="5713472" y="1220163"/>
              <a:ext cx="431800" cy="1738874"/>
            </a:xfrm>
            <a:prstGeom prst="ellipse">
              <a:avLst/>
            </a:prstGeom>
            <a:solidFill>
              <a:srgbClr val="928B8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34795" y="585767"/>
              <a:ext cx="2049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Spherical bend,</a:t>
              </a:r>
            </a:p>
            <a:p>
              <a:r>
                <a:rPr lang="" dirty="0">
                  <a:solidFill>
                    <a:schemeClr val="tx1"/>
                  </a:solidFill>
                </a:rPr>
                <a:t>Johan/Johannson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792292" y="1426856"/>
              <a:ext cx="279400" cy="1383770"/>
            </a:xfrm>
            <a:prstGeom prst="ellipse">
              <a:avLst/>
            </a:prstGeom>
            <a:solidFill>
              <a:srgbClr val="0000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79" name="5-Point Star 78"/>
            <p:cNvSpPr/>
            <p:nvPr/>
          </p:nvSpPr>
          <p:spPr bwMode="auto">
            <a:xfrm rot="20674669">
              <a:off x="8761753" y="2266365"/>
              <a:ext cx="192024" cy="182880"/>
            </a:xfrm>
            <a:prstGeom prst="star5">
              <a:avLst/>
            </a:prstGeom>
            <a:solidFill>
              <a:srgbClr val="E98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186379" name="Straight Connector 186378"/>
            <p:cNvCxnSpPr>
              <a:stCxn id="78" idx="4"/>
              <a:endCxn id="79" idx="1"/>
            </p:cNvCxnSpPr>
            <p:nvPr/>
          </p:nvCxnSpPr>
          <p:spPr bwMode="auto">
            <a:xfrm flipV="1">
              <a:off x="5931992" y="2362529"/>
              <a:ext cx="2827478" cy="44809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381" name="Straight Connector 186380"/>
            <p:cNvCxnSpPr>
              <a:endCxn id="79" idx="1"/>
            </p:cNvCxnSpPr>
            <p:nvPr/>
          </p:nvCxnSpPr>
          <p:spPr bwMode="auto">
            <a:xfrm>
              <a:off x="5929372" y="1426856"/>
              <a:ext cx="2830098" cy="93567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78" idx="0"/>
              <a:endCxn id="87" idx="1"/>
            </p:cNvCxnSpPr>
            <p:nvPr/>
          </p:nvCxnSpPr>
          <p:spPr bwMode="auto">
            <a:xfrm>
              <a:off x="5931992" y="1426856"/>
              <a:ext cx="2828465" cy="38648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5-Point Star 86"/>
            <p:cNvSpPr/>
            <p:nvPr/>
          </p:nvSpPr>
          <p:spPr bwMode="auto">
            <a:xfrm rot="20324981">
              <a:off x="8761752" y="1707217"/>
              <a:ext cx="192024" cy="182880"/>
            </a:xfrm>
            <a:prstGeom prst="star5">
              <a:avLst/>
            </a:prstGeom>
            <a:solidFill>
              <a:srgbClr val="981E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186386" name="Straight Connector 186385"/>
            <p:cNvCxnSpPr>
              <a:stCxn id="78" idx="4"/>
              <a:endCxn id="87" idx="1"/>
            </p:cNvCxnSpPr>
            <p:nvPr/>
          </p:nvCxnSpPr>
          <p:spPr bwMode="auto">
            <a:xfrm flipV="1">
              <a:off x="5931992" y="1813338"/>
              <a:ext cx="2828465" cy="9972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6006153" y="3109024"/>
                  <a:ext cx="2067429" cy="926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Ø</a:t>
                  </a:r>
                  <a:r>
                    <a:rPr lang="" dirty="0">
                      <a:solidFill>
                        <a:schemeClr val="tx1"/>
                      </a:solidFill>
                    </a:rPr>
                    <a:t> 10 cm 1/3 </a:t>
                  </a:r>
                </a:p>
                <a:p>
                  <a:r>
                    <a:rPr lang="" dirty="0">
                      <a:solidFill>
                        <a:schemeClr val="tx1"/>
                      </a:solidFill>
                    </a:rPr>
                    <a:t>on 50 cm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a14:m>
                  <a:endParaRPr lang="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6153" y="3109024"/>
                  <a:ext cx="2067429" cy="926407"/>
                </a:xfrm>
                <a:prstGeom prst="rect">
                  <a:avLst/>
                </a:prstGeom>
                <a:blipFill>
                  <a:blip r:embed="rId6"/>
                  <a:stretch>
                    <a:fillRect l="-2360" t="-3289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6389" name="TextBox 186388"/>
            <p:cNvSpPr txBox="1"/>
            <p:nvPr/>
          </p:nvSpPr>
          <p:spPr>
            <a:xfrm>
              <a:off x="7924800" y="3197108"/>
              <a:ext cx="1155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0.5 eV</a:t>
              </a:r>
            </a:p>
            <a:p>
              <a:r>
                <a:rPr lang="" dirty="0">
                  <a:solidFill>
                    <a:schemeClr val="tx1"/>
                  </a:solidFill>
                </a:rPr>
                <a:t>scanning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7"/>
            <a:srcRect l="60406" b="52064"/>
            <a:stretch/>
          </p:blipFill>
          <p:spPr>
            <a:xfrm>
              <a:off x="5494264" y="4046590"/>
              <a:ext cx="2118405" cy="1523955"/>
            </a:xfrm>
            <a:prstGeom prst="rect">
              <a:avLst/>
            </a:prstGeom>
          </p:spPr>
        </p:pic>
        <p:sp>
          <p:nvSpPr>
            <p:cNvPr id="103" name="Freeform 102"/>
            <p:cNvSpPr/>
            <p:nvPr/>
          </p:nvSpPr>
          <p:spPr bwMode="auto">
            <a:xfrm flipH="1">
              <a:off x="8546624" y="1564594"/>
              <a:ext cx="147282" cy="551136"/>
            </a:xfrm>
            <a:custGeom>
              <a:avLst/>
              <a:gdLst>
                <a:gd name="connsiteX0" fmla="*/ 147282 w 147282"/>
                <a:gd name="connsiteY0" fmla="*/ 0 h 551136"/>
                <a:gd name="connsiteX1" fmla="*/ 147282 w 147282"/>
                <a:gd name="connsiteY1" fmla="*/ 118656 h 551136"/>
                <a:gd name="connsiteX2" fmla="*/ 118656 w 147282"/>
                <a:gd name="connsiteY2" fmla="*/ 275568 h 551136"/>
                <a:gd name="connsiteX3" fmla="*/ 147282 w 147282"/>
                <a:gd name="connsiteY3" fmla="*/ 432480 h 551136"/>
                <a:gd name="connsiteX4" fmla="*/ 147282 w 147282"/>
                <a:gd name="connsiteY4" fmla="*/ 551136 h 551136"/>
                <a:gd name="connsiteX5" fmla="*/ 0 w 147282"/>
                <a:gd name="connsiteY5" fmla="*/ 275568 h 551136"/>
                <a:gd name="connsiteX6" fmla="*/ 147282 w 147282"/>
                <a:gd name="connsiteY6" fmla="*/ 0 h 5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282" h="551136">
                  <a:moveTo>
                    <a:pt x="147282" y="0"/>
                  </a:moveTo>
                  <a:lnTo>
                    <a:pt x="147282" y="118656"/>
                  </a:lnTo>
                  <a:cubicBezTo>
                    <a:pt x="131472" y="118656"/>
                    <a:pt x="118656" y="188908"/>
                    <a:pt x="118656" y="275568"/>
                  </a:cubicBezTo>
                  <a:cubicBezTo>
                    <a:pt x="118656" y="362228"/>
                    <a:pt x="131472" y="432480"/>
                    <a:pt x="147282" y="432480"/>
                  </a:cubicBezTo>
                  <a:lnTo>
                    <a:pt x="147282" y="551136"/>
                  </a:lnTo>
                  <a:cubicBezTo>
                    <a:pt x="65940" y="551136"/>
                    <a:pt x="0" y="427760"/>
                    <a:pt x="0" y="275568"/>
                  </a:cubicBezTo>
                  <a:cubicBezTo>
                    <a:pt x="0" y="123376"/>
                    <a:pt x="65940" y="0"/>
                    <a:pt x="147282" y="0"/>
                  </a:cubicBez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 flipH="1">
              <a:off x="8546624" y="2085989"/>
              <a:ext cx="147282" cy="551136"/>
            </a:xfrm>
            <a:custGeom>
              <a:avLst/>
              <a:gdLst>
                <a:gd name="connsiteX0" fmla="*/ 147282 w 147282"/>
                <a:gd name="connsiteY0" fmla="*/ 0 h 551136"/>
                <a:gd name="connsiteX1" fmla="*/ 147282 w 147282"/>
                <a:gd name="connsiteY1" fmla="*/ 118656 h 551136"/>
                <a:gd name="connsiteX2" fmla="*/ 118656 w 147282"/>
                <a:gd name="connsiteY2" fmla="*/ 275568 h 551136"/>
                <a:gd name="connsiteX3" fmla="*/ 147282 w 147282"/>
                <a:gd name="connsiteY3" fmla="*/ 432480 h 551136"/>
                <a:gd name="connsiteX4" fmla="*/ 147282 w 147282"/>
                <a:gd name="connsiteY4" fmla="*/ 551136 h 551136"/>
                <a:gd name="connsiteX5" fmla="*/ 0 w 147282"/>
                <a:gd name="connsiteY5" fmla="*/ 275568 h 551136"/>
                <a:gd name="connsiteX6" fmla="*/ 147282 w 147282"/>
                <a:gd name="connsiteY6" fmla="*/ 0 h 5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282" h="551136">
                  <a:moveTo>
                    <a:pt x="147282" y="0"/>
                  </a:moveTo>
                  <a:lnTo>
                    <a:pt x="147282" y="118656"/>
                  </a:lnTo>
                  <a:cubicBezTo>
                    <a:pt x="131472" y="118656"/>
                    <a:pt x="118656" y="188908"/>
                    <a:pt x="118656" y="275568"/>
                  </a:cubicBezTo>
                  <a:cubicBezTo>
                    <a:pt x="118656" y="362228"/>
                    <a:pt x="131472" y="432480"/>
                    <a:pt x="147282" y="432480"/>
                  </a:cubicBezTo>
                  <a:lnTo>
                    <a:pt x="147282" y="551136"/>
                  </a:lnTo>
                  <a:cubicBezTo>
                    <a:pt x="65940" y="551136"/>
                    <a:pt x="0" y="427760"/>
                    <a:pt x="0" y="275568"/>
                  </a:cubicBezTo>
                  <a:cubicBezTo>
                    <a:pt x="0" y="123376"/>
                    <a:pt x="65940" y="0"/>
                    <a:pt x="147282" y="0"/>
                  </a:cubicBez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612669" y="2545224"/>
              <a:ext cx="1155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shielding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6394" name="TextBox 186393"/>
            <p:cNvSpPr txBox="1"/>
            <p:nvPr/>
          </p:nvSpPr>
          <p:spPr>
            <a:xfrm>
              <a:off x="5019113" y="2976912"/>
              <a:ext cx="1076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motor control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6402" name="Curved Up Arrow 186401"/>
            <p:cNvSpPr/>
            <p:nvPr/>
          </p:nvSpPr>
          <p:spPr bwMode="auto">
            <a:xfrm>
              <a:off x="5645164" y="2868960"/>
              <a:ext cx="614422" cy="331645"/>
            </a:xfrm>
            <a:prstGeom prst="curvedUpArrow">
              <a:avLst/>
            </a:prstGeom>
            <a:solidFill>
              <a:srgbClr val="981E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86403" name="Up Arrow 186402"/>
            <p:cNvSpPr/>
            <p:nvPr/>
          </p:nvSpPr>
          <p:spPr bwMode="auto">
            <a:xfrm>
              <a:off x="8974637" y="1637881"/>
              <a:ext cx="100110" cy="334386"/>
            </a:xfrm>
            <a:prstGeom prst="upArrow">
              <a:avLst/>
            </a:prstGeom>
            <a:solidFill>
              <a:srgbClr val="981E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20294" y="988004"/>
              <a:ext cx="1076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motor control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234795" y="5993183"/>
            <a:ext cx="64348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" sz="1100" dirty="0">
                <a:solidFill>
                  <a:schemeClr val="tx1"/>
                </a:solidFill>
              </a:rPr>
              <a:t>Gerry Seidler Global XAFS club</a:t>
            </a:r>
          </a:p>
          <a:p>
            <a:r>
              <a:rPr lang="en-US" sz="1100" dirty="0">
                <a:solidFill>
                  <a:schemeClr val="tx1"/>
                </a:solidFill>
              </a:rPr>
              <a:t>https://www.youtube.com/watch?v=3lJ9uE7Xvcg&amp;t=101s</a:t>
            </a:r>
          </a:p>
        </p:txBody>
      </p:sp>
    </p:spTree>
    <p:extLst>
      <p:ext uri="{BB962C8B-B14F-4D97-AF65-F5344CB8AC3E}">
        <p14:creationId xmlns:p14="http://schemas.microsoft.com/office/powerpoint/2010/main" val="42280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high efficient crystal detectors: </a:t>
            </a:r>
            <a:r>
              <a:rPr lang="en-SE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fficiency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&lt;1e-</a:t>
            </a:r>
            <a:r>
              <a:rPr lang="en-SE" dirty="0">
                <a:solidFill>
                  <a:schemeClr val="tx1"/>
                </a:solidFill>
                <a:latin typeface="+mn-lt"/>
              </a:rPr>
              <a:t>7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2AA4E-0694-4C24-A43E-03D461B3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33" y="1244112"/>
            <a:ext cx="3779072" cy="45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1326"/>
          </a:xfrm>
        </p:spPr>
        <p:txBody>
          <a:bodyPr/>
          <a:lstStyle/>
          <a:p>
            <a: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" sz="24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use all these numbers: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708E9D-40C5-661C-7C9A-9179893AB754}"/>
              </a:ext>
            </a:extLst>
          </p:cNvPr>
          <p:cNvGrpSpPr/>
          <p:nvPr/>
        </p:nvGrpSpPr>
        <p:grpSpPr>
          <a:xfrm>
            <a:off x="3715925" y="880565"/>
            <a:ext cx="3158250" cy="2668832"/>
            <a:chOff x="2794685" y="557348"/>
            <a:chExt cx="3096212" cy="3113915"/>
          </a:xfrm>
        </p:grpSpPr>
        <p:sp>
          <p:nvSpPr>
            <p:cNvPr id="27" name="5-Point Star 26"/>
            <p:cNvSpPr/>
            <p:nvPr/>
          </p:nvSpPr>
          <p:spPr bwMode="auto">
            <a:xfrm rot="20674669">
              <a:off x="4896051" y="1951065"/>
              <a:ext cx="192024" cy="182880"/>
            </a:xfrm>
            <a:prstGeom prst="star5">
              <a:avLst/>
            </a:prstGeom>
            <a:solidFill>
              <a:srgbClr val="E98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28" name="Parallelogram 27"/>
            <p:cNvSpPr/>
            <p:nvPr/>
          </p:nvSpPr>
          <p:spPr bwMode="auto">
            <a:xfrm rot="16200000" flipH="1">
              <a:off x="2622319" y="1790890"/>
              <a:ext cx="1720876" cy="462948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76" h="462948">
                  <a:moveTo>
                    <a:pt x="1804" y="462948"/>
                  </a:moveTo>
                  <a:cubicBezTo>
                    <a:pt x="-24585" y="45375"/>
                    <a:pt x="244196" y="-39972"/>
                    <a:pt x="439268" y="14892"/>
                  </a:cubicBezTo>
                  <a:lnTo>
                    <a:pt x="1720876" y="14892"/>
                  </a:lnTo>
                  <a:cubicBezTo>
                    <a:pt x="1514095" y="27084"/>
                    <a:pt x="1345413" y="199296"/>
                    <a:pt x="1283412" y="462948"/>
                  </a:cubicBezTo>
                  <a:lnTo>
                    <a:pt x="1804" y="462948"/>
                  </a:lnTo>
                  <a:close/>
                </a:path>
              </a:pathLst>
            </a:custGeom>
            <a:solidFill>
              <a:srgbClr val="928B8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31" name="Straight Connector 30"/>
            <p:cNvCxnSpPr>
              <a:endCxn id="27" idx="1"/>
            </p:cNvCxnSpPr>
            <p:nvPr/>
          </p:nvCxnSpPr>
          <p:spPr bwMode="auto">
            <a:xfrm>
              <a:off x="3431189" y="1967223"/>
              <a:ext cx="1462579" cy="8000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794685" y="2913552"/>
                  <a:ext cx="2314250" cy="757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" dirty="0">
                      <a:solidFill>
                        <a:schemeClr val="tx1"/>
                      </a:solidFill>
                    </a:rPr>
                    <a:t>0.2 mm x 10 cm</a:t>
                  </a:r>
                </a:p>
                <a:p>
                  <a:r>
                    <a:rPr lang="" dirty="0">
                      <a:solidFill>
                        <a:schemeClr val="tx1"/>
                      </a:solidFill>
                    </a:rPr>
                    <a:t>on 25 cm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endParaRPr lang="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4685" y="2913552"/>
                  <a:ext cx="2314250" cy="757711"/>
                </a:xfrm>
                <a:prstGeom prst="rect">
                  <a:avLst/>
                </a:prstGeom>
                <a:blipFill>
                  <a:blip r:embed="rId2"/>
                  <a:stretch>
                    <a:fillRect l="-2326" t="-5660" b="-15094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Parallelogram 27"/>
            <p:cNvSpPr/>
            <p:nvPr/>
          </p:nvSpPr>
          <p:spPr bwMode="auto">
            <a:xfrm rot="16200000" flipH="1">
              <a:off x="3284633" y="1731918"/>
              <a:ext cx="400113" cy="450786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361 w 2866681"/>
                <a:gd name="connsiteY0" fmla="*/ 451337 h 464037"/>
                <a:gd name="connsiteX1" fmla="*/ 1585073 w 2866681"/>
                <a:gd name="connsiteY1" fmla="*/ 15981 h 464037"/>
                <a:gd name="connsiteX2" fmla="*/ 2866681 w 2866681"/>
                <a:gd name="connsiteY2" fmla="*/ 15981 h 464037"/>
                <a:gd name="connsiteX3" fmla="*/ 2429217 w 2866681"/>
                <a:gd name="connsiteY3" fmla="*/ 464037 h 464037"/>
                <a:gd name="connsiteX4" fmla="*/ 361 w 2866681"/>
                <a:gd name="connsiteY4" fmla="*/ 451337 h 4640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8335 w 2904655"/>
                <a:gd name="connsiteY0" fmla="*/ 446774 h 446774"/>
                <a:gd name="connsiteX1" fmla="*/ 1623047 w 2904655"/>
                <a:gd name="connsiteY1" fmla="*/ 11418 h 446774"/>
                <a:gd name="connsiteX2" fmla="*/ 2904655 w 2904655"/>
                <a:gd name="connsiteY2" fmla="*/ 11418 h 446774"/>
                <a:gd name="connsiteX3" fmla="*/ 1678480 w 2904655"/>
                <a:gd name="connsiteY3" fmla="*/ 427727 h 446774"/>
                <a:gd name="connsiteX4" fmla="*/ 38335 w 2904655"/>
                <a:gd name="connsiteY4" fmla="*/ 446774 h 446774"/>
                <a:gd name="connsiteX0" fmla="*/ 27185 w 3682211"/>
                <a:gd name="connsiteY0" fmla="*/ 416932 h 429632"/>
                <a:gd name="connsiteX1" fmla="*/ 2400603 w 3682211"/>
                <a:gd name="connsiteY1" fmla="*/ 13323 h 429632"/>
                <a:gd name="connsiteX2" fmla="*/ 3682211 w 3682211"/>
                <a:gd name="connsiteY2" fmla="*/ 13323 h 429632"/>
                <a:gd name="connsiteX3" fmla="*/ 2456036 w 3682211"/>
                <a:gd name="connsiteY3" fmla="*/ 429632 h 429632"/>
                <a:gd name="connsiteX4" fmla="*/ 27185 w 3682211"/>
                <a:gd name="connsiteY4" fmla="*/ 416932 h 429632"/>
                <a:gd name="connsiteX0" fmla="*/ 23459 w 4108681"/>
                <a:gd name="connsiteY0" fmla="*/ 452806 h 452806"/>
                <a:gd name="connsiteX1" fmla="*/ 2827073 w 4108681"/>
                <a:gd name="connsiteY1" fmla="*/ 11094 h 452806"/>
                <a:gd name="connsiteX2" fmla="*/ 4108681 w 4108681"/>
                <a:gd name="connsiteY2" fmla="*/ 11094 h 452806"/>
                <a:gd name="connsiteX3" fmla="*/ 2882506 w 4108681"/>
                <a:gd name="connsiteY3" fmla="*/ 427403 h 452806"/>
                <a:gd name="connsiteX4" fmla="*/ 23459 w 4108681"/>
                <a:gd name="connsiteY4" fmla="*/ 452806 h 452806"/>
                <a:gd name="connsiteX0" fmla="*/ 23459 w 4108681"/>
                <a:gd name="connsiteY0" fmla="*/ 452806 h 459156"/>
                <a:gd name="connsiteX1" fmla="*/ 2827073 w 4108681"/>
                <a:gd name="connsiteY1" fmla="*/ 11094 h 459156"/>
                <a:gd name="connsiteX2" fmla="*/ 4108681 w 4108681"/>
                <a:gd name="connsiteY2" fmla="*/ 11094 h 459156"/>
                <a:gd name="connsiteX3" fmla="*/ 1950388 w 4108681"/>
                <a:gd name="connsiteY3" fmla="*/ 459156 h 459156"/>
                <a:gd name="connsiteX4" fmla="*/ 23459 w 4108681"/>
                <a:gd name="connsiteY4" fmla="*/ 452806 h 459156"/>
                <a:gd name="connsiteX0" fmla="*/ 23459 w 4825746"/>
                <a:gd name="connsiteY0" fmla="*/ 452806 h 459156"/>
                <a:gd name="connsiteX1" fmla="*/ 2827073 w 4825746"/>
                <a:gd name="connsiteY1" fmla="*/ 11094 h 459156"/>
                <a:gd name="connsiteX2" fmla="*/ 4825741 w 4825746"/>
                <a:gd name="connsiteY2" fmla="*/ 4747 h 459156"/>
                <a:gd name="connsiteX3" fmla="*/ 1950388 w 4825746"/>
                <a:gd name="connsiteY3" fmla="*/ 459156 h 459156"/>
                <a:gd name="connsiteX4" fmla="*/ 23459 w 4825746"/>
                <a:gd name="connsiteY4" fmla="*/ 452806 h 459156"/>
                <a:gd name="connsiteX0" fmla="*/ 23459 w 4825746"/>
                <a:gd name="connsiteY0" fmla="*/ 448059 h 454409"/>
                <a:gd name="connsiteX1" fmla="*/ 2827069 w 4825746"/>
                <a:gd name="connsiteY1" fmla="*/ 12697 h 454409"/>
                <a:gd name="connsiteX2" fmla="*/ 4825741 w 4825746"/>
                <a:gd name="connsiteY2" fmla="*/ 0 h 454409"/>
                <a:gd name="connsiteX3" fmla="*/ 1950388 w 4825746"/>
                <a:gd name="connsiteY3" fmla="*/ 454409 h 454409"/>
                <a:gd name="connsiteX4" fmla="*/ 23459 w 4825746"/>
                <a:gd name="connsiteY4" fmla="*/ 448059 h 454409"/>
                <a:gd name="connsiteX0" fmla="*/ 23459 w 5255987"/>
                <a:gd name="connsiteY0" fmla="*/ 460757 h 467107"/>
                <a:gd name="connsiteX1" fmla="*/ 2827069 w 5255987"/>
                <a:gd name="connsiteY1" fmla="*/ 25395 h 467107"/>
                <a:gd name="connsiteX2" fmla="*/ 5255993 w 5255987"/>
                <a:gd name="connsiteY2" fmla="*/ 0 h 467107"/>
                <a:gd name="connsiteX3" fmla="*/ 1950388 w 5255987"/>
                <a:gd name="connsiteY3" fmla="*/ 467107 h 467107"/>
                <a:gd name="connsiteX4" fmla="*/ 23459 w 5255987"/>
                <a:gd name="connsiteY4" fmla="*/ 460757 h 467107"/>
                <a:gd name="connsiteX0" fmla="*/ 19100 w 5251640"/>
                <a:gd name="connsiteY0" fmla="*/ 460757 h 467107"/>
                <a:gd name="connsiteX1" fmla="*/ 3539769 w 5251640"/>
                <a:gd name="connsiteY1" fmla="*/ 19048 h 467107"/>
                <a:gd name="connsiteX2" fmla="*/ 5251634 w 5251640"/>
                <a:gd name="connsiteY2" fmla="*/ 0 h 467107"/>
                <a:gd name="connsiteX3" fmla="*/ 1946029 w 5251640"/>
                <a:gd name="connsiteY3" fmla="*/ 467107 h 467107"/>
                <a:gd name="connsiteX4" fmla="*/ 19100 w 5251640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23470 w 4538945"/>
                <a:gd name="connsiteY0" fmla="*/ 448060 h 467107"/>
                <a:gd name="connsiteX1" fmla="*/ 2827085 w 4538945"/>
                <a:gd name="connsiteY1" fmla="*/ 19048 h 467107"/>
                <a:gd name="connsiteX2" fmla="*/ 4538950 w 4538945"/>
                <a:gd name="connsiteY2" fmla="*/ 0 h 467107"/>
                <a:gd name="connsiteX3" fmla="*/ 1376757 w 4538945"/>
                <a:gd name="connsiteY3" fmla="*/ 467107 h 467107"/>
                <a:gd name="connsiteX4" fmla="*/ 23470 w 4538945"/>
                <a:gd name="connsiteY4" fmla="*/ 448060 h 467107"/>
                <a:gd name="connsiteX0" fmla="*/ 2603 w 4518078"/>
                <a:gd name="connsiteY0" fmla="*/ 448060 h 467107"/>
                <a:gd name="connsiteX1" fmla="*/ 2806218 w 4518078"/>
                <a:gd name="connsiteY1" fmla="*/ 19048 h 467107"/>
                <a:gd name="connsiteX2" fmla="*/ 4518083 w 4518078"/>
                <a:gd name="connsiteY2" fmla="*/ 0 h 467107"/>
                <a:gd name="connsiteX3" fmla="*/ 1355890 w 4518078"/>
                <a:gd name="connsiteY3" fmla="*/ 467107 h 467107"/>
                <a:gd name="connsiteX4" fmla="*/ 2603 w 4518078"/>
                <a:gd name="connsiteY4" fmla="*/ 448060 h 467107"/>
                <a:gd name="connsiteX0" fmla="*/ 2603 w 4518078"/>
                <a:gd name="connsiteY0" fmla="*/ 448060 h 448060"/>
                <a:gd name="connsiteX1" fmla="*/ 2806218 w 4518078"/>
                <a:gd name="connsiteY1" fmla="*/ 19048 h 448060"/>
                <a:gd name="connsiteX2" fmla="*/ 4518083 w 4518078"/>
                <a:gd name="connsiteY2" fmla="*/ 0 h 448060"/>
                <a:gd name="connsiteX3" fmla="*/ 1499296 w 4518078"/>
                <a:gd name="connsiteY3" fmla="*/ 441707 h 448060"/>
                <a:gd name="connsiteX4" fmla="*/ 2603 w 4518078"/>
                <a:gd name="connsiteY4" fmla="*/ 448060 h 448060"/>
                <a:gd name="connsiteX0" fmla="*/ 2535 w 4518010"/>
                <a:gd name="connsiteY0" fmla="*/ 450786 h 450786"/>
                <a:gd name="connsiteX1" fmla="*/ 2877877 w 4518010"/>
                <a:gd name="connsiteY1" fmla="*/ 9077 h 450786"/>
                <a:gd name="connsiteX2" fmla="*/ 4518015 w 4518010"/>
                <a:gd name="connsiteY2" fmla="*/ 2726 h 450786"/>
                <a:gd name="connsiteX3" fmla="*/ 1499228 w 4518010"/>
                <a:gd name="connsiteY3" fmla="*/ 444433 h 450786"/>
                <a:gd name="connsiteX4" fmla="*/ 2535 w 4518010"/>
                <a:gd name="connsiteY4" fmla="*/ 450786 h 4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8010" h="450786">
                  <a:moveTo>
                    <a:pt x="2535" y="450786"/>
                  </a:moveTo>
                  <a:cubicBezTo>
                    <a:pt x="-95529" y="153866"/>
                    <a:pt x="2682805" y="-45787"/>
                    <a:pt x="2877877" y="9077"/>
                  </a:cubicBezTo>
                  <a:lnTo>
                    <a:pt x="4518015" y="2726"/>
                  </a:lnTo>
                  <a:cubicBezTo>
                    <a:pt x="4311234" y="14918"/>
                    <a:pt x="629141" y="231587"/>
                    <a:pt x="1499228" y="444433"/>
                  </a:cubicBezTo>
                  <a:lnTo>
                    <a:pt x="2535" y="450786"/>
                  </a:lnTo>
                  <a:close/>
                </a:path>
              </a:pathLst>
            </a:custGeom>
            <a:solidFill>
              <a:srgbClr val="0000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" name="Straight Connector 29"/>
            <p:cNvCxnSpPr>
              <a:endCxn id="27" idx="1"/>
            </p:cNvCxnSpPr>
            <p:nvPr/>
          </p:nvCxnSpPr>
          <p:spPr bwMode="auto">
            <a:xfrm>
              <a:off x="3431189" y="1818632"/>
              <a:ext cx="1462579" cy="22859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E98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Parallelogram 27"/>
            <p:cNvSpPr/>
            <p:nvPr/>
          </p:nvSpPr>
          <p:spPr bwMode="auto">
            <a:xfrm rot="16200000" flipH="1">
              <a:off x="3290856" y="1465802"/>
              <a:ext cx="400113" cy="450786"/>
            </a:xfrm>
            <a:custGeom>
              <a:avLst/>
              <a:gdLst>
                <a:gd name="connsiteX0" fmla="*/ 0 w 1719072"/>
                <a:gd name="connsiteY0" fmla="*/ 448056 h 448056"/>
                <a:gd name="connsiteX1" fmla="*/ 437464 w 1719072"/>
                <a:gd name="connsiteY1" fmla="*/ 0 h 448056"/>
                <a:gd name="connsiteX2" fmla="*/ 1719072 w 1719072"/>
                <a:gd name="connsiteY2" fmla="*/ 0 h 448056"/>
                <a:gd name="connsiteX3" fmla="*/ 1281608 w 1719072"/>
                <a:gd name="connsiteY3" fmla="*/ 448056 h 448056"/>
                <a:gd name="connsiteX4" fmla="*/ 0 w 1719072"/>
                <a:gd name="connsiteY4" fmla="*/ 448056 h 448056"/>
                <a:gd name="connsiteX0" fmla="*/ 0 w 1719072"/>
                <a:gd name="connsiteY0" fmla="*/ 448056 h 448056"/>
                <a:gd name="connsiteX1" fmla="*/ 204061 w 1719072"/>
                <a:gd name="connsiteY1" fmla="*/ 4090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48056 h 448056"/>
                <a:gd name="connsiteX1" fmla="*/ 150721 w 1719072"/>
                <a:gd name="connsiteY1" fmla="*/ 71384 h 448056"/>
                <a:gd name="connsiteX2" fmla="*/ 437464 w 1719072"/>
                <a:gd name="connsiteY2" fmla="*/ 0 h 448056"/>
                <a:gd name="connsiteX3" fmla="*/ 1719072 w 1719072"/>
                <a:gd name="connsiteY3" fmla="*/ 0 h 448056"/>
                <a:gd name="connsiteX4" fmla="*/ 1281608 w 1719072"/>
                <a:gd name="connsiteY4" fmla="*/ 448056 h 448056"/>
                <a:gd name="connsiteX5" fmla="*/ 0 w 1719072"/>
                <a:gd name="connsiteY5" fmla="*/ 448056 h 448056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464863 h 464863"/>
                <a:gd name="connsiteX1" fmla="*/ 150721 w 1719072"/>
                <a:gd name="connsiteY1" fmla="*/ 88191 h 464863"/>
                <a:gd name="connsiteX2" fmla="*/ 437464 w 1719072"/>
                <a:gd name="connsiteY2" fmla="*/ 16807 h 464863"/>
                <a:gd name="connsiteX3" fmla="*/ 1719072 w 1719072"/>
                <a:gd name="connsiteY3" fmla="*/ 16807 h 464863"/>
                <a:gd name="connsiteX4" fmla="*/ 1281608 w 1719072"/>
                <a:gd name="connsiteY4" fmla="*/ 464863 h 464863"/>
                <a:gd name="connsiteX5" fmla="*/ 0 w 1719072"/>
                <a:gd name="connsiteY5" fmla="*/ 464863 h 464863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500935 h 500935"/>
                <a:gd name="connsiteX1" fmla="*/ 143104 w 1719072"/>
                <a:gd name="connsiteY1" fmla="*/ 70926 h 500935"/>
                <a:gd name="connsiteX2" fmla="*/ 437464 w 1719072"/>
                <a:gd name="connsiteY2" fmla="*/ 52879 h 500935"/>
                <a:gd name="connsiteX3" fmla="*/ 1719072 w 1719072"/>
                <a:gd name="connsiteY3" fmla="*/ 52879 h 500935"/>
                <a:gd name="connsiteX4" fmla="*/ 1281608 w 1719072"/>
                <a:gd name="connsiteY4" fmla="*/ 500935 h 500935"/>
                <a:gd name="connsiteX5" fmla="*/ 0 w 1719072"/>
                <a:gd name="connsiteY5" fmla="*/ 500935 h 500935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90777 h 490777"/>
                <a:gd name="connsiteX1" fmla="*/ 143104 w 1719072"/>
                <a:gd name="connsiteY1" fmla="*/ 60768 h 490777"/>
                <a:gd name="connsiteX2" fmla="*/ 437464 w 1719072"/>
                <a:gd name="connsiteY2" fmla="*/ 42721 h 490777"/>
                <a:gd name="connsiteX3" fmla="*/ 1719072 w 1719072"/>
                <a:gd name="connsiteY3" fmla="*/ 42721 h 490777"/>
                <a:gd name="connsiteX4" fmla="*/ 1281608 w 1719072"/>
                <a:gd name="connsiteY4" fmla="*/ 490777 h 490777"/>
                <a:gd name="connsiteX5" fmla="*/ 0 w 1719072"/>
                <a:gd name="connsiteY5" fmla="*/ 490777 h 490777"/>
                <a:gd name="connsiteX0" fmla="*/ 0 w 1719072"/>
                <a:gd name="connsiteY0" fmla="*/ 456909 h 456909"/>
                <a:gd name="connsiteX1" fmla="*/ 143104 w 1719072"/>
                <a:gd name="connsiteY1" fmla="*/ 26900 h 456909"/>
                <a:gd name="connsiteX2" fmla="*/ 437464 w 1719072"/>
                <a:gd name="connsiteY2" fmla="*/ 8853 h 456909"/>
                <a:gd name="connsiteX3" fmla="*/ 1719072 w 1719072"/>
                <a:gd name="connsiteY3" fmla="*/ 8853 h 456909"/>
                <a:gd name="connsiteX4" fmla="*/ 1281608 w 1719072"/>
                <a:gd name="connsiteY4" fmla="*/ 456909 h 456909"/>
                <a:gd name="connsiteX5" fmla="*/ 0 w 1719072"/>
                <a:gd name="connsiteY5" fmla="*/ 456909 h 456909"/>
                <a:gd name="connsiteX0" fmla="*/ 0 w 1719072"/>
                <a:gd name="connsiteY0" fmla="*/ 470480 h 470480"/>
                <a:gd name="connsiteX1" fmla="*/ 143104 w 1719072"/>
                <a:gd name="connsiteY1" fmla="*/ 40471 h 470480"/>
                <a:gd name="connsiteX2" fmla="*/ 437464 w 1719072"/>
                <a:gd name="connsiteY2" fmla="*/ 22424 h 470480"/>
                <a:gd name="connsiteX3" fmla="*/ 1719072 w 1719072"/>
                <a:gd name="connsiteY3" fmla="*/ 22424 h 470480"/>
                <a:gd name="connsiteX4" fmla="*/ 1281608 w 1719072"/>
                <a:gd name="connsiteY4" fmla="*/ 470480 h 470480"/>
                <a:gd name="connsiteX5" fmla="*/ 0 w 1719072"/>
                <a:gd name="connsiteY5" fmla="*/ 470480 h 470480"/>
                <a:gd name="connsiteX0" fmla="*/ 36502 w 1755574"/>
                <a:gd name="connsiteY0" fmla="*/ 448056 h 448056"/>
                <a:gd name="connsiteX1" fmla="*/ 473966 w 1755574"/>
                <a:gd name="connsiteY1" fmla="*/ 0 h 448056"/>
                <a:gd name="connsiteX2" fmla="*/ 1755574 w 1755574"/>
                <a:gd name="connsiteY2" fmla="*/ 0 h 448056"/>
                <a:gd name="connsiteX3" fmla="*/ 1318110 w 1755574"/>
                <a:gd name="connsiteY3" fmla="*/ 448056 h 448056"/>
                <a:gd name="connsiteX4" fmla="*/ 36502 w 1755574"/>
                <a:gd name="connsiteY4" fmla="*/ 448056 h 448056"/>
                <a:gd name="connsiteX0" fmla="*/ 11485 w 1730557"/>
                <a:gd name="connsiteY0" fmla="*/ 448056 h 448056"/>
                <a:gd name="connsiteX1" fmla="*/ 448949 w 1730557"/>
                <a:gd name="connsiteY1" fmla="*/ 0 h 448056"/>
                <a:gd name="connsiteX2" fmla="*/ 1730557 w 1730557"/>
                <a:gd name="connsiteY2" fmla="*/ 0 h 448056"/>
                <a:gd name="connsiteX3" fmla="*/ 1293093 w 1730557"/>
                <a:gd name="connsiteY3" fmla="*/ 448056 h 448056"/>
                <a:gd name="connsiteX4" fmla="*/ 11485 w 1730557"/>
                <a:gd name="connsiteY4" fmla="*/ 448056 h 448056"/>
                <a:gd name="connsiteX0" fmla="*/ 2590 w 1721662"/>
                <a:gd name="connsiteY0" fmla="*/ 448056 h 448056"/>
                <a:gd name="connsiteX1" fmla="*/ 440054 w 1721662"/>
                <a:gd name="connsiteY1" fmla="*/ 0 h 448056"/>
                <a:gd name="connsiteX2" fmla="*/ 1721662 w 1721662"/>
                <a:gd name="connsiteY2" fmla="*/ 0 h 448056"/>
                <a:gd name="connsiteX3" fmla="*/ 1284198 w 1721662"/>
                <a:gd name="connsiteY3" fmla="*/ 448056 h 448056"/>
                <a:gd name="connsiteX4" fmla="*/ 2590 w 1721662"/>
                <a:gd name="connsiteY4" fmla="*/ 448056 h 448056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1804 w 1720876"/>
                <a:gd name="connsiteY0" fmla="*/ 462948 h 462948"/>
                <a:gd name="connsiteX1" fmla="*/ 439268 w 1720876"/>
                <a:gd name="connsiteY1" fmla="*/ 14892 h 462948"/>
                <a:gd name="connsiteX2" fmla="*/ 1720876 w 1720876"/>
                <a:gd name="connsiteY2" fmla="*/ 14892 h 462948"/>
                <a:gd name="connsiteX3" fmla="*/ 1283412 w 1720876"/>
                <a:gd name="connsiteY3" fmla="*/ 462948 h 462948"/>
                <a:gd name="connsiteX4" fmla="*/ 1804 w 1720876"/>
                <a:gd name="connsiteY4" fmla="*/ 462948 h 462948"/>
                <a:gd name="connsiteX0" fmla="*/ 361 w 2866681"/>
                <a:gd name="connsiteY0" fmla="*/ 451337 h 464037"/>
                <a:gd name="connsiteX1" fmla="*/ 1585073 w 2866681"/>
                <a:gd name="connsiteY1" fmla="*/ 15981 h 464037"/>
                <a:gd name="connsiteX2" fmla="*/ 2866681 w 2866681"/>
                <a:gd name="connsiteY2" fmla="*/ 15981 h 464037"/>
                <a:gd name="connsiteX3" fmla="*/ 2429217 w 2866681"/>
                <a:gd name="connsiteY3" fmla="*/ 464037 h 464037"/>
                <a:gd name="connsiteX4" fmla="*/ 361 w 2866681"/>
                <a:gd name="connsiteY4" fmla="*/ 451337 h 4640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61 w 2866681"/>
                <a:gd name="connsiteY0" fmla="*/ 451337 h 451337"/>
                <a:gd name="connsiteX1" fmla="*/ 1585073 w 2866681"/>
                <a:gd name="connsiteY1" fmla="*/ 15981 h 451337"/>
                <a:gd name="connsiteX2" fmla="*/ 2866681 w 2866681"/>
                <a:gd name="connsiteY2" fmla="*/ 15981 h 451337"/>
                <a:gd name="connsiteX3" fmla="*/ 1640506 w 2866681"/>
                <a:gd name="connsiteY3" fmla="*/ 432290 h 451337"/>
                <a:gd name="connsiteX4" fmla="*/ 361 w 2866681"/>
                <a:gd name="connsiteY4" fmla="*/ 451337 h 451337"/>
                <a:gd name="connsiteX0" fmla="*/ 38335 w 2904655"/>
                <a:gd name="connsiteY0" fmla="*/ 446774 h 446774"/>
                <a:gd name="connsiteX1" fmla="*/ 1623047 w 2904655"/>
                <a:gd name="connsiteY1" fmla="*/ 11418 h 446774"/>
                <a:gd name="connsiteX2" fmla="*/ 2904655 w 2904655"/>
                <a:gd name="connsiteY2" fmla="*/ 11418 h 446774"/>
                <a:gd name="connsiteX3" fmla="*/ 1678480 w 2904655"/>
                <a:gd name="connsiteY3" fmla="*/ 427727 h 446774"/>
                <a:gd name="connsiteX4" fmla="*/ 38335 w 2904655"/>
                <a:gd name="connsiteY4" fmla="*/ 446774 h 446774"/>
                <a:gd name="connsiteX0" fmla="*/ 27185 w 3682211"/>
                <a:gd name="connsiteY0" fmla="*/ 416932 h 429632"/>
                <a:gd name="connsiteX1" fmla="*/ 2400603 w 3682211"/>
                <a:gd name="connsiteY1" fmla="*/ 13323 h 429632"/>
                <a:gd name="connsiteX2" fmla="*/ 3682211 w 3682211"/>
                <a:gd name="connsiteY2" fmla="*/ 13323 h 429632"/>
                <a:gd name="connsiteX3" fmla="*/ 2456036 w 3682211"/>
                <a:gd name="connsiteY3" fmla="*/ 429632 h 429632"/>
                <a:gd name="connsiteX4" fmla="*/ 27185 w 3682211"/>
                <a:gd name="connsiteY4" fmla="*/ 416932 h 429632"/>
                <a:gd name="connsiteX0" fmla="*/ 23459 w 4108681"/>
                <a:gd name="connsiteY0" fmla="*/ 452806 h 452806"/>
                <a:gd name="connsiteX1" fmla="*/ 2827073 w 4108681"/>
                <a:gd name="connsiteY1" fmla="*/ 11094 h 452806"/>
                <a:gd name="connsiteX2" fmla="*/ 4108681 w 4108681"/>
                <a:gd name="connsiteY2" fmla="*/ 11094 h 452806"/>
                <a:gd name="connsiteX3" fmla="*/ 2882506 w 4108681"/>
                <a:gd name="connsiteY3" fmla="*/ 427403 h 452806"/>
                <a:gd name="connsiteX4" fmla="*/ 23459 w 4108681"/>
                <a:gd name="connsiteY4" fmla="*/ 452806 h 452806"/>
                <a:gd name="connsiteX0" fmla="*/ 23459 w 4108681"/>
                <a:gd name="connsiteY0" fmla="*/ 452806 h 459156"/>
                <a:gd name="connsiteX1" fmla="*/ 2827073 w 4108681"/>
                <a:gd name="connsiteY1" fmla="*/ 11094 h 459156"/>
                <a:gd name="connsiteX2" fmla="*/ 4108681 w 4108681"/>
                <a:gd name="connsiteY2" fmla="*/ 11094 h 459156"/>
                <a:gd name="connsiteX3" fmla="*/ 1950388 w 4108681"/>
                <a:gd name="connsiteY3" fmla="*/ 459156 h 459156"/>
                <a:gd name="connsiteX4" fmla="*/ 23459 w 4108681"/>
                <a:gd name="connsiteY4" fmla="*/ 452806 h 459156"/>
                <a:gd name="connsiteX0" fmla="*/ 23459 w 4825746"/>
                <a:gd name="connsiteY0" fmla="*/ 452806 h 459156"/>
                <a:gd name="connsiteX1" fmla="*/ 2827073 w 4825746"/>
                <a:gd name="connsiteY1" fmla="*/ 11094 h 459156"/>
                <a:gd name="connsiteX2" fmla="*/ 4825741 w 4825746"/>
                <a:gd name="connsiteY2" fmla="*/ 4747 h 459156"/>
                <a:gd name="connsiteX3" fmla="*/ 1950388 w 4825746"/>
                <a:gd name="connsiteY3" fmla="*/ 459156 h 459156"/>
                <a:gd name="connsiteX4" fmla="*/ 23459 w 4825746"/>
                <a:gd name="connsiteY4" fmla="*/ 452806 h 459156"/>
                <a:gd name="connsiteX0" fmla="*/ 23459 w 4825746"/>
                <a:gd name="connsiteY0" fmla="*/ 448059 h 454409"/>
                <a:gd name="connsiteX1" fmla="*/ 2827069 w 4825746"/>
                <a:gd name="connsiteY1" fmla="*/ 12697 h 454409"/>
                <a:gd name="connsiteX2" fmla="*/ 4825741 w 4825746"/>
                <a:gd name="connsiteY2" fmla="*/ 0 h 454409"/>
                <a:gd name="connsiteX3" fmla="*/ 1950388 w 4825746"/>
                <a:gd name="connsiteY3" fmla="*/ 454409 h 454409"/>
                <a:gd name="connsiteX4" fmla="*/ 23459 w 4825746"/>
                <a:gd name="connsiteY4" fmla="*/ 448059 h 454409"/>
                <a:gd name="connsiteX0" fmla="*/ 23459 w 5255987"/>
                <a:gd name="connsiteY0" fmla="*/ 460757 h 467107"/>
                <a:gd name="connsiteX1" fmla="*/ 2827069 w 5255987"/>
                <a:gd name="connsiteY1" fmla="*/ 25395 h 467107"/>
                <a:gd name="connsiteX2" fmla="*/ 5255993 w 5255987"/>
                <a:gd name="connsiteY2" fmla="*/ 0 h 467107"/>
                <a:gd name="connsiteX3" fmla="*/ 1950388 w 5255987"/>
                <a:gd name="connsiteY3" fmla="*/ 467107 h 467107"/>
                <a:gd name="connsiteX4" fmla="*/ 23459 w 5255987"/>
                <a:gd name="connsiteY4" fmla="*/ 460757 h 467107"/>
                <a:gd name="connsiteX0" fmla="*/ 19100 w 5251640"/>
                <a:gd name="connsiteY0" fmla="*/ 460757 h 467107"/>
                <a:gd name="connsiteX1" fmla="*/ 3539769 w 5251640"/>
                <a:gd name="connsiteY1" fmla="*/ 19048 h 467107"/>
                <a:gd name="connsiteX2" fmla="*/ 5251634 w 5251640"/>
                <a:gd name="connsiteY2" fmla="*/ 0 h 467107"/>
                <a:gd name="connsiteX3" fmla="*/ 1946029 w 5251640"/>
                <a:gd name="connsiteY3" fmla="*/ 467107 h 467107"/>
                <a:gd name="connsiteX4" fmla="*/ 19100 w 5251640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19100 w 5251629"/>
                <a:gd name="connsiteY0" fmla="*/ 460757 h 467107"/>
                <a:gd name="connsiteX1" fmla="*/ 3539769 w 5251629"/>
                <a:gd name="connsiteY1" fmla="*/ 19048 h 467107"/>
                <a:gd name="connsiteX2" fmla="*/ 5251634 w 5251629"/>
                <a:gd name="connsiteY2" fmla="*/ 0 h 467107"/>
                <a:gd name="connsiteX3" fmla="*/ 2089441 w 5251629"/>
                <a:gd name="connsiteY3" fmla="*/ 467107 h 467107"/>
                <a:gd name="connsiteX4" fmla="*/ 19100 w 5251629"/>
                <a:gd name="connsiteY4" fmla="*/ 460757 h 467107"/>
                <a:gd name="connsiteX0" fmla="*/ 23470 w 4538945"/>
                <a:gd name="connsiteY0" fmla="*/ 448060 h 467107"/>
                <a:gd name="connsiteX1" fmla="*/ 2827085 w 4538945"/>
                <a:gd name="connsiteY1" fmla="*/ 19048 h 467107"/>
                <a:gd name="connsiteX2" fmla="*/ 4538950 w 4538945"/>
                <a:gd name="connsiteY2" fmla="*/ 0 h 467107"/>
                <a:gd name="connsiteX3" fmla="*/ 1376757 w 4538945"/>
                <a:gd name="connsiteY3" fmla="*/ 467107 h 467107"/>
                <a:gd name="connsiteX4" fmla="*/ 23470 w 4538945"/>
                <a:gd name="connsiteY4" fmla="*/ 448060 h 467107"/>
                <a:gd name="connsiteX0" fmla="*/ 2603 w 4518078"/>
                <a:gd name="connsiteY0" fmla="*/ 448060 h 467107"/>
                <a:gd name="connsiteX1" fmla="*/ 2806218 w 4518078"/>
                <a:gd name="connsiteY1" fmla="*/ 19048 h 467107"/>
                <a:gd name="connsiteX2" fmla="*/ 4518083 w 4518078"/>
                <a:gd name="connsiteY2" fmla="*/ 0 h 467107"/>
                <a:gd name="connsiteX3" fmla="*/ 1355890 w 4518078"/>
                <a:gd name="connsiteY3" fmla="*/ 467107 h 467107"/>
                <a:gd name="connsiteX4" fmla="*/ 2603 w 4518078"/>
                <a:gd name="connsiteY4" fmla="*/ 448060 h 467107"/>
                <a:gd name="connsiteX0" fmla="*/ 2603 w 4518078"/>
                <a:gd name="connsiteY0" fmla="*/ 448060 h 448060"/>
                <a:gd name="connsiteX1" fmla="*/ 2806218 w 4518078"/>
                <a:gd name="connsiteY1" fmla="*/ 19048 h 448060"/>
                <a:gd name="connsiteX2" fmla="*/ 4518083 w 4518078"/>
                <a:gd name="connsiteY2" fmla="*/ 0 h 448060"/>
                <a:gd name="connsiteX3" fmla="*/ 1499296 w 4518078"/>
                <a:gd name="connsiteY3" fmla="*/ 441707 h 448060"/>
                <a:gd name="connsiteX4" fmla="*/ 2603 w 4518078"/>
                <a:gd name="connsiteY4" fmla="*/ 448060 h 448060"/>
                <a:gd name="connsiteX0" fmla="*/ 2535 w 4518010"/>
                <a:gd name="connsiteY0" fmla="*/ 450786 h 450786"/>
                <a:gd name="connsiteX1" fmla="*/ 2877877 w 4518010"/>
                <a:gd name="connsiteY1" fmla="*/ 9077 h 450786"/>
                <a:gd name="connsiteX2" fmla="*/ 4518015 w 4518010"/>
                <a:gd name="connsiteY2" fmla="*/ 2726 h 450786"/>
                <a:gd name="connsiteX3" fmla="*/ 1499228 w 4518010"/>
                <a:gd name="connsiteY3" fmla="*/ 444433 h 450786"/>
                <a:gd name="connsiteX4" fmla="*/ 2535 w 4518010"/>
                <a:gd name="connsiteY4" fmla="*/ 450786 h 4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8010" h="450786">
                  <a:moveTo>
                    <a:pt x="2535" y="450786"/>
                  </a:moveTo>
                  <a:cubicBezTo>
                    <a:pt x="-95529" y="153866"/>
                    <a:pt x="2682805" y="-45787"/>
                    <a:pt x="2877877" y="9077"/>
                  </a:cubicBezTo>
                  <a:lnTo>
                    <a:pt x="4518015" y="2726"/>
                  </a:lnTo>
                  <a:cubicBezTo>
                    <a:pt x="4311234" y="14918"/>
                    <a:pt x="629141" y="231587"/>
                    <a:pt x="1499228" y="444433"/>
                  </a:cubicBezTo>
                  <a:lnTo>
                    <a:pt x="2535" y="450786"/>
                  </a:lnTo>
                  <a:close/>
                </a:path>
              </a:pathLst>
            </a:custGeom>
            <a:solidFill>
              <a:srgbClr val="55763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5-Point Star 62"/>
            <p:cNvSpPr/>
            <p:nvPr/>
          </p:nvSpPr>
          <p:spPr bwMode="auto">
            <a:xfrm rot="20674669">
              <a:off x="4900327" y="1552134"/>
              <a:ext cx="192024" cy="182880"/>
            </a:xfrm>
            <a:prstGeom prst="star5">
              <a:avLst/>
            </a:prstGeom>
            <a:solidFill>
              <a:srgbClr val="981E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64" name="Straight Connector 63"/>
            <p:cNvCxnSpPr>
              <a:endCxn id="63" idx="1"/>
            </p:cNvCxnSpPr>
            <p:nvPr/>
          </p:nvCxnSpPr>
          <p:spPr bwMode="auto">
            <a:xfrm flipV="1">
              <a:off x="3431189" y="1648298"/>
              <a:ext cx="1466855" cy="16634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endCxn id="63" idx="1"/>
            </p:cNvCxnSpPr>
            <p:nvPr/>
          </p:nvCxnSpPr>
          <p:spPr bwMode="auto">
            <a:xfrm flipV="1">
              <a:off x="3451675" y="1648298"/>
              <a:ext cx="1446369" cy="31892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981E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373" name="Straight Arrow Connector 186372"/>
            <p:cNvCxnSpPr/>
            <p:nvPr/>
          </p:nvCxnSpPr>
          <p:spPr bwMode="auto">
            <a:xfrm>
              <a:off x="3105150" y="1637881"/>
              <a:ext cx="12700" cy="124492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86374" name="TextBox 186373"/>
            <p:cNvSpPr txBox="1"/>
            <p:nvPr/>
          </p:nvSpPr>
          <p:spPr>
            <a:xfrm rot="16200000">
              <a:off x="2393112" y="1605252"/>
              <a:ext cx="1449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200 eV</a:t>
              </a:r>
            </a:p>
            <a:p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862806" y="557348"/>
              <a:ext cx="3028091" cy="43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dirty="0">
                  <a:solidFill>
                    <a:schemeClr val="tx1"/>
                  </a:solidFill>
                </a:rPr>
                <a:t>cylindrical bend von-Hamos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A58541-C3A0-EAC7-C5D1-C76E28FBEBE3}"/>
              </a:ext>
            </a:extLst>
          </p:cNvPr>
          <p:cNvSpPr txBox="1"/>
          <p:nvPr/>
        </p:nvSpPr>
        <p:spPr>
          <a:xfrm>
            <a:off x="365326" y="2946723"/>
            <a:ext cx="258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2e9ph/str/eV/h @8mJ 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0A202-98A4-9F47-32E4-53FE08A9AC2F}"/>
              </a:ext>
            </a:extLst>
          </p:cNvPr>
          <p:cNvPicPr/>
          <p:nvPr/>
        </p:nvPicPr>
        <p:blipFill rotWithShape="1">
          <a:blip r:embed="rId3"/>
          <a:srcRect r="-1719" b="66453"/>
          <a:stretch/>
        </p:blipFill>
        <p:spPr>
          <a:xfrm>
            <a:off x="162566" y="828322"/>
            <a:ext cx="3431461" cy="203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2E40D-F647-401A-4F46-523E208C13FB}"/>
              </a:ext>
            </a:extLst>
          </p:cNvPr>
          <p:cNvSpPr txBox="1"/>
          <p:nvPr/>
        </p:nvSpPr>
        <p:spPr>
          <a:xfrm>
            <a:off x="224607" y="3245775"/>
            <a:ext cx="8694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XAS: 200eV   x 2e9ph/str/eV/h</a:t>
            </a:r>
          </a:p>
          <a:p>
            <a:r>
              <a:rPr lang="en-US" dirty="0">
                <a:solidFill>
                  <a:schemeClr val="tx1"/>
                </a:solidFill>
              </a:rPr>
              <a:t>		        x 3e-5 str                  =6e4/h    we need 3e6 = 50h </a:t>
            </a:r>
          </a:p>
          <a:p>
            <a:r>
              <a:rPr lang="en-US" dirty="0">
                <a:solidFill>
                  <a:schemeClr val="tx1"/>
                </a:solidFill>
              </a:rPr>
              <a:t>XES: 1500eV x 2e9ph/str/eV/h      = 3e12/h/str useful from the source 		         </a:t>
            </a:r>
          </a:p>
          <a:p>
            <a:r>
              <a:rPr lang="en-US" dirty="0">
                <a:solidFill>
                  <a:schemeClr val="tx1"/>
                </a:solidFill>
              </a:rPr>
              <a:t>			  x 3e-5 str                 = 9e7/h   hit sample and are absorbed		         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x 0.3 emission prob = 2.7e7/h/str emitted into 4pi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x 3e-5 str                 = 810/h detected </a:t>
            </a:r>
            <a:r>
              <a:rPr lang="en-US" dirty="0" err="1">
                <a:solidFill>
                  <a:schemeClr val="tx1"/>
                </a:solidFill>
              </a:rPr>
              <a:t>Kalpha</a:t>
            </a:r>
            <a:r>
              <a:rPr lang="en-US" dirty="0">
                <a:solidFill>
                  <a:schemeClr val="tx1"/>
                </a:solidFill>
              </a:rPr>
              <a:t> (1eV)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need 4500               = 5.5h</a:t>
            </a:r>
          </a:p>
          <a:p>
            <a:r>
              <a:rPr lang="en-US" dirty="0">
                <a:solidFill>
                  <a:schemeClr val="tx1"/>
                </a:solidFill>
              </a:rPr>
              <a:t>					                    = 40/h detected </a:t>
            </a:r>
            <a:r>
              <a:rPr lang="en-US" dirty="0" err="1">
                <a:solidFill>
                  <a:schemeClr val="tx1"/>
                </a:solidFill>
              </a:rPr>
              <a:t>Kbeta</a:t>
            </a:r>
            <a:r>
              <a:rPr lang="en-US" dirty="0">
                <a:solidFill>
                  <a:schemeClr val="tx1"/>
                </a:solidFill>
              </a:rPr>
              <a:t> (all spectrum)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need  700                = 17 h</a:t>
            </a:r>
          </a:p>
          <a:p>
            <a:r>
              <a:rPr lang="en-US" dirty="0">
                <a:solidFill>
                  <a:schemeClr val="tx1"/>
                </a:solidFill>
              </a:rPr>
              <a:t>What can we improve? More crystals(x6)   </a:t>
            </a:r>
          </a:p>
          <a:p>
            <a:r>
              <a:rPr lang="en-US" dirty="0">
                <a:solidFill>
                  <a:schemeClr val="tx1"/>
                </a:solidFill>
              </a:rPr>
              <a:t>Direct detection = 5000/s in theory, measured, 6h for small array, Factor 10 possible</a:t>
            </a:r>
          </a:p>
          <a:p>
            <a:r>
              <a:rPr lang="en-US" dirty="0">
                <a:solidFill>
                  <a:schemeClr val="tx1"/>
                </a:solidFill>
              </a:rPr>
              <a:t>									 </a:t>
            </a:r>
          </a:p>
          <a:p>
            <a:r>
              <a:rPr lang="en-US" dirty="0">
                <a:solidFill>
                  <a:schemeClr val="tx1"/>
                </a:solidFill>
              </a:rPr>
              <a:t>			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10229-12F3-7E21-F3BF-37C811743C32}"/>
              </a:ext>
            </a:extLst>
          </p:cNvPr>
          <p:cNvSpPr txBox="1"/>
          <p:nvPr/>
        </p:nvSpPr>
        <p:spPr>
          <a:xfrm>
            <a:off x="6212651" y="1797627"/>
            <a:ext cx="3542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 to sample 2cm, </a:t>
            </a:r>
          </a:p>
          <a:p>
            <a:r>
              <a:rPr lang="en-US" dirty="0">
                <a:solidFill>
                  <a:schemeClr val="tx1"/>
                </a:solidFill>
              </a:rPr>
              <a:t>300 micron spot</a:t>
            </a:r>
          </a:p>
          <a:p>
            <a:r>
              <a:rPr lang="en-US" dirty="0">
                <a:solidFill>
                  <a:schemeClr val="tx1"/>
                </a:solidFill>
              </a:rPr>
              <a:t>str= 3e-5 str area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E02D5-38EF-86B5-BA55-C692348431D6}"/>
              </a:ext>
            </a:extLst>
          </p:cNvPr>
          <p:cNvSpPr txBox="1"/>
          <p:nvPr/>
        </p:nvSpPr>
        <p:spPr>
          <a:xfrm>
            <a:off x="4229433" y="635077"/>
            <a:ext cx="68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XAS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D6A55-F055-93F1-ECEE-517B86217FD1}"/>
              </a:ext>
            </a:extLst>
          </p:cNvPr>
          <p:cNvSpPr txBox="1"/>
          <p:nvPr/>
        </p:nvSpPr>
        <p:spPr>
          <a:xfrm>
            <a:off x="6996073" y="654010"/>
            <a:ext cx="68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XES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4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E15F1-6027-79C8-8CB9-120FCDCB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454C9908-9611-063B-912E-BE39B4C09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39687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aramond Premr Pro"/>
              </a:rPr>
              <a:t>Plan experiment</a:t>
            </a:r>
            <a:endParaRPr lang="en-GB" dirty="0">
              <a:solidFill>
                <a:schemeClr val="tx1"/>
              </a:solidFill>
              <a:latin typeface="Garamond Premr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80A68-BCDE-7960-826C-C9F349C8E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" t="10902" r="2403" b="1826"/>
          <a:stretch/>
        </p:blipFill>
        <p:spPr>
          <a:xfrm>
            <a:off x="226243" y="623379"/>
            <a:ext cx="8672660" cy="58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5089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2800-8245-C177-92B2-FF31A1C4E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5C185-EC06-DBF7-0C83-116E9AD1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68965"/>
            <a:ext cx="4188689" cy="31819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499425-C7AC-923F-F643-4DFD0142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4455D-6CF3-0365-EC48-31C930E04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1" y="800419"/>
            <a:ext cx="8570394" cy="223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063E7-9651-D20B-51E8-0F765679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11" y="3168965"/>
            <a:ext cx="4391889" cy="33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6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545715"/>
          </a:xfrm>
        </p:spPr>
        <p:txBody>
          <a:bodyPr vert="horz" wrap="square" lIns="0" tIns="0" rIns="130564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>
                <a:latin typeface="+mn-lt"/>
              </a:rPr>
              <a:t>Summary</a:t>
            </a:r>
            <a:r>
              <a:rPr lang="en-US" dirty="0">
                <a:latin typeface="+mn-lt"/>
              </a:rPr>
              <a:t> and</a:t>
            </a:r>
            <a:r>
              <a:rPr lang="en-US" sz="2800" b="0" dirty="0">
                <a:latin typeface="+mn-lt"/>
              </a:rPr>
              <a:t> Acknowledgments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717DB3-5BA2-4C17-9933-65BBA65ADD3D}"/>
              </a:ext>
            </a:extLst>
          </p:cNvPr>
          <p:cNvGrpSpPr/>
          <p:nvPr/>
        </p:nvGrpSpPr>
        <p:grpSpPr>
          <a:xfrm>
            <a:off x="-568960" y="5917765"/>
            <a:ext cx="10342880" cy="940235"/>
            <a:chOff x="-568960" y="5917765"/>
            <a:chExt cx="10342880" cy="9402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AD6F70-3126-4E36-AD3F-24ACCE1F5B84}"/>
                </a:ext>
              </a:extLst>
            </p:cNvPr>
            <p:cNvSpPr/>
            <p:nvPr/>
          </p:nvSpPr>
          <p:spPr bwMode="auto">
            <a:xfrm>
              <a:off x="-568960" y="5994400"/>
              <a:ext cx="10342880" cy="863600"/>
            </a:xfrm>
            <a:prstGeom prst="rect">
              <a:avLst/>
            </a:prstGeom>
            <a:solidFill>
              <a:srgbClr val="00008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x-non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801E67-5B8F-4401-A25B-0FC528570528}"/>
                </a:ext>
              </a:extLst>
            </p:cNvPr>
            <p:cNvSpPr txBox="1"/>
            <p:nvPr/>
          </p:nvSpPr>
          <p:spPr>
            <a:xfrm>
              <a:off x="-1" y="5917765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E98300"/>
                  </a:solidFill>
                </a:rPr>
                <a:t>Thanks for your attention</a:t>
              </a:r>
              <a:endParaRPr lang="x-none" sz="4800" dirty="0">
                <a:solidFill>
                  <a:srgbClr val="E983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BC0D9C-7DC1-4B78-85E3-2895A618A788}"/>
              </a:ext>
            </a:extLst>
          </p:cNvPr>
          <p:cNvGrpSpPr/>
          <p:nvPr/>
        </p:nvGrpSpPr>
        <p:grpSpPr>
          <a:xfrm>
            <a:off x="505119" y="622349"/>
            <a:ext cx="4093754" cy="4005434"/>
            <a:chOff x="6589597" y="572304"/>
            <a:chExt cx="2002620" cy="18419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B56B23-662B-45FE-9B0A-572B56469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597" y="764892"/>
              <a:ext cx="1908094" cy="16493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8F882B-428F-4F08-844D-54258486F38C}"/>
                </a:ext>
              </a:extLst>
            </p:cNvPr>
            <p:cNvSpPr txBox="1"/>
            <p:nvPr/>
          </p:nvSpPr>
          <p:spPr>
            <a:xfrm>
              <a:off x="6910069" y="572304"/>
              <a:ext cx="1682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solidFill>
                    <a:schemeClr val="tx1"/>
                  </a:solidFill>
                </a:rPr>
                <a:t>C</a:t>
              </a:r>
              <a:r>
                <a:rPr lang="x-none" dirty="0">
                  <a:solidFill>
                    <a:schemeClr val="tx1"/>
                  </a:solidFill>
                </a:rPr>
                <a:t>a</a:t>
              </a:r>
              <a:r>
                <a:rPr lang="sv-SE" dirty="0">
                  <a:solidFill>
                    <a:schemeClr val="tx1"/>
                  </a:solidFill>
                </a:rPr>
                <a:t>r</a:t>
              </a:r>
              <a:r>
                <a:rPr lang="x-none" dirty="0">
                  <a:solidFill>
                    <a:schemeClr val="tx1"/>
                  </a:solidFill>
                </a:rPr>
                <a:t>e </a:t>
              </a:r>
              <a:r>
                <a:rPr lang="sv-SE" dirty="0">
                  <a:solidFill>
                    <a:schemeClr val="tx1"/>
                  </a:solidFill>
                </a:rPr>
                <a:t>f</a:t>
              </a:r>
              <a:r>
                <a:rPr lang="x-none" dirty="0">
                  <a:solidFill>
                    <a:schemeClr val="tx1"/>
                  </a:solidFill>
                </a:rPr>
                <a:t>o</a:t>
              </a:r>
              <a:r>
                <a:rPr lang="sv-SE" dirty="0">
                  <a:solidFill>
                    <a:schemeClr val="tx1"/>
                  </a:solidFill>
                </a:rPr>
                <a:t>r</a:t>
              </a:r>
              <a:r>
                <a:rPr lang="x-none" dirty="0">
                  <a:solidFill>
                    <a:schemeClr val="tx1"/>
                  </a:solidFill>
                </a:rPr>
                <a:t> </a:t>
              </a:r>
              <a:r>
                <a:rPr lang="sv-SE" dirty="0">
                  <a:solidFill>
                    <a:schemeClr val="tx1"/>
                  </a:solidFill>
                </a:rPr>
                <a:t>y</a:t>
              </a:r>
              <a:r>
                <a:rPr lang="x-none" dirty="0">
                  <a:solidFill>
                    <a:schemeClr val="tx1"/>
                  </a:solidFill>
                </a:rPr>
                <a:t>o</a:t>
              </a:r>
              <a:r>
                <a:rPr lang="sv-SE" dirty="0">
                  <a:solidFill>
                    <a:schemeClr val="tx1"/>
                  </a:solidFill>
                </a:rPr>
                <a:t>u</a:t>
              </a:r>
              <a:r>
                <a:rPr lang="x-none" dirty="0">
                  <a:solidFill>
                    <a:schemeClr val="tx1"/>
                  </a:solidFill>
                </a:rPr>
                <a:t>r photons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4EFE3ED-9750-77E3-D492-175A69D67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43" y="3539427"/>
            <a:ext cx="2019540" cy="2000542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FC33EA-230B-FF86-8F76-712BCF99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05" y="1099815"/>
            <a:ext cx="2418627" cy="560344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960F13-B452-2C92-A4FA-CBDE395DB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88" y="3596002"/>
            <a:ext cx="2273811" cy="545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903EE-7B87-72EE-D324-F4901CE47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65" y="3139881"/>
            <a:ext cx="2130567" cy="273760"/>
          </a:xfrm>
          <a:prstGeom prst="rect">
            <a:avLst/>
          </a:prstGeom>
        </p:spPr>
      </p:pic>
      <p:pic>
        <p:nvPicPr>
          <p:cNvPr id="15" name="Picture 1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60F49F31-DC05-980F-C041-5607BF67A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7" y="1767209"/>
            <a:ext cx="2130566" cy="1107107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8CE32B3D-6F81-E8EC-1DDB-D17AD6E2A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98"/>
          <a:stretch/>
        </p:blipFill>
        <p:spPr bwMode="auto">
          <a:xfrm>
            <a:off x="7336422" y="4405298"/>
            <a:ext cx="1540158" cy="12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5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74542D6-261B-48D0-9F65-AB97299DD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505401"/>
              </p:ext>
            </p:extLst>
          </p:nvPr>
        </p:nvGraphicFramePr>
        <p:xfrm>
          <a:off x="235324" y="606972"/>
          <a:ext cx="8733863" cy="572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0697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Alway</a:t>
            </a:r>
            <a:r>
              <a:rPr lang="en-US" b="1" dirty="0">
                <a:solidFill>
                  <a:schemeClr val="tx1"/>
                </a:solidFill>
              </a:rPr>
              <a:t>s start with WHY?</a:t>
            </a:r>
            <a:endParaRPr lang="en-SE" sz="24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06431-F6CD-4191-B8CC-D9EC35354041}"/>
              </a:ext>
            </a:extLst>
          </p:cNvPr>
          <p:cNvSpPr txBox="1"/>
          <p:nvPr/>
        </p:nvSpPr>
        <p:spPr>
          <a:xfrm>
            <a:off x="4848293" y="5194635"/>
            <a:ext cx="4295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Proposal </a:t>
            </a:r>
            <a:r>
              <a:rPr lang="en-SE" sz="1600" dirty="0">
                <a:solidFill>
                  <a:schemeClr val="tx1"/>
                </a:solidFill>
              </a:rPr>
              <a:t>(&gt;one week) </a:t>
            </a:r>
            <a:r>
              <a:rPr lang="en-US" sz="1600" dirty="0">
                <a:solidFill>
                  <a:schemeClr val="tx1"/>
                </a:solidFill>
              </a:rPr>
              <a:t>+</a:t>
            </a:r>
            <a:r>
              <a:rPr lang="en-SE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Preparation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Time-resolved experiments for multiple days: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1g sample at 20mg/week and person?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Damage? Success?</a:t>
            </a:r>
            <a:endParaRPr lang="en-SE" sz="1600" dirty="0">
              <a:solidFill>
                <a:schemeClr val="tx1"/>
              </a:solidFill>
            </a:endParaRPr>
          </a:p>
          <a:p>
            <a:pPr algn="ctr"/>
            <a:r>
              <a:rPr lang="en-SE" sz="1600" dirty="0">
                <a:solidFill>
                  <a:schemeClr val="tx1"/>
                </a:solidFill>
              </a:rPr>
              <a:t>No guarantee of proposal success (Grants?)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1AAF9-45BD-4AB4-9501-D798CAEBD5EC}"/>
              </a:ext>
            </a:extLst>
          </p:cNvPr>
          <p:cNvSpPr txBox="1"/>
          <p:nvPr/>
        </p:nvSpPr>
        <p:spPr>
          <a:xfrm>
            <a:off x="-193520" y="5041921"/>
            <a:ext cx="402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Time-resolved experiments XFEL: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10 persons 1 week USA = 40 </a:t>
            </a:r>
            <a:r>
              <a:rPr lang="en-US" sz="1600" dirty="0" err="1">
                <a:solidFill>
                  <a:schemeClr val="tx1"/>
                </a:solidFill>
              </a:rPr>
              <a:t>kEuro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Facility 2-3 </a:t>
            </a:r>
            <a:r>
              <a:rPr lang="en-US" sz="1600" dirty="0" err="1">
                <a:solidFill>
                  <a:schemeClr val="tx1"/>
                </a:solidFill>
              </a:rPr>
              <a:t>MEuro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SE" sz="1600" dirty="0">
                <a:solidFill>
                  <a:schemeClr val="tx1"/>
                </a:solidFill>
              </a:rPr>
              <a:t>/ beamtime 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106969-AF59-4F66-BC9F-8B2EBE328AA1}"/>
              </a:ext>
            </a:extLst>
          </p:cNvPr>
          <p:cNvGrpSpPr/>
          <p:nvPr/>
        </p:nvGrpSpPr>
        <p:grpSpPr>
          <a:xfrm>
            <a:off x="4261688" y="604207"/>
            <a:ext cx="5373989" cy="1632745"/>
            <a:chOff x="4024865" y="604207"/>
            <a:chExt cx="5373989" cy="16327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8D70A8-0118-4054-B1BC-E59E9F948BBC}"/>
                </a:ext>
              </a:extLst>
            </p:cNvPr>
            <p:cNvGrpSpPr/>
            <p:nvPr/>
          </p:nvGrpSpPr>
          <p:grpSpPr>
            <a:xfrm>
              <a:off x="4024865" y="673261"/>
              <a:ext cx="5373989" cy="1563691"/>
              <a:chOff x="511689" y="5253303"/>
              <a:chExt cx="5373989" cy="121388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55A5E4-DDF9-4278-9B82-FBEF3311D68C}"/>
                  </a:ext>
                </a:extLst>
              </p:cNvPr>
              <p:cNvSpPr txBox="1"/>
              <p:nvPr/>
            </p:nvSpPr>
            <p:spPr>
              <a:xfrm>
                <a:off x="511689" y="5253303"/>
                <a:ext cx="5373989" cy="26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20E18B-8DDF-44E5-9931-25410F959362}"/>
                  </a:ext>
                </a:extLst>
              </p:cNvPr>
              <p:cNvSpPr txBox="1"/>
              <p:nvPr/>
            </p:nvSpPr>
            <p:spPr>
              <a:xfrm>
                <a:off x="1801429" y="5822090"/>
                <a:ext cx="2569931" cy="64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600" dirty="0">
                    <a:solidFill>
                      <a:schemeClr val="tx1"/>
                    </a:solidFill>
                  </a:rPr>
                  <a:t>W</a:t>
                </a:r>
                <a:r>
                  <a:rPr lang="en-SE" sz="1600" dirty="0" err="1">
                    <a:solidFill>
                      <a:schemeClr val="tx1"/>
                    </a:solidFill>
                  </a:rPr>
                  <a:t>aiting</a:t>
                </a:r>
                <a:r>
                  <a:rPr lang="en-SE" sz="1600" dirty="0">
                    <a:solidFill>
                      <a:schemeClr val="tx1"/>
                    </a:solidFill>
                  </a:rPr>
                  <a:t> time: </a:t>
                </a:r>
                <a:r>
                  <a:rPr lang="en-US" sz="1600" dirty="0">
                    <a:solidFill>
                      <a:schemeClr val="tx1"/>
                    </a:solidFill>
                  </a:rPr>
                  <a:t>min 6 month</a:t>
                </a:r>
                <a:r>
                  <a:rPr lang="en-SE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usually 1 year</a:t>
                </a:r>
                <a:endParaRPr lang="en-SE" sz="16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SE" sz="1600" dirty="0">
                    <a:solidFill>
                      <a:schemeClr val="tx1"/>
                    </a:solidFill>
                  </a:rPr>
                  <a:t>without Covid19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BE04CA-2FD5-4FDE-B1B4-767ADF427CC8}"/>
                </a:ext>
              </a:extLst>
            </p:cNvPr>
            <p:cNvSpPr txBox="1"/>
            <p:nvPr/>
          </p:nvSpPr>
          <p:spPr>
            <a:xfrm>
              <a:off x="4967374" y="604207"/>
              <a:ext cx="3264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prepare proposal</a:t>
              </a:r>
              <a:r>
                <a:rPr lang="en-SE" sz="1600" dirty="0">
                  <a:solidFill>
                    <a:schemeClr val="tx1"/>
                  </a:solidFill>
                </a:rPr>
                <a:t> + beamtime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analysis of large amount of data</a:t>
              </a:r>
            </a:p>
            <a:p>
              <a:pPr algn="ctr"/>
              <a:r>
                <a:rPr lang="en-SE" sz="1600" dirty="0">
                  <a:solidFill>
                    <a:schemeClr val="tx1"/>
                  </a:solidFill>
                </a:rPr>
                <a:t>(multiple man years)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815498-4F18-4D80-9474-CDCF35A339A8}"/>
              </a:ext>
            </a:extLst>
          </p:cNvPr>
          <p:cNvGrpSpPr/>
          <p:nvPr/>
        </p:nvGrpSpPr>
        <p:grpSpPr>
          <a:xfrm>
            <a:off x="3252930" y="2340513"/>
            <a:ext cx="2638140" cy="1971611"/>
            <a:chOff x="3236387" y="2371932"/>
            <a:chExt cx="2638140" cy="197161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F289AD-6EB7-490E-816C-DA07FB75106F}"/>
                </a:ext>
              </a:extLst>
            </p:cNvPr>
            <p:cNvSpPr/>
            <p:nvPr/>
          </p:nvSpPr>
          <p:spPr bwMode="auto">
            <a:xfrm>
              <a:off x="3236387" y="2371932"/>
              <a:ext cx="2638140" cy="1785627"/>
            </a:xfrm>
            <a:prstGeom prst="ellipse">
              <a:avLst/>
            </a:prstGeom>
            <a:solidFill>
              <a:srgbClr val="0000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9D6AF0-A329-4DA5-8D8F-6D34055EC647}"/>
                </a:ext>
              </a:extLst>
            </p:cNvPr>
            <p:cNvSpPr txBox="1"/>
            <p:nvPr/>
          </p:nvSpPr>
          <p:spPr>
            <a:xfrm>
              <a:off x="3425558" y="3020104"/>
              <a:ext cx="23203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98300"/>
                  </a:solidFill>
                </a:rPr>
                <a:t>Proposal success</a:t>
              </a:r>
            </a:p>
            <a:p>
              <a:pPr algn="ctr"/>
              <a:r>
                <a:rPr lang="en-US" sz="1600" dirty="0">
                  <a:solidFill>
                    <a:srgbClr val="E98300"/>
                  </a:solidFill>
                </a:rPr>
                <a:t>Experimental outcome</a:t>
              </a:r>
            </a:p>
            <a:p>
              <a:pPr algn="ctr"/>
              <a:r>
                <a:rPr lang="en-US" sz="1600" dirty="0">
                  <a:solidFill>
                    <a:srgbClr val="E98300"/>
                  </a:solidFill>
                </a:rPr>
                <a:t>Necessities?</a:t>
              </a:r>
            </a:p>
            <a:p>
              <a:pPr algn="ctr"/>
              <a:r>
                <a:rPr lang="en-US" sz="1600" dirty="0">
                  <a:solidFill>
                    <a:srgbClr val="E98300"/>
                  </a:solidFill>
                </a:rPr>
                <a:t>Funding?</a:t>
              </a:r>
            </a:p>
            <a:p>
              <a:pPr algn="ctr"/>
              <a:endParaRPr lang="en-US" sz="1600" dirty="0">
                <a:solidFill>
                  <a:srgbClr val="E983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B195E9-3CC9-43C0-A5DE-161AB4E3B97E}"/>
                </a:ext>
              </a:extLst>
            </p:cNvPr>
            <p:cNvSpPr txBox="1"/>
            <p:nvPr/>
          </p:nvSpPr>
          <p:spPr>
            <a:xfrm>
              <a:off x="3395303" y="2556441"/>
              <a:ext cx="23203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E98300"/>
                  </a:solidFill>
                </a:rPr>
                <a:t>Science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223A80-762B-4F9E-BAB1-8591C2A34A78}"/>
              </a:ext>
            </a:extLst>
          </p:cNvPr>
          <p:cNvSpPr txBox="1"/>
          <p:nvPr/>
        </p:nvSpPr>
        <p:spPr>
          <a:xfrm>
            <a:off x="-7939" y="1059792"/>
            <a:ext cx="3385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SE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16C24-B15E-9C31-B823-E03B00EE4526}"/>
              </a:ext>
            </a:extLst>
          </p:cNvPr>
          <p:cNvSpPr txBox="1"/>
          <p:nvPr/>
        </p:nvSpPr>
        <p:spPr>
          <a:xfrm>
            <a:off x="290679" y="839045"/>
            <a:ext cx="38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When we started Slicing sources</a:t>
            </a:r>
          </a:p>
        </p:txBody>
      </p:sp>
    </p:spTree>
    <p:extLst>
      <p:ext uri="{BB962C8B-B14F-4D97-AF65-F5344CB8AC3E}">
        <p14:creationId xmlns:p14="http://schemas.microsoft.com/office/powerpoint/2010/main" val="22239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F15A03-6207-48F0-B458-9156E81D91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190" y="3943053"/>
            <a:ext cx="5979782" cy="2431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4"/>
          <a:stretch/>
        </p:blipFill>
        <p:spPr>
          <a:xfrm>
            <a:off x="1541024" y="641746"/>
            <a:ext cx="6184630" cy="17941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0339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 – based (steady state) - sources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3F0820-2842-4CF3-8D60-56FC443310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870"/>
          <a:stretch/>
        </p:blipFill>
        <p:spPr>
          <a:xfrm>
            <a:off x="1693289" y="2529156"/>
            <a:ext cx="5880100" cy="6747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4F45D3-7F8E-4FCF-AB13-7718FA093B56}"/>
              </a:ext>
            </a:extLst>
          </p:cNvPr>
          <p:cNvGrpSpPr/>
          <p:nvPr/>
        </p:nvGrpSpPr>
        <p:grpSpPr>
          <a:xfrm>
            <a:off x="1" y="3129379"/>
            <a:ext cx="9143999" cy="3353907"/>
            <a:chOff x="-407329" y="1251533"/>
            <a:chExt cx="9143999" cy="33539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DE6C69-3394-41E9-AC2B-2B6547D2568B}"/>
                </a:ext>
              </a:extLst>
            </p:cNvPr>
            <p:cNvSpPr/>
            <p:nvPr/>
          </p:nvSpPr>
          <p:spPr bwMode="auto">
            <a:xfrm>
              <a:off x="-340844" y="1251533"/>
              <a:ext cx="8879460" cy="335390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A6A18E-1B86-4EA8-9D41-3D379E94B3A3}"/>
                    </a:ext>
                  </a:extLst>
                </p:cNvPr>
                <p:cNvSpPr txBox="1"/>
                <p:nvPr/>
              </p:nvSpPr>
              <p:spPr>
                <a:xfrm>
                  <a:off x="-407329" y="2044575"/>
                  <a:ext cx="9143999" cy="1323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Brilliance photons /s 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/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  <a:ea typeface="MS Gothic" charset="-128"/>
                              <a:cs typeface="Arial"/>
                            </a:rPr>
                            <m:t>mrad</m:t>
                          </m:r>
                        </m:e>
                        <m:sup>
                          <m:r>
                            <a:rPr kumimoji="0" lang="en-GB" sz="16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  <a:p>
                  <a:pPr marL="28575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  <a:p>
                  <a:pPr marL="28575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Micro-focus sealed tube 	       2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 (70x70 micron)</a:t>
                  </a:r>
                </a:p>
                <a:p>
                  <a:pPr marL="28575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Micro-focus rotating anode     12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 (80x80 micron)</a:t>
                  </a:r>
                </a:p>
                <a:p>
                  <a:pPr marL="28575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Liquid metal jet                       26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 (20x20 micron)</a:t>
                  </a:r>
                  <a:endParaRPr kumimoji="0" lang="en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A6A18E-1B86-4EA8-9D41-3D379E94B3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7329" y="2044575"/>
                  <a:ext cx="9143999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1376" b="-4587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415EC2-A66B-4C2E-B0F0-22338B2673FB}"/>
              </a:ext>
            </a:extLst>
          </p:cNvPr>
          <p:cNvGrpSpPr/>
          <p:nvPr/>
        </p:nvGrpSpPr>
        <p:grpSpPr>
          <a:xfrm>
            <a:off x="298305" y="5240221"/>
            <a:ext cx="9088566" cy="1248318"/>
            <a:chOff x="298305" y="5410941"/>
            <a:chExt cx="9088566" cy="12483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FD49F2-6B08-4A50-9EA5-AE45A7262A41}"/>
                </a:ext>
              </a:extLst>
            </p:cNvPr>
            <p:cNvSpPr txBox="1"/>
            <p:nvPr/>
          </p:nvSpPr>
          <p:spPr>
            <a:xfrm>
              <a:off x="4326183" y="6243761"/>
              <a:ext cx="4851582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T. </a:t>
              </a:r>
              <a:r>
                <a:rPr kumimoji="0" lang="en-GB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Skarzynski</a:t>
              </a: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, “Collecting data in the home laboratory: evolution of X-ray sources, detectors and working practices,” Acta </a:t>
              </a:r>
              <a:r>
                <a:rPr kumimoji="0" lang="en-GB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Crystallographica</a:t>
              </a: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 Section D Biological Crystallography, vol. 69, no. 7, Art. no. 7, Jun. 2013, </a:t>
              </a:r>
              <a:r>
                <a:rPr kumimoji="0" lang="en-GB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doi</a:t>
              </a: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: 10.1107/s0907444913013619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98808FC-0358-4930-86CE-91D0434F85E4}"/>
                    </a:ext>
                  </a:extLst>
                </p:cNvPr>
                <p:cNvSpPr txBox="1"/>
                <p:nvPr/>
              </p:nvSpPr>
              <p:spPr>
                <a:xfrm>
                  <a:off x="298305" y="5410941"/>
                  <a:ext cx="9088566" cy="86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Gothic" charset="-128"/>
                      <a:cs typeface="Arial" panose="020B0604020202020204" pitchFamily="34" charset="0"/>
                    </a:rPr>
                    <a:t>In characteristic emission lines or full spectrum (assume a few keV bandwidth)</a:t>
                  </a:r>
                  <a:b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Gothic" charset="-128"/>
                      <a:cs typeface="Arial" panose="020B0604020202020204" pitchFamily="34" charset="0"/>
                    </a:rPr>
                  </a:br>
                  <a:r>
                    <a:rPr kumimoji="0" lang="en-S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corresponding: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Gothic" charset="-128"/>
                      <a:cs typeface="Arial" panose="020B0604020202020204" pitchFamily="34" charset="0"/>
                    </a:rPr>
                    <a:t>	</a:t>
                  </a:r>
                  <a:r>
                    <a:rPr kumimoji="0" lang="en-S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1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S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kumimoji="0" lang="en-SE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ph /s 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/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charset="0"/>
                              <a:ea typeface="MS Gothic" charset="-128"/>
                              <a:cs typeface="Arial"/>
                            </a:rPr>
                            <m:t>mrad</m:t>
                          </m:r>
                        </m:e>
                        <m:sup>
                          <m:r>
                            <a:rPr kumimoji="0" lang="en-GB" sz="1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S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/eV</a:t>
                  </a:r>
                  <a:endParaRPr kumimoji="0" lang="en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Gothic" charset="-128"/>
                    <a:cs typeface="Arial" panose="020B0604020202020204" pitchFamily="34" charset="0"/>
                  </a:endParaRPr>
                </a:p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endParaRPr kumimoji="0" lang="en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98808FC-0358-4930-86CE-91D0434F8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05" y="5410941"/>
                  <a:ext cx="9088566" cy="864596"/>
                </a:xfrm>
                <a:prstGeom prst="rect">
                  <a:avLst/>
                </a:prstGeom>
                <a:blipFill>
                  <a:blip r:embed="rId6"/>
                  <a:stretch>
                    <a:fillRect l="-402" t="-2128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3CEFAE-7183-4AE9-8D79-D1EAFA3B83F7}"/>
              </a:ext>
            </a:extLst>
          </p:cNvPr>
          <p:cNvGrpSpPr/>
          <p:nvPr/>
        </p:nvGrpSpPr>
        <p:grpSpPr>
          <a:xfrm>
            <a:off x="7460731" y="4073172"/>
            <a:ext cx="1334614" cy="1765174"/>
            <a:chOff x="7460731" y="4073172"/>
            <a:chExt cx="1334614" cy="176517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F2F9BF-9F46-45A3-ABD6-236EF26DA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31" y="4073172"/>
              <a:ext cx="1334614" cy="134904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D79FC0-438F-49DE-BC4A-796EF9BE46F0}"/>
                </a:ext>
              </a:extLst>
            </p:cNvPr>
            <p:cNvCxnSpPr/>
            <p:nvPr/>
          </p:nvCxnSpPr>
          <p:spPr bwMode="auto">
            <a:xfrm>
              <a:off x="7677013" y="5486400"/>
              <a:ext cx="1118332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03DE8-ABA2-4AD3-84FF-59CB6EF5B8CE}"/>
                </a:ext>
              </a:extLst>
            </p:cNvPr>
            <p:cNvSpPr txBox="1"/>
            <p:nvPr/>
          </p:nvSpPr>
          <p:spPr>
            <a:xfrm>
              <a:off x="7857654" y="5464665"/>
              <a:ext cx="822303" cy="373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15 cm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D862E0-1EE7-4EAF-9E3C-AB618E748421}"/>
              </a:ext>
            </a:extLst>
          </p:cNvPr>
          <p:cNvSpPr txBox="1"/>
          <p:nvPr/>
        </p:nvSpPr>
        <p:spPr>
          <a:xfrm>
            <a:off x="1310815" y="3168952"/>
            <a:ext cx="706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charset="-128"/>
                <a:cs typeface="Arial" panose="020B0604020202020204" pitchFamily="34" charset="0"/>
              </a:rPr>
              <a:t>Limit? Melting of copper! </a:t>
            </a:r>
          </a:p>
          <a:p>
            <a:pPr marL="28575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charset="-128"/>
                <a:cs typeface="Arial" panose="020B0604020202020204" pitchFamily="34" charset="0"/>
              </a:rPr>
              <a:t>20kV * 40mA on 100µm x 100µm  close to 50% of melting power</a:t>
            </a:r>
            <a:endParaRPr kumimoji="0" lang="en-S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charset="-128"/>
              <a:cs typeface="Arial" panose="020B0604020202020204" pitchFamily="34" charset="0"/>
            </a:endParaRPr>
          </a:p>
          <a:p>
            <a:pPr marL="28575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charset="-128"/>
                <a:cs typeface="Arial" panose="020B0604020202020204" pitchFamily="34" charset="0"/>
              </a:rPr>
              <a:t>L</a:t>
            </a:r>
            <a:r>
              <a:rPr kumimoji="0" lang="en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charset="-128"/>
                <a:cs typeface="Arial" panose="020B0604020202020204" pitchFamily="34" charset="0"/>
              </a:rPr>
              <a:t>amp 200V, 4A = 800W lamp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charset="-128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Gothic" charset="-128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7FF185-5279-47B2-85DD-2FF56B6A9F2D}"/>
              </a:ext>
            </a:extLst>
          </p:cNvPr>
          <p:cNvGrpSpPr/>
          <p:nvPr/>
        </p:nvGrpSpPr>
        <p:grpSpPr>
          <a:xfrm>
            <a:off x="5888924" y="4602155"/>
            <a:ext cx="1545928" cy="1548392"/>
            <a:chOff x="5888924" y="4602155"/>
            <a:chExt cx="1545928" cy="1548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F364C53-DFA5-41A5-AFC5-7C79E9FCD439}"/>
                    </a:ext>
                  </a:extLst>
                </p:cNvPr>
                <p:cNvSpPr txBox="1"/>
                <p:nvPr/>
              </p:nvSpPr>
              <p:spPr>
                <a:xfrm>
                  <a:off x="5888924" y="4602155"/>
                  <a:ext cx="1545928" cy="669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S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undulator</a:t>
                  </a:r>
                </a:p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S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1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F364C53-DFA5-41A5-AFC5-7C79E9FCD4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8924" y="4602155"/>
                  <a:ext cx="1545928" cy="669992"/>
                </a:xfrm>
                <a:prstGeom prst="rect">
                  <a:avLst/>
                </a:prstGeom>
                <a:blipFill>
                  <a:blip r:embed="rId8"/>
                  <a:stretch>
                    <a:fillRect l="-3150" t="-5455" b="-1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E26EF0-0694-41F7-A476-4C152C5092D9}"/>
                    </a:ext>
                  </a:extLst>
                </p:cNvPr>
                <p:cNvSpPr txBox="1"/>
                <p:nvPr/>
              </p:nvSpPr>
              <p:spPr>
                <a:xfrm>
                  <a:off x="5888924" y="5480555"/>
                  <a:ext cx="1545928" cy="669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S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undulator</a:t>
                  </a:r>
                </a:p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S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1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S Gothic" charset="-128"/>
                      <a:cs typeface="Arial"/>
                    </a:rPr>
                    <a:t> x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</m:oMath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S Gothic" charset="-128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E26EF0-0694-41F7-A476-4C152C509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8924" y="5480555"/>
                  <a:ext cx="1545928" cy="669992"/>
                </a:xfrm>
                <a:prstGeom prst="rect">
                  <a:avLst/>
                </a:prstGeom>
                <a:blipFill>
                  <a:blip r:embed="rId9"/>
                  <a:stretch>
                    <a:fillRect l="-3150" t="-4545" b="-1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246F2B-DD16-4384-9158-B3D636E950AC}"/>
              </a:ext>
            </a:extLst>
          </p:cNvPr>
          <p:cNvGrpSpPr/>
          <p:nvPr/>
        </p:nvGrpSpPr>
        <p:grpSpPr>
          <a:xfrm>
            <a:off x="0" y="5766578"/>
            <a:ext cx="4377830" cy="752797"/>
            <a:chOff x="0" y="5766578"/>
            <a:chExt cx="4377830" cy="7527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0EF96BB-D1D6-4B04-9410-417D9B9F4FCA}"/>
                </a:ext>
              </a:extLst>
            </p:cNvPr>
            <p:cNvSpPr/>
            <p:nvPr/>
          </p:nvSpPr>
          <p:spPr bwMode="auto">
            <a:xfrm>
              <a:off x="0" y="5815551"/>
              <a:ext cx="4377830" cy="703824"/>
            </a:xfrm>
            <a:prstGeom prst="ellipse">
              <a:avLst/>
            </a:prstGeom>
            <a:solidFill>
              <a:srgbClr val="E98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Gothic" charset="-128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889D8-B4AF-4771-94D8-E44ADEA2792A}"/>
                </a:ext>
              </a:extLst>
            </p:cNvPr>
            <p:cNvSpPr txBox="1"/>
            <p:nvPr/>
          </p:nvSpPr>
          <p:spPr>
            <a:xfrm>
              <a:off x="40719" y="5766578"/>
              <a:ext cx="4285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How to use: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Gothic" charset="-128"/>
                  <a:cs typeface="Arial"/>
                </a:rPr>
                <a:t>efficient detection, experiment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1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1128"/>
          </a:xfrm>
        </p:spPr>
        <p:txBody>
          <a:bodyPr>
            <a:normAutofit/>
          </a:bodyPr>
          <a:lstStyle/>
          <a:p>
            <a:r>
              <a:rPr lang="en-US" dirty="0"/>
              <a:t>X-ray tube bremsstrahlung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9"/>
          <a:stretch/>
        </p:blipFill>
        <p:spPr>
          <a:xfrm>
            <a:off x="968639" y="704088"/>
            <a:ext cx="7010872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accelerating electrons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96" y="1481211"/>
            <a:ext cx="6632089" cy="4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71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5.3"/>
</p:tagLst>
</file>

<file path=ppt/theme/theme1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ookman Old Style"/>
        <a:ea typeface=""/>
        <a:cs typeface="Arial"/>
      </a:majorFont>
      <a:minorFont>
        <a:latin typeface="Garamond Premr Pro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ookman Old Style"/>
        <a:ea typeface=""/>
        <a:cs typeface="Arial"/>
      </a:majorFont>
      <a:minorFont>
        <a:latin typeface="Garamond Premr Pro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9960</TotalTime>
  <Words>2441</Words>
  <Application>Microsoft Office PowerPoint</Application>
  <PresentationFormat>On-screen Show (4:3)</PresentationFormat>
  <Paragraphs>366</Paragraphs>
  <Slides>58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-apple-system</vt:lpstr>
      <vt:lpstr>Arial</vt:lpstr>
      <vt:lpstr>Bookman Old Style</vt:lpstr>
      <vt:lpstr>Cambria Math</vt:lpstr>
      <vt:lpstr>Garamond</vt:lpstr>
      <vt:lpstr>Garamond Premr Pro</vt:lpstr>
      <vt:lpstr>Roboto</vt:lpstr>
      <vt:lpstr>Source Sans Pro</vt:lpstr>
      <vt:lpstr>Times New Roman</vt:lpstr>
      <vt:lpstr>2_Office Theme</vt:lpstr>
      <vt:lpstr>3_Office Theme</vt:lpstr>
      <vt:lpstr>Science for and with  laser based x-ray sources</vt:lpstr>
      <vt:lpstr>About me</vt:lpstr>
      <vt:lpstr>The advantage of synchrotrons</vt:lpstr>
      <vt:lpstr>Hot dynamics</vt:lpstr>
      <vt:lpstr>Four very different type of experiments </vt:lpstr>
      <vt:lpstr>Always start with WHY?</vt:lpstr>
      <vt:lpstr>Lab – based (steady state) - sources</vt:lpstr>
      <vt:lpstr>X-ray tube bremsstrahlung</vt:lpstr>
      <vt:lpstr>accelerating electrons</vt:lpstr>
      <vt:lpstr>clystron</vt:lpstr>
      <vt:lpstr>Video Circulating electrons</vt:lpstr>
      <vt:lpstr>Video Insertion devices tangential beam</vt:lpstr>
      <vt:lpstr>Old Bending magnet</vt:lpstr>
      <vt:lpstr>Bending magnet</vt:lpstr>
      <vt:lpstr>Bunch modes</vt:lpstr>
      <vt:lpstr>Look into ring</vt:lpstr>
      <vt:lpstr>Synchrotrons</vt:lpstr>
      <vt:lpstr>Video Insertion devices tangential beam</vt:lpstr>
      <vt:lpstr>Photo Soleil, beamlines</vt:lpstr>
      <vt:lpstr>Look onto Undulator </vt:lpstr>
      <vt:lpstr>Wiggler and Undulator</vt:lpstr>
      <vt:lpstr>Wiggler and Undulator</vt:lpstr>
      <vt:lpstr>Wiggler and Undulator</vt:lpstr>
      <vt:lpstr>Wiggler and Undulator</vt:lpstr>
      <vt:lpstr>Undulator spectrum</vt:lpstr>
      <vt:lpstr>Look onto undulator from outside</vt:lpstr>
      <vt:lpstr>Sources 1st-3rd generation</vt:lpstr>
      <vt:lpstr>Synchrotron sources</vt:lpstr>
      <vt:lpstr>We create structure in the electron bunches</vt:lpstr>
      <vt:lpstr>Short pulse sources</vt:lpstr>
      <vt:lpstr>Sources</vt:lpstr>
      <vt:lpstr>Accellerator based sources</vt:lpstr>
      <vt:lpstr>Betatron 1</vt:lpstr>
      <vt:lpstr>Betatron 2</vt:lpstr>
      <vt:lpstr>HHG 1</vt:lpstr>
      <vt:lpstr>HHG 2</vt:lpstr>
      <vt:lpstr>HHG 3</vt:lpstr>
      <vt:lpstr>Source comparison</vt:lpstr>
      <vt:lpstr>x-rays from water in general</vt:lpstr>
      <vt:lpstr>Laboratory pump – probe setup</vt:lpstr>
      <vt:lpstr>time-resolved XAFS and XES at low excitation yield</vt:lpstr>
      <vt:lpstr>time-resolved XAFS and XES at low excitation yield</vt:lpstr>
      <vt:lpstr>My confession, I also went for bigger sources</vt:lpstr>
      <vt:lpstr>Spectrum at Eli</vt:lpstr>
      <vt:lpstr>Flux and fluctuations last year</vt:lpstr>
      <vt:lpstr>Plasma</vt:lpstr>
      <vt:lpstr>Using Plasma sources</vt:lpstr>
      <vt:lpstr>As seen with x-ray eyes. Simultaneous XES/XDS and slow XAS</vt:lpstr>
      <vt:lpstr>Flux for different pump-probe techniques</vt:lpstr>
      <vt:lpstr>Flux for different pump-probe techniques</vt:lpstr>
      <vt:lpstr>Numbers from Experiments:</vt:lpstr>
      <vt:lpstr>Source comparison</vt:lpstr>
      <vt:lpstr>Crystal geometries</vt:lpstr>
      <vt:lpstr>high efficient crystal detectors: efficiency &lt;1e-7</vt:lpstr>
      <vt:lpstr>How to use all these numbers:</vt:lpstr>
      <vt:lpstr>Plan experiment</vt:lpstr>
      <vt:lpstr>Global analysis</vt:lpstr>
      <vt:lpstr>Summary and 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Ultrafast X-ray science  or  seeing is believing</dc:title>
  <dc:creator>Jens Admin</dc:creator>
  <cp:lastModifiedBy>Jens Uhlig</cp:lastModifiedBy>
  <cp:revision>1364</cp:revision>
  <cp:lastPrinted>2018-12-05T13:49:18Z</cp:lastPrinted>
  <dcterms:created xsi:type="dcterms:W3CDTF">2009-02-09T06:57:29Z</dcterms:created>
  <dcterms:modified xsi:type="dcterms:W3CDTF">2024-02-06T20:13:35Z</dcterms:modified>
</cp:coreProperties>
</file>