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9" name="Google Shape;239;p1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https://geant4.web.cern.ch/documentation/dev/bfad_html/ForApplicationDevelopers/Control/userInterfaceCommand.html</a:t>
            </a:r>
            <a:br>
              <a:rPr lang="en-US" sz="1200"/>
            </a:br>
            <a:r>
              <a:rPr lang="en-US" sz="1200"/>
              <a:t>- https://github.com/Geant4/geant4/blob/master/source/intercoms/src/G4GenericMessenger.cc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240" name="Google Shape;240;p1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9" name="Google Shape;269;p1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https://github.com/Geant4/geant4/blob/master/source/intercoms/src/G4GenericMessenger.cc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270" name="Google Shape;270;p1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2" name="Google Shape;292;p1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https://geant4.web.cern.ch/documentation/dev/bfad_html/ForApplicationDevelopers/Control/userInterfaceCommand.html</a:t>
            </a:r>
            <a:br>
              <a:rPr lang="en-US" sz="1200"/>
            </a:br>
            <a:r>
              <a:rPr lang="en-US" sz="1200"/>
              <a:t>- https://github.com/Geant4/geant4/blob/master/source/intercoms/src/G4GenericMessenger.cc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293" name="Google Shape;293;p1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" name="Google Shape;31;p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https://geant4.web.cern.ch/documentation/dev/bfad_html/ForApplicationDevelopers/Control/commands.html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32" name="Google Shape;32;p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" name="Google Shape;42;p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https://geant4.web.cern.ch/documentation/dev/bfad_html/ForApplicationDevelopers/Control/commands.html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https://geant4.web.cern.ch/documentation/dev/bfad_html/ForApplicationDevelopers/Control/userInterfaceCommand.html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43" name="Google Shape;43;p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2" name="Google Shape;92;p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https://geant4.web.cern.ch/documentation/dev/bfad_html/ForApplicationDevelopers/Control/commands.html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https://geant4.web.cern.ch/documentation/dev/bfad_html/ForApplicationDevelopers/Fundamentals/global.html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93" name="Google Shape;93;p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7" name="Google Shape;127;p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https://geant4.web.cern.ch/documentation/dev/bfad_html/ForApplicationDevelopers/Control/userInterfaceCommand.html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128" name="Google Shape;128;p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5" name="Google Shape;155;p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https://geant4.web.cern.ch/documentation/dev/bfad_html/ForApplicationDevelopers/Control/userInterfaceCommand.html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https://geant4.web.cern.ch/documentation/dev/bfad_html/ForApplicationDevelopers/GettingStarted/generalParticleSource.html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https://geant4.web.cern.ch/documentation/dev/bfad_html/ForApplicationDevelopers/TrackingAndPhysics/physicsProcess.html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156" name="Google Shape;156;p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0" name="Google Shape;200;p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https://geant4.web.cern.ch/documentation/dev/bfad_html/ForApplicationDevelopers/Control/userInterfaceCommand.html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201" name="Google Shape;201;p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3" name="Google Shape;213;p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https://geant4.web.cern.ch/documentation/dev/bfad_html/ForApplicationDevelopers/Control/userInterfaceCommand.html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214" name="Google Shape;214;p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9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6" name="Google Shape;226;p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https://geant4.web.cern.ch/documentation/dev/bfad_html/ForApplicationDevelopers/Control/userInterfaceCommand.html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227" name="Google Shape;227;p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1.jpg"/><Relationship Id="rId5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9FB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594360" y="475488"/>
            <a:ext cx="11000232" cy="969264"/>
          </a:xfrm>
          <a:prstGeom prst="roundRect">
            <a:avLst>
              <a:gd fmla="val 11321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6112" y="676656"/>
            <a:ext cx="1773580" cy="566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63240" y="649224"/>
            <a:ext cx="1384805" cy="621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20656" y="685800"/>
            <a:ext cx="164592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/>
          <p:nvPr/>
        </p:nvSpPr>
        <p:spPr>
          <a:xfrm>
            <a:off x="841248" y="208483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ts val="1200"/>
              <a:buFont typeface="Calibri"/>
              <a:buNone/>
            </a:pPr>
            <a:r>
              <a:rPr b="1" i="0" lang="en-US" sz="1200" u="none" cap="none">
                <a:solidFill>
                  <a:srgbClr val="007FA3"/>
                </a:solidFill>
                <a:latin typeface="Calibri"/>
                <a:ea typeface="Calibri"/>
                <a:cs typeface="Calibri"/>
                <a:sym typeface="Calibri"/>
              </a:rPr>
              <a:t>GEANT4 COURSE · LECTURE</a:t>
            </a: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786384" y="2377440"/>
            <a:ext cx="11155680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4800"/>
              <a:buFont typeface="Calibri"/>
              <a:buNone/>
            </a:pPr>
            <a:r>
              <a:rPr b="1" i="0" lang="en-US" sz="480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Custom User Commands</a:t>
            </a: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841248" y="3401568"/>
            <a:ext cx="10424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1650"/>
              <a:buFont typeface="Calibri"/>
              <a:buNone/>
            </a:pPr>
            <a:r>
              <a:rPr b="0" i="0" lang="en-US" sz="1650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Extending the Geant4 UI — messengers, custom macro commands and G4GenericMessenger</a:t>
            </a:r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841248" y="4315968"/>
            <a:ext cx="5257800" cy="1481328"/>
          </a:xfrm>
          <a:prstGeom prst="roundRect">
            <a:avLst>
              <a:gd fmla="val 6173" name="adj"/>
            </a:avLst>
          </a:prstGeom>
          <a:solidFill>
            <a:srgbClr val="E7F1F6"/>
          </a:solidFill>
          <a:ln cap="flat" cmpd="sng" w="95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133856" y="4517136"/>
            <a:ext cx="4663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950"/>
              <a:buFont typeface="Calibri"/>
              <a:buNone/>
            </a:pPr>
            <a:r>
              <a:rPr b="1" i="0" lang="en-US" sz="19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Alberto Sciuto</a:t>
            </a:r>
            <a:endParaRPr/>
          </a:p>
        </p:txBody>
      </p:sp>
      <p:sp>
        <p:nvSpPr>
          <p:cNvPr id="25" name="Google Shape;25;p3"/>
          <p:cNvSpPr/>
          <p:nvPr/>
        </p:nvSpPr>
        <p:spPr>
          <a:xfrm>
            <a:off x="1133856" y="4901184"/>
            <a:ext cx="4663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1275"/>
              <a:buFont typeface="Calibri"/>
              <a:buNone/>
            </a:pPr>
            <a:r>
              <a:rPr b="0" i="0" lang="en-US" sz="1275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INFN – Laboratori Nazionali del Sud</a:t>
            </a:r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1133856" y="5193792"/>
            <a:ext cx="4663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425D70"/>
                </a:solidFill>
                <a:latin typeface="Courier New"/>
                <a:ea typeface="Courier New"/>
                <a:cs typeface="Courier New"/>
                <a:sym typeface="Courier New"/>
              </a:rPr>
              <a:t>alberto.sciuto@lns.infn.it</a:t>
            </a:r>
            <a:endParaRPr/>
          </a:p>
        </p:txBody>
      </p:sp>
      <p:sp>
        <p:nvSpPr>
          <p:cNvPr id="27" name="Google Shape;27;p3"/>
          <p:cNvSpPr/>
          <p:nvPr/>
        </p:nvSpPr>
        <p:spPr>
          <a:xfrm>
            <a:off x="6446520" y="4526280"/>
            <a:ext cx="51206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1200"/>
              <a:buFont typeface="Calibri"/>
              <a:buNone/>
            </a:pPr>
            <a:r>
              <a:rPr b="0" i="0" lang="en-US" sz="1200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A lot of material by J. Pipek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1200"/>
              <a:buFont typeface="Calibri"/>
              <a:buNone/>
            </a:pPr>
            <a:r>
              <a:rPr b="0" i="0" lang="en-US" sz="1200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Original slides by L. Pandola</a:t>
            </a:r>
            <a:endParaRPr/>
          </a:p>
        </p:txBody>
      </p:sp>
      <p:sp>
        <p:nvSpPr>
          <p:cNvPr id="28" name="Google Shape;28;p3"/>
          <p:cNvSpPr/>
          <p:nvPr/>
        </p:nvSpPr>
        <p:spPr>
          <a:xfrm>
            <a:off x="6446520" y="5212080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1200"/>
              <a:buFont typeface="Calibri"/>
              <a:buNone/>
            </a:pPr>
            <a:r>
              <a:rPr b="0" i="0" lang="en-US" sz="1200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Catania · 2026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ts val="1163"/>
              <a:buFont typeface="Calibri"/>
              <a:buNone/>
            </a:pPr>
            <a:r>
              <a:rPr b="1" i="0" lang="en-US" sz="1163" u="none" cap="none">
                <a:solidFill>
                  <a:srgbClr val="007FA3"/>
                </a:solidFill>
                <a:latin typeface="Calibri"/>
                <a:ea typeface="Calibri"/>
                <a:cs typeface="Calibri"/>
                <a:sym typeface="Calibri"/>
              </a:rPr>
              <a:t>G4GENERICMESSENGER</a:t>
            </a:r>
            <a:endParaRPr/>
          </a:p>
        </p:txBody>
      </p:sp>
      <p:sp>
        <p:nvSpPr>
          <p:cNvPr id="243" name="Google Shape;243;p12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3150"/>
              <a:buFont typeface="Calibri"/>
              <a:buNone/>
            </a:pPr>
            <a:r>
              <a:rPr b="1" i="0" lang="en-US" sz="3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G4GenericMessenger</a:t>
            </a:r>
            <a:endParaRPr/>
          </a:p>
        </p:txBody>
      </p:sp>
      <p:sp>
        <p:nvSpPr>
          <p:cNvPr id="244" name="Google Shape;244;p12"/>
          <p:cNvSpPr/>
          <p:nvPr/>
        </p:nvSpPr>
        <p:spPr>
          <a:xfrm>
            <a:off x="603500" y="1233550"/>
            <a:ext cx="137790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884"/>
              <a:buFont typeface="Calibri"/>
              <a:buNone/>
            </a:pPr>
            <a:r>
              <a:rPr b="0" i="0" lang="en-US" sz="1884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Good news: there is an </a:t>
            </a:r>
            <a:r>
              <a:rPr b="1" i="0" lang="en-US" sz="1884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alternative</a:t>
            </a:r>
            <a:r>
              <a:rPr b="0" i="0" lang="en-US" sz="1884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— the </a:t>
            </a:r>
            <a:r>
              <a:rPr b="0" i="0" lang="en-US" sz="1884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G4GenericMessenger</a:t>
            </a:r>
            <a:r>
              <a:rPr b="0" i="0" lang="en-US" sz="1884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class:</a:t>
            </a:r>
            <a:endParaRPr sz="1758"/>
          </a:p>
        </p:txBody>
      </p:sp>
      <p:sp>
        <p:nvSpPr>
          <p:cNvPr id="245" name="Google Shape;245;p12"/>
          <p:cNvSpPr/>
          <p:nvPr/>
        </p:nvSpPr>
        <p:spPr>
          <a:xfrm>
            <a:off x="672396" y="1995048"/>
            <a:ext cx="344400" cy="344400"/>
          </a:xfrm>
          <a:prstGeom prst="ellipse">
            <a:avLst/>
          </a:prstGeom>
          <a:solidFill>
            <a:srgbClr val="1691B4"/>
          </a:solidFill>
          <a:ln>
            <a:noFill/>
          </a:ln>
        </p:spPr>
        <p:txBody>
          <a:bodyPr anchorCtr="0" anchor="ctr" bIns="114800" lIns="114800" spcFirstLastPara="1" rIns="114800" wrap="square" tIns="114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60"/>
              <a:buFont typeface="Arial"/>
              <a:buNone/>
            </a:pPr>
            <a:r>
              <a:t/>
            </a:r>
            <a:endParaRPr sz="22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2"/>
          <p:cNvSpPr/>
          <p:nvPr/>
        </p:nvSpPr>
        <p:spPr>
          <a:xfrm>
            <a:off x="672396" y="1960600"/>
            <a:ext cx="344400" cy="36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95"/>
              <a:buFont typeface="Calibri"/>
              <a:buNone/>
            </a:pPr>
            <a:r>
              <a:rPr b="1" i="0" lang="en-US" sz="1695" u="non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sz="1758"/>
          </a:p>
        </p:txBody>
      </p:sp>
      <p:sp>
        <p:nvSpPr>
          <p:cNvPr id="247" name="Google Shape;247;p12"/>
          <p:cNvSpPr/>
          <p:nvPr/>
        </p:nvSpPr>
        <p:spPr>
          <a:xfrm>
            <a:off x="1246528" y="1949118"/>
            <a:ext cx="97602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884"/>
              <a:buFont typeface="Calibri"/>
              <a:buNone/>
            </a:pPr>
            <a:r>
              <a:rPr b="0" i="0" lang="en-US" sz="1884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no need to implement a </a:t>
            </a:r>
            <a:r>
              <a:rPr b="1" i="0" lang="en-US" sz="1884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new class</a:t>
            </a:r>
            <a:endParaRPr sz="1758"/>
          </a:p>
        </p:txBody>
      </p:sp>
      <p:sp>
        <p:nvSpPr>
          <p:cNvPr id="248" name="Google Shape;248;p12"/>
          <p:cNvSpPr/>
          <p:nvPr/>
        </p:nvSpPr>
        <p:spPr>
          <a:xfrm>
            <a:off x="672396" y="2798833"/>
            <a:ext cx="344400" cy="344400"/>
          </a:xfrm>
          <a:prstGeom prst="ellipse">
            <a:avLst/>
          </a:prstGeom>
          <a:solidFill>
            <a:srgbClr val="1691B4"/>
          </a:solidFill>
          <a:ln>
            <a:noFill/>
          </a:ln>
        </p:spPr>
        <p:txBody>
          <a:bodyPr anchorCtr="0" anchor="ctr" bIns="114800" lIns="114800" spcFirstLastPara="1" rIns="114800" wrap="square" tIns="114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60"/>
              <a:buFont typeface="Arial"/>
              <a:buNone/>
            </a:pPr>
            <a:r>
              <a:t/>
            </a:r>
            <a:endParaRPr sz="22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2"/>
          <p:cNvSpPr/>
          <p:nvPr/>
        </p:nvSpPr>
        <p:spPr>
          <a:xfrm>
            <a:off x="672396" y="2764385"/>
            <a:ext cx="344400" cy="36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95"/>
              <a:buFont typeface="Calibri"/>
              <a:buNone/>
            </a:pPr>
            <a:r>
              <a:rPr b="1" i="0" lang="en-US" sz="1695" u="non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sz="1758"/>
          </a:p>
        </p:txBody>
      </p:sp>
      <p:sp>
        <p:nvSpPr>
          <p:cNvPr id="250" name="Google Shape;250;p12"/>
          <p:cNvSpPr/>
          <p:nvPr/>
        </p:nvSpPr>
        <p:spPr>
          <a:xfrm>
            <a:off x="1246528" y="2752902"/>
            <a:ext cx="97602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884"/>
              <a:buFont typeface="Calibri"/>
              <a:buNone/>
            </a:pPr>
            <a:r>
              <a:rPr b="0" i="0" lang="en-US" sz="1884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no need to instantiate a </a:t>
            </a:r>
            <a:r>
              <a:rPr b="1" i="0" lang="en-US" sz="1884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UI directory</a:t>
            </a:r>
            <a:endParaRPr sz="1758"/>
          </a:p>
        </p:txBody>
      </p:sp>
      <p:sp>
        <p:nvSpPr>
          <p:cNvPr id="251" name="Google Shape;251;p12"/>
          <p:cNvSpPr/>
          <p:nvPr/>
        </p:nvSpPr>
        <p:spPr>
          <a:xfrm>
            <a:off x="672396" y="3602618"/>
            <a:ext cx="344400" cy="344400"/>
          </a:xfrm>
          <a:prstGeom prst="ellipse">
            <a:avLst/>
          </a:prstGeom>
          <a:solidFill>
            <a:srgbClr val="1691B4"/>
          </a:solidFill>
          <a:ln>
            <a:noFill/>
          </a:ln>
        </p:spPr>
        <p:txBody>
          <a:bodyPr anchorCtr="0" anchor="ctr" bIns="114800" lIns="114800" spcFirstLastPara="1" rIns="114800" wrap="square" tIns="114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60"/>
              <a:buFont typeface="Arial"/>
              <a:buNone/>
            </a:pPr>
            <a:r>
              <a:t/>
            </a:r>
            <a:endParaRPr sz="22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2"/>
          <p:cNvSpPr/>
          <p:nvPr/>
        </p:nvSpPr>
        <p:spPr>
          <a:xfrm>
            <a:off x="672396" y="3568170"/>
            <a:ext cx="344400" cy="36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95"/>
              <a:buFont typeface="Calibri"/>
              <a:buNone/>
            </a:pPr>
            <a:r>
              <a:rPr b="1" i="0" lang="en-US" sz="1695" u="non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sz="1758"/>
          </a:p>
        </p:txBody>
      </p:sp>
      <p:sp>
        <p:nvSpPr>
          <p:cNvPr id="253" name="Google Shape;253;p12"/>
          <p:cNvSpPr/>
          <p:nvPr/>
        </p:nvSpPr>
        <p:spPr>
          <a:xfrm>
            <a:off x="1246528" y="3556687"/>
            <a:ext cx="97602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884"/>
              <a:buFont typeface="Calibri"/>
              <a:buNone/>
            </a:pPr>
            <a:r>
              <a:rPr b="0" i="0" lang="en-US" sz="1884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no need to declare the </a:t>
            </a:r>
            <a:r>
              <a:rPr b="1" i="0" lang="en-US" sz="1884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command objects</a:t>
            </a:r>
            <a:endParaRPr sz="1758"/>
          </a:p>
        </p:txBody>
      </p:sp>
      <p:sp>
        <p:nvSpPr>
          <p:cNvPr id="254" name="Google Shape;254;p12"/>
          <p:cNvSpPr/>
          <p:nvPr/>
        </p:nvSpPr>
        <p:spPr>
          <a:xfrm>
            <a:off x="672396" y="4406403"/>
            <a:ext cx="344400" cy="344400"/>
          </a:xfrm>
          <a:prstGeom prst="ellipse">
            <a:avLst/>
          </a:prstGeom>
          <a:solidFill>
            <a:srgbClr val="1691B4"/>
          </a:solidFill>
          <a:ln>
            <a:noFill/>
          </a:ln>
        </p:spPr>
        <p:txBody>
          <a:bodyPr anchorCtr="0" anchor="ctr" bIns="114800" lIns="114800" spcFirstLastPara="1" rIns="114800" wrap="square" tIns="114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60"/>
              <a:buFont typeface="Arial"/>
              <a:buNone/>
            </a:pPr>
            <a:r>
              <a:t/>
            </a:r>
            <a:endParaRPr sz="22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2"/>
          <p:cNvSpPr/>
          <p:nvPr/>
        </p:nvSpPr>
        <p:spPr>
          <a:xfrm>
            <a:off x="672396" y="4371955"/>
            <a:ext cx="344400" cy="36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95"/>
              <a:buFont typeface="Calibri"/>
              <a:buNone/>
            </a:pPr>
            <a:r>
              <a:rPr b="1" i="0" lang="en-US" sz="1695" u="non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sz="1758"/>
          </a:p>
        </p:txBody>
      </p:sp>
      <p:sp>
        <p:nvSpPr>
          <p:cNvPr id="256" name="Google Shape;256;p12"/>
          <p:cNvSpPr/>
          <p:nvPr/>
        </p:nvSpPr>
        <p:spPr>
          <a:xfrm>
            <a:off x="1246528" y="4360472"/>
            <a:ext cx="97602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884"/>
              <a:buFont typeface="Calibri"/>
              <a:buNone/>
            </a:pPr>
            <a:r>
              <a:rPr b="0" i="0" lang="en-US" sz="1884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no need to </a:t>
            </a:r>
            <a:r>
              <a:rPr b="1" i="0" lang="en-US" sz="1884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parse values</a:t>
            </a:r>
            <a:r>
              <a:rPr b="0" i="0" lang="en-US" sz="1884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and write conditions</a:t>
            </a:r>
            <a:endParaRPr sz="1758"/>
          </a:p>
        </p:txBody>
      </p:sp>
      <p:sp>
        <p:nvSpPr>
          <p:cNvPr id="257" name="Google Shape;257;p12"/>
          <p:cNvSpPr/>
          <p:nvPr/>
        </p:nvSpPr>
        <p:spPr>
          <a:xfrm>
            <a:off x="672396" y="5210188"/>
            <a:ext cx="344400" cy="344400"/>
          </a:xfrm>
          <a:prstGeom prst="ellipse">
            <a:avLst/>
          </a:prstGeom>
          <a:solidFill>
            <a:srgbClr val="1691B4"/>
          </a:solidFill>
          <a:ln>
            <a:noFill/>
          </a:ln>
        </p:spPr>
        <p:txBody>
          <a:bodyPr anchorCtr="0" anchor="ctr" bIns="114800" lIns="114800" spcFirstLastPara="1" rIns="114800" wrap="square" tIns="114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60"/>
              <a:buFont typeface="Arial"/>
              <a:buNone/>
            </a:pPr>
            <a:r>
              <a:t/>
            </a:r>
            <a:endParaRPr sz="22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2"/>
          <p:cNvSpPr/>
          <p:nvPr/>
        </p:nvSpPr>
        <p:spPr>
          <a:xfrm>
            <a:off x="672396" y="5175740"/>
            <a:ext cx="344400" cy="36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95"/>
              <a:buFont typeface="Calibri"/>
              <a:buNone/>
            </a:pPr>
            <a:r>
              <a:rPr b="1" i="0" lang="en-US" sz="1695" u="non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sz="1758"/>
          </a:p>
        </p:txBody>
      </p:sp>
      <p:sp>
        <p:nvSpPr>
          <p:cNvPr id="259" name="Google Shape;259;p12"/>
          <p:cNvSpPr/>
          <p:nvPr/>
        </p:nvSpPr>
        <p:spPr>
          <a:xfrm>
            <a:off x="1246528" y="5164257"/>
            <a:ext cx="97602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884"/>
              <a:buFont typeface="Calibri"/>
              <a:buNone/>
            </a:pPr>
            <a:r>
              <a:rPr b="0" i="0" lang="en-US" sz="1884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no need to </a:t>
            </a:r>
            <a:r>
              <a:rPr b="1" i="0" lang="en-US" sz="1884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delete</a:t>
            </a:r>
            <a:r>
              <a:rPr b="0" i="0" lang="en-US" sz="1884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so many pointers</a:t>
            </a:r>
            <a:endParaRPr sz="1758"/>
          </a:p>
        </p:txBody>
      </p:sp>
      <p:sp>
        <p:nvSpPr>
          <p:cNvPr id="260" name="Google Shape;260;p12"/>
          <p:cNvSpPr/>
          <p:nvPr/>
        </p:nvSpPr>
        <p:spPr>
          <a:xfrm>
            <a:off x="603504" y="5623560"/>
            <a:ext cx="10991088" cy="685800"/>
          </a:xfrm>
          <a:prstGeom prst="roundRect">
            <a:avLst>
              <a:gd fmla="val 12000" name="adj"/>
            </a:avLst>
          </a:prstGeom>
          <a:solidFill>
            <a:srgbClr val="FCF1DC"/>
          </a:solidFill>
          <a:ln cap="flat" cmpd="sng" w="12700">
            <a:solidFill>
              <a:srgbClr val="ECCB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12"/>
          <p:cNvSpPr/>
          <p:nvPr/>
        </p:nvSpPr>
        <p:spPr>
          <a:xfrm>
            <a:off x="786384" y="5829300"/>
            <a:ext cx="274320" cy="274320"/>
          </a:xfrm>
          <a:prstGeom prst="ellipse">
            <a:avLst/>
          </a:prstGeom>
          <a:solidFill>
            <a:srgbClr val="7A5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12"/>
          <p:cNvSpPr/>
          <p:nvPr/>
        </p:nvSpPr>
        <p:spPr>
          <a:xfrm>
            <a:off x="786384" y="5811012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30"/>
              <a:buFont typeface="Calibri"/>
              <a:buNone/>
            </a:pPr>
            <a:r>
              <a:rPr b="1" i="0" lang="en-US" sz="1430" u="non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/>
          </a:p>
        </p:txBody>
      </p:sp>
      <p:sp>
        <p:nvSpPr>
          <p:cNvPr id="263" name="Google Shape;263;p12"/>
          <p:cNvSpPr/>
          <p:nvPr/>
        </p:nvSpPr>
        <p:spPr>
          <a:xfrm>
            <a:off x="1207008" y="5678424"/>
            <a:ext cx="10168128" cy="576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A4300"/>
              </a:buClr>
              <a:buSzPts val="1313"/>
              <a:buFont typeface="Arial"/>
              <a:buNone/>
            </a:pPr>
            <a:r>
              <a:rPr b="1" i="0" lang="en-US" sz="1313" u="none" cap="none">
                <a:solidFill>
                  <a:srgbClr val="6A4300"/>
                </a:solidFill>
                <a:latin typeface="Arial"/>
                <a:ea typeface="Arial"/>
                <a:cs typeface="Arial"/>
                <a:sym typeface="Arial"/>
              </a:rPr>
              <a:t>For custom parsing or dynamic validation, prefer a dedicated messenger.</a:t>
            </a:r>
            <a:endParaRPr/>
          </a:p>
        </p:txBody>
      </p:sp>
      <p:sp>
        <p:nvSpPr>
          <p:cNvPr id="264" name="Google Shape;264;p12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Geant4 · Custom UI commands</a:t>
            </a:r>
            <a:endParaRPr/>
          </a:p>
        </p:txBody>
      </p:sp>
      <p:sp>
        <p:nvSpPr>
          <p:cNvPr id="265" name="Google Shape;265;p12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/>
          </a:p>
        </p:txBody>
      </p:sp>
      <p:pic>
        <p:nvPicPr>
          <p:cNvPr id="266" name="Google Shape;266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80463" y="1899788"/>
            <a:ext cx="4695825" cy="30575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3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ts val="1163"/>
              <a:buFont typeface="Calibri"/>
              <a:buNone/>
            </a:pPr>
            <a:r>
              <a:rPr b="1" i="0" lang="en-US" sz="1163" u="none" cap="none">
                <a:solidFill>
                  <a:srgbClr val="007FA3"/>
                </a:solidFill>
                <a:latin typeface="Calibri"/>
                <a:ea typeface="Calibri"/>
                <a:cs typeface="Calibri"/>
                <a:sym typeface="Calibri"/>
              </a:rPr>
              <a:t>G4GENERICMESSENGER</a:t>
            </a:r>
            <a:endParaRPr/>
          </a:p>
        </p:txBody>
      </p:sp>
      <p:sp>
        <p:nvSpPr>
          <p:cNvPr id="273" name="Google Shape;273;p13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3150"/>
              <a:buFont typeface="Calibri"/>
              <a:buNone/>
            </a:pPr>
            <a:r>
              <a:rPr b="1" i="0" lang="en-US" sz="3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G4GenericMessenger — use</a:t>
            </a:r>
            <a:endParaRPr/>
          </a:p>
        </p:txBody>
      </p:sp>
      <p:sp>
        <p:nvSpPr>
          <p:cNvPr id="274" name="Google Shape;274;p13"/>
          <p:cNvSpPr/>
          <p:nvPr/>
        </p:nvSpPr>
        <p:spPr>
          <a:xfrm>
            <a:off x="603504" y="1554480"/>
            <a:ext cx="4160520" cy="2377440"/>
          </a:xfrm>
          <a:prstGeom prst="roundRect">
            <a:avLst>
              <a:gd fmla="val 3462" name="adj"/>
            </a:avLst>
          </a:prstGeom>
          <a:solidFill>
            <a:srgbClr val="EDF5F8"/>
          </a:solidFill>
          <a:ln cap="flat" cmpd="sng" w="95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3"/>
          <p:cNvSpPr/>
          <p:nvPr/>
        </p:nvSpPr>
        <p:spPr>
          <a:xfrm>
            <a:off x="841248" y="1682496"/>
            <a:ext cx="37033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6783"/>
              </a:buClr>
              <a:buSzPts val="1163"/>
              <a:buFont typeface="Calibri"/>
              <a:buNone/>
            </a:pPr>
            <a:r>
              <a:rPr b="1" i="0" lang="en-US" sz="1163" u="none" cap="none">
                <a:solidFill>
                  <a:srgbClr val="006783"/>
                </a:solidFill>
                <a:latin typeface="Calibri"/>
                <a:ea typeface="Calibri"/>
                <a:cs typeface="Calibri"/>
                <a:sym typeface="Calibri"/>
              </a:rPr>
              <a:t>MYCLASS.HH</a:t>
            </a:r>
            <a:endParaRPr/>
          </a:p>
        </p:txBody>
      </p:sp>
      <p:sp>
        <p:nvSpPr>
          <p:cNvPr id="276" name="Google Shape;276;p13"/>
          <p:cNvSpPr/>
          <p:nvPr/>
        </p:nvSpPr>
        <p:spPr>
          <a:xfrm>
            <a:off x="841248" y="1965960"/>
            <a:ext cx="3703320" cy="18562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#include &lt;G4GenericMessenger.hh&gt;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class MyClass {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// ...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G4GenericMessenger* fMessenger;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};</a:t>
            </a:r>
            <a:endParaRPr/>
          </a:p>
        </p:txBody>
      </p:sp>
      <p:sp>
        <p:nvSpPr>
          <p:cNvPr id="277" name="Google Shape;277;p13"/>
          <p:cNvSpPr/>
          <p:nvPr/>
        </p:nvSpPr>
        <p:spPr>
          <a:xfrm>
            <a:off x="4956048" y="1554480"/>
            <a:ext cx="6638544" cy="3977640"/>
          </a:xfrm>
          <a:prstGeom prst="roundRect">
            <a:avLst>
              <a:gd fmla="val 2069" name="adj"/>
            </a:avLst>
          </a:prstGeom>
          <a:solidFill>
            <a:srgbClr val="EDF5F8"/>
          </a:solidFill>
          <a:ln cap="flat" cmpd="sng" w="95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3"/>
          <p:cNvSpPr/>
          <p:nvPr/>
        </p:nvSpPr>
        <p:spPr>
          <a:xfrm>
            <a:off x="5193792" y="1682496"/>
            <a:ext cx="6181344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6783"/>
              </a:buClr>
              <a:buSzPts val="1163"/>
              <a:buFont typeface="Calibri"/>
              <a:buNone/>
            </a:pPr>
            <a:r>
              <a:rPr b="1" i="0" lang="en-US" sz="1163" u="none" cap="none">
                <a:solidFill>
                  <a:srgbClr val="006783"/>
                </a:solidFill>
                <a:latin typeface="Calibri"/>
                <a:ea typeface="Calibri"/>
                <a:cs typeface="Calibri"/>
                <a:sym typeface="Calibri"/>
              </a:rPr>
              <a:t>MYCLASS.CC</a:t>
            </a:r>
            <a:endParaRPr/>
          </a:p>
        </p:txBody>
      </p:sp>
      <p:sp>
        <p:nvSpPr>
          <p:cNvPr id="279" name="Google Shape;279;p13"/>
          <p:cNvSpPr/>
          <p:nvPr/>
        </p:nvSpPr>
        <p:spPr>
          <a:xfrm>
            <a:off x="5193792" y="1965960"/>
            <a:ext cx="6181344" cy="34564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38"/>
              <a:buFont typeface="Courier New"/>
              <a:buNone/>
            </a:pPr>
            <a:r>
              <a:rPr b="0" i="0" lang="en-US" sz="1238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MyClass::MyClass() {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38"/>
              <a:buFont typeface="Courier New"/>
              <a:buNone/>
            </a:pPr>
            <a:r>
              <a:rPr b="0" i="0" lang="en-US" sz="1238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// ...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38"/>
              <a:buFont typeface="Courier New"/>
              <a:buNone/>
            </a:pPr>
            <a:r>
              <a:rPr b="0" i="0" lang="en-US" sz="1238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fMessenger = new G4GenericMessenger(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38"/>
              <a:buFont typeface="Courier New"/>
              <a:buNone/>
            </a:pPr>
            <a:r>
              <a:rPr b="0" i="0" lang="en-US" sz="1238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    this, "/myClass/", "Commands for MyClass");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38"/>
              <a:buFont typeface="Courier New"/>
              <a:buNone/>
            </a:pPr>
            <a:r>
              <a:rPr b="0" i="0" lang="en-US" sz="1238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fMessenger-&gt;DeclareMethod(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38"/>
              <a:buFont typeface="Courier New"/>
              <a:buNone/>
            </a:pPr>
            <a:r>
              <a:rPr b="0" i="0" lang="en-US" sz="1238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    "setParameter", &amp;MyClass::SetParameter)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38"/>
              <a:buFont typeface="Courier New"/>
              <a:buNone/>
            </a:pPr>
            <a:r>
              <a:rPr b="0" i="0" lang="en-US" sz="1238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    .SetStates(G4State_PreInit, G4State_Idle)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38"/>
              <a:buFont typeface="Courier New"/>
              <a:buNone/>
            </a:pPr>
            <a:r>
              <a:rPr b="0" i="0" lang="en-US" sz="1238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    .SetGuidance("Set some parameter");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38"/>
              <a:buFont typeface="Courier New"/>
              <a:buNone/>
            </a:pPr>
            <a:r>
              <a:rPr b="0" i="0" lang="en-US" sz="1238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fMessenger-&gt;DeclareMethod("do", &amp;MyClass::DoIt);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38"/>
              <a:buFont typeface="Courier New"/>
              <a:buNone/>
            </a:pPr>
            <a:r>
              <a:rPr b="0" i="0" lang="en-US" sz="1238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38"/>
              <a:buFont typeface="Courier New"/>
              <a:buNone/>
            </a:pPr>
            <a:r>
              <a:t/>
            </a:r>
            <a:endParaRPr b="0" i="0" sz="1238" u="none" cap="none">
              <a:solidFill>
                <a:srgbClr val="14293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38"/>
              <a:buFont typeface="Courier New"/>
              <a:buNone/>
            </a:pPr>
            <a:r>
              <a:rPr b="0" i="0" lang="en-US" sz="1238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MyClass::~MyClass() {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38"/>
              <a:buFont typeface="Courier New"/>
              <a:buNone/>
            </a:pPr>
            <a:r>
              <a:rPr b="0" i="0" lang="en-US" sz="1238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delete fMessenger;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38"/>
              <a:buFont typeface="Courier New"/>
              <a:buNone/>
            </a:pPr>
            <a:r>
              <a:rPr b="0" i="0" lang="en-US" sz="1238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</p:txBody>
      </p:sp>
      <p:sp>
        <p:nvSpPr>
          <p:cNvPr id="280" name="Google Shape;280;p13"/>
          <p:cNvSpPr/>
          <p:nvPr/>
        </p:nvSpPr>
        <p:spPr>
          <a:xfrm>
            <a:off x="603504" y="4160520"/>
            <a:ext cx="4160520" cy="1371600"/>
          </a:xfrm>
          <a:prstGeom prst="roundRect">
            <a:avLst>
              <a:gd fmla="val 6000" name="adj"/>
            </a:avLst>
          </a:prstGeom>
          <a:solidFill>
            <a:srgbClr val="E9F4F9"/>
          </a:solidFill>
          <a:ln cap="flat" cmpd="sng" w="12700">
            <a:solidFill>
              <a:srgbClr val="BFDF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3"/>
          <p:cNvSpPr/>
          <p:nvPr/>
        </p:nvSpPr>
        <p:spPr>
          <a:xfrm>
            <a:off x="786384" y="4709160"/>
            <a:ext cx="274320" cy="274320"/>
          </a:xfrm>
          <a:prstGeom prst="ellipse">
            <a:avLst/>
          </a:prstGeom>
          <a:solidFill>
            <a:srgbClr val="EDF5F8"/>
          </a:solidFill>
          <a:ln cap="flat" cmpd="sng" w="95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3"/>
          <p:cNvSpPr/>
          <p:nvPr/>
        </p:nvSpPr>
        <p:spPr>
          <a:xfrm>
            <a:off x="786384" y="4690872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6783"/>
              </a:buClr>
              <a:buSzPts val="1430"/>
              <a:buFont typeface="Calibri"/>
              <a:buNone/>
            </a:pPr>
            <a:r>
              <a:rPr b="1" i="1" lang="en-US" sz="1430" u="none" cap="none">
                <a:solidFill>
                  <a:srgbClr val="006783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/>
          </a:p>
        </p:txBody>
      </p:sp>
      <p:sp>
        <p:nvSpPr>
          <p:cNvPr id="283" name="Google Shape;283;p13"/>
          <p:cNvSpPr/>
          <p:nvPr/>
        </p:nvSpPr>
        <p:spPr>
          <a:xfrm>
            <a:off x="1207008" y="4215384"/>
            <a:ext cx="3337560" cy="12618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350"/>
              <a:buFont typeface="Courier New"/>
              <a:buNone/>
            </a:pPr>
            <a:r>
              <a:rPr b="0" i="0" lang="en-US" sz="135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DeclareMethod</a:t>
            </a:r>
            <a:r>
              <a:rPr b="0" i="0" lang="en-US" sz="13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— the </a:t>
            </a:r>
            <a:r>
              <a:rPr b="1" i="0" lang="en-US" sz="13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method to be executed</a:t>
            </a:r>
            <a:r>
              <a:rPr b="0" i="0" lang="en-US" sz="13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when the command is called.</a:t>
            </a:r>
            <a:endParaRPr/>
          </a:p>
        </p:txBody>
      </p:sp>
      <p:sp>
        <p:nvSpPr>
          <p:cNvPr id="284" name="Google Shape;284;p13"/>
          <p:cNvSpPr/>
          <p:nvPr/>
        </p:nvSpPr>
        <p:spPr>
          <a:xfrm>
            <a:off x="603504" y="5760720"/>
            <a:ext cx="10991088" cy="658368"/>
          </a:xfrm>
          <a:prstGeom prst="roundRect">
            <a:avLst>
              <a:gd fmla="val 12500" name="adj"/>
            </a:avLst>
          </a:prstGeom>
          <a:solidFill>
            <a:srgbClr val="E9F4F9"/>
          </a:solidFill>
          <a:ln cap="flat" cmpd="sng" w="12700">
            <a:solidFill>
              <a:srgbClr val="BFDF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3"/>
          <p:cNvSpPr/>
          <p:nvPr/>
        </p:nvSpPr>
        <p:spPr>
          <a:xfrm>
            <a:off x="786384" y="5952744"/>
            <a:ext cx="274320" cy="274320"/>
          </a:xfrm>
          <a:prstGeom prst="ellipse">
            <a:avLst/>
          </a:prstGeom>
          <a:solidFill>
            <a:srgbClr val="EDF5F8"/>
          </a:solidFill>
          <a:ln cap="flat" cmpd="sng" w="95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3"/>
          <p:cNvSpPr/>
          <p:nvPr/>
        </p:nvSpPr>
        <p:spPr>
          <a:xfrm>
            <a:off x="786384" y="5934456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6783"/>
              </a:buClr>
              <a:buSzPts val="1430"/>
              <a:buFont typeface="Calibri"/>
              <a:buNone/>
            </a:pPr>
            <a:r>
              <a:rPr b="1" i="1" lang="en-US" sz="1430" u="none" cap="none">
                <a:solidFill>
                  <a:srgbClr val="006783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/>
          </a:p>
        </p:txBody>
      </p:sp>
      <p:sp>
        <p:nvSpPr>
          <p:cNvPr id="287" name="Google Shape;287;p13"/>
          <p:cNvSpPr/>
          <p:nvPr/>
        </p:nvSpPr>
        <p:spPr>
          <a:xfrm>
            <a:off x="1207008" y="5815584"/>
            <a:ext cx="10168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313"/>
              <a:buFont typeface="Arial"/>
              <a:buNone/>
            </a:pPr>
            <a:r>
              <a:rPr b="0" i="0" lang="en-US" sz="1313" u="none" cap="none">
                <a:solidFill>
                  <a:srgbClr val="14293D"/>
                </a:solidFill>
                <a:latin typeface="Arial"/>
                <a:ea typeface="Arial"/>
                <a:cs typeface="Arial"/>
                <a:sym typeface="Arial"/>
              </a:rPr>
              <a:t>These few lines expose the same two operations as the dedicated MyClassMessenger. Simpler?</a:t>
            </a:r>
            <a:endParaRPr/>
          </a:p>
        </p:txBody>
      </p:sp>
      <p:sp>
        <p:nvSpPr>
          <p:cNvPr id="288" name="Google Shape;288;p13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Geant4 · Custom UI commands</a:t>
            </a:r>
            <a:endParaRPr/>
          </a:p>
        </p:txBody>
      </p:sp>
      <p:sp>
        <p:nvSpPr>
          <p:cNvPr id="289" name="Google Shape;289;p13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4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ts val="1163"/>
              <a:buFont typeface="Calibri"/>
              <a:buNone/>
            </a:pPr>
            <a:r>
              <a:rPr b="1" i="0" lang="en-US" sz="1163" u="none" cap="none">
                <a:solidFill>
                  <a:srgbClr val="007FA3"/>
                </a:solidFill>
                <a:latin typeface="Calibri"/>
                <a:ea typeface="Calibri"/>
                <a:cs typeface="Calibri"/>
                <a:sym typeface="Calibri"/>
              </a:rPr>
              <a:t>WRAP-UP</a:t>
            </a:r>
            <a:endParaRPr/>
          </a:p>
        </p:txBody>
      </p:sp>
      <p:sp>
        <p:nvSpPr>
          <p:cNvPr id="296" name="Google Shape;296;p14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3150"/>
              <a:buFont typeface="Calibri"/>
              <a:buNone/>
            </a:pPr>
            <a:r>
              <a:rPr b="1" i="0" lang="en-US" sz="3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Conclusions</a:t>
            </a:r>
            <a:endParaRPr/>
          </a:p>
        </p:txBody>
      </p:sp>
      <p:sp>
        <p:nvSpPr>
          <p:cNvPr id="297" name="Google Shape;297;p14"/>
          <p:cNvSpPr/>
          <p:nvPr/>
        </p:nvSpPr>
        <p:spPr>
          <a:xfrm>
            <a:off x="603504" y="1600200"/>
            <a:ext cx="1097280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650"/>
              <a:buFont typeface="Arial"/>
              <a:buNone/>
            </a:pPr>
            <a:r>
              <a:rPr b="0" i="0" lang="en-US" sz="2150" u="none" cap="none">
                <a:solidFill>
                  <a:srgbClr val="14293D"/>
                </a:solidFill>
                <a:latin typeface="Arial"/>
                <a:ea typeface="Arial"/>
                <a:cs typeface="Arial"/>
                <a:sym typeface="Arial"/>
              </a:rPr>
              <a:t>Geant4 provides a large built-in command tree, and applications can add their own UI commands in two complementary ways:</a:t>
            </a:r>
            <a:endParaRPr sz="1900"/>
          </a:p>
        </p:txBody>
      </p:sp>
      <p:sp>
        <p:nvSpPr>
          <p:cNvPr id="298" name="Google Shape;298;p14"/>
          <p:cNvSpPr/>
          <p:nvPr/>
        </p:nvSpPr>
        <p:spPr>
          <a:xfrm>
            <a:off x="603504" y="3246120"/>
            <a:ext cx="5440680" cy="2651760"/>
          </a:xfrm>
          <a:prstGeom prst="roundRect">
            <a:avLst>
              <a:gd fmla="val 4138" name="adj"/>
            </a:avLst>
          </a:prstGeom>
          <a:solidFill>
            <a:srgbClr val="F3F7FA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4"/>
          <p:cNvSpPr/>
          <p:nvPr/>
        </p:nvSpPr>
        <p:spPr>
          <a:xfrm>
            <a:off x="896112" y="3447288"/>
            <a:ext cx="485546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388"/>
              <a:buFont typeface="Arial"/>
              <a:buNone/>
            </a:pPr>
            <a:r>
              <a:rPr b="1" i="0" lang="en-US" sz="1388" u="none" cap="none">
                <a:solidFill>
                  <a:srgbClr val="14293D"/>
                </a:solidFill>
                <a:latin typeface="Arial"/>
                <a:ea typeface="Arial"/>
                <a:cs typeface="Arial"/>
                <a:sym typeface="Arial"/>
              </a:rPr>
              <a:t>MAXIMUM CONTROL</a:t>
            </a:r>
            <a:endParaRPr/>
          </a:p>
        </p:txBody>
      </p:sp>
      <p:sp>
        <p:nvSpPr>
          <p:cNvPr id="300" name="Google Shape;300;p14"/>
          <p:cNvSpPr/>
          <p:nvPr/>
        </p:nvSpPr>
        <p:spPr>
          <a:xfrm>
            <a:off x="896112" y="3822192"/>
            <a:ext cx="4846320" cy="1920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9050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988"/>
              <a:buFont typeface="Arial"/>
              <a:buChar char="•"/>
            </a:pPr>
            <a:r>
              <a:rPr b="0" i="0" lang="en-US" sz="1988" u="none" cap="none">
                <a:solidFill>
                  <a:srgbClr val="14293D"/>
                </a:solidFill>
                <a:latin typeface="Arial"/>
                <a:ea typeface="Arial"/>
                <a:cs typeface="Arial"/>
                <a:sym typeface="Arial"/>
              </a:rPr>
              <a:t>Dedicated G4UImessenger</a:t>
            </a:r>
            <a:endParaRPr sz="2000"/>
          </a:p>
          <a:p>
            <a:pPr indent="-190500" lvl="0" marL="15240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14293D"/>
              </a:buClr>
              <a:buSzPts val="1988"/>
              <a:buFont typeface="Arial"/>
              <a:buChar char="•"/>
            </a:pPr>
            <a:r>
              <a:rPr b="0" i="0" lang="en-US" sz="1988" u="none" cap="none">
                <a:solidFill>
                  <a:srgbClr val="14293D"/>
                </a:solidFill>
                <a:latin typeface="Arial"/>
                <a:ea typeface="Arial"/>
                <a:cs typeface="Arial"/>
                <a:sym typeface="Arial"/>
              </a:rPr>
              <a:t>G4UIdirectory + typed commands</a:t>
            </a:r>
            <a:endParaRPr sz="2000"/>
          </a:p>
          <a:p>
            <a:pPr indent="0" lvl="0" marL="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14293D"/>
              </a:buClr>
              <a:buSzPts val="1388"/>
              <a:buFont typeface="Arial"/>
              <a:buNone/>
            </a:pPr>
            <a:r>
              <a:rPr b="0" i="0" lang="en-US" sz="1988" u="none" cap="none">
                <a:solidFill>
                  <a:srgbClr val="14293D"/>
                </a:solidFill>
                <a:latin typeface="Arial"/>
                <a:ea typeface="Arial"/>
                <a:cs typeface="Arial"/>
                <a:sym typeface="Arial"/>
              </a:rPr>
              <a:t>Custom parsing, ranges and states</a:t>
            </a:r>
            <a:endParaRPr sz="2000"/>
          </a:p>
        </p:txBody>
      </p:sp>
      <p:sp>
        <p:nvSpPr>
          <p:cNvPr id="301" name="Google Shape;301;p14"/>
          <p:cNvSpPr/>
          <p:nvPr/>
        </p:nvSpPr>
        <p:spPr>
          <a:xfrm>
            <a:off x="6172200" y="3246120"/>
            <a:ext cx="5422392" cy="2651760"/>
          </a:xfrm>
          <a:prstGeom prst="roundRect">
            <a:avLst>
              <a:gd fmla="val 4138" name="adj"/>
            </a:avLst>
          </a:prstGeom>
          <a:solidFill>
            <a:srgbClr val="F3F7FA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14"/>
          <p:cNvSpPr/>
          <p:nvPr/>
        </p:nvSpPr>
        <p:spPr>
          <a:xfrm>
            <a:off x="6464808" y="3447288"/>
            <a:ext cx="48371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388"/>
              <a:buFont typeface="Arial"/>
              <a:buNone/>
            </a:pPr>
            <a:r>
              <a:rPr b="1" i="0" lang="en-US" sz="1388" u="none" cap="none">
                <a:solidFill>
                  <a:srgbClr val="14293D"/>
                </a:solidFill>
                <a:latin typeface="Arial"/>
                <a:ea typeface="Arial"/>
                <a:cs typeface="Arial"/>
                <a:sym typeface="Arial"/>
              </a:rPr>
              <a:t>COMPACT SETUP</a:t>
            </a:r>
            <a:endParaRPr/>
          </a:p>
        </p:txBody>
      </p:sp>
      <p:sp>
        <p:nvSpPr>
          <p:cNvPr id="303" name="Google Shape;303;p14"/>
          <p:cNvSpPr/>
          <p:nvPr/>
        </p:nvSpPr>
        <p:spPr>
          <a:xfrm>
            <a:off x="6464808" y="3822192"/>
            <a:ext cx="4846320" cy="1920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8415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888"/>
              <a:buFont typeface="Arial"/>
              <a:buChar char="•"/>
            </a:pPr>
            <a:r>
              <a:rPr b="0" i="0" lang="en-US" sz="1888" u="none" cap="none">
                <a:solidFill>
                  <a:srgbClr val="14293D"/>
                </a:solidFill>
                <a:latin typeface="Arial"/>
                <a:ea typeface="Arial"/>
                <a:cs typeface="Arial"/>
                <a:sym typeface="Arial"/>
              </a:rPr>
              <a:t>G4GenericMessenger</a:t>
            </a:r>
            <a:endParaRPr sz="1900"/>
          </a:p>
          <a:p>
            <a:pPr indent="0" lvl="0" marL="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14293D"/>
              </a:buClr>
              <a:buSzPts val="1388"/>
              <a:buFont typeface="Arial"/>
              <a:buNone/>
            </a:pPr>
            <a:r>
              <a:rPr b="0" i="0" lang="en-US" sz="1888" u="none" cap="none">
                <a:solidFill>
                  <a:srgbClr val="14293D"/>
                </a:solidFill>
                <a:latin typeface="Arial"/>
                <a:ea typeface="Arial"/>
                <a:cs typeface="Arial"/>
                <a:sym typeface="Arial"/>
              </a:rPr>
              <a:t>DeclareMethod / DeclareProperty</a:t>
            </a:r>
            <a:endParaRPr sz="1900"/>
          </a:p>
          <a:p>
            <a:pPr indent="0" lvl="0" marL="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14293D"/>
              </a:buClr>
              <a:buSzPts val="1388"/>
              <a:buFont typeface="Arial"/>
              <a:buNone/>
            </a:pPr>
            <a:r>
              <a:rPr b="0" i="0" lang="en-US" sz="1888" u="none" cap="none">
                <a:solidFill>
                  <a:srgbClr val="14293D"/>
                </a:solidFill>
                <a:latin typeface="Arial"/>
                <a:ea typeface="Arial"/>
                <a:cs typeface="Arial"/>
                <a:sym typeface="Arial"/>
              </a:rPr>
              <a:t>Typed arguments, units, ranges and states</a:t>
            </a:r>
            <a:endParaRPr sz="1900"/>
          </a:p>
        </p:txBody>
      </p:sp>
      <p:sp>
        <p:nvSpPr>
          <p:cNvPr id="304" name="Google Shape;304;p14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Geant4 · Custom UI commands</a:t>
            </a:r>
            <a:endParaRPr/>
          </a:p>
        </p:txBody>
      </p:sp>
      <p:sp>
        <p:nvSpPr>
          <p:cNvPr id="305" name="Google Shape;305;p14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ts val="1163"/>
              <a:buFont typeface="Calibri"/>
              <a:buNone/>
            </a:pPr>
            <a:r>
              <a:rPr b="1" i="0" lang="en-US" sz="1163" u="none" cap="none">
                <a:solidFill>
                  <a:srgbClr val="007FA3"/>
                </a:solidFill>
                <a:latin typeface="Calibri"/>
                <a:ea typeface="Calibri"/>
                <a:cs typeface="Calibri"/>
                <a:sym typeface="Calibri"/>
              </a:rPr>
              <a:t>CUSTOM UI COMMANDS</a:t>
            </a:r>
            <a:endParaRPr/>
          </a:p>
        </p:txBody>
      </p:sp>
      <p:sp>
        <p:nvSpPr>
          <p:cNvPr id="35" name="Google Shape;35;p4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3150"/>
              <a:buFont typeface="Calibri"/>
              <a:buNone/>
            </a:pPr>
            <a:r>
              <a:rPr b="1" i="0" lang="en-US" sz="3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Reminder: a few useful built-in commands…</a:t>
            </a:r>
            <a:endParaRPr/>
          </a:p>
        </p:txBody>
      </p:sp>
      <p:sp>
        <p:nvSpPr>
          <p:cNvPr id="36" name="Google Shape;36;p4"/>
          <p:cNvSpPr/>
          <p:nvPr/>
        </p:nvSpPr>
        <p:spPr>
          <a:xfrm>
            <a:off x="1508760" y="1645920"/>
            <a:ext cx="9171432" cy="4572000"/>
          </a:xfrm>
          <a:prstGeom prst="roundRect">
            <a:avLst>
              <a:gd fmla="val 2000" name="adj"/>
            </a:avLst>
          </a:prstGeom>
          <a:solidFill>
            <a:srgbClr val="FFFFFF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Geant4 · Custom UI commands</a:t>
            </a:r>
            <a:endParaRPr/>
          </a:p>
        </p:txBody>
      </p:sp>
      <p:sp>
        <p:nvSpPr>
          <p:cNvPr id="38" name="Google Shape;38;p4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9" name="Google Shape;39;p4"/>
          <p:cNvSpPr/>
          <p:nvPr/>
        </p:nvSpPr>
        <p:spPr>
          <a:xfrm>
            <a:off x="1809750" y="2009775"/>
            <a:ext cx="8572500" cy="428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3825" lvl="0" marL="34" marR="0" rtl="0" algn="l">
              <a:spcBef>
                <a:spcPts val="0"/>
              </a:spcBef>
              <a:spcAft>
                <a:spcPts val="0"/>
              </a:spcAft>
              <a:buClr>
                <a:srgbClr val="123DD1"/>
              </a:buClr>
              <a:buSzPts val="1950"/>
              <a:buFont typeface="Courier New"/>
              <a:buChar char="▪"/>
            </a:pPr>
            <a:r>
              <a:rPr b="1" lang="en-US" sz="2550">
                <a:solidFill>
                  <a:srgbClr val="123DD1"/>
                </a:solidFill>
                <a:latin typeface="Courier New"/>
                <a:ea typeface="Courier New"/>
                <a:cs typeface="Courier New"/>
                <a:sym typeface="Courier New"/>
              </a:rPr>
              <a:t>/run/verbose 1</a:t>
            </a:r>
            <a:r>
              <a:rPr lang="en-US" sz="2325">
                <a:solidFill>
                  <a:srgbClr val="14293D"/>
                </a:solidFill>
                <a:latin typeface="Arial"/>
                <a:ea typeface="Arial"/>
                <a:cs typeface="Arial"/>
                <a:sym typeface="Arial"/>
              </a:rPr>
              <a:t> — sets how much output the run manager prints (similar for other classes)</a:t>
            </a:r>
            <a:endParaRPr sz="2000"/>
          </a:p>
          <a:p>
            <a:pPr indent="-123825" lvl="0" marL="34" marR="0" rtl="0" algn="l">
              <a:spcBef>
                <a:spcPts val="8"/>
              </a:spcBef>
              <a:spcAft>
                <a:spcPts val="0"/>
              </a:spcAft>
              <a:buClr>
                <a:srgbClr val="123DD1"/>
              </a:buClr>
              <a:buSzPts val="1950"/>
              <a:buFont typeface="Courier New"/>
              <a:buChar char="▪"/>
            </a:pPr>
            <a:r>
              <a:rPr b="1" lang="en-US" sz="2550">
                <a:solidFill>
                  <a:srgbClr val="123DD1"/>
                </a:solidFill>
                <a:latin typeface="Courier New"/>
                <a:ea typeface="Courier New"/>
                <a:cs typeface="Courier New"/>
                <a:sym typeface="Courier New"/>
              </a:rPr>
              <a:t>/run/initialize</a:t>
            </a:r>
            <a:r>
              <a:rPr lang="en-US" sz="2325">
                <a:solidFill>
                  <a:srgbClr val="14293D"/>
                </a:solidFill>
                <a:latin typeface="Arial"/>
                <a:ea typeface="Arial"/>
                <a:cs typeface="Arial"/>
                <a:sym typeface="Arial"/>
              </a:rPr>
              <a:t> — initializes the run (constructs geometry and physics, then prepares user actions)</a:t>
            </a:r>
            <a:endParaRPr sz="2000"/>
          </a:p>
          <a:p>
            <a:pPr indent="-123825" lvl="0" marL="34" marR="0" rtl="0" algn="l">
              <a:spcBef>
                <a:spcPts val="8"/>
              </a:spcBef>
              <a:spcAft>
                <a:spcPts val="0"/>
              </a:spcAft>
              <a:buClr>
                <a:srgbClr val="123DD1"/>
              </a:buClr>
              <a:buSzPts val="1950"/>
              <a:buFont typeface="Courier New"/>
              <a:buChar char="▪"/>
            </a:pPr>
            <a:r>
              <a:rPr b="1" lang="en-US" sz="2550">
                <a:solidFill>
                  <a:srgbClr val="123DD1"/>
                </a:solidFill>
                <a:latin typeface="Courier New"/>
                <a:ea typeface="Courier New"/>
                <a:cs typeface="Courier New"/>
                <a:sym typeface="Courier New"/>
              </a:rPr>
              <a:t>/run/beamOn 100</a:t>
            </a:r>
            <a:r>
              <a:rPr lang="en-US" sz="2325">
                <a:solidFill>
                  <a:srgbClr val="14293D"/>
                </a:solidFill>
                <a:latin typeface="Arial"/>
                <a:ea typeface="Arial"/>
                <a:cs typeface="Arial"/>
                <a:sym typeface="Arial"/>
              </a:rPr>
              <a:t> — starts a run with 100 events</a:t>
            </a:r>
            <a:endParaRPr sz="2000"/>
          </a:p>
          <a:p>
            <a:pPr indent="-123825" lvl="0" marL="34" marR="0" rtl="0" algn="l">
              <a:spcBef>
                <a:spcPts val="8"/>
              </a:spcBef>
              <a:spcAft>
                <a:spcPts val="0"/>
              </a:spcAft>
              <a:buClr>
                <a:srgbClr val="123DD1"/>
              </a:buClr>
              <a:buSzPts val="1950"/>
              <a:buFont typeface="Courier New"/>
              <a:buChar char="▪"/>
            </a:pPr>
            <a:r>
              <a:rPr b="1" lang="en-US" sz="2550">
                <a:solidFill>
                  <a:srgbClr val="123DD1"/>
                </a:solidFill>
                <a:latin typeface="Courier New"/>
                <a:ea typeface="Courier New"/>
                <a:cs typeface="Courier New"/>
                <a:sym typeface="Courier New"/>
              </a:rPr>
              <a:t>/control/execute macroName</a:t>
            </a:r>
            <a:r>
              <a:rPr lang="en-US" sz="2325">
                <a:solidFill>
                  <a:srgbClr val="14293D"/>
                </a:solidFill>
                <a:latin typeface="Arial"/>
                <a:ea typeface="Arial"/>
                <a:cs typeface="Arial"/>
                <a:sym typeface="Arial"/>
              </a:rPr>
              <a:t> — executes the commands in a macro file</a:t>
            </a:r>
            <a:endParaRPr sz="2000"/>
          </a:p>
          <a:p>
            <a:pPr indent="-147638" lvl="0" marL="34" marR="0" rtl="0" algn="l">
              <a:spcBef>
                <a:spcPts val="8"/>
              </a:spcBef>
              <a:spcAft>
                <a:spcPts val="0"/>
              </a:spcAft>
              <a:buClr>
                <a:srgbClr val="14293D"/>
              </a:buClr>
              <a:buSzPts val="2325"/>
              <a:buFont typeface="Arial"/>
              <a:buChar char="▪"/>
            </a:pPr>
            <a:r>
              <a:rPr lang="en-US" sz="2325">
                <a:solidFill>
                  <a:srgbClr val="14293D"/>
                </a:solidFill>
                <a:latin typeface="Arial"/>
                <a:ea typeface="Arial"/>
                <a:cs typeface="Arial"/>
                <a:sym typeface="Arial"/>
              </a:rPr>
              <a:t>Current command reference: </a:t>
            </a:r>
            <a:r>
              <a:rPr lang="en-US" sz="2325">
                <a:solidFill>
                  <a:srgbClr val="123DD1"/>
                </a:solidFill>
                <a:latin typeface="Arial"/>
                <a:ea typeface="Arial"/>
                <a:cs typeface="Arial"/>
                <a:sym typeface="Arial"/>
              </a:rPr>
              <a:t>Book for Application Developers 11.4 → Control → Built-in Commands</a:t>
            </a:r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1163"/>
              <a:buFont typeface="Calibri"/>
              <a:buNone/>
            </a:pPr>
            <a:r>
              <a:rPr b="1" i="0" lang="en-US" sz="1163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CUSTOM UI COMMANDS</a:t>
            </a:r>
            <a:endParaRPr/>
          </a:p>
        </p:txBody>
      </p:sp>
      <p:sp>
        <p:nvSpPr>
          <p:cNvPr id="46" name="Google Shape;46;p5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3150"/>
              <a:buFont typeface="Calibri"/>
              <a:buNone/>
            </a:pPr>
            <a:r>
              <a:rPr b="1" i="0" lang="en-US" sz="3150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User interaction schem</a:t>
            </a:r>
            <a:r>
              <a:rPr b="1" lang="en-US" sz="3150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</p:txBody>
      </p:sp>
      <p:sp>
        <p:nvSpPr>
          <p:cNvPr id="47" name="Google Shape;47;p5"/>
          <p:cNvSpPr/>
          <p:nvPr/>
        </p:nvSpPr>
        <p:spPr>
          <a:xfrm>
            <a:off x="1051560" y="1920240"/>
            <a:ext cx="420624" cy="420624"/>
          </a:xfrm>
          <a:prstGeom prst="ellipse">
            <a:avLst/>
          </a:prstGeom>
          <a:solidFill>
            <a:srgbClr val="1691B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5"/>
          <p:cNvSpPr/>
          <p:nvPr/>
        </p:nvSpPr>
        <p:spPr>
          <a:xfrm>
            <a:off x="841248" y="2395728"/>
            <a:ext cx="841248" cy="841248"/>
          </a:xfrm>
          <a:prstGeom prst="pie">
            <a:avLst>
              <a:gd fmla="val 10800000" name="adj1"/>
              <a:gd fmla="val 21600000" name="adj2"/>
            </a:avLst>
          </a:prstGeom>
          <a:solidFill>
            <a:srgbClr val="1691B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5"/>
          <p:cNvSpPr/>
          <p:nvPr/>
        </p:nvSpPr>
        <p:spPr>
          <a:xfrm>
            <a:off x="786384" y="2889504"/>
            <a:ext cx="9601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350"/>
              <a:buFont typeface="Calibri"/>
              <a:buNone/>
            </a:pPr>
            <a:r>
              <a:rPr b="1" i="0" lang="en-US" sz="13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User</a:t>
            </a:r>
            <a:endParaRPr/>
          </a:p>
        </p:txBody>
      </p:sp>
      <p:sp>
        <p:nvSpPr>
          <p:cNvPr id="50" name="Google Shape;50;p5"/>
          <p:cNvSpPr/>
          <p:nvPr/>
        </p:nvSpPr>
        <p:spPr>
          <a:xfrm>
            <a:off x="1810512" y="1810512"/>
            <a:ext cx="2148840" cy="402336"/>
          </a:xfrm>
          <a:prstGeom prst="roundRect">
            <a:avLst>
              <a:gd fmla="val 45455" name="adj"/>
            </a:avLst>
          </a:prstGeom>
          <a:solidFill>
            <a:srgbClr val="E1F1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5"/>
          <p:cNvSpPr/>
          <p:nvPr/>
        </p:nvSpPr>
        <p:spPr>
          <a:xfrm>
            <a:off x="1856232" y="1828800"/>
            <a:ext cx="2057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00"/>
              <a:buFont typeface="Courier New"/>
              <a:buNone/>
            </a:pPr>
            <a:r>
              <a:rPr b="0" i="0" lang="en-US" sz="120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/run/beamOn 100</a:t>
            </a:r>
            <a:endParaRPr/>
          </a:p>
        </p:txBody>
      </p:sp>
      <p:sp>
        <p:nvSpPr>
          <p:cNvPr id="52" name="Google Shape;52;p5"/>
          <p:cNvSpPr/>
          <p:nvPr/>
        </p:nvSpPr>
        <p:spPr>
          <a:xfrm>
            <a:off x="603504" y="3703320"/>
            <a:ext cx="1965960" cy="420624"/>
          </a:xfrm>
          <a:prstGeom prst="roundRect">
            <a:avLst>
              <a:gd fmla="val 17391" name="adj"/>
            </a:avLst>
          </a:prstGeom>
          <a:solidFill>
            <a:srgbClr val="EDF5F8"/>
          </a:solidFill>
          <a:ln cap="flat" cmpd="sng" w="95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5"/>
          <p:cNvSpPr/>
          <p:nvPr/>
        </p:nvSpPr>
        <p:spPr>
          <a:xfrm>
            <a:off x="649224" y="3712464"/>
            <a:ext cx="187452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350"/>
              <a:buFont typeface="Courier New"/>
              <a:buNone/>
            </a:pPr>
            <a:r>
              <a:rPr b="0" i="0" lang="en-US" sz="135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G4UIsession</a:t>
            </a:r>
            <a:endParaRPr/>
          </a:p>
        </p:txBody>
      </p:sp>
      <p:sp>
        <p:nvSpPr>
          <p:cNvPr id="54" name="Google Shape;54;p5"/>
          <p:cNvSpPr/>
          <p:nvPr/>
        </p:nvSpPr>
        <p:spPr>
          <a:xfrm>
            <a:off x="603504" y="4142232"/>
            <a:ext cx="21031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1125"/>
              <a:buFont typeface="Calibri"/>
              <a:buNone/>
            </a:pPr>
            <a:r>
              <a:rPr b="0" i="1" lang="en-US" sz="1125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interactive session</a:t>
            </a:r>
            <a:endParaRPr/>
          </a:p>
        </p:txBody>
      </p:sp>
      <p:sp>
        <p:nvSpPr>
          <p:cNvPr id="55" name="Google Shape;55;p5"/>
          <p:cNvSpPr/>
          <p:nvPr/>
        </p:nvSpPr>
        <p:spPr>
          <a:xfrm>
            <a:off x="603504" y="4892040"/>
            <a:ext cx="2514600" cy="1005840"/>
          </a:xfrm>
          <a:prstGeom prst="roundRect">
            <a:avLst>
              <a:gd fmla="val 8182" name="adj"/>
            </a:avLst>
          </a:prstGeom>
          <a:solidFill>
            <a:srgbClr val="F3F7FA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5"/>
          <p:cNvSpPr/>
          <p:nvPr/>
        </p:nvSpPr>
        <p:spPr>
          <a:xfrm>
            <a:off x="768096" y="4956048"/>
            <a:ext cx="219456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00"/>
              <a:buFont typeface="Calibri"/>
              <a:buNone/>
            </a:pPr>
            <a:r>
              <a:rPr b="1" i="0" lang="en-US" sz="120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Macro file</a:t>
            </a:r>
            <a:endParaRPr/>
          </a:p>
        </p:txBody>
      </p:sp>
      <p:sp>
        <p:nvSpPr>
          <p:cNvPr id="57" name="Google Shape;57;p5"/>
          <p:cNvSpPr/>
          <p:nvPr/>
        </p:nvSpPr>
        <p:spPr>
          <a:xfrm>
            <a:off x="768096" y="5184648"/>
            <a:ext cx="22860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00"/>
              <a:buFont typeface="Courier New"/>
              <a:buNone/>
            </a:pPr>
            <a:r>
              <a:rPr b="0" i="0" lang="en-US" sz="120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/run/initialize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00"/>
              <a:buFont typeface="Courier New"/>
              <a:buNone/>
            </a:pPr>
            <a:r>
              <a:rPr b="0" i="0" lang="en-US" sz="120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/gun/energy 6 MeV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00"/>
              <a:buFont typeface="Courier New"/>
              <a:buNone/>
            </a:pPr>
            <a:r>
              <a:rPr b="0" i="0" lang="en-US" sz="120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/run/beamOn 100</a:t>
            </a:r>
            <a:endParaRPr/>
          </a:p>
        </p:txBody>
      </p:sp>
      <p:cxnSp>
        <p:nvCxnSpPr>
          <p:cNvPr id="58" name="Google Shape;58;p5"/>
          <p:cNvCxnSpPr/>
          <p:nvPr/>
        </p:nvCxnSpPr>
        <p:spPr>
          <a:xfrm>
            <a:off x="1463040" y="3310128"/>
            <a:ext cx="0" cy="347472"/>
          </a:xfrm>
          <a:prstGeom prst="straightConnector1">
            <a:avLst/>
          </a:prstGeom>
          <a:noFill/>
          <a:ln cap="flat" cmpd="sng" w="22225">
            <a:solidFill>
              <a:srgbClr val="8AA5BB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9" name="Google Shape;59;p5"/>
          <p:cNvSpPr/>
          <p:nvPr/>
        </p:nvSpPr>
        <p:spPr>
          <a:xfrm>
            <a:off x="4160520" y="4041648"/>
            <a:ext cx="2057400" cy="457200"/>
          </a:xfrm>
          <a:prstGeom prst="roundRect">
            <a:avLst>
              <a:gd fmla="val 16000" name="adj"/>
            </a:avLst>
          </a:prstGeom>
          <a:solidFill>
            <a:srgbClr val="EDF5F8"/>
          </a:solidFill>
          <a:ln cap="flat" cmpd="sng" w="95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5"/>
          <p:cNvSpPr/>
          <p:nvPr/>
        </p:nvSpPr>
        <p:spPr>
          <a:xfrm>
            <a:off x="4206240" y="4050792"/>
            <a:ext cx="196596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350"/>
              <a:buFont typeface="Courier New"/>
              <a:buNone/>
            </a:pPr>
            <a:r>
              <a:rPr b="0" i="0" lang="en-US" sz="135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G4UImanager</a:t>
            </a:r>
            <a:endParaRPr/>
          </a:p>
        </p:txBody>
      </p:sp>
      <p:cxnSp>
        <p:nvCxnSpPr>
          <p:cNvPr id="61" name="Google Shape;61;p5"/>
          <p:cNvCxnSpPr/>
          <p:nvPr/>
        </p:nvCxnSpPr>
        <p:spPr>
          <a:xfrm>
            <a:off x="2606040" y="4251960"/>
            <a:ext cx="1508760" cy="0"/>
          </a:xfrm>
          <a:prstGeom prst="straightConnector1">
            <a:avLst/>
          </a:prstGeom>
          <a:noFill/>
          <a:ln cap="flat" cmpd="sng" w="22225">
            <a:solidFill>
              <a:srgbClr val="8AA5BB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2" name="Google Shape;62;p5"/>
          <p:cNvCxnSpPr/>
          <p:nvPr/>
        </p:nvCxnSpPr>
        <p:spPr>
          <a:xfrm flipH="1" rot="10800000">
            <a:off x="3154680" y="4553712"/>
            <a:ext cx="960120" cy="777240"/>
          </a:xfrm>
          <a:prstGeom prst="straightConnector1">
            <a:avLst/>
          </a:prstGeom>
          <a:noFill/>
          <a:ln cap="flat" cmpd="sng" w="22225">
            <a:solidFill>
              <a:srgbClr val="8AA5BB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3" name="Google Shape;63;p5"/>
          <p:cNvSpPr/>
          <p:nvPr/>
        </p:nvSpPr>
        <p:spPr>
          <a:xfrm>
            <a:off x="3794760" y="4956048"/>
            <a:ext cx="27432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1125"/>
              <a:buFont typeface="Courier New"/>
              <a:buNone/>
            </a:pPr>
            <a:r>
              <a:rPr b="0" i="1" lang="en-US" sz="1125" u="none" cap="none">
                <a:solidFill>
                  <a:srgbClr val="425D70"/>
                </a:solidFill>
                <a:latin typeface="Courier New"/>
                <a:ea typeface="Courier New"/>
                <a:cs typeface="Courier New"/>
                <a:sym typeface="Courier New"/>
              </a:rPr>
              <a:t>ApplyCommand(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1125"/>
              <a:buFont typeface="Courier New"/>
              <a:buNone/>
            </a:pPr>
            <a:r>
              <a:rPr b="0" i="1" lang="en-US" sz="1125" u="none" cap="none">
                <a:solidFill>
                  <a:srgbClr val="425D70"/>
                </a:solidFill>
                <a:latin typeface="Courier New"/>
                <a:ea typeface="Courier New"/>
                <a:cs typeface="Courier New"/>
                <a:sym typeface="Courier New"/>
              </a:rPr>
              <a:t> "/run/beamOn 100")</a:t>
            </a:r>
            <a:endParaRPr/>
          </a:p>
        </p:txBody>
      </p:sp>
      <p:sp>
        <p:nvSpPr>
          <p:cNvPr id="64" name="Google Shape;64;p5"/>
          <p:cNvSpPr/>
          <p:nvPr/>
        </p:nvSpPr>
        <p:spPr>
          <a:xfrm>
            <a:off x="6903720" y="1783080"/>
            <a:ext cx="3246120" cy="4224528"/>
          </a:xfrm>
          <a:prstGeom prst="roundRect">
            <a:avLst>
              <a:gd fmla="val 3380" name="adj"/>
            </a:avLst>
          </a:prstGeom>
          <a:solidFill>
            <a:srgbClr val="FFFFFF"/>
          </a:solidFill>
          <a:ln cap="flat" cmpd="sng" w="19050">
            <a:solidFill>
              <a:srgbClr val="1691B4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5"/>
          <p:cNvSpPr/>
          <p:nvPr/>
        </p:nvSpPr>
        <p:spPr>
          <a:xfrm>
            <a:off x="7086600" y="1609344"/>
            <a:ext cx="1092708" cy="320040"/>
          </a:xfrm>
          <a:prstGeom prst="roundRect">
            <a:avLst>
              <a:gd fmla="val 48571" name="adj"/>
            </a:avLst>
          </a:prstGeom>
          <a:solidFill>
            <a:srgbClr val="1691B4"/>
          </a:solidFill>
          <a:ln cap="flat" cmpd="sng" w="12700">
            <a:solidFill>
              <a:srgbClr val="1691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5"/>
          <p:cNvSpPr/>
          <p:nvPr/>
        </p:nvSpPr>
        <p:spPr>
          <a:xfrm>
            <a:off x="7114032" y="1618488"/>
            <a:ext cx="1037844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25"/>
              <a:buFont typeface="Calibri"/>
              <a:buNone/>
            </a:pPr>
            <a:r>
              <a:rPr b="1" i="0" lang="en-US" sz="1125" u="non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THIS TALK</a:t>
            </a:r>
            <a:endParaRPr/>
          </a:p>
        </p:txBody>
      </p:sp>
      <p:sp>
        <p:nvSpPr>
          <p:cNvPr id="67" name="Google Shape;67;p5"/>
          <p:cNvSpPr/>
          <p:nvPr/>
        </p:nvSpPr>
        <p:spPr>
          <a:xfrm>
            <a:off x="7178040" y="2212848"/>
            <a:ext cx="2011680" cy="420624"/>
          </a:xfrm>
          <a:prstGeom prst="roundRect">
            <a:avLst>
              <a:gd fmla="val 17391" name="adj"/>
            </a:avLst>
          </a:prstGeom>
          <a:solidFill>
            <a:srgbClr val="EDF5F8"/>
          </a:solidFill>
          <a:ln cap="flat" cmpd="sng" w="95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"/>
          <p:cNvSpPr/>
          <p:nvPr/>
        </p:nvSpPr>
        <p:spPr>
          <a:xfrm>
            <a:off x="7223760" y="2221992"/>
            <a:ext cx="192024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350"/>
              <a:buFont typeface="Courier New"/>
              <a:buNone/>
            </a:pPr>
            <a:r>
              <a:rPr b="0" i="0" lang="en-US" sz="135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G4UIcommand</a:t>
            </a:r>
            <a:endParaRPr/>
          </a:p>
        </p:txBody>
      </p:sp>
      <p:sp>
        <p:nvSpPr>
          <p:cNvPr id="69" name="Google Shape;69;p5"/>
          <p:cNvSpPr/>
          <p:nvPr/>
        </p:nvSpPr>
        <p:spPr>
          <a:xfrm>
            <a:off x="7452360" y="2999232"/>
            <a:ext cx="2514600" cy="420624"/>
          </a:xfrm>
          <a:prstGeom prst="roundRect">
            <a:avLst>
              <a:gd fmla="val 17391" name="adj"/>
            </a:avLst>
          </a:prstGeom>
          <a:solidFill>
            <a:srgbClr val="FFFFFF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"/>
          <p:cNvSpPr/>
          <p:nvPr/>
        </p:nvSpPr>
        <p:spPr>
          <a:xfrm>
            <a:off x="7498080" y="3008376"/>
            <a:ext cx="242316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350"/>
              <a:buFont typeface="Courier New"/>
              <a:buNone/>
            </a:pPr>
            <a:r>
              <a:rPr b="0" i="0" lang="en-US" sz="135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G4UIcmdWithAnInt</a:t>
            </a:r>
            <a:endParaRPr/>
          </a:p>
        </p:txBody>
      </p:sp>
      <p:cxnSp>
        <p:nvCxnSpPr>
          <p:cNvPr id="71" name="Google Shape;71;p5"/>
          <p:cNvCxnSpPr/>
          <p:nvPr/>
        </p:nvCxnSpPr>
        <p:spPr>
          <a:xfrm>
            <a:off x="7772400" y="2633472"/>
            <a:ext cx="0" cy="365760"/>
          </a:xfrm>
          <a:prstGeom prst="straightConnector1">
            <a:avLst/>
          </a:prstGeom>
          <a:noFill/>
          <a:ln cap="flat" cmpd="sng" w="12700">
            <a:solidFill>
              <a:srgbClr val="5B6C7D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72" name="Google Shape;72;p5"/>
          <p:cNvSpPr/>
          <p:nvPr/>
        </p:nvSpPr>
        <p:spPr>
          <a:xfrm>
            <a:off x="7882128" y="2688336"/>
            <a:ext cx="13716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1125"/>
              <a:buFont typeface="Calibri"/>
              <a:buNone/>
            </a:pPr>
            <a:r>
              <a:rPr b="0" i="1" lang="en-US" sz="1125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inheritance</a:t>
            </a:r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7178040" y="4279392"/>
            <a:ext cx="2011680" cy="420624"/>
          </a:xfrm>
          <a:prstGeom prst="roundRect">
            <a:avLst>
              <a:gd fmla="val 17391" name="adj"/>
            </a:avLst>
          </a:prstGeom>
          <a:solidFill>
            <a:srgbClr val="EDF5F8"/>
          </a:solidFill>
          <a:ln cap="flat" cmpd="sng" w="95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5"/>
          <p:cNvSpPr/>
          <p:nvPr/>
        </p:nvSpPr>
        <p:spPr>
          <a:xfrm>
            <a:off x="7223760" y="4288536"/>
            <a:ext cx="192024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350"/>
              <a:buFont typeface="Courier New"/>
              <a:buNone/>
            </a:pPr>
            <a:r>
              <a:rPr b="0" i="0" lang="en-US" sz="135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G4UImessenger</a:t>
            </a:r>
            <a:endParaRPr/>
          </a:p>
        </p:txBody>
      </p:sp>
      <p:sp>
        <p:nvSpPr>
          <p:cNvPr id="75" name="Google Shape;75;p5"/>
          <p:cNvSpPr/>
          <p:nvPr/>
        </p:nvSpPr>
        <p:spPr>
          <a:xfrm>
            <a:off x="7452360" y="5193792"/>
            <a:ext cx="2514600" cy="420624"/>
          </a:xfrm>
          <a:prstGeom prst="roundRect">
            <a:avLst>
              <a:gd fmla="val 17391" name="adj"/>
            </a:avLst>
          </a:prstGeom>
          <a:solidFill>
            <a:srgbClr val="FFFFFF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"/>
          <p:cNvSpPr/>
          <p:nvPr/>
        </p:nvSpPr>
        <p:spPr>
          <a:xfrm>
            <a:off x="7498080" y="5202936"/>
            <a:ext cx="242316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1350"/>
              <a:buFont typeface="Courier New"/>
              <a:buNone/>
            </a:pPr>
            <a:r>
              <a:rPr b="0" i="0" lang="en-US" sz="1350" u="none" cap="none">
                <a:solidFill>
                  <a:srgbClr val="425D70"/>
                </a:solidFill>
                <a:latin typeface="Courier New"/>
                <a:ea typeface="Courier New"/>
                <a:cs typeface="Courier New"/>
                <a:sym typeface="Courier New"/>
              </a:rPr>
              <a:t>G4RunMessenger</a:t>
            </a:r>
            <a:endParaRPr/>
          </a:p>
        </p:txBody>
      </p:sp>
      <p:cxnSp>
        <p:nvCxnSpPr>
          <p:cNvPr id="77" name="Google Shape;77;p5"/>
          <p:cNvCxnSpPr/>
          <p:nvPr/>
        </p:nvCxnSpPr>
        <p:spPr>
          <a:xfrm>
            <a:off x="7772400" y="4700016"/>
            <a:ext cx="0" cy="493776"/>
          </a:xfrm>
          <a:prstGeom prst="straightConnector1">
            <a:avLst/>
          </a:prstGeom>
          <a:noFill/>
          <a:ln cap="flat" cmpd="sng" w="12700">
            <a:solidFill>
              <a:srgbClr val="5B6C7D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78" name="Google Shape;78;p5"/>
          <p:cNvSpPr/>
          <p:nvPr/>
        </p:nvSpPr>
        <p:spPr>
          <a:xfrm>
            <a:off x="7882128" y="4791456"/>
            <a:ext cx="13716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1125"/>
              <a:buFont typeface="Calibri"/>
              <a:buNone/>
            </a:pPr>
            <a:r>
              <a:rPr b="0" i="1" lang="en-US" sz="1125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inheritance</a:t>
            </a:r>
            <a:endParaRPr/>
          </a:p>
        </p:txBody>
      </p:sp>
      <p:cxnSp>
        <p:nvCxnSpPr>
          <p:cNvPr id="79" name="Google Shape;79;p5"/>
          <p:cNvCxnSpPr/>
          <p:nvPr/>
        </p:nvCxnSpPr>
        <p:spPr>
          <a:xfrm flipH="1" rot="10800000">
            <a:off x="5532120" y="2423160"/>
            <a:ext cx="1645920" cy="1618488"/>
          </a:xfrm>
          <a:prstGeom prst="straightConnector1">
            <a:avLst/>
          </a:prstGeom>
          <a:noFill/>
          <a:ln cap="flat" cmpd="sng" w="22225">
            <a:solidFill>
              <a:srgbClr val="8AA5BB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80" name="Google Shape;80;p5"/>
          <p:cNvSpPr/>
          <p:nvPr/>
        </p:nvSpPr>
        <p:spPr>
          <a:xfrm>
            <a:off x="5577840" y="2103120"/>
            <a:ext cx="17373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1125"/>
              <a:buFont typeface="Courier New"/>
              <a:buNone/>
            </a:pPr>
            <a:r>
              <a:rPr b="0" i="1" lang="en-US" sz="1125" u="none" cap="none">
                <a:solidFill>
                  <a:srgbClr val="425D70"/>
                </a:solidFill>
                <a:latin typeface="Courier New"/>
                <a:ea typeface="Courier New"/>
                <a:cs typeface="Courier New"/>
                <a:sym typeface="Courier New"/>
              </a:rPr>
              <a:t>DoIt("100")</a:t>
            </a:r>
            <a:endParaRPr/>
          </a:p>
        </p:txBody>
      </p:sp>
      <p:cxnSp>
        <p:nvCxnSpPr>
          <p:cNvPr id="81" name="Google Shape;81;p5"/>
          <p:cNvCxnSpPr/>
          <p:nvPr/>
        </p:nvCxnSpPr>
        <p:spPr>
          <a:xfrm>
            <a:off x="8183880" y="2633472"/>
            <a:ext cx="0" cy="1645920"/>
          </a:xfrm>
          <a:prstGeom prst="straightConnector1">
            <a:avLst/>
          </a:prstGeom>
          <a:noFill/>
          <a:ln cap="flat" cmpd="sng" w="22225">
            <a:solidFill>
              <a:srgbClr val="8AA5BB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82" name="Google Shape;82;p5"/>
          <p:cNvSpPr/>
          <p:nvPr/>
        </p:nvSpPr>
        <p:spPr>
          <a:xfrm>
            <a:off x="8321040" y="3520440"/>
            <a:ext cx="18288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1125"/>
              <a:buFont typeface="Courier New"/>
              <a:buNone/>
            </a:pPr>
            <a:r>
              <a:rPr b="0" i="1" lang="en-US" sz="1125" u="none" cap="none">
                <a:solidFill>
                  <a:srgbClr val="425D70"/>
                </a:solidFill>
                <a:latin typeface="Courier New"/>
                <a:ea typeface="Courier New"/>
                <a:cs typeface="Courier New"/>
                <a:sym typeface="Courier New"/>
              </a:rPr>
              <a:t>SetNewValue(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1125"/>
              <a:buFont typeface="Courier New"/>
              <a:buNone/>
            </a:pPr>
            <a:r>
              <a:rPr b="0" i="1" lang="en-US" sz="1125" u="none" cap="none">
                <a:solidFill>
                  <a:srgbClr val="425D70"/>
                </a:solidFill>
                <a:latin typeface="Courier New"/>
                <a:ea typeface="Courier New"/>
                <a:cs typeface="Courier New"/>
                <a:sym typeface="Courier New"/>
              </a:rPr>
              <a:t> beamOnCmd,"100")</a:t>
            </a:r>
            <a:endParaRPr/>
          </a:p>
        </p:txBody>
      </p:sp>
      <p:sp>
        <p:nvSpPr>
          <p:cNvPr id="83" name="Google Shape;83;p5"/>
          <p:cNvSpPr/>
          <p:nvPr/>
        </p:nvSpPr>
        <p:spPr>
          <a:xfrm>
            <a:off x="10469880" y="4261104"/>
            <a:ext cx="1463040" cy="457200"/>
          </a:xfrm>
          <a:prstGeom prst="roundRect">
            <a:avLst>
              <a:gd fmla="val 16000" name="adj"/>
            </a:avLst>
          </a:prstGeom>
          <a:solidFill>
            <a:srgbClr val="EDF5F8"/>
          </a:solidFill>
          <a:ln cap="flat" cmpd="sng" w="95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"/>
          <p:cNvSpPr/>
          <p:nvPr/>
        </p:nvSpPr>
        <p:spPr>
          <a:xfrm>
            <a:off x="10515600" y="4270248"/>
            <a:ext cx="137160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00"/>
              <a:buFont typeface="Courier New"/>
              <a:buNone/>
            </a:pPr>
            <a:r>
              <a:rPr b="0" i="0" lang="en-US" sz="120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G4RunManager</a:t>
            </a:r>
            <a:endParaRPr/>
          </a:p>
        </p:txBody>
      </p:sp>
      <p:cxnSp>
        <p:nvCxnSpPr>
          <p:cNvPr id="85" name="Google Shape;85;p5"/>
          <p:cNvCxnSpPr/>
          <p:nvPr/>
        </p:nvCxnSpPr>
        <p:spPr>
          <a:xfrm>
            <a:off x="9189720" y="4489704"/>
            <a:ext cx="1280160" cy="0"/>
          </a:xfrm>
          <a:prstGeom prst="straightConnector1">
            <a:avLst/>
          </a:prstGeom>
          <a:noFill/>
          <a:ln cap="flat" cmpd="sng" w="22225">
            <a:solidFill>
              <a:srgbClr val="8AA5BB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86" name="Google Shape;86;p5"/>
          <p:cNvSpPr/>
          <p:nvPr/>
        </p:nvSpPr>
        <p:spPr>
          <a:xfrm>
            <a:off x="10332720" y="4892040"/>
            <a:ext cx="17373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1125"/>
              <a:buFont typeface="Courier New"/>
              <a:buNone/>
            </a:pPr>
            <a:r>
              <a:rPr b="0" i="1" lang="en-US" sz="1125" u="none" cap="none">
                <a:solidFill>
                  <a:srgbClr val="425D70"/>
                </a:solidFill>
                <a:latin typeface="Courier New"/>
                <a:ea typeface="Courier New"/>
                <a:cs typeface="Courier New"/>
                <a:sym typeface="Courier New"/>
              </a:rPr>
              <a:t>BeamOn(100)</a:t>
            </a:r>
            <a:endParaRPr/>
          </a:p>
        </p:txBody>
      </p:sp>
      <p:sp>
        <p:nvSpPr>
          <p:cNvPr id="87" name="Google Shape;87;p5"/>
          <p:cNvSpPr/>
          <p:nvPr/>
        </p:nvSpPr>
        <p:spPr>
          <a:xfrm>
            <a:off x="10332720" y="5138928"/>
            <a:ext cx="17830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1125"/>
              <a:buFont typeface="Calibri"/>
              <a:buNone/>
            </a:pPr>
            <a:r>
              <a:rPr b="0" i="1" lang="en-US" sz="1125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actually does the task</a:t>
            </a:r>
            <a:endParaRPr/>
          </a:p>
        </p:txBody>
      </p:sp>
      <p:sp>
        <p:nvSpPr>
          <p:cNvPr id="88" name="Google Shape;88;p5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Geant4 · Custom UI commands</a:t>
            </a:r>
            <a:endParaRPr/>
          </a:p>
        </p:txBody>
      </p:sp>
      <p:sp>
        <p:nvSpPr>
          <p:cNvPr id="89" name="Google Shape;89;p5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ts val="1163"/>
              <a:buFont typeface="Calibri"/>
              <a:buNone/>
            </a:pPr>
            <a:r>
              <a:rPr b="1" i="0" lang="en-US" sz="1163" u="none" cap="none">
                <a:solidFill>
                  <a:srgbClr val="007FA3"/>
                </a:solidFill>
                <a:latin typeface="Calibri"/>
                <a:ea typeface="Calibri"/>
                <a:cs typeface="Calibri"/>
                <a:sym typeface="Calibri"/>
              </a:rPr>
              <a:t>CUSTOM UI COMMANDS</a:t>
            </a:r>
            <a:endParaRPr/>
          </a:p>
        </p:txBody>
      </p:sp>
      <p:sp>
        <p:nvSpPr>
          <p:cNvPr id="96" name="Google Shape;96;p6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3150"/>
              <a:buFont typeface="Calibri"/>
              <a:buNone/>
            </a:pPr>
            <a:r>
              <a:rPr b="1" i="0" lang="en-US" sz="3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Example: G4RunMessenger</a:t>
            </a:r>
            <a:endParaRPr/>
          </a:p>
        </p:txBody>
      </p:sp>
      <p:sp>
        <p:nvSpPr>
          <p:cNvPr id="97" name="Google Shape;97;p6"/>
          <p:cNvSpPr/>
          <p:nvPr/>
        </p:nvSpPr>
        <p:spPr>
          <a:xfrm>
            <a:off x="603504" y="1554480"/>
            <a:ext cx="10972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575"/>
              <a:buFont typeface="Arial"/>
              <a:buNone/>
            </a:pPr>
            <a:r>
              <a:rPr b="0" i="0" lang="en-US" sz="1875" u="none" cap="none">
                <a:solidFill>
                  <a:srgbClr val="14293D"/>
                </a:solidFill>
                <a:latin typeface="Arial"/>
                <a:ea typeface="Arial"/>
                <a:cs typeface="Arial"/>
                <a:sym typeface="Arial"/>
              </a:rPr>
              <a:t>Each command typically delegates to a method. For /random/setSeeds, seedArray is a G4long array.</a:t>
            </a:r>
            <a:endParaRPr sz="1700"/>
          </a:p>
        </p:txBody>
      </p:sp>
      <p:sp>
        <p:nvSpPr>
          <p:cNvPr id="98" name="Google Shape;98;p6"/>
          <p:cNvSpPr/>
          <p:nvPr/>
        </p:nvSpPr>
        <p:spPr>
          <a:xfrm>
            <a:off x="603499" y="2199386"/>
            <a:ext cx="2591700" cy="4623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20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5525" lIns="115525" spcFirstLastPara="1" rIns="115525" wrap="square" tIns="1155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75"/>
              <a:buFont typeface="Arial"/>
              <a:buNone/>
            </a:pPr>
            <a:r>
              <a:t/>
            </a:r>
            <a:endParaRPr sz="22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6"/>
          <p:cNvSpPr/>
          <p:nvPr/>
        </p:nvSpPr>
        <p:spPr>
          <a:xfrm>
            <a:off x="834605" y="2222497"/>
            <a:ext cx="21294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564"/>
              <a:buFont typeface="Courier New"/>
              <a:buNone/>
            </a:pPr>
            <a:r>
              <a:rPr b="0" i="0" lang="en-US" sz="1564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/run/beamOn 100</a:t>
            </a:r>
            <a:endParaRPr sz="1769"/>
          </a:p>
        </p:txBody>
      </p:sp>
      <p:sp>
        <p:nvSpPr>
          <p:cNvPr id="100" name="Google Shape;100;p6"/>
          <p:cNvSpPr/>
          <p:nvPr/>
        </p:nvSpPr>
        <p:spPr>
          <a:xfrm>
            <a:off x="5098511" y="2176276"/>
            <a:ext cx="577800" cy="50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ts val="1896"/>
              <a:buFont typeface="Calibri"/>
              <a:buNone/>
            </a:pPr>
            <a:r>
              <a:rPr b="1" i="0" lang="en-US" sz="1896" u="none" cap="none">
                <a:solidFill>
                  <a:srgbClr val="007FA3"/>
                </a:solidFill>
                <a:latin typeface="Calibri"/>
                <a:ea typeface="Calibri"/>
                <a:cs typeface="Calibri"/>
                <a:sym typeface="Calibri"/>
              </a:rPr>
              <a:t>⇒</a:t>
            </a:r>
            <a:endParaRPr sz="1769"/>
          </a:p>
        </p:txBody>
      </p:sp>
      <p:sp>
        <p:nvSpPr>
          <p:cNvPr id="101" name="Google Shape;101;p6"/>
          <p:cNvSpPr/>
          <p:nvPr/>
        </p:nvSpPr>
        <p:spPr>
          <a:xfrm>
            <a:off x="5907383" y="2199386"/>
            <a:ext cx="3869100" cy="4623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20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5525" lIns="115525" spcFirstLastPara="1" rIns="115525" wrap="square" tIns="1155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75"/>
              <a:buFont typeface="Arial"/>
              <a:buNone/>
            </a:pPr>
            <a:r>
              <a:t/>
            </a:r>
            <a:endParaRPr sz="22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6"/>
          <p:cNvSpPr/>
          <p:nvPr/>
        </p:nvSpPr>
        <p:spPr>
          <a:xfrm>
            <a:off x="6138489" y="2222497"/>
            <a:ext cx="3407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564"/>
              <a:buFont typeface="Courier New"/>
              <a:buNone/>
            </a:pPr>
            <a:r>
              <a:rPr b="0" i="0" lang="en-US" sz="1564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runManager-&gt;BeamOn(100);</a:t>
            </a:r>
            <a:endParaRPr sz="1769"/>
          </a:p>
        </p:txBody>
      </p:sp>
      <p:sp>
        <p:nvSpPr>
          <p:cNvPr id="103" name="Google Shape;103;p6"/>
          <p:cNvSpPr/>
          <p:nvPr/>
        </p:nvSpPr>
        <p:spPr>
          <a:xfrm>
            <a:off x="603499" y="3066030"/>
            <a:ext cx="2449500" cy="4623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20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5525" lIns="115525" spcFirstLastPara="1" rIns="115525" wrap="square" tIns="1155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75"/>
              <a:buFont typeface="Arial"/>
              <a:buNone/>
            </a:pPr>
            <a:r>
              <a:t/>
            </a:r>
            <a:endParaRPr sz="22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6"/>
          <p:cNvSpPr/>
          <p:nvPr/>
        </p:nvSpPr>
        <p:spPr>
          <a:xfrm>
            <a:off x="834605" y="3089140"/>
            <a:ext cx="19875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564"/>
              <a:buFont typeface="Courier New"/>
              <a:buNone/>
            </a:pPr>
            <a:r>
              <a:rPr b="0" i="0" lang="en-US" sz="1564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/run/verbose 1</a:t>
            </a:r>
            <a:endParaRPr sz="1769"/>
          </a:p>
        </p:txBody>
      </p:sp>
      <p:sp>
        <p:nvSpPr>
          <p:cNvPr id="105" name="Google Shape;105;p6"/>
          <p:cNvSpPr/>
          <p:nvPr/>
        </p:nvSpPr>
        <p:spPr>
          <a:xfrm>
            <a:off x="5098511" y="3042919"/>
            <a:ext cx="577800" cy="50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ts val="1896"/>
              <a:buFont typeface="Calibri"/>
              <a:buNone/>
            </a:pPr>
            <a:r>
              <a:rPr b="1" i="0" lang="en-US" sz="1896" u="none" cap="none">
                <a:solidFill>
                  <a:srgbClr val="007FA3"/>
                </a:solidFill>
                <a:latin typeface="Calibri"/>
                <a:ea typeface="Calibri"/>
                <a:cs typeface="Calibri"/>
                <a:sym typeface="Calibri"/>
              </a:rPr>
              <a:t>⇒</a:t>
            </a:r>
            <a:endParaRPr sz="1769"/>
          </a:p>
        </p:txBody>
      </p:sp>
      <p:sp>
        <p:nvSpPr>
          <p:cNvPr id="106" name="Google Shape;106;p6"/>
          <p:cNvSpPr/>
          <p:nvPr/>
        </p:nvSpPr>
        <p:spPr>
          <a:xfrm>
            <a:off x="5907383" y="3066030"/>
            <a:ext cx="4863000" cy="4623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20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5525" lIns="115525" spcFirstLastPara="1" rIns="115525" wrap="square" tIns="1155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75"/>
              <a:buFont typeface="Arial"/>
              <a:buNone/>
            </a:pPr>
            <a:r>
              <a:t/>
            </a:r>
            <a:endParaRPr sz="22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6"/>
          <p:cNvSpPr/>
          <p:nvPr/>
        </p:nvSpPr>
        <p:spPr>
          <a:xfrm>
            <a:off x="6138489" y="3089140"/>
            <a:ext cx="44007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564"/>
              <a:buFont typeface="Courier New"/>
              <a:buNone/>
            </a:pPr>
            <a:r>
              <a:rPr b="0" i="0" lang="en-US" sz="1564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runManager-&gt;SetVerboseLevel(1);</a:t>
            </a:r>
            <a:endParaRPr sz="1769"/>
          </a:p>
        </p:txBody>
      </p:sp>
      <p:sp>
        <p:nvSpPr>
          <p:cNvPr id="108" name="Google Shape;108;p6"/>
          <p:cNvSpPr/>
          <p:nvPr/>
        </p:nvSpPr>
        <p:spPr>
          <a:xfrm>
            <a:off x="603499" y="3932674"/>
            <a:ext cx="2591700" cy="4623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20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5525" lIns="115525" spcFirstLastPara="1" rIns="115525" wrap="square" tIns="1155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75"/>
              <a:buFont typeface="Arial"/>
              <a:buNone/>
            </a:pPr>
            <a:r>
              <a:t/>
            </a:r>
            <a:endParaRPr sz="22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6"/>
          <p:cNvSpPr/>
          <p:nvPr/>
        </p:nvSpPr>
        <p:spPr>
          <a:xfrm>
            <a:off x="834605" y="3955784"/>
            <a:ext cx="21294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564"/>
              <a:buFont typeface="Courier New"/>
              <a:buNone/>
            </a:pPr>
            <a:r>
              <a:rPr b="0" i="0" lang="en-US" sz="1564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/run/initialize</a:t>
            </a:r>
            <a:endParaRPr sz="1769"/>
          </a:p>
        </p:txBody>
      </p:sp>
      <p:sp>
        <p:nvSpPr>
          <p:cNvPr id="110" name="Google Shape;110;p6"/>
          <p:cNvSpPr/>
          <p:nvPr/>
        </p:nvSpPr>
        <p:spPr>
          <a:xfrm>
            <a:off x="5098511" y="3909563"/>
            <a:ext cx="577800" cy="50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ts val="1896"/>
              <a:buFont typeface="Calibri"/>
              <a:buNone/>
            </a:pPr>
            <a:r>
              <a:rPr b="1" i="0" lang="en-US" sz="1896" u="none" cap="none">
                <a:solidFill>
                  <a:srgbClr val="007FA3"/>
                </a:solidFill>
                <a:latin typeface="Calibri"/>
                <a:ea typeface="Calibri"/>
                <a:cs typeface="Calibri"/>
                <a:sym typeface="Calibri"/>
              </a:rPr>
              <a:t>⇒</a:t>
            </a:r>
            <a:endParaRPr sz="1769"/>
          </a:p>
        </p:txBody>
      </p:sp>
      <p:sp>
        <p:nvSpPr>
          <p:cNvPr id="111" name="Google Shape;111;p6"/>
          <p:cNvSpPr/>
          <p:nvPr/>
        </p:nvSpPr>
        <p:spPr>
          <a:xfrm>
            <a:off x="5907383" y="3932674"/>
            <a:ext cx="4011000" cy="4623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20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5525" lIns="115525" spcFirstLastPara="1" rIns="115525" wrap="square" tIns="1155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75"/>
              <a:buFont typeface="Arial"/>
              <a:buNone/>
            </a:pPr>
            <a:r>
              <a:t/>
            </a:r>
            <a:endParaRPr sz="22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6"/>
          <p:cNvSpPr/>
          <p:nvPr/>
        </p:nvSpPr>
        <p:spPr>
          <a:xfrm>
            <a:off x="6138489" y="3955784"/>
            <a:ext cx="35490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564"/>
              <a:buFont typeface="Courier New"/>
              <a:buNone/>
            </a:pPr>
            <a:r>
              <a:rPr b="0" i="0" lang="en-US" sz="1564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runManager-&gt;Initialize();</a:t>
            </a:r>
            <a:endParaRPr sz="1769"/>
          </a:p>
        </p:txBody>
      </p:sp>
      <p:sp>
        <p:nvSpPr>
          <p:cNvPr id="113" name="Google Shape;113;p6"/>
          <p:cNvSpPr/>
          <p:nvPr/>
        </p:nvSpPr>
        <p:spPr>
          <a:xfrm>
            <a:off x="603499" y="4799317"/>
            <a:ext cx="3301500" cy="4623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20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5525" lIns="115525" spcFirstLastPara="1" rIns="115525" wrap="square" tIns="1155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75"/>
              <a:buFont typeface="Arial"/>
              <a:buNone/>
            </a:pPr>
            <a:r>
              <a:t/>
            </a:r>
            <a:endParaRPr sz="22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6"/>
          <p:cNvSpPr/>
          <p:nvPr/>
        </p:nvSpPr>
        <p:spPr>
          <a:xfrm>
            <a:off x="834605" y="4822428"/>
            <a:ext cx="28392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564"/>
              <a:buFont typeface="Courier New"/>
              <a:buNone/>
            </a:pPr>
            <a:r>
              <a:rPr b="0" i="0" lang="en-US" sz="1564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/run/physicsModified</a:t>
            </a:r>
            <a:endParaRPr sz="1769"/>
          </a:p>
        </p:txBody>
      </p:sp>
      <p:sp>
        <p:nvSpPr>
          <p:cNvPr id="115" name="Google Shape;115;p6"/>
          <p:cNvSpPr/>
          <p:nvPr/>
        </p:nvSpPr>
        <p:spPr>
          <a:xfrm>
            <a:off x="5098511" y="4776207"/>
            <a:ext cx="577800" cy="50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ts val="1896"/>
              <a:buFont typeface="Calibri"/>
              <a:buNone/>
            </a:pPr>
            <a:r>
              <a:rPr b="1" i="0" lang="en-US" sz="1896" u="none" cap="none">
                <a:solidFill>
                  <a:srgbClr val="007FA3"/>
                </a:solidFill>
                <a:latin typeface="Calibri"/>
                <a:ea typeface="Calibri"/>
                <a:cs typeface="Calibri"/>
                <a:sym typeface="Calibri"/>
              </a:rPr>
              <a:t>⇒</a:t>
            </a:r>
            <a:endParaRPr sz="1769"/>
          </a:p>
        </p:txBody>
      </p:sp>
      <p:sp>
        <p:nvSpPr>
          <p:cNvPr id="116" name="Google Shape;116;p6"/>
          <p:cNvSpPr/>
          <p:nvPr/>
        </p:nvSpPr>
        <p:spPr>
          <a:xfrm>
            <a:off x="5907383" y="4799317"/>
            <a:ext cx="5714700" cy="4623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20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5525" lIns="115525" spcFirstLastPara="1" rIns="115525" wrap="square" tIns="1155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75"/>
              <a:buFont typeface="Arial"/>
              <a:buNone/>
            </a:pPr>
            <a:r>
              <a:t/>
            </a:r>
            <a:endParaRPr sz="22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6"/>
          <p:cNvSpPr/>
          <p:nvPr/>
        </p:nvSpPr>
        <p:spPr>
          <a:xfrm>
            <a:off x="6138489" y="4822428"/>
            <a:ext cx="52524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564"/>
              <a:buFont typeface="Courier New"/>
              <a:buNone/>
            </a:pPr>
            <a:r>
              <a:rPr b="0" i="0" lang="en-US" sz="1564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runManager-&gt;PhysicsHasBeenModified();</a:t>
            </a:r>
            <a:endParaRPr sz="1769"/>
          </a:p>
        </p:txBody>
      </p:sp>
      <p:sp>
        <p:nvSpPr>
          <p:cNvPr id="118" name="Google Shape;118;p6"/>
          <p:cNvSpPr/>
          <p:nvPr/>
        </p:nvSpPr>
        <p:spPr>
          <a:xfrm>
            <a:off x="603499" y="5665961"/>
            <a:ext cx="4011000" cy="4623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20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5525" lIns="115525" spcFirstLastPara="1" rIns="115525" wrap="square" tIns="1155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75"/>
              <a:buFont typeface="Arial"/>
              <a:buNone/>
            </a:pPr>
            <a:r>
              <a:t/>
            </a:r>
            <a:endParaRPr sz="22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"/>
          <p:cNvSpPr/>
          <p:nvPr/>
        </p:nvSpPr>
        <p:spPr>
          <a:xfrm>
            <a:off x="834605" y="5689071"/>
            <a:ext cx="35490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564"/>
              <a:buFont typeface="Courier New"/>
              <a:buNone/>
            </a:pPr>
            <a:r>
              <a:rPr b="0" i="0" lang="en-US" sz="1564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/random/setSeeds 8 88 888</a:t>
            </a:r>
            <a:endParaRPr sz="1769"/>
          </a:p>
        </p:txBody>
      </p:sp>
      <p:sp>
        <p:nvSpPr>
          <p:cNvPr id="120" name="Google Shape;120;p6"/>
          <p:cNvSpPr/>
          <p:nvPr/>
        </p:nvSpPr>
        <p:spPr>
          <a:xfrm>
            <a:off x="5098511" y="5642850"/>
            <a:ext cx="577800" cy="50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ts val="1896"/>
              <a:buFont typeface="Calibri"/>
              <a:buNone/>
            </a:pPr>
            <a:r>
              <a:rPr b="1" i="0" lang="en-US" sz="1896" u="none" cap="none">
                <a:solidFill>
                  <a:srgbClr val="007FA3"/>
                </a:solidFill>
                <a:latin typeface="Calibri"/>
                <a:ea typeface="Calibri"/>
                <a:cs typeface="Calibri"/>
                <a:sym typeface="Calibri"/>
              </a:rPr>
              <a:t>⇒</a:t>
            </a:r>
            <a:endParaRPr sz="1769"/>
          </a:p>
        </p:txBody>
      </p:sp>
      <p:sp>
        <p:nvSpPr>
          <p:cNvPr id="121" name="Google Shape;121;p6"/>
          <p:cNvSpPr/>
          <p:nvPr/>
        </p:nvSpPr>
        <p:spPr>
          <a:xfrm>
            <a:off x="5907383" y="5665961"/>
            <a:ext cx="5572800" cy="4623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20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5525" lIns="115525" spcFirstLastPara="1" rIns="115525" wrap="square" tIns="1155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75"/>
              <a:buFont typeface="Arial"/>
              <a:buNone/>
            </a:pPr>
            <a:r>
              <a:t/>
            </a:r>
            <a:endParaRPr sz="22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"/>
          <p:cNvSpPr/>
          <p:nvPr/>
        </p:nvSpPr>
        <p:spPr>
          <a:xfrm>
            <a:off x="6138489" y="5689071"/>
            <a:ext cx="51105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564"/>
              <a:buFont typeface="Courier New"/>
              <a:buNone/>
            </a:pPr>
            <a:r>
              <a:rPr b="0" i="0" lang="en-US" sz="1564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G4Random::setTheSeeds(seedArray);</a:t>
            </a:r>
            <a:endParaRPr sz="1769"/>
          </a:p>
        </p:txBody>
      </p:sp>
      <p:sp>
        <p:nvSpPr>
          <p:cNvPr id="123" name="Google Shape;123;p6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Geant4 · Custom UI commands</a:t>
            </a:r>
            <a:endParaRPr/>
          </a:p>
        </p:txBody>
      </p:sp>
      <p:sp>
        <p:nvSpPr>
          <p:cNvPr id="124" name="Google Shape;124;p6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ts val="1425"/>
              <a:buFont typeface="Calibri"/>
              <a:buNone/>
            </a:pPr>
            <a:r>
              <a:rPr b="1" i="0" lang="en-US" sz="1425" u="none" cap="none">
                <a:solidFill>
                  <a:srgbClr val="007FA3"/>
                </a:solidFill>
                <a:latin typeface="Calibri"/>
                <a:ea typeface="Calibri"/>
                <a:cs typeface="Calibri"/>
                <a:sym typeface="Calibri"/>
              </a:rPr>
              <a:t>CUSTOM COMMANDS</a:t>
            </a:r>
            <a:endParaRPr/>
          </a:p>
        </p:txBody>
      </p:sp>
      <p:sp>
        <p:nvSpPr>
          <p:cNvPr id="131" name="Google Shape;131;p7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3150"/>
              <a:buFont typeface="Calibri"/>
              <a:buNone/>
            </a:pPr>
            <a:r>
              <a:rPr b="1" i="0" lang="en-US" sz="3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Add custom macro commands</a:t>
            </a:r>
            <a:endParaRPr/>
          </a:p>
        </p:txBody>
      </p:sp>
      <p:sp>
        <p:nvSpPr>
          <p:cNvPr id="132" name="Google Shape;132;p7"/>
          <p:cNvSpPr/>
          <p:nvPr/>
        </p:nvSpPr>
        <p:spPr>
          <a:xfrm>
            <a:off x="603504" y="1691640"/>
            <a:ext cx="384048" cy="384048"/>
          </a:xfrm>
          <a:prstGeom prst="ellipse">
            <a:avLst/>
          </a:prstGeom>
          <a:solidFill>
            <a:srgbClr val="1691B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7"/>
          <p:cNvSpPr/>
          <p:nvPr/>
        </p:nvSpPr>
        <p:spPr>
          <a:xfrm>
            <a:off x="557784" y="1673352"/>
            <a:ext cx="475488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None/>
            </a:pPr>
            <a:r>
              <a:rPr b="1" i="0" lang="en-US" sz="1350" u="non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34" name="Google Shape;134;p7"/>
          <p:cNvSpPr/>
          <p:nvPr/>
        </p:nvSpPr>
        <p:spPr>
          <a:xfrm>
            <a:off x="1188720" y="1673352"/>
            <a:ext cx="10332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425"/>
              <a:buFont typeface="Calibri"/>
              <a:buNone/>
            </a:pPr>
            <a:r>
              <a:rPr b="0" i="0" lang="en-US" sz="172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Create a </a:t>
            </a:r>
            <a:r>
              <a:rPr b="1" i="0" lang="en-US" sz="172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messenger class</a:t>
            </a:r>
            <a:r>
              <a:rPr b="0" i="0" lang="en-US" sz="172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for the commands</a:t>
            </a:r>
            <a:endParaRPr sz="1700"/>
          </a:p>
        </p:txBody>
      </p:sp>
      <p:sp>
        <p:nvSpPr>
          <p:cNvPr id="135" name="Google Shape;135;p7"/>
          <p:cNvSpPr/>
          <p:nvPr/>
        </p:nvSpPr>
        <p:spPr>
          <a:xfrm>
            <a:off x="1188720" y="2020824"/>
            <a:ext cx="10332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1575"/>
              <a:buFont typeface="Arial"/>
              <a:buNone/>
            </a:pPr>
            <a:r>
              <a:rPr b="0" i="0" lang="en-US" sz="1875" u="none" cap="none">
                <a:solidFill>
                  <a:srgbClr val="425D70"/>
                </a:solidFill>
                <a:latin typeface="Arial"/>
                <a:ea typeface="Arial"/>
                <a:cs typeface="Arial"/>
                <a:sym typeface="Arial"/>
              </a:rPr>
              <a:t>Derive it from G4UImessenger</a:t>
            </a:r>
            <a:endParaRPr sz="1700"/>
          </a:p>
        </p:txBody>
      </p:sp>
      <p:sp>
        <p:nvSpPr>
          <p:cNvPr id="136" name="Google Shape;136;p7"/>
          <p:cNvSpPr/>
          <p:nvPr/>
        </p:nvSpPr>
        <p:spPr>
          <a:xfrm>
            <a:off x="603504" y="2651760"/>
            <a:ext cx="384048" cy="384048"/>
          </a:xfrm>
          <a:prstGeom prst="ellipse">
            <a:avLst/>
          </a:prstGeom>
          <a:solidFill>
            <a:srgbClr val="1691B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7"/>
          <p:cNvSpPr/>
          <p:nvPr/>
        </p:nvSpPr>
        <p:spPr>
          <a:xfrm>
            <a:off x="557784" y="2633472"/>
            <a:ext cx="475488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None/>
            </a:pPr>
            <a:r>
              <a:rPr b="1" i="0" lang="en-US" sz="1350" u="non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38" name="Google Shape;138;p7"/>
          <p:cNvSpPr/>
          <p:nvPr/>
        </p:nvSpPr>
        <p:spPr>
          <a:xfrm>
            <a:off x="1188720" y="2633472"/>
            <a:ext cx="10332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425"/>
              <a:buFont typeface="Calibri"/>
              <a:buNone/>
            </a:pPr>
            <a:r>
              <a:rPr b="0" i="0" lang="en-US" sz="192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Create an instance of the </a:t>
            </a:r>
            <a:r>
              <a:rPr b="1" i="0" lang="en-US" sz="192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command directory</a:t>
            </a:r>
            <a:r>
              <a:rPr b="0" i="0" lang="en-US" sz="192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in the messenger constructor</a:t>
            </a:r>
            <a:endParaRPr sz="1900"/>
          </a:p>
        </p:txBody>
      </p:sp>
      <p:sp>
        <p:nvSpPr>
          <p:cNvPr id="139" name="Google Shape;139;p7"/>
          <p:cNvSpPr/>
          <p:nvPr/>
        </p:nvSpPr>
        <p:spPr>
          <a:xfrm>
            <a:off x="603504" y="3429000"/>
            <a:ext cx="384048" cy="384048"/>
          </a:xfrm>
          <a:prstGeom prst="ellipse">
            <a:avLst/>
          </a:prstGeom>
          <a:solidFill>
            <a:srgbClr val="1691B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7"/>
          <p:cNvSpPr/>
          <p:nvPr/>
        </p:nvSpPr>
        <p:spPr>
          <a:xfrm>
            <a:off x="557784" y="3410712"/>
            <a:ext cx="475488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None/>
            </a:pPr>
            <a:r>
              <a:rPr b="1" i="0" lang="en-US" sz="1350" u="non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1" name="Google Shape;141;p7"/>
          <p:cNvSpPr/>
          <p:nvPr/>
        </p:nvSpPr>
        <p:spPr>
          <a:xfrm>
            <a:off x="1188720" y="3410712"/>
            <a:ext cx="10332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425"/>
              <a:buFont typeface="Calibri"/>
              <a:buNone/>
            </a:pPr>
            <a:r>
              <a:rPr b="0" i="0" lang="en-US" sz="192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Create the </a:t>
            </a:r>
            <a:r>
              <a:rPr b="1" i="0" lang="en-US" sz="192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command instances</a:t>
            </a:r>
            <a:r>
              <a:rPr b="0" i="0" lang="en-US" sz="192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inside the messenger constructor</a:t>
            </a:r>
            <a:endParaRPr sz="1900"/>
          </a:p>
        </p:txBody>
      </p:sp>
      <p:sp>
        <p:nvSpPr>
          <p:cNvPr id="142" name="Google Shape;142;p7"/>
          <p:cNvSpPr/>
          <p:nvPr/>
        </p:nvSpPr>
        <p:spPr>
          <a:xfrm>
            <a:off x="1188720" y="3758184"/>
            <a:ext cx="10332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425"/>
              <a:buFont typeface="Calibri"/>
              <a:buNone/>
            </a:pPr>
            <a:r>
              <a:rPr b="0" i="0" lang="en-US" sz="172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your custom commands — what is their name, etc.</a:t>
            </a:r>
            <a:endParaRPr sz="1700"/>
          </a:p>
        </p:txBody>
      </p:sp>
      <p:sp>
        <p:nvSpPr>
          <p:cNvPr id="143" name="Google Shape;143;p7"/>
          <p:cNvSpPr/>
          <p:nvPr/>
        </p:nvSpPr>
        <p:spPr>
          <a:xfrm>
            <a:off x="603504" y="4389120"/>
            <a:ext cx="384048" cy="384048"/>
          </a:xfrm>
          <a:prstGeom prst="ellipse">
            <a:avLst/>
          </a:prstGeom>
          <a:solidFill>
            <a:srgbClr val="1691B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7"/>
          <p:cNvSpPr/>
          <p:nvPr/>
        </p:nvSpPr>
        <p:spPr>
          <a:xfrm>
            <a:off x="557784" y="4370832"/>
            <a:ext cx="475488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None/>
            </a:pPr>
            <a:r>
              <a:rPr b="1" i="0" lang="en-US" sz="1350" u="non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45" name="Google Shape;145;p7"/>
          <p:cNvSpPr/>
          <p:nvPr/>
        </p:nvSpPr>
        <p:spPr>
          <a:xfrm>
            <a:off x="1188720" y="4370832"/>
            <a:ext cx="10332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425"/>
              <a:buFont typeface="Calibri"/>
              <a:buNone/>
            </a:pPr>
            <a:r>
              <a:rPr b="0" i="0" lang="en-US" sz="182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Write the code that responds to the commands in the messenger </a:t>
            </a:r>
            <a:r>
              <a:rPr b="0" i="0" lang="en-US" sz="183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SetNewValue</a:t>
            </a:r>
            <a:r>
              <a:rPr b="0" i="0" lang="en-US" sz="182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method</a:t>
            </a:r>
            <a:endParaRPr sz="1800"/>
          </a:p>
        </p:txBody>
      </p:sp>
      <p:sp>
        <p:nvSpPr>
          <p:cNvPr id="146" name="Google Shape;146;p7"/>
          <p:cNvSpPr/>
          <p:nvPr/>
        </p:nvSpPr>
        <p:spPr>
          <a:xfrm>
            <a:off x="1188720" y="4718304"/>
            <a:ext cx="10332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425"/>
              <a:buFont typeface="Calibri"/>
              <a:buNone/>
            </a:pPr>
            <a:r>
              <a:rPr b="0" i="0" lang="en-US" sz="182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which kind of action is triggered by the command</a:t>
            </a:r>
            <a:endParaRPr sz="1800"/>
          </a:p>
        </p:txBody>
      </p:sp>
      <p:sp>
        <p:nvSpPr>
          <p:cNvPr id="147" name="Google Shape;147;p7"/>
          <p:cNvSpPr/>
          <p:nvPr/>
        </p:nvSpPr>
        <p:spPr>
          <a:xfrm>
            <a:off x="603504" y="5349240"/>
            <a:ext cx="384048" cy="384048"/>
          </a:xfrm>
          <a:prstGeom prst="ellipse">
            <a:avLst/>
          </a:prstGeom>
          <a:solidFill>
            <a:srgbClr val="1691B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7"/>
          <p:cNvSpPr/>
          <p:nvPr/>
        </p:nvSpPr>
        <p:spPr>
          <a:xfrm>
            <a:off x="557784" y="5330952"/>
            <a:ext cx="475488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None/>
            </a:pPr>
            <a:r>
              <a:rPr b="1" i="0" lang="en-US" sz="1350" u="non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149" name="Google Shape;149;p7"/>
          <p:cNvSpPr/>
          <p:nvPr/>
        </p:nvSpPr>
        <p:spPr>
          <a:xfrm>
            <a:off x="1188720" y="5330952"/>
            <a:ext cx="10332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425"/>
              <a:buFont typeface="Calibri"/>
              <a:buNone/>
            </a:pPr>
            <a:r>
              <a:rPr b="0" i="0" lang="en-US" sz="192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Create a </a:t>
            </a:r>
            <a:r>
              <a:rPr b="1" i="0" lang="en-US" sz="192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messenger instance</a:t>
            </a:r>
            <a:r>
              <a:rPr b="0" i="0" lang="en-US" sz="192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at an appropriate place</a:t>
            </a:r>
            <a:endParaRPr sz="1900"/>
          </a:p>
        </p:txBody>
      </p:sp>
      <p:sp>
        <p:nvSpPr>
          <p:cNvPr id="150" name="Google Shape;150;p7"/>
          <p:cNvSpPr/>
          <p:nvPr/>
        </p:nvSpPr>
        <p:spPr>
          <a:xfrm>
            <a:off x="1188720" y="5678424"/>
            <a:ext cx="10332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425"/>
              <a:buFont typeface="Calibri"/>
              <a:buNone/>
            </a:pPr>
            <a:r>
              <a:rPr b="0" i="0" lang="en-US" sz="192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ideally in the associated object’s constructor</a:t>
            </a:r>
            <a:endParaRPr sz="1900"/>
          </a:p>
        </p:txBody>
      </p:sp>
      <p:sp>
        <p:nvSpPr>
          <p:cNvPr id="151" name="Google Shape;151;p7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Geant4 · Custom UI commands</a:t>
            </a:r>
            <a:endParaRPr/>
          </a:p>
        </p:txBody>
      </p:sp>
      <p:sp>
        <p:nvSpPr>
          <p:cNvPr id="152" name="Google Shape;152;p7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ts val="1163"/>
              <a:buFont typeface="Calibri"/>
              <a:buNone/>
            </a:pPr>
            <a:r>
              <a:rPr b="1" i="0" lang="en-US" sz="1163" u="none" cap="none">
                <a:solidFill>
                  <a:srgbClr val="007FA3"/>
                </a:solidFill>
                <a:latin typeface="Calibri"/>
                <a:ea typeface="Calibri"/>
                <a:cs typeface="Calibri"/>
                <a:sym typeface="Calibri"/>
              </a:rPr>
              <a:t>CUSTOM COMMANDS</a:t>
            </a:r>
            <a:endParaRPr/>
          </a:p>
        </p:txBody>
      </p:sp>
      <p:sp>
        <p:nvSpPr>
          <p:cNvPr id="159" name="Google Shape;159;p8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3150"/>
              <a:buFont typeface="Calibri"/>
              <a:buNone/>
            </a:pPr>
            <a:r>
              <a:rPr b="1" i="0" lang="en-US" sz="3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Built-in command types — with examples</a:t>
            </a:r>
            <a:endParaRPr/>
          </a:p>
        </p:txBody>
      </p:sp>
      <p:sp>
        <p:nvSpPr>
          <p:cNvPr id="160" name="Google Shape;160;p8"/>
          <p:cNvSpPr/>
          <p:nvPr/>
        </p:nvSpPr>
        <p:spPr>
          <a:xfrm>
            <a:off x="1753175" y="1133850"/>
            <a:ext cx="3238200" cy="4191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0900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775" lIns="104775" spcFirstLastPara="1" rIns="104775" wrap="square" tIns="104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2"/>
              <a:buFont typeface="Arial"/>
              <a:buNone/>
            </a:pPr>
            <a:r>
              <a:t/>
            </a:r>
            <a:endParaRPr sz="217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8"/>
          <p:cNvSpPr/>
          <p:nvPr/>
        </p:nvSpPr>
        <p:spPr>
          <a:xfrm>
            <a:off x="1962714" y="1154804"/>
            <a:ext cx="28194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6783"/>
              </a:buClr>
              <a:buSzPts val="1418"/>
              <a:buFont typeface="Courier New"/>
              <a:buNone/>
            </a:pPr>
            <a:r>
              <a:rPr b="0" i="0" lang="en-US" sz="1533" u="none" cap="none">
                <a:solidFill>
                  <a:srgbClr val="006783"/>
                </a:solidFill>
                <a:latin typeface="Courier New"/>
                <a:ea typeface="Courier New"/>
                <a:cs typeface="Courier New"/>
                <a:sym typeface="Courier New"/>
              </a:rPr>
              <a:t>G4UIcmdWithoutParameter</a:t>
            </a:r>
            <a:endParaRPr sz="1719"/>
          </a:p>
        </p:txBody>
      </p:sp>
      <p:sp>
        <p:nvSpPr>
          <p:cNvPr id="162" name="Google Shape;162;p8"/>
          <p:cNvSpPr/>
          <p:nvPr/>
        </p:nvSpPr>
        <p:spPr>
          <a:xfrm>
            <a:off x="5881087" y="1133850"/>
            <a:ext cx="2257500" cy="4191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0900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775" lIns="104775" spcFirstLastPara="1" rIns="104775" wrap="square" tIns="104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2"/>
              <a:buFont typeface="Arial"/>
              <a:buNone/>
            </a:pPr>
            <a:r>
              <a:t/>
            </a:r>
            <a:endParaRPr sz="217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8"/>
          <p:cNvSpPr/>
          <p:nvPr/>
        </p:nvSpPr>
        <p:spPr>
          <a:xfrm>
            <a:off x="6090625" y="1154804"/>
            <a:ext cx="18387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418"/>
              <a:buFont typeface="Courier New"/>
              <a:buNone/>
            </a:pPr>
            <a:r>
              <a:rPr b="0" i="0" lang="en-US" sz="1533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/run/initialize</a:t>
            </a:r>
            <a:endParaRPr sz="1719"/>
          </a:p>
        </p:txBody>
      </p:sp>
      <p:sp>
        <p:nvSpPr>
          <p:cNvPr id="164" name="Google Shape;164;p8"/>
          <p:cNvSpPr/>
          <p:nvPr/>
        </p:nvSpPr>
        <p:spPr>
          <a:xfrm>
            <a:off x="1753175" y="1741514"/>
            <a:ext cx="2871000" cy="4191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0900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775" lIns="104775" spcFirstLastPara="1" rIns="104775" wrap="square" tIns="104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2"/>
              <a:buFont typeface="Arial"/>
              <a:buNone/>
            </a:pPr>
            <a:r>
              <a:t/>
            </a:r>
            <a:endParaRPr sz="217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8"/>
          <p:cNvSpPr/>
          <p:nvPr/>
        </p:nvSpPr>
        <p:spPr>
          <a:xfrm>
            <a:off x="1962714" y="1762467"/>
            <a:ext cx="24516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6783"/>
              </a:buClr>
              <a:buSzPts val="1418"/>
              <a:buFont typeface="Courier New"/>
              <a:buNone/>
            </a:pPr>
            <a:r>
              <a:rPr b="0" i="0" lang="en-US" sz="1533" u="none" cap="none">
                <a:solidFill>
                  <a:srgbClr val="006783"/>
                </a:solidFill>
                <a:latin typeface="Courier New"/>
                <a:ea typeface="Courier New"/>
                <a:cs typeface="Courier New"/>
                <a:sym typeface="Courier New"/>
              </a:rPr>
              <a:t>G4UIcmdWithAnInteger</a:t>
            </a:r>
            <a:endParaRPr sz="1719"/>
          </a:p>
        </p:txBody>
      </p:sp>
      <p:sp>
        <p:nvSpPr>
          <p:cNvPr id="166" name="Google Shape;166;p8"/>
          <p:cNvSpPr/>
          <p:nvPr/>
        </p:nvSpPr>
        <p:spPr>
          <a:xfrm>
            <a:off x="5881087" y="1741514"/>
            <a:ext cx="2135400" cy="4191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0900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775" lIns="104775" spcFirstLastPara="1" rIns="104775" wrap="square" tIns="104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2"/>
              <a:buFont typeface="Arial"/>
              <a:buNone/>
            </a:pPr>
            <a:r>
              <a:t/>
            </a:r>
            <a:endParaRPr sz="217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8"/>
          <p:cNvSpPr/>
          <p:nvPr/>
        </p:nvSpPr>
        <p:spPr>
          <a:xfrm>
            <a:off x="6090625" y="1762467"/>
            <a:ext cx="17163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418"/>
              <a:buFont typeface="Courier New"/>
              <a:buNone/>
            </a:pPr>
            <a:r>
              <a:rPr b="0" i="0" lang="en-US" sz="1533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/run/beamOn 10</a:t>
            </a:r>
            <a:endParaRPr sz="1719"/>
          </a:p>
        </p:txBody>
      </p:sp>
      <p:sp>
        <p:nvSpPr>
          <p:cNvPr id="168" name="Google Shape;168;p8"/>
          <p:cNvSpPr/>
          <p:nvPr/>
        </p:nvSpPr>
        <p:spPr>
          <a:xfrm>
            <a:off x="1753175" y="2349177"/>
            <a:ext cx="2380500" cy="4191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0900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775" lIns="104775" spcFirstLastPara="1" rIns="104775" wrap="square" tIns="104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2"/>
              <a:buFont typeface="Arial"/>
              <a:buNone/>
            </a:pPr>
            <a:r>
              <a:t/>
            </a:r>
            <a:endParaRPr sz="217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8"/>
          <p:cNvSpPr/>
          <p:nvPr/>
        </p:nvSpPr>
        <p:spPr>
          <a:xfrm>
            <a:off x="1962714" y="2370131"/>
            <a:ext cx="19614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6783"/>
              </a:buClr>
              <a:buSzPts val="1418"/>
              <a:buFont typeface="Courier New"/>
              <a:buNone/>
            </a:pPr>
            <a:r>
              <a:rPr b="0" i="0" lang="en-US" sz="1533" u="none" cap="none">
                <a:solidFill>
                  <a:srgbClr val="006783"/>
                </a:solidFill>
                <a:latin typeface="Courier New"/>
                <a:ea typeface="Courier New"/>
                <a:cs typeface="Courier New"/>
                <a:sym typeface="Courier New"/>
              </a:rPr>
              <a:t>G4UIcmdWithABool</a:t>
            </a:r>
            <a:endParaRPr sz="1719"/>
          </a:p>
        </p:txBody>
      </p:sp>
      <p:sp>
        <p:nvSpPr>
          <p:cNvPr id="170" name="Google Shape;170;p8"/>
          <p:cNvSpPr/>
          <p:nvPr/>
        </p:nvSpPr>
        <p:spPr>
          <a:xfrm>
            <a:off x="5881087" y="2349177"/>
            <a:ext cx="3360900" cy="4191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0900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775" lIns="104775" spcFirstLastPara="1" rIns="104775" wrap="square" tIns="104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2"/>
              <a:buFont typeface="Arial"/>
              <a:buNone/>
            </a:pPr>
            <a:r>
              <a:t/>
            </a:r>
            <a:endParaRPr sz="217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8"/>
          <p:cNvSpPr/>
          <p:nvPr/>
        </p:nvSpPr>
        <p:spPr>
          <a:xfrm>
            <a:off x="6090625" y="2370131"/>
            <a:ext cx="29421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418"/>
              <a:buFont typeface="Courier New"/>
              <a:buNone/>
            </a:pPr>
            <a:r>
              <a:rPr b="0" i="0" lang="en-US" sz="1533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/process/em/auger true *</a:t>
            </a:r>
            <a:endParaRPr sz="1719"/>
          </a:p>
        </p:txBody>
      </p:sp>
      <p:sp>
        <p:nvSpPr>
          <p:cNvPr id="172" name="Google Shape;172;p8"/>
          <p:cNvSpPr/>
          <p:nvPr/>
        </p:nvSpPr>
        <p:spPr>
          <a:xfrm>
            <a:off x="1753175" y="2956841"/>
            <a:ext cx="2625300" cy="4191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0900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775" lIns="104775" spcFirstLastPara="1" rIns="104775" wrap="square" tIns="104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2"/>
              <a:buFont typeface="Arial"/>
              <a:buNone/>
            </a:pPr>
            <a:r>
              <a:t/>
            </a:r>
            <a:endParaRPr sz="217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8"/>
          <p:cNvSpPr/>
          <p:nvPr/>
        </p:nvSpPr>
        <p:spPr>
          <a:xfrm>
            <a:off x="1962714" y="2977795"/>
            <a:ext cx="22065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6783"/>
              </a:buClr>
              <a:buSzPts val="1418"/>
              <a:buFont typeface="Courier New"/>
              <a:buNone/>
            </a:pPr>
            <a:r>
              <a:rPr b="0" i="0" lang="en-US" sz="1533" u="none" cap="none">
                <a:solidFill>
                  <a:srgbClr val="006783"/>
                </a:solidFill>
                <a:latin typeface="Courier New"/>
                <a:ea typeface="Courier New"/>
                <a:cs typeface="Courier New"/>
                <a:sym typeface="Courier New"/>
              </a:rPr>
              <a:t>G4UIcmdWithADouble</a:t>
            </a:r>
            <a:endParaRPr sz="1719"/>
          </a:p>
        </p:txBody>
      </p:sp>
      <p:sp>
        <p:nvSpPr>
          <p:cNvPr id="174" name="Google Shape;174;p8"/>
          <p:cNvSpPr/>
          <p:nvPr/>
        </p:nvSpPr>
        <p:spPr>
          <a:xfrm>
            <a:off x="5881087" y="2956841"/>
            <a:ext cx="4218900" cy="4191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0900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775" lIns="104775" spcFirstLastPara="1" rIns="104775" wrap="square" tIns="104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2"/>
              <a:buFont typeface="Arial"/>
              <a:buNone/>
            </a:pPr>
            <a:r>
              <a:t/>
            </a:r>
            <a:endParaRPr sz="217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8"/>
          <p:cNvSpPr/>
          <p:nvPr/>
        </p:nvSpPr>
        <p:spPr>
          <a:xfrm>
            <a:off x="6090625" y="2977795"/>
            <a:ext cx="38001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418"/>
              <a:buFont typeface="Courier New"/>
              <a:buNone/>
            </a:pPr>
            <a:r>
              <a:rPr b="0" i="0" lang="en-US" sz="1533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/particle/property/decay/br 0.5</a:t>
            </a:r>
            <a:endParaRPr sz="1719"/>
          </a:p>
        </p:txBody>
      </p:sp>
      <p:sp>
        <p:nvSpPr>
          <p:cNvPr id="176" name="Google Shape;176;p8"/>
          <p:cNvSpPr/>
          <p:nvPr/>
        </p:nvSpPr>
        <p:spPr>
          <a:xfrm>
            <a:off x="1753175" y="3564504"/>
            <a:ext cx="3483900" cy="4191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0900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775" lIns="104775" spcFirstLastPara="1" rIns="104775" wrap="square" tIns="104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2"/>
              <a:buFont typeface="Arial"/>
              <a:buNone/>
            </a:pPr>
            <a:r>
              <a:t/>
            </a:r>
            <a:endParaRPr sz="217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8"/>
          <p:cNvSpPr/>
          <p:nvPr/>
        </p:nvSpPr>
        <p:spPr>
          <a:xfrm>
            <a:off x="1962714" y="3585458"/>
            <a:ext cx="30645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6783"/>
              </a:buClr>
              <a:buSzPts val="1418"/>
              <a:buFont typeface="Courier New"/>
              <a:buNone/>
            </a:pPr>
            <a:r>
              <a:rPr b="0" i="0" lang="en-US" sz="1533" u="none" cap="none">
                <a:solidFill>
                  <a:srgbClr val="006783"/>
                </a:solidFill>
                <a:latin typeface="Courier New"/>
                <a:ea typeface="Courier New"/>
                <a:cs typeface="Courier New"/>
                <a:sym typeface="Courier New"/>
              </a:rPr>
              <a:t>G4UIcmdWithADoubleAndUnit</a:t>
            </a:r>
            <a:endParaRPr sz="1719"/>
          </a:p>
        </p:txBody>
      </p:sp>
      <p:sp>
        <p:nvSpPr>
          <p:cNvPr id="178" name="Google Shape;178;p8"/>
          <p:cNvSpPr/>
          <p:nvPr/>
        </p:nvSpPr>
        <p:spPr>
          <a:xfrm>
            <a:off x="5881087" y="3564504"/>
            <a:ext cx="2380500" cy="4191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0900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775" lIns="104775" spcFirstLastPara="1" rIns="104775" wrap="square" tIns="104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2"/>
              <a:buFont typeface="Arial"/>
              <a:buNone/>
            </a:pPr>
            <a:r>
              <a:t/>
            </a:r>
            <a:endParaRPr sz="217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8"/>
          <p:cNvSpPr/>
          <p:nvPr/>
        </p:nvSpPr>
        <p:spPr>
          <a:xfrm>
            <a:off x="6090625" y="3585458"/>
            <a:ext cx="19614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418"/>
              <a:buFont typeface="Courier New"/>
              <a:buNone/>
            </a:pPr>
            <a:r>
              <a:rPr b="0" i="0" lang="en-US" sz="1533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/gps/time 1.5 us</a:t>
            </a:r>
            <a:endParaRPr sz="1719"/>
          </a:p>
        </p:txBody>
      </p:sp>
      <p:sp>
        <p:nvSpPr>
          <p:cNvPr id="180" name="Google Shape;180;p8"/>
          <p:cNvSpPr/>
          <p:nvPr/>
        </p:nvSpPr>
        <p:spPr>
          <a:xfrm>
            <a:off x="1753175" y="4172168"/>
            <a:ext cx="2625300" cy="4191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0900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775" lIns="104775" spcFirstLastPara="1" rIns="104775" wrap="square" tIns="104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2"/>
              <a:buFont typeface="Arial"/>
              <a:buNone/>
            </a:pPr>
            <a:r>
              <a:t/>
            </a:r>
            <a:endParaRPr sz="217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8"/>
          <p:cNvSpPr/>
          <p:nvPr/>
        </p:nvSpPr>
        <p:spPr>
          <a:xfrm>
            <a:off x="1962714" y="4193122"/>
            <a:ext cx="22065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6783"/>
              </a:buClr>
              <a:buSzPts val="1418"/>
              <a:buFont typeface="Courier New"/>
              <a:buNone/>
            </a:pPr>
            <a:r>
              <a:rPr b="0" i="0" lang="en-US" sz="1533" u="none" cap="none">
                <a:solidFill>
                  <a:srgbClr val="006783"/>
                </a:solidFill>
                <a:latin typeface="Courier New"/>
                <a:ea typeface="Courier New"/>
                <a:cs typeface="Courier New"/>
                <a:sym typeface="Courier New"/>
              </a:rPr>
              <a:t>G4UIcmdWithAString</a:t>
            </a:r>
            <a:endParaRPr sz="1719"/>
          </a:p>
        </p:txBody>
      </p:sp>
      <p:sp>
        <p:nvSpPr>
          <p:cNvPr id="182" name="Google Shape;182;p8"/>
          <p:cNvSpPr/>
          <p:nvPr/>
        </p:nvSpPr>
        <p:spPr>
          <a:xfrm>
            <a:off x="5881087" y="4172168"/>
            <a:ext cx="2380500" cy="4191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0900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775" lIns="104775" spcFirstLastPara="1" rIns="104775" wrap="square" tIns="104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2"/>
              <a:buFont typeface="Arial"/>
              <a:buNone/>
            </a:pPr>
            <a:r>
              <a:t/>
            </a:r>
            <a:endParaRPr sz="217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8"/>
          <p:cNvSpPr/>
          <p:nvPr/>
        </p:nvSpPr>
        <p:spPr>
          <a:xfrm>
            <a:off x="6090625" y="4193122"/>
            <a:ext cx="19614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418"/>
              <a:buFont typeface="Courier New"/>
              <a:buNone/>
            </a:pPr>
            <a:r>
              <a:rPr b="0" i="0" lang="en-US" sz="1533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/gps/particle e-</a:t>
            </a:r>
            <a:endParaRPr sz="1719"/>
          </a:p>
        </p:txBody>
      </p:sp>
      <p:sp>
        <p:nvSpPr>
          <p:cNvPr id="184" name="Google Shape;184;p8"/>
          <p:cNvSpPr/>
          <p:nvPr/>
        </p:nvSpPr>
        <p:spPr>
          <a:xfrm>
            <a:off x="1753175" y="4779832"/>
            <a:ext cx="2625300" cy="4191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0900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775" lIns="104775" spcFirstLastPara="1" rIns="104775" wrap="square" tIns="104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2"/>
              <a:buFont typeface="Arial"/>
              <a:buNone/>
            </a:pPr>
            <a:r>
              <a:t/>
            </a:r>
            <a:endParaRPr sz="217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8"/>
          <p:cNvSpPr/>
          <p:nvPr/>
        </p:nvSpPr>
        <p:spPr>
          <a:xfrm>
            <a:off x="1962714" y="4800785"/>
            <a:ext cx="22065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6783"/>
              </a:buClr>
              <a:buSzPts val="1418"/>
              <a:buFont typeface="Courier New"/>
              <a:buNone/>
            </a:pPr>
            <a:r>
              <a:rPr b="0" i="0" lang="en-US" sz="1533" u="none" cap="none">
                <a:solidFill>
                  <a:srgbClr val="006783"/>
                </a:solidFill>
                <a:latin typeface="Courier New"/>
                <a:ea typeface="Courier New"/>
                <a:cs typeface="Courier New"/>
                <a:sym typeface="Courier New"/>
              </a:rPr>
              <a:t>G4UIcmdWith3Vector</a:t>
            </a:r>
            <a:endParaRPr sz="1719"/>
          </a:p>
        </p:txBody>
      </p:sp>
      <p:sp>
        <p:nvSpPr>
          <p:cNvPr id="186" name="Google Shape;186;p8"/>
          <p:cNvSpPr/>
          <p:nvPr/>
        </p:nvSpPr>
        <p:spPr>
          <a:xfrm>
            <a:off x="5881087" y="4779832"/>
            <a:ext cx="4096800" cy="4191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0900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775" lIns="104775" spcFirstLastPara="1" rIns="104775" wrap="square" tIns="104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2"/>
              <a:buFont typeface="Arial"/>
              <a:buNone/>
            </a:pPr>
            <a:r>
              <a:t/>
            </a:r>
            <a:endParaRPr sz="217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8"/>
          <p:cNvSpPr/>
          <p:nvPr/>
        </p:nvSpPr>
        <p:spPr>
          <a:xfrm>
            <a:off x="6090625" y="4800785"/>
            <a:ext cx="36774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418"/>
              <a:buFont typeface="Courier New"/>
              <a:buNone/>
            </a:pPr>
            <a:r>
              <a:rPr b="0" i="0" lang="en-US" sz="1533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/gps/direction 0.707 0.707 0.0</a:t>
            </a:r>
            <a:endParaRPr sz="1719"/>
          </a:p>
        </p:txBody>
      </p:sp>
      <p:sp>
        <p:nvSpPr>
          <p:cNvPr id="188" name="Google Shape;188;p8"/>
          <p:cNvSpPr/>
          <p:nvPr/>
        </p:nvSpPr>
        <p:spPr>
          <a:xfrm>
            <a:off x="1753175" y="5387495"/>
            <a:ext cx="3483900" cy="4191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0900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775" lIns="104775" spcFirstLastPara="1" rIns="104775" wrap="square" tIns="104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2"/>
              <a:buFont typeface="Arial"/>
              <a:buNone/>
            </a:pPr>
            <a:r>
              <a:t/>
            </a:r>
            <a:endParaRPr sz="217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8"/>
          <p:cNvSpPr/>
          <p:nvPr/>
        </p:nvSpPr>
        <p:spPr>
          <a:xfrm>
            <a:off x="1962714" y="5408449"/>
            <a:ext cx="30645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6783"/>
              </a:buClr>
              <a:buSzPts val="1418"/>
              <a:buFont typeface="Courier New"/>
              <a:buNone/>
            </a:pPr>
            <a:r>
              <a:rPr b="0" i="0" lang="en-US" sz="1533" u="none" cap="none">
                <a:solidFill>
                  <a:srgbClr val="006783"/>
                </a:solidFill>
                <a:latin typeface="Courier New"/>
                <a:ea typeface="Courier New"/>
                <a:cs typeface="Courier New"/>
                <a:sym typeface="Courier New"/>
              </a:rPr>
              <a:t>G4UIcmdWith3VectorAndUnit</a:t>
            </a:r>
            <a:endParaRPr sz="1719"/>
          </a:p>
        </p:txBody>
      </p:sp>
      <p:sp>
        <p:nvSpPr>
          <p:cNvPr id="190" name="Google Shape;190;p8"/>
          <p:cNvSpPr/>
          <p:nvPr/>
        </p:nvSpPr>
        <p:spPr>
          <a:xfrm>
            <a:off x="5881087" y="5387495"/>
            <a:ext cx="3728700" cy="419100"/>
          </a:xfrm>
          <a:prstGeom prst="roundRect">
            <a:avLst>
              <a:gd fmla="val 17500" name="adj"/>
            </a:avLst>
          </a:prstGeom>
          <a:solidFill>
            <a:srgbClr val="EDF5F8"/>
          </a:solidFill>
          <a:ln cap="flat" cmpd="sng" w="10900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775" lIns="104775" spcFirstLastPara="1" rIns="104775" wrap="square" tIns="104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62"/>
              <a:buFont typeface="Arial"/>
              <a:buNone/>
            </a:pPr>
            <a:r>
              <a:t/>
            </a:r>
            <a:endParaRPr sz="217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8"/>
          <p:cNvSpPr/>
          <p:nvPr/>
        </p:nvSpPr>
        <p:spPr>
          <a:xfrm>
            <a:off x="6090625" y="5408449"/>
            <a:ext cx="33099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418"/>
              <a:buFont typeface="Courier New"/>
              <a:buNone/>
            </a:pPr>
            <a:r>
              <a:rPr b="0" i="0" lang="en-US" sz="1533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/gps/position 0.0 0.0 0.0 m</a:t>
            </a:r>
            <a:endParaRPr sz="1719"/>
          </a:p>
        </p:txBody>
      </p:sp>
      <p:sp>
        <p:nvSpPr>
          <p:cNvPr id="192" name="Google Shape;192;p8"/>
          <p:cNvSpPr/>
          <p:nvPr/>
        </p:nvSpPr>
        <p:spPr>
          <a:xfrm>
            <a:off x="594354" y="5995165"/>
            <a:ext cx="10991100" cy="512100"/>
          </a:xfrm>
          <a:prstGeom prst="roundRect">
            <a:avLst>
              <a:gd fmla="val 16071" name="adj"/>
            </a:avLst>
          </a:prstGeom>
          <a:solidFill>
            <a:srgbClr val="E9F4F9"/>
          </a:solidFill>
          <a:ln cap="flat" cmpd="sng" w="12700">
            <a:solidFill>
              <a:srgbClr val="BFDF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8"/>
          <p:cNvSpPr/>
          <p:nvPr/>
        </p:nvSpPr>
        <p:spPr>
          <a:xfrm>
            <a:off x="777234" y="6114037"/>
            <a:ext cx="274200" cy="274200"/>
          </a:xfrm>
          <a:prstGeom prst="ellipse">
            <a:avLst/>
          </a:prstGeom>
          <a:solidFill>
            <a:srgbClr val="EDF5F8"/>
          </a:solidFill>
          <a:ln cap="flat" cmpd="sng" w="95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8"/>
          <p:cNvSpPr/>
          <p:nvPr/>
        </p:nvSpPr>
        <p:spPr>
          <a:xfrm>
            <a:off x="777234" y="6095749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6783"/>
              </a:buClr>
              <a:buSzPts val="1430"/>
              <a:buFont typeface="Calibri"/>
              <a:buNone/>
            </a:pPr>
            <a:r>
              <a:rPr b="1" i="1" lang="en-US" sz="1430" u="none" cap="none">
                <a:solidFill>
                  <a:srgbClr val="006783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/>
          </a:p>
        </p:txBody>
      </p:sp>
      <p:sp>
        <p:nvSpPr>
          <p:cNvPr id="195" name="Google Shape;195;p8"/>
          <p:cNvSpPr/>
          <p:nvPr/>
        </p:nvSpPr>
        <p:spPr>
          <a:xfrm>
            <a:off x="1197858" y="6050029"/>
            <a:ext cx="101682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350"/>
              <a:buFont typeface="Calibri"/>
              <a:buNone/>
            </a:pPr>
            <a:r>
              <a:rPr b="0" i="0" lang="en-US" sz="13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* the </a:t>
            </a:r>
            <a:r>
              <a:rPr b="1" i="0" lang="en-US" sz="13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true</a:t>
            </a:r>
            <a:r>
              <a:rPr b="0" i="0" lang="en-US" sz="13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values are </a:t>
            </a:r>
            <a:r>
              <a:rPr b="0" i="0" lang="en-US" sz="135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b="0" i="0" lang="en-US" sz="13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0" i="0" lang="en-US" sz="135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true</a:t>
            </a:r>
            <a:r>
              <a:rPr b="0" i="0" lang="en-US" sz="13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0" i="0" lang="en-US" sz="135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y</a:t>
            </a:r>
            <a:r>
              <a:rPr b="0" i="0" lang="en-US" sz="13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0" i="0" lang="en-US" sz="135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yes</a:t>
            </a:r>
            <a:r>
              <a:rPr b="0" i="0" lang="en-US" sz="13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b="0" i="0" lang="en-US" sz="135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0" i="0" lang="en-US" sz="13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(case-insensitive); everything else is </a:t>
            </a:r>
            <a:r>
              <a:rPr b="1" i="0" lang="en-US" sz="13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false</a:t>
            </a:r>
            <a:r>
              <a:rPr b="0" i="0" lang="en-US" sz="13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196" name="Google Shape;196;p8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Geant4 · Custom UI commands</a:t>
            </a:r>
            <a:endParaRPr/>
          </a:p>
        </p:txBody>
      </p:sp>
      <p:sp>
        <p:nvSpPr>
          <p:cNvPr id="197" name="Google Shape;197;p8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9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ts val="1163"/>
              <a:buFont typeface="Calibri"/>
              <a:buNone/>
            </a:pPr>
            <a:r>
              <a:rPr b="1" i="0" lang="en-US" sz="1163" u="none" cap="none">
                <a:solidFill>
                  <a:srgbClr val="007FA3"/>
                </a:solidFill>
                <a:latin typeface="Calibri"/>
                <a:ea typeface="Calibri"/>
                <a:cs typeface="Calibri"/>
                <a:sym typeface="Calibri"/>
              </a:rPr>
              <a:t>CUSTOM COMMANDS</a:t>
            </a:r>
            <a:endParaRPr/>
          </a:p>
        </p:txBody>
      </p:sp>
      <p:sp>
        <p:nvSpPr>
          <p:cNvPr id="204" name="Google Shape;204;p9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3150"/>
              <a:buFont typeface="Calibri"/>
              <a:buNone/>
            </a:pPr>
            <a:r>
              <a:rPr b="1" i="0" lang="en-US" sz="3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New messenger: header file</a:t>
            </a:r>
            <a:endParaRPr/>
          </a:p>
        </p:txBody>
      </p:sp>
      <p:sp>
        <p:nvSpPr>
          <p:cNvPr id="205" name="Google Shape;205;p9"/>
          <p:cNvSpPr/>
          <p:nvPr/>
        </p:nvSpPr>
        <p:spPr>
          <a:xfrm>
            <a:off x="603504" y="1554480"/>
            <a:ext cx="7452360" cy="4709160"/>
          </a:xfrm>
          <a:prstGeom prst="roundRect">
            <a:avLst>
              <a:gd fmla="val 1748" name="adj"/>
            </a:avLst>
          </a:prstGeom>
          <a:solidFill>
            <a:srgbClr val="EDF5F8"/>
          </a:solidFill>
          <a:ln cap="flat" cmpd="sng" w="95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9"/>
          <p:cNvSpPr/>
          <p:nvPr/>
        </p:nvSpPr>
        <p:spPr>
          <a:xfrm>
            <a:off x="841248" y="1682496"/>
            <a:ext cx="699516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6783"/>
              </a:buClr>
              <a:buSzPts val="1163"/>
              <a:buFont typeface="Calibri"/>
              <a:buNone/>
            </a:pPr>
            <a:r>
              <a:rPr b="1" i="0" lang="en-US" sz="1163" u="none" cap="none">
                <a:solidFill>
                  <a:srgbClr val="006783"/>
                </a:solidFill>
                <a:latin typeface="Calibri"/>
                <a:ea typeface="Calibri"/>
                <a:cs typeface="Calibri"/>
                <a:sym typeface="Calibri"/>
              </a:rPr>
              <a:t>MYCLASSMESSENGER.HH</a:t>
            </a:r>
            <a:endParaRPr/>
          </a:p>
        </p:txBody>
      </p:sp>
      <p:sp>
        <p:nvSpPr>
          <p:cNvPr id="207" name="Google Shape;207;p9"/>
          <p:cNvSpPr/>
          <p:nvPr/>
        </p:nvSpPr>
        <p:spPr>
          <a:xfrm>
            <a:off x="841248" y="1965960"/>
            <a:ext cx="6995160" cy="41879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1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#include &lt;G4UImessenger.hh&gt;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1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#include &lt;G4UIdirectory.hh&gt;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1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#include &lt;G4UIcmdWithADouble.hh&gt;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1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#include &lt;G4UIcmdWithoutParameter.hh&gt;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0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0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#include "MyClass.hh"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0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0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class MyClassMessenger : public G4UImessenger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0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0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public: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0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MyClassMessenger(MyClass* myObject);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0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~MyClassMessenger() override;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0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0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void SetNewValue(G4UIcommand* command,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0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        G4String newValue) override;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0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private: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0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MyClass* fObject;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0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G4UIdirectory* fDirectory;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0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G4UIcmdWithADouble* fSomeParameterCommand;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0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G4UIcmdWithoutParameter* fDoSomethingCommand;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110"/>
              <a:buFont typeface="Courier New"/>
              <a:buNone/>
            </a:pPr>
            <a:r>
              <a:rPr b="0" i="0" lang="en-US" sz="111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};</a:t>
            </a:r>
            <a:endParaRPr/>
          </a:p>
        </p:txBody>
      </p:sp>
      <p:sp>
        <p:nvSpPr>
          <p:cNvPr id="208" name="Google Shape;208;p9"/>
          <p:cNvSpPr/>
          <p:nvPr/>
        </p:nvSpPr>
        <p:spPr>
          <a:xfrm>
            <a:off x="8321040" y="1737360"/>
            <a:ext cx="329184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350"/>
              <a:buFont typeface="Calibri"/>
              <a:buNone/>
            </a:pPr>
            <a:r>
              <a:rPr b="1" i="0" lang="en-US" sz="2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b="0" i="0" lang="en-US" sz="2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the Geant4 headers</a:t>
            </a:r>
            <a:endParaRPr sz="22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350"/>
              <a:buFont typeface="Calibri"/>
              <a:buNone/>
            </a:pPr>
            <a:r>
              <a:rPr b="1" i="0" lang="en-US" sz="2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b="0" i="0" lang="en-US" sz="2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the header of the class to manage</a:t>
            </a:r>
            <a:endParaRPr sz="22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350"/>
              <a:buFont typeface="Calibri"/>
              <a:buNone/>
            </a:pPr>
            <a:r>
              <a:rPr b="1" i="0" lang="en-US" sz="2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r>
              <a:rPr b="0" i="0" lang="en-US" sz="2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inherit from </a:t>
            </a:r>
            <a:r>
              <a:rPr b="0" i="0" lang="en-US" sz="215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G4UImessenger</a:t>
            </a:r>
            <a:endParaRPr sz="22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350"/>
              <a:buFont typeface="Calibri"/>
              <a:buNone/>
            </a:pPr>
            <a:r>
              <a:rPr b="1" i="0" lang="en-US" sz="2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4.</a:t>
            </a:r>
            <a:r>
              <a:rPr b="0" i="0" lang="en-US" sz="2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commands are defined in the constructor</a:t>
            </a:r>
            <a:endParaRPr sz="22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350"/>
              <a:buFont typeface="Calibri"/>
              <a:buNone/>
            </a:pPr>
            <a:r>
              <a:rPr b="1" i="0" lang="en-US" sz="2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5.</a:t>
            </a:r>
            <a:r>
              <a:rPr b="0" i="0" lang="en-US" sz="2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2150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SetNewValue</a:t>
            </a:r>
            <a:r>
              <a:rPr b="0" i="0" lang="en-US" sz="2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— the method reacting to </a:t>
            </a:r>
            <a:r>
              <a:rPr b="1" i="0" lang="en-US" sz="2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all</a:t>
            </a:r>
            <a:r>
              <a:rPr b="0" i="0" lang="en-US" sz="2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command calls managed by this messenger</a:t>
            </a:r>
            <a:endParaRPr sz="2200"/>
          </a:p>
        </p:txBody>
      </p:sp>
      <p:sp>
        <p:nvSpPr>
          <p:cNvPr id="209" name="Google Shape;209;p9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Geant4 · Custom UI commands</a:t>
            </a:r>
            <a:endParaRPr/>
          </a:p>
        </p:txBody>
      </p:sp>
      <p:sp>
        <p:nvSpPr>
          <p:cNvPr id="210" name="Google Shape;210;p9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0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ts val="1313"/>
              <a:buFont typeface="Calibri"/>
              <a:buNone/>
            </a:pPr>
            <a:r>
              <a:rPr b="1" i="0" lang="en-US" sz="1313" u="none" cap="none">
                <a:solidFill>
                  <a:srgbClr val="007FA3"/>
                </a:solidFill>
                <a:latin typeface="Calibri"/>
                <a:ea typeface="Calibri"/>
                <a:cs typeface="Calibri"/>
                <a:sym typeface="Calibri"/>
              </a:rPr>
              <a:t>CUSTOM COMMANDS</a:t>
            </a:r>
            <a:endParaRPr/>
          </a:p>
        </p:txBody>
      </p:sp>
      <p:sp>
        <p:nvSpPr>
          <p:cNvPr id="217" name="Google Shape;217;p10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3150"/>
              <a:buFont typeface="Calibri"/>
              <a:buNone/>
            </a:pPr>
            <a:r>
              <a:rPr b="1" i="0" lang="en-US" sz="3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New messenger: source file (1)</a:t>
            </a:r>
            <a:endParaRPr/>
          </a:p>
        </p:txBody>
      </p:sp>
      <p:sp>
        <p:nvSpPr>
          <p:cNvPr id="218" name="Google Shape;218;p10"/>
          <p:cNvSpPr/>
          <p:nvPr/>
        </p:nvSpPr>
        <p:spPr>
          <a:xfrm>
            <a:off x="603504" y="1554480"/>
            <a:ext cx="7452360" cy="4709160"/>
          </a:xfrm>
          <a:prstGeom prst="roundRect">
            <a:avLst>
              <a:gd fmla="val 1748" name="adj"/>
            </a:avLst>
          </a:prstGeom>
          <a:solidFill>
            <a:srgbClr val="EDF5F8"/>
          </a:solidFill>
          <a:ln cap="flat" cmpd="sng" w="95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10"/>
          <p:cNvSpPr/>
          <p:nvPr/>
        </p:nvSpPr>
        <p:spPr>
          <a:xfrm>
            <a:off x="841248" y="1682496"/>
            <a:ext cx="699516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6783"/>
              </a:buClr>
              <a:buSzPts val="1163"/>
              <a:buFont typeface="Calibri"/>
              <a:buNone/>
            </a:pPr>
            <a:r>
              <a:rPr b="1" i="0" lang="en-US" sz="1163" u="none" cap="none">
                <a:solidFill>
                  <a:srgbClr val="006783"/>
                </a:solidFill>
                <a:latin typeface="Calibri"/>
                <a:ea typeface="Calibri"/>
                <a:cs typeface="Calibri"/>
                <a:sym typeface="Calibri"/>
              </a:rPr>
              <a:t>MYCLASSMESSENGER.CC</a:t>
            </a:r>
            <a:endParaRPr/>
          </a:p>
        </p:txBody>
      </p:sp>
      <p:sp>
        <p:nvSpPr>
          <p:cNvPr id="220" name="Google Shape;220;p10"/>
          <p:cNvSpPr/>
          <p:nvPr/>
        </p:nvSpPr>
        <p:spPr>
          <a:xfrm>
            <a:off x="841248" y="1965960"/>
            <a:ext cx="6995160" cy="41879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#include "MyClassMessenger.hh"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MyClassMessenger::MyClassMessenger(MyClass* myObject)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: </a:t>
            </a:r>
            <a:r>
              <a:rPr b="1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fObject(myObject)</a:t>
            </a: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{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b="1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fDirectory = new G4UIdirectory("/myClass/");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fDirectory-&gt;SetGuidance("Commands for MyClass");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fSomeParameterCommand =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// ... to be continued on the next slide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MyClassMessenger::~MyClassMessenger() {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b="1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delete fSomeParameterCommand;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b="1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delete fDoSomethingCommand;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b="1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delete fDirectory;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12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</p:txBody>
      </p:sp>
      <p:sp>
        <p:nvSpPr>
          <p:cNvPr id="221" name="Google Shape;221;p10"/>
          <p:cNvSpPr/>
          <p:nvPr/>
        </p:nvSpPr>
        <p:spPr>
          <a:xfrm>
            <a:off x="8321040" y="1737360"/>
            <a:ext cx="329184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9050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950"/>
              <a:buFont typeface="Calibri"/>
              <a:buChar char="•"/>
            </a:pPr>
            <a:r>
              <a:rPr b="0" i="0" lang="en-US" sz="19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include the header</a:t>
            </a:r>
            <a:endParaRPr sz="2000"/>
          </a:p>
          <a:p>
            <a:pPr indent="0" lvl="0" marL="0" marR="0" rtl="0" algn="l">
              <a:lnSpc>
                <a:spcPct val="105000"/>
              </a:lnSpc>
              <a:spcBef>
                <a:spcPts val="1100"/>
              </a:spcBef>
              <a:spcAft>
                <a:spcPts val="0"/>
              </a:spcAft>
              <a:buClr>
                <a:srgbClr val="14293D"/>
              </a:buClr>
              <a:buSzPts val="1350"/>
              <a:buFont typeface="Calibri"/>
              <a:buNone/>
            </a:pPr>
            <a:r>
              <a:rPr b="0" i="0" lang="en-US" sz="19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assign the pointer to the </a:t>
            </a:r>
            <a:r>
              <a:rPr b="1" i="0" lang="en-US" sz="19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associated object</a:t>
            </a:r>
            <a:endParaRPr sz="20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350"/>
              <a:buFont typeface="Calibri"/>
              <a:buNone/>
            </a:pPr>
            <a:r>
              <a:rPr b="0" i="0" lang="en-US" sz="19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create the </a:t>
            </a:r>
            <a:r>
              <a:rPr b="1" i="0" lang="en-US" sz="19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command directory</a:t>
            </a:r>
            <a:r>
              <a:rPr b="0" i="0" lang="en-US" sz="19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(with a description)</a:t>
            </a:r>
            <a:endParaRPr sz="20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350"/>
              <a:buFont typeface="Calibri"/>
              <a:buNone/>
            </a:pPr>
            <a:r>
              <a:rPr b="0" i="0" lang="en-US" sz="19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UI command and directory pointers </a:t>
            </a:r>
            <a:r>
              <a:rPr b="1" i="0" lang="en-US" sz="19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should be deleted</a:t>
            </a:r>
            <a:r>
              <a:rPr b="0" i="0" lang="en-US" sz="19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in the destructor!</a:t>
            </a:r>
            <a:endParaRPr sz="2000"/>
          </a:p>
        </p:txBody>
      </p:sp>
      <p:sp>
        <p:nvSpPr>
          <p:cNvPr id="222" name="Google Shape;222;p10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Geant4 · Custom UI commands</a:t>
            </a:r>
            <a:endParaRPr/>
          </a:p>
        </p:txBody>
      </p:sp>
      <p:sp>
        <p:nvSpPr>
          <p:cNvPr id="223" name="Google Shape;223;p10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1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7FA3"/>
              </a:buClr>
              <a:buSzPts val="1275"/>
              <a:buFont typeface="Calibri"/>
              <a:buNone/>
            </a:pPr>
            <a:r>
              <a:rPr b="1" i="0" lang="en-US" sz="1275" u="none" cap="none">
                <a:solidFill>
                  <a:srgbClr val="007FA3"/>
                </a:solidFill>
                <a:latin typeface="Calibri"/>
                <a:ea typeface="Calibri"/>
                <a:cs typeface="Calibri"/>
                <a:sym typeface="Calibri"/>
              </a:rPr>
              <a:t>CUSTOM COMMANDS</a:t>
            </a:r>
            <a:endParaRPr/>
          </a:p>
        </p:txBody>
      </p:sp>
      <p:sp>
        <p:nvSpPr>
          <p:cNvPr id="230" name="Google Shape;230;p11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3150"/>
              <a:buFont typeface="Calibri"/>
              <a:buNone/>
            </a:pPr>
            <a:r>
              <a:rPr b="1" i="0" lang="en-US" sz="3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New messenger: source file (2)</a:t>
            </a:r>
            <a:endParaRPr/>
          </a:p>
        </p:txBody>
      </p:sp>
      <p:sp>
        <p:nvSpPr>
          <p:cNvPr id="231" name="Google Shape;231;p11"/>
          <p:cNvSpPr/>
          <p:nvPr/>
        </p:nvSpPr>
        <p:spPr>
          <a:xfrm>
            <a:off x="603504" y="1554480"/>
            <a:ext cx="7818120" cy="4709160"/>
          </a:xfrm>
          <a:prstGeom prst="roundRect">
            <a:avLst>
              <a:gd fmla="val 1748" name="adj"/>
            </a:avLst>
          </a:prstGeom>
          <a:solidFill>
            <a:srgbClr val="EDF5F8"/>
          </a:solidFill>
          <a:ln cap="flat" cmpd="sng" w="9525">
            <a:solidFill>
              <a:srgbClr val="A7C4D1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1"/>
          <p:cNvSpPr/>
          <p:nvPr/>
        </p:nvSpPr>
        <p:spPr>
          <a:xfrm>
            <a:off x="841248" y="1682496"/>
            <a:ext cx="73609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6783"/>
              </a:buClr>
              <a:buSzPts val="1163"/>
              <a:buFont typeface="Calibri"/>
              <a:buNone/>
            </a:pPr>
            <a:r>
              <a:rPr b="1" i="0" lang="en-US" sz="1163" u="none" cap="none">
                <a:solidFill>
                  <a:srgbClr val="006783"/>
                </a:solidFill>
                <a:latin typeface="Calibri"/>
                <a:ea typeface="Calibri"/>
                <a:cs typeface="Calibri"/>
                <a:sym typeface="Calibri"/>
              </a:rPr>
              <a:t>MYCLASSMESSENGER.CC</a:t>
            </a:r>
            <a:endParaRPr/>
          </a:p>
        </p:txBody>
      </p:sp>
      <p:sp>
        <p:nvSpPr>
          <p:cNvPr id="233" name="Google Shape;233;p11"/>
          <p:cNvSpPr/>
          <p:nvPr/>
        </p:nvSpPr>
        <p:spPr>
          <a:xfrm>
            <a:off x="841248" y="1965960"/>
            <a:ext cx="7360920" cy="41879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15"/>
              <a:buFont typeface="Courier New"/>
              <a:buNone/>
            </a:pP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// ...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15"/>
              <a:buFont typeface="Courier New"/>
              <a:buNone/>
            </a:pP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fSomeParameterCommand = new G4UIcmdWithADouble(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15"/>
              <a:buFont typeface="Courier New"/>
              <a:buNone/>
            </a:pP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    "/myClass/setParameter", this);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15"/>
              <a:buFont typeface="Courier New"/>
              <a:buNone/>
            </a:pP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fSomeParameterCommand-&gt;SetGuidance("Set some parameter");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15"/>
              <a:buFont typeface="Courier New"/>
              <a:buNone/>
            </a:pP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b="1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fSomeParameterCommand-&gt;AvailableForStates(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15"/>
              <a:buFont typeface="Courier New"/>
              <a:buNone/>
            </a:pP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    </a:t>
            </a:r>
            <a:r>
              <a:rPr b="1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G4State_PreInit, G4State_Idle);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15"/>
              <a:buFont typeface="Courier New"/>
              <a:buNone/>
            </a:pP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15"/>
              <a:buFont typeface="Courier New"/>
              <a:buNone/>
            </a:pP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fDoSomethingCommand =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15"/>
              <a:buFont typeface="Courier New"/>
              <a:buNone/>
            </a:pP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    new G4UIcmdWithoutParameter("/myClass/do", this);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15"/>
              <a:buFont typeface="Courier New"/>
              <a:buNone/>
            </a:pP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15"/>
              <a:buFont typeface="Courier New"/>
              <a:buNone/>
            </a:pP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15"/>
              <a:buFont typeface="Courier New"/>
              <a:buNone/>
            </a:pP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void MyClassMessenger::SetNewValue(G4UIcommand* cmd,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15"/>
              <a:buFont typeface="Courier New"/>
              <a:buNone/>
            </a:pP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                      G4String newValue) {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15"/>
              <a:buFont typeface="Courier New"/>
              <a:buNone/>
            </a:pP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b="1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if (cmd == fDoSomethingCommand)</a:t>
            </a: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{ fObject-&gt;DoSomething(); }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15"/>
              <a:buFont typeface="Courier New"/>
              <a:buNone/>
            </a:pP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else if (cmd == fSomeParameterCommand) {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15"/>
              <a:buFont typeface="Courier New"/>
              <a:buNone/>
            </a:pP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    G4double value = fSomeParameterCommand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15"/>
              <a:buFont typeface="Courier New"/>
              <a:buNone/>
            </a:pP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-&gt;</a:t>
            </a:r>
            <a:r>
              <a:rPr b="1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GetNewDoubleValue(newValue)</a:t>
            </a: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15"/>
              <a:buFont typeface="Courier New"/>
              <a:buNone/>
            </a:pP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    fObject-&gt;SetParameter(</a:t>
            </a:r>
            <a:r>
              <a:rPr b="1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value</a:t>
            </a: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15"/>
              <a:buFont typeface="Courier New"/>
              <a:buNone/>
            </a:pP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    }</a:t>
            </a:r>
            <a:endParaRPr/>
          </a:p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15"/>
              <a:buFont typeface="Courier New"/>
              <a:buNone/>
            </a:pPr>
            <a:r>
              <a:rPr b="0" i="0" lang="en-US" sz="121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</p:txBody>
      </p:sp>
      <p:sp>
        <p:nvSpPr>
          <p:cNvPr id="234" name="Google Shape;234;p11"/>
          <p:cNvSpPr/>
          <p:nvPr/>
        </p:nvSpPr>
        <p:spPr>
          <a:xfrm>
            <a:off x="8641080" y="1691640"/>
            <a:ext cx="29718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350"/>
              <a:buFont typeface="Calibri"/>
              <a:buNone/>
            </a:pPr>
            <a:r>
              <a:rPr b="0" i="0" lang="en-US" sz="2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create a new command </a:t>
            </a:r>
            <a:r>
              <a:rPr b="1" i="0" lang="en-US" sz="2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with description</a:t>
            </a:r>
            <a:endParaRPr sz="22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350"/>
              <a:buFont typeface="Calibri"/>
              <a:buNone/>
            </a:pPr>
            <a:r>
              <a:rPr b="0" i="0" lang="en-US" sz="2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enable only in </a:t>
            </a:r>
            <a:r>
              <a:rPr b="1" i="0" lang="en-US" sz="2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certain state(s)</a:t>
            </a:r>
            <a:endParaRPr sz="22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ourier New"/>
              <a:buNone/>
            </a:pPr>
            <a:r>
              <a:rPr b="0" i="0" lang="en-US" sz="2075" u="none" cap="none">
                <a:solidFill>
                  <a:srgbClr val="14293D"/>
                </a:solidFill>
                <a:latin typeface="Courier New"/>
                <a:ea typeface="Courier New"/>
                <a:cs typeface="Courier New"/>
                <a:sym typeface="Courier New"/>
              </a:rPr>
              <a:t>SetNewValue</a:t>
            </a:r>
            <a:r>
              <a:rPr b="0" i="0" lang="en-US" sz="2150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reacts to the command calls:</a:t>
            </a:r>
            <a:endParaRPr sz="22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alibri"/>
              <a:buNone/>
            </a:pPr>
            <a:r>
              <a:rPr b="1" i="0" lang="en-US" sz="207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which command</a:t>
            </a:r>
            <a:r>
              <a:rPr b="0" i="0" lang="en-US" sz="207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is it?</a:t>
            </a:r>
            <a:endParaRPr sz="22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alibri"/>
              <a:buNone/>
            </a:pPr>
            <a:r>
              <a:rPr b="0" i="0" lang="en-US" sz="207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simple reaction vs. </a:t>
            </a:r>
            <a:r>
              <a:rPr b="1" i="0" lang="en-US" sz="207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parsing the parameter string</a:t>
            </a:r>
            <a:endParaRPr sz="22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4293D"/>
              </a:buClr>
              <a:buSzPts val="1275"/>
              <a:buFont typeface="Calibri"/>
              <a:buNone/>
            </a:pPr>
            <a:r>
              <a:rPr b="0" i="0" lang="en-US" sz="207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use the </a:t>
            </a:r>
            <a:r>
              <a:rPr b="1" i="0" lang="en-US" sz="207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parsed</a:t>
            </a:r>
            <a:r>
              <a:rPr b="0" i="0" lang="en-US" sz="2075" u="none" cap="none">
                <a:solidFill>
                  <a:srgbClr val="14293D"/>
                </a:solidFill>
                <a:latin typeface="Calibri"/>
                <a:ea typeface="Calibri"/>
                <a:cs typeface="Calibri"/>
                <a:sym typeface="Calibri"/>
              </a:rPr>
              <a:t> value</a:t>
            </a:r>
            <a:endParaRPr sz="2200"/>
          </a:p>
        </p:txBody>
      </p:sp>
      <p:sp>
        <p:nvSpPr>
          <p:cNvPr id="235" name="Google Shape;235;p11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Geant4 · Custom UI commands</a:t>
            </a:r>
            <a:endParaRPr/>
          </a:p>
        </p:txBody>
      </p:sp>
      <p:sp>
        <p:nvSpPr>
          <p:cNvPr id="236" name="Google Shape;236;p11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425D70"/>
              </a:buClr>
              <a:buSzPts val="938"/>
              <a:buFont typeface="Calibri"/>
              <a:buNone/>
            </a:pPr>
            <a:r>
              <a:rPr b="0" i="0" lang="en-US" sz="938" u="none" cap="none">
                <a:solidFill>
                  <a:srgbClr val="425D7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