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12192000" cy="6858000"/>
  <p:notesSz cx="6858000" cy="9144000"/>
  <p:defaultTextStyle>
    <a:defPPr>
      <a:defRPr lang="en-US"/>
    </a:defPPr>
    <a:lvl1pPr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spcBef>
                <a:spcPts val="451"/>
              </a:spcBef>
              <a:buNone/>
            </a:pPr>
            <a:r>
              <a:t>[Sources]</a:t>
            </a:r>
          </a:p>
          <a:p>
            <a:pPr indent="0" algn="l">
              <a:spcBef>
                <a:spcPts val="451"/>
              </a:spcBef>
              <a:buNone/>
            </a:pPr>
            <a:r>
              <a:t>- Cirrone - Kernel I.ppt, user-provided source deck; visible content preserved without modification.</a:t>
            </a:r>
          </a:p>
          <a:p>
            <a:pPr indent="0" algn="l">
              <a:spcBef>
                <a:spcPts val="451"/>
              </a:spcBef>
              <a:buNone/>
            </a:pPr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Cirrone - Kernel I.ppt, user-provided source deck; visible content preserved without modification.</a:t>
            </a:r>
          </a:p>
          <a:p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spcBef>
                <a:spcPts val="451"/>
              </a:spcBef>
              <a:buNone/>
            </a:pPr>
            <a:r>
              <a:t>[Sources]</a:t>
            </a:r>
          </a:p>
          <a:p>
            <a:pPr indent="0" algn="l">
              <a:spcBef>
                <a:spcPts val="451"/>
              </a:spcBef>
              <a:buNone/>
            </a:pPr>
            <a:r>
              <a:t>- Cirrone - Kernel I.ppt, user-provided source deck; visible content preserved without modification.</a:t>
            </a:r>
          </a:p>
          <a:p>
            <a:pPr indent="0" algn="l">
              <a:spcBef>
                <a:spcPts val="451"/>
              </a:spcBef>
              <a:buNone/>
            </a:pPr>
            <a: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ACB4F0D3-6E9F-463F-8DBE-B6C3B400D531}"/>
              </a:ext>
            </a:extLst>
          </p:cNvPr>
          <p:cNvSpPr>
            <a:spLocks noGrp="1"/>
          </p:cNvSpPr>
          <p:nvPr/>
        </p:nvSpPr>
        <p:spPr>
          <a:xfrm>
            <a:off x="417240" y="1098360"/>
            <a:ext cx="43812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1D9B4A6-B40B-4B6D-9B25-473EEB3A9CCA}"/>
              </a:ext>
            </a:extLst>
          </p:cNvPr>
          <p:cNvSpPr>
            <a:spLocks noGrp="1"/>
          </p:cNvSpPr>
          <p:nvPr/>
        </p:nvSpPr>
        <p:spPr>
          <a:xfrm>
            <a:off x="799920" y="1098360"/>
            <a:ext cx="32868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A3AC8BE-ED5F-49F2-B6A6-3FDD5AA58F49}"/>
              </a:ext>
            </a:extLst>
          </p:cNvPr>
          <p:cNvSpPr>
            <a:spLocks noGrp="1"/>
          </p:cNvSpPr>
          <p:nvPr/>
        </p:nvSpPr>
        <p:spPr>
          <a:xfrm>
            <a:off x="541080" y="1520640"/>
            <a:ext cx="42228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8923B86-3877-42EA-970C-C1DC90910281}"/>
              </a:ext>
            </a:extLst>
          </p:cNvPr>
          <p:cNvSpPr>
            <a:spLocks noGrp="1"/>
          </p:cNvSpPr>
          <p:nvPr/>
        </p:nvSpPr>
        <p:spPr>
          <a:xfrm>
            <a:off x="911160" y="1520640"/>
            <a:ext cx="368280" cy="47484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4648F58-46C0-4ED9-A1E8-73B708510EDF}"/>
              </a:ext>
            </a:extLst>
          </p:cNvPr>
          <p:cNvSpPr>
            <a:spLocks noGrp="1"/>
          </p:cNvSpPr>
          <p:nvPr/>
        </p:nvSpPr>
        <p:spPr>
          <a:xfrm>
            <a:off x="126720" y="1447560"/>
            <a:ext cx="560520" cy="4222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3FF1E59C-9B6C-4FB1-B7DB-CA411C4409BB}"/>
              </a:ext>
            </a:extLst>
          </p:cNvPr>
          <p:cNvSpPr>
            <a:spLocks noGrp="1"/>
          </p:cNvSpPr>
          <p:nvPr/>
        </p:nvSpPr>
        <p:spPr>
          <a:xfrm>
            <a:off x="552450" y="400050"/>
            <a:ext cx="76200" cy="781050"/>
          </a:xfrm>
          <a:prstGeom prst="rect">
            <a:avLst/>
          </a:prstGeom>
          <a:solidFill>
            <a:srgbClr val="0A8F7A"/>
          </a:solidFill>
          <a:ln w="0">
            <a:solidFill>
              <a:srgbClr val="0A8F7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1A60C18-3604-4BEB-A401-58C915DA34FC}"/>
              </a:ext>
            </a:extLst>
          </p:cNvPr>
          <p:cNvSpPr>
            <a:spLocks noGrp="1"/>
          </p:cNvSpPr>
          <p:nvPr/>
        </p:nvSpPr>
        <p:spPr>
          <a:xfrm>
            <a:off x="685800" y="1333500"/>
            <a:ext cx="10820400" cy="19050"/>
          </a:xfrm>
          <a:prstGeom prst="rect">
            <a:avLst/>
          </a:prstGeom>
          <a:solidFill>
            <a:srgbClr val="C8D5E3"/>
          </a:solidFill>
          <a:ln w="0">
            <a:solidFill>
              <a:srgbClr val="C8D5E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-15120" rIns="90000" bIns="-15120" anchor="ctr">
            <a:noAutofit/>
          </a:bodyPr>
          <a:lstStyle/>
          <a:p>
            <a:pPr algn="ctr">
              <a:buNone/>
            </a:pPr>
            <a:endParaRPr/>
          </a:p>
        </p:txBody>
      </p:sp>
      <p:sp>
        <p:nvSpPr>
          <p:cNvPr id="9" name="PlaceHolder 1">
            <a:extLst>
              <a:ext uri="{FF2B5EF4-FFF2-40B4-BE49-F238E27FC236}">
                <a16:creationId xmlns:a16="http://schemas.microsoft.com/office/drawing/2014/main" id="{E0BC7E47-B180-41F1-AE3B-6005C9A43F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560" y="213840"/>
            <a:ext cx="7792920" cy="14619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def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defRPr>
            </a:lvl1pPr>
          </a:lstStyle>
          <a:p>
            <a:pPr indent="0" algn="l">
              <a:buNone/>
            </a:pPr>
            <a:r>
              <a: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rPr>
              <a:t>Click to edit the title text format</a:t>
            </a:r>
          </a:p>
        </p:txBody>
      </p:sp>
      <p:sp>
        <p:nvSpPr>
          <p:cNvPr id="10" name="PlaceHolder 2">
            <a:extLst>
              <a:ext uri="{FF2B5EF4-FFF2-40B4-BE49-F238E27FC236}">
                <a16:creationId xmlns:a16="http://schemas.microsoft.com/office/drawing/2014/main" id="{DF08D116-78CC-4752-AC96-95AD0F59B2D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182600" y="2017440"/>
            <a:ext cx="7772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1pPr>
            <a:lvl2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2pPr>
            <a:lvl3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3pPr>
            <a:lvl4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4pPr>
            <a:lvl5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5pPr>
            <a:lvl6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6pPr>
            <a:lvl7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7pPr>
          </a:lstStyle>
          <a:p>
            <a:pPr marL="343080" indent="-34308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Click to edit the outline text format</a:t>
            </a:r>
          </a:p>
          <a:p>
            <a:pPr marL="743040" indent="-28584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Second Outline Level</a:t>
            </a:r>
          </a:p>
          <a:p>
            <a:pPr marL="11430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Third Outline Level</a:t>
            </a:r>
          </a:p>
          <a:p>
            <a:pPr marL="16002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Fourth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Fifth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Sixth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1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4">
            <a:extLst>
              <a:ext uri="{FF2B5EF4-FFF2-40B4-BE49-F238E27FC236}">
                <a16:creationId xmlns:a16="http://schemas.microsoft.com/office/drawing/2014/main" id="{E3A8F07F-60AE-4905-8BD2-6D2675FDE817}"/>
              </a:ext>
            </a:extLst>
          </p:cNvPr>
          <p:cNvSpPr>
            <a:spLocks noGrp="1"/>
          </p:cNvSpPr>
          <p:nvPr/>
        </p:nvSpPr>
        <p:spPr>
          <a:xfrm>
            <a:off x="290160" y="2546280"/>
            <a:ext cx="43776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17" name="Rectangle 5">
            <a:extLst>
              <a:ext uri="{FF2B5EF4-FFF2-40B4-BE49-F238E27FC236}">
                <a16:creationId xmlns:a16="http://schemas.microsoft.com/office/drawing/2014/main" id="{D292ABAF-4210-4BFF-B323-CE9F48F12A6A}"/>
              </a:ext>
            </a:extLst>
          </p:cNvPr>
          <p:cNvSpPr>
            <a:spLocks noGrp="1"/>
          </p:cNvSpPr>
          <p:nvPr/>
        </p:nvSpPr>
        <p:spPr>
          <a:xfrm>
            <a:off x="672840" y="2546280"/>
            <a:ext cx="32832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19" name="Rectangle 7">
            <a:extLst>
              <a:ext uri="{FF2B5EF4-FFF2-40B4-BE49-F238E27FC236}">
                <a16:creationId xmlns:a16="http://schemas.microsoft.com/office/drawing/2014/main" id="{F6DD2DB2-33A0-4545-A3B4-A6493BC35A2B}"/>
              </a:ext>
            </a:extLst>
          </p:cNvPr>
          <p:cNvSpPr>
            <a:spLocks noGrp="1"/>
          </p:cNvSpPr>
          <p:nvPr/>
        </p:nvSpPr>
        <p:spPr>
          <a:xfrm>
            <a:off x="414000" y="2968560"/>
            <a:ext cx="42192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0" name="Rectangle 8">
            <a:extLst>
              <a:ext uri="{FF2B5EF4-FFF2-40B4-BE49-F238E27FC236}">
                <a16:creationId xmlns:a16="http://schemas.microsoft.com/office/drawing/2014/main" id="{EED23A92-6C3B-4C72-8B64-CA3BDE1CFDAC}"/>
              </a:ext>
            </a:extLst>
          </p:cNvPr>
          <p:cNvSpPr>
            <a:spLocks noGrp="1"/>
          </p:cNvSpPr>
          <p:nvPr/>
        </p:nvSpPr>
        <p:spPr>
          <a:xfrm>
            <a:off x="784080" y="2968560"/>
            <a:ext cx="367920" cy="4744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03F46807-C740-4F21-8E76-57CEA70936F0}"/>
              </a:ext>
            </a:extLst>
          </p:cNvPr>
          <p:cNvSpPr>
            <a:spLocks noGrp="1"/>
          </p:cNvSpPr>
          <p:nvPr/>
        </p:nvSpPr>
        <p:spPr>
          <a:xfrm>
            <a:off x="0" y="2895480"/>
            <a:ext cx="560160" cy="42228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2" name="Rectangle 10">
            <a:extLst>
              <a:ext uri="{FF2B5EF4-FFF2-40B4-BE49-F238E27FC236}">
                <a16:creationId xmlns:a16="http://schemas.microsoft.com/office/drawing/2014/main" id="{35BCA7E6-AB88-482F-B879-9CE8FFB4854D}"/>
              </a:ext>
            </a:extLst>
          </p:cNvPr>
          <p:cNvSpPr>
            <a:spLocks noGrp="1"/>
          </p:cNvSpPr>
          <p:nvPr/>
        </p:nvSpPr>
        <p:spPr>
          <a:xfrm>
            <a:off x="685800" y="2400300"/>
            <a:ext cx="95250" cy="1238250"/>
          </a:xfrm>
          <a:prstGeom prst="rect">
            <a:avLst/>
          </a:prstGeom>
          <a:solidFill>
            <a:srgbClr val="0A8F7A"/>
          </a:solidFill>
          <a:ln w="0">
            <a:solidFill>
              <a:srgbClr val="0A8F7A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3" name="Rectangle 11">
            <a:extLst>
              <a:ext uri="{FF2B5EF4-FFF2-40B4-BE49-F238E27FC236}">
                <a16:creationId xmlns:a16="http://schemas.microsoft.com/office/drawing/2014/main" id="{E2D2C585-7147-47F9-9D88-0F8647D5FF71}"/>
              </a:ext>
            </a:extLst>
          </p:cNvPr>
          <p:cNvSpPr>
            <a:spLocks noGrp="1"/>
          </p:cNvSpPr>
          <p:nvPr/>
        </p:nvSpPr>
        <p:spPr>
          <a:xfrm flipV="1">
            <a:off x="914400" y="3905250"/>
            <a:ext cx="10363200" cy="28575"/>
          </a:xfrm>
          <a:prstGeom prst="rect">
            <a:avLst/>
          </a:prstGeom>
          <a:solidFill>
            <a:srgbClr val="C8D5E3"/>
          </a:solidFill>
          <a:ln w="0">
            <a:solidFill>
              <a:srgbClr val="C8D5E3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8640" rIns="90000" bIns="8640" anchor="ctr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4" name="PlaceHolder 1">
            <a:extLst>
              <a:ext uri="{FF2B5EF4-FFF2-40B4-BE49-F238E27FC236}">
                <a16:creationId xmlns:a16="http://schemas.microsoft.com/office/drawing/2014/main" id="{04804E77-A073-4043-8B76-91FAE2949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560" y="213840"/>
            <a:ext cx="7792920" cy="14619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def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defRPr>
            </a:lvl1pPr>
          </a:lstStyle>
          <a:p>
            <a:pPr indent="0" algn="l">
              <a:buNone/>
            </a:pPr>
            <a:r>
              <a: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rPr>
              <a:t>Click to edit the title text format</a:t>
            </a:r>
          </a:p>
        </p:txBody>
      </p:sp>
      <p:sp>
        <p:nvSpPr>
          <p:cNvPr id="25" name="PlaceHolder 2">
            <a:extLst>
              <a:ext uri="{FF2B5EF4-FFF2-40B4-BE49-F238E27FC236}">
                <a16:creationId xmlns:a16="http://schemas.microsoft.com/office/drawing/2014/main" id="{9E122820-CC97-4671-BC8D-EB508489A8DC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182600" y="2017440"/>
            <a:ext cx="7772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1pPr>
            <a:lvl2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2pPr>
            <a:lvl3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3pPr>
            <a:lvl4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4pPr>
            <a:lvl5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5pPr>
            <a:lvl6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6pPr>
            <a:lvl7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7pPr>
          </a:lstStyle>
          <a:p>
            <a:pPr marL="343080" indent="-34308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Click to edit the outline text format</a:t>
            </a:r>
          </a:p>
          <a:p>
            <a:pPr marL="743040" indent="-28584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Second Outline Level</a:t>
            </a:r>
          </a:p>
          <a:p>
            <a:pPr marL="11430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Third Outline Level</a:t>
            </a:r>
          </a:p>
          <a:p>
            <a:pPr marL="16002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Fourth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Fifth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Sixth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2"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>
            <a:extLst>
              <a:ext uri="{FF2B5EF4-FFF2-40B4-BE49-F238E27FC236}">
                <a16:creationId xmlns:a16="http://schemas.microsoft.com/office/drawing/2014/main" id="{515AD623-258F-4A46-B164-FFAA607C5C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0560" y="213840"/>
            <a:ext cx="7792920" cy="146196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l">
              <a:buNone/>
              <a:def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defRPr>
            </a:lvl1pPr>
          </a:lstStyle>
          <a:p>
            <a:pPr indent="0" algn="l">
              <a:buNone/>
            </a:pPr>
            <a:r>
              <a:rPr sz="4400" b="0" u="none">
                <a:solidFill>
                  <a:srgbClr val="333399"/>
                </a:solidFill>
                <a:latin typeface="Tahoma"/>
                <a:ea typeface="Tahoma"/>
                <a:cs typeface="Tahoma"/>
              </a:rPr>
              <a:t>Click to edit the title text format</a:t>
            </a:r>
          </a:p>
        </p:txBody>
      </p:sp>
      <p:sp>
        <p:nvSpPr>
          <p:cNvPr id="30" name="PlaceHolder 2">
            <a:extLst>
              <a:ext uri="{FF2B5EF4-FFF2-40B4-BE49-F238E27FC236}">
                <a16:creationId xmlns:a16="http://schemas.microsoft.com/office/drawing/2014/main" id="{01F2B916-0A07-4CB4-89C0-C6F65B707782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1182600" y="2017440"/>
            <a:ext cx="7772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1pPr>
            <a:lvl2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2pPr>
            <a:lvl3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3pPr>
            <a:lvl4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4pPr>
            <a:lvl5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5pPr>
            <a:lvl6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6pPr>
            <a:lvl7pPr algn="l">
              <a:spcBef>
                <a:spcPts val="751"/>
              </a:spcBef>
              <a:buChar char=""/>
              <a:def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defRPr>
            </a:lvl7pPr>
          </a:lstStyle>
          <a:p>
            <a:pPr marL="343080" indent="-34308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Click to edit the outline text format</a:t>
            </a:r>
          </a:p>
          <a:p>
            <a:pPr marL="743040" indent="-28584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Second Outline Level</a:t>
            </a:r>
          </a:p>
          <a:p>
            <a:pPr marL="11430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Third Outline Level</a:t>
            </a:r>
          </a:p>
          <a:p>
            <a:pPr marL="16002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Fourth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Fifth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Sixth Outline Level</a:t>
            </a:r>
          </a:p>
          <a:p>
            <a:pPr marL="2057400" indent="-228600" algn="l">
              <a:spcBef>
                <a:spcPts val="751"/>
              </a:spcBef>
              <a:buChar char=""/>
            </a:pPr>
            <a:r>
              <a:rPr sz="3000" b="0" u="none">
                <a:solidFill>
                  <a:srgbClr val="000000"/>
                </a:solidFill>
                <a:latin typeface="Tahoma"/>
                <a:ea typeface="Tahoma"/>
                <a:cs typeface="Tahoma"/>
              </a:rPr>
              <a:t>Seventh Outline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8"/>
          <p:cNvPicPr>
            <a:picLocks noChangeAspect="1"/>
          </p:cNvPicPr>
          <p:nvPr/>
        </p:nvPicPr>
        <p:blipFill>
          <a:blip r:embed="rId3"/>
          <a:srcRect r="71635"/>
          <a:stretch/>
        </p:blipFill>
        <p:spPr>
          <a:xfrm>
            <a:off x="9620250" y="285750"/>
            <a:ext cx="1809750" cy="1619250"/>
          </a:xfrm>
          <a:prstGeom prst="rect">
            <a:avLst/>
          </a:prstGeom>
          <a:ln w="38160">
            <a:noFill/>
          </a:ln>
        </p:spPr>
      </p:pic>
      <p:sp>
        <p:nvSpPr>
          <p:cNvPr id="40" name="PlaceHolder 1">
            <a:extLst>
              <a:ext uri="{FF2B5EF4-FFF2-40B4-BE49-F238E27FC236}">
                <a16:creationId xmlns:a16="http://schemas.microsoft.com/office/drawing/2014/main" id="{2A52F14A-F696-4F19-A33E-860824EAF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305050"/>
            <a:ext cx="9810750" cy="1666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6000"/>
              </a:lnSpc>
              <a:buNone/>
              <a:defRPr sz="435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4350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Interaction with the Geant4 kernel – part 1</a:t>
            </a:r>
          </a:p>
        </p:txBody>
      </p:sp>
      <p:pic>
        <p:nvPicPr>
          <p:cNvPr id="49" name="Picture 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85800" y="457200"/>
            <a:ext cx="2190750" cy="990600"/>
          </a:xfrm>
          <a:prstGeom prst="rect">
            <a:avLst/>
          </a:prstGeom>
          <a:ln w="38160">
            <a:noFill/>
          </a:ln>
        </p:spPr>
      </p:pic>
      <p:pic>
        <p:nvPicPr>
          <p:cNvPr id="50" name="Picture 10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524375" y="495300"/>
            <a:ext cx="3143250" cy="1047750"/>
          </a:xfrm>
          <a:prstGeom prst="rect">
            <a:avLst/>
          </a:prstGeom>
          <a:ln w="38160">
            <a:noFill/>
          </a:ln>
        </p:spPr>
      </p:pic>
      <p:sp>
        <p:nvSpPr>
          <p:cNvPr id="43" name="CasellaDiTesto 1">
            <a:extLst>
              <a:ext uri="{FF2B5EF4-FFF2-40B4-BE49-F238E27FC236}">
                <a16:creationId xmlns:a16="http://schemas.microsoft.com/office/drawing/2014/main" id="{67BD1E46-58AD-49E5-AE1D-E70A69B64B50}"/>
              </a:ext>
            </a:extLst>
          </p:cNvPr>
          <p:cNvSpPr>
            <a:spLocks noGrp="1"/>
          </p:cNvSpPr>
          <p:nvPr/>
        </p:nvSpPr>
        <p:spPr>
          <a:xfrm>
            <a:off x="990600" y="5334000"/>
            <a:ext cx="9715500" cy="47625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>
            <a:noAutofit/>
          </a:bodyPr>
          <a:lstStyle/>
          <a:p>
            <a:pPr algn="l">
              <a:buNone/>
              <a:defRPr sz="1500">
                <a:solidFill>
                  <a:srgbClr val="526174"/>
                </a:solidFill>
                <a:latin typeface="Arial"/>
                <a:ea typeface="Arial"/>
                <a:cs typeface="Arial"/>
              </a:defRPr>
            </a:pPr>
            <a:r>
              <a:rPr sz="1500" b="0" u="none">
                <a:solidFill>
                  <a:srgbClr val="526174"/>
                </a:solidFill>
                <a:latin typeface="Arial"/>
                <a:ea typeface="Arial"/>
                <a:cs typeface="Arial"/>
              </a:rPr>
              <a:t>A lot of material by G.A.P. Cirrone, L Pandola  and J. Pipek</a:t>
            </a:r>
          </a:p>
        </p:txBody>
      </p:sp>
    </p:spTree>
    <p:extLst>
      <p:ext uri="{BB962C8B-B14F-4D97-AF65-F5344CB8AC3E}">
        <p14:creationId xmlns:p14="http://schemas.microsoft.com/office/powerpoint/2010/main" val="4359748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>
            <a:extLst>
              <a:ext uri="{FF2B5EF4-FFF2-40B4-BE49-F238E27FC236}">
                <a16:creationId xmlns:a16="http://schemas.microsoft.com/office/drawing/2014/main" id="{C7D47689-CB59-45EB-AF85-9AA4D1BDE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G4TrackStatus</a:t>
            </a: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341E3B1A-6856-4E3E-81D0-3695915E3C24}"/>
              </a:ext>
            </a:extLst>
          </p:cNvPr>
          <p:cNvSpPr>
            <a:spLocks noGrp="1"/>
          </p:cNvSpPr>
          <p:nvPr/>
        </p:nvSpPr>
        <p:spPr>
          <a:xfrm>
            <a:off x="742950" y="1898237"/>
            <a:ext cx="10706100" cy="4476750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99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After each step the track can change its state</a:t>
            </a:r>
          </a:p>
          <a:p>
            <a:pPr marL="343080" indent="-343080">
              <a:lnSpc>
                <a:spcPct val="104000"/>
              </a:lnSpc>
              <a:spcBef>
                <a:spcPts val="799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status can be (red can only be set by the User)</a:t>
            </a:r>
          </a:p>
          <a:p>
            <a:pPr marL="343080" indent="-343080">
              <a:spcBef>
                <a:spcPts val="799"/>
              </a:spcBef>
              <a:buChar char=""/>
            </a:pPr>
            <a:endParaRPr sz="21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4" name="Picture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745072" y="3500247"/>
            <a:ext cx="6701856" cy="3129153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210156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>
            <a:extLst>
              <a:ext uri="{FF2B5EF4-FFF2-40B4-BE49-F238E27FC236}">
                <a16:creationId xmlns:a16="http://schemas.microsoft.com/office/drawing/2014/main" id="{2E9FCFB9-6EDE-48EC-8265-4EC2DB0D6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Step (G4Step)</a:t>
            </a: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A212E927-0160-4085-87A4-37DBB4CA9DCB}"/>
              </a:ext>
            </a:extLst>
          </p:cNvPr>
          <p:cNvSpPr>
            <a:spLocks noGrp="1"/>
          </p:cNvSpPr>
          <p:nvPr/>
        </p:nvSpPr>
        <p:spPr>
          <a:xfrm>
            <a:off x="742950" y="1826895"/>
            <a:ext cx="10706100" cy="4724686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G4Step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represents a step in the particle  propagation</a:t>
            </a:r>
          </a:p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 G4Step object stores transient information of the step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In the tracking algorithm, G4Step is updated each time a process is invoked </a:t>
            </a:r>
            <a:r>
              <a:rPr sz="1800" b="0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(e.g. multiple scattering)</a:t>
            </a:r>
          </a:p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You can extract information from a step after the step is completed, e.g. in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ProcessHits() 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method of your sensitive detector (</a:t>
            </a:r>
            <a:r>
              <a:rPr sz="1800" b="0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see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0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later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) 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UserSteppingAction() 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of your step action class file (</a:t>
            </a:r>
            <a:r>
              <a:rPr sz="1800" b="0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see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</a:t>
            </a:r>
            <a:r>
              <a:rPr sz="1800" b="0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later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)</a:t>
            </a:r>
          </a:p>
          <a:p>
            <a:pPr marL="743040" indent="-285840">
              <a:lnSpc>
                <a:spcPct val="80000"/>
              </a:lnSpc>
              <a:spcBef>
                <a:spcPts val="649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649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74699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>
            <a:extLst>
              <a:ext uri="{FF2B5EF4-FFF2-40B4-BE49-F238E27FC236}">
                <a16:creationId xmlns:a16="http://schemas.microsoft.com/office/drawing/2014/main" id="{7FE7832C-07F8-4D50-8CB0-C408483C0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Step in Geant4</a:t>
            </a: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D9E8E28E-3B66-473B-BD6C-034629AB87C3}"/>
              </a:ext>
            </a:extLst>
          </p:cNvPr>
          <p:cNvSpPr>
            <a:spLocks noGrp="1"/>
          </p:cNvSpPr>
          <p:nvPr/>
        </p:nvSpPr>
        <p:spPr>
          <a:xfrm>
            <a:off x="742950" y="1942814"/>
            <a:ext cx="10706100" cy="4648486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G4Step has the information about the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two points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(pre-step and post-step) and the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‘delta’ 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information of a particle (energy loss on the step, .....)</a:t>
            </a:r>
          </a:p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Each point knows the volume (and the material)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In case a step is limited by a volume boundary, the end point physically stands on the boundary and it logically belongs to the next volume</a:t>
            </a: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G4UserSteppingAction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is the optional User hook</a:t>
            </a:r>
          </a:p>
          <a:p>
            <a:pPr marL="343080" indent="-343080">
              <a:lnSpc>
                <a:spcPct val="80000"/>
              </a:lnSpc>
              <a:spcBef>
                <a:spcPts val="649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2424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19" name="Picture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667500" y="4762500"/>
            <a:ext cx="4762500" cy="135255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069564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>
            <a:extLst>
              <a:ext uri="{FF2B5EF4-FFF2-40B4-BE49-F238E27FC236}">
                <a16:creationId xmlns:a16="http://schemas.microsoft.com/office/drawing/2014/main" id="{191AA17B-3758-4DC1-9220-1759E57ED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G4Step object</a:t>
            </a: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4163C8E5-5EE8-40EB-999C-12B367339DFB}"/>
              </a:ext>
            </a:extLst>
          </p:cNvPr>
          <p:cNvSpPr>
            <a:spLocks noGrp="1"/>
          </p:cNvSpPr>
          <p:nvPr/>
        </p:nvSpPr>
        <p:spPr>
          <a:xfrm>
            <a:off x="742950" y="1826895"/>
            <a:ext cx="10706100" cy="4724686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 </a:t>
            </a: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G4Step</a:t>
            </a: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object contains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two endpoints (pre and post step) so one has access to the volumes containing these endpoints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Changes in particle properties between the points</a:t>
            </a:r>
          </a:p>
          <a:p>
            <a:pPr marL="1143000" indent="-228600">
              <a:lnSpc>
                <a:spcPct val="104000"/>
              </a:lnSpc>
              <a:spcBef>
                <a:spcPts val="55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Difference of particle energy, momentum, .....</a:t>
            </a:r>
          </a:p>
          <a:p>
            <a:pPr marL="1143000" indent="-228600">
              <a:lnSpc>
                <a:spcPct val="104000"/>
              </a:lnSpc>
              <a:spcBef>
                <a:spcPts val="55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Energy deposition on step, step length, time-of-flight, ...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 pointer to the associated </a:t>
            </a: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G4Track</a:t>
            </a: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object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Volume hierarchy information</a:t>
            </a:r>
          </a:p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G4Step</a:t>
            </a: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provides many Get… methods to access information or object istances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G4StepPoint* GetPreStepPoint(), </a:t>
            </a: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.......</a:t>
            </a:r>
          </a:p>
          <a:p>
            <a:pPr marL="743040" indent="-285840">
              <a:lnSpc>
                <a:spcPct val="90000"/>
              </a:lnSpc>
              <a:spcBef>
                <a:spcPts val="649"/>
              </a:spcBef>
              <a:buChar char=""/>
            </a:pPr>
            <a:endParaRPr sz="16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90000"/>
              </a:lnSpc>
              <a:spcBef>
                <a:spcPts val="649"/>
              </a:spcBef>
              <a:buChar char=""/>
            </a:pPr>
            <a:endParaRPr sz="16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90000"/>
              </a:lnSpc>
              <a:spcBef>
                <a:spcPts val="649"/>
              </a:spcBef>
              <a:buChar char=""/>
            </a:pPr>
            <a:endParaRPr sz="16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90000"/>
              </a:lnSpc>
              <a:spcBef>
                <a:spcPts val="649"/>
              </a:spcBef>
              <a:buChar char=""/>
            </a:pPr>
            <a:endParaRPr sz="16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33936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>
            <a:extLst>
              <a:ext uri="{FF2B5EF4-FFF2-40B4-BE49-F238E27FC236}">
                <a16:creationId xmlns:a16="http://schemas.microsoft.com/office/drawing/2014/main" id="{A277BE7C-D616-4CAF-B459-9832115E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geometry boundary</a:t>
            </a: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483F9452-A0F4-4731-BDDA-F3B2B58F8689}"/>
              </a:ext>
            </a:extLst>
          </p:cNvPr>
          <p:cNvSpPr>
            <a:spLocks noGrp="1"/>
          </p:cNvSpPr>
          <p:nvPr/>
        </p:nvSpPr>
        <p:spPr>
          <a:xfrm>
            <a:off x="742950" y="1969484"/>
            <a:ext cx="10706100" cy="4621816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To check if a step ends on a boundary, one may compare if the physical volume of pre and post-step points are equal</a:t>
            </a:r>
          </a:p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One can also use the </a:t>
            </a: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step status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Step Status provides information about the process that restricted the step length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It is attached to the step points: the pre has the status of the previous step, the post of the current step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If the status of POST is </a:t>
            </a: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fGeometryBoundary</a:t>
            </a: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the step ends on a volume boundary (does not apply to word volume)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To check if a step starts on a volume boundary you can also use the step status of the PRE-step point</a:t>
            </a: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6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601"/>
              </a:spcBef>
              <a:buChar char=""/>
            </a:pPr>
            <a:endParaRPr sz="16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80000"/>
              </a:lnSpc>
              <a:spcBef>
                <a:spcPts val="601"/>
              </a:spcBef>
              <a:buChar char=""/>
            </a:pPr>
            <a:endParaRPr sz="16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6463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>
            <a:extLst>
              <a:ext uri="{FF2B5EF4-FFF2-40B4-BE49-F238E27FC236}">
                <a16:creationId xmlns:a16="http://schemas.microsoft.com/office/drawing/2014/main" id="{53B43003-F243-46B0-8542-AE1A12771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Step concept and boundaries</a:t>
            </a:r>
          </a:p>
        </p:txBody>
      </p:sp>
      <p:pic>
        <p:nvPicPr>
          <p:cNvPr id="124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69658" y="2492312"/>
            <a:ext cx="10052685" cy="3762299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825172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>
            <a:extLst>
              <a:ext uri="{FF2B5EF4-FFF2-40B4-BE49-F238E27FC236}">
                <a16:creationId xmlns:a16="http://schemas.microsoft.com/office/drawing/2014/main" id="{AD2AAFAE-9AF1-490A-A81F-F49A3E297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Example: parent track and process</a:t>
            </a:r>
          </a:p>
        </p:txBody>
      </p:sp>
      <p:sp>
        <p:nvSpPr>
          <p:cNvPr id="124" name="TextovéPole 3">
            <a:extLst>
              <a:ext uri="{FF2B5EF4-FFF2-40B4-BE49-F238E27FC236}">
                <a16:creationId xmlns:a16="http://schemas.microsoft.com/office/drawing/2014/main" id="{FA1A57B7-50FC-47CF-ACE1-285E22EE903E}"/>
              </a:ext>
            </a:extLst>
          </p:cNvPr>
          <p:cNvSpPr>
            <a:spLocks noGrp="1"/>
          </p:cNvSpPr>
          <p:nvPr/>
        </p:nvSpPr>
        <p:spPr>
          <a:xfrm>
            <a:off x="552450" y="2533364"/>
            <a:ext cx="11087100" cy="3496818"/>
          </a:xfrm>
          <a:prstGeom prst="roundRect">
            <a:avLst>
              <a:gd name="adj" fmla="val 2724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if (track-&gt;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GetTrackID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 != l)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{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G4cout &lt;&lt; "Particle is a secondary" &lt;&lt; G4endl;</a:t>
            </a:r>
          </a:p>
          <a:p>
            <a:pPr>
              <a:lnSpc>
                <a:spcPct val="90000"/>
              </a:lnSpc>
              <a:buNone/>
            </a:pPr>
            <a:endParaRPr sz="142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if (track-&gt;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GetParentID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 == l)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{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    G4cout &lt;&lt; "But parent was a primary" &lt;&lt; G4endl;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}</a:t>
            </a:r>
          </a:p>
          <a:p>
            <a:pPr>
              <a:lnSpc>
                <a:spcPct val="90000"/>
              </a:lnSpc>
              <a:buNone/>
            </a:pPr>
            <a:endParaRPr sz="142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// Get process information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G4VProcess* 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creatorProcess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= track-&gt;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GetCreatorProcess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G4String 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processName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= 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creatorProcess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GetProcessName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G4cout &lt;&lt; "Particle was created by " &lt;&lt; 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processName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&lt;&lt; G4endl;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}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97263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>
            <a:extLst>
              <a:ext uri="{FF2B5EF4-FFF2-40B4-BE49-F238E27FC236}">
                <a16:creationId xmlns:a16="http://schemas.microsoft.com/office/drawing/2014/main" id="{A27975C7-1D92-4BF5-A237-0386CED45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Example: boundaries</a:t>
            </a:r>
          </a:p>
        </p:txBody>
      </p:sp>
      <p:sp>
        <p:nvSpPr>
          <p:cNvPr id="126" name="TextovéPole 6">
            <a:extLst>
              <a:ext uri="{FF2B5EF4-FFF2-40B4-BE49-F238E27FC236}">
                <a16:creationId xmlns:a16="http://schemas.microsoft.com/office/drawing/2014/main" id="{2FD72BE8-1BE6-40A6-8913-B71545AB7EB9}"/>
              </a:ext>
            </a:extLst>
          </p:cNvPr>
          <p:cNvSpPr>
            <a:spLocks noGrp="1"/>
          </p:cNvSpPr>
          <p:nvPr/>
        </p:nvSpPr>
        <p:spPr>
          <a:xfrm>
            <a:off x="552450" y="2349341"/>
            <a:ext cx="11087100" cy="4280059"/>
          </a:xfrm>
          <a:prstGeom prst="roundRect">
            <a:avLst>
              <a:gd name="adj" fmla="val 2225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G4StepPoint*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preStepPoint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= step -&gt;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GetPreStepPoint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 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G4StepPoint*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postStepPoint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= step -&gt;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GetPostStepPoint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</a:t>
            </a:r>
          </a:p>
          <a:p>
            <a:pPr>
              <a:lnSpc>
                <a:spcPct val="100000"/>
              </a:lnSpc>
              <a:buNone/>
            </a:pPr>
            <a:endParaRPr sz="1313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// Use the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GetStepStatus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 method of G4StepPoint to get the status of the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// current step (contained in post-step point) or the previous step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// (contained in pre-step point):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if(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preStepPoint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-&gt;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GetStepStatus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 ==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fGeomBoundary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 {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G4cout &lt;&lt; "Step starts on geometry boundary" &lt;&lt; G4endl;   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if(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postStepPoint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-&gt;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GetStepStatus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 ==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fGeomBoundary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 { 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  G4cout &lt;&lt; "Step ends on geometry boundary" &lt;&lt; G4endl;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  <a:p>
            <a:pPr>
              <a:lnSpc>
                <a:spcPct val="100000"/>
              </a:lnSpc>
              <a:buNone/>
            </a:pPr>
            <a:endParaRPr sz="1313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// You can retrieve the material of the next volume through the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// post-step point: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G4Material* 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nextMaterial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= step-&gt;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GetPostStepPoint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()-&gt;</a:t>
            </a:r>
            <a:r>
              <a:rPr sz="1313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GetMaterial</a:t>
            </a:r>
            <a:r>
              <a:rPr sz="1313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</a:t>
            </a:r>
          </a:p>
        </p:txBody>
      </p:sp>
    </p:spTree>
    <p:extLst>
      <p:ext uri="{BB962C8B-B14F-4D97-AF65-F5344CB8AC3E}">
        <p14:creationId xmlns:p14="http://schemas.microsoft.com/office/powerpoint/2010/main" val="16051743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>
            <a:extLst>
              <a:ext uri="{FF2B5EF4-FFF2-40B4-BE49-F238E27FC236}">
                <a16:creationId xmlns:a16="http://schemas.microsoft.com/office/drawing/2014/main" id="{3FDDE19E-14CB-4999-B0AF-DE9E641E0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Example: step "deltas"</a:t>
            </a:r>
          </a:p>
        </p:txBody>
      </p:sp>
      <p:sp>
        <p:nvSpPr>
          <p:cNvPr id="128" name="TextovéPole 3">
            <a:extLst>
              <a:ext uri="{FF2B5EF4-FFF2-40B4-BE49-F238E27FC236}">
                <a16:creationId xmlns:a16="http://schemas.microsoft.com/office/drawing/2014/main" id="{A3FC3E7B-314A-4810-8DDA-6FEAAFA3F5BE}"/>
              </a:ext>
            </a:extLst>
          </p:cNvPr>
          <p:cNvSpPr>
            <a:spLocks noGrp="1"/>
          </p:cNvSpPr>
          <p:nvPr/>
        </p:nvSpPr>
        <p:spPr>
          <a:xfrm>
            <a:off x="552450" y="2349341"/>
            <a:ext cx="11087100" cy="4280059"/>
          </a:xfrm>
          <a:prstGeom prst="roundRect">
            <a:avLst>
              <a:gd name="adj" fmla="val 2225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MySensitiveDetector::ProcessHits(G4Step* step, G4TouchableHistory*) {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Total energy deposition on the step (= energy deposited by energy loss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process and energy of secondaries that were not created since their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process and energy of secondaries that were not created since their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energy was &lt; Cut):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G4double energyDeposit = step -&gt; GetTotalEnergyDeposit();</a:t>
            </a:r>
          </a:p>
          <a:p>
            <a:pPr>
              <a:lnSpc>
                <a:spcPct val="100000"/>
              </a:lnSpc>
              <a:buNone/>
            </a:pPr>
            <a:endParaRPr sz="1313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Difference of energy, position and momentum of particle between pre-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and post-step point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G4double deltaEnergy = step -&gt; GetDeltaEnergy();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G4ThreeVector deltaPosition = step -&gt; GetDeltaPosition();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G4double deltaMomentum = step -&gt; GetDeltaMomentum();</a:t>
            </a:r>
          </a:p>
          <a:p>
            <a:pPr>
              <a:lnSpc>
                <a:spcPct val="100000"/>
              </a:lnSpc>
              <a:buNone/>
            </a:pPr>
            <a:endParaRPr sz="1313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Step length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G4double stepLength = step -&gt; GetStepLength();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5066744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>
            <a:extLst>
              <a:ext uri="{FF2B5EF4-FFF2-40B4-BE49-F238E27FC236}">
                <a16:creationId xmlns:a16="http://schemas.microsoft.com/office/drawing/2014/main" id="{7F7E809C-3981-464B-A0CB-D4E02EF8AF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Example: particle info</a:t>
            </a:r>
          </a:p>
        </p:txBody>
      </p:sp>
      <p:sp>
        <p:nvSpPr>
          <p:cNvPr id="130" name="TextovéPole 4">
            <a:extLst>
              <a:ext uri="{FF2B5EF4-FFF2-40B4-BE49-F238E27FC236}">
                <a16:creationId xmlns:a16="http://schemas.microsoft.com/office/drawing/2014/main" id="{3805A297-BBA1-40B5-9974-C92009E0444F}"/>
              </a:ext>
            </a:extLst>
          </p:cNvPr>
          <p:cNvSpPr>
            <a:spLocks noGrp="1"/>
          </p:cNvSpPr>
          <p:nvPr/>
        </p:nvSpPr>
        <p:spPr>
          <a:xfrm>
            <a:off x="552450" y="2043017"/>
            <a:ext cx="11087100" cy="4586383"/>
          </a:xfrm>
          <a:prstGeom prst="roundRect">
            <a:avLst>
              <a:gd name="adj" fmla="val 2077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 Retrieve from the current step the track (after PostStepDolt of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 step is completed):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G4Track* track = step -&gt; GetTrack();</a:t>
            </a:r>
          </a:p>
          <a:p>
            <a:pPr>
              <a:lnSpc>
                <a:spcPct val="100000"/>
              </a:lnSpc>
              <a:buNone/>
            </a:pPr>
            <a:endParaRPr sz="1238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 From the track you can obtain the pointer to the dynamic particle: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const G4DynamicParticle* dynParticle = track -&gt; GetDynamicParticle();</a:t>
            </a:r>
          </a:p>
          <a:p>
            <a:pPr>
              <a:lnSpc>
                <a:spcPct val="100000"/>
              </a:lnSpc>
              <a:buNone/>
            </a:pPr>
            <a:endParaRPr sz="1238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 From the dynamic particle, retrieve the particle definition: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G4ParticleDefinition* particle = dynParticle -&gt; GetDefinition();</a:t>
            </a:r>
          </a:p>
          <a:p>
            <a:pPr>
              <a:lnSpc>
                <a:spcPct val="100000"/>
              </a:lnSpc>
              <a:buNone/>
            </a:pPr>
            <a:endParaRPr sz="1238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 The dynamic particle class contains e.g. the kinetic energy after the step: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G4double kinEnergy = dynParticle -&gt; GetKineticEnergy();</a:t>
            </a:r>
          </a:p>
          <a:p>
            <a:pPr>
              <a:lnSpc>
                <a:spcPct val="100000"/>
              </a:lnSpc>
              <a:buNone/>
            </a:pPr>
            <a:endParaRPr sz="1238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 From the particle definition class you can retrieve static 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 information like the particle name: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G4String particleName = particle -&gt; GetParticleName();</a:t>
            </a:r>
          </a:p>
          <a:p>
            <a:pPr>
              <a:lnSpc>
                <a:spcPct val="100000"/>
              </a:lnSpc>
              <a:buNone/>
            </a:pPr>
            <a:endParaRPr sz="1238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G4cout &lt;&lt; particleName &lt;&lt; ": kinetic energy of "</a:t>
            </a:r>
          </a:p>
          <a:p>
            <a:pPr>
              <a:lnSpc>
                <a:spcPct val="100000"/>
              </a:lnSpc>
              <a:buNone/>
              <a:defRPr sz="123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38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&lt;&lt; (kinEnergy / MeV) &lt;&lt; " MeV" &lt;&lt; G4endl;</a:t>
            </a:r>
          </a:p>
        </p:txBody>
      </p:sp>
    </p:spTree>
    <p:extLst>
      <p:ext uri="{BB962C8B-B14F-4D97-AF65-F5344CB8AC3E}">
        <p14:creationId xmlns:p14="http://schemas.microsoft.com/office/powerpoint/2010/main" val="16145732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>
            <a:extLst>
              <a:ext uri="{FF2B5EF4-FFF2-40B4-BE49-F238E27FC236}">
                <a16:creationId xmlns:a16="http://schemas.microsoft.com/office/drawing/2014/main" id="{73069841-F17D-46C1-A66C-1FBACDA0A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… User classes (cont'ed)</a:t>
            </a:r>
          </a:p>
        </p:txBody>
      </p:sp>
      <p:sp>
        <p:nvSpPr>
          <p:cNvPr id="45" name="Rectangle 29">
            <a:extLst>
              <a:ext uri="{FF2B5EF4-FFF2-40B4-BE49-F238E27FC236}">
                <a16:creationId xmlns:a16="http://schemas.microsoft.com/office/drawing/2014/main" id="{FB13F448-5D7B-408F-ABA9-C352AA43A4EF}"/>
              </a:ext>
            </a:extLst>
          </p:cNvPr>
          <p:cNvSpPr>
            <a:spLocks noGrp="1"/>
          </p:cNvSpPr>
          <p:nvPr/>
        </p:nvSpPr>
        <p:spPr>
          <a:xfrm>
            <a:off x="240611" y="1857280"/>
            <a:ext cx="5418206" cy="4956143"/>
          </a:xfrm>
          <a:prstGeom prst="rect">
            <a:avLst/>
          </a:prstGeom>
          <a:noFill/>
          <a:ln w="19050">
            <a:solidFill>
              <a:srgbClr val="86B85F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 algn="ctr">
              <a:lnSpc>
                <a:spcPct val="100000"/>
              </a:lnSpc>
              <a:buNone/>
            </a:pPr>
            <a:endParaRPr/>
          </a:p>
        </p:txBody>
      </p:sp>
      <p:sp>
        <p:nvSpPr>
          <p:cNvPr id="46" name="Rectangle 37">
            <a:extLst>
              <a:ext uri="{FF2B5EF4-FFF2-40B4-BE49-F238E27FC236}">
                <a16:creationId xmlns:a16="http://schemas.microsoft.com/office/drawing/2014/main" id="{18E0433B-9B96-4D9E-8DFE-22494D94B4E6}"/>
              </a:ext>
            </a:extLst>
          </p:cNvPr>
          <p:cNvSpPr>
            <a:spLocks noGrp="1"/>
          </p:cNvSpPr>
          <p:nvPr/>
        </p:nvSpPr>
        <p:spPr>
          <a:xfrm>
            <a:off x="5812874" y="1857280"/>
            <a:ext cx="5842773" cy="4956143"/>
          </a:xfrm>
          <a:prstGeom prst="rect">
            <a:avLst/>
          </a:prstGeom>
          <a:noFill/>
          <a:ln w="19050">
            <a:solidFill>
              <a:srgbClr val="D3B844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 algn="ctr">
              <a:lnSpc>
                <a:spcPct val="100000"/>
              </a:lnSpc>
              <a:buNone/>
            </a:pPr>
            <a:endParaRPr/>
          </a:p>
        </p:txBody>
      </p:sp>
      <p:sp>
        <p:nvSpPr>
          <p:cNvPr id="47" name="TextBox 2">
            <a:extLst>
              <a:ext uri="{FF2B5EF4-FFF2-40B4-BE49-F238E27FC236}">
                <a16:creationId xmlns:a16="http://schemas.microsoft.com/office/drawing/2014/main" id="{1CF624E0-803C-4DAC-AD17-F47D3D31968C}"/>
              </a:ext>
            </a:extLst>
          </p:cNvPr>
          <p:cNvSpPr>
            <a:spLocks noGrp="1"/>
          </p:cNvSpPr>
          <p:nvPr/>
        </p:nvSpPr>
        <p:spPr>
          <a:xfrm>
            <a:off x="289254" y="1772983"/>
            <a:ext cx="3695797" cy="520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At initialization</a:t>
            </a:r>
          </a:p>
        </p:txBody>
      </p:sp>
      <p:sp>
        <p:nvSpPr>
          <p:cNvPr id="48" name="TextBox 11">
            <a:extLst>
              <a:ext uri="{FF2B5EF4-FFF2-40B4-BE49-F238E27FC236}">
                <a16:creationId xmlns:a16="http://schemas.microsoft.com/office/drawing/2014/main" id="{2A18E0ED-1972-45EB-A369-8348A876CB65}"/>
              </a:ext>
            </a:extLst>
          </p:cNvPr>
          <p:cNvSpPr>
            <a:spLocks noGrp="1"/>
          </p:cNvSpPr>
          <p:nvPr/>
        </p:nvSpPr>
        <p:spPr>
          <a:xfrm>
            <a:off x="8681615" y="1825562"/>
            <a:ext cx="3093761" cy="52032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At execution</a:t>
            </a:r>
          </a:p>
        </p:txBody>
      </p:sp>
      <p:sp>
        <p:nvSpPr>
          <p:cNvPr id="49" name="TextBox 13">
            <a:extLst>
              <a:ext uri="{FF2B5EF4-FFF2-40B4-BE49-F238E27FC236}">
                <a16:creationId xmlns:a16="http://schemas.microsoft.com/office/drawing/2014/main" id="{95DC8062-FF1C-470F-B20A-FB6F3D53CC09}"/>
              </a:ext>
            </a:extLst>
          </p:cNvPr>
          <p:cNvSpPr>
            <a:spLocks noGrp="1"/>
          </p:cNvSpPr>
          <p:nvPr/>
        </p:nvSpPr>
        <p:spPr>
          <a:xfrm>
            <a:off x="186509" y="2341436"/>
            <a:ext cx="5498995" cy="398526"/>
          </a:xfrm>
          <a:prstGeom prst="rect">
            <a:avLst/>
          </a:prstGeom>
          <a:gradFill rotWithShape="0">
            <a:gsLst>
              <a:gs pos="0">
                <a:srgbClr val="FFFF78"/>
              </a:gs>
              <a:gs pos="100000">
                <a:srgbClr val="FFFFD7"/>
              </a:gs>
            </a:gsLst>
            <a:lin ang="16200000"/>
          </a:gradFill>
          <a:ln w="9360">
            <a:solidFill>
              <a:srgbClr val="FFCE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G4VUserDetectorConstruction</a:t>
            </a:r>
          </a:p>
        </p:txBody>
      </p:sp>
      <p:pic>
        <p:nvPicPr>
          <p:cNvPr id="121" name="TextBox 14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-27090" y="3429000"/>
            <a:ext cx="5345122" cy="1013427"/>
          </a:xfrm>
          <a:prstGeom prst="rect">
            <a:avLst/>
          </a:prstGeom>
          <a:ln w="38160">
            <a:noFill/>
          </a:ln>
        </p:spPr>
      </p:pic>
      <p:sp>
        <p:nvSpPr>
          <p:cNvPr id="52" name="Rectangle 51">
            <a:extLst>
              <a:ext uri="{FF2B5EF4-FFF2-40B4-BE49-F238E27FC236}">
                <a16:creationId xmlns:a16="http://schemas.microsoft.com/office/drawing/2014/main" id="{F731D641-73BC-4147-A798-D18BCADDB2EB}"/>
              </a:ext>
            </a:extLst>
          </p:cNvPr>
          <p:cNvSpPr>
            <a:spLocks noGrp="1"/>
          </p:cNvSpPr>
          <p:nvPr/>
        </p:nvSpPr>
        <p:spPr>
          <a:xfrm>
            <a:off x="167221" y="3692557"/>
            <a:ext cx="5498995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G4VUserActionInitialization</a:t>
            </a:r>
          </a:p>
        </p:txBody>
      </p:sp>
      <p:pic>
        <p:nvPicPr>
          <p:cNvPr id="123" name="Rectangle 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328234" y="4711637"/>
            <a:ext cx="4133102" cy="1013427"/>
          </a:xfrm>
          <a:prstGeom prst="rect">
            <a:avLst/>
          </a:prstGeom>
          <a:ln w="38160">
            <a:noFill/>
          </a:ln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63FEF947-D61C-4068-A2B5-C9736C2D34DA}"/>
              </a:ext>
            </a:extLst>
          </p:cNvPr>
          <p:cNvSpPr>
            <a:spLocks noGrp="1"/>
          </p:cNvSpPr>
          <p:nvPr/>
        </p:nvSpPr>
        <p:spPr>
          <a:xfrm>
            <a:off x="7515753" y="4973384"/>
            <a:ext cx="4133102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G4UserSteppingAction</a:t>
            </a:r>
          </a:p>
        </p:txBody>
      </p:sp>
      <p:sp>
        <p:nvSpPr>
          <p:cNvPr id="56" name="Rectangle 6">
            <a:extLst>
              <a:ext uri="{FF2B5EF4-FFF2-40B4-BE49-F238E27FC236}">
                <a16:creationId xmlns:a16="http://schemas.microsoft.com/office/drawing/2014/main" id="{0DCBB822-D643-4019-B505-D64DAD64D51E}"/>
              </a:ext>
            </a:extLst>
          </p:cNvPr>
          <p:cNvSpPr>
            <a:spLocks noGrp="1"/>
          </p:cNvSpPr>
          <p:nvPr/>
        </p:nvSpPr>
        <p:spPr>
          <a:xfrm>
            <a:off x="6033043" y="2347532"/>
            <a:ext cx="5460905" cy="703040"/>
          </a:xfrm>
          <a:prstGeom prst="rect">
            <a:avLst/>
          </a:prstGeom>
          <a:gradFill rotWithShape="0">
            <a:gsLst>
              <a:gs pos="0">
                <a:srgbClr val="FFFF78"/>
              </a:gs>
              <a:gs pos="100000">
                <a:srgbClr val="FFFFD7"/>
              </a:gs>
            </a:gsLst>
            <a:lin ang="16200000"/>
          </a:gradFill>
          <a:ln w="9360">
            <a:solidFill>
              <a:srgbClr val="FFCE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G4VUserPrimaryGeneratorAction</a:t>
            </a:r>
          </a:p>
        </p:txBody>
      </p:sp>
      <p:pic>
        <p:nvPicPr>
          <p:cNvPr id="126" name="Rectangle 7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955726" y="2641283"/>
            <a:ext cx="3569510" cy="1013427"/>
          </a:xfrm>
          <a:prstGeom prst="rect">
            <a:avLst/>
          </a:prstGeom>
          <a:ln w="38160">
            <a:noFill/>
          </a:ln>
        </p:spPr>
      </p:pic>
      <p:sp>
        <p:nvSpPr>
          <p:cNvPr id="59" name="Rectangle 58">
            <a:extLst>
              <a:ext uri="{FF2B5EF4-FFF2-40B4-BE49-F238E27FC236}">
                <a16:creationId xmlns:a16="http://schemas.microsoft.com/office/drawing/2014/main" id="{CBD59C1E-8A00-49C8-81C3-BD8B34EA9BB7}"/>
              </a:ext>
            </a:extLst>
          </p:cNvPr>
          <p:cNvSpPr>
            <a:spLocks noGrp="1"/>
          </p:cNvSpPr>
          <p:nvPr/>
        </p:nvSpPr>
        <p:spPr>
          <a:xfrm>
            <a:off x="8263962" y="2898743"/>
            <a:ext cx="3352383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G4UserRunAction*</a:t>
            </a:r>
          </a:p>
        </p:txBody>
      </p:sp>
      <p:pic>
        <p:nvPicPr>
          <p:cNvPr id="128" name="Rectangle 9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7249099" y="4190714"/>
            <a:ext cx="4212237" cy="1027028"/>
          </a:xfrm>
          <a:prstGeom prst="rect">
            <a:avLst/>
          </a:prstGeom>
          <a:ln w="38160">
            <a:noFill/>
          </a:ln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4F2E9B8D-B5E3-49EF-A37B-BB567E5DD759}"/>
              </a:ext>
            </a:extLst>
          </p:cNvPr>
          <p:cNvSpPr>
            <a:spLocks noGrp="1"/>
          </p:cNvSpPr>
          <p:nvPr/>
        </p:nvSpPr>
        <p:spPr>
          <a:xfrm>
            <a:off x="7515753" y="4457510"/>
            <a:ext cx="4133102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G4UserTrackingAction</a:t>
            </a:r>
          </a:p>
        </p:txBody>
      </p:sp>
      <p:pic>
        <p:nvPicPr>
          <p:cNvPr id="130" name="Rectangle 10"/>
          <p:cNvPicPr>
            <a:picLocks noChangeAspect="1"/>
          </p:cNvPicPr>
          <p:nvPr/>
        </p:nvPicPr>
        <p:blipFill>
          <a:blip r:embed="rId7"/>
          <a:stretch/>
        </p:blipFill>
        <p:spPr>
          <a:xfrm>
            <a:off x="7249099" y="3682841"/>
            <a:ext cx="4212237" cy="1013427"/>
          </a:xfrm>
          <a:prstGeom prst="rect">
            <a:avLst/>
          </a:prstGeom>
          <a:ln w="38160">
            <a:noFill/>
          </a:ln>
        </p:spPr>
      </p:pic>
      <p:sp>
        <p:nvSpPr>
          <p:cNvPr id="65" name="Rectangle 64">
            <a:extLst>
              <a:ext uri="{FF2B5EF4-FFF2-40B4-BE49-F238E27FC236}">
                <a16:creationId xmlns:a16="http://schemas.microsoft.com/office/drawing/2014/main" id="{09A16454-B3A1-4B21-9D3B-6A97813B5C03}"/>
              </a:ext>
            </a:extLst>
          </p:cNvPr>
          <p:cNvSpPr>
            <a:spLocks noGrp="1"/>
          </p:cNvSpPr>
          <p:nvPr/>
        </p:nvSpPr>
        <p:spPr>
          <a:xfrm>
            <a:off x="7515753" y="3941636"/>
            <a:ext cx="4133102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G4UserStackingAction</a:t>
            </a:r>
          </a:p>
        </p:txBody>
      </p:sp>
      <p:pic>
        <p:nvPicPr>
          <p:cNvPr id="132" name="Rectangle 12"/>
          <p:cNvPicPr>
            <a:picLocks noChangeAspect="1"/>
          </p:cNvPicPr>
          <p:nvPr/>
        </p:nvPicPr>
        <p:blipFill>
          <a:blip r:embed="rId8"/>
          <a:stretch/>
        </p:blipFill>
        <p:spPr>
          <a:xfrm>
            <a:off x="7823867" y="3162205"/>
            <a:ext cx="3684191" cy="1013427"/>
          </a:xfrm>
          <a:prstGeom prst="rect">
            <a:avLst/>
          </a:prstGeom>
          <a:ln w="38160">
            <a:noFill/>
          </a:ln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5FDE8F7A-401B-4965-AEE8-353CD89E67F3}"/>
              </a:ext>
            </a:extLst>
          </p:cNvPr>
          <p:cNvSpPr>
            <a:spLocks noGrp="1"/>
          </p:cNvSpPr>
          <p:nvPr/>
        </p:nvSpPr>
        <p:spPr>
          <a:xfrm>
            <a:off x="8075454" y="3425762"/>
            <a:ext cx="3547684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1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G4UserEventAction</a:t>
            </a:r>
          </a:p>
        </p:txBody>
      </p:sp>
      <p:cxnSp>
        <p:nvCxnSpPr>
          <p:cNvPr id="134" name="Curved Connector 16"/>
          <p:cNvCxnSpPr/>
          <p:nvPr/>
        </p:nvCxnSpPr>
        <p:spPr>
          <a:xfrm flipV="1">
            <a:off x="5458543" y="3097816"/>
            <a:ext cx="2926482" cy="794480"/>
          </a:xfrm>
          <a:prstGeom prst="curvedConnector5">
            <a:avLst>
              <a:gd name="adj1" fmla="val 50000"/>
              <a:gd name="adj2" fmla="val 50000"/>
              <a:gd name="adj3" fmla="val 50000"/>
            </a:avLst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135" name="Curved Connector 18"/>
          <p:cNvCxnSpPr/>
          <p:nvPr/>
        </p:nvCxnSpPr>
        <p:spPr>
          <a:xfrm>
            <a:off x="5459028" y="3892296"/>
            <a:ext cx="2210782" cy="1388174"/>
          </a:xfrm>
          <a:prstGeom prst="curvedConnector5">
            <a:avLst>
              <a:gd name="adj1" fmla="val 49989"/>
              <a:gd name="adj2" fmla="val 49987"/>
              <a:gd name="adj3" fmla="val 49989"/>
            </a:avLst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136" name="Curved Connector 20"/>
          <p:cNvCxnSpPr/>
          <p:nvPr/>
        </p:nvCxnSpPr>
        <p:spPr>
          <a:xfrm flipV="1">
            <a:off x="5459028" y="3625215"/>
            <a:ext cx="2746222" cy="267081"/>
          </a:xfrm>
          <a:prstGeom prst="curvedConnector5">
            <a:avLst>
              <a:gd name="adj1" fmla="val 49991"/>
              <a:gd name="adj2" fmla="val 49932"/>
              <a:gd name="adj3" fmla="val 49991"/>
            </a:avLst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137" name="Curved Connector 22"/>
          <p:cNvCxnSpPr/>
          <p:nvPr/>
        </p:nvCxnSpPr>
        <p:spPr>
          <a:xfrm>
            <a:off x="5459028" y="3892296"/>
            <a:ext cx="2210782" cy="249841"/>
          </a:xfrm>
          <a:prstGeom prst="curvedConnector5">
            <a:avLst>
              <a:gd name="adj1" fmla="val 49989"/>
              <a:gd name="adj2" fmla="val 49927"/>
              <a:gd name="adj3" fmla="val 49989"/>
            </a:avLst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138" name="Curved Connector 24"/>
          <p:cNvCxnSpPr/>
          <p:nvPr/>
        </p:nvCxnSpPr>
        <p:spPr>
          <a:xfrm>
            <a:off x="5459028" y="3892296"/>
            <a:ext cx="2210782" cy="766096"/>
          </a:xfrm>
          <a:prstGeom prst="curvedConnector5">
            <a:avLst>
              <a:gd name="adj1" fmla="val 49989"/>
              <a:gd name="adj2" fmla="val 49976"/>
              <a:gd name="adj3" fmla="val 49989"/>
            </a:avLst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139" name="Straight Arrow Connector 28"/>
          <p:cNvCxnSpPr/>
          <p:nvPr/>
        </p:nvCxnSpPr>
        <p:spPr>
          <a:xfrm flipV="1">
            <a:off x="3082664" y="2741009"/>
            <a:ext cx="4928134" cy="951833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75" name="TextBox 3">
            <a:extLst>
              <a:ext uri="{FF2B5EF4-FFF2-40B4-BE49-F238E27FC236}">
                <a16:creationId xmlns:a16="http://schemas.microsoft.com/office/drawing/2014/main" id="{DB6483E4-2013-481F-B9FE-BFCC099C5E05}"/>
              </a:ext>
            </a:extLst>
          </p:cNvPr>
          <p:cNvSpPr>
            <a:spLocks noGrp="1"/>
          </p:cNvSpPr>
          <p:nvPr/>
        </p:nvSpPr>
        <p:spPr>
          <a:xfrm>
            <a:off x="255774" y="2985802"/>
            <a:ext cx="3742500" cy="398526"/>
          </a:xfrm>
          <a:prstGeom prst="rect">
            <a:avLst/>
          </a:prstGeom>
          <a:gradFill rotWithShape="0">
            <a:gsLst>
              <a:gs pos="0">
                <a:srgbClr val="FFFF78"/>
              </a:gs>
              <a:gs pos="100000">
                <a:srgbClr val="FFFFD7"/>
              </a:gs>
            </a:gsLst>
            <a:lin ang="16200000"/>
          </a:gradFill>
          <a:ln w="9360">
            <a:solidFill>
              <a:srgbClr val="FFCE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G4VUserPhysicsList</a:t>
            </a:r>
          </a:p>
        </p:txBody>
      </p:sp>
      <p:sp>
        <p:nvSpPr>
          <p:cNvPr id="76" name="Rectangle 30">
            <a:extLst>
              <a:ext uri="{FF2B5EF4-FFF2-40B4-BE49-F238E27FC236}">
                <a16:creationId xmlns:a16="http://schemas.microsoft.com/office/drawing/2014/main" id="{CAB40C33-DD7E-4ED4-B9E5-4B0A9A382178}"/>
              </a:ext>
            </a:extLst>
          </p:cNvPr>
          <p:cNvSpPr>
            <a:spLocks noGrp="1"/>
          </p:cNvSpPr>
          <p:nvPr/>
        </p:nvSpPr>
        <p:spPr>
          <a:xfrm>
            <a:off x="257108" y="5732240"/>
            <a:ext cx="5319221" cy="100765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sng">
                <a:solidFill>
                  <a:srgbClr val="152033"/>
                </a:solidFill>
                <a:latin typeface="Arial"/>
                <a:ea typeface="Arial"/>
                <a:cs typeface="Arial"/>
              </a:rPr>
              <a:t>Global</a:t>
            </a: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: only one instance exists in memory, shared by all threads.</a:t>
            </a:r>
          </a:p>
        </p:txBody>
      </p:sp>
      <p:sp>
        <p:nvSpPr>
          <p:cNvPr id="77" name="Rectangle 32">
            <a:extLst>
              <a:ext uri="{FF2B5EF4-FFF2-40B4-BE49-F238E27FC236}">
                <a16:creationId xmlns:a16="http://schemas.microsoft.com/office/drawing/2014/main" id="{ED521F8E-AF8D-4485-9EBC-FD93C31A8C7F}"/>
              </a:ext>
            </a:extLst>
          </p:cNvPr>
          <p:cNvSpPr>
            <a:spLocks noGrp="1"/>
          </p:cNvSpPr>
          <p:nvPr/>
        </p:nvSpPr>
        <p:spPr>
          <a:xfrm>
            <a:off x="5998592" y="5613083"/>
            <a:ext cx="5521437" cy="119088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sng">
                <a:solidFill>
                  <a:srgbClr val="152033"/>
                </a:solidFill>
                <a:latin typeface="Arial"/>
                <a:ea typeface="Arial"/>
                <a:cs typeface="Arial"/>
              </a:rPr>
              <a:t>Local</a:t>
            </a: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: an instance of each action class exists for each thread.</a:t>
            </a:r>
          </a:p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(*) Two RunAction's allowed: one for master and one for threads</a:t>
            </a:r>
          </a:p>
        </p:txBody>
      </p:sp>
    </p:spTree>
    <p:extLst>
      <p:ext uri="{BB962C8B-B14F-4D97-AF65-F5344CB8AC3E}">
        <p14:creationId xmlns:p14="http://schemas.microsoft.com/office/powerpoint/2010/main" val="2014472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>
            <a:extLst>
              <a:ext uri="{FF2B5EF4-FFF2-40B4-BE49-F238E27FC236}">
                <a16:creationId xmlns:a16="http://schemas.microsoft.com/office/drawing/2014/main" id="{7122FFDA-7400-4A38-B9B0-E2FA9871E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90750"/>
            <a:ext cx="10287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8000"/>
              </a:lnSpc>
              <a:buNone/>
              <a:defRPr sz="2925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2925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Part II: Optional User Action classes</a:t>
            </a:r>
          </a:p>
        </p:txBody>
      </p:sp>
    </p:spTree>
    <p:extLst>
      <p:ext uri="{BB962C8B-B14F-4D97-AF65-F5344CB8AC3E}">
        <p14:creationId xmlns:p14="http://schemas.microsoft.com/office/powerpoint/2010/main" val="1612059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>
            <a:extLst>
              <a:ext uri="{FF2B5EF4-FFF2-40B4-BE49-F238E27FC236}">
                <a16:creationId xmlns:a16="http://schemas.microsoft.com/office/drawing/2014/main" id="{6B6C0910-C934-4CB5-865D-C6A891773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Optional user classes </a:t>
            </a:r>
          </a:p>
        </p:txBody>
      </p:sp>
      <p:sp>
        <p:nvSpPr>
          <p:cNvPr id="133" name="PlaceHolder 2">
            <a:extLst>
              <a:ext uri="{FF2B5EF4-FFF2-40B4-BE49-F238E27FC236}">
                <a16:creationId xmlns:a16="http://schemas.microsoft.com/office/drawing/2014/main" id="{9CD5DF48-1665-4B65-8031-72369E52C240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22204" y="2133029"/>
            <a:ext cx="11006603" cy="4651534"/>
          </a:xfrm>
          <a:prstGeom prst="rect">
            <a:avLst/>
          </a:prstGeom>
          <a:noFill/>
          <a:ln w="0">
            <a:noFill/>
          </a:ln>
        </p:spPr>
        <p:txBody>
          <a:bodyPr wrap="square" lIns="91440" tIns="45720" rIns="91440" bIns="45720" anchor="t">
            <a:noAutofit/>
          </a:bodyPr>
          <a:lstStyle/>
          <a:p>
            <a:pPr marL="343080" indent="-343080" algn="l">
              <a:lnSpc>
                <a:spcPct val="90000"/>
              </a:lnSpc>
              <a:spcBef>
                <a:spcPts val="649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Five base classes with virtual methods the user may override to step during the execution of the application ("user hooks“)</a:t>
            </a:r>
          </a:p>
          <a:p>
            <a:pPr marL="743040" indent="-285840" algn="l">
              <a:lnSpc>
                <a:spcPct val="90000"/>
              </a:lnSpc>
              <a:spcBef>
                <a:spcPts val="524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Action</a:t>
            </a:r>
          </a:p>
          <a:p>
            <a:pPr marL="743040" indent="-285840" algn="l">
              <a:lnSpc>
                <a:spcPct val="90000"/>
              </a:lnSpc>
              <a:spcBef>
                <a:spcPts val="524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Action</a:t>
            </a:r>
          </a:p>
          <a:p>
            <a:pPr marL="743040" indent="-285840" algn="l">
              <a:lnSpc>
                <a:spcPct val="90000"/>
              </a:lnSpc>
              <a:spcBef>
                <a:spcPts val="524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Tracking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Action</a:t>
            </a:r>
          </a:p>
          <a:p>
            <a:pPr marL="743040" indent="-285840" algn="l">
              <a:lnSpc>
                <a:spcPct val="90000"/>
              </a:lnSpc>
              <a:spcBef>
                <a:spcPts val="524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Stacking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Action</a:t>
            </a:r>
          </a:p>
          <a:p>
            <a:pPr marL="743040" indent="-285840" algn="l">
              <a:lnSpc>
                <a:spcPct val="90000"/>
              </a:lnSpc>
              <a:spcBef>
                <a:spcPts val="524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Stepping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Action</a:t>
            </a:r>
          </a:p>
          <a:p>
            <a:pPr marL="343080" indent="0" algn="l">
              <a:lnSpc>
                <a:spcPct val="90000"/>
              </a:lnSpc>
              <a:spcBef>
                <a:spcPts val="476"/>
              </a:spcBef>
              <a:buNone/>
            </a:pPr>
            <a:endParaRPr sz="21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 algn="l">
              <a:lnSpc>
                <a:spcPct val="90000"/>
              </a:lnSpc>
              <a:spcBef>
                <a:spcPts val="649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Default implementation (</a:t>
            </a:r>
            <a:r>
              <a:rPr sz="2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not</a:t>
            </a:r>
            <a:r>
              <a:rPr sz="2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purely virtual): </a:t>
            </a:r>
            <a:r>
              <a:rPr sz="2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do nothing </a:t>
            </a:r>
          </a:p>
          <a:p>
            <a:pPr marL="343080" indent="-343080" algn="l">
              <a:lnSpc>
                <a:spcPct val="90000"/>
              </a:lnSpc>
              <a:spcBef>
                <a:spcPts val="649"/>
              </a:spcBef>
              <a:buChar char="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Therefore, </a:t>
            </a:r>
            <a:r>
              <a:rPr sz="2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override</a:t>
            </a:r>
            <a:r>
              <a:rPr sz="2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only the methods you need.</a:t>
            </a:r>
          </a:p>
        </p:txBody>
      </p:sp>
      <p:sp>
        <p:nvSpPr>
          <p:cNvPr id="134" name="Text Box 4">
            <a:extLst>
              <a:ext uri="{FF2B5EF4-FFF2-40B4-BE49-F238E27FC236}">
                <a16:creationId xmlns:a16="http://schemas.microsoft.com/office/drawing/2014/main" id="{7048B5C3-003C-4FDF-AFD4-53932B9B8274}"/>
              </a:ext>
            </a:extLst>
          </p:cNvPr>
          <p:cNvSpPr>
            <a:spLocks noGrp="1"/>
          </p:cNvSpPr>
          <p:nvPr/>
        </p:nvSpPr>
        <p:spPr>
          <a:xfrm>
            <a:off x="6934824" y="3400235"/>
            <a:ext cx="3576555" cy="1312164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spcBef>
                <a:spcPts val="1250"/>
              </a:spcBef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e.g. actions to be done at the beginning and end of each event</a:t>
            </a:r>
          </a:p>
        </p:txBody>
      </p:sp>
      <p:sp>
        <p:nvSpPr>
          <p:cNvPr id="135" name="AutoShape 5">
            <a:extLst>
              <a:ext uri="{FF2B5EF4-FFF2-40B4-BE49-F238E27FC236}">
                <a16:creationId xmlns:a16="http://schemas.microsoft.com/office/drawing/2014/main" id="{3380EB32-CC67-4DB2-AE03-633B4C4BB125}"/>
              </a:ext>
            </a:extLst>
          </p:cNvPr>
          <p:cNvSpPr>
            <a:spLocks noGrp="1"/>
          </p:cNvSpPr>
          <p:nvPr/>
        </p:nvSpPr>
        <p:spPr>
          <a:xfrm>
            <a:off x="4826301" y="3689318"/>
            <a:ext cx="2017786" cy="360331"/>
          </a:xfrm>
          <a:prstGeom prst="leftArrow">
            <a:avLst>
              <a:gd name="adj1" fmla="val 50000"/>
              <a:gd name="adj2" fmla="val 109915"/>
            </a:avLst>
          </a:prstGeom>
          <a:solidFill>
            <a:srgbClr val="3333CC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6800" rIns="90000" bIns="46800" anchor="ctr">
            <a:no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903801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>
            <a:extLst>
              <a:ext uri="{FF2B5EF4-FFF2-40B4-BE49-F238E27FC236}">
                <a16:creationId xmlns:a16="http://schemas.microsoft.com/office/drawing/2014/main" id="{67CF4BF9-4D3C-4828-AFFE-7E376D2D0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Multi-threaded processing of events</a:t>
            </a:r>
          </a:p>
        </p:txBody>
      </p:sp>
      <p:cxnSp>
        <p:nvCxnSpPr>
          <p:cNvPr id="203" name="Přímá spojnice se šipkou 21508"/>
          <p:cNvCxnSpPr>
            <a:stCxn id="138" idx="2"/>
            <a:endCxn id="139" idx="0"/>
          </p:cNvCxnSpPr>
          <p:nvPr/>
        </p:nvCxnSpPr>
        <p:spPr>
          <a:xfrm>
            <a:off x="9397314" y="3636740"/>
            <a:ext cx="0" cy="1590866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04" name="Přímá spojnice se šipkou 24"/>
          <p:cNvCxnSpPr>
            <a:stCxn id="141" idx="2"/>
            <a:endCxn id="142" idx="0"/>
          </p:cNvCxnSpPr>
          <p:nvPr/>
        </p:nvCxnSpPr>
        <p:spPr>
          <a:xfrm>
            <a:off x="4213530" y="3636740"/>
            <a:ext cx="0" cy="1594104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05" name="Přímá spojnice se šipkou 21504"/>
          <p:cNvCxnSpPr>
            <a:stCxn id="144" idx="2"/>
            <a:endCxn id="145" idx="0"/>
          </p:cNvCxnSpPr>
          <p:nvPr/>
        </p:nvCxnSpPr>
        <p:spPr>
          <a:xfrm>
            <a:off x="6827773" y="3636740"/>
            <a:ext cx="0" cy="1590866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06" name="Přímá spojnice se šipkou 8"/>
          <p:cNvCxnSpPr>
            <a:stCxn id="147" idx="2"/>
          </p:cNvCxnSpPr>
          <p:nvPr/>
        </p:nvCxnSpPr>
        <p:spPr>
          <a:xfrm flipH="1">
            <a:off x="1615117" y="2385727"/>
            <a:ext cx="22927" cy="3988784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147" name="TextovéPole 1">
            <a:extLst>
              <a:ext uri="{FF2B5EF4-FFF2-40B4-BE49-F238E27FC236}">
                <a16:creationId xmlns:a16="http://schemas.microsoft.com/office/drawing/2014/main" id="{CB91ABFA-4FA5-46AE-A24C-43925F5536DE}"/>
              </a:ext>
            </a:extLst>
          </p:cNvPr>
          <p:cNvSpPr>
            <a:spLocks noGrp="1"/>
          </p:cNvSpPr>
          <p:nvPr/>
        </p:nvSpPr>
        <p:spPr>
          <a:xfrm>
            <a:off x="606952" y="2015966"/>
            <a:ext cx="2064003" cy="642556"/>
          </a:xfrm>
          <a:prstGeom prst="rect">
            <a:avLst/>
          </a:prstGeom>
          <a:gradFill rotWithShape="0">
            <a:gsLst>
              <a:gs pos="0">
                <a:srgbClr val="FFFF78"/>
              </a:gs>
              <a:gs pos="100000">
                <a:srgbClr val="FFFFD7"/>
              </a:gs>
            </a:gsLst>
            <a:lin ang="16200000"/>
          </a:gradFill>
          <a:ln w="9360">
            <a:solidFill>
              <a:srgbClr val="FFCE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Master thread</a:t>
            </a:r>
          </a:p>
        </p:txBody>
      </p:sp>
      <p:sp>
        <p:nvSpPr>
          <p:cNvPr id="148" name="TextovéPole 4">
            <a:extLst>
              <a:ext uri="{FF2B5EF4-FFF2-40B4-BE49-F238E27FC236}">
                <a16:creationId xmlns:a16="http://schemas.microsoft.com/office/drawing/2014/main" id="{DFFD660F-4D03-4CC4-B495-7CF756485C8E}"/>
              </a:ext>
            </a:extLst>
          </p:cNvPr>
          <p:cNvSpPr>
            <a:spLocks noGrp="1"/>
          </p:cNvSpPr>
          <p:nvPr/>
        </p:nvSpPr>
        <p:spPr>
          <a:xfrm>
            <a:off x="3182619" y="2004822"/>
            <a:ext cx="2064003" cy="368236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Worker 1</a:t>
            </a:r>
          </a:p>
        </p:txBody>
      </p:sp>
      <p:sp>
        <p:nvSpPr>
          <p:cNvPr id="149" name="TextovéPole 5">
            <a:extLst>
              <a:ext uri="{FF2B5EF4-FFF2-40B4-BE49-F238E27FC236}">
                <a16:creationId xmlns:a16="http://schemas.microsoft.com/office/drawing/2014/main" id="{7D3B0F90-4002-469F-9BA3-012DFF29728C}"/>
              </a:ext>
            </a:extLst>
          </p:cNvPr>
          <p:cNvSpPr>
            <a:spLocks noGrp="1"/>
          </p:cNvSpPr>
          <p:nvPr/>
        </p:nvSpPr>
        <p:spPr>
          <a:xfrm>
            <a:off x="5796377" y="2001583"/>
            <a:ext cx="2064489" cy="368236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Worker 2</a:t>
            </a:r>
          </a:p>
        </p:txBody>
      </p:sp>
      <p:sp>
        <p:nvSpPr>
          <p:cNvPr id="150" name="TextovéPole 6">
            <a:extLst>
              <a:ext uri="{FF2B5EF4-FFF2-40B4-BE49-F238E27FC236}">
                <a16:creationId xmlns:a16="http://schemas.microsoft.com/office/drawing/2014/main" id="{9AB126D2-0B4E-4B51-BAB8-7DA14184E9BC}"/>
              </a:ext>
            </a:extLst>
          </p:cNvPr>
          <p:cNvSpPr>
            <a:spLocks noGrp="1"/>
          </p:cNvSpPr>
          <p:nvPr/>
        </p:nvSpPr>
        <p:spPr>
          <a:xfrm>
            <a:off x="8366222" y="2001583"/>
            <a:ext cx="2062184" cy="368236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Worker 3</a:t>
            </a:r>
          </a:p>
        </p:txBody>
      </p:sp>
      <p:sp>
        <p:nvSpPr>
          <p:cNvPr id="151" name="Zaoblený obdélník 3">
            <a:extLst>
              <a:ext uri="{FF2B5EF4-FFF2-40B4-BE49-F238E27FC236}">
                <a16:creationId xmlns:a16="http://schemas.microsoft.com/office/drawing/2014/main" id="{F5128D74-B52D-4A58-A66A-84DEBA142B21}"/>
              </a:ext>
            </a:extLst>
          </p:cNvPr>
          <p:cNvSpPr>
            <a:spLocks noGrp="1"/>
          </p:cNvSpPr>
          <p:nvPr/>
        </p:nvSpPr>
        <p:spPr>
          <a:xfrm>
            <a:off x="491348" y="2633377"/>
            <a:ext cx="2292785" cy="431959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G4Run (100 evts)</a:t>
            </a:r>
          </a:p>
        </p:txBody>
      </p:sp>
      <p:sp>
        <p:nvSpPr>
          <p:cNvPr id="141" name="Zaoblený obdélník 14">
            <a:extLst>
              <a:ext uri="{FF2B5EF4-FFF2-40B4-BE49-F238E27FC236}">
                <a16:creationId xmlns:a16="http://schemas.microsoft.com/office/drawing/2014/main" id="{80D65AA4-6A87-4EB8-A489-6BEFA8573D4A}"/>
              </a:ext>
            </a:extLst>
          </p:cNvPr>
          <p:cNvSpPr>
            <a:spLocks noGrp="1"/>
          </p:cNvSpPr>
          <p:nvPr/>
        </p:nvSpPr>
        <p:spPr>
          <a:xfrm>
            <a:off x="3067137" y="3205067"/>
            <a:ext cx="2292785" cy="43167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G4Run (33 evts)</a:t>
            </a:r>
          </a:p>
        </p:txBody>
      </p:sp>
      <p:sp>
        <p:nvSpPr>
          <p:cNvPr id="138" name="Zaoblený obdélník 15">
            <a:extLst>
              <a:ext uri="{FF2B5EF4-FFF2-40B4-BE49-F238E27FC236}">
                <a16:creationId xmlns:a16="http://schemas.microsoft.com/office/drawing/2014/main" id="{9DD2EC05-C1F6-439B-8364-F758390E4C00}"/>
              </a:ext>
            </a:extLst>
          </p:cNvPr>
          <p:cNvSpPr>
            <a:spLocks noGrp="1"/>
          </p:cNvSpPr>
          <p:nvPr/>
        </p:nvSpPr>
        <p:spPr>
          <a:xfrm>
            <a:off x="8251103" y="3205067"/>
            <a:ext cx="2292421" cy="43167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G4Run (33 evts)</a:t>
            </a:r>
          </a:p>
        </p:txBody>
      </p:sp>
      <p:sp>
        <p:nvSpPr>
          <p:cNvPr id="144" name="Zaoblený obdélník 16">
            <a:extLst>
              <a:ext uri="{FF2B5EF4-FFF2-40B4-BE49-F238E27FC236}">
                <a16:creationId xmlns:a16="http://schemas.microsoft.com/office/drawing/2014/main" id="{50B265D5-C872-4487-BA93-B527607468B1}"/>
              </a:ext>
            </a:extLst>
          </p:cNvPr>
          <p:cNvSpPr>
            <a:spLocks noGrp="1"/>
          </p:cNvSpPr>
          <p:nvPr/>
        </p:nvSpPr>
        <p:spPr>
          <a:xfrm>
            <a:off x="5681380" y="3205067"/>
            <a:ext cx="2292785" cy="43167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G4Run (34 evts)</a:t>
            </a:r>
          </a:p>
        </p:txBody>
      </p:sp>
      <p:sp>
        <p:nvSpPr>
          <p:cNvPr id="152" name="Zaoblený obdélník 17">
            <a:extLst>
              <a:ext uri="{FF2B5EF4-FFF2-40B4-BE49-F238E27FC236}">
                <a16:creationId xmlns:a16="http://schemas.microsoft.com/office/drawing/2014/main" id="{125F3FA5-5BD8-4CA3-B401-1B0DEBFFEFBF}"/>
              </a:ext>
            </a:extLst>
          </p:cNvPr>
          <p:cNvSpPr>
            <a:spLocks noGrp="1"/>
          </p:cNvSpPr>
          <p:nvPr/>
        </p:nvSpPr>
        <p:spPr>
          <a:xfrm>
            <a:off x="491348" y="5832348"/>
            <a:ext cx="2292785" cy="431673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G4Run::Merge()</a:t>
            </a:r>
          </a:p>
        </p:txBody>
      </p:sp>
      <p:sp>
        <p:nvSpPr>
          <p:cNvPr id="153" name="Zaoblený obdélník 18">
            <a:extLst>
              <a:ext uri="{FF2B5EF4-FFF2-40B4-BE49-F238E27FC236}">
                <a16:creationId xmlns:a16="http://schemas.microsoft.com/office/drawing/2014/main" id="{B0B46F31-10C9-400F-8385-D62D16ED732D}"/>
              </a:ext>
            </a:extLst>
          </p:cNvPr>
          <p:cNvSpPr>
            <a:spLocks noGrp="1"/>
          </p:cNvSpPr>
          <p:nvPr/>
        </p:nvSpPr>
        <p:spPr>
          <a:xfrm>
            <a:off x="3067137" y="3790760"/>
            <a:ext cx="2292785" cy="43167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0</a:t>
            </a:r>
          </a:p>
        </p:txBody>
      </p:sp>
      <p:sp>
        <p:nvSpPr>
          <p:cNvPr id="154" name="Zaoblený obdélník 19">
            <a:extLst>
              <a:ext uri="{FF2B5EF4-FFF2-40B4-BE49-F238E27FC236}">
                <a16:creationId xmlns:a16="http://schemas.microsoft.com/office/drawing/2014/main" id="{FD8DC189-074B-42BF-B71D-897C929CFE78}"/>
              </a:ext>
            </a:extLst>
          </p:cNvPr>
          <p:cNvSpPr>
            <a:spLocks noGrp="1"/>
          </p:cNvSpPr>
          <p:nvPr/>
        </p:nvSpPr>
        <p:spPr>
          <a:xfrm>
            <a:off x="5681380" y="3782854"/>
            <a:ext cx="2292785" cy="431673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33</a:t>
            </a:r>
          </a:p>
        </p:txBody>
      </p:sp>
      <p:sp>
        <p:nvSpPr>
          <p:cNvPr id="155" name="Zaoblený obdélník 20">
            <a:extLst>
              <a:ext uri="{FF2B5EF4-FFF2-40B4-BE49-F238E27FC236}">
                <a16:creationId xmlns:a16="http://schemas.microsoft.com/office/drawing/2014/main" id="{3FBAB486-ECCC-4263-B117-2E7F2CB03ED8}"/>
              </a:ext>
            </a:extLst>
          </p:cNvPr>
          <p:cNvSpPr>
            <a:spLocks noGrp="1"/>
          </p:cNvSpPr>
          <p:nvPr/>
        </p:nvSpPr>
        <p:spPr>
          <a:xfrm>
            <a:off x="8251103" y="3776377"/>
            <a:ext cx="2292421" cy="4319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67</a:t>
            </a:r>
          </a:p>
        </p:txBody>
      </p:sp>
      <p:sp>
        <p:nvSpPr>
          <p:cNvPr id="156" name="Zaoblený obdélník 21">
            <a:extLst>
              <a:ext uri="{FF2B5EF4-FFF2-40B4-BE49-F238E27FC236}">
                <a16:creationId xmlns:a16="http://schemas.microsoft.com/office/drawing/2014/main" id="{209751E4-A577-4FB6-A61F-A156677FD276}"/>
              </a:ext>
            </a:extLst>
          </p:cNvPr>
          <p:cNvSpPr>
            <a:spLocks noGrp="1"/>
          </p:cNvSpPr>
          <p:nvPr/>
        </p:nvSpPr>
        <p:spPr>
          <a:xfrm>
            <a:off x="3067137" y="4598670"/>
            <a:ext cx="2292785" cy="4319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32</a:t>
            </a:r>
          </a:p>
        </p:txBody>
      </p:sp>
      <p:sp>
        <p:nvSpPr>
          <p:cNvPr id="157" name="Zaoblený obdélník 22">
            <a:extLst>
              <a:ext uri="{FF2B5EF4-FFF2-40B4-BE49-F238E27FC236}">
                <a16:creationId xmlns:a16="http://schemas.microsoft.com/office/drawing/2014/main" id="{D475AC74-63EC-43F8-8178-96000CEB93B9}"/>
              </a:ext>
            </a:extLst>
          </p:cNvPr>
          <p:cNvSpPr>
            <a:spLocks noGrp="1"/>
          </p:cNvSpPr>
          <p:nvPr/>
        </p:nvSpPr>
        <p:spPr>
          <a:xfrm>
            <a:off x="5681380" y="4598670"/>
            <a:ext cx="2292785" cy="4319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66</a:t>
            </a:r>
          </a:p>
        </p:txBody>
      </p:sp>
      <p:sp>
        <p:nvSpPr>
          <p:cNvPr id="158" name="Zaoblený obdélník 23">
            <a:extLst>
              <a:ext uri="{FF2B5EF4-FFF2-40B4-BE49-F238E27FC236}">
                <a16:creationId xmlns:a16="http://schemas.microsoft.com/office/drawing/2014/main" id="{D5F7FE94-027D-4F49-A6CB-C7F6F1DC9C9E}"/>
              </a:ext>
            </a:extLst>
          </p:cNvPr>
          <p:cNvSpPr>
            <a:spLocks noGrp="1"/>
          </p:cNvSpPr>
          <p:nvPr/>
        </p:nvSpPr>
        <p:spPr>
          <a:xfrm>
            <a:off x="8251103" y="4628864"/>
            <a:ext cx="2292421" cy="431959"/>
          </a:xfrm>
          <a:prstGeom prst="roundRect">
            <a:avLst>
              <a:gd name="adj" fmla="val 16667"/>
            </a:avLst>
          </a:prstGeom>
          <a:solidFill>
            <a:srgbClr val="92D05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99</a:t>
            </a:r>
          </a:p>
        </p:txBody>
      </p:sp>
      <p:sp>
        <p:nvSpPr>
          <p:cNvPr id="159" name="TextovéPole 9">
            <a:extLst>
              <a:ext uri="{FF2B5EF4-FFF2-40B4-BE49-F238E27FC236}">
                <a16:creationId xmlns:a16="http://schemas.microsoft.com/office/drawing/2014/main" id="{8262CCE9-0525-4497-B77B-5643B7E93CAF}"/>
              </a:ext>
            </a:extLst>
          </p:cNvPr>
          <p:cNvSpPr>
            <a:spLocks noGrp="1"/>
          </p:cNvSpPr>
          <p:nvPr/>
        </p:nvSpPr>
        <p:spPr>
          <a:xfrm>
            <a:off x="3906082" y="4049649"/>
            <a:ext cx="616593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...</a:t>
            </a:r>
          </a:p>
        </p:txBody>
      </p:sp>
      <p:sp>
        <p:nvSpPr>
          <p:cNvPr id="160" name="TextovéPole 25">
            <a:extLst>
              <a:ext uri="{FF2B5EF4-FFF2-40B4-BE49-F238E27FC236}">
                <a16:creationId xmlns:a16="http://schemas.microsoft.com/office/drawing/2014/main" id="{2F39C3D9-1177-49F7-8786-B0D2992E34B2}"/>
              </a:ext>
            </a:extLst>
          </p:cNvPr>
          <p:cNvSpPr>
            <a:spLocks noGrp="1"/>
          </p:cNvSpPr>
          <p:nvPr/>
        </p:nvSpPr>
        <p:spPr>
          <a:xfrm>
            <a:off x="6520325" y="4063651"/>
            <a:ext cx="614773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...</a:t>
            </a:r>
          </a:p>
        </p:txBody>
      </p:sp>
      <p:sp>
        <p:nvSpPr>
          <p:cNvPr id="161" name="TextovéPole 26">
            <a:extLst>
              <a:ext uri="{FF2B5EF4-FFF2-40B4-BE49-F238E27FC236}">
                <a16:creationId xmlns:a16="http://schemas.microsoft.com/office/drawing/2014/main" id="{59B6EEFC-DAA5-4928-BE31-9647133F1BC5}"/>
              </a:ext>
            </a:extLst>
          </p:cNvPr>
          <p:cNvSpPr>
            <a:spLocks noGrp="1"/>
          </p:cNvSpPr>
          <p:nvPr/>
        </p:nvSpPr>
        <p:spPr>
          <a:xfrm>
            <a:off x="9090170" y="4049649"/>
            <a:ext cx="614409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...</a:t>
            </a:r>
          </a:p>
        </p:txBody>
      </p:sp>
      <p:sp>
        <p:nvSpPr>
          <p:cNvPr id="142" name="Zaoblený obdélník 27">
            <a:extLst>
              <a:ext uri="{FF2B5EF4-FFF2-40B4-BE49-F238E27FC236}">
                <a16:creationId xmlns:a16="http://schemas.microsoft.com/office/drawing/2014/main" id="{32959B4E-6FAA-4692-998A-13D9F60169AC}"/>
              </a:ext>
            </a:extLst>
          </p:cNvPr>
          <p:cNvSpPr>
            <a:spLocks noGrp="1"/>
          </p:cNvSpPr>
          <p:nvPr/>
        </p:nvSpPr>
        <p:spPr>
          <a:xfrm>
            <a:off x="3067137" y="5230844"/>
            <a:ext cx="2292785" cy="431673"/>
          </a:xfrm>
          <a:prstGeom prst="roundRect">
            <a:avLst>
              <a:gd name="adj" fmla="val 16667"/>
            </a:avLst>
          </a:prstGeom>
          <a:solidFill>
            <a:srgbClr val="FFF5CC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Results</a:t>
            </a:r>
          </a:p>
        </p:txBody>
      </p:sp>
      <p:sp>
        <p:nvSpPr>
          <p:cNvPr id="145" name="Zaoblený obdélník 28">
            <a:extLst>
              <a:ext uri="{FF2B5EF4-FFF2-40B4-BE49-F238E27FC236}">
                <a16:creationId xmlns:a16="http://schemas.microsoft.com/office/drawing/2014/main" id="{5F6B2C68-8C8D-457B-BA7E-6F733365B4DD}"/>
              </a:ext>
            </a:extLst>
          </p:cNvPr>
          <p:cNvSpPr>
            <a:spLocks noGrp="1"/>
          </p:cNvSpPr>
          <p:nvPr/>
        </p:nvSpPr>
        <p:spPr>
          <a:xfrm>
            <a:off x="5681380" y="5227606"/>
            <a:ext cx="2292785" cy="433483"/>
          </a:xfrm>
          <a:prstGeom prst="roundRect">
            <a:avLst>
              <a:gd name="adj" fmla="val 16667"/>
            </a:avLst>
          </a:prstGeom>
          <a:solidFill>
            <a:srgbClr val="FFF5CC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Results</a:t>
            </a:r>
          </a:p>
        </p:txBody>
      </p:sp>
      <p:sp>
        <p:nvSpPr>
          <p:cNvPr id="139" name="Zaoblený obdélník 29">
            <a:extLst>
              <a:ext uri="{FF2B5EF4-FFF2-40B4-BE49-F238E27FC236}">
                <a16:creationId xmlns:a16="http://schemas.microsoft.com/office/drawing/2014/main" id="{66FB42BF-F5E8-492B-A370-9254635A0B03}"/>
              </a:ext>
            </a:extLst>
          </p:cNvPr>
          <p:cNvSpPr>
            <a:spLocks noGrp="1"/>
          </p:cNvSpPr>
          <p:nvPr/>
        </p:nvSpPr>
        <p:spPr>
          <a:xfrm>
            <a:off x="8251103" y="5227606"/>
            <a:ext cx="2292421" cy="433483"/>
          </a:xfrm>
          <a:prstGeom prst="roundRect">
            <a:avLst>
              <a:gd name="adj" fmla="val 16667"/>
            </a:avLst>
          </a:prstGeom>
          <a:solidFill>
            <a:srgbClr val="FFF5CC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Results</a:t>
            </a:r>
          </a:p>
        </p:txBody>
      </p:sp>
      <p:sp>
        <p:nvSpPr>
          <p:cNvPr id="162" name="Zaoblený obdélník 30">
            <a:extLst>
              <a:ext uri="{FF2B5EF4-FFF2-40B4-BE49-F238E27FC236}">
                <a16:creationId xmlns:a16="http://schemas.microsoft.com/office/drawing/2014/main" id="{DA7D81C1-C904-4918-93CD-54A139776F7C}"/>
              </a:ext>
            </a:extLst>
          </p:cNvPr>
          <p:cNvSpPr>
            <a:spLocks noGrp="1"/>
          </p:cNvSpPr>
          <p:nvPr/>
        </p:nvSpPr>
        <p:spPr>
          <a:xfrm>
            <a:off x="491348" y="6381750"/>
            <a:ext cx="2292785" cy="431673"/>
          </a:xfrm>
          <a:prstGeom prst="roundRect">
            <a:avLst>
              <a:gd name="adj" fmla="val 16667"/>
            </a:avLst>
          </a:prstGeom>
          <a:solidFill>
            <a:srgbClr val="FFF5CC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Results</a:t>
            </a:r>
          </a:p>
        </p:txBody>
      </p:sp>
      <p:cxnSp>
        <p:nvCxnSpPr>
          <p:cNvPr id="229" name="Přímá spojnice se šipkou 21510"/>
          <p:cNvCxnSpPr>
            <a:stCxn id="142" idx="2"/>
            <a:endCxn id="152" idx="3"/>
          </p:cNvCxnSpPr>
          <p:nvPr/>
        </p:nvCxnSpPr>
        <p:spPr>
          <a:xfrm flipH="1">
            <a:off x="2784133" y="5662517"/>
            <a:ext cx="1429397" cy="385668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30" name="Přímá spojnice se šipkou 21512"/>
          <p:cNvCxnSpPr>
            <a:stCxn id="145" idx="2"/>
            <a:endCxn id="152" idx="3"/>
          </p:cNvCxnSpPr>
          <p:nvPr/>
        </p:nvCxnSpPr>
        <p:spPr>
          <a:xfrm flipH="1">
            <a:off x="2784133" y="5661089"/>
            <a:ext cx="4043640" cy="387095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31" name="Přímá spojnice se šipkou 21514"/>
          <p:cNvCxnSpPr>
            <a:stCxn id="139" idx="2"/>
            <a:endCxn id="152" idx="3"/>
          </p:cNvCxnSpPr>
          <p:nvPr/>
        </p:nvCxnSpPr>
        <p:spPr>
          <a:xfrm flipH="1">
            <a:off x="2784133" y="5661089"/>
            <a:ext cx="6613181" cy="387095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32" name="Přímá spojnice se šipkou 21519"/>
          <p:cNvCxnSpPr>
            <a:stCxn id="151" idx="3"/>
            <a:endCxn id="141" idx="0"/>
          </p:cNvCxnSpPr>
          <p:nvPr/>
        </p:nvCxnSpPr>
        <p:spPr>
          <a:xfrm>
            <a:off x="2783769" y="2849404"/>
            <a:ext cx="1429943" cy="356426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33" name="Přímá spojnice se šipkou 21521"/>
          <p:cNvCxnSpPr>
            <a:stCxn id="151" idx="3"/>
            <a:endCxn id="144" idx="0"/>
          </p:cNvCxnSpPr>
          <p:nvPr/>
        </p:nvCxnSpPr>
        <p:spPr>
          <a:xfrm>
            <a:off x="2783769" y="2849404"/>
            <a:ext cx="4044185" cy="356426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cxnSp>
        <p:nvCxnSpPr>
          <p:cNvPr id="234" name="Přímá spojnice se šipkou 21523"/>
          <p:cNvCxnSpPr>
            <a:stCxn id="151" idx="3"/>
            <a:endCxn id="138" idx="0"/>
          </p:cNvCxnSpPr>
          <p:nvPr/>
        </p:nvCxnSpPr>
        <p:spPr>
          <a:xfrm>
            <a:off x="2784254" y="2849404"/>
            <a:ext cx="6613909" cy="356426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</p:spTree>
    <p:extLst>
      <p:ext uri="{BB962C8B-B14F-4D97-AF65-F5344CB8AC3E}">
        <p14:creationId xmlns:p14="http://schemas.microsoft.com/office/powerpoint/2010/main" val="9619036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Rettangolo 2">
            <a:extLst>
              <a:ext uri="{FF2B5EF4-FFF2-40B4-BE49-F238E27FC236}">
                <a16:creationId xmlns:a16="http://schemas.microsoft.com/office/drawing/2014/main" id="{C1C1C448-B1C1-4FF0-BA29-C8DAF3A6F330}"/>
              </a:ext>
            </a:extLst>
          </p:cNvPr>
          <p:cNvSpPr>
            <a:spLocks noGrp="1"/>
          </p:cNvSpPr>
          <p:nvPr/>
        </p:nvSpPr>
        <p:spPr>
          <a:xfrm>
            <a:off x="2602175" y="5729002"/>
            <a:ext cx="7634083" cy="185738"/>
          </a:xfrm>
          <a:prstGeom prst="rect">
            <a:avLst/>
          </a:prstGeom>
          <a:solidFill>
            <a:srgbClr val="0000FF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70" name="PlaceHolder 1">
            <a:extLst>
              <a:ext uri="{FF2B5EF4-FFF2-40B4-BE49-F238E27FC236}">
                <a16:creationId xmlns:a16="http://schemas.microsoft.com/office/drawing/2014/main" id="{8B8504B7-5EF9-4F1B-9880-0B7EF5745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User actions in MT mode</a:t>
            </a:r>
          </a:p>
        </p:txBody>
      </p:sp>
      <p:pic>
        <p:nvPicPr>
          <p:cNvPr id="233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234754" y="4076605"/>
            <a:ext cx="1353269" cy="831604"/>
          </a:xfrm>
          <a:prstGeom prst="rect">
            <a:avLst/>
          </a:prstGeom>
          <a:ln w="38160">
            <a:noFill/>
          </a:ln>
        </p:spPr>
      </p:pic>
      <p:pic>
        <p:nvPicPr>
          <p:cNvPr id="234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10920" y="4076640"/>
            <a:ext cx="1289160" cy="792000"/>
          </a:xfrm>
          <a:prstGeom prst="rect">
            <a:avLst/>
          </a:prstGeom>
          <a:ln w="38160">
            <a:noFill/>
          </a:ln>
        </p:spPr>
      </p:pic>
      <p:pic>
        <p:nvPicPr>
          <p:cNvPr id="235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916000" y="4076640"/>
            <a:ext cx="1289160" cy="792000"/>
          </a:xfrm>
          <a:prstGeom prst="rect">
            <a:avLst/>
          </a:prstGeom>
          <a:ln w="38160">
            <a:noFill/>
          </a:ln>
        </p:spPr>
      </p:pic>
      <p:pic>
        <p:nvPicPr>
          <p:cNvPr id="236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5486400" y="4076640"/>
            <a:ext cx="1288800" cy="792000"/>
          </a:xfrm>
          <a:prstGeom prst="rect">
            <a:avLst/>
          </a:prstGeom>
          <a:ln w="38160">
            <a:noFill/>
          </a:ln>
        </p:spPr>
      </p:pic>
      <p:sp>
        <p:nvSpPr>
          <p:cNvPr id="175" name="CasellaDiTesto 7">
            <a:extLst>
              <a:ext uri="{FF2B5EF4-FFF2-40B4-BE49-F238E27FC236}">
                <a16:creationId xmlns:a16="http://schemas.microsoft.com/office/drawing/2014/main" id="{E1048C6E-DD8D-4D10-9825-59D01F636EA6}"/>
              </a:ext>
            </a:extLst>
          </p:cNvPr>
          <p:cNvSpPr>
            <a:spLocks noGrp="1"/>
          </p:cNvSpPr>
          <p:nvPr/>
        </p:nvSpPr>
        <p:spPr>
          <a:xfrm>
            <a:off x="388239" y="2147792"/>
            <a:ext cx="2327235" cy="45939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Master</a:t>
            </a:r>
          </a:p>
        </p:txBody>
      </p:sp>
      <p:sp>
        <p:nvSpPr>
          <p:cNvPr id="176" name="CasellaDiTesto 9">
            <a:extLst>
              <a:ext uri="{FF2B5EF4-FFF2-40B4-BE49-F238E27FC236}">
                <a16:creationId xmlns:a16="http://schemas.microsoft.com/office/drawing/2014/main" id="{4935B28E-FDC6-46DE-8F1F-3803F8430E98}"/>
              </a:ext>
            </a:extLst>
          </p:cNvPr>
          <p:cNvSpPr>
            <a:spLocks noGrp="1"/>
          </p:cNvSpPr>
          <p:nvPr/>
        </p:nvSpPr>
        <p:spPr>
          <a:xfrm>
            <a:off x="275061" y="3630644"/>
            <a:ext cx="2327235" cy="45939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Workers</a:t>
            </a:r>
          </a:p>
        </p:txBody>
      </p:sp>
      <p:sp>
        <p:nvSpPr>
          <p:cNvPr id="177" name="Rettangolo 11">
            <a:extLst>
              <a:ext uri="{FF2B5EF4-FFF2-40B4-BE49-F238E27FC236}">
                <a16:creationId xmlns:a16="http://schemas.microsoft.com/office/drawing/2014/main" id="{D1457A12-9C57-45C5-9A21-9EF8DA26C2B3}"/>
              </a:ext>
            </a:extLst>
          </p:cNvPr>
          <p:cNvSpPr>
            <a:spLocks noGrp="1"/>
          </p:cNvSpPr>
          <p:nvPr/>
        </p:nvSpPr>
        <p:spPr>
          <a:xfrm>
            <a:off x="4917037" y="2147792"/>
            <a:ext cx="1742667" cy="920496"/>
          </a:xfrm>
          <a:prstGeom prst="rect">
            <a:avLst/>
          </a:prstGeom>
          <a:solidFill>
            <a:srgbClr val="FFC0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78" name="CasellaDiTesto 12">
            <a:extLst>
              <a:ext uri="{FF2B5EF4-FFF2-40B4-BE49-F238E27FC236}">
                <a16:creationId xmlns:a16="http://schemas.microsoft.com/office/drawing/2014/main" id="{091EB442-0353-4FB1-871F-B3F9089E9FD9}"/>
              </a:ext>
            </a:extLst>
          </p:cNvPr>
          <p:cNvSpPr>
            <a:spLocks noGrp="1"/>
          </p:cNvSpPr>
          <p:nvPr/>
        </p:nvSpPr>
        <p:spPr>
          <a:xfrm>
            <a:off x="5007895" y="2379631"/>
            <a:ext cx="1561073" cy="64255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Geometry</a:t>
            </a:r>
          </a:p>
        </p:txBody>
      </p:sp>
      <p:sp>
        <p:nvSpPr>
          <p:cNvPr id="179" name="Rettangolo 14">
            <a:extLst>
              <a:ext uri="{FF2B5EF4-FFF2-40B4-BE49-F238E27FC236}">
                <a16:creationId xmlns:a16="http://schemas.microsoft.com/office/drawing/2014/main" id="{FE011BDC-4564-4B87-A946-E24E991B3D48}"/>
              </a:ext>
            </a:extLst>
          </p:cNvPr>
          <p:cNvSpPr>
            <a:spLocks noGrp="1"/>
          </p:cNvSpPr>
          <p:nvPr/>
        </p:nvSpPr>
        <p:spPr>
          <a:xfrm>
            <a:off x="6886180" y="2160365"/>
            <a:ext cx="1742667" cy="920877"/>
          </a:xfrm>
          <a:prstGeom prst="rect">
            <a:avLst/>
          </a:prstGeom>
          <a:solidFill>
            <a:srgbClr val="00B05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80" name="CasellaDiTesto 15">
            <a:extLst>
              <a:ext uri="{FF2B5EF4-FFF2-40B4-BE49-F238E27FC236}">
                <a16:creationId xmlns:a16="http://schemas.microsoft.com/office/drawing/2014/main" id="{5823E450-FE5E-45D2-BD0A-9D1993D7DD6A}"/>
              </a:ext>
            </a:extLst>
          </p:cNvPr>
          <p:cNvSpPr>
            <a:spLocks noGrp="1"/>
          </p:cNvSpPr>
          <p:nvPr/>
        </p:nvSpPr>
        <p:spPr>
          <a:xfrm>
            <a:off x="6977402" y="2392204"/>
            <a:ext cx="1560709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Physics</a:t>
            </a:r>
          </a:p>
        </p:txBody>
      </p:sp>
      <p:sp>
        <p:nvSpPr>
          <p:cNvPr id="181" name="Rettangolo 16">
            <a:extLst>
              <a:ext uri="{FF2B5EF4-FFF2-40B4-BE49-F238E27FC236}">
                <a16:creationId xmlns:a16="http://schemas.microsoft.com/office/drawing/2014/main" id="{F1E21854-FD34-4C9F-9B7D-F6C38A94E6D0}"/>
              </a:ext>
            </a:extLst>
          </p:cNvPr>
          <p:cNvSpPr>
            <a:spLocks noGrp="1"/>
          </p:cNvSpPr>
          <p:nvPr/>
        </p:nvSpPr>
        <p:spPr>
          <a:xfrm>
            <a:off x="8887954" y="2147792"/>
            <a:ext cx="1742667" cy="920496"/>
          </a:xfrm>
          <a:prstGeom prst="rect">
            <a:avLst/>
          </a:prstGeom>
          <a:solidFill>
            <a:srgbClr val="FF00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82" name="CasellaDiTesto 17">
            <a:extLst>
              <a:ext uri="{FF2B5EF4-FFF2-40B4-BE49-F238E27FC236}">
                <a16:creationId xmlns:a16="http://schemas.microsoft.com/office/drawing/2014/main" id="{6D13BC89-0DDB-4964-9736-5F8823FE7EE5}"/>
              </a:ext>
            </a:extLst>
          </p:cNvPr>
          <p:cNvSpPr>
            <a:spLocks noGrp="1"/>
          </p:cNvSpPr>
          <p:nvPr/>
        </p:nvSpPr>
        <p:spPr>
          <a:xfrm>
            <a:off x="8978690" y="2379631"/>
            <a:ext cx="1558768" cy="64255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RunAction</a:t>
            </a:r>
          </a:p>
        </p:txBody>
      </p:sp>
      <p:cxnSp>
        <p:nvCxnSpPr>
          <p:cNvPr id="245" name="Connettore 2 18"/>
          <p:cNvCxnSpPr/>
          <p:nvPr/>
        </p:nvCxnSpPr>
        <p:spPr>
          <a:xfrm flipV="1">
            <a:off x="2164871" y="3283553"/>
            <a:ext cx="3761787" cy="793052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arrow" w="med" len="med"/>
          </a:ln>
        </p:spPr>
      </p:cxnSp>
      <p:cxnSp>
        <p:nvCxnSpPr>
          <p:cNvPr id="246" name="Connettore 2 20"/>
          <p:cNvCxnSpPr/>
          <p:nvPr/>
        </p:nvCxnSpPr>
        <p:spPr>
          <a:xfrm flipV="1">
            <a:off x="5458543" y="3283553"/>
            <a:ext cx="1800408" cy="793052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arrow" w="med" len="med"/>
          </a:ln>
        </p:spPr>
      </p:cxnSp>
      <p:cxnSp>
        <p:nvCxnSpPr>
          <p:cNvPr id="247" name="Connettore 2 22"/>
          <p:cNvCxnSpPr/>
          <p:nvPr/>
        </p:nvCxnSpPr>
        <p:spPr>
          <a:xfrm flipV="1">
            <a:off x="8030571" y="3283934"/>
            <a:ext cx="128341" cy="650177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arrow" w="med" len="med"/>
          </a:ln>
        </p:spPr>
      </p:cxnSp>
      <p:sp>
        <p:nvSpPr>
          <p:cNvPr id="186" name="CasellaDiTesto 27">
            <a:extLst>
              <a:ext uri="{FF2B5EF4-FFF2-40B4-BE49-F238E27FC236}">
                <a16:creationId xmlns:a16="http://schemas.microsoft.com/office/drawing/2014/main" id="{611A9677-C86E-45E9-988A-A05BACE57946}"/>
              </a:ext>
            </a:extLst>
          </p:cNvPr>
          <p:cNvSpPr>
            <a:spLocks noGrp="1"/>
          </p:cNvSpPr>
          <p:nvPr/>
        </p:nvSpPr>
        <p:spPr>
          <a:xfrm>
            <a:off x="4638279" y="3429000"/>
            <a:ext cx="4680066" cy="368236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READONLY</a:t>
            </a:r>
          </a:p>
        </p:txBody>
      </p:sp>
      <p:sp>
        <p:nvSpPr>
          <p:cNvPr id="187" name="Rettangolo 32">
            <a:extLst>
              <a:ext uri="{FF2B5EF4-FFF2-40B4-BE49-F238E27FC236}">
                <a16:creationId xmlns:a16="http://schemas.microsoft.com/office/drawing/2014/main" id="{67E8A839-E560-4D0F-9A2E-B2BFD4680092}"/>
              </a:ext>
            </a:extLst>
          </p:cNvPr>
          <p:cNvSpPr>
            <a:spLocks noGrp="1"/>
          </p:cNvSpPr>
          <p:nvPr/>
        </p:nvSpPr>
        <p:spPr>
          <a:xfrm>
            <a:off x="681676" y="4948238"/>
            <a:ext cx="1742667" cy="496824"/>
          </a:xfrm>
          <a:prstGeom prst="rect">
            <a:avLst/>
          </a:prstGeom>
          <a:solidFill>
            <a:srgbClr val="FF0066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88" name="CasellaDiTesto 33">
            <a:extLst>
              <a:ext uri="{FF2B5EF4-FFF2-40B4-BE49-F238E27FC236}">
                <a16:creationId xmlns:a16="http://schemas.microsoft.com/office/drawing/2014/main" id="{9589D1CB-5C1F-458C-967D-C86224CC5E02}"/>
              </a:ext>
            </a:extLst>
          </p:cNvPr>
          <p:cNvSpPr>
            <a:spLocks noGrp="1"/>
          </p:cNvSpPr>
          <p:nvPr/>
        </p:nvSpPr>
        <p:spPr>
          <a:xfrm>
            <a:off x="772412" y="5013008"/>
            <a:ext cx="1558768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Primary</a:t>
            </a:r>
          </a:p>
        </p:txBody>
      </p:sp>
      <p:sp>
        <p:nvSpPr>
          <p:cNvPr id="189" name="Rettangolo 36">
            <a:extLst>
              <a:ext uri="{FF2B5EF4-FFF2-40B4-BE49-F238E27FC236}">
                <a16:creationId xmlns:a16="http://schemas.microsoft.com/office/drawing/2014/main" id="{43AC3B64-E3F4-4345-9840-BD73FF6711E1}"/>
              </a:ext>
            </a:extLst>
          </p:cNvPr>
          <p:cNvSpPr>
            <a:spLocks noGrp="1"/>
          </p:cNvSpPr>
          <p:nvPr/>
        </p:nvSpPr>
        <p:spPr>
          <a:xfrm>
            <a:off x="699507" y="5592604"/>
            <a:ext cx="1743152" cy="495395"/>
          </a:xfrm>
          <a:prstGeom prst="rect">
            <a:avLst/>
          </a:prstGeom>
          <a:solidFill>
            <a:srgbClr val="00B0F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90" name="CasellaDiTesto 37">
            <a:extLst>
              <a:ext uri="{FF2B5EF4-FFF2-40B4-BE49-F238E27FC236}">
                <a16:creationId xmlns:a16="http://schemas.microsoft.com/office/drawing/2014/main" id="{72B9F7E7-CADB-4B69-8360-AD7D43A22F7F}"/>
              </a:ext>
            </a:extLst>
          </p:cNvPr>
          <p:cNvSpPr>
            <a:spLocks noGrp="1"/>
          </p:cNvSpPr>
          <p:nvPr/>
        </p:nvSpPr>
        <p:spPr>
          <a:xfrm>
            <a:off x="790850" y="5655945"/>
            <a:ext cx="1558768" cy="64255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RunAction</a:t>
            </a:r>
          </a:p>
        </p:txBody>
      </p:sp>
      <p:sp>
        <p:nvSpPr>
          <p:cNvPr id="191" name="Rettangolo 38">
            <a:extLst>
              <a:ext uri="{FF2B5EF4-FFF2-40B4-BE49-F238E27FC236}">
                <a16:creationId xmlns:a16="http://schemas.microsoft.com/office/drawing/2014/main" id="{E0659837-A27F-4103-BF2E-A478AE6C3673}"/>
              </a:ext>
            </a:extLst>
          </p:cNvPr>
          <p:cNvSpPr>
            <a:spLocks noGrp="1"/>
          </p:cNvSpPr>
          <p:nvPr/>
        </p:nvSpPr>
        <p:spPr>
          <a:xfrm>
            <a:off x="723890" y="6217920"/>
            <a:ext cx="1742667" cy="497205"/>
          </a:xfrm>
          <a:prstGeom prst="rect">
            <a:avLst/>
          </a:prstGeom>
          <a:solidFill>
            <a:srgbClr val="A6A6A6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192" name="CasellaDiTesto 39">
            <a:extLst>
              <a:ext uri="{FF2B5EF4-FFF2-40B4-BE49-F238E27FC236}">
                <a16:creationId xmlns:a16="http://schemas.microsoft.com/office/drawing/2014/main" id="{DB2872B2-D6D1-4C0B-B936-54BC76A36FFF}"/>
              </a:ext>
            </a:extLst>
          </p:cNvPr>
          <p:cNvSpPr>
            <a:spLocks noGrp="1"/>
          </p:cNvSpPr>
          <p:nvPr/>
        </p:nvSpPr>
        <p:spPr>
          <a:xfrm>
            <a:off x="815111" y="6281642"/>
            <a:ext cx="1560709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EvtAction</a:t>
            </a:r>
          </a:p>
        </p:txBody>
      </p:sp>
      <p:sp>
        <p:nvSpPr>
          <p:cNvPr id="193" name="Rettangolo 40">
            <a:extLst>
              <a:ext uri="{FF2B5EF4-FFF2-40B4-BE49-F238E27FC236}">
                <a16:creationId xmlns:a16="http://schemas.microsoft.com/office/drawing/2014/main" id="{8CCDCC8C-53A6-42BA-9335-F6B4F29E38FD}"/>
              </a:ext>
            </a:extLst>
          </p:cNvPr>
          <p:cNvSpPr>
            <a:spLocks noGrp="1"/>
          </p:cNvSpPr>
          <p:nvPr/>
        </p:nvSpPr>
        <p:spPr>
          <a:xfrm>
            <a:off x="3709932" y="4948238"/>
            <a:ext cx="1743152" cy="496824"/>
          </a:xfrm>
          <a:prstGeom prst="rect">
            <a:avLst/>
          </a:prstGeom>
          <a:solidFill>
            <a:srgbClr val="FF0066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94" name="CasellaDiTesto 41">
            <a:extLst>
              <a:ext uri="{FF2B5EF4-FFF2-40B4-BE49-F238E27FC236}">
                <a16:creationId xmlns:a16="http://schemas.microsoft.com/office/drawing/2014/main" id="{6963ABB3-A4F3-4F63-B605-571FA733AEC8}"/>
              </a:ext>
            </a:extLst>
          </p:cNvPr>
          <p:cNvSpPr>
            <a:spLocks noGrp="1"/>
          </p:cNvSpPr>
          <p:nvPr/>
        </p:nvSpPr>
        <p:spPr>
          <a:xfrm>
            <a:off x="3802973" y="5011579"/>
            <a:ext cx="1558768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Primary</a:t>
            </a:r>
          </a:p>
        </p:txBody>
      </p:sp>
      <p:sp>
        <p:nvSpPr>
          <p:cNvPr id="195" name="Rettangolo 42">
            <a:extLst>
              <a:ext uri="{FF2B5EF4-FFF2-40B4-BE49-F238E27FC236}">
                <a16:creationId xmlns:a16="http://schemas.microsoft.com/office/drawing/2014/main" id="{A86394E9-D3BA-4A30-9D8C-ADBD441F7EFC}"/>
              </a:ext>
            </a:extLst>
          </p:cNvPr>
          <p:cNvSpPr>
            <a:spLocks noGrp="1"/>
          </p:cNvSpPr>
          <p:nvPr/>
        </p:nvSpPr>
        <p:spPr>
          <a:xfrm>
            <a:off x="3728249" y="5591175"/>
            <a:ext cx="1742667" cy="496824"/>
          </a:xfrm>
          <a:prstGeom prst="rect">
            <a:avLst/>
          </a:prstGeom>
          <a:solidFill>
            <a:srgbClr val="00B0F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196" name="CasellaDiTesto 43">
            <a:extLst>
              <a:ext uri="{FF2B5EF4-FFF2-40B4-BE49-F238E27FC236}">
                <a16:creationId xmlns:a16="http://schemas.microsoft.com/office/drawing/2014/main" id="{73F49398-6267-410B-98AA-47D3B31382B4}"/>
              </a:ext>
            </a:extLst>
          </p:cNvPr>
          <p:cNvSpPr>
            <a:spLocks noGrp="1"/>
          </p:cNvSpPr>
          <p:nvPr/>
        </p:nvSpPr>
        <p:spPr>
          <a:xfrm>
            <a:off x="3821290" y="5655945"/>
            <a:ext cx="1558768" cy="64255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RunAction</a:t>
            </a:r>
          </a:p>
        </p:txBody>
      </p:sp>
      <p:sp>
        <p:nvSpPr>
          <p:cNvPr id="197" name="Rettangolo 44">
            <a:extLst>
              <a:ext uri="{FF2B5EF4-FFF2-40B4-BE49-F238E27FC236}">
                <a16:creationId xmlns:a16="http://schemas.microsoft.com/office/drawing/2014/main" id="{25836512-58D9-4E3E-8A30-1B1A69512060}"/>
              </a:ext>
            </a:extLst>
          </p:cNvPr>
          <p:cNvSpPr>
            <a:spLocks noGrp="1"/>
          </p:cNvSpPr>
          <p:nvPr/>
        </p:nvSpPr>
        <p:spPr>
          <a:xfrm>
            <a:off x="3724125" y="6216491"/>
            <a:ext cx="1742667" cy="496824"/>
          </a:xfrm>
          <a:prstGeom prst="rect">
            <a:avLst/>
          </a:prstGeom>
          <a:solidFill>
            <a:srgbClr val="A6A6A6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198" name="CasellaDiTesto 45">
            <a:extLst>
              <a:ext uri="{FF2B5EF4-FFF2-40B4-BE49-F238E27FC236}">
                <a16:creationId xmlns:a16="http://schemas.microsoft.com/office/drawing/2014/main" id="{4C1A6C2D-5858-464F-8146-49557FF28137}"/>
              </a:ext>
            </a:extLst>
          </p:cNvPr>
          <p:cNvSpPr>
            <a:spLocks noGrp="1"/>
          </p:cNvSpPr>
          <p:nvPr/>
        </p:nvSpPr>
        <p:spPr>
          <a:xfrm>
            <a:off x="3845672" y="6281642"/>
            <a:ext cx="1558768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EvtAction</a:t>
            </a:r>
          </a:p>
        </p:txBody>
      </p:sp>
      <p:sp>
        <p:nvSpPr>
          <p:cNvPr id="199" name="Rettangolo 46">
            <a:extLst>
              <a:ext uri="{FF2B5EF4-FFF2-40B4-BE49-F238E27FC236}">
                <a16:creationId xmlns:a16="http://schemas.microsoft.com/office/drawing/2014/main" id="{AAA785B5-60D4-486D-8E02-B145A88E8B20}"/>
              </a:ext>
            </a:extLst>
          </p:cNvPr>
          <p:cNvSpPr>
            <a:spLocks noGrp="1"/>
          </p:cNvSpPr>
          <p:nvPr/>
        </p:nvSpPr>
        <p:spPr>
          <a:xfrm>
            <a:off x="7025560" y="4948238"/>
            <a:ext cx="1743152" cy="496824"/>
          </a:xfrm>
          <a:prstGeom prst="rect">
            <a:avLst/>
          </a:prstGeom>
          <a:solidFill>
            <a:srgbClr val="FF0066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200" name="CasellaDiTesto 47">
            <a:extLst>
              <a:ext uri="{FF2B5EF4-FFF2-40B4-BE49-F238E27FC236}">
                <a16:creationId xmlns:a16="http://schemas.microsoft.com/office/drawing/2014/main" id="{62090CFB-A59A-4656-8F84-FF68C1443AE0}"/>
              </a:ext>
            </a:extLst>
          </p:cNvPr>
          <p:cNvSpPr>
            <a:spLocks noGrp="1"/>
          </p:cNvSpPr>
          <p:nvPr/>
        </p:nvSpPr>
        <p:spPr>
          <a:xfrm>
            <a:off x="7118722" y="5011579"/>
            <a:ext cx="1558768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Primary</a:t>
            </a:r>
          </a:p>
        </p:txBody>
      </p:sp>
      <p:sp>
        <p:nvSpPr>
          <p:cNvPr id="201" name="Rettangolo 48">
            <a:extLst>
              <a:ext uri="{FF2B5EF4-FFF2-40B4-BE49-F238E27FC236}">
                <a16:creationId xmlns:a16="http://schemas.microsoft.com/office/drawing/2014/main" id="{2B9D89FC-F9EE-4632-9451-AE5C1ECD4A13}"/>
              </a:ext>
            </a:extLst>
          </p:cNvPr>
          <p:cNvSpPr>
            <a:spLocks noGrp="1"/>
          </p:cNvSpPr>
          <p:nvPr/>
        </p:nvSpPr>
        <p:spPr>
          <a:xfrm>
            <a:off x="7043877" y="5591175"/>
            <a:ext cx="1742667" cy="496824"/>
          </a:xfrm>
          <a:prstGeom prst="rect">
            <a:avLst/>
          </a:prstGeom>
          <a:solidFill>
            <a:srgbClr val="00B0F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  <p:sp>
        <p:nvSpPr>
          <p:cNvPr id="202" name="CasellaDiTesto 49">
            <a:extLst>
              <a:ext uri="{FF2B5EF4-FFF2-40B4-BE49-F238E27FC236}">
                <a16:creationId xmlns:a16="http://schemas.microsoft.com/office/drawing/2014/main" id="{D1D7BE5B-0C0E-4333-BFFA-970B8D37EDC3}"/>
              </a:ext>
            </a:extLst>
          </p:cNvPr>
          <p:cNvSpPr>
            <a:spLocks noGrp="1"/>
          </p:cNvSpPr>
          <p:nvPr/>
        </p:nvSpPr>
        <p:spPr>
          <a:xfrm>
            <a:off x="7137039" y="5655945"/>
            <a:ext cx="1558768" cy="64255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RunAction</a:t>
            </a:r>
          </a:p>
        </p:txBody>
      </p:sp>
      <p:sp>
        <p:nvSpPr>
          <p:cNvPr id="203" name="Rettangolo 50">
            <a:extLst>
              <a:ext uri="{FF2B5EF4-FFF2-40B4-BE49-F238E27FC236}">
                <a16:creationId xmlns:a16="http://schemas.microsoft.com/office/drawing/2014/main" id="{7968B49A-1C58-4DE0-A91A-8427CE7A6049}"/>
              </a:ext>
            </a:extLst>
          </p:cNvPr>
          <p:cNvSpPr>
            <a:spLocks noGrp="1"/>
          </p:cNvSpPr>
          <p:nvPr/>
        </p:nvSpPr>
        <p:spPr>
          <a:xfrm>
            <a:off x="7025560" y="6216491"/>
            <a:ext cx="1743152" cy="496824"/>
          </a:xfrm>
          <a:prstGeom prst="rect">
            <a:avLst/>
          </a:prstGeom>
          <a:solidFill>
            <a:srgbClr val="A6A6A6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>
              <a:buNone/>
            </a:pPr>
            <a:endParaRPr/>
          </a:p>
        </p:txBody>
      </p:sp>
      <p:sp>
        <p:nvSpPr>
          <p:cNvPr id="204" name="CasellaDiTesto 51">
            <a:extLst>
              <a:ext uri="{FF2B5EF4-FFF2-40B4-BE49-F238E27FC236}">
                <a16:creationId xmlns:a16="http://schemas.microsoft.com/office/drawing/2014/main" id="{EA4CB93B-9FAB-47EB-9A34-DEFF2BFFD887}"/>
              </a:ext>
            </a:extLst>
          </p:cNvPr>
          <p:cNvSpPr>
            <a:spLocks noGrp="1"/>
          </p:cNvSpPr>
          <p:nvPr/>
        </p:nvSpPr>
        <p:spPr>
          <a:xfrm>
            <a:off x="7161300" y="6281642"/>
            <a:ext cx="1558768" cy="36823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EvtAction</a:t>
            </a:r>
          </a:p>
        </p:txBody>
      </p:sp>
      <p:sp>
        <p:nvSpPr>
          <p:cNvPr id="205" name="Freccia in giù 3">
            <a:extLst>
              <a:ext uri="{FF2B5EF4-FFF2-40B4-BE49-F238E27FC236}">
                <a16:creationId xmlns:a16="http://schemas.microsoft.com/office/drawing/2014/main" id="{8FD2834B-F279-4571-9168-3B1263EED510}"/>
              </a:ext>
            </a:extLst>
          </p:cNvPr>
          <p:cNvSpPr>
            <a:spLocks noGrp="1"/>
          </p:cNvSpPr>
          <p:nvPr/>
        </p:nvSpPr>
        <p:spPr>
          <a:xfrm flipV="1">
            <a:off x="10052482" y="3180588"/>
            <a:ext cx="513484" cy="273348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0000FF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1534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PlaceHolder 1">
            <a:extLst>
              <a:ext uri="{FF2B5EF4-FFF2-40B4-BE49-F238E27FC236}">
                <a16:creationId xmlns:a16="http://schemas.microsoft.com/office/drawing/2014/main" id="{4F3EC075-13EE-4AB1-AC40-24FD8CAA1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G4UserRunAction</a:t>
            </a:r>
          </a:p>
        </p:txBody>
      </p:sp>
      <p:sp>
        <p:nvSpPr>
          <p:cNvPr id="207" name="TextovéPole 4">
            <a:extLst>
              <a:ext uri="{FF2B5EF4-FFF2-40B4-BE49-F238E27FC236}">
                <a16:creationId xmlns:a16="http://schemas.microsoft.com/office/drawing/2014/main" id="{87AB4517-52FB-44C4-9DCA-52B653D141F9}"/>
              </a:ext>
            </a:extLst>
          </p:cNvPr>
          <p:cNvSpPr>
            <a:spLocks noGrp="1"/>
          </p:cNvSpPr>
          <p:nvPr/>
        </p:nvSpPr>
        <p:spPr>
          <a:xfrm>
            <a:off x="10322992" y="6092666"/>
            <a:ext cx="666750" cy="476250"/>
          </a:xfrm>
          <a:prstGeom prst="rect">
            <a:avLst/>
          </a:prstGeom>
          <a:solidFill>
            <a:srgbClr val="050505"/>
          </a:solidFill>
          <a:ln w="0">
            <a:solidFill>
              <a:srgbClr val="050505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6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 i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MT</a:t>
            </a:r>
          </a:p>
        </p:txBody>
      </p:sp>
      <p:sp>
        <p:nvSpPr>
          <p:cNvPr id="208" name="Rectangle 207">
            <a:extLst>
              <a:ext uri="{FF2B5EF4-FFF2-40B4-BE49-F238E27FC236}">
                <a16:creationId xmlns:a16="http://schemas.microsoft.com/office/drawing/2014/main" id="{BD84A5D3-762A-41F9-A3BF-405DB3DC6B97}"/>
              </a:ext>
            </a:extLst>
          </p:cNvPr>
          <p:cNvSpPr>
            <a:spLocks noGrp="1"/>
          </p:cNvSpPr>
          <p:nvPr/>
        </p:nvSpPr>
        <p:spPr>
          <a:xfrm>
            <a:off x="422204" y="2046256"/>
            <a:ext cx="11085451" cy="4651153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spcBef>
                <a:spcPts val="700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BeginOfRunAction(const G4Run*)</a:t>
            </a:r>
          </a:p>
          <a:p>
            <a:pPr>
              <a:lnSpc>
                <a:spcPct val="104000"/>
              </a:lnSpc>
              <a:spcBef>
                <a:spcPts val="700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EndOfRunAction(const G4Run*)</a:t>
            </a:r>
          </a:p>
          <a:p>
            <a:pPr>
              <a:lnSpc>
                <a:spcPct val="104000"/>
              </a:lnSpc>
              <a:spcBef>
                <a:spcPts val="700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G4Run* GenerateRun()</a:t>
            </a:r>
          </a:p>
          <a:p>
            <a:pPr>
              <a:spcBef>
                <a:spcPts val="751"/>
              </a:spcBef>
              <a:buNone/>
            </a:pPr>
            <a:endParaRPr sz="1950" b="1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4000"/>
              </a:lnSpc>
              <a:spcBef>
                <a:spcPts val="751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Uses: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Book/output histograms and other analysis tools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Custom G4Run with additional information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Define parameters</a:t>
            </a:r>
          </a:p>
          <a:p>
            <a:pPr>
              <a:spcBef>
                <a:spcPts val="751"/>
              </a:spcBef>
              <a:buNone/>
            </a:pPr>
            <a:endParaRPr sz="195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13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882968" y="6236970"/>
            <a:ext cx="566671" cy="48768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4872435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>
            <a:extLst>
              <a:ext uri="{FF2B5EF4-FFF2-40B4-BE49-F238E27FC236}">
                <a16:creationId xmlns:a16="http://schemas.microsoft.com/office/drawing/2014/main" id="{1DB372F1-0631-4898-9C24-C13ECC936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G4UserEventAction</a:t>
            </a:r>
          </a:p>
        </p:txBody>
      </p:sp>
      <p:sp>
        <p:nvSpPr>
          <p:cNvPr id="211" name="Rectangle 210">
            <a:extLst>
              <a:ext uri="{FF2B5EF4-FFF2-40B4-BE49-F238E27FC236}">
                <a16:creationId xmlns:a16="http://schemas.microsoft.com/office/drawing/2014/main" id="{98E852E5-45D6-449B-AADC-60A7FE31BE0E}"/>
              </a:ext>
            </a:extLst>
          </p:cNvPr>
          <p:cNvSpPr>
            <a:spLocks noGrp="1"/>
          </p:cNvSpPr>
          <p:nvPr/>
        </p:nvSpPr>
        <p:spPr>
          <a:xfrm>
            <a:off x="742950" y="1971294"/>
            <a:ext cx="10706100" cy="4476750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spcBef>
                <a:spcPts val="700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BeginOfEventAction(const G4Event*)</a:t>
            </a:r>
          </a:p>
          <a:p>
            <a:pPr>
              <a:lnSpc>
                <a:spcPct val="104000"/>
              </a:lnSpc>
              <a:spcBef>
                <a:spcPts val="700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EndOfEventAction(const G4Event*)</a:t>
            </a:r>
          </a:p>
          <a:p>
            <a:pPr>
              <a:lnSpc>
                <a:spcPct val="100000"/>
              </a:lnSpc>
              <a:spcBef>
                <a:spcPts val="751"/>
              </a:spcBef>
              <a:buNone/>
            </a:pPr>
            <a:endParaRPr sz="1950" b="1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4000"/>
              </a:lnSpc>
              <a:spcBef>
                <a:spcPts val="751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Uses:</a:t>
            </a:r>
          </a:p>
          <a:p>
            <a:pPr marL="457200" indent="-457200">
              <a:lnSpc>
                <a:spcPct val="104000"/>
              </a:lnSpc>
              <a:spcBef>
                <a:spcPts val="799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Hit collection and event analysis </a:t>
            </a:r>
          </a:p>
          <a:p>
            <a:pPr marL="457200" indent="-457200">
              <a:lnSpc>
                <a:spcPct val="104000"/>
              </a:lnSpc>
              <a:spcBef>
                <a:spcPts val="799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selection</a:t>
            </a:r>
          </a:p>
          <a:p>
            <a:pPr marL="457200" indent="-457200">
              <a:lnSpc>
                <a:spcPct val="104000"/>
              </a:lnSpc>
              <a:spcBef>
                <a:spcPts val="799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Logging (e.g. output event number)</a:t>
            </a:r>
          </a:p>
        </p:txBody>
      </p:sp>
    </p:spTree>
    <p:extLst>
      <p:ext uri="{BB962C8B-B14F-4D97-AF65-F5344CB8AC3E}">
        <p14:creationId xmlns:p14="http://schemas.microsoft.com/office/powerpoint/2010/main" val="14194295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>
            <a:extLst>
              <a:ext uri="{FF2B5EF4-FFF2-40B4-BE49-F238E27FC236}">
                <a16:creationId xmlns:a16="http://schemas.microsoft.com/office/drawing/2014/main" id="{6B57D5BC-09A3-4E0A-AF49-431876F00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G4UserStackingAction</a:t>
            </a:r>
          </a:p>
        </p:txBody>
      </p:sp>
      <p:sp>
        <p:nvSpPr>
          <p:cNvPr id="213" name="Rectangle 212">
            <a:extLst>
              <a:ext uri="{FF2B5EF4-FFF2-40B4-BE49-F238E27FC236}">
                <a16:creationId xmlns:a16="http://schemas.microsoft.com/office/drawing/2014/main" id="{FEBE0A05-961A-478F-BE40-6EDE68F56196}"/>
              </a:ext>
            </a:extLst>
          </p:cNvPr>
          <p:cNvSpPr>
            <a:spLocks noGrp="1"/>
          </p:cNvSpPr>
          <p:nvPr/>
        </p:nvSpPr>
        <p:spPr>
          <a:xfrm>
            <a:off x="742950" y="2042541"/>
            <a:ext cx="10706100" cy="4476750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spcBef>
                <a:spcPts val="601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G4ClassificationOfNewTrack 	ClassifyNewTrack(const G4Track*)</a:t>
            </a:r>
          </a:p>
          <a:p>
            <a:pPr>
              <a:lnSpc>
                <a:spcPct val="104000"/>
              </a:lnSpc>
              <a:spcBef>
                <a:spcPts val="601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NewStage()</a:t>
            </a:r>
          </a:p>
          <a:p>
            <a:pPr>
              <a:lnSpc>
                <a:spcPct val="104000"/>
              </a:lnSpc>
              <a:spcBef>
                <a:spcPts val="601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PrepareNewEvent()</a:t>
            </a:r>
          </a:p>
          <a:p>
            <a:pPr>
              <a:spcBef>
                <a:spcPts val="751"/>
              </a:spcBef>
              <a:buNone/>
            </a:pPr>
            <a:endParaRPr sz="1950" b="1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4000"/>
              </a:lnSpc>
              <a:spcBef>
                <a:spcPts val="751"/>
              </a:spcBef>
              <a:buNone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Uses: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Pre-selection of tracks (~manual cuts)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Optimization of the order of track execution</a:t>
            </a:r>
          </a:p>
        </p:txBody>
      </p:sp>
    </p:spTree>
    <p:extLst>
      <p:ext uri="{BB962C8B-B14F-4D97-AF65-F5344CB8AC3E}">
        <p14:creationId xmlns:p14="http://schemas.microsoft.com/office/powerpoint/2010/main" val="9344817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>
            <a:extLst>
              <a:ext uri="{FF2B5EF4-FFF2-40B4-BE49-F238E27FC236}">
                <a16:creationId xmlns:a16="http://schemas.microsoft.com/office/drawing/2014/main" id="{1C86F181-AEC4-4C1C-98FC-4C4EC67B6B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G4UserTrackingAction</a:t>
            </a:r>
          </a:p>
        </p:txBody>
      </p:sp>
      <p:sp>
        <p:nvSpPr>
          <p:cNvPr id="215" name="Segnaposto contenuto 2">
            <a:extLst>
              <a:ext uri="{FF2B5EF4-FFF2-40B4-BE49-F238E27FC236}">
                <a16:creationId xmlns:a16="http://schemas.microsoft.com/office/drawing/2014/main" id="{B3317E71-539C-4725-A045-EB802C4D3906}"/>
              </a:ext>
            </a:extLst>
          </p:cNvPr>
          <p:cNvSpPr>
            <a:spLocks noGrp="1"/>
          </p:cNvSpPr>
          <p:nvPr/>
        </p:nvSpPr>
        <p:spPr>
          <a:xfrm>
            <a:off x="742950" y="1971675"/>
            <a:ext cx="10706100" cy="4619625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spcBef>
                <a:spcPts val="700"/>
              </a:spcBef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PreUserTrackingAction(const 	G4Track*)</a:t>
            </a:r>
          </a:p>
          <a:p>
            <a:pPr>
              <a:lnSpc>
                <a:spcPct val="104000"/>
              </a:lnSpc>
              <a:spcBef>
                <a:spcPts val="700"/>
              </a:spcBef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PostUserTrackingAction(const 	G4Track*)</a:t>
            </a:r>
          </a:p>
          <a:p>
            <a:pPr>
              <a:lnSpc>
                <a:spcPct val="100000"/>
              </a:lnSpc>
              <a:spcBef>
                <a:spcPts val="751"/>
              </a:spcBef>
              <a:buNone/>
            </a:pPr>
            <a:endParaRPr sz="2100" b="1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4000"/>
              </a:lnSpc>
              <a:spcBef>
                <a:spcPts val="751"/>
              </a:spcBef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Uses: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pre-selection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Store trajectories</a:t>
            </a:r>
          </a:p>
        </p:txBody>
      </p:sp>
    </p:spTree>
    <p:extLst>
      <p:ext uri="{BB962C8B-B14F-4D97-AF65-F5344CB8AC3E}">
        <p14:creationId xmlns:p14="http://schemas.microsoft.com/office/powerpoint/2010/main" val="15248886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>
            <a:extLst>
              <a:ext uri="{FF2B5EF4-FFF2-40B4-BE49-F238E27FC236}">
                <a16:creationId xmlns:a16="http://schemas.microsoft.com/office/drawing/2014/main" id="{467808D5-4E73-4A62-B178-AD889EF5A5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G4UserSteppingAction</a:t>
            </a:r>
          </a:p>
        </p:txBody>
      </p:sp>
      <p:sp>
        <p:nvSpPr>
          <p:cNvPr id="217" name="Segnaposto contenuto 2">
            <a:extLst>
              <a:ext uri="{FF2B5EF4-FFF2-40B4-BE49-F238E27FC236}">
                <a16:creationId xmlns:a16="http://schemas.microsoft.com/office/drawing/2014/main" id="{E18ABA29-F4D5-4DEA-A026-6C9C80CD1308}"/>
              </a:ext>
            </a:extLst>
          </p:cNvPr>
          <p:cNvSpPr>
            <a:spLocks noGrp="1"/>
          </p:cNvSpPr>
          <p:nvPr/>
        </p:nvSpPr>
        <p:spPr>
          <a:xfrm>
            <a:off x="742950" y="2115979"/>
            <a:ext cx="10706100" cy="447532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spcBef>
                <a:spcPts val="700"/>
              </a:spcBef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void UserSteppingAction(const G4Step*)</a:t>
            </a:r>
          </a:p>
          <a:p>
            <a:pPr>
              <a:spcBef>
                <a:spcPts val="751"/>
              </a:spcBef>
              <a:buNone/>
            </a:pPr>
            <a:endParaRPr sz="2100" b="1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4000"/>
              </a:lnSpc>
              <a:spcBef>
                <a:spcPts val="751"/>
              </a:spcBef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Uses: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Get information about particles</a:t>
            </a:r>
          </a:p>
          <a:p>
            <a:pPr marL="342720" indent="-34272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Kill tracks under specific circumstances</a:t>
            </a:r>
          </a:p>
        </p:txBody>
      </p:sp>
    </p:spTree>
    <p:extLst>
      <p:ext uri="{BB962C8B-B14F-4D97-AF65-F5344CB8AC3E}">
        <p14:creationId xmlns:p14="http://schemas.microsoft.com/office/powerpoint/2010/main" val="109303996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>
            <a:extLst>
              <a:ext uri="{FF2B5EF4-FFF2-40B4-BE49-F238E27FC236}">
                <a16:creationId xmlns:a16="http://schemas.microsoft.com/office/drawing/2014/main" id="{4BADF32C-5500-4E54-AFFD-2BA44B076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User-defined run class</a:t>
            </a:r>
          </a:p>
        </p:txBody>
      </p:sp>
      <p:sp>
        <p:nvSpPr>
          <p:cNvPr id="219" name="TextovéPole 3">
            <a:extLst>
              <a:ext uri="{FF2B5EF4-FFF2-40B4-BE49-F238E27FC236}">
                <a16:creationId xmlns:a16="http://schemas.microsoft.com/office/drawing/2014/main" id="{0D6F43AF-5407-41F7-8200-83D4530DCB3E}"/>
              </a:ext>
            </a:extLst>
          </p:cNvPr>
          <p:cNvSpPr>
            <a:spLocks noGrp="1"/>
          </p:cNvSpPr>
          <p:nvPr/>
        </p:nvSpPr>
        <p:spPr>
          <a:xfrm>
            <a:off x="552450" y="1990439"/>
            <a:ext cx="11087100" cy="756190"/>
          </a:xfrm>
          <a:prstGeom prst="roundRect">
            <a:avLst>
              <a:gd name="adj" fmla="val 12596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class MyRun : public G4Run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{ ... };</a:t>
            </a:r>
          </a:p>
        </p:txBody>
      </p:sp>
      <p:sp>
        <p:nvSpPr>
          <p:cNvPr id="220" name="Segnaposto contenuto 2">
            <a:extLst>
              <a:ext uri="{FF2B5EF4-FFF2-40B4-BE49-F238E27FC236}">
                <a16:creationId xmlns:a16="http://schemas.microsoft.com/office/drawing/2014/main" id="{849A83BE-352D-41C5-88EE-1B9C0A2B1D3B}"/>
              </a:ext>
            </a:extLst>
          </p:cNvPr>
          <p:cNvSpPr>
            <a:spLocks noGrp="1"/>
          </p:cNvSpPr>
          <p:nvPr/>
        </p:nvSpPr>
        <p:spPr>
          <a:xfrm>
            <a:off x="238791" y="2781014"/>
            <a:ext cx="11372459" cy="396268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spcBef>
                <a:spcPts val="649"/>
              </a:spcBef>
              <a:buNone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Virtual methods</a:t>
            </a:r>
          </a:p>
          <a:p>
            <a:pPr marL="342720" indent="-342720">
              <a:lnSpc>
                <a:spcPct val="104000"/>
              </a:lnSpc>
              <a:spcBef>
                <a:spcPts val="575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RecordEvent()</a:t>
            </a:r>
          </a:p>
          <a:p>
            <a:pPr marL="742680" indent="-285480">
              <a:lnSpc>
                <a:spcPct val="104000"/>
              </a:lnSpc>
              <a:spcBef>
                <a:spcPts val="55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called at the end of each event</a:t>
            </a:r>
          </a:p>
          <a:p>
            <a:pPr marL="742680" indent="-285480">
              <a:lnSpc>
                <a:spcPct val="104000"/>
              </a:lnSpc>
              <a:spcBef>
                <a:spcPts val="55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alternative to EndOfEventAction() 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of the EventAction class</a:t>
            </a:r>
          </a:p>
          <a:p>
            <a:pPr marL="342720" indent="-342720">
              <a:lnSpc>
                <a:spcPct val="104000"/>
              </a:lnSpc>
              <a:spcBef>
                <a:spcPts val="575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Merge()</a:t>
            </a:r>
          </a:p>
          <a:p>
            <a:pPr marL="742680" indent="-285480">
              <a:lnSpc>
                <a:spcPct val="104000"/>
              </a:lnSpc>
              <a:spcBef>
                <a:spcPts val="55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Called at the end of each worker run by the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master</a:t>
            </a:r>
          </a:p>
          <a:p>
            <a:pPr marL="742680" indent="-285480">
              <a:lnSpc>
                <a:spcPct val="80000"/>
              </a:lnSpc>
              <a:spcBef>
                <a:spcPts val="550"/>
              </a:spcBef>
              <a:buChar char=""/>
            </a:pPr>
            <a:endParaRPr sz="1800" b="1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4000"/>
              </a:lnSpc>
              <a:spcBef>
                <a:spcPts val="649"/>
              </a:spcBef>
              <a:buNone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When/why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to use it? </a:t>
            </a:r>
          </a:p>
          <a:p>
            <a:pPr marL="342720" indent="-342720">
              <a:lnSpc>
                <a:spcPct val="104000"/>
              </a:lnSpc>
              <a:spcBef>
                <a:spcPts val="575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Convenient in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MT-mode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, because it allows the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merging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of information (global quantities) from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thread-local runs 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into the master</a:t>
            </a:r>
          </a:p>
          <a:p>
            <a:pPr marL="1143000" indent="-228600">
              <a:lnSpc>
                <a:spcPct val="104000"/>
              </a:lnSpc>
              <a:spcBef>
                <a:spcPts val="476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UserEventAction is thread-local	</a:t>
            </a:r>
          </a:p>
        </p:txBody>
      </p:sp>
      <p:sp>
        <p:nvSpPr>
          <p:cNvPr id="221" name="TextovéPole 4">
            <a:extLst>
              <a:ext uri="{FF2B5EF4-FFF2-40B4-BE49-F238E27FC236}">
                <a16:creationId xmlns:a16="http://schemas.microsoft.com/office/drawing/2014/main" id="{E0C7B032-46DA-435D-AA4B-03F529E21683}"/>
              </a:ext>
            </a:extLst>
          </p:cNvPr>
          <p:cNvSpPr>
            <a:spLocks noGrp="1"/>
          </p:cNvSpPr>
          <p:nvPr/>
        </p:nvSpPr>
        <p:spPr>
          <a:xfrm>
            <a:off x="10236259" y="260318"/>
            <a:ext cx="666750" cy="476250"/>
          </a:xfrm>
          <a:prstGeom prst="rect">
            <a:avLst/>
          </a:prstGeom>
          <a:solidFill>
            <a:srgbClr val="050505"/>
          </a:solidFill>
          <a:ln w="0">
            <a:solidFill>
              <a:srgbClr val="050505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6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MT</a:t>
            </a:r>
          </a:p>
        </p:txBody>
      </p:sp>
    </p:spTree>
    <p:extLst>
      <p:ext uri="{BB962C8B-B14F-4D97-AF65-F5344CB8AC3E}">
        <p14:creationId xmlns:p14="http://schemas.microsoft.com/office/powerpoint/2010/main" val="1647182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>
            <a:extLst>
              <a:ext uri="{FF2B5EF4-FFF2-40B4-BE49-F238E27FC236}">
                <a16:creationId xmlns:a16="http://schemas.microsoft.com/office/drawing/2014/main" id="{958B4C11-235B-4445-8BE2-B2FCD69A1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Outlook</a:t>
            </a: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5C1A4FA3-5512-41F4-B750-D810EA6833A6}"/>
              </a:ext>
            </a:extLst>
          </p:cNvPr>
          <p:cNvSpPr>
            <a:spLocks noGrp="1"/>
          </p:cNvSpPr>
          <p:nvPr/>
        </p:nvSpPr>
        <p:spPr>
          <a:xfrm>
            <a:off x="742950" y="2014538"/>
            <a:ext cx="10706100" cy="4476750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Run, Event, Track, ...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 word about multi-threading</a:t>
            </a:r>
          </a:p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Optional user action classes</a:t>
            </a:r>
          </a:p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Command-based scoring</a:t>
            </a:r>
          </a:p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Accumulables</a:t>
            </a:r>
            <a:endParaRPr sz="32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Analysis tools </a:t>
            </a:r>
            <a:r>
              <a:rPr sz="3200" b="0" i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(detached slides)</a:t>
            </a:r>
          </a:p>
          <a:p>
            <a:pPr marL="343080" indent="-343080">
              <a:spcBef>
                <a:spcPts val="751"/>
              </a:spcBef>
              <a:buChar char=""/>
            </a:pPr>
            <a:endParaRPr sz="3200" b="0" i="1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spcBef>
                <a:spcPts val="751"/>
              </a:spcBef>
              <a:buChar char=""/>
            </a:pPr>
            <a:endParaRPr sz="3200" b="0" i="1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702298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>
            <a:extLst>
              <a:ext uri="{FF2B5EF4-FFF2-40B4-BE49-F238E27FC236}">
                <a16:creationId xmlns:a16="http://schemas.microsoft.com/office/drawing/2014/main" id="{A969583C-3C38-47F2-9647-C0F750F2C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Registration of user actions</a:t>
            </a:r>
          </a:p>
        </p:txBody>
      </p:sp>
      <p:sp>
        <p:nvSpPr>
          <p:cNvPr id="223" name="Rectangle 3">
            <a:extLst>
              <a:ext uri="{FF2B5EF4-FFF2-40B4-BE49-F238E27FC236}">
                <a16:creationId xmlns:a16="http://schemas.microsoft.com/office/drawing/2014/main" id="{BEEAD844-D124-417F-BE7A-54429DBC4669}"/>
              </a:ext>
            </a:extLst>
          </p:cNvPr>
          <p:cNvSpPr>
            <a:spLocks noGrp="1"/>
          </p:cNvSpPr>
          <p:nvPr/>
        </p:nvSpPr>
        <p:spPr>
          <a:xfrm>
            <a:off x="422690" y="2165033"/>
            <a:ext cx="10901189" cy="4175284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 marL="342720" indent="-342720">
              <a:lnSpc>
                <a:spcPct val="104000"/>
              </a:lnSpc>
              <a:spcBef>
                <a:spcPts val="726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In multi-threading mode (and sequential), objects of user action classes must be </a:t>
            </a:r>
            <a:r>
              <a:rPr sz="195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registered</a:t>
            </a:r>
            <a:r>
              <a:rPr sz="195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to the </a:t>
            </a:r>
            <a:r>
              <a:rPr sz="195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G4(MT)</a:t>
            </a:r>
            <a:r>
              <a:rPr sz="1950" b="1" u="none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RunManager</a:t>
            </a:r>
            <a:r>
              <a:rPr sz="195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</a:t>
            </a:r>
            <a:r>
              <a:rPr sz="195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via a user-defined action initialization class</a:t>
            </a:r>
          </a:p>
          <a:p>
            <a:pPr marL="342720" indent="-342720">
              <a:lnSpc>
                <a:spcPct val="80000"/>
              </a:lnSpc>
              <a:spcBef>
                <a:spcPts val="726"/>
              </a:spcBef>
              <a:buChar char=""/>
            </a:pPr>
            <a:endParaRPr sz="195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2720" indent="-342720">
              <a:lnSpc>
                <a:spcPct val="80000"/>
              </a:lnSpc>
              <a:spcBef>
                <a:spcPts val="726"/>
              </a:spcBef>
              <a:buChar char=""/>
            </a:pPr>
            <a:endParaRPr sz="195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2720" indent="-342720">
              <a:lnSpc>
                <a:spcPct val="80000"/>
              </a:lnSpc>
              <a:spcBef>
                <a:spcPts val="726"/>
              </a:spcBef>
              <a:buChar char=""/>
            </a:pPr>
            <a:endParaRPr sz="195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2720" indent="-342720">
              <a:lnSpc>
                <a:spcPct val="104000"/>
              </a:lnSpc>
              <a:spcBef>
                <a:spcPts val="726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In sequential mode, the actions can </a:t>
            </a:r>
            <a:r>
              <a:rPr sz="1950" b="0" i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also</a:t>
            </a:r>
            <a:r>
              <a:rPr sz="195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be registered to the run manager directly (not recommended)</a:t>
            </a:r>
          </a:p>
          <a:p>
            <a:pPr marL="742680" indent="-285480">
              <a:lnSpc>
                <a:spcPct val="80000"/>
              </a:lnSpc>
              <a:spcBef>
                <a:spcPts val="726"/>
              </a:spcBef>
              <a:buChar char=""/>
            </a:pPr>
            <a:endParaRPr sz="195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24" name="TextovéPole 3">
            <a:extLst>
              <a:ext uri="{FF2B5EF4-FFF2-40B4-BE49-F238E27FC236}">
                <a16:creationId xmlns:a16="http://schemas.microsoft.com/office/drawing/2014/main" id="{6AAC1B63-643B-4C98-8736-F2B0C1B8FF08}"/>
              </a:ext>
            </a:extLst>
          </p:cNvPr>
          <p:cNvSpPr>
            <a:spLocks noGrp="1"/>
          </p:cNvSpPr>
          <p:nvPr/>
        </p:nvSpPr>
        <p:spPr>
          <a:xfrm>
            <a:off x="914400" y="3067050"/>
            <a:ext cx="9882257" cy="723900"/>
          </a:xfrm>
          <a:prstGeom prst="roundRect">
            <a:avLst>
              <a:gd name="adj" fmla="val 10995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14300" tIns="66675" rIns="114300" bIns="66675" anchor="ctr">
            <a:noAutofit/>
          </a:bodyPr>
          <a:lstStyle/>
          <a:p>
            <a:pPr>
              <a:lnSpc>
                <a:spcPct val="100000"/>
              </a:lnSpc>
              <a:buNone/>
              <a:defRPr sz="13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50" b="1" u="none" dirty="0" err="1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runManager</a:t>
            </a:r>
            <a:r>
              <a:rPr sz="1350" b="1" u="none" dirty="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-&gt;</a:t>
            </a:r>
            <a:r>
              <a:rPr sz="1350" b="1" u="none" dirty="0" err="1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SetUserInitialization</a:t>
            </a:r>
            <a:r>
              <a:rPr sz="1350" b="1" u="none" dirty="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(</a:t>
            </a:r>
            <a:r>
              <a:rPr lang="it-IT" sz="1350" b="1" u="none" dirty="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</a:t>
            </a:r>
            <a:r>
              <a:rPr sz="1350" b="1" u="none" dirty="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new </a:t>
            </a:r>
            <a:r>
              <a:rPr sz="1350" b="1" u="none" dirty="0" err="1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MyActionInitialization</a:t>
            </a:r>
            <a:r>
              <a:rPr sz="1350" b="1" u="none" dirty="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);</a:t>
            </a:r>
          </a:p>
        </p:txBody>
      </p:sp>
      <p:sp>
        <p:nvSpPr>
          <p:cNvPr id="225" name="TextovéPole 5">
            <a:extLst>
              <a:ext uri="{FF2B5EF4-FFF2-40B4-BE49-F238E27FC236}">
                <a16:creationId xmlns:a16="http://schemas.microsoft.com/office/drawing/2014/main" id="{16A2B779-FDBF-489E-89E0-9CBCF37178DB}"/>
              </a:ext>
            </a:extLst>
          </p:cNvPr>
          <p:cNvSpPr>
            <a:spLocks noGrp="1"/>
          </p:cNvSpPr>
          <p:nvPr/>
        </p:nvSpPr>
        <p:spPr>
          <a:xfrm>
            <a:off x="651601" y="5336180"/>
            <a:ext cx="10244207" cy="476250"/>
          </a:xfrm>
          <a:prstGeom prst="roundRect">
            <a:avLst>
              <a:gd name="adj" fmla="val 25517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14300" tIns="66675" rIns="114300" bIns="66675" anchor="ctr">
            <a:noAutofit/>
          </a:bodyPr>
          <a:lstStyle/>
          <a:p>
            <a:pPr>
              <a:lnSpc>
                <a:spcPct val="100000"/>
              </a:lnSpc>
              <a:buNone/>
              <a:defRPr sz="13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5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runManager-&gt;SetUserAction(new MyRunAction);</a:t>
            </a:r>
          </a:p>
        </p:txBody>
      </p:sp>
    </p:spTree>
    <p:extLst>
      <p:ext uri="{BB962C8B-B14F-4D97-AF65-F5344CB8AC3E}">
        <p14:creationId xmlns:p14="http://schemas.microsoft.com/office/powerpoint/2010/main" val="6022510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PlaceHolder 1">
            <a:extLst>
              <a:ext uri="{FF2B5EF4-FFF2-40B4-BE49-F238E27FC236}">
                <a16:creationId xmlns:a16="http://schemas.microsoft.com/office/drawing/2014/main" id="{A67943FD-22DD-43C6-8EE2-AF1B32136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MyActionInitialization</a:t>
            </a:r>
          </a:p>
        </p:txBody>
      </p:sp>
      <p:sp>
        <p:nvSpPr>
          <p:cNvPr id="227" name="Rectangle 5">
            <a:extLst>
              <a:ext uri="{FF2B5EF4-FFF2-40B4-BE49-F238E27FC236}">
                <a16:creationId xmlns:a16="http://schemas.microsoft.com/office/drawing/2014/main" id="{87B45F63-458B-48C3-99A8-C26A7483341F}"/>
              </a:ext>
            </a:extLst>
          </p:cNvPr>
          <p:cNvSpPr>
            <a:spLocks noGrp="1"/>
          </p:cNvSpPr>
          <p:nvPr/>
        </p:nvSpPr>
        <p:spPr>
          <a:xfrm>
            <a:off x="487224" y="2415921"/>
            <a:ext cx="10757685" cy="2288477"/>
          </a:xfrm>
          <a:prstGeom prst="roundRect">
            <a:avLst>
              <a:gd name="adj" fmla="val 3964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95250" tIns="76200" rIns="95250" bIns="76200" anchor="t">
            <a:noAutofit/>
          </a:bodyPr>
          <a:lstStyle/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void MyActionInitialization::</a:t>
            </a: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Build</a:t>
            </a: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() const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{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1575" b="0" i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//Set mandatory classes 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</a:t>
            </a: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SetUserAction</a:t>
            </a: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(new MyPrimaryGeneratorAction());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</a:t>
            </a:r>
            <a:r>
              <a:rPr sz="1575" b="0" i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Set optional user action classes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SetUserAction(new MyEventAction());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SetUserAction(new MyRunAction());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</p:txBody>
      </p:sp>
      <p:sp>
        <p:nvSpPr>
          <p:cNvPr id="228" name="Rectangle 5">
            <a:extLst>
              <a:ext uri="{FF2B5EF4-FFF2-40B4-BE49-F238E27FC236}">
                <a16:creationId xmlns:a16="http://schemas.microsoft.com/office/drawing/2014/main" id="{9906C5E7-4B87-4D87-B916-19744D9D40C0}"/>
              </a:ext>
            </a:extLst>
          </p:cNvPr>
          <p:cNvSpPr>
            <a:spLocks noGrp="1"/>
          </p:cNvSpPr>
          <p:nvPr/>
        </p:nvSpPr>
        <p:spPr>
          <a:xfrm>
            <a:off x="394668" y="5263896"/>
            <a:ext cx="10757685" cy="1465517"/>
          </a:xfrm>
          <a:prstGeom prst="roundRect">
            <a:avLst>
              <a:gd name="adj" fmla="val 6501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95250" tIns="76200" rIns="95250" bIns="76200" anchor="t">
            <a:noAutofit/>
          </a:bodyPr>
          <a:lstStyle/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void MyActionInitialization::</a:t>
            </a: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BuildForMaster</a:t>
            </a: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() const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{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// </a:t>
            </a:r>
            <a:r>
              <a:rPr sz="1575" b="0" i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Set optional user action classes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SetUserAction(new MyMasterRunAction());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</p:txBody>
      </p:sp>
      <p:sp>
        <p:nvSpPr>
          <p:cNvPr id="229" name="Rectangle 3">
            <a:extLst>
              <a:ext uri="{FF2B5EF4-FFF2-40B4-BE49-F238E27FC236}">
                <a16:creationId xmlns:a16="http://schemas.microsoft.com/office/drawing/2014/main" id="{B9B02B75-F568-4B8E-ACCC-5CF21D858D62}"/>
              </a:ext>
            </a:extLst>
          </p:cNvPr>
          <p:cNvSpPr>
            <a:spLocks noGrp="1"/>
          </p:cNvSpPr>
          <p:nvPr/>
        </p:nvSpPr>
        <p:spPr>
          <a:xfrm>
            <a:off x="331832" y="2039779"/>
            <a:ext cx="11097339" cy="431673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 marL="342720" indent="-342720">
              <a:lnSpc>
                <a:spcPct val="104000"/>
              </a:lnSpc>
              <a:spcBef>
                <a:spcPts val="649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Register thread-local user actions</a:t>
            </a:r>
          </a:p>
        </p:txBody>
      </p:sp>
      <p:sp>
        <p:nvSpPr>
          <p:cNvPr id="230" name="Rectangle 3">
            <a:extLst>
              <a:ext uri="{FF2B5EF4-FFF2-40B4-BE49-F238E27FC236}">
                <a16:creationId xmlns:a16="http://schemas.microsoft.com/office/drawing/2014/main" id="{5F3EB2D1-F9D5-4D40-BACB-58929FB7B0BE}"/>
              </a:ext>
            </a:extLst>
          </p:cNvPr>
          <p:cNvSpPr>
            <a:spLocks noGrp="1"/>
          </p:cNvSpPr>
          <p:nvPr/>
        </p:nvSpPr>
        <p:spPr>
          <a:xfrm>
            <a:off x="238791" y="4868609"/>
            <a:ext cx="11097339" cy="431959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 marL="342720" indent="-342720">
              <a:lnSpc>
                <a:spcPct val="104000"/>
              </a:lnSpc>
              <a:spcBef>
                <a:spcPts val="649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Register RunAction for the master (optional)</a:t>
            </a:r>
          </a:p>
        </p:txBody>
      </p:sp>
      <p:pic>
        <p:nvPicPr>
          <p:cNvPr id="248" name="Obrázek 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10281301" y="5300663"/>
            <a:ext cx="706888" cy="571571"/>
          </a:xfrm>
          <a:prstGeom prst="rect">
            <a:avLst/>
          </a:prstGeom>
          <a:ln w="38160">
            <a:noFill/>
          </a:ln>
        </p:spPr>
      </p:pic>
      <p:cxnSp>
        <p:nvCxnSpPr>
          <p:cNvPr id="249" name="Straight Arrow Connector 7"/>
          <p:cNvCxnSpPr/>
          <p:nvPr/>
        </p:nvCxnSpPr>
        <p:spPr>
          <a:xfrm flipH="1">
            <a:off x="7484092" y="2996660"/>
            <a:ext cx="1469003" cy="423005"/>
          </a:xfrm>
          <a:prstGeom prst="straightConnector1">
            <a:avLst/>
          </a:prstGeom>
          <a:ln w="9360">
            <a:solidFill>
              <a:srgbClr val="000000"/>
            </a:solidFill>
            <a:miter/>
            <a:tailEnd type="triangle" w="med" len="med"/>
          </a:ln>
        </p:spPr>
      </p:cxnSp>
      <p:sp>
        <p:nvSpPr>
          <p:cNvPr id="233" name="TextBox 2">
            <a:extLst>
              <a:ext uri="{FF2B5EF4-FFF2-40B4-BE49-F238E27FC236}">
                <a16:creationId xmlns:a16="http://schemas.microsoft.com/office/drawing/2014/main" id="{98FA9803-9EE2-4430-89A0-4B6F40273BEE}"/>
              </a:ext>
            </a:extLst>
          </p:cNvPr>
          <p:cNvSpPr>
            <a:spLocks noGrp="1"/>
          </p:cNvSpPr>
          <p:nvPr/>
        </p:nvSpPr>
        <p:spPr>
          <a:xfrm>
            <a:off x="8512879" y="2471357"/>
            <a:ext cx="2741734" cy="759283"/>
          </a:xfrm>
          <a:prstGeom prst="rect">
            <a:avLst/>
          </a:prstGeom>
          <a:gradFill rotWithShape="0">
            <a:gsLst>
              <a:gs pos="0">
                <a:srgbClr val="FFF284"/>
              </a:gs>
              <a:gs pos="100000">
                <a:srgbClr val="FFFBDC"/>
              </a:gs>
            </a:gsLst>
            <a:lin ang="16200000"/>
          </a:gradFill>
          <a:ln w="9360">
            <a:solidFill>
              <a:srgbClr val="E7BA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 algn="ctr"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Also the primary</a:t>
            </a:r>
          </a:p>
          <a:p>
            <a:pPr algn="ctr"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generator</a:t>
            </a:r>
          </a:p>
        </p:txBody>
      </p:sp>
    </p:spTree>
    <p:extLst>
      <p:ext uri="{BB962C8B-B14F-4D97-AF65-F5344CB8AC3E}">
        <p14:creationId xmlns:p14="http://schemas.microsoft.com/office/powerpoint/2010/main" val="143019933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>
            <a:extLst>
              <a:ext uri="{FF2B5EF4-FFF2-40B4-BE49-F238E27FC236}">
                <a16:creationId xmlns:a16="http://schemas.microsoft.com/office/drawing/2014/main" id="{559E89C8-910A-407A-B064-1E60DB7017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Multiple user actions</a:t>
            </a:r>
          </a:p>
        </p:txBody>
      </p:sp>
      <p:sp>
        <p:nvSpPr>
          <p:cNvPr id="235" name="Segnaposto contenuto 2">
            <a:extLst>
              <a:ext uri="{FF2B5EF4-FFF2-40B4-BE49-F238E27FC236}">
                <a16:creationId xmlns:a16="http://schemas.microsoft.com/office/drawing/2014/main" id="{5B1296D3-0541-499E-945B-BE3F0C14FEAF}"/>
              </a:ext>
            </a:extLst>
          </p:cNvPr>
          <p:cNvSpPr>
            <a:spLocks noGrp="1"/>
          </p:cNvSpPr>
          <p:nvPr/>
        </p:nvSpPr>
        <p:spPr>
          <a:xfrm>
            <a:off x="1478043" y="1989011"/>
            <a:ext cx="9674311" cy="201596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 marL="342720" indent="-342720">
              <a:lnSpc>
                <a:spcPct val="104000"/>
              </a:lnSpc>
              <a:spcBef>
                <a:spcPts val="649"/>
              </a:spcBef>
              <a:buChar char="•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G4MultiRunAction</a:t>
            </a:r>
          </a:p>
          <a:p>
            <a:pPr marL="342720" indent="-342720">
              <a:lnSpc>
                <a:spcPct val="104000"/>
              </a:lnSpc>
              <a:spcBef>
                <a:spcPts val="649"/>
              </a:spcBef>
              <a:buChar char="•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G4MultiEventAction</a:t>
            </a:r>
          </a:p>
          <a:p>
            <a:pPr marL="342720" indent="-342720">
              <a:lnSpc>
                <a:spcPct val="104000"/>
              </a:lnSpc>
              <a:spcBef>
                <a:spcPts val="649"/>
              </a:spcBef>
              <a:buChar char="•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G4MultiTrackingAction</a:t>
            </a:r>
          </a:p>
          <a:p>
            <a:pPr marL="342720" indent="-342720">
              <a:lnSpc>
                <a:spcPct val="104000"/>
              </a:lnSpc>
              <a:spcBef>
                <a:spcPts val="649"/>
              </a:spcBef>
              <a:buChar char="•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G4MultiSteppingAction</a:t>
            </a:r>
          </a:p>
          <a:p>
            <a:pPr marL="342720" indent="-342720">
              <a:lnSpc>
                <a:spcPct val="104000"/>
              </a:lnSpc>
              <a:spcBef>
                <a:spcPts val="649"/>
              </a:spcBef>
              <a:buChar char="•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no G4MultiStackingAction</a:t>
            </a:r>
          </a:p>
        </p:txBody>
      </p:sp>
      <p:sp>
        <p:nvSpPr>
          <p:cNvPr id="236" name="TextovéPole 9">
            <a:extLst>
              <a:ext uri="{FF2B5EF4-FFF2-40B4-BE49-F238E27FC236}">
                <a16:creationId xmlns:a16="http://schemas.microsoft.com/office/drawing/2014/main" id="{C46770E5-570B-4325-8C81-6A5FF93DB414}"/>
              </a:ext>
            </a:extLst>
          </p:cNvPr>
          <p:cNvSpPr>
            <a:spLocks noGrp="1"/>
          </p:cNvSpPr>
          <p:nvPr/>
        </p:nvSpPr>
        <p:spPr>
          <a:xfrm>
            <a:off x="552450" y="4149757"/>
            <a:ext cx="11087100" cy="1535934"/>
          </a:xfrm>
          <a:prstGeom prst="roundRect">
            <a:avLst>
              <a:gd name="adj" fmla="val 6302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auto multiAction = new G4MultiEventAction{ new MyEventAction1, 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	new MyEventAction2 };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//...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multiAction-&gt;push_back(new MyEventAction3);</a:t>
            </a:r>
          </a:p>
          <a:p>
            <a:pPr>
              <a:lnSpc>
                <a:spcPct val="100000"/>
              </a:lnSpc>
              <a:spcAft>
                <a:spcPts val="799"/>
              </a:spcAft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SetUserAction(multiAction);</a:t>
            </a:r>
          </a:p>
        </p:txBody>
      </p:sp>
      <p:sp>
        <p:nvSpPr>
          <p:cNvPr id="237" name="TextovéPole 7">
            <a:extLst>
              <a:ext uri="{FF2B5EF4-FFF2-40B4-BE49-F238E27FC236}">
                <a16:creationId xmlns:a16="http://schemas.microsoft.com/office/drawing/2014/main" id="{03B9AB67-45EE-4BE9-B75C-237D5DFB7BFD}"/>
              </a:ext>
            </a:extLst>
          </p:cNvPr>
          <p:cNvSpPr>
            <a:spLocks noGrp="1"/>
          </p:cNvSpPr>
          <p:nvPr/>
        </p:nvSpPr>
        <p:spPr>
          <a:xfrm>
            <a:off x="552450" y="5838444"/>
            <a:ext cx="11087100" cy="825120"/>
          </a:xfrm>
          <a:prstGeom prst="roundRect">
            <a:avLst>
              <a:gd name="adj" fmla="val 11544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 algn="ctr"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Containers enabling to have </a:t>
            </a:r>
            <a:r>
              <a:rPr sz="1575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multiple user actions </a:t>
            </a:r>
            <a:r>
              <a:rPr sz="1575" b="0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of the same “kind”, implemented as customized std::vector’s.</a:t>
            </a:r>
          </a:p>
        </p:txBody>
      </p:sp>
    </p:spTree>
    <p:extLst>
      <p:ext uri="{BB962C8B-B14F-4D97-AF65-F5344CB8AC3E}">
        <p14:creationId xmlns:p14="http://schemas.microsoft.com/office/powerpoint/2010/main" val="40598473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PlaceHolder 1">
            <a:extLst>
              <a:ext uri="{FF2B5EF4-FFF2-40B4-BE49-F238E27FC236}">
                <a16:creationId xmlns:a16="http://schemas.microsoft.com/office/drawing/2014/main" id="{6629C264-344B-4E12-A3B2-45B81A755C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90750"/>
            <a:ext cx="10287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8000"/>
              </a:lnSpc>
              <a:buNone/>
              <a:defRPr sz="390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900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Part III: Command-based scoring</a:t>
            </a:r>
          </a:p>
        </p:txBody>
      </p:sp>
    </p:spTree>
    <p:extLst>
      <p:ext uri="{BB962C8B-B14F-4D97-AF65-F5344CB8AC3E}">
        <p14:creationId xmlns:p14="http://schemas.microsoft.com/office/powerpoint/2010/main" val="18703007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>
            <a:extLst>
              <a:ext uri="{FF2B5EF4-FFF2-40B4-BE49-F238E27FC236}">
                <a16:creationId xmlns:a16="http://schemas.microsoft.com/office/drawing/2014/main" id="{3A0E9008-35FE-44E1-8D44-13F7FB1F5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Command-based scoring</a:t>
            </a:r>
          </a:p>
        </p:txBody>
      </p:sp>
      <p:sp>
        <p:nvSpPr>
          <p:cNvPr id="240" name="Text Box 5">
            <a:extLst>
              <a:ext uri="{FF2B5EF4-FFF2-40B4-BE49-F238E27FC236}">
                <a16:creationId xmlns:a16="http://schemas.microsoft.com/office/drawing/2014/main" id="{B27A939E-4926-4210-8DF2-96A7420AC9B1}"/>
              </a:ext>
            </a:extLst>
          </p:cNvPr>
          <p:cNvSpPr>
            <a:spLocks noGrp="1"/>
          </p:cNvSpPr>
          <p:nvPr/>
        </p:nvSpPr>
        <p:spPr>
          <a:xfrm>
            <a:off x="515730" y="3939826"/>
            <a:ext cx="5531505" cy="27758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Char char="•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Define a scoring mesh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/score/create/boxMesh &lt;mesh_name&gt;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/score/open, /score/close</a:t>
            </a:r>
          </a:p>
          <a:p>
            <a:pPr>
              <a:buChar char="•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Define mesh parameters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/score/mesh/boxsize &lt;dx&gt; &lt;dy&gt; &lt;dz&gt; 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/score/mesh/nbin &lt;nx&gt; &lt;ny&gt; &lt;nz&gt;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/score/mesh/translate, </a:t>
            </a:r>
          </a:p>
          <a:p>
            <a:pPr>
              <a:buChar char="•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Define primitive scorers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/score/quantity/eDep &lt;scorer_name&gt;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/score/quantity/cellFlux &lt;scorer_name&gt;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currently </a:t>
            </a:r>
            <a:r>
              <a:rPr sz="1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20 scorers</a:t>
            </a: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are available</a:t>
            </a:r>
          </a:p>
        </p:txBody>
      </p:sp>
      <p:sp>
        <p:nvSpPr>
          <p:cNvPr id="241" name="Text Box 6">
            <a:extLst>
              <a:ext uri="{FF2B5EF4-FFF2-40B4-BE49-F238E27FC236}">
                <a16:creationId xmlns:a16="http://schemas.microsoft.com/office/drawing/2014/main" id="{12BC92E0-ABAD-43F2-96FB-65CFF4DE135F}"/>
              </a:ext>
            </a:extLst>
          </p:cNvPr>
          <p:cNvSpPr>
            <a:spLocks noGrp="1"/>
          </p:cNvSpPr>
          <p:nvPr/>
        </p:nvSpPr>
        <p:spPr>
          <a:xfrm>
            <a:off x="148055" y="2060258"/>
            <a:ext cx="4769103" cy="1769745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algn="ctr">
              <a:lnSpc>
                <a:spcPct val="100000"/>
              </a:lnSpc>
              <a:spcBef>
                <a:spcPts val="1375"/>
              </a:spcBef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UI commands for scoring  no C++ required, apart from instantiating </a:t>
            </a:r>
            <a:r>
              <a:rPr sz="22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G4ScoringManager</a:t>
            </a:r>
            <a:r>
              <a:rPr sz="22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in main()</a:t>
            </a:r>
          </a:p>
        </p:txBody>
      </p:sp>
      <p:sp>
        <p:nvSpPr>
          <p:cNvPr id="242" name="Text Box 8">
            <a:extLst>
              <a:ext uri="{FF2B5EF4-FFF2-40B4-BE49-F238E27FC236}">
                <a16:creationId xmlns:a16="http://schemas.microsoft.com/office/drawing/2014/main" id="{6FD9D15B-256E-4132-B720-AB10488F2078}"/>
              </a:ext>
            </a:extLst>
          </p:cNvPr>
          <p:cNvSpPr>
            <a:spLocks noGrp="1"/>
          </p:cNvSpPr>
          <p:nvPr/>
        </p:nvSpPr>
        <p:spPr>
          <a:xfrm>
            <a:off x="6200807" y="3933730"/>
            <a:ext cx="5240373" cy="3018568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buChar char="•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Define filters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/score/filter/particle &lt;filter_name&gt; 	&lt;particle_list&gt;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/score/filter/kinE &lt;filter_name&gt;    	&lt;Emin&gt;  &lt;Emax&gt; &lt;unit&gt;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  currently </a:t>
            </a:r>
            <a:r>
              <a:rPr sz="1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5 filters</a:t>
            </a: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are available</a:t>
            </a:r>
          </a:p>
          <a:p>
            <a:pPr>
              <a:buChar char="•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Output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/score/draw &lt;mesh_name&gt; 	&lt;scorer_name&gt;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/score/dump, </a:t>
            </a:r>
          </a:p>
          <a:p>
            <a:pPr marL="259200"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/score/list</a:t>
            </a:r>
          </a:p>
          <a:p>
            <a:pPr>
              <a:buNone/>
            </a:pPr>
            <a:endParaRPr sz="16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43" name="Rectangle 3">
            <a:extLst>
              <a:ext uri="{FF2B5EF4-FFF2-40B4-BE49-F238E27FC236}">
                <a16:creationId xmlns:a16="http://schemas.microsoft.com/office/drawing/2014/main" id="{D93AA2C2-C072-42C4-B051-0327AB670024}"/>
              </a:ext>
            </a:extLst>
          </p:cNvPr>
          <p:cNvSpPr>
            <a:spLocks noGrp="1"/>
          </p:cNvSpPr>
          <p:nvPr/>
        </p:nvSpPr>
        <p:spPr>
          <a:xfrm>
            <a:off x="5192157" y="2071275"/>
            <a:ext cx="6419093" cy="1312545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int main() {</a:t>
            </a:r>
          </a:p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   …</a:t>
            </a:r>
          </a:p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G4ScoringManager::GetScoringManager();   …</a:t>
            </a:r>
          </a:p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}</a:t>
            </a:r>
          </a:p>
        </p:txBody>
      </p:sp>
      <p:sp>
        <p:nvSpPr>
          <p:cNvPr id="244" name="Rettangolo 1">
            <a:extLst>
              <a:ext uri="{FF2B5EF4-FFF2-40B4-BE49-F238E27FC236}">
                <a16:creationId xmlns:a16="http://schemas.microsoft.com/office/drawing/2014/main" id="{291BF1AD-B061-439C-A32C-0F3ABB5365E5}"/>
              </a:ext>
            </a:extLst>
          </p:cNvPr>
          <p:cNvSpPr>
            <a:spLocks noGrp="1"/>
          </p:cNvSpPr>
          <p:nvPr/>
        </p:nvSpPr>
        <p:spPr>
          <a:xfrm>
            <a:off x="515730" y="3933730"/>
            <a:ext cx="10636623" cy="2806541"/>
          </a:xfrm>
          <a:prstGeom prst="rect">
            <a:avLst/>
          </a:prstGeom>
          <a:noFill/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85071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353">
            <a:extLst>
              <a:ext uri="{FF2B5EF4-FFF2-40B4-BE49-F238E27FC236}">
                <a16:creationId xmlns:a16="http://schemas.microsoft.com/office/drawing/2014/main" id="{C8F1C914-DB8E-43C9-99B4-B032AFA90C4A}"/>
              </a:ext>
            </a:extLst>
          </p:cNvPr>
          <p:cNvSpPr>
            <a:spLocks noGrp="1"/>
          </p:cNvSpPr>
          <p:nvPr/>
        </p:nvSpPr>
        <p:spPr>
          <a:xfrm>
            <a:off x="10179852" y="6516338"/>
            <a:ext cx="331526" cy="250889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50760" tIns="50760" rIns="50760" bIns="50760" anchor="t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fld id="{B4444C2B-17CE-4A7C-90AB-5AAAB493F5D5}" type="slidenum">
              <a:rPr sz="1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35</a:t>
            </a:fld>
            <a:endParaRPr sz="11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51" name="droppedImage.pdf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63518" y="276130"/>
            <a:ext cx="4494062" cy="4707188"/>
          </a:xfrm>
          <a:prstGeom prst="rect">
            <a:avLst/>
          </a:prstGeom>
          <a:ln w="38160">
            <a:noFill/>
          </a:ln>
        </p:spPr>
      </p:pic>
      <p:pic>
        <p:nvPicPr>
          <p:cNvPr id="252" name="droppedImage.pdf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6392188" y="276130"/>
            <a:ext cx="4494062" cy="4707188"/>
          </a:xfrm>
          <a:prstGeom prst="rect">
            <a:avLst/>
          </a:prstGeom>
          <a:ln w="38160">
            <a:noFill/>
          </a:ln>
        </p:spPr>
      </p:pic>
      <p:pic>
        <p:nvPicPr>
          <p:cNvPr id="253" name="droppedImage.pdf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782918" y="1946148"/>
            <a:ext cx="4883710" cy="4778502"/>
          </a:xfrm>
          <a:prstGeom prst="rect">
            <a:avLst/>
          </a:prstGeom>
          <a:ln w="38160">
            <a:noFill/>
          </a:ln>
        </p:spPr>
      </p:pic>
      <p:pic>
        <p:nvPicPr>
          <p:cNvPr id="254" name="droppedImage.pdf"/>
          <p:cNvPicPr>
            <a:picLocks noChangeAspect="1"/>
          </p:cNvPicPr>
          <p:nvPr/>
        </p:nvPicPr>
        <p:blipFill>
          <a:blip r:embed="rId6"/>
          <a:stretch/>
        </p:blipFill>
        <p:spPr>
          <a:xfrm>
            <a:off x="6271154" y="1990439"/>
            <a:ext cx="4743893" cy="4734211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3953099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>
            <a:extLst>
              <a:ext uri="{FF2B5EF4-FFF2-40B4-BE49-F238E27FC236}">
                <a16:creationId xmlns:a16="http://schemas.microsoft.com/office/drawing/2014/main" id="{55AD1A06-9490-4779-9BB9-F674AF345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90750"/>
            <a:ext cx="10287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8000"/>
              </a:lnSpc>
              <a:buNone/>
              <a:defRPr sz="390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900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G4analysis tools</a:t>
            </a:r>
          </a:p>
        </p:txBody>
      </p:sp>
      <p:sp>
        <p:nvSpPr>
          <p:cNvPr id="251" name="PlaceHolder 2">
            <a:extLst>
              <a:ext uri="{FF2B5EF4-FFF2-40B4-BE49-F238E27FC236}">
                <a16:creationId xmlns:a16="http://schemas.microsoft.com/office/drawing/2014/main" id="{62273E25-5504-4837-9A59-4411BAA3AB0D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033740" y="3429000"/>
            <a:ext cx="5909248" cy="550831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algn="l">
              <a:spcBef>
                <a:spcPts val="751"/>
              </a:spcBef>
              <a:buNone/>
              <a:defRPr sz="2100">
                <a:solidFill>
                  <a:srgbClr val="526174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526174"/>
                </a:solidFill>
                <a:latin typeface="Arial"/>
                <a:ea typeface="Arial"/>
                <a:cs typeface="Arial"/>
              </a:rPr>
              <a:t>(detached session)</a:t>
            </a:r>
          </a:p>
        </p:txBody>
      </p:sp>
    </p:spTree>
    <p:extLst>
      <p:ext uri="{BB962C8B-B14F-4D97-AF65-F5344CB8AC3E}">
        <p14:creationId xmlns:p14="http://schemas.microsoft.com/office/powerpoint/2010/main" val="21456704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>
            <a:extLst>
              <a:ext uri="{FF2B5EF4-FFF2-40B4-BE49-F238E27FC236}">
                <a16:creationId xmlns:a16="http://schemas.microsoft.com/office/drawing/2014/main" id="{CA5E7DB3-76F3-445F-851B-900DD1ADF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Geant4 analysis classes</a:t>
            </a:r>
          </a:p>
        </p:txBody>
      </p:sp>
      <p:sp>
        <p:nvSpPr>
          <p:cNvPr id="253" name="Rectangle 252">
            <a:extLst>
              <a:ext uri="{FF2B5EF4-FFF2-40B4-BE49-F238E27FC236}">
                <a16:creationId xmlns:a16="http://schemas.microsoft.com/office/drawing/2014/main" id="{E12C1E68-7E4C-4B7E-B5D9-B3FB25D87C9F}"/>
              </a:ext>
            </a:extLst>
          </p:cNvPr>
          <p:cNvSpPr>
            <a:spLocks noGrp="1"/>
          </p:cNvSpPr>
          <p:nvPr/>
        </p:nvSpPr>
        <p:spPr>
          <a:xfrm>
            <a:off x="742950" y="1898237"/>
            <a:ext cx="10706100" cy="4693063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 basic analysis interface is available in Geant4 for histograms (1D and 2D) and ntuples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Make life easier because they are thread-safe </a:t>
            </a:r>
          </a:p>
          <a:p>
            <a:pPr marL="1143000" indent="-228600">
              <a:lnSpc>
                <a:spcPct val="104000"/>
              </a:lnSpc>
              <a:spcBef>
                <a:spcPts val="55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ROOT is not! Manual text output usually not!</a:t>
            </a:r>
          </a:p>
          <a:p>
            <a:pPr marL="1143000" indent="-228600">
              <a:lnSpc>
                <a:spcPct val="104000"/>
              </a:lnSpc>
              <a:spcBef>
                <a:spcPts val="55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No need to worry about the interference of threads</a:t>
            </a:r>
          </a:p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Unique interface to support different output formats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ROOT, AIDA XML, CSV and HBOOK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Code is the same, just change one line to switch from one to an other</a:t>
            </a:r>
          </a:p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Everything done via </a:t>
            </a: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G4AnalysisManager	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Singleton class  use Instance()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UI commands </a:t>
            </a: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available</a:t>
            </a:r>
          </a:p>
        </p:txBody>
      </p:sp>
    </p:spTree>
    <p:extLst>
      <p:ext uri="{BB962C8B-B14F-4D97-AF65-F5344CB8AC3E}">
        <p14:creationId xmlns:p14="http://schemas.microsoft.com/office/powerpoint/2010/main" val="19838033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>
            <a:extLst>
              <a:ext uri="{FF2B5EF4-FFF2-40B4-BE49-F238E27FC236}">
                <a16:creationId xmlns:a16="http://schemas.microsoft.com/office/drawing/2014/main" id="{FCE49DED-A507-4877-9D36-946A79A3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g4analysis</a:t>
            </a:r>
          </a:p>
        </p:txBody>
      </p:sp>
      <p:sp>
        <p:nvSpPr>
          <p:cNvPr id="255" name="Rectangle 254">
            <a:extLst>
              <a:ext uri="{FF2B5EF4-FFF2-40B4-BE49-F238E27FC236}">
                <a16:creationId xmlns:a16="http://schemas.microsoft.com/office/drawing/2014/main" id="{D6F686FA-7DCF-472C-9DE9-8D8680678263}"/>
              </a:ext>
            </a:extLst>
          </p:cNvPr>
          <p:cNvSpPr>
            <a:spLocks noGrp="1"/>
          </p:cNvSpPr>
          <p:nvPr/>
        </p:nvSpPr>
        <p:spPr>
          <a:xfrm>
            <a:off x="331347" y="2060258"/>
            <a:ext cx="11325756" cy="1727264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Selection of output format is performed by including a proper header file</a:t>
            </a:r>
          </a:p>
          <a:p>
            <a:pPr marL="343080" indent="-343080">
              <a:lnSpc>
                <a:spcPct val="104000"/>
              </a:lnSpc>
              <a:spcBef>
                <a:spcPts val="700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All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the rest of the code 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unchanged</a:t>
            </a:r>
          </a:p>
          <a:p>
            <a:pPr marL="743040" indent="-285840">
              <a:lnSpc>
                <a:spcPct val="104000"/>
              </a:lnSpc>
              <a:spcBef>
                <a:spcPts val="649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Unique interface</a:t>
            </a:r>
          </a:p>
        </p:txBody>
      </p:sp>
      <p:sp>
        <p:nvSpPr>
          <p:cNvPr id="256" name="CasellaDiTesto 3">
            <a:extLst>
              <a:ext uri="{FF2B5EF4-FFF2-40B4-BE49-F238E27FC236}">
                <a16:creationId xmlns:a16="http://schemas.microsoft.com/office/drawing/2014/main" id="{BF474A48-B096-4892-9585-83999DA98DA8}"/>
              </a:ext>
            </a:extLst>
          </p:cNvPr>
          <p:cNvSpPr>
            <a:spLocks noGrp="1"/>
          </p:cNvSpPr>
          <p:nvPr/>
        </p:nvSpPr>
        <p:spPr>
          <a:xfrm>
            <a:off x="552450" y="3638550"/>
            <a:ext cx="11087100" cy="2400300"/>
          </a:xfrm>
          <a:prstGeom prst="roundRect">
            <a:avLst>
              <a:gd name="adj" fmla="val 3233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14300" rIns="152400" bIns="95250" anchor="t">
            <a:noAutofit/>
          </a:bodyPr>
          <a:lstStyle/>
          <a:p>
            <a:pPr>
              <a:lnSpc>
                <a:spcPct val="100000"/>
              </a:lnSpc>
              <a:buNone/>
              <a:defRPr sz="12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</a:t>
            </a:r>
            <a:r>
              <a:rPr sz="16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ifndef</a:t>
            </a: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</a:t>
            </a:r>
            <a:r>
              <a:rPr sz="16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MyAnalysis_h</a:t>
            </a:r>
            <a:endParaRPr sz="16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2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#define </a:t>
            </a:r>
            <a:r>
              <a:rPr sz="16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MyAnalysis_h</a:t>
            </a: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1</a:t>
            </a:r>
          </a:p>
          <a:p>
            <a:pPr>
              <a:lnSpc>
                <a:spcPct val="100000"/>
              </a:lnSpc>
              <a:buNone/>
            </a:pPr>
            <a:endParaRPr sz="16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2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#include "g4root.hh"</a:t>
            </a:r>
          </a:p>
          <a:p>
            <a:pPr>
              <a:lnSpc>
                <a:spcPct val="100000"/>
              </a:lnSpc>
              <a:buNone/>
              <a:defRPr sz="12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//#include "g4xml.hh"</a:t>
            </a:r>
          </a:p>
          <a:p>
            <a:pPr>
              <a:lnSpc>
                <a:spcPct val="100000"/>
              </a:lnSpc>
              <a:buNone/>
              <a:defRPr sz="12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//#include "g4csv.hh"  // can be used only with </a:t>
            </a:r>
            <a:r>
              <a:rPr sz="16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ntuples</a:t>
            </a:r>
            <a:endParaRPr sz="16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</a:pPr>
            <a:endParaRPr sz="16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2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6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#endif</a:t>
            </a:r>
          </a:p>
        </p:txBody>
      </p:sp>
      <p:pic>
        <p:nvPicPr>
          <p:cNvPr id="263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495300" y="6124575"/>
            <a:ext cx="552450" cy="476250"/>
          </a:xfrm>
          <a:prstGeom prst="rect">
            <a:avLst/>
          </a:prstGeom>
          <a:ln w="38160">
            <a:noFill/>
          </a:ln>
        </p:spPr>
      </p:pic>
      <p:sp>
        <p:nvSpPr>
          <p:cNvPr id="258" name="TextovéPole 1">
            <a:extLst>
              <a:ext uri="{FF2B5EF4-FFF2-40B4-BE49-F238E27FC236}">
                <a16:creationId xmlns:a16="http://schemas.microsoft.com/office/drawing/2014/main" id="{93DFA3D3-0722-4C96-AF28-395E8944896B}"/>
              </a:ext>
            </a:extLst>
          </p:cNvPr>
          <p:cNvSpPr>
            <a:spLocks noGrp="1"/>
          </p:cNvSpPr>
          <p:nvPr/>
        </p:nvSpPr>
        <p:spPr>
          <a:xfrm>
            <a:off x="1123950" y="6153150"/>
            <a:ext cx="10287000" cy="45720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Advanced topic: </a:t>
            </a:r>
            <a:r>
              <a:rPr sz="13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It is possible to use more formats at the same time. See documentation.</a:t>
            </a:r>
          </a:p>
        </p:txBody>
      </p:sp>
    </p:spTree>
    <p:extLst>
      <p:ext uri="{BB962C8B-B14F-4D97-AF65-F5344CB8AC3E}">
        <p14:creationId xmlns:p14="http://schemas.microsoft.com/office/powerpoint/2010/main" val="81052094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>
            <a:extLst>
              <a:ext uri="{FF2B5EF4-FFF2-40B4-BE49-F238E27FC236}">
                <a16:creationId xmlns:a16="http://schemas.microsoft.com/office/drawing/2014/main" id="{526A439A-D1F6-410D-9686-E9DC0F1C20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Histograms</a:t>
            </a:r>
          </a:p>
        </p:txBody>
      </p:sp>
      <p:pic>
        <p:nvPicPr>
          <p:cNvPr id="262" name="Obrázek 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2593773" y="1960531"/>
            <a:ext cx="7004455" cy="4668869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7287229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>
            <a:extLst>
              <a:ext uri="{FF2B5EF4-FFF2-40B4-BE49-F238E27FC236}">
                <a16:creationId xmlns:a16="http://schemas.microsoft.com/office/drawing/2014/main" id="{602F6F6B-88D6-4750-B830-7E7E09EA42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90750"/>
            <a:ext cx="10287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8000"/>
              </a:lnSpc>
              <a:buNone/>
              <a:defRPr sz="390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900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Part I: The main ingredients</a:t>
            </a:r>
          </a:p>
        </p:txBody>
      </p:sp>
    </p:spTree>
    <p:extLst>
      <p:ext uri="{BB962C8B-B14F-4D97-AF65-F5344CB8AC3E}">
        <p14:creationId xmlns:p14="http://schemas.microsoft.com/office/powerpoint/2010/main" val="107912145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>
            <a:extLst>
              <a:ext uri="{FF2B5EF4-FFF2-40B4-BE49-F238E27FC236}">
                <a16:creationId xmlns:a16="http://schemas.microsoft.com/office/drawing/2014/main" id="{87511F81-AC3C-4A6F-B1A8-A1261783D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Open file and book histograms</a:t>
            </a:r>
          </a:p>
        </p:txBody>
      </p:sp>
      <p:sp>
        <p:nvSpPr>
          <p:cNvPr id="262" name="CasellaDiTesto 1">
            <a:extLst>
              <a:ext uri="{FF2B5EF4-FFF2-40B4-BE49-F238E27FC236}">
                <a16:creationId xmlns:a16="http://schemas.microsoft.com/office/drawing/2014/main" id="{3B31B3AB-3852-4B5A-967C-C27F91C23F09}"/>
              </a:ext>
            </a:extLst>
          </p:cNvPr>
          <p:cNvSpPr>
            <a:spLocks noGrp="1"/>
          </p:cNvSpPr>
          <p:nvPr/>
        </p:nvSpPr>
        <p:spPr>
          <a:xfrm>
            <a:off x="552450" y="1498294"/>
            <a:ext cx="11087100" cy="5035856"/>
          </a:xfrm>
          <a:prstGeom prst="roundRect">
            <a:avLst>
              <a:gd name="adj" fmla="val 2110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33350" tIns="95250" rIns="133350" bIns="76200" anchor="t">
            <a:noAutofit/>
          </a:bodyPr>
          <a:lstStyle/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#include "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MyAnalysis.hh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</a:t>
            </a:r>
          </a:p>
          <a:p>
            <a:pPr>
              <a:lnSpc>
                <a:spcPct val="100000"/>
              </a:lnSpc>
              <a:buNone/>
            </a:pPr>
            <a:endParaRPr sz="19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void 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MyRunAction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::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BeginOfRunAction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(const G4Run* run) 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{ 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// Get analysis manager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G4AnalysisManager* man = G4AnalysisManager::Instance();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SetVerboseLevel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(1);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SetFirstHistoId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(1);</a:t>
            </a:r>
          </a:p>
          <a:p>
            <a:pPr>
              <a:lnSpc>
                <a:spcPct val="100000"/>
              </a:lnSpc>
              <a:buNone/>
            </a:pPr>
            <a:endParaRPr sz="19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// Creating histograms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man-&gt;CreateH1("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h","Title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", 100, 0., 800);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man-&gt;CreateH1("hh","Title",100,0.,10);</a:t>
            </a:r>
          </a:p>
          <a:p>
            <a:pPr>
              <a:lnSpc>
                <a:spcPct val="100000"/>
              </a:lnSpc>
              <a:buNone/>
            </a:pPr>
            <a:endParaRPr sz="19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// Open an output file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OpenFile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("</a:t>
            </a:r>
            <a:r>
              <a:rPr sz="19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myoutput</a:t>
            </a: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");</a:t>
            </a:r>
          </a:p>
          <a:p>
            <a:pPr>
              <a:lnSpc>
                <a:spcPct val="100000"/>
              </a:lnSpc>
              <a:buNone/>
              <a:defRPr sz="1088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9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  <a:p>
            <a:pPr>
              <a:lnSpc>
                <a:spcPct val="100000"/>
              </a:lnSpc>
              <a:buNone/>
            </a:pPr>
            <a:endParaRPr sz="19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</p:txBody>
      </p:sp>
      <p:sp>
        <p:nvSpPr>
          <p:cNvPr id="263" name="CasellaDiTesto 2">
            <a:extLst>
              <a:ext uri="{FF2B5EF4-FFF2-40B4-BE49-F238E27FC236}">
                <a16:creationId xmlns:a16="http://schemas.microsoft.com/office/drawing/2014/main" id="{B2FFC2FC-DD47-4710-8B2F-DC7F0E476592}"/>
              </a:ext>
            </a:extLst>
          </p:cNvPr>
          <p:cNvSpPr>
            <a:spLocks noGrp="1"/>
          </p:cNvSpPr>
          <p:nvPr/>
        </p:nvSpPr>
        <p:spPr>
          <a:xfrm>
            <a:off x="5788613" y="6011609"/>
            <a:ext cx="3345954" cy="426442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Open output file</a:t>
            </a:r>
          </a:p>
        </p:txBody>
      </p:sp>
      <p:sp>
        <p:nvSpPr>
          <p:cNvPr id="264" name="Parentesi graffa chiusa 3">
            <a:extLst>
              <a:ext uri="{FF2B5EF4-FFF2-40B4-BE49-F238E27FC236}">
                <a16:creationId xmlns:a16="http://schemas.microsoft.com/office/drawing/2014/main" id="{D3926083-6C4D-470E-BDC3-6B2F31406E9D}"/>
              </a:ext>
            </a:extLst>
          </p:cNvPr>
          <p:cNvSpPr>
            <a:spLocks noGrp="1"/>
          </p:cNvSpPr>
          <p:nvPr/>
        </p:nvSpPr>
        <p:spPr>
          <a:xfrm>
            <a:off x="5099116" y="4004977"/>
            <a:ext cx="367675" cy="431959"/>
          </a:xfrm>
          <a:custGeom>
            <a:avLst/>
            <a:gdLst/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cubicBezTo>
                  <a:pt x="5400" y="0"/>
                  <a:pt x="10800" y="600"/>
                  <a:pt x="10800" y="1200"/>
                </a:cubicBezTo>
                <a:lnTo>
                  <a:pt x="10800" y="9600"/>
                </a:lnTo>
                <a:cubicBezTo>
                  <a:pt x="10800" y="10200"/>
                  <a:pt x="16200" y="10800"/>
                  <a:pt x="21600" y="10800"/>
                </a:cubicBezTo>
                <a:cubicBezTo>
                  <a:pt x="16200" y="10800"/>
                  <a:pt x="10800" y="11400"/>
                  <a:pt x="10800" y="12000"/>
                </a:cubicBezTo>
                <a:lnTo>
                  <a:pt x="10800" y="20400"/>
                </a:lnTo>
                <a:cubicBezTo>
                  <a:pt x="10800" y="21000"/>
                  <a:pt x="5400" y="21600"/>
                  <a:pt x="0" y="21600"/>
                </a:cubicBezTo>
              </a:path>
            </a:pathLst>
          </a:custGeom>
          <a:noFill/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526993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>
            <a:extLst>
              <a:ext uri="{FF2B5EF4-FFF2-40B4-BE49-F238E27FC236}">
                <a16:creationId xmlns:a16="http://schemas.microsoft.com/office/drawing/2014/main" id="{27F3CC3C-0EF8-4947-8C2D-428D0FC7C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Fill histograms and write on file</a:t>
            </a:r>
          </a:p>
        </p:txBody>
      </p:sp>
      <p:sp>
        <p:nvSpPr>
          <p:cNvPr id="271" name="CasellaDiTesto 1">
            <a:extLst>
              <a:ext uri="{FF2B5EF4-FFF2-40B4-BE49-F238E27FC236}">
                <a16:creationId xmlns:a16="http://schemas.microsoft.com/office/drawing/2014/main" id="{684D8581-22EE-4B0C-BE4D-868FC2700472}"/>
              </a:ext>
            </a:extLst>
          </p:cNvPr>
          <p:cNvSpPr>
            <a:spLocks noGrp="1"/>
          </p:cNvSpPr>
          <p:nvPr/>
        </p:nvSpPr>
        <p:spPr>
          <a:xfrm>
            <a:off x="552450" y="1952625"/>
            <a:ext cx="11087100" cy="4667250"/>
          </a:xfrm>
          <a:prstGeom prst="roundRect">
            <a:avLst>
              <a:gd name="adj" fmla="val 1940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33350" tIns="95250" rIns="133350" bIns="76200" anchor="t">
            <a:noAutofit/>
          </a:bodyPr>
          <a:lstStyle/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#include "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MyAnalysis.hh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void 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MyEventAction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::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EndOfEventAction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(const G4Run* 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aRun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{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auto man = G4AnalysisManager::Instance();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man-&gt;FillH1(1, 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fEnergyAbs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/MeV);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man-&gt;FillH1(2, 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fEnergyGap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/MeV);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  <a:p>
            <a:pPr>
              <a:lnSpc>
                <a:spcPct val="100000"/>
              </a:lnSpc>
              <a:buNone/>
            </a:pPr>
            <a:endParaRPr sz="15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void 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MyRunAction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::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EndOfRunAction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(const G4Run* 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aRun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{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G4AnalysisManager::Instance()-&gt;Write();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  <a:p>
            <a:pPr>
              <a:lnSpc>
                <a:spcPct val="100000"/>
              </a:lnSpc>
              <a:buNone/>
            </a:pPr>
            <a:endParaRPr sz="1500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int main()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{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...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G4AnalysisManager::Instance()-&gt;</a:t>
            </a:r>
            <a:r>
              <a:rPr sz="1500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CloseFile</a:t>
            </a: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   </a:t>
            </a:r>
          </a:p>
          <a:p>
            <a:pPr>
              <a:lnSpc>
                <a:spcPct val="100000"/>
              </a:lnSpc>
              <a:buNone/>
              <a:defRPr sz="105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00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72" name="CasellaDiTesto 5">
            <a:extLst>
              <a:ext uri="{FF2B5EF4-FFF2-40B4-BE49-F238E27FC236}">
                <a16:creationId xmlns:a16="http://schemas.microsoft.com/office/drawing/2014/main" id="{C3C6CF11-5B90-49F7-86FD-311E6C9FF521}"/>
              </a:ext>
            </a:extLst>
          </p:cNvPr>
          <p:cNvSpPr>
            <a:spLocks noGrp="1"/>
          </p:cNvSpPr>
          <p:nvPr/>
        </p:nvSpPr>
        <p:spPr>
          <a:xfrm>
            <a:off x="6544707" y="3181350"/>
            <a:ext cx="1489988" cy="426442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ID=1</a:t>
            </a:r>
          </a:p>
        </p:txBody>
      </p:sp>
      <p:sp>
        <p:nvSpPr>
          <p:cNvPr id="273" name="CasellaDiTesto 6">
            <a:extLst>
              <a:ext uri="{FF2B5EF4-FFF2-40B4-BE49-F238E27FC236}">
                <a16:creationId xmlns:a16="http://schemas.microsoft.com/office/drawing/2014/main" id="{9F2B7844-1AAD-4D31-9C0A-EAF3CB0178FF}"/>
              </a:ext>
            </a:extLst>
          </p:cNvPr>
          <p:cNvSpPr>
            <a:spLocks noGrp="1"/>
          </p:cNvSpPr>
          <p:nvPr/>
        </p:nvSpPr>
        <p:spPr>
          <a:xfrm>
            <a:off x="6532334" y="3541681"/>
            <a:ext cx="1489988" cy="426442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ID=2</a:t>
            </a:r>
          </a:p>
        </p:txBody>
      </p:sp>
      <p:sp>
        <p:nvSpPr>
          <p:cNvPr id="274" name="Parentesi graffa chiusa 9">
            <a:extLst>
              <a:ext uri="{FF2B5EF4-FFF2-40B4-BE49-F238E27FC236}">
                <a16:creationId xmlns:a16="http://schemas.microsoft.com/office/drawing/2014/main" id="{AF329BCA-E4C1-4EDF-97C6-3F362F01D5A2}"/>
              </a:ext>
            </a:extLst>
          </p:cNvPr>
          <p:cNvSpPr>
            <a:spLocks noGrp="1"/>
          </p:cNvSpPr>
          <p:nvPr/>
        </p:nvSpPr>
        <p:spPr>
          <a:xfrm>
            <a:off x="6178851" y="3270218"/>
            <a:ext cx="365856" cy="455390"/>
          </a:xfrm>
          <a:custGeom>
            <a:avLst/>
            <a:gdLst/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cubicBezTo>
                  <a:pt x="5400" y="0"/>
                  <a:pt x="10800" y="569"/>
                  <a:pt x="10800" y="1137"/>
                </a:cubicBezTo>
                <a:lnTo>
                  <a:pt x="10800" y="9663"/>
                </a:lnTo>
                <a:cubicBezTo>
                  <a:pt x="10800" y="10232"/>
                  <a:pt x="16200" y="10800"/>
                  <a:pt x="21600" y="10800"/>
                </a:cubicBezTo>
                <a:cubicBezTo>
                  <a:pt x="16200" y="10800"/>
                  <a:pt x="10800" y="11369"/>
                  <a:pt x="10800" y="11937"/>
                </a:cubicBezTo>
                <a:lnTo>
                  <a:pt x="10800" y="20463"/>
                </a:lnTo>
                <a:cubicBezTo>
                  <a:pt x="10800" y="21032"/>
                  <a:pt x="5400" y="21600"/>
                  <a:pt x="0" y="21600"/>
                </a:cubicBezTo>
              </a:path>
            </a:pathLst>
          </a:custGeom>
          <a:noFill/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1067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>
            <a:extLst>
              <a:ext uri="{FF2B5EF4-FFF2-40B4-BE49-F238E27FC236}">
                <a16:creationId xmlns:a16="http://schemas.microsoft.com/office/drawing/2014/main" id="{3162D16A-2D7A-47CE-85C4-9AAF30E9C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Ntuples</a:t>
            </a:r>
          </a:p>
        </p:txBody>
      </p:sp>
      <p:graphicFrame>
        <p:nvGraphicFramePr>
          <p:cNvPr id="278" name="Table 277"/>
          <p:cNvGraphicFramePr/>
          <p:nvPr/>
        </p:nvGraphicFramePr>
        <p:xfrm>
          <a:off x="742950" y="2014538"/>
          <a:ext cx="6491160" cy="4253040"/>
        </p:xfrm>
        <a:graphic>
          <a:graphicData uri="http://schemas.openxmlformats.org/drawingml/2006/table">
            <a:tbl>
              <a:tblPr/>
              <a:tblGrid>
                <a:gridCol w="1314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2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36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50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600" b="1" u="none">
                          <a:solidFill>
                            <a:srgbClr val="FFFFFF"/>
                          </a:solidFill>
                          <a:latin typeface="Consolas"/>
                          <a:ea typeface="Consolas"/>
                          <a:cs typeface="Consolas"/>
                        </a:rPr>
                        <a:t>EventID</a:t>
                      </a:r>
                    </a:p>
                  </a:txBody>
                  <a:tcPr marL="9360" marR="9360" marT="9360" marB="0" anchor="ctr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>
                      <a:noFill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600" b="1" u="none">
                          <a:solidFill>
                            <a:srgbClr val="FFFFFF"/>
                          </a:solidFill>
                          <a:latin typeface="Consolas"/>
                          <a:ea typeface="Consolas"/>
                          <a:cs typeface="Consolas"/>
                        </a:rPr>
                        <a:t>Energy</a:t>
                      </a:r>
                    </a:p>
                  </a:txBody>
                  <a:tcPr marL="9360" marR="9360" marT="9360" marB="0" anchor="ctr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>
                      <a:noFill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600" b="1" u="none">
                          <a:solidFill>
                            <a:srgbClr val="FFFFFF"/>
                          </a:solidFill>
                          <a:latin typeface="Consolas"/>
                          <a:ea typeface="Consolas"/>
                          <a:cs typeface="Consolas"/>
                        </a:rPr>
                        <a:t>x</a:t>
                      </a:r>
                    </a:p>
                  </a:txBody>
                  <a:tcPr marL="9360" marR="9360" marT="9360" marB="0" anchor="ctr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>
                      <a:noFill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600" b="1" u="none">
                          <a:solidFill>
                            <a:srgbClr val="FFFFFF"/>
                          </a:solidFill>
                          <a:latin typeface="Consolas"/>
                          <a:ea typeface="Consolas"/>
                          <a:cs typeface="Consolas"/>
                        </a:rPr>
                        <a:t>y</a:t>
                      </a:r>
                    </a:p>
                  </a:txBody>
                  <a:tcPr marL="9360" marR="9360" marT="9360" marB="0" anchor="ctr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>
                      <a:noFill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38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99.5161753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-0.739157031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-0.014213165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98.0020355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1.852812521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1.128640204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2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100.0734469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0.863203688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-0.277949199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38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3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99.3508677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-2.063452685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-0.898594988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4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101.2505954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1.030581054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0.736468229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5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98.9849841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-1.464509417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-1.065372115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6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101.1547644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1.121931704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-0.203319254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7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100.8876748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0.012068917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-1.283410959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38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8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100.3013861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1.852532119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-0.520615895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9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100.6295882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1.084122362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0.556967258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100.4887681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-1.021971662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1.317380892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11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101.6716567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0.614222096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-0.483530242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12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99.1083093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-0.776034456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0.203524549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5380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13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97.3595776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0.814378204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-0.690615126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53440"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14</a:t>
                      </a:r>
                    </a:p>
                  </a:txBody>
                  <a:tcPr marL="9360" marR="9360" marT="9360" marB="0" anchor="b">
                    <a:lnL>
                      <a:noFill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100.7264612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-0.408732803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 w="2880">
                      <a:solidFill>
                        <a:srgbClr val="FFFFFF"/>
                      </a:solidFill>
                      <a:prstDash val="solid"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buNone/>
                      </a:pPr>
                      <a:r>
                        <a:rPr sz="1600" b="0" u="none">
                          <a:solidFill>
                            <a:srgbClr val="000000"/>
                          </a:solidFill>
                          <a:latin typeface="Consolas"/>
                          <a:ea typeface="Consolas"/>
                          <a:cs typeface="Consolas"/>
                        </a:rPr>
                        <a:t>-1.278746667</a:t>
                      </a:r>
                    </a:p>
                  </a:txBody>
                  <a:tcPr marL="9360" marR="9360" marT="9360" marB="0" anchor="b">
                    <a:lnL w="2880">
                      <a:solidFill>
                        <a:srgbClr val="FFFFFF"/>
                      </a:solidFill>
                      <a:prstDash val="solid"/>
                    </a:lnL>
                    <a:lnR>
                      <a:noFill/>
                    </a:lnR>
                    <a:lnT w="2880">
                      <a:solidFill>
                        <a:srgbClr val="FFFFFF"/>
                      </a:solidFill>
                      <a:prstDash val="solid"/>
                    </a:lnT>
                    <a:lnB w="288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73977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PlaceHolder 1">
            <a:extLst>
              <a:ext uri="{FF2B5EF4-FFF2-40B4-BE49-F238E27FC236}">
                <a16:creationId xmlns:a16="http://schemas.microsoft.com/office/drawing/2014/main" id="{CA8C79CC-8B92-473A-A8B3-0AFE5101E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Ntuples support</a:t>
            </a:r>
          </a:p>
        </p:txBody>
      </p:sp>
      <p:sp>
        <p:nvSpPr>
          <p:cNvPr id="278" name="Rectangle 277">
            <a:extLst>
              <a:ext uri="{FF2B5EF4-FFF2-40B4-BE49-F238E27FC236}">
                <a16:creationId xmlns:a16="http://schemas.microsoft.com/office/drawing/2014/main" id="{7FF39413-D747-431A-B071-9E2BD56A7709}"/>
              </a:ext>
            </a:extLst>
          </p:cNvPr>
          <p:cNvSpPr>
            <a:spLocks noGrp="1"/>
          </p:cNvSpPr>
          <p:nvPr/>
        </p:nvSpPr>
        <p:spPr>
          <a:xfrm>
            <a:off x="742950" y="2113883"/>
            <a:ext cx="10706100" cy="4476750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g4tool supports ntuples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Any number of ntuples 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Any number of columns per ntuple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Supported types are </a:t>
            </a: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int/float/double</a:t>
            </a:r>
          </a:p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For more complex tasks (e.g. full functionality of ROOT TTrees) have to link ROOT directly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And take care of thread-safety</a:t>
            </a:r>
          </a:p>
        </p:txBody>
      </p:sp>
    </p:spTree>
    <p:extLst>
      <p:ext uri="{BB962C8B-B14F-4D97-AF65-F5344CB8AC3E}">
        <p14:creationId xmlns:p14="http://schemas.microsoft.com/office/powerpoint/2010/main" val="12689400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>
            <a:extLst>
              <a:ext uri="{FF2B5EF4-FFF2-40B4-BE49-F238E27FC236}">
                <a16:creationId xmlns:a16="http://schemas.microsoft.com/office/drawing/2014/main" id="{706E8FA6-9840-4CA8-B611-F6FC08DFA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Book ntuples</a:t>
            </a:r>
          </a:p>
        </p:txBody>
      </p:sp>
      <p:sp>
        <p:nvSpPr>
          <p:cNvPr id="280" name="CasellaDiTesto 1">
            <a:extLst>
              <a:ext uri="{FF2B5EF4-FFF2-40B4-BE49-F238E27FC236}">
                <a16:creationId xmlns:a16="http://schemas.microsoft.com/office/drawing/2014/main" id="{6EA50431-398C-4943-83C3-216776B7DA08}"/>
              </a:ext>
            </a:extLst>
          </p:cNvPr>
          <p:cNvSpPr>
            <a:spLocks noGrp="1"/>
          </p:cNvSpPr>
          <p:nvPr/>
        </p:nvSpPr>
        <p:spPr>
          <a:xfrm>
            <a:off x="552450" y="1828514"/>
            <a:ext cx="11087100" cy="4858036"/>
          </a:xfrm>
          <a:prstGeom prst="roundRect">
            <a:avLst>
              <a:gd name="adj" fmla="val 1965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#include "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MyAnalysis.hh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void 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MyRunAction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::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BeginOfRunAction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(const G4Run* run) 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{ 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// Get analysis manager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auto man = G4AnalysisManager::Instance();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 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SetFirstNtupleId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(1);</a:t>
            </a:r>
          </a:p>
          <a:p>
            <a:pPr>
              <a:lnSpc>
                <a:spcPct val="100000"/>
              </a:lnSpc>
              <a:buNone/>
            </a:pPr>
            <a:endParaRPr sz="142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// Creating 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ntuple</a:t>
            </a:r>
            <a:endParaRPr sz="142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CreateNtuple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("name", "Title");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CreateNtupleDColumn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("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Eabs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CreateNtupleDColumn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("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Egap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FinishNtuple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</a:t>
            </a:r>
          </a:p>
          <a:p>
            <a:pPr>
              <a:lnSpc>
                <a:spcPct val="100000"/>
              </a:lnSpc>
              <a:buNone/>
            </a:pPr>
            <a:endParaRPr sz="142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CreateNtuple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("name2","title2");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CreateNtupleIColumn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("ID");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42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FinishNtuple</a:t>
            </a: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();</a:t>
            </a:r>
          </a:p>
          <a:p>
            <a:pPr>
              <a:lnSpc>
                <a:spcPct val="100000"/>
              </a:lnSpc>
              <a:buNone/>
              <a:defRPr sz="142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42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  <a:p>
            <a:pPr>
              <a:lnSpc>
                <a:spcPct val="100000"/>
              </a:lnSpc>
              <a:buNone/>
            </a:pPr>
            <a:endParaRPr sz="142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</p:txBody>
      </p:sp>
      <p:sp>
        <p:nvSpPr>
          <p:cNvPr id="281" name="Parentesi graffa chiusa 3">
            <a:extLst>
              <a:ext uri="{FF2B5EF4-FFF2-40B4-BE49-F238E27FC236}">
                <a16:creationId xmlns:a16="http://schemas.microsoft.com/office/drawing/2014/main" id="{2BEE6B56-E48C-4C8A-935A-B234D5F130B8}"/>
              </a:ext>
            </a:extLst>
          </p:cNvPr>
          <p:cNvSpPr>
            <a:spLocks noGrp="1"/>
          </p:cNvSpPr>
          <p:nvPr/>
        </p:nvSpPr>
        <p:spPr>
          <a:xfrm>
            <a:off x="5248564" y="3300222"/>
            <a:ext cx="368160" cy="431959"/>
          </a:xfrm>
          <a:custGeom>
            <a:avLst/>
            <a:gdLst/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cubicBezTo>
                  <a:pt x="5400" y="0"/>
                  <a:pt x="10800" y="600"/>
                  <a:pt x="10800" y="1200"/>
                </a:cubicBezTo>
                <a:lnTo>
                  <a:pt x="10800" y="9600"/>
                </a:lnTo>
                <a:cubicBezTo>
                  <a:pt x="10800" y="10200"/>
                  <a:pt x="16200" y="10800"/>
                  <a:pt x="21600" y="10800"/>
                </a:cubicBezTo>
                <a:cubicBezTo>
                  <a:pt x="16200" y="10800"/>
                  <a:pt x="10800" y="11400"/>
                  <a:pt x="10800" y="12000"/>
                </a:cubicBezTo>
                <a:lnTo>
                  <a:pt x="10800" y="20400"/>
                </a:lnTo>
                <a:cubicBezTo>
                  <a:pt x="10800" y="21000"/>
                  <a:pt x="5400" y="21600"/>
                  <a:pt x="0" y="21600"/>
                </a:cubicBezTo>
              </a:path>
            </a:pathLst>
          </a:custGeom>
          <a:noFill/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586940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>
            <a:extLst>
              <a:ext uri="{FF2B5EF4-FFF2-40B4-BE49-F238E27FC236}">
                <a16:creationId xmlns:a16="http://schemas.microsoft.com/office/drawing/2014/main" id="{73B7C26E-9795-4919-89B2-565A8CC0F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Fill ntuples</a:t>
            </a:r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DE6E667D-BBD0-43DD-A623-91949DEBF11D}"/>
              </a:ext>
            </a:extLst>
          </p:cNvPr>
          <p:cNvSpPr>
            <a:spLocks noGrp="1"/>
          </p:cNvSpPr>
          <p:nvPr/>
        </p:nvSpPr>
        <p:spPr>
          <a:xfrm>
            <a:off x="442826" y="2059877"/>
            <a:ext cx="9898483" cy="908304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File handling and general clean-up as shown for histograms</a:t>
            </a:r>
          </a:p>
        </p:txBody>
      </p:sp>
      <p:sp>
        <p:nvSpPr>
          <p:cNvPr id="289" name="CasellaDiTesto 1">
            <a:extLst>
              <a:ext uri="{FF2B5EF4-FFF2-40B4-BE49-F238E27FC236}">
                <a16:creationId xmlns:a16="http://schemas.microsoft.com/office/drawing/2014/main" id="{01C63E10-3A21-4475-88A9-17DB8FAC015A}"/>
              </a:ext>
            </a:extLst>
          </p:cNvPr>
          <p:cNvSpPr>
            <a:spLocks noGrp="1"/>
          </p:cNvSpPr>
          <p:nvPr/>
        </p:nvSpPr>
        <p:spPr>
          <a:xfrm>
            <a:off x="552450" y="3181350"/>
            <a:ext cx="11087100" cy="3448050"/>
          </a:xfrm>
          <a:prstGeom prst="roundRect">
            <a:avLst>
              <a:gd name="adj" fmla="val 2762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#include "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MyAnalysis.hh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"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void 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MyEventAction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::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EndOfEventAction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(const G4Run* 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aRun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{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auto man = G4AnalysisManager::Instance();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FillNtupleDColumn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(1, 0, 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fEnergyAbs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FillNtupleDColumn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(1, 1, 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fEnergyGap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AddNtupleRow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(1); </a:t>
            </a:r>
          </a:p>
          <a:p>
            <a:pPr>
              <a:lnSpc>
                <a:spcPct val="100000"/>
              </a:lnSpc>
              <a:buNone/>
            </a:pPr>
            <a:endParaRPr sz="157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FillNtupleIColumn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(2, 0, 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fID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);</a:t>
            </a: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  man-&gt;</a:t>
            </a:r>
            <a:r>
              <a:rPr sz="1575" u="none" dirty="0" err="1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AddNtupleRow</a:t>
            </a: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(2); </a:t>
            </a:r>
          </a:p>
          <a:p>
            <a:pPr>
              <a:lnSpc>
                <a:spcPct val="100000"/>
              </a:lnSpc>
              <a:buNone/>
            </a:pPr>
            <a:endParaRPr sz="1575" u="none" dirty="0">
              <a:solidFill>
                <a:srgbClr val="152033"/>
              </a:solidFill>
              <a:latin typeface="Courier New" panose="02070309020205020404" pitchFamily="49" charset="0"/>
              <a:ea typeface="DejaVu Sans Mono"/>
              <a:cs typeface="Courier New" panose="02070309020205020404" pitchFamily="49" charset="0"/>
            </a:endParaRPr>
          </a:p>
          <a:p>
            <a:pPr>
              <a:lnSpc>
                <a:spcPct val="100000"/>
              </a:lnSpc>
              <a:buNone/>
              <a:defRPr sz="1575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575" u="none" dirty="0">
                <a:solidFill>
                  <a:srgbClr val="152033"/>
                </a:solidFill>
                <a:latin typeface="Courier New" panose="02070309020205020404" pitchFamily="49" charset="0"/>
                <a:ea typeface="DejaVu Sans Mono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90" name="CasellaDiTesto 5">
            <a:extLst>
              <a:ext uri="{FF2B5EF4-FFF2-40B4-BE49-F238E27FC236}">
                <a16:creationId xmlns:a16="http://schemas.microsoft.com/office/drawing/2014/main" id="{2859E7EA-F68F-42BA-B6E8-B58C16078C69}"/>
              </a:ext>
            </a:extLst>
          </p:cNvPr>
          <p:cNvSpPr>
            <a:spLocks noGrp="1"/>
          </p:cNvSpPr>
          <p:nvPr/>
        </p:nvSpPr>
        <p:spPr>
          <a:xfrm>
            <a:off x="8669242" y="4448175"/>
            <a:ext cx="2377698" cy="759283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ID=1, </a:t>
            </a:r>
          </a:p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columns 0, 1</a:t>
            </a:r>
          </a:p>
        </p:txBody>
      </p:sp>
      <p:sp>
        <p:nvSpPr>
          <p:cNvPr id="291" name="Parentesi graffa chiusa 9">
            <a:extLst>
              <a:ext uri="{FF2B5EF4-FFF2-40B4-BE49-F238E27FC236}">
                <a16:creationId xmlns:a16="http://schemas.microsoft.com/office/drawing/2014/main" id="{F11473C4-FB0F-43CE-850B-7140B8FF0EBB}"/>
              </a:ext>
            </a:extLst>
          </p:cNvPr>
          <p:cNvSpPr>
            <a:spLocks noGrp="1"/>
          </p:cNvSpPr>
          <p:nvPr/>
        </p:nvSpPr>
        <p:spPr>
          <a:xfrm>
            <a:off x="8113544" y="4414647"/>
            <a:ext cx="365856" cy="455771"/>
          </a:xfrm>
          <a:custGeom>
            <a:avLst/>
            <a:gdLst/>
            <a:ahLst/>
            <a:cxnLst/>
            <a:rect l="textAreaLeft" t="textAreaTop" r="textAreaRight" b="textAreaBottom"/>
            <a:pathLst>
              <a:path w="21600" h="21600">
                <a:moveTo>
                  <a:pt x="0" y="0"/>
                </a:moveTo>
                <a:cubicBezTo>
                  <a:pt x="5400" y="0"/>
                  <a:pt x="10800" y="569"/>
                  <a:pt x="10800" y="1137"/>
                </a:cubicBezTo>
                <a:lnTo>
                  <a:pt x="10800" y="9663"/>
                </a:lnTo>
                <a:cubicBezTo>
                  <a:pt x="10800" y="10232"/>
                  <a:pt x="16200" y="10800"/>
                  <a:pt x="21600" y="10800"/>
                </a:cubicBezTo>
                <a:cubicBezTo>
                  <a:pt x="16200" y="10800"/>
                  <a:pt x="10800" y="11369"/>
                  <a:pt x="10800" y="11937"/>
                </a:cubicBezTo>
                <a:lnTo>
                  <a:pt x="10800" y="20463"/>
                </a:lnTo>
                <a:cubicBezTo>
                  <a:pt x="10800" y="21032"/>
                  <a:pt x="5400" y="21600"/>
                  <a:pt x="0" y="21600"/>
                </a:cubicBezTo>
              </a:path>
            </a:pathLst>
          </a:custGeom>
          <a:noFill/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rmAutofit/>
          </a:bodyPr>
          <a:lstStyle/>
          <a:p>
            <a:pPr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048677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>
            <a:extLst>
              <a:ext uri="{FF2B5EF4-FFF2-40B4-BE49-F238E27FC236}">
                <a16:creationId xmlns:a16="http://schemas.microsoft.com/office/drawing/2014/main" id="{230529D8-AC31-4082-A439-F6EC246D0F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G4Accumulable&lt;T&gt;</a:t>
            </a:r>
          </a:p>
        </p:txBody>
      </p:sp>
      <p:sp>
        <p:nvSpPr>
          <p:cNvPr id="295" name="Rectangle 294">
            <a:extLst>
              <a:ext uri="{FF2B5EF4-FFF2-40B4-BE49-F238E27FC236}">
                <a16:creationId xmlns:a16="http://schemas.microsoft.com/office/drawing/2014/main" id="{80E2B287-AEB5-438F-9DD2-5B956BFCBA3F}"/>
              </a:ext>
            </a:extLst>
          </p:cNvPr>
          <p:cNvSpPr>
            <a:spLocks noGrp="1"/>
          </p:cNvSpPr>
          <p:nvPr/>
        </p:nvSpPr>
        <p:spPr>
          <a:xfrm>
            <a:off x="240611" y="2017109"/>
            <a:ext cx="11267530" cy="3643598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Templated class to </a:t>
            </a:r>
            <a:r>
              <a:rPr sz="19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collect</a:t>
            </a: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simple information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Thread-safe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Accumulable during Run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Value merge at the end (explicit)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Scalar variables only (otherwise, expert)</a:t>
            </a:r>
          </a:p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Alternative to ntuples/histograms </a:t>
            </a:r>
            <a:r>
              <a:rPr sz="1950" b="0" i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(later)</a:t>
            </a: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</a:t>
            </a:r>
          </a:p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9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Managed by G4AccumulableManager</a:t>
            </a:r>
          </a:p>
        </p:txBody>
      </p:sp>
      <p:pic>
        <p:nvPicPr>
          <p:cNvPr id="302" name="Obrázek 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610225" y="3573399"/>
            <a:ext cx="733292" cy="591574"/>
          </a:xfrm>
          <a:prstGeom prst="rect">
            <a:avLst/>
          </a:prstGeom>
          <a:ln w="38160">
            <a:noFill/>
          </a:ln>
        </p:spPr>
      </p:pic>
      <p:sp>
        <p:nvSpPr>
          <p:cNvPr id="297" name="TextBox 1">
            <a:extLst>
              <a:ext uri="{FF2B5EF4-FFF2-40B4-BE49-F238E27FC236}">
                <a16:creationId xmlns:a16="http://schemas.microsoft.com/office/drawing/2014/main" id="{65A7D246-E0C3-47AD-B233-BA50C137B745}"/>
              </a:ext>
            </a:extLst>
          </p:cNvPr>
          <p:cNvSpPr>
            <a:spLocks noGrp="1"/>
          </p:cNvSpPr>
          <p:nvPr/>
        </p:nvSpPr>
        <p:spPr>
          <a:xfrm>
            <a:off x="2624253" y="6165723"/>
            <a:ext cx="7612006" cy="426442"/>
          </a:xfrm>
          <a:prstGeom prst="rect">
            <a:avLst/>
          </a:prstGeom>
          <a:solidFill>
            <a:srgbClr val="FFFF00"/>
          </a:solidFill>
          <a:ln w="936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Geant4 10.2: Previously named 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G4Parameter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!</a:t>
            </a:r>
          </a:p>
        </p:txBody>
      </p:sp>
      <p:pic>
        <p:nvPicPr>
          <p:cNvPr id="304" name="Picture 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675924" y="6091238"/>
            <a:ext cx="566671" cy="500063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3746195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>
            <a:extLst>
              <a:ext uri="{FF2B5EF4-FFF2-40B4-BE49-F238E27FC236}">
                <a16:creationId xmlns:a16="http://schemas.microsoft.com/office/drawing/2014/main" id="{EC0A90E6-D82F-4C20-91B9-87349734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G4Accumulable – C++ (1)</a:t>
            </a:r>
          </a:p>
        </p:txBody>
      </p:sp>
      <p:sp>
        <p:nvSpPr>
          <p:cNvPr id="300" name="TextovéPole 6">
            <a:extLst>
              <a:ext uri="{FF2B5EF4-FFF2-40B4-BE49-F238E27FC236}">
                <a16:creationId xmlns:a16="http://schemas.microsoft.com/office/drawing/2014/main" id="{4AFB51FD-5630-447B-A195-808CF57BD438}"/>
              </a:ext>
            </a:extLst>
          </p:cNvPr>
          <p:cNvSpPr>
            <a:spLocks noGrp="1"/>
          </p:cNvSpPr>
          <p:nvPr/>
        </p:nvSpPr>
        <p:spPr>
          <a:xfrm>
            <a:off x="1524866" y="2584418"/>
            <a:ext cx="8355726" cy="550800"/>
          </a:xfrm>
          <a:prstGeom prst="rect">
            <a:avLst/>
          </a:prstGeom>
          <a:solidFill>
            <a:srgbClr val="F2F2FF"/>
          </a:solidFill>
          <a:ln w="9360">
            <a:solidFill>
              <a:srgbClr val="7F7F7F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G4Accumulable&lt;G4int&gt;    fNElectrons;</a:t>
            </a:r>
          </a:p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G4Accumulable&lt;G4double&gt; fAverageElectronEnergy;</a:t>
            </a:r>
          </a:p>
        </p:txBody>
      </p:sp>
      <p:sp>
        <p:nvSpPr>
          <p:cNvPr id="301" name="TextBox 1">
            <a:extLst>
              <a:ext uri="{FF2B5EF4-FFF2-40B4-BE49-F238E27FC236}">
                <a16:creationId xmlns:a16="http://schemas.microsoft.com/office/drawing/2014/main" id="{03478861-9CEF-4D86-91CD-76CF3B832692}"/>
              </a:ext>
            </a:extLst>
          </p:cNvPr>
          <p:cNvSpPr>
            <a:spLocks noGrp="1"/>
          </p:cNvSpPr>
          <p:nvPr/>
        </p:nvSpPr>
        <p:spPr>
          <a:xfrm>
            <a:off x="422690" y="2060258"/>
            <a:ext cx="9492232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1) Declare (instance) variables (of RunAction)</a:t>
            </a:r>
          </a:p>
        </p:txBody>
      </p:sp>
      <p:sp>
        <p:nvSpPr>
          <p:cNvPr id="302" name="TextBox 4">
            <a:extLst>
              <a:ext uri="{FF2B5EF4-FFF2-40B4-BE49-F238E27FC236}">
                <a16:creationId xmlns:a16="http://schemas.microsoft.com/office/drawing/2014/main" id="{7E7389D4-06B0-4ABF-B371-BB9143B5A29E}"/>
              </a:ext>
            </a:extLst>
          </p:cNvPr>
          <p:cNvSpPr>
            <a:spLocks noGrp="1"/>
          </p:cNvSpPr>
          <p:nvPr/>
        </p:nvSpPr>
        <p:spPr>
          <a:xfrm>
            <a:off x="422690" y="3323844"/>
            <a:ext cx="9492232" cy="703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2) Register to accumulable manager (in RunAction constructor)</a:t>
            </a:r>
          </a:p>
        </p:txBody>
      </p:sp>
      <p:sp>
        <p:nvSpPr>
          <p:cNvPr id="303" name="TextovéPole 6">
            <a:extLst>
              <a:ext uri="{FF2B5EF4-FFF2-40B4-BE49-F238E27FC236}">
                <a16:creationId xmlns:a16="http://schemas.microsoft.com/office/drawing/2014/main" id="{F40AED68-AF54-47A2-906E-8B287E2932B5}"/>
              </a:ext>
            </a:extLst>
          </p:cNvPr>
          <p:cNvSpPr>
            <a:spLocks noGrp="1"/>
          </p:cNvSpPr>
          <p:nvPr/>
        </p:nvSpPr>
        <p:spPr>
          <a:xfrm>
            <a:off x="1520742" y="3808095"/>
            <a:ext cx="9815510" cy="779400"/>
          </a:xfrm>
          <a:prstGeom prst="rect">
            <a:avLst/>
          </a:prstGeom>
          <a:solidFill>
            <a:srgbClr val="F2F2FF"/>
          </a:solidFill>
          <a:ln w="9360">
            <a:solidFill>
              <a:srgbClr val="7F7F7F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G4AccumulableManager* accManager = G4AccumulableManager::Instance();</a:t>
            </a:r>
          </a:p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accManager-&gt;RegisterAccumulable(fNElectrons);</a:t>
            </a:r>
          </a:p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accManager-&gt;RegisterAccumulable(fAverageElectronEnergy);</a:t>
            </a:r>
          </a:p>
        </p:txBody>
      </p:sp>
      <p:sp>
        <p:nvSpPr>
          <p:cNvPr id="304" name="TextovéPole 6">
            <a:extLst>
              <a:ext uri="{FF2B5EF4-FFF2-40B4-BE49-F238E27FC236}">
                <a16:creationId xmlns:a16="http://schemas.microsoft.com/office/drawing/2014/main" id="{5B499DAA-5EA8-408D-ADA6-C58EB5E52D3E}"/>
              </a:ext>
            </a:extLst>
          </p:cNvPr>
          <p:cNvSpPr>
            <a:spLocks noGrp="1"/>
          </p:cNvSpPr>
          <p:nvPr/>
        </p:nvSpPr>
        <p:spPr>
          <a:xfrm>
            <a:off x="1615602" y="6308598"/>
            <a:ext cx="7358964" cy="322200"/>
          </a:xfrm>
          <a:prstGeom prst="rect">
            <a:avLst/>
          </a:prstGeom>
          <a:solidFill>
            <a:srgbClr val="F2F2FF"/>
          </a:solidFill>
          <a:ln w="9360">
            <a:solidFill>
              <a:srgbClr val="7F7F7F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fNElectrons += 1;     // Normal arithmetics</a:t>
            </a:r>
          </a:p>
        </p:txBody>
      </p:sp>
      <p:sp>
        <p:nvSpPr>
          <p:cNvPr id="305" name="TextBox 10">
            <a:extLst>
              <a:ext uri="{FF2B5EF4-FFF2-40B4-BE49-F238E27FC236}">
                <a16:creationId xmlns:a16="http://schemas.microsoft.com/office/drawing/2014/main" id="{45B89606-D1F4-4AE0-B6B9-8136F928C545}"/>
              </a:ext>
            </a:extLst>
          </p:cNvPr>
          <p:cNvSpPr>
            <a:spLocks noGrp="1"/>
          </p:cNvSpPr>
          <p:nvPr/>
        </p:nvSpPr>
        <p:spPr>
          <a:xfrm>
            <a:off x="408376" y="5803583"/>
            <a:ext cx="9492232" cy="398526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4) Update during run (e.g. in Stacking action)</a:t>
            </a:r>
          </a:p>
        </p:txBody>
      </p:sp>
      <p:sp>
        <p:nvSpPr>
          <p:cNvPr id="306" name="TextovéPole 6">
            <a:extLst>
              <a:ext uri="{FF2B5EF4-FFF2-40B4-BE49-F238E27FC236}">
                <a16:creationId xmlns:a16="http://schemas.microsoft.com/office/drawing/2014/main" id="{49059F96-DE9D-414A-B922-9A00F5343474}"/>
              </a:ext>
            </a:extLst>
          </p:cNvPr>
          <p:cNvSpPr>
            <a:spLocks noGrp="1"/>
          </p:cNvSpPr>
          <p:nvPr/>
        </p:nvSpPr>
        <p:spPr>
          <a:xfrm>
            <a:off x="1593161" y="5138642"/>
            <a:ext cx="9754979" cy="550800"/>
          </a:xfrm>
          <a:prstGeom prst="rect">
            <a:avLst/>
          </a:prstGeom>
          <a:solidFill>
            <a:srgbClr val="F2F2FF"/>
          </a:solidFill>
          <a:ln w="9360">
            <a:solidFill>
              <a:srgbClr val="7F7F7F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G4AccumulableManager* accManager = G4AccumulableManager::Instance();</a:t>
            </a:r>
          </a:p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accManager-&gt;Reset();</a:t>
            </a:r>
          </a:p>
        </p:txBody>
      </p:sp>
      <p:sp>
        <p:nvSpPr>
          <p:cNvPr id="307" name="TextBox 14">
            <a:extLst>
              <a:ext uri="{FF2B5EF4-FFF2-40B4-BE49-F238E27FC236}">
                <a16:creationId xmlns:a16="http://schemas.microsoft.com/office/drawing/2014/main" id="{564D20F8-682A-4E0B-A342-5D2147E73416}"/>
              </a:ext>
            </a:extLst>
          </p:cNvPr>
          <p:cNvSpPr>
            <a:spLocks noGrp="1"/>
          </p:cNvSpPr>
          <p:nvPr/>
        </p:nvSpPr>
        <p:spPr>
          <a:xfrm>
            <a:off x="420749" y="4690777"/>
            <a:ext cx="9491868" cy="70304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3) Reset to zero values (in </a:t>
            </a:r>
            <a:r>
              <a:rPr sz="15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RunAction::BeginOfRunAction</a:t>
            </a:r>
            <a:r>
              <a:rPr sz="15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)</a:t>
            </a:r>
          </a:p>
        </p:txBody>
      </p:sp>
      <p:sp>
        <p:nvSpPr>
          <p:cNvPr id="308" name="TextovéPole 1">
            <a:extLst>
              <a:ext uri="{FF2B5EF4-FFF2-40B4-BE49-F238E27FC236}">
                <a16:creationId xmlns:a16="http://schemas.microsoft.com/office/drawing/2014/main" id="{9929BBF7-D6CC-4667-9803-99DEB916B031}"/>
              </a:ext>
            </a:extLst>
          </p:cNvPr>
          <p:cNvSpPr>
            <a:spLocks noGrp="1"/>
          </p:cNvSpPr>
          <p:nvPr/>
        </p:nvSpPr>
        <p:spPr>
          <a:xfrm>
            <a:off x="7943474" y="188595"/>
            <a:ext cx="3542225" cy="703040"/>
          </a:xfrm>
          <a:prstGeom prst="rect">
            <a:avLst/>
          </a:prstGeom>
          <a:gradFill rotWithShape="0">
            <a:gsLst>
              <a:gs pos="0">
                <a:srgbClr val="FFFF78"/>
              </a:gs>
              <a:gs pos="100000">
                <a:srgbClr val="FFFFD7"/>
              </a:gs>
            </a:gsLst>
            <a:lin ang="16200000"/>
          </a:gradFill>
          <a:ln w="9360">
            <a:solidFill>
              <a:srgbClr val="FFCE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38100" tIns="19050" rIns="38100" bIns="19050" anchor="ctr">
            <a:noAutofit/>
          </a:bodyPr>
          <a:lstStyle/>
          <a:p>
            <a:pPr>
              <a:lnSpc>
                <a:spcPct val="100000"/>
              </a:lnSpc>
              <a:buNone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5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► G4Accumulable.hh</a:t>
            </a:r>
          </a:p>
        </p:txBody>
      </p:sp>
    </p:spTree>
    <p:extLst>
      <p:ext uri="{BB962C8B-B14F-4D97-AF65-F5344CB8AC3E}">
        <p14:creationId xmlns:p14="http://schemas.microsoft.com/office/powerpoint/2010/main" val="52235642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PlaceHolder 1">
            <a:extLst>
              <a:ext uri="{FF2B5EF4-FFF2-40B4-BE49-F238E27FC236}">
                <a16:creationId xmlns:a16="http://schemas.microsoft.com/office/drawing/2014/main" id="{41738B7F-7ADF-4E5E-8D91-E9C4119E4C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G4Accumulable – C++ (2)</a:t>
            </a:r>
          </a:p>
        </p:txBody>
      </p:sp>
      <p:sp>
        <p:nvSpPr>
          <p:cNvPr id="310" name="TextBox 4">
            <a:extLst>
              <a:ext uri="{FF2B5EF4-FFF2-40B4-BE49-F238E27FC236}">
                <a16:creationId xmlns:a16="http://schemas.microsoft.com/office/drawing/2014/main" id="{96BFEBBF-A363-440B-ACC1-E9FD17CD6721}"/>
              </a:ext>
            </a:extLst>
          </p:cNvPr>
          <p:cNvSpPr>
            <a:spLocks noGrp="1"/>
          </p:cNvSpPr>
          <p:nvPr/>
        </p:nvSpPr>
        <p:spPr>
          <a:xfrm>
            <a:off x="495300" y="3524250"/>
            <a:ext cx="9525000" cy="398400"/>
          </a:xfrm>
          <a:prstGeom prst="rect">
            <a:avLst/>
          </a:prstGeom>
          <a:noFill/>
          <a:ln w="0">
            <a:noFill/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>
              <a:buNone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6) Report after run (in </a:t>
            </a:r>
            <a:r>
              <a:rPr sz="165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RunAction::EndOfRunAction</a:t>
            </a:r>
            <a:r>
              <a:rPr sz="165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)</a:t>
            </a:r>
          </a:p>
        </p:txBody>
      </p:sp>
      <p:sp>
        <p:nvSpPr>
          <p:cNvPr id="311" name="TextovéPole 6">
            <a:extLst>
              <a:ext uri="{FF2B5EF4-FFF2-40B4-BE49-F238E27FC236}">
                <a16:creationId xmlns:a16="http://schemas.microsoft.com/office/drawing/2014/main" id="{17CB809B-383C-4439-B412-21CDF88810F5}"/>
              </a:ext>
            </a:extLst>
          </p:cNvPr>
          <p:cNvSpPr>
            <a:spLocks noGrp="1"/>
          </p:cNvSpPr>
          <p:nvPr/>
        </p:nvSpPr>
        <p:spPr>
          <a:xfrm>
            <a:off x="859509" y="2761964"/>
            <a:ext cx="10017725" cy="759283"/>
          </a:xfrm>
          <a:prstGeom prst="rect">
            <a:avLst/>
          </a:prstGeom>
          <a:solidFill>
            <a:srgbClr val="F2F2FF"/>
          </a:solidFill>
          <a:ln w="9360">
            <a:solidFill>
              <a:srgbClr val="7F7F7F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G4AccumulableManager* accManager = G4AccumulableManager::Instance();</a:t>
            </a:r>
          </a:p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accManager-&gt;Merge();</a:t>
            </a:r>
          </a:p>
        </p:txBody>
      </p:sp>
      <p:sp>
        <p:nvSpPr>
          <p:cNvPr id="312" name="TextBox 12">
            <a:extLst>
              <a:ext uri="{FF2B5EF4-FFF2-40B4-BE49-F238E27FC236}">
                <a16:creationId xmlns:a16="http://schemas.microsoft.com/office/drawing/2014/main" id="{CC27EF66-A586-4130-AB0A-4DD2A7FAC6B7}"/>
              </a:ext>
            </a:extLst>
          </p:cNvPr>
          <p:cNvSpPr>
            <a:spLocks noGrp="1"/>
          </p:cNvSpPr>
          <p:nvPr/>
        </p:nvSpPr>
        <p:spPr>
          <a:xfrm>
            <a:off x="503843" y="2205038"/>
            <a:ext cx="9491868" cy="426442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5) Merge after run (in </a:t>
            </a:r>
            <a:r>
              <a:rPr sz="21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RunAction::EndOfRunAction</a:t>
            </a:r>
            <a:r>
              <a:rPr sz="21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)</a:t>
            </a:r>
          </a:p>
        </p:txBody>
      </p:sp>
      <p:sp>
        <p:nvSpPr>
          <p:cNvPr id="313" name="TextovéPole 6">
            <a:extLst>
              <a:ext uri="{FF2B5EF4-FFF2-40B4-BE49-F238E27FC236}">
                <a16:creationId xmlns:a16="http://schemas.microsoft.com/office/drawing/2014/main" id="{6FC165C6-99CB-43E3-B21B-191BC427C384}"/>
              </a:ext>
            </a:extLst>
          </p:cNvPr>
          <p:cNvSpPr>
            <a:spLocks noGrp="1"/>
          </p:cNvSpPr>
          <p:nvPr/>
        </p:nvSpPr>
        <p:spPr>
          <a:xfrm>
            <a:off x="552450" y="3848100"/>
            <a:ext cx="11087100" cy="3028950"/>
          </a:xfrm>
          <a:prstGeom prst="roundRect">
            <a:avLst>
              <a:gd name="adj" fmla="val 3322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14300" tIns="76200" rIns="114300" bIns="76200" anchor="t">
            <a:noAutofit/>
          </a:bodyPr>
          <a:lstStyle/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G4AccumulableManager* accManager = G4AccumulableManager::Instance();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if (IsMaster())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{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if (fNElectrons.GetValue())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{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  G4cout &lt;&lt; " * Produced " &lt;&lt; fNElectrons.GetValue();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  G4cout &lt;&lt; " secondary electrons/event. Average energy: ";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  G4cout &lt;&lt; fAverageElectronEnergy.GetValue()/keV/fNElectrons.GetValue();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  G4cout &lt;&lt; " keV" &lt;&lt; G4endl;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}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else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  G4cout &lt;&lt; " * No secondary electrons produced" &lt;&lt; G4endl;</a:t>
            </a:r>
          </a:p>
          <a:p>
            <a:pPr>
              <a:lnSpc>
                <a:spcPct val="100000"/>
              </a:lnSpc>
              <a:buNone/>
              <a:defRPr sz="1200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200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</p:txBody>
      </p:sp>
      <p:pic>
        <p:nvPicPr>
          <p:cNvPr id="320" name="Obrázek 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463429" y="2068163"/>
            <a:ext cx="698587" cy="56357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18189250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>
            <a:extLst>
              <a:ext uri="{FF2B5EF4-FFF2-40B4-BE49-F238E27FC236}">
                <a16:creationId xmlns:a16="http://schemas.microsoft.com/office/drawing/2014/main" id="{B9F61810-70AA-462B-B077-BD9E6626B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2190750"/>
            <a:ext cx="10287000" cy="1809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8000"/>
              </a:lnSpc>
              <a:buNone/>
              <a:defRPr sz="3900" b="1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900" b="1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More slides…</a:t>
            </a:r>
          </a:p>
        </p:txBody>
      </p:sp>
    </p:spTree>
    <p:extLst>
      <p:ext uri="{BB962C8B-B14F-4D97-AF65-F5344CB8AC3E}">
        <p14:creationId xmlns:p14="http://schemas.microsoft.com/office/powerpoint/2010/main" val="12430615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>
            <a:extLst>
              <a:ext uri="{FF2B5EF4-FFF2-40B4-BE49-F238E27FC236}">
                <a16:creationId xmlns:a16="http://schemas.microsoft.com/office/drawing/2014/main" id="{C45AB226-F056-43CD-A9BD-AA53BDDA4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Geant4 terminology: an overview</a:t>
            </a:r>
          </a:p>
        </p:txBody>
      </p:sp>
      <p:sp>
        <p:nvSpPr>
          <p:cNvPr id="82" name="PlaceHolder 2">
            <a:extLst>
              <a:ext uri="{FF2B5EF4-FFF2-40B4-BE49-F238E27FC236}">
                <a16:creationId xmlns:a16="http://schemas.microsoft.com/office/drawing/2014/main" id="{A3C0B8B0-6854-45D6-9C8D-D5DF4A8AEB41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742950" y="2014538"/>
            <a:ext cx="10706100" cy="4476750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 algn="l">
              <a:lnSpc>
                <a:spcPct val="104000"/>
              </a:lnSpc>
              <a:spcBef>
                <a:spcPts val="751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following keywords are often used in Geant4</a:t>
            </a:r>
          </a:p>
          <a:p>
            <a:pPr marL="498240" indent="-285480" algn="l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Run, Event, Track, Step</a:t>
            </a:r>
          </a:p>
          <a:p>
            <a:pPr marL="498240" indent="-285480" algn="l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Processes</a:t>
            </a: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: At Rest, Along Step, Post Step</a:t>
            </a:r>
          </a:p>
          <a:p>
            <a:pPr marL="498240" indent="-285480" algn="l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Cut</a:t>
            </a: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(or production threshold)</a:t>
            </a:r>
          </a:p>
          <a:p>
            <a:pPr marL="498240" indent="-285480" algn="l">
              <a:lnSpc>
                <a:spcPct val="104000"/>
              </a:lnSpc>
              <a:spcBef>
                <a:spcPts val="700"/>
              </a:spcBef>
              <a:buChar char=""/>
              <a:defRPr sz="19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Worker/master thread (for MT)</a:t>
            </a:r>
          </a:p>
        </p:txBody>
      </p:sp>
    </p:spTree>
    <p:extLst>
      <p:ext uri="{BB962C8B-B14F-4D97-AF65-F5344CB8AC3E}">
        <p14:creationId xmlns:p14="http://schemas.microsoft.com/office/powerpoint/2010/main" val="108821024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>
            <a:extLst>
              <a:ext uri="{FF2B5EF4-FFF2-40B4-BE49-F238E27FC236}">
                <a16:creationId xmlns:a16="http://schemas.microsoft.com/office/drawing/2014/main" id="{2A9EBDCE-96F2-4524-BEF6-1F96A106A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Output stream (G4cout)</a:t>
            </a:r>
          </a:p>
        </p:txBody>
      </p:sp>
      <p:sp>
        <p:nvSpPr>
          <p:cNvPr id="317" name="Segnaposto contenuto 2">
            <a:extLst>
              <a:ext uri="{FF2B5EF4-FFF2-40B4-BE49-F238E27FC236}">
                <a16:creationId xmlns:a16="http://schemas.microsoft.com/office/drawing/2014/main" id="{5981F100-2EC6-4B46-8912-9F0812451541}"/>
              </a:ext>
            </a:extLst>
          </p:cNvPr>
          <p:cNvSpPr>
            <a:spLocks noGrp="1"/>
          </p:cNvSpPr>
          <p:nvPr/>
        </p:nvSpPr>
        <p:spPr>
          <a:xfrm>
            <a:off x="742950" y="2115979"/>
            <a:ext cx="10706100" cy="4475321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 marL="342720" indent="-342720">
              <a:lnSpc>
                <a:spcPct val="104000"/>
              </a:lnSpc>
              <a:spcBef>
                <a:spcPts val="70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G4cout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is a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iostream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 object defined by Geant4. </a:t>
            </a:r>
          </a:p>
          <a:p>
            <a:pPr marL="742680" indent="-28548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Used in the same way as standard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std::cout </a:t>
            </a:r>
          </a:p>
          <a:p>
            <a:pPr marL="742680" indent="-28548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Output streams handled by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G4UImanager</a:t>
            </a:r>
          </a:p>
          <a:p>
            <a:pPr marL="742680" indent="-285480">
              <a:lnSpc>
                <a:spcPct val="104000"/>
              </a:lnSpc>
              <a:spcBef>
                <a:spcPts val="649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G4endl 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is the equivalent of </a:t>
            </a: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std::endl </a:t>
            </a: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to end a line</a:t>
            </a:r>
          </a:p>
          <a:p>
            <a:pPr marL="342720" indent="-342720">
              <a:lnSpc>
                <a:spcPct val="104000"/>
              </a:lnSpc>
              <a:spcBef>
                <a:spcPts val="70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MT-handling: will display also the threadID</a:t>
            </a:r>
          </a:p>
          <a:p>
            <a:pPr marL="259200">
              <a:lnSpc>
                <a:spcPct val="104000"/>
              </a:lnSpc>
              <a:spcBef>
                <a:spcPts val="649"/>
              </a:spcBef>
              <a:buNone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WT1&gt; I am here</a:t>
            </a:r>
          </a:p>
          <a:p>
            <a:pPr marL="259200">
              <a:lnSpc>
                <a:spcPct val="104000"/>
              </a:lnSpc>
              <a:spcBef>
                <a:spcPts val="649"/>
              </a:spcBef>
              <a:buNone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WT5&gt; I am here</a:t>
            </a:r>
          </a:p>
          <a:p>
            <a:pPr marL="342720" indent="-342720">
              <a:lnSpc>
                <a:spcPct val="104000"/>
              </a:lnSpc>
              <a:spcBef>
                <a:spcPts val="700"/>
              </a:spcBef>
              <a:buChar char=""/>
              <a:defRPr sz="18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Output strings may be displayed in another window (Qt GUI) or redirected to a file</a:t>
            </a:r>
          </a:p>
          <a:p>
            <a:pPr marL="342720" indent="-342720">
              <a:lnSpc>
                <a:spcPct val="80000"/>
              </a:lnSpc>
              <a:spcBef>
                <a:spcPts val="700"/>
              </a:spcBef>
              <a:buChar char=""/>
            </a:pPr>
            <a:endParaRPr sz="1800" b="0" u="none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591254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>
            <a:extLst>
              <a:ext uri="{FF2B5EF4-FFF2-40B4-BE49-F238E27FC236}">
                <a16:creationId xmlns:a16="http://schemas.microsoft.com/office/drawing/2014/main" id="{D401AC53-695F-44D5-9CAA-868219C4A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Example: output on screen</a:t>
            </a:r>
          </a:p>
        </p:txBody>
      </p:sp>
      <p:sp>
        <p:nvSpPr>
          <p:cNvPr id="319" name="TextovéPole 6">
            <a:extLst>
              <a:ext uri="{FF2B5EF4-FFF2-40B4-BE49-F238E27FC236}">
                <a16:creationId xmlns:a16="http://schemas.microsoft.com/office/drawing/2014/main" id="{8B55C728-FEC6-4659-A5D0-1E05C2C47100}"/>
              </a:ext>
            </a:extLst>
          </p:cNvPr>
          <p:cNvSpPr>
            <a:spLocks noGrp="1"/>
          </p:cNvSpPr>
          <p:nvPr/>
        </p:nvSpPr>
        <p:spPr>
          <a:xfrm>
            <a:off x="552450" y="2144554"/>
            <a:ext cx="11087100" cy="4484846"/>
          </a:xfrm>
          <a:prstGeom prst="roundRect">
            <a:avLst>
              <a:gd name="adj" fmla="val 2124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52400" tIns="133350" rIns="152400" bIns="114300" anchor="t">
            <a:noAutofit/>
          </a:bodyPr>
          <a:lstStyle/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void SteppingAction::UserSteppingAction(const G4Step* aStep)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{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// Collect data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G4Track* theTrack = aStep-&gt;GetTrack();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G4DynamicParticle* particle = theTrack-&gt;GetDynamicParticle();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G4ParticleDefinition* parDef = particle-&gt;GetDefinition();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G4double edep = aStep-&gt;GetTotalEnergyDeposit();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G4double particleCharge = particle-&gt;GetCharge();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G4double kineticEnergy = theTrack-&gt;GetKineticEnergy();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// The output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G4cout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&lt;&lt; "Energy deposited---&gt;" &lt;&lt;  " " &lt;&lt;  edep &lt;&lt; " 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&lt;&lt; "Charge---&gt;" &lt;&lt;  " " &lt;&lt; particleCharge &lt;&lt; " "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&lt;&lt; "Kinetic Energy ---&gt;" &lt;&lt; "  " &lt;&lt; kineticEnergy &lt;&lt; " " &lt;&lt; G4endl; </a:t>
            </a:r>
          </a:p>
          <a:p>
            <a:pPr>
              <a:lnSpc>
                <a:spcPct val="100000"/>
              </a:lnSpc>
              <a:buNone/>
              <a:defRPr sz="13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3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88764083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>
            <a:extLst>
              <a:ext uri="{FF2B5EF4-FFF2-40B4-BE49-F238E27FC236}">
                <a16:creationId xmlns:a16="http://schemas.microsoft.com/office/drawing/2014/main" id="{69A1E6BB-D62C-4A3A-9643-12C94FD266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Output on screen: an example</a:t>
            </a:r>
          </a:p>
        </p:txBody>
      </p:sp>
      <p:sp>
        <p:nvSpPr>
          <p:cNvPr id="321" name="TextovéPole 1">
            <a:extLst>
              <a:ext uri="{FF2B5EF4-FFF2-40B4-BE49-F238E27FC236}">
                <a16:creationId xmlns:a16="http://schemas.microsoft.com/office/drawing/2014/main" id="{BF649DE7-5EB9-426F-A896-A4149435400D}"/>
              </a:ext>
            </a:extLst>
          </p:cNvPr>
          <p:cNvSpPr>
            <a:spLocks noGrp="1"/>
          </p:cNvSpPr>
          <p:nvPr/>
        </p:nvSpPr>
        <p:spPr>
          <a:xfrm>
            <a:off x="742950" y="1582483"/>
            <a:ext cx="10706100" cy="5008817"/>
          </a:xfrm>
          <a:prstGeom prst="rect">
            <a:avLst/>
          </a:prstGeom>
          <a:solidFill>
            <a:srgbClr val="000000"/>
          </a:solidFill>
          <a:ln w="25200">
            <a:solidFill>
              <a:srgbClr val="00000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76200" tIns="38100" rIns="76200" bIns="38100" anchor="t">
            <a:noAutofit/>
          </a:bodyPr>
          <a:lstStyle/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Begin of Event: 0</a:t>
            </a:r>
          </a:p>
          <a:p>
            <a:pPr>
              <a:lnSpc>
                <a:spcPct val="100000"/>
              </a:lnSpc>
              <a:buNone/>
            </a:pPr>
            <a:endParaRPr sz="1350" b="0" u="none" dirty="0">
              <a:solidFill>
                <a:schemeClr val="bg1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9.85941e-22 Charge---&gt; 6 Kinetic energy---&gt; 160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8.36876     Charge---&gt; 6 Kinetic energy---&gt; 151.631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8.63368     Charge---&gt; 6 Kinetic energy---&gt; 142.998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5.98509     Charge---&gt; 6 Kinetic energy---&gt; 137.012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4.73055     Charge---&gt; 6 Kinetic energy---&gt; 132.282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0.0225575   Charge---&gt; 6 Kinetic energy---&gt; 132.254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1.47468     Charge---&gt; 6 Kinetic energy---&gt; 130.785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0.0218983   Charge---&gt; 6 Kinetic energy---&gt; 130.76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5.22223     Charge---&gt; 6 Kinetic energy---&gt; 125.541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7.10685     Charge---&gt; 6 Kinetic energy---&gt; 118.434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6.62999     Charge---&gt; 6 Kinetic energy---&gt; 111.804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6.50997     Charge---&gt; 6 Kinetic energy---&gt; 105.294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6.28403     Charge---&gt; 6 Kinetic energy---&gt; 99.0097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5.77231     Charge---&gt; 6 Kinetic energy---&gt; 93.2374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5.2333      Charge---&gt; 6 Kinetic energy---&gt; 88.0041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3.9153      Charge---&gt; 6 Kinetic energy---&gt; 84.0888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14.3767     Charge---&gt; 6 Kinetic energy---&gt; 69.7121</a:t>
            </a:r>
          </a:p>
          <a:p>
            <a:pPr>
              <a:lnSpc>
                <a:spcPct val="104000"/>
              </a:lnSpc>
              <a:buNone/>
              <a:defRPr sz="13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1350" b="0" u="none" dirty="0">
                <a:solidFill>
                  <a:schemeClr val="bg1"/>
                </a:solidFill>
                <a:latin typeface="Arial"/>
                <a:ea typeface="Arial"/>
                <a:cs typeface="Arial"/>
              </a:rPr>
              <a:t>Energy deposited---&gt; 14.3352     Charge---&gt; 6 Kinetic energy---&gt; 55.3769</a:t>
            </a:r>
          </a:p>
        </p:txBody>
      </p:sp>
    </p:spTree>
    <p:extLst>
      <p:ext uri="{BB962C8B-B14F-4D97-AF65-F5344CB8AC3E}">
        <p14:creationId xmlns:p14="http://schemas.microsoft.com/office/powerpoint/2010/main" val="17189388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>
            <a:extLst>
              <a:ext uri="{FF2B5EF4-FFF2-40B4-BE49-F238E27FC236}">
                <a16:creationId xmlns:a16="http://schemas.microsoft.com/office/drawing/2014/main" id="{10B42D3A-7747-4C91-9543-1F437EA37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Example: output to an ASCII file</a:t>
            </a:r>
          </a:p>
        </p:txBody>
      </p:sp>
      <p:sp>
        <p:nvSpPr>
          <p:cNvPr id="323" name="TextovéPole 6">
            <a:extLst>
              <a:ext uri="{FF2B5EF4-FFF2-40B4-BE49-F238E27FC236}">
                <a16:creationId xmlns:a16="http://schemas.microsoft.com/office/drawing/2014/main" id="{DE3AC19B-C13D-46B1-891B-680C15436D5C}"/>
              </a:ext>
            </a:extLst>
          </p:cNvPr>
          <p:cNvSpPr>
            <a:spLocks noGrp="1"/>
          </p:cNvSpPr>
          <p:nvPr/>
        </p:nvSpPr>
        <p:spPr>
          <a:xfrm>
            <a:off x="552450" y="1885950"/>
            <a:ext cx="11087100" cy="4724400"/>
          </a:xfrm>
          <a:prstGeom prst="roundRect">
            <a:avLst>
              <a:gd name="adj" fmla="val 1952"/>
            </a:avLst>
          </a:prstGeom>
          <a:solidFill>
            <a:srgbClr val="EEF3F8"/>
          </a:solidFill>
          <a:ln w="9525">
            <a:solidFill>
              <a:srgbClr val="C7D4E2"/>
            </a:solidFill>
            <a:prstDash val="solid"/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4">
            <a:scrgbClr r="0" g="0" b="0"/>
          </a:effectRef>
          <a:fontRef idx="minor"/>
        </p:style>
        <p:txBody>
          <a:bodyPr wrap="square" lIns="133350" tIns="95250" rIns="133350" bIns="76200" anchor="t">
            <a:noAutofit/>
          </a:bodyPr>
          <a:lstStyle/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#include &lt;fstream&gt;</a:t>
            </a:r>
          </a:p>
          <a:p>
            <a:pPr>
              <a:lnSpc>
                <a:spcPct val="100000"/>
              </a:lnSpc>
              <a:buNone/>
            </a:pPr>
            <a:endParaRPr sz="1013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class SteppingAction{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// ...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std::ofstream fout;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};</a:t>
            </a:r>
          </a:p>
          <a:p>
            <a:pPr>
              <a:lnSpc>
                <a:spcPct val="100000"/>
              </a:lnSpc>
              <a:buNone/>
            </a:pPr>
            <a:endParaRPr sz="1013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SteppingAction::SteppingAction() : fout("outfile.txt") { }</a:t>
            </a:r>
          </a:p>
          <a:p>
            <a:pPr>
              <a:lnSpc>
                <a:spcPct val="100000"/>
              </a:lnSpc>
              <a:buNone/>
            </a:pPr>
            <a:endParaRPr sz="1013" b="1" u="none">
              <a:solidFill>
                <a:srgbClr val="152033"/>
              </a:solidFill>
              <a:latin typeface="DejaVu Sans Mono"/>
              <a:ea typeface="DejaVu Sans Mono"/>
              <a:cs typeface="DejaVu Sans Mono"/>
            </a:endParaRP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void SteppingAction::UserSteppingAction(const G4Step* aStep)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{   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G4Track* theTrack = aStep-&gt;GetTrack();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G4double edep = aStep-&gt;GetTotalEnergyDeposit();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G4double kineticEnergy = theTrack-&gt;GetKineticEnergy();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// The output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fout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&lt;&lt; "Energy deposited---&gt;" &lt;&lt;  " " &lt;&lt;  edep &lt;&lt; " "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      &lt;&lt; "Kinetic Energy --&gt;" &lt;&lt; "  " &lt;&lt; kineticEnergy &lt;&lt; G4endl; </a:t>
            </a:r>
          </a:p>
          <a:p>
            <a:pPr>
              <a:lnSpc>
                <a:spcPct val="100000"/>
              </a:lnSpc>
              <a:buNone/>
              <a:defRPr sz="1013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defRPr>
            </a:pPr>
            <a:r>
              <a:rPr sz="1013" b="1" u="none">
                <a:solidFill>
                  <a:srgbClr val="152033"/>
                </a:solidFill>
                <a:latin typeface="DejaVu Sans Mono"/>
                <a:ea typeface="DejaVu Sans Mono"/>
                <a:cs typeface="DejaVu Sans Mono"/>
              </a:rPr>
              <a:t>}</a:t>
            </a:r>
          </a:p>
        </p:txBody>
      </p:sp>
      <p:sp>
        <p:nvSpPr>
          <p:cNvPr id="324" name="TextovéPole 4">
            <a:extLst>
              <a:ext uri="{FF2B5EF4-FFF2-40B4-BE49-F238E27FC236}">
                <a16:creationId xmlns:a16="http://schemas.microsoft.com/office/drawing/2014/main" id="{B7487C8B-3AEF-4AE6-96C1-B740E6BDF003}"/>
              </a:ext>
            </a:extLst>
          </p:cNvPr>
          <p:cNvSpPr>
            <a:spLocks noGrp="1"/>
          </p:cNvSpPr>
          <p:nvPr/>
        </p:nvSpPr>
        <p:spPr>
          <a:xfrm>
            <a:off x="9708582" y="1538288"/>
            <a:ext cx="666750" cy="476250"/>
          </a:xfrm>
          <a:prstGeom prst="rect">
            <a:avLst/>
          </a:prstGeom>
          <a:solidFill>
            <a:srgbClr val="050505"/>
          </a:solidFill>
          <a:ln w="0">
            <a:solidFill>
              <a:srgbClr val="050505"/>
            </a:solidFill>
            <a:prstDash val="soli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buNone/>
              <a:defRPr sz="165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0" i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MT</a:t>
            </a:r>
          </a:p>
        </p:txBody>
      </p:sp>
      <p:pic>
        <p:nvPicPr>
          <p:cNvPr id="329" name="Picture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997553" y="1574673"/>
            <a:ext cx="1271959" cy="1121940"/>
          </a:xfrm>
          <a:prstGeom prst="rect">
            <a:avLst/>
          </a:prstGeom>
          <a:ln w="38160">
            <a:noFill/>
          </a:ln>
        </p:spPr>
      </p:pic>
    </p:spTree>
    <p:extLst>
      <p:ext uri="{BB962C8B-B14F-4D97-AF65-F5344CB8AC3E}">
        <p14:creationId xmlns:p14="http://schemas.microsoft.com/office/powerpoint/2010/main" val="14537709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>
            <a:extLst>
              <a:ext uri="{FF2B5EF4-FFF2-40B4-BE49-F238E27FC236}">
                <a16:creationId xmlns:a16="http://schemas.microsoft.com/office/drawing/2014/main" id="{8F8B005B-CD7B-43C8-8AD7-6C4AF043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Hands-on session</a:t>
            </a:r>
          </a:p>
        </p:txBody>
      </p:sp>
      <p:sp>
        <p:nvSpPr>
          <p:cNvPr id="327" name="Rectangle 326">
            <a:extLst>
              <a:ext uri="{FF2B5EF4-FFF2-40B4-BE49-F238E27FC236}">
                <a16:creationId xmlns:a16="http://schemas.microsoft.com/office/drawing/2014/main" id="{11AC851E-A258-49A4-B5EA-05A02E6F01B5}"/>
              </a:ext>
            </a:extLst>
          </p:cNvPr>
          <p:cNvSpPr>
            <a:spLocks noGrp="1"/>
          </p:cNvSpPr>
          <p:nvPr/>
        </p:nvSpPr>
        <p:spPr>
          <a:xfrm>
            <a:off x="742950" y="2147697"/>
            <a:ext cx="10706100" cy="4443603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751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Task4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Task4a: User Actions</a:t>
            </a:r>
          </a:p>
          <a:p>
            <a:pPr marL="743040" indent="-285840">
              <a:lnSpc>
                <a:spcPct val="104000"/>
              </a:lnSpc>
              <a:spcBef>
                <a:spcPts val="700"/>
              </a:spcBef>
              <a:buChar char=""/>
              <a:defRPr sz="21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Task4b: Command-based scoring</a:t>
            </a:r>
          </a:p>
        </p:txBody>
      </p:sp>
    </p:spTree>
    <p:extLst>
      <p:ext uri="{BB962C8B-B14F-4D97-AF65-F5344CB8AC3E}">
        <p14:creationId xmlns:p14="http://schemas.microsoft.com/office/powerpoint/2010/main" val="1530294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>
            <a:extLst>
              <a:ext uri="{FF2B5EF4-FFF2-40B4-BE49-F238E27FC236}">
                <a16:creationId xmlns:a16="http://schemas.microsoft.com/office/drawing/2014/main" id="{5D111B56-80AF-46D1-9896-5BCC450B4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Run, Event and Tracks</a:t>
            </a:r>
          </a:p>
        </p:txBody>
      </p:sp>
      <p:sp>
        <p:nvSpPr>
          <p:cNvPr id="85" name="Rectangle 2">
            <a:extLst>
              <a:ext uri="{FF2B5EF4-FFF2-40B4-BE49-F238E27FC236}">
                <a16:creationId xmlns:a16="http://schemas.microsoft.com/office/drawing/2014/main" id="{CF729F7D-CF49-4C69-81ED-BFE4D09CD6AF}"/>
              </a:ext>
            </a:extLst>
          </p:cNvPr>
          <p:cNvSpPr>
            <a:spLocks noGrp="1"/>
          </p:cNvSpPr>
          <p:nvPr/>
        </p:nvSpPr>
        <p:spPr>
          <a:xfrm>
            <a:off x="653290" y="2627281"/>
            <a:ext cx="9898483" cy="4114800"/>
          </a:xfrm>
          <a:prstGeom prst="rect">
            <a:avLst/>
          </a:prstGeom>
          <a:noFill/>
          <a:ln w="381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 marL="342720" indent="-342720">
              <a:lnSpc>
                <a:spcPct val="100000"/>
              </a:lnSpc>
              <a:spcBef>
                <a:spcPts val="799"/>
              </a:spcBef>
              <a:buChar char="•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3200" b="1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One Run consists of</a:t>
            </a:r>
          </a:p>
          <a:p>
            <a:pPr marL="498240" indent="-285480">
              <a:lnSpc>
                <a:spcPct val="100000"/>
              </a:lnSpc>
              <a:spcBef>
                <a:spcPts val="700"/>
              </a:spcBef>
              <a:buChar char="–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#1 (track #1, track #2, ......)</a:t>
            </a:r>
          </a:p>
          <a:p>
            <a:pPr marL="498240" indent="-285480">
              <a:lnSpc>
                <a:spcPct val="100000"/>
              </a:lnSpc>
              <a:spcBef>
                <a:spcPts val="700"/>
              </a:spcBef>
              <a:buChar char="–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#2 (track #1, track #2, ......)</a:t>
            </a:r>
          </a:p>
          <a:p>
            <a:pPr marL="498240" indent="-285480">
              <a:lnSpc>
                <a:spcPct val="100000"/>
              </a:lnSpc>
              <a:spcBef>
                <a:spcPts val="700"/>
              </a:spcBef>
              <a:buChar char="–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.........</a:t>
            </a:r>
          </a:p>
          <a:p>
            <a:pPr marL="498240" indent="-285480">
              <a:lnSpc>
                <a:spcPct val="100000"/>
              </a:lnSpc>
              <a:spcBef>
                <a:spcPts val="700"/>
              </a:spcBef>
              <a:buChar char="–"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8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#N (track #1, track #2, ......)</a:t>
            </a:r>
          </a:p>
        </p:txBody>
      </p:sp>
      <p:sp>
        <p:nvSpPr>
          <p:cNvPr id="86" name="Obdélník 3">
            <a:extLst>
              <a:ext uri="{FF2B5EF4-FFF2-40B4-BE49-F238E27FC236}">
                <a16:creationId xmlns:a16="http://schemas.microsoft.com/office/drawing/2014/main" id="{6A7F8243-D65E-4EC9-A119-4F28BE94E252}"/>
              </a:ext>
            </a:extLst>
          </p:cNvPr>
          <p:cNvSpPr>
            <a:spLocks noGrp="1"/>
          </p:cNvSpPr>
          <p:nvPr/>
        </p:nvSpPr>
        <p:spPr>
          <a:xfrm>
            <a:off x="331832" y="1984343"/>
            <a:ext cx="11004298" cy="4757738"/>
          </a:xfrm>
          <a:prstGeom prst="rect">
            <a:avLst/>
          </a:prstGeom>
          <a:gradFill rotWithShape="0">
            <a:gsLst>
              <a:gs pos="0">
                <a:srgbClr val="2424A8"/>
              </a:gs>
              <a:gs pos="100000">
                <a:srgbClr val="A3A3EF"/>
              </a:gs>
            </a:gsLst>
            <a:lin ang="16200000"/>
          </a:gradFill>
          <a:ln w="9360">
            <a:solidFill>
              <a:srgbClr val="2F2F98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4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Run</a:t>
            </a:r>
          </a:p>
        </p:txBody>
      </p:sp>
      <p:sp>
        <p:nvSpPr>
          <p:cNvPr id="87" name="Obdélník 4">
            <a:extLst>
              <a:ext uri="{FF2B5EF4-FFF2-40B4-BE49-F238E27FC236}">
                <a16:creationId xmlns:a16="http://schemas.microsoft.com/office/drawing/2014/main" id="{DF8A5C48-9F98-4ADE-B0C9-F1FBB49A276C}"/>
              </a:ext>
            </a:extLst>
          </p:cNvPr>
          <p:cNvSpPr>
            <a:spLocks noGrp="1"/>
          </p:cNvSpPr>
          <p:nvPr/>
        </p:nvSpPr>
        <p:spPr>
          <a:xfrm>
            <a:off x="457019" y="2728817"/>
            <a:ext cx="10741673" cy="865060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0</a:t>
            </a:r>
          </a:p>
        </p:txBody>
      </p:sp>
      <p:sp>
        <p:nvSpPr>
          <p:cNvPr id="88" name="Obdélník 7">
            <a:extLst>
              <a:ext uri="{FF2B5EF4-FFF2-40B4-BE49-F238E27FC236}">
                <a16:creationId xmlns:a16="http://schemas.microsoft.com/office/drawing/2014/main" id="{71A05270-2D2E-4220-8686-6DAC86551C0B}"/>
              </a:ext>
            </a:extLst>
          </p:cNvPr>
          <p:cNvSpPr>
            <a:spLocks noGrp="1"/>
          </p:cNvSpPr>
          <p:nvPr/>
        </p:nvSpPr>
        <p:spPr>
          <a:xfrm>
            <a:off x="473031" y="3784283"/>
            <a:ext cx="10741673" cy="865442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1</a:t>
            </a:r>
          </a:p>
        </p:txBody>
      </p:sp>
      <p:sp>
        <p:nvSpPr>
          <p:cNvPr id="89" name="Obdélník 8">
            <a:extLst>
              <a:ext uri="{FF2B5EF4-FFF2-40B4-BE49-F238E27FC236}">
                <a16:creationId xmlns:a16="http://schemas.microsoft.com/office/drawing/2014/main" id="{88C48966-4D7D-4B50-995F-3FD303F0DCA3}"/>
              </a:ext>
            </a:extLst>
          </p:cNvPr>
          <p:cNvSpPr>
            <a:spLocks noGrp="1"/>
          </p:cNvSpPr>
          <p:nvPr/>
        </p:nvSpPr>
        <p:spPr>
          <a:xfrm>
            <a:off x="477156" y="4786217"/>
            <a:ext cx="10741673" cy="865060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2</a:t>
            </a:r>
          </a:p>
        </p:txBody>
      </p:sp>
      <p:sp>
        <p:nvSpPr>
          <p:cNvPr id="90" name="Obdélník 9">
            <a:extLst>
              <a:ext uri="{FF2B5EF4-FFF2-40B4-BE49-F238E27FC236}">
                <a16:creationId xmlns:a16="http://schemas.microsoft.com/office/drawing/2014/main" id="{8853A185-067C-4315-9024-CBE8B444F21F}"/>
              </a:ext>
            </a:extLst>
          </p:cNvPr>
          <p:cNvSpPr>
            <a:spLocks noGrp="1"/>
          </p:cNvSpPr>
          <p:nvPr/>
        </p:nvSpPr>
        <p:spPr>
          <a:xfrm>
            <a:off x="473031" y="5795677"/>
            <a:ext cx="10741673" cy="865442"/>
          </a:xfrm>
          <a:prstGeom prst="rect">
            <a:avLst/>
          </a:prstGeom>
          <a:gradFill rotWithShape="0">
            <a:gsLst>
              <a:gs pos="0">
                <a:srgbClr val="BCBCBC"/>
              </a:gs>
              <a:gs pos="100000">
                <a:srgbClr val="EDEDED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19800" dir="5400000" rotWithShape="0">
              <a:srgbClr val="000000">
                <a:alpha val="38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t">
            <a:noAutofit/>
          </a:bodyPr>
          <a:lstStyle/>
          <a:p>
            <a:pPr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Event 3</a:t>
            </a:r>
          </a:p>
        </p:txBody>
      </p:sp>
      <p:sp>
        <p:nvSpPr>
          <p:cNvPr id="91" name="Obdélník 5">
            <a:extLst>
              <a:ext uri="{FF2B5EF4-FFF2-40B4-BE49-F238E27FC236}">
                <a16:creationId xmlns:a16="http://schemas.microsoft.com/office/drawing/2014/main" id="{298BEE39-A1C7-4B05-A9E6-E2799FFEB44F}"/>
              </a:ext>
            </a:extLst>
          </p:cNvPr>
          <p:cNvSpPr>
            <a:spLocks noGrp="1"/>
          </p:cNvSpPr>
          <p:nvPr/>
        </p:nvSpPr>
        <p:spPr>
          <a:xfrm>
            <a:off x="2715474" y="2914555"/>
            <a:ext cx="1789005" cy="50473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1</a:t>
            </a:r>
          </a:p>
        </p:txBody>
      </p:sp>
      <p:sp>
        <p:nvSpPr>
          <p:cNvPr id="92" name="Obdélník 11">
            <a:extLst>
              <a:ext uri="{FF2B5EF4-FFF2-40B4-BE49-F238E27FC236}">
                <a16:creationId xmlns:a16="http://schemas.microsoft.com/office/drawing/2014/main" id="{3A172B27-C27C-446E-AFEA-9041CDB98F60}"/>
              </a:ext>
            </a:extLst>
          </p:cNvPr>
          <p:cNvSpPr>
            <a:spLocks noGrp="1"/>
          </p:cNvSpPr>
          <p:nvPr/>
        </p:nvSpPr>
        <p:spPr>
          <a:xfrm>
            <a:off x="6600992" y="2906649"/>
            <a:ext cx="1789369" cy="50330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3</a:t>
            </a:r>
          </a:p>
        </p:txBody>
      </p:sp>
      <p:sp>
        <p:nvSpPr>
          <p:cNvPr id="93" name="Obdélník 12">
            <a:extLst>
              <a:ext uri="{FF2B5EF4-FFF2-40B4-BE49-F238E27FC236}">
                <a16:creationId xmlns:a16="http://schemas.microsoft.com/office/drawing/2014/main" id="{85B46EB3-25F5-48E8-8528-03C4125179A6}"/>
              </a:ext>
            </a:extLst>
          </p:cNvPr>
          <p:cNvSpPr>
            <a:spLocks noGrp="1"/>
          </p:cNvSpPr>
          <p:nvPr/>
        </p:nvSpPr>
        <p:spPr>
          <a:xfrm>
            <a:off x="4682798" y="2909888"/>
            <a:ext cx="1787186" cy="50292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2</a:t>
            </a:r>
          </a:p>
        </p:txBody>
      </p:sp>
      <p:sp>
        <p:nvSpPr>
          <p:cNvPr id="94" name="Obdélník 13">
            <a:extLst>
              <a:ext uri="{FF2B5EF4-FFF2-40B4-BE49-F238E27FC236}">
                <a16:creationId xmlns:a16="http://schemas.microsoft.com/office/drawing/2014/main" id="{6C350F61-262B-4B1C-A08B-99B8F593E4A4}"/>
              </a:ext>
            </a:extLst>
          </p:cNvPr>
          <p:cNvSpPr>
            <a:spLocks noGrp="1"/>
          </p:cNvSpPr>
          <p:nvPr/>
        </p:nvSpPr>
        <p:spPr>
          <a:xfrm>
            <a:off x="8533987" y="2914555"/>
            <a:ext cx="1787186" cy="50473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4</a:t>
            </a:r>
          </a:p>
        </p:txBody>
      </p:sp>
      <p:sp>
        <p:nvSpPr>
          <p:cNvPr id="95" name="Obdélník 14">
            <a:extLst>
              <a:ext uri="{FF2B5EF4-FFF2-40B4-BE49-F238E27FC236}">
                <a16:creationId xmlns:a16="http://schemas.microsoft.com/office/drawing/2014/main" id="{937E83E3-E0DF-4651-BE52-B29EE87BDAAF}"/>
              </a:ext>
            </a:extLst>
          </p:cNvPr>
          <p:cNvSpPr>
            <a:spLocks noGrp="1"/>
          </p:cNvSpPr>
          <p:nvPr/>
        </p:nvSpPr>
        <p:spPr>
          <a:xfrm>
            <a:off x="2715474" y="3970115"/>
            <a:ext cx="1789005" cy="50330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1</a:t>
            </a:r>
          </a:p>
        </p:txBody>
      </p:sp>
      <p:sp>
        <p:nvSpPr>
          <p:cNvPr id="96" name="Obdélník 15">
            <a:extLst>
              <a:ext uri="{FF2B5EF4-FFF2-40B4-BE49-F238E27FC236}">
                <a16:creationId xmlns:a16="http://schemas.microsoft.com/office/drawing/2014/main" id="{417647C3-53E0-49EE-B848-E68C4618FF18}"/>
              </a:ext>
            </a:extLst>
          </p:cNvPr>
          <p:cNvSpPr>
            <a:spLocks noGrp="1"/>
          </p:cNvSpPr>
          <p:nvPr/>
        </p:nvSpPr>
        <p:spPr>
          <a:xfrm>
            <a:off x="6600992" y="3962114"/>
            <a:ext cx="1789369" cy="50330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3</a:t>
            </a:r>
          </a:p>
        </p:txBody>
      </p:sp>
      <p:sp>
        <p:nvSpPr>
          <p:cNvPr id="97" name="Obdélník 16">
            <a:extLst>
              <a:ext uri="{FF2B5EF4-FFF2-40B4-BE49-F238E27FC236}">
                <a16:creationId xmlns:a16="http://schemas.microsoft.com/office/drawing/2014/main" id="{E64A381A-E199-430D-B258-6C9C3769DBE4}"/>
              </a:ext>
            </a:extLst>
          </p:cNvPr>
          <p:cNvSpPr>
            <a:spLocks noGrp="1"/>
          </p:cNvSpPr>
          <p:nvPr/>
        </p:nvSpPr>
        <p:spPr>
          <a:xfrm>
            <a:off x="4682798" y="3965353"/>
            <a:ext cx="1787186" cy="50330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2</a:t>
            </a:r>
          </a:p>
        </p:txBody>
      </p:sp>
      <p:sp>
        <p:nvSpPr>
          <p:cNvPr id="98" name="Obdélník 18">
            <a:extLst>
              <a:ext uri="{FF2B5EF4-FFF2-40B4-BE49-F238E27FC236}">
                <a16:creationId xmlns:a16="http://schemas.microsoft.com/office/drawing/2014/main" id="{47A676C1-5C8C-463F-9029-196260B8E8A8}"/>
              </a:ext>
            </a:extLst>
          </p:cNvPr>
          <p:cNvSpPr>
            <a:spLocks noGrp="1"/>
          </p:cNvSpPr>
          <p:nvPr/>
        </p:nvSpPr>
        <p:spPr>
          <a:xfrm>
            <a:off x="2715474" y="4985957"/>
            <a:ext cx="1789005" cy="50330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1</a:t>
            </a:r>
          </a:p>
        </p:txBody>
      </p:sp>
      <p:sp>
        <p:nvSpPr>
          <p:cNvPr id="99" name="Obdélník 22">
            <a:extLst>
              <a:ext uri="{FF2B5EF4-FFF2-40B4-BE49-F238E27FC236}">
                <a16:creationId xmlns:a16="http://schemas.microsoft.com/office/drawing/2014/main" id="{D602FACD-2496-471D-B8C0-07ACD3AACD91}"/>
              </a:ext>
            </a:extLst>
          </p:cNvPr>
          <p:cNvSpPr>
            <a:spLocks noGrp="1"/>
          </p:cNvSpPr>
          <p:nvPr/>
        </p:nvSpPr>
        <p:spPr>
          <a:xfrm>
            <a:off x="2715474" y="5952935"/>
            <a:ext cx="1789005" cy="50330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1</a:t>
            </a:r>
          </a:p>
        </p:txBody>
      </p:sp>
      <p:sp>
        <p:nvSpPr>
          <p:cNvPr id="100" name="Obdélník 23">
            <a:extLst>
              <a:ext uri="{FF2B5EF4-FFF2-40B4-BE49-F238E27FC236}">
                <a16:creationId xmlns:a16="http://schemas.microsoft.com/office/drawing/2014/main" id="{356D6D02-68D9-43B2-B9BD-AAACCCCD865A}"/>
              </a:ext>
            </a:extLst>
          </p:cNvPr>
          <p:cNvSpPr>
            <a:spLocks noGrp="1"/>
          </p:cNvSpPr>
          <p:nvPr/>
        </p:nvSpPr>
        <p:spPr>
          <a:xfrm>
            <a:off x="6600992" y="5943600"/>
            <a:ext cx="1789369" cy="504730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3</a:t>
            </a:r>
          </a:p>
        </p:txBody>
      </p:sp>
      <p:sp>
        <p:nvSpPr>
          <p:cNvPr id="101" name="Obdélník 24">
            <a:extLst>
              <a:ext uri="{FF2B5EF4-FFF2-40B4-BE49-F238E27FC236}">
                <a16:creationId xmlns:a16="http://schemas.microsoft.com/office/drawing/2014/main" id="{9029A1C2-0C66-4CB0-964B-318D86A3BC48}"/>
              </a:ext>
            </a:extLst>
          </p:cNvPr>
          <p:cNvSpPr>
            <a:spLocks noGrp="1"/>
          </p:cNvSpPr>
          <p:nvPr/>
        </p:nvSpPr>
        <p:spPr>
          <a:xfrm>
            <a:off x="4682798" y="5946458"/>
            <a:ext cx="1787186" cy="50511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2</a:t>
            </a:r>
          </a:p>
        </p:txBody>
      </p:sp>
      <p:sp>
        <p:nvSpPr>
          <p:cNvPr id="102" name="Obdélník 25">
            <a:extLst>
              <a:ext uri="{FF2B5EF4-FFF2-40B4-BE49-F238E27FC236}">
                <a16:creationId xmlns:a16="http://schemas.microsoft.com/office/drawing/2014/main" id="{DC2BF2EC-0AE9-4D46-9B2B-7FF634424C71}"/>
              </a:ext>
            </a:extLst>
          </p:cNvPr>
          <p:cNvSpPr>
            <a:spLocks noGrp="1"/>
          </p:cNvSpPr>
          <p:nvPr/>
        </p:nvSpPr>
        <p:spPr>
          <a:xfrm>
            <a:off x="8533987" y="5952935"/>
            <a:ext cx="1787186" cy="503301"/>
          </a:xfrm>
          <a:prstGeom prst="rect">
            <a:avLst/>
          </a:prstGeom>
          <a:gradFill rotWithShape="0">
            <a:gsLst>
              <a:gs pos="0">
                <a:srgbClr val="000000"/>
              </a:gs>
              <a:gs pos="100000">
                <a:srgbClr val="BCBCBC"/>
              </a:gs>
            </a:gsLst>
            <a:lin ang="16200000"/>
          </a:gradFill>
          <a:ln w="9360">
            <a:solidFill>
              <a:srgbClr val="000000"/>
            </a:solidFill>
          </a:ln>
          <a:effectLst>
            <a:outerShdw dist="22680" dir="5400000" rotWithShape="0">
              <a:srgbClr val="000000">
                <a:alpha val="35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6800" rIns="90000" bIns="46800" anchor="ctr">
            <a:noAutofit/>
          </a:bodyPr>
          <a:lstStyle/>
          <a:p>
            <a:pPr algn="ctr">
              <a:lnSpc>
                <a:spcPct val="100000"/>
              </a:lnSpc>
              <a:buNone/>
              <a:defRPr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000" b="0" u="none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 4</a:t>
            </a:r>
          </a:p>
        </p:txBody>
      </p:sp>
    </p:spTree>
    <p:extLst>
      <p:ext uri="{BB962C8B-B14F-4D97-AF65-F5344CB8AC3E}">
        <p14:creationId xmlns:p14="http://schemas.microsoft.com/office/powerpoint/2010/main" val="13981664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>
            <a:extLst>
              <a:ext uri="{FF2B5EF4-FFF2-40B4-BE49-F238E27FC236}">
                <a16:creationId xmlns:a16="http://schemas.microsoft.com/office/drawing/2014/main" id="{69D49C9F-63F3-4F66-91F7-F2B74E107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Event (G4Event)</a:t>
            </a: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344AE1DD-563B-4A8C-BF85-11DE10681947}"/>
              </a:ext>
            </a:extLst>
          </p:cNvPr>
          <p:cNvSpPr>
            <a:spLocks noGrp="1"/>
          </p:cNvSpPr>
          <p:nvPr/>
        </p:nvSpPr>
        <p:spPr>
          <a:xfrm>
            <a:off x="742950" y="1826895"/>
            <a:ext cx="10706100" cy="4724686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An Event is the basic unit of simulation in Geant4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At the beginning of processing, primary tracks are generated and they are pushed into a stack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 track is popped up from the stack one-by-one </a:t>
            </a:r>
            <a:r>
              <a:rPr sz="24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and</a:t>
            </a: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‘</a:t>
            </a:r>
            <a:r>
              <a:rPr sz="24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tracked</a:t>
            </a: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’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Secondary tracks are also pushed into the stack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When the stack gets empty, the processing of the event is completed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G4Event</a:t>
            </a: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class represents an event. At the end of a successful event it has: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List of primary vertices and particles (as input)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Hits and Trajectory collections (as outputs)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G4EventManager</a:t>
            </a: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class manages the event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4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G4UserEventAction</a:t>
            </a:r>
            <a:r>
              <a:rPr sz="24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is the optional User hook</a:t>
            </a:r>
          </a:p>
          <a:p>
            <a:pPr marL="343080" indent="-343080">
              <a:lnSpc>
                <a:spcPct val="80000"/>
              </a:lnSpc>
              <a:spcBef>
                <a:spcPts val="575"/>
              </a:spcBef>
              <a:buChar char=""/>
            </a:pPr>
            <a:endParaRPr sz="24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743040" indent="-285840">
              <a:lnSpc>
                <a:spcPct val="80000"/>
              </a:lnSpc>
              <a:spcBef>
                <a:spcPts val="550"/>
              </a:spcBef>
              <a:buChar char=""/>
            </a:pPr>
            <a:endParaRPr sz="24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80000"/>
              </a:lnSpc>
              <a:spcBef>
                <a:spcPts val="575"/>
              </a:spcBef>
              <a:buChar char=""/>
            </a:pPr>
            <a:endParaRPr sz="24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80000"/>
              </a:lnSpc>
              <a:spcBef>
                <a:spcPts val="575"/>
              </a:spcBef>
              <a:buChar char=""/>
            </a:pPr>
            <a:endParaRPr sz="24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69664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>
            <a:extLst>
              <a:ext uri="{FF2B5EF4-FFF2-40B4-BE49-F238E27FC236}">
                <a16:creationId xmlns:a16="http://schemas.microsoft.com/office/drawing/2014/main" id="{09636F95-C07A-4FAC-8C82-0371BD5EC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Run (G4Run)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CFDDCD46-0054-40AA-8CCA-DDFD43303998}"/>
              </a:ext>
            </a:extLst>
          </p:cNvPr>
          <p:cNvSpPr>
            <a:spLocks noGrp="1"/>
          </p:cNvSpPr>
          <p:nvPr/>
        </p:nvSpPr>
        <p:spPr>
          <a:xfrm>
            <a:off x="742950" y="1430288"/>
            <a:ext cx="10706100" cy="4764405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675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As an analogy with a real experiment, a run of Geant4 starts with ‘</a:t>
            </a:r>
            <a:r>
              <a:rPr sz="2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Beam On</a:t>
            </a: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’</a:t>
            </a:r>
          </a:p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Within a run, the User </a:t>
            </a:r>
            <a:r>
              <a:rPr sz="2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cannot change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detector setup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physics setting (processes, models)</a:t>
            </a:r>
          </a:p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 Run is a collection of events with the same detector and physics conditions</a:t>
            </a:r>
          </a:p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At the beginning of a Run, geometry is </a:t>
            </a:r>
            <a:r>
              <a:rPr sz="2200" b="0" u="none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optimised</a:t>
            </a: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for navigation and cross section tables are (re)calculated</a:t>
            </a:r>
          </a:p>
          <a:p>
            <a:pPr marL="343080" indent="-343080">
              <a:lnSpc>
                <a:spcPct val="104000"/>
              </a:lnSpc>
              <a:spcBef>
                <a:spcPts val="649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</a:t>
            </a:r>
            <a:r>
              <a:rPr sz="2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G4(MT)</a:t>
            </a:r>
            <a:r>
              <a:rPr sz="2200" b="1" u="none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RunManager</a:t>
            </a: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class manages the processing of each Run, represented by: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G4Run</a:t>
            </a: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class </a:t>
            </a:r>
          </a:p>
          <a:p>
            <a:pPr marL="743040" indent="-285840">
              <a:lnSpc>
                <a:spcPct val="104000"/>
              </a:lnSpc>
              <a:spcBef>
                <a:spcPts val="601"/>
              </a:spcBef>
              <a:buChar char=""/>
              <a:defRPr sz="165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2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G4UserRunAction</a:t>
            </a:r>
            <a:r>
              <a:rPr sz="22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for an optional User hook</a:t>
            </a:r>
          </a:p>
          <a:p>
            <a:pPr marL="343080" indent="-343080">
              <a:lnSpc>
                <a:spcPct val="80000"/>
              </a:lnSpc>
              <a:spcBef>
                <a:spcPts val="649"/>
              </a:spcBef>
              <a:buChar char=""/>
            </a:pPr>
            <a:endParaRPr sz="22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  <a:p>
            <a:pPr marL="343080" indent="-343080">
              <a:lnSpc>
                <a:spcPct val="80000"/>
              </a:lnSpc>
              <a:spcBef>
                <a:spcPts val="649"/>
              </a:spcBef>
              <a:buChar char=""/>
            </a:pPr>
            <a:endParaRPr sz="22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456091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F8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>
            <a:extLst>
              <a:ext uri="{FF2B5EF4-FFF2-40B4-BE49-F238E27FC236}">
                <a16:creationId xmlns:a16="http://schemas.microsoft.com/office/drawing/2014/main" id="{BB35F62C-1ACD-4B5B-8CBB-E32443E1A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66700"/>
            <a:ext cx="105918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Autofit/>
          </a:bodyPr>
          <a:lstStyle/>
          <a:p>
            <a:pPr indent="0" algn="l">
              <a:lnSpc>
                <a:spcPct val="94000"/>
              </a:lnSpc>
              <a:buNone/>
              <a:defRPr sz="3225" b="0">
                <a:solidFill>
                  <a:srgbClr val="0A2442"/>
                </a:solidFill>
                <a:latin typeface="Arial"/>
                <a:ea typeface="Arial"/>
                <a:cs typeface="Arial"/>
              </a:defRPr>
            </a:pPr>
            <a:r>
              <a:rPr sz="3225" b="0" u="none">
                <a:solidFill>
                  <a:srgbClr val="0A2442"/>
                </a:solidFill>
                <a:latin typeface="Arial"/>
                <a:ea typeface="Arial"/>
                <a:cs typeface="Arial"/>
              </a:rPr>
              <a:t>The Track (G4Track)</a:t>
            </a: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72381D47-9519-475A-A6E9-159F816441BF}"/>
              </a:ext>
            </a:extLst>
          </p:cNvPr>
          <p:cNvSpPr>
            <a:spLocks noGrp="1"/>
          </p:cNvSpPr>
          <p:nvPr/>
        </p:nvSpPr>
        <p:spPr>
          <a:xfrm>
            <a:off x="742950" y="1869377"/>
            <a:ext cx="10706100" cy="4721924"/>
          </a:xfrm>
          <a:prstGeom prst="rect">
            <a:avLst/>
          </a:prstGeom>
          <a:noFill/>
          <a:ln w="0">
            <a:noFill/>
          </a:ln>
        </p:spPr>
        <p:txBody>
          <a:bodyPr wrap="square" lIns="76200" tIns="38100" rIns="76200" bIns="38100" anchor="t">
            <a:noAutofit/>
          </a:bodyPr>
          <a:lstStyle/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Track is a </a:t>
            </a:r>
            <a:r>
              <a:rPr sz="21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snapshot of a particle </a:t>
            </a: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and it is represented by the </a:t>
            </a:r>
            <a:r>
              <a:rPr sz="21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G4Track</a:t>
            </a: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class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It keeps ‘current’ information of the particle (i.e. energy, momentum, position, polarization, ..)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It is updated after every step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The track object is </a:t>
            </a:r>
            <a:r>
              <a:rPr sz="21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deleted</a:t>
            </a: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when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It goes outside the world volume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It disappears in an interaction (decay, inelastic scattering)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It is slowed down to zero kinetic energy and there are no '</a:t>
            </a:r>
            <a:r>
              <a:rPr sz="2100" b="0" u="none" dirty="0" err="1">
                <a:solidFill>
                  <a:srgbClr val="152033"/>
                </a:solidFill>
                <a:latin typeface="Arial"/>
                <a:ea typeface="Arial"/>
                <a:cs typeface="Arial"/>
              </a:rPr>
              <a:t>AtRest</a:t>
            </a: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' processes</a:t>
            </a:r>
          </a:p>
          <a:p>
            <a:pPr marL="743040" indent="-285840">
              <a:lnSpc>
                <a:spcPct val="104000"/>
              </a:lnSpc>
              <a:spcBef>
                <a:spcPts val="550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It is manually killed by the user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No track object </a:t>
            </a:r>
            <a:r>
              <a:rPr sz="21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persists</a:t>
            </a: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at the end of the event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G4TrackingManager</a:t>
            </a: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class manages the tracking</a:t>
            </a:r>
          </a:p>
          <a:p>
            <a:pPr marL="343080" indent="-343080">
              <a:lnSpc>
                <a:spcPct val="104000"/>
              </a:lnSpc>
              <a:spcBef>
                <a:spcPts val="575"/>
              </a:spcBef>
              <a:buChar char=""/>
              <a:defRPr sz="1500">
                <a:solidFill>
                  <a:srgbClr val="152033"/>
                </a:solidFill>
                <a:latin typeface="Arial"/>
                <a:ea typeface="Arial"/>
                <a:cs typeface="Arial"/>
              </a:defRPr>
            </a:pPr>
            <a:r>
              <a:rPr sz="2100" b="1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G4UserTrackingAction</a:t>
            </a:r>
            <a:r>
              <a:rPr sz="2100" b="0" u="none" dirty="0">
                <a:solidFill>
                  <a:srgbClr val="152033"/>
                </a:solidFill>
                <a:latin typeface="Arial"/>
                <a:ea typeface="Arial"/>
                <a:cs typeface="Arial"/>
              </a:rPr>
              <a:t> is the optional User hook</a:t>
            </a:r>
          </a:p>
          <a:p>
            <a:pPr marL="743040" indent="-285840">
              <a:lnSpc>
                <a:spcPct val="80000"/>
              </a:lnSpc>
              <a:spcBef>
                <a:spcPts val="575"/>
              </a:spcBef>
              <a:buChar char=""/>
            </a:pPr>
            <a:endParaRPr sz="2100" b="0" u="none" dirty="0">
              <a:solidFill>
                <a:srgbClr val="152033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61051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Libre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prstDash val="solid"/>
        </a:ln>
        <a:ln w="6350">
          <a:prstDash val="solid"/>
        </a:ln>
        <a:ln w="63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5008</Words>
  <Application>Microsoft Macintosh PowerPoint</Application>
  <DocSecurity>0</DocSecurity>
  <PresentationFormat>Widescreen</PresentationFormat>
  <Paragraphs>821</Paragraphs>
  <Slides>54</Slides>
  <Notes>54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60" baseType="lpstr">
      <vt:lpstr>Arial</vt:lpstr>
      <vt:lpstr>Consolas</vt:lpstr>
      <vt:lpstr>Courier New</vt:lpstr>
      <vt:lpstr>DejaVu Sans Mono</vt:lpstr>
      <vt:lpstr>Tahoma</vt:lpstr>
      <vt:lpstr>Office</vt:lpstr>
      <vt:lpstr>Interaction with the Geant4 kernel – part 1</vt:lpstr>
      <vt:lpstr>… User classes (cont'ed)</vt:lpstr>
      <vt:lpstr>Outlook</vt:lpstr>
      <vt:lpstr>Part I: The main ingredients</vt:lpstr>
      <vt:lpstr>Geant4 terminology: an overview</vt:lpstr>
      <vt:lpstr>Run, Event and Tracks</vt:lpstr>
      <vt:lpstr>The Event (G4Event)</vt:lpstr>
      <vt:lpstr>The Run (G4Run)</vt:lpstr>
      <vt:lpstr>The Track (G4Track)</vt:lpstr>
      <vt:lpstr>G4TrackStatus</vt:lpstr>
      <vt:lpstr>The Step (G4Step)</vt:lpstr>
      <vt:lpstr>The Step in Geant4</vt:lpstr>
      <vt:lpstr>The G4Step object</vt:lpstr>
      <vt:lpstr>The geometry boundary</vt:lpstr>
      <vt:lpstr>Step concept and boundaries</vt:lpstr>
      <vt:lpstr>Example: parent track and process</vt:lpstr>
      <vt:lpstr>Example: boundaries</vt:lpstr>
      <vt:lpstr>Example: step "deltas"</vt:lpstr>
      <vt:lpstr>Example: particle info</vt:lpstr>
      <vt:lpstr>Part II: Optional User Action classes</vt:lpstr>
      <vt:lpstr>Optional user classes </vt:lpstr>
      <vt:lpstr>Multi-threaded processing of events</vt:lpstr>
      <vt:lpstr>User actions in MT mode</vt:lpstr>
      <vt:lpstr>G4UserRunAction</vt:lpstr>
      <vt:lpstr>G4UserEventAction</vt:lpstr>
      <vt:lpstr>G4UserStackingAction</vt:lpstr>
      <vt:lpstr>G4UserTrackingAction</vt:lpstr>
      <vt:lpstr>G4UserSteppingAction</vt:lpstr>
      <vt:lpstr>User-defined run class</vt:lpstr>
      <vt:lpstr>Registration of user actions</vt:lpstr>
      <vt:lpstr>MyActionInitialization</vt:lpstr>
      <vt:lpstr>Multiple user actions</vt:lpstr>
      <vt:lpstr>Part III: Command-based scoring</vt:lpstr>
      <vt:lpstr>Command-based scoring</vt:lpstr>
      <vt:lpstr>PowerPoint Presentation</vt:lpstr>
      <vt:lpstr>G4analysis tools</vt:lpstr>
      <vt:lpstr>Geant4 analysis classes</vt:lpstr>
      <vt:lpstr>g4analysis</vt:lpstr>
      <vt:lpstr>Histograms</vt:lpstr>
      <vt:lpstr>Open file and book histograms</vt:lpstr>
      <vt:lpstr>Fill histograms and write on file</vt:lpstr>
      <vt:lpstr>Ntuples</vt:lpstr>
      <vt:lpstr>Ntuples support</vt:lpstr>
      <vt:lpstr>Book ntuples</vt:lpstr>
      <vt:lpstr>Fill ntuples</vt:lpstr>
      <vt:lpstr>G4Accumulable&lt;T&gt;</vt:lpstr>
      <vt:lpstr>G4Accumulable – C++ (1)</vt:lpstr>
      <vt:lpstr>G4Accumulable – C++ (2)</vt:lpstr>
      <vt:lpstr>More slides…</vt:lpstr>
      <vt:lpstr>Output stream (G4cout)</vt:lpstr>
      <vt:lpstr>Example: output on screen</vt:lpstr>
      <vt:lpstr>Output on screen: an example</vt:lpstr>
      <vt:lpstr>Example: output to an ASCII file</vt:lpstr>
      <vt:lpstr>Hands-on session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Giuseppe Cirrone</cp:lastModifiedBy>
  <cp:revision>4</cp:revision>
  <dcterms:created xsi:type="dcterms:W3CDTF">2026-07-28T22:33:04Z</dcterms:created>
  <dcterms:modified xsi:type="dcterms:W3CDTF">2026-07-29T06:43:48Z</dcterms:modified>
</cp:coreProperties>
</file>