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304" r:id="rId53"/>
    <p:sldId id="305" r:id="rId54"/>
    <p:sldId id="306" r:id="rId55"/>
    <p:sldId id="307" r:id="rId56"/>
    <p:sldId id="308" r:id="rId57"/>
    <p:sldId id="309" r:id="rId58"/>
    <p:sldId id="310" r:id="rId59"/>
    <p:sldId id="311" r:id="rId60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6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6" Type="http://schemas.openxmlformats.org/officeDocument/2006/relationships/slide" Target="slides/slide42.xml"/><Relationship Id="rId45" Type="http://schemas.openxmlformats.org/officeDocument/2006/relationships/slide" Target="slides/slide41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48" Type="http://schemas.openxmlformats.org/officeDocument/2006/relationships/slide" Target="slides/slide44.xml"/><Relationship Id="rId47" Type="http://schemas.openxmlformats.org/officeDocument/2006/relationships/slide" Target="slides/slide43.xml"/><Relationship Id="rId49" Type="http://schemas.openxmlformats.org/officeDocument/2006/relationships/slide" Target="slides/slide4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60" Type="http://schemas.openxmlformats.org/officeDocument/2006/relationships/slide" Target="slides/slide56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9" Type="http://schemas.openxmlformats.org/officeDocument/2006/relationships/slide" Target="slides/slide25.xml"/><Relationship Id="rId51" Type="http://schemas.openxmlformats.org/officeDocument/2006/relationships/slide" Target="slides/slide47.xml"/><Relationship Id="rId50" Type="http://schemas.openxmlformats.org/officeDocument/2006/relationships/slide" Target="slides/slide46.xml"/><Relationship Id="rId53" Type="http://schemas.openxmlformats.org/officeDocument/2006/relationships/slide" Target="slides/slide49.xml"/><Relationship Id="rId52" Type="http://schemas.openxmlformats.org/officeDocument/2006/relationships/slide" Target="slides/slide48.xml"/><Relationship Id="rId11" Type="http://schemas.openxmlformats.org/officeDocument/2006/relationships/slide" Target="slides/slide7.xml"/><Relationship Id="rId55" Type="http://schemas.openxmlformats.org/officeDocument/2006/relationships/slide" Target="slides/slide51.xml"/><Relationship Id="rId10" Type="http://schemas.openxmlformats.org/officeDocument/2006/relationships/slide" Target="slides/slide6.xml"/><Relationship Id="rId54" Type="http://schemas.openxmlformats.org/officeDocument/2006/relationships/slide" Target="slides/slide50.xml"/><Relationship Id="rId13" Type="http://schemas.openxmlformats.org/officeDocument/2006/relationships/slide" Target="slides/slide9.xml"/><Relationship Id="rId57" Type="http://schemas.openxmlformats.org/officeDocument/2006/relationships/slide" Target="slides/slide53.xml"/><Relationship Id="rId12" Type="http://schemas.openxmlformats.org/officeDocument/2006/relationships/slide" Target="slides/slide8.xml"/><Relationship Id="rId56" Type="http://schemas.openxmlformats.org/officeDocument/2006/relationships/slide" Target="slides/slide52.xml"/><Relationship Id="rId15" Type="http://schemas.openxmlformats.org/officeDocument/2006/relationships/slide" Target="slides/slide11.xml"/><Relationship Id="rId59" Type="http://schemas.openxmlformats.org/officeDocument/2006/relationships/slide" Target="slides/slide55.xml"/><Relationship Id="rId14" Type="http://schemas.openxmlformats.org/officeDocument/2006/relationships/slide" Target="slides/slide10.xml"/><Relationship Id="rId58" Type="http://schemas.openxmlformats.org/officeDocument/2006/relationships/slide" Target="slides/slide5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/>
            </a:lvl1pPr>
            <a:lvl2pPr indent="-228600" lvl="1" marL="914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-228600" lvl="2" marL="1371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-228600" lvl="3" marL="1828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-228600" lvl="4" marL="22860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" name="Google Shape;13;p1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</p:txBody>
      </p:sp>
      <p:sp>
        <p:nvSpPr>
          <p:cNvPr id="14" name="Google Shape;14;p1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0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3" name="Google Shape;203;p10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200"/>
            </a:br>
            <a:r>
              <a:rPr lang="en-US" sz="1200"/>
              <a:t>[Sources]</a:t>
            </a:r>
            <a:br>
              <a:rPr lang="en-US" sz="1200"/>
            </a:br>
            <a:r>
              <a:rPr lang="en-US" sz="1200"/>
              <a:t>- https://geant4.web.cern.ch/documentation/dev/bfad_html/ForApplicationDevelopers/TrackingAndPhysics/physicsProcess.html</a:t>
            </a:r>
            <a:br>
              <a:rPr lang="en-US" sz="1200"/>
            </a:br>
            <a:r>
              <a:rPr lang="en-US" sz="1200"/>
              <a:t>- https://geant4.web.cern.ch/documentation/dev/bfad_html/ForApplicationDevelopers/TrackingAndPhysics/thresholdVScut.html</a:t>
            </a:r>
            <a:br>
              <a:rPr lang="en-US" sz="1200"/>
            </a:br>
            <a:r>
              <a:rPr lang="en-US" sz="1200"/>
              <a:t>- https://geant4.web.cern.ch/documentation/dev/bfad_html/ForApplicationDevelopers/TrackingAndPhysics/cutsPerRegion.html</a:t>
            </a:r>
            <a:br>
              <a:rPr lang="en-US" sz="1200"/>
            </a:br>
            <a:r>
              <a:rPr lang="en-US" sz="1200"/>
              <a:t>[/Sources]</a:t>
            </a:r>
            <a:endParaRPr/>
          </a:p>
        </p:txBody>
      </p:sp>
      <p:sp>
        <p:nvSpPr>
          <p:cNvPr id="204" name="Google Shape;204;p10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1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27" name="Google Shape;227;p11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200"/>
            </a:br>
            <a:r>
              <a:rPr lang="en-US" sz="1200"/>
              <a:t>[Sources]</a:t>
            </a:r>
            <a:br>
              <a:rPr lang="en-US" sz="1200"/>
            </a:br>
            <a:r>
              <a:rPr lang="en-US" sz="1200"/>
              <a:t>- https://geant4.web.cern.ch/documentation/dev/bfad_html/ForApplicationDevelopers/TrackingAndPhysics/physicsProcess.html</a:t>
            </a:r>
            <a:br>
              <a:rPr lang="en-US" sz="1200"/>
            </a:br>
            <a:r>
              <a:rPr lang="en-US" sz="1200"/>
              <a:t>- https://geant4.web.cern.ch/documentation/dev/bfad_html/ForApplicationDevelopers/TrackingAndPhysics/thresholdVScut.html</a:t>
            </a:r>
            <a:br>
              <a:rPr lang="en-US" sz="1200"/>
            </a:br>
            <a:r>
              <a:rPr lang="en-US" sz="1200"/>
              <a:t>- https://geant4.web.cern.ch/documentation/dev/bfad_html/ForApplicationDevelopers/TrackingAndPhysics/cutsPerRegion.html</a:t>
            </a:r>
            <a:br>
              <a:rPr lang="en-US" sz="1200"/>
            </a:br>
            <a:r>
              <a:rPr lang="en-US" sz="1200"/>
              <a:t>[/Sources]</a:t>
            </a:r>
            <a:endParaRPr/>
          </a:p>
        </p:txBody>
      </p:sp>
      <p:sp>
        <p:nvSpPr>
          <p:cNvPr id="228" name="Google Shape;228;p11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2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9" name="Google Shape;249;p12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200"/>
            </a:br>
            <a:r>
              <a:rPr lang="en-US" sz="1200"/>
              <a:t>[Sources]</a:t>
            </a:r>
            <a:br>
              <a:rPr lang="en-US" sz="1200"/>
            </a:br>
            <a:r>
              <a:rPr lang="en-US" sz="1200"/>
              <a:t>- https://geant4.web.cern.ch/documentation/dev/bfad_html/ForApplicationDevelopers/TrackingAndPhysics/physicsProcess.html</a:t>
            </a:r>
            <a:br>
              <a:rPr lang="en-US" sz="1200"/>
            </a:br>
            <a:r>
              <a:rPr lang="en-US" sz="1200"/>
              <a:t>- https://geant4.web.cern.ch/documentation/dev/bfad_html/ForApplicationDevelopers/TrackingAndPhysics/thresholdVScut.html</a:t>
            </a:r>
            <a:br>
              <a:rPr lang="en-US" sz="1200"/>
            </a:br>
            <a:r>
              <a:rPr lang="en-US" sz="1200"/>
              <a:t>- https://geant4.web.cern.ch/documentation/dev/bfad_html/ForApplicationDevelopers/TrackingAndPhysics/cutsPerRegion.html</a:t>
            </a:r>
            <a:br>
              <a:rPr lang="en-US" sz="1200"/>
            </a:br>
            <a:r>
              <a:rPr lang="en-US" sz="1200"/>
              <a:t>[/Sources]</a:t>
            </a:r>
            <a:endParaRPr/>
          </a:p>
        </p:txBody>
      </p:sp>
      <p:sp>
        <p:nvSpPr>
          <p:cNvPr id="250" name="Google Shape;250;p12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3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0" name="Google Shape;270;p13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</p:txBody>
      </p:sp>
      <p:sp>
        <p:nvSpPr>
          <p:cNvPr id="271" name="Google Shape;271;p13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4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80" name="Google Shape;280;p14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200"/>
            </a:br>
            <a:r>
              <a:rPr lang="en-US" sz="1200"/>
              <a:t>[Sources]</a:t>
            </a:r>
            <a:br>
              <a:rPr lang="en-US" sz="1200"/>
            </a:br>
            <a:r>
              <a:rPr lang="en-US" sz="1200"/>
              <a:t>- https://geant4.web.cern.ch/documentation/dev/bfad_html/ForApplicationDevelopers/TrackingAndPhysics/physicsProcess.html</a:t>
            </a:r>
            <a:br>
              <a:rPr lang="en-US" sz="1200"/>
            </a:br>
            <a:r>
              <a:rPr lang="en-US" sz="1200"/>
              <a:t>- https://geant4.web.cern.ch/documentation/dev/prm_html/PhysicsReferenceManual/electromagnetic/introduction/introduction.html</a:t>
            </a:r>
            <a:br>
              <a:rPr lang="en-US" sz="1200"/>
            </a:br>
            <a:r>
              <a:rPr lang="en-US" sz="1200"/>
              <a:t>[/Sources]</a:t>
            </a:r>
            <a:endParaRPr/>
          </a:p>
        </p:txBody>
      </p:sp>
      <p:sp>
        <p:nvSpPr>
          <p:cNvPr id="281" name="Google Shape;281;p14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5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94" name="Google Shape;294;p15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</p:txBody>
      </p:sp>
      <p:sp>
        <p:nvSpPr>
          <p:cNvPr id="295" name="Google Shape;295;p15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6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04" name="Google Shape;304;p16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200"/>
            </a:br>
            <a:r>
              <a:rPr lang="en-US" sz="1200"/>
              <a:t>[Sources]</a:t>
            </a:r>
            <a:br>
              <a:rPr lang="en-US" sz="1200"/>
            </a:br>
            <a:r>
              <a:rPr lang="en-US" sz="1200"/>
              <a:t>- https://geant4.web.cern.ch/documentation/dev/plg_html/PhysicsListGuide/electromagnetic/emphyslist.html</a:t>
            </a:r>
            <a:br>
              <a:rPr lang="en-US" sz="1200"/>
            </a:br>
            <a:r>
              <a:rPr lang="en-US" sz="1200"/>
              <a:t>- https://geant4.web.cern.ch/documentation/dev/prm_html/PhysicsReferenceManual/electromagnetic/</a:t>
            </a:r>
            <a:br>
              <a:rPr lang="en-US" sz="1200"/>
            </a:br>
            <a:r>
              <a:rPr lang="en-US" sz="1200"/>
              <a:t>[/Sources]</a:t>
            </a:r>
            <a:endParaRPr/>
          </a:p>
        </p:txBody>
      </p:sp>
      <p:sp>
        <p:nvSpPr>
          <p:cNvPr id="305" name="Google Shape;305;p16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17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17" name="Google Shape;317;p17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200"/>
            </a:br>
            <a:r>
              <a:rPr lang="en-US" sz="1200"/>
              <a:t>[Sources]</a:t>
            </a:r>
            <a:br>
              <a:rPr lang="en-US" sz="1200"/>
            </a:br>
            <a:r>
              <a:rPr lang="en-US" sz="1200"/>
              <a:t>- https://geant4.web.cern.ch/documentation/dev/plg_html/PhysicsListGuide/electromagnetic/emphyslist.html</a:t>
            </a:r>
            <a:br>
              <a:rPr lang="en-US" sz="1200"/>
            </a:br>
            <a:r>
              <a:rPr lang="en-US" sz="1200"/>
              <a:t>- https://geant4.web.cern.ch/documentation/dev/prm_html/PhysicsReferenceManual/electromagnetic/</a:t>
            </a:r>
            <a:br>
              <a:rPr lang="en-US" sz="1200"/>
            </a:br>
            <a:r>
              <a:rPr lang="en-US" sz="1200"/>
              <a:t>[/Sources]</a:t>
            </a:r>
            <a:endParaRPr/>
          </a:p>
        </p:txBody>
      </p:sp>
      <p:sp>
        <p:nvSpPr>
          <p:cNvPr id="318" name="Google Shape;318;p17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18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49" name="Google Shape;349;p18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200"/>
            </a:br>
            <a:r>
              <a:rPr lang="en-US" sz="1200"/>
              <a:t>[Sources]</a:t>
            </a:r>
            <a:br>
              <a:rPr lang="en-US" sz="1200"/>
            </a:br>
            <a:r>
              <a:rPr lang="en-US" sz="1200"/>
              <a:t>- https://geant4.web.cern.ch/documentation/dev/plg_html/PhysicsListGuide/electromagnetic/emphyslist.html</a:t>
            </a:r>
            <a:br>
              <a:rPr lang="en-US" sz="1200"/>
            </a:br>
            <a:r>
              <a:rPr lang="en-US" sz="1200"/>
              <a:t>- https://geant4.web.cern.ch/documentation/dev/prm_html/PhysicsReferenceManual/electromagnetic/</a:t>
            </a:r>
            <a:br>
              <a:rPr lang="en-US" sz="1200"/>
            </a:br>
            <a:r>
              <a:rPr lang="en-US" sz="1200"/>
              <a:t>[/Sources]</a:t>
            </a:r>
            <a:endParaRPr/>
          </a:p>
        </p:txBody>
      </p:sp>
      <p:sp>
        <p:nvSpPr>
          <p:cNvPr id="350" name="Google Shape;350;p18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19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69" name="Google Shape;369;p19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200"/>
            </a:br>
            <a:r>
              <a:rPr lang="en-US" sz="1200"/>
              <a:t>[Sources]</a:t>
            </a:r>
            <a:br>
              <a:rPr lang="en-US" sz="1200"/>
            </a:br>
            <a:r>
              <a:rPr lang="en-US" sz="1200"/>
              <a:t>- https://geant4.web.cern.ch/documentation/dev/plg_html/PhysicsListGuide/electromagnetic/emphyslist.html</a:t>
            </a:r>
            <a:br>
              <a:rPr lang="en-US" sz="1200"/>
            </a:br>
            <a:r>
              <a:rPr lang="en-US" sz="1200"/>
              <a:t>- https://geant4.web.cern.ch/documentation/dev/prm_html/PhysicsReferenceManual/electromagnetic/</a:t>
            </a:r>
            <a:br>
              <a:rPr lang="en-US" sz="1200"/>
            </a:br>
            <a:r>
              <a:rPr lang="en-US" sz="1200"/>
              <a:t>[/Sources]</a:t>
            </a:r>
            <a:endParaRPr/>
          </a:p>
        </p:txBody>
      </p:sp>
      <p:sp>
        <p:nvSpPr>
          <p:cNvPr id="370" name="Google Shape;370;p19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1" name="Google Shape;31;p2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</p:txBody>
      </p:sp>
      <p:sp>
        <p:nvSpPr>
          <p:cNvPr id="32" name="Google Shape;32;p2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20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00" name="Google Shape;400;p20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200"/>
            </a:br>
            <a:r>
              <a:rPr lang="en-US" sz="1200"/>
              <a:t>[Sources]</a:t>
            </a:r>
            <a:br>
              <a:rPr lang="en-US" sz="1200"/>
            </a:br>
            <a:r>
              <a:rPr lang="en-US" sz="1200"/>
              <a:t>- https://geant4.web.cern.ch/documentation/dev/plg_html/PhysicsListGuide/electromagnetic/emphyslist.html</a:t>
            </a:r>
            <a:br>
              <a:rPr lang="en-US" sz="1200"/>
            </a:br>
            <a:r>
              <a:rPr lang="en-US" sz="1200"/>
              <a:t>- https://geant4.web.cern.ch/documentation/dev/prm_html/PhysicsReferenceManual/electromagnetic/</a:t>
            </a:r>
            <a:br>
              <a:rPr lang="en-US" sz="1200"/>
            </a:br>
            <a:r>
              <a:rPr lang="en-US" sz="1200"/>
              <a:t>[/Sources]</a:t>
            </a:r>
            <a:endParaRPr/>
          </a:p>
        </p:txBody>
      </p:sp>
      <p:sp>
        <p:nvSpPr>
          <p:cNvPr id="401" name="Google Shape;401;p20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21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55" name="Google Shape;455;p21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200"/>
            </a:br>
            <a:r>
              <a:rPr lang="en-US" sz="1200"/>
              <a:t>[Sources]</a:t>
            </a:r>
            <a:br>
              <a:rPr lang="en-US" sz="1200"/>
            </a:br>
            <a:r>
              <a:rPr lang="en-US" sz="1200"/>
              <a:t>- https://geant4.web.cern.ch/documentation/dev/plg_html/PhysicsListGuide/electromagnetic/emphyslist.html</a:t>
            </a:r>
            <a:br>
              <a:rPr lang="en-US" sz="1200"/>
            </a:br>
            <a:r>
              <a:rPr lang="en-US" sz="1200"/>
              <a:t>- https://geant4.web.cern.ch/documentation/dev/prm_html/PhysicsReferenceManual/electromagnetic/</a:t>
            </a:r>
            <a:br>
              <a:rPr lang="en-US" sz="1200"/>
            </a:br>
            <a:r>
              <a:rPr lang="en-US" sz="1200"/>
              <a:t>[/Sources]</a:t>
            </a:r>
            <a:endParaRPr/>
          </a:p>
        </p:txBody>
      </p:sp>
      <p:sp>
        <p:nvSpPr>
          <p:cNvPr id="456" name="Google Shape;456;p21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22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65" name="Google Shape;465;p22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200"/>
            </a:br>
            <a:r>
              <a:rPr lang="en-US" sz="1200"/>
              <a:t>[Sources]</a:t>
            </a:r>
            <a:br>
              <a:rPr lang="en-US" sz="1200"/>
            </a:br>
            <a:r>
              <a:rPr lang="en-US" sz="1200"/>
              <a:t>- https://geant4.web.cern.ch/documentation/dev/plg_html/PhysicsListGuide/electromagnetic/emphyslist.html</a:t>
            </a:r>
            <a:br>
              <a:rPr lang="en-US" sz="1200"/>
            </a:br>
            <a:r>
              <a:rPr lang="en-US" sz="1200"/>
              <a:t>- https://geant4.web.cern.ch/documentation/dev/prm_html/PhysicsReferenceManual/electromagnetic/</a:t>
            </a:r>
            <a:br>
              <a:rPr lang="en-US" sz="1200"/>
            </a:br>
            <a:r>
              <a:rPr lang="en-US" sz="1200"/>
              <a:t>[/Sources]</a:t>
            </a:r>
            <a:endParaRPr/>
          </a:p>
        </p:txBody>
      </p:sp>
      <p:sp>
        <p:nvSpPr>
          <p:cNvPr id="466" name="Google Shape;466;p22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23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78" name="Google Shape;478;p23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200"/>
            </a:br>
            <a:r>
              <a:rPr lang="en-US" sz="1200"/>
              <a:t>[Sources]</a:t>
            </a:r>
            <a:br>
              <a:rPr lang="en-US" sz="1200"/>
            </a:br>
            <a:r>
              <a:rPr lang="en-US" sz="1200"/>
              <a:t>- https://geant4.web.cern.ch/documentation/dev/plg_html/PhysicsListGuide/electromagnetic/emphyslist.html</a:t>
            </a:r>
            <a:br>
              <a:rPr lang="en-US" sz="1200"/>
            </a:br>
            <a:r>
              <a:rPr lang="en-US" sz="1200"/>
              <a:t>- https://geant4.web.cern.ch/documentation/dev/prm_html/PhysicsReferenceManual/electromagnetic/</a:t>
            </a:r>
            <a:br>
              <a:rPr lang="en-US" sz="1200"/>
            </a:br>
            <a:r>
              <a:rPr lang="en-US" sz="1200"/>
              <a:t>[/Sources]</a:t>
            </a:r>
            <a:endParaRPr/>
          </a:p>
        </p:txBody>
      </p:sp>
      <p:sp>
        <p:nvSpPr>
          <p:cNvPr id="479" name="Google Shape;479;p23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24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88" name="Google Shape;488;p24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200"/>
            </a:br>
            <a:r>
              <a:rPr lang="en-US" sz="1200"/>
              <a:t>[Sources]</a:t>
            </a:r>
            <a:br>
              <a:rPr lang="en-US" sz="1200"/>
            </a:br>
            <a:r>
              <a:rPr lang="en-US" sz="1200"/>
              <a:t>- https://geant4.web.cern.ch/documentation/dev/plg_html/PhysicsListGuide/electromagnetic/emphyslist.html</a:t>
            </a:r>
            <a:br>
              <a:rPr lang="en-US" sz="1200"/>
            </a:br>
            <a:r>
              <a:rPr lang="en-US" sz="1200"/>
              <a:t>- https://geant4.web.cern.ch/documentation/dev/prm_html/PhysicsReferenceManual/electromagnetic/</a:t>
            </a:r>
            <a:br>
              <a:rPr lang="en-US" sz="1200"/>
            </a:br>
            <a:r>
              <a:rPr lang="en-US" sz="1200"/>
              <a:t>[/Sources]</a:t>
            </a:r>
            <a:endParaRPr/>
          </a:p>
        </p:txBody>
      </p:sp>
      <p:sp>
        <p:nvSpPr>
          <p:cNvPr id="489" name="Google Shape;489;p24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25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03" name="Google Shape;503;p25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200"/>
            </a:br>
            <a:r>
              <a:rPr lang="en-US" sz="1200"/>
              <a:t>[Sources]</a:t>
            </a:r>
            <a:br>
              <a:rPr lang="en-US" sz="1200"/>
            </a:br>
            <a:r>
              <a:rPr lang="en-US" sz="1200"/>
              <a:t>- https://geant4.web.cern.ch/documentation/dev/plg_html/PhysicsListGuide/electromagnetic/emphyslist.html</a:t>
            </a:r>
            <a:br>
              <a:rPr lang="en-US" sz="1200"/>
            </a:br>
            <a:r>
              <a:rPr lang="en-US" sz="1200"/>
              <a:t>- https://geant4.web.cern.ch/documentation/dev/prm_html/PhysicsReferenceManual/electromagnetic/</a:t>
            </a:r>
            <a:br>
              <a:rPr lang="en-US" sz="1200"/>
            </a:br>
            <a:r>
              <a:rPr lang="en-US" sz="1200"/>
              <a:t>[/Sources]</a:t>
            </a:r>
            <a:endParaRPr/>
          </a:p>
        </p:txBody>
      </p:sp>
      <p:sp>
        <p:nvSpPr>
          <p:cNvPr id="504" name="Google Shape;504;p25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26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46" name="Google Shape;546;p26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200"/>
            </a:br>
            <a:r>
              <a:rPr lang="en-US" sz="1200"/>
              <a:t>[Sources]</a:t>
            </a:r>
            <a:br>
              <a:rPr lang="en-US" sz="1200"/>
            </a:br>
            <a:r>
              <a:rPr lang="en-US" sz="1200"/>
              <a:t>- https://geant4.web.cern.ch/documentation/dev/plg_html/PhysicsListGuide/electromagnetic/emphyslist.html</a:t>
            </a:r>
            <a:br>
              <a:rPr lang="en-US" sz="1200"/>
            </a:br>
            <a:r>
              <a:rPr lang="en-US" sz="1200"/>
              <a:t>- https://geant4.web.cern.ch/documentation/dev/prm_html/PhysicsReferenceManual/electromagnetic/</a:t>
            </a:r>
            <a:br>
              <a:rPr lang="en-US" sz="1200"/>
            </a:br>
            <a:r>
              <a:rPr lang="en-US" sz="1200"/>
              <a:t>[/Sources]</a:t>
            </a:r>
            <a:endParaRPr/>
          </a:p>
        </p:txBody>
      </p:sp>
      <p:sp>
        <p:nvSpPr>
          <p:cNvPr id="547" name="Google Shape;547;p26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27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62" name="Google Shape;562;p27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</p:txBody>
      </p:sp>
      <p:sp>
        <p:nvSpPr>
          <p:cNvPr id="563" name="Google Shape;563;p27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0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28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72" name="Google Shape;572;p28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200"/>
            </a:br>
            <a:r>
              <a:rPr lang="en-US" sz="1200"/>
              <a:t>[Sources]</a:t>
            </a:r>
            <a:br>
              <a:rPr lang="en-US" sz="1200"/>
            </a:br>
            <a:r>
              <a:rPr lang="en-US" sz="1200"/>
              <a:t>- https://geant4.web.cern.ch/documentation/dev/bfad_html/ForApplicationDevelopers/TrackingAndPhysics/physicsProcess.html</a:t>
            </a:r>
            <a:br>
              <a:rPr lang="en-US" sz="1200"/>
            </a:br>
            <a:r>
              <a:rPr lang="en-US" sz="1200"/>
              <a:t>- https://geant4.web.cern.ch/documentation/dev/prm_html/PhysicsReferenceManual/electromagnetic/optical_photons/optical.html</a:t>
            </a:r>
            <a:br>
              <a:rPr lang="en-US" sz="1200"/>
            </a:br>
            <a:r>
              <a:rPr lang="en-US" sz="1200"/>
              <a:t>[/Sources]</a:t>
            </a:r>
            <a:endParaRPr/>
          </a:p>
        </p:txBody>
      </p:sp>
      <p:sp>
        <p:nvSpPr>
          <p:cNvPr id="573" name="Google Shape;573;p28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29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85" name="Google Shape;585;p29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200"/>
            </a:br>
            <a:r>
              <a:rPr lang="en-US" sz="1200"/>
              <a:t>[Sources]</a:t>
            </a:r>
            <a:br>
              <a:rPr lang="en-US" sz="1200"/>
            </a:br>
            <a:r>
              <a:rPr lang="en-US" sz="1200"/>
              <a:t>- https://geant4.web.cern.ch/documentation/dev/bfad_html/ForApplicationDevelopers/TrackingAndPhysics/physicsProcess.html</a:t>
            </a:r>
            <a:br>
              <a:rPr lang="en-US" sz="1200"/>
            </a:br>
            <a:r>
              <a:rPr lang="en-US" sz="1200"/>
              <a:t>- https://geant4.web.cern.ch/documentation/dev/prm_html/PhysicsReferenceManual/electromagnetic/optical_photons/optical.html</a:t>
            </a:r>
            <a:br>
              <a:rPr lang="en-US" sz="1200"/>
            </a:br>
            <a:r>
              <a:rPr lang="en-US" sz="1200"/>
              <a:t>[/Sources]</a:t>
            </a:r>
            <a:endParaRPr/>
          </a:p>
        </p:txBody>
      </p:sp>
      <p:sp>
        <p:nvSpPr>
          <p:cNvPr id="586" name="Google Shape;586;p29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3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1" name="Google Shape;41;p3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200"/>
            </a:br>
            <a:r>
              <a:rPr lang="en-US" sz="1200"/>
              <a:t>[Sources]</a:t>
            </a:r>
            <a:br>
              <a:rPr lang="en-US" sz="1200"/>
            </a:br>
            <a:r>
              <a:rPr lang="en-US" sz="1200"/>
              <a:t>- https://geant4.web.cern.ch/documentation/dev/bfad_html/ForApplicationDevelopers/TrackingAndPhysics/physicsProcess.html</a:t>
            </a:r>
            <a:br>
              <a:rPr lang="en-US" sz="1200"/>
            </a:br>
            <a:r>
              <a:rPr lang="en-US" sz="1200"/>
              <a:t>- https://geant4.web.cern.ch/documentation/dev/bfad_html/ForApplicationDevelopers/TrackingAndPhysics/thresholdVScut.html</a:t>
            </a:r>
            <a:br>
              <a:rPr lang="en-US" sz="1200"/>
            </a:br>
            <a:r>
              <a:rPr lang="en-US" sz="1200"/>
              <a:t>- https://geant4.web.cern.ch/documentation/dev/bfad_html/ForApplicationDevelopers/TrackingAndPhysics/cutsPerRegion.html</a:t>
            </a:r>
            <a:br>
              <a:rPr lang="en-US" sz="1200"/>
            </a:br>
            <a:r>
              <a:rPr lang="en-US" sz="1200"/>
              <a:t>[/Sources]</a:t>
            </a:r>
            <a:endParaRPr/>
          </a:p>
        </p:txBody>
      </p:sp>
      <p:sp>
        <p:nvSpPr>
          <p:cNvPr id="42" name="Google Shape;42;p3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30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05" name="Google Shape;605;p30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200"/>
            </a:br>
            <a:r>
              <a:rPr lang="en-US" sz="1200"/>
              <a:t>[Sources]</a:t>
            </a:r>
            <a:br>
              <a:rPr lang="en-US" sz="1200"/>
            </a:br>
            <a:r>
              <a:rPr lang="en-US" sz="1200"/>
              <a:t>- https://geant4.web.cern.ch/documentation/dev/bfad_html/ForApplicationDevelopers/TrackingAndPhysics/physicsProcess.html</a:t>
            </a:r>
            <a:br>
              <a:rPr lang="en-US" sz="1200"/>
            </a:br>
            <a:r>
              <a:rPr lang="en-US" sz="1200"/>
              <a:t>- https://geant4.web.cern.ch/documentation/dev/prm_html/PhysicsReferenceManual/electromagnetic/optical_photons/optical.html</a:t>
            </a:r>
            <a:br>
              <a:rPr lang="en-US" sz="1200"/>
            </a:br>
            <a:r>
              <a:rPr lang="en-US" sz="1200"/>
              <a:t>[/Sources]</a:t>
            </a:r>
            <a:endParaRPr/>
          </a:p>
        </p:txBody>
      </p:sp>
      <p:sp>
        <p:nvSpPr>
          <p:cNvPr id="606" name="Google Shape;606;p30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31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26" name="Google Shape;626;p31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200"/>
            </a:br>
            <a:r>
              <a:rPr lang="en-US" sz="1200"/>
              <a:t>[Sources]</a:t>
            </a:r>
            <a:br>
              <a:rPr lang="en-US" sz="1200"/>
            </a:br>
            <a:r>
              <a:rPr lang="en-US" sz="1200"/>
              <a:t>- https://geant4.web.cern.ch/documentation/dev/bfad_html/ForApplicationDevelopers/TrackingAndPhysics/physicsProcess.html</a:t>
            </a:r>
            <a:br>
              <a:rPr lang="en-US" sz="1200"/>
            </a:br>
            <a:r>
              <a:rPr lang="en-US" sz="1200"/>
              <a:t>- https://geant4.web.cern.ch/documentation/dev/prm_html/PhysicsReferenceManual/electromagnetic/optical_photons/optical.html</a:t>
            </a:r>
            <a:br>
              <a:rPr lang="en-US" sz="1200"/>
            </a:br>
            <a:r>
              <a:rPr lang="en-US" sz="1200"/>
              <a:t>[/Sources]</a:t>
            </a:r>
            <a:endParaRPr/>
          </a:p>
        </p:txBody>
      </p:sp>
      <p:sp>
        <p:nvSpPr>
          <p:cNvPr id="627" name="Google Shape;627;p31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3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p32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55" name="Google Shape;655;p32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200"/>
            </a:br>
            <a:r>
              <a:rPr lang="en-US" sz="1200"/>
              <a:t>[Sources]</a:t>
            </a:r>
            <a:br>
              <a:rPr lang="en-US" sz="1200"/>
            </a:br>
            <a:r>
              <a:rPr lang="en-US" sz="1200"/>
              <a:t>- https://geant4.web.cern.ch/documentation/dev/bfad_html/ForApplicationDevelopers/TrackingAndPhysics/physicsProcess.html</a:t>
            </a:r>
            <a:br>
              <a:rPr lang="en-US" sz="1200"/>
            </a:br>
            <a:r>
              <a:rPr lang="en-US" sz="1200"/>
              <a:t>- https://geant4.web.cern.ch/documentation/dev/prm_html/PhysicsReferenceManual/electromagnetic/optical_photons/optical.html</a:t>
            </a:r>
            <a:br>
              <a:rPr lang="en-US" sz="1200"/>
            </a:br>
            <a:r>
              <a:rPr lang="en-US" sz="1200"/>
              <a:t>[/Sources]</a:t>
            </a:r>
            <a:endParaRPr/>
          </a:p>
        </p:txBody>
      </p:sp>
      <p:sp>
        <p:nvSpPr>
          <p:cNvPr id="656" name="Google Shape;656;p32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2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p33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74" name="Google Shape;674;p33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</p:txBody>
      </p:sp>
      <p:sp>
        <p:nvSpPr>
          <p:cNvPr id="675" name="Google Shape;675;p33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2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34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84" name="Google Shape;684;p34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200"/>
            </a:br>
            <a:r>
              <a:rPr lang="en-US" sz="1200"/>
              <a:t>[Sources]</a:t>
            </a:r>
            <a:br>
              <a:rPr lang="en-US" sz="1200"/>
            </a:br>
            <a:r>
              <a:rPr lang="en-US" sz="1200"/>
              <a:t>- https://geant4.web.cern.ch/documentation/dev/plg_html/PhysicsListGuide/physicslistguide.html</a:t>
            </a:r>
            <a:br>
              <a:rPr lang="en-US" sz="1200"/>
            </a:br>
            <a:r>
              <a:rPr lang="en-US" sz="1200"/>
              <a:t>- https://geant4.web.cern.ch/documentation/dev/prm_html/PhysicsReferenceManual/hadronic/</a:t>
            </a:r>
            <a:br>
              <a:rPr lang="en-US" sz="1200"/>
            </a:br>
            <a:r>
              <a:rPr lang="en-US" sz="1200"/>
              <a:t>[/Sources]</a:t>
            </a:r>
            <a:endParaRPr/>
          </a:p>
        </p:txBody>
      </p:sp>
      <p:sp>
        <p:nvSpPr>
          <p:cNvPr id="685" name="Google Shape;685;p34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6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p35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08" name="Google Shape;708;p35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200"/>
            </a:br>
            <a:r>
              <a:rPr lang="en-US" sz="1200"/>
              <a:t>[Sources]</a:t>
            </a:r>
            <a:br>
              <a:rPr lang="en-US" sz="1200"/>
            </a:br>
            <a:r>
              <a:rPr lang="en-US" sz="1200"/>
              <a:t>- https://geant4.web.cern.ch/documentation/dev/plg_html/PhysicsListGuide/physicslistguide.html</a:t>
            </a:r>
            <a:br>
              <a:rPr lang="en-US" sz="1200"/>
            </a:br>
            <a:r>
              <a:rPr lang="en-US" sz="1200"/>
              <a:t>- https://geant4.web.cern.ch/documentation/dev/prm_html/PhysicsReferenceManual/hadronic/</a:t>
            </a:r>
            <a:br>
              <a:rPr lang="en-US" sz="1200"/>
            </a:br>
            <a:r>
              <a:rPr lang="en-US" sz="1200"/>
              <a:t>[/Sources]</a:t>
            </a:r>
            <a:endParaRPr/>
          </a:p>
        </p:txBody>
      </p:sp>
      <p:sp>
        <p:nvSpPr>
          <p:cNvPr id="709" name="Google Shape;709;p35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6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36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28" name="Google Shape;728;p36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200"/>
            </a:br>
            <a:r>
              <a:rPr lang="en-US" sz="1200"/>
              <a:t>[Sources]</a:t>
            </a:r>
            <a:br>
              <a:rPr lang="en-US" sz="1200"/>
            </a:br>
            <a:r>
              <a:rPr lang="en-US" sz="1200"/>
              <a:t>- https://geant4.web.cern.ch/documentation/dev/plg_html/PhysicsListGuide/physicslistguide.html</a:t>
            </a:r>
            <a:br>
              <a:rPr lang="en-US" sz="1200"/>
            </a:br>
            <a:r>
              <a:rPr lang="en-US" sz="1200"/>
              <a:t>- https://geant4.web.cern.ch/documentation/dev/prm_html/PhysicsReferenceManual/hadronic/</a:t>
            </a:r>
            <a:br>
              <a:rPr lang="en-US" sz="1200"/>
            </a:br>
            <a:r>
              <a:rPr lang="en-US" sz="1200"/>
              <a:t>[/Sources]</a:t>
            </a:r>
            <a:endParaRPr/>
          </a:p>
        </p:txBody>
      </p:sp>
      <p:sp>
        <p:nvSpPr>
          <p:cNvPr id="729" name="Google Shape;729;p36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4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p37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56" name="Google Shape;756;p37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200"/>
            </a:br>
            <a:r>
              <a:rPr lang="en-US" sz="1200"/>
              <a:t>[Sources]</a:t>
            </a:r>
            <a:br>
              <a:rPr lang="en-US" sz="1200"/>
            </a:br>
            <a:r>
              <a:rPr lang="en-US" sz="1200"/>
              <a:t>- https://geant4.web.cern.ch/documentation/dev/plg_html/PhysicsListGuide/physicslistguide.html</a:t>
            </a:r>
            <a:br>
              <a:rPr lang="en-US" sz="1200"/>
            </a:br>
            <a:r>
              <a:rPr lang="en-US" sz="1200"/>
              <a:t>- https://geant4.web.cern.ch/documentation/dev/prm_html/PhysicsReferenceManual/hadronic/</a:t>
            </a:r>
            <a:br>
              <a:rPr lang="en-US" sz="1200"/>
            </a:br>
            <a:r>
              <a:rPr lang="en-US" sz="1200"/>
              <a:t>[/Sources]</a:t>
            </a:r>
            <a:endParaRPr/>
          </a:p>
        </p:txBody>
      </p:sp>
      <p:sp>
        <p:nvSpPr>
          <p:cNvPr id="757" name="Google Shape;757;p37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8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Google Shape;769;p38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70" name="Google Shape;770;p38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200"/>
            </a:br>
            <a:r>
              <a:rPr lang="en-US" sz="1200"/>
              <a:t>[Sources]</a:t>
            </a:r>
            <a:br>
              <a:rPr lang="en-US" sz="1200"/>
            </a:br>
            <a:r>
              <a:rPr lang="en-US" sz="1200"/>
              <a:t>- https://geant4.web.cern.ch/documentation/dev/plg_html/PhysicsListGuide/physicslistguide.html</a:t>
            </a:r>
            <a:br>
              <a:rPr lang="en-US" sz="1200"/>
            </a:br>
            <a:r>
              <a:rPr lang="en-US" sz="1200"/>
              <a:t>- https://geant4.web.cern.ch/documentation/dev/prm_html/PhysicsReferenceManual/hadronic/</a:t>
            </a:r>
            <a:br>
              <a:rPr lang="en-US" sz="1200"/>
            </a:br>
            <a:r>
              <a:rPr lang="en-US" sz="1200"/>
              <a:t>[/Sources]</a:t>
            </a:r>
            <a:endParaRPr/>
          </a:p>
        </p:txBody>
      </p:sp>
      <p:sp>
        <p:nvSpPr>
          <p:cNvPr id="771" name="Google Shape;771;p38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8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p39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80" name="Google Shape;780;p39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200"/>
            </a:br>
            <a:r>
              <a:rPr lang="en-US" sz="1200"/>
              <a:t>[Sources]</a:t>
            </a:r>
            <a:br>
              <a:rPr lang="en-US" sz="1200"/>
            </a:br>
            <a:r>
              <a:rPr lang="en-US" sz="1200"/>
              <a:t>- https://geant4.web.cern.ch/documentation/dev/plg_html/PhysicsListGuide/physicslistguide.html</a:t>
            </a:r>
            <a:br>
              <a:rPr lang="en-US" sz="1200"/>
            </a:br>
            <a:r>
              <a:rPr lang="en-US" sz="1200"/>
              <a:t>- https://geant4.web.cern.ch/documentation/dev/prm_html/PhysicsReferenceManual/hadronic/</a:t>
            </a:r>
            <a:br>
              <a:rPr lang="en-US" sz="1200"/>
            </a:br>
            <a:r>
              <a:rPr lang="en-US" sz="1200"/>
              <a:t>[/Sources]</a:t>
            </a:r>
            <a:endParaRPr/>
          </a:p>
        </p:txBody>
      </p:sp>
      <p:sp>
        <p:nvSpPr>
          <p:cNvPr id="781" name="Google Shape;781;p39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4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6" name="Google Shape;66;p4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200"/>
            </a:br>
            <a:r>
              <a:rPr lang="en-US" sz="1200"/>
              <a:t>[Sources]</a:t>
            </a:r>
            <a:br>
              <a:rPr lang="en-US" sz="1200"/>
            </a:br>
            <a:r>
              <a:rPr lang="en-US" sz="1200"/>
              <a:t>- https://geant4.web.cern.ch/documentation/dev/bfad_html/ForApplicationDevelopers/TrackingAndPhysics/physicsProcess.html</a:t>
            </a:r>
            <a:br>
              <a:rPr lang="en-US" sz="1200"/>
            </a:br>
            <a:r>
              <a:rPr lang="en-US" sz="1200"/>
              <a:t>- https://geant4.web.cern.ch/documentation/dev/bfad_html/ForApplicationDevelopers/TrackingAndPhysics/thresholdVScut.html</a:t>
            </a:r>
            <a:br>
              <a:rPr lang="en-US" sz="1200"/>
            </a:br>
            <a:r>
              <a:rPr lang="en-US" sz="1200"/>
              <a:t>- https://geant4.web.cern.ch/documentation/dev/bfad_html/ForApplicationDevelopers/TrackingAndPhysics/cutsPerRegion.html</a:t>
            </a:r>
            <a:br>
              <a:rPr lang="en-US" sz="1200"/>
            </a:br>
            <a:r>
              <a:rPr lang="en-US" sz="1200"/>
              <a:t>[/Sources]</a:t>
            </a:r>
            <a:endParaRPr/>
          </a:p>
        </p:txBody>
      </p:sp>
      <p:sp>
        <p:nvSpPr>
          <p:cNvPr id="67" name="Google Shape;67;p4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8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p40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90" name="Google Shape;790;p40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200"/>
            </a:br>
            <a:r>
              <a:rPr lang="en-US" sz="1200"/>
              <a:t>[Sources]</a:t>
            </a:r>
            <a:br>
              <a:rPr lang="en-US" sz="1200"/>
            </a:br>
            <a:r>
              <a:rPr lang="en-US" sz="1200"/>
              <a:t>- https://geant4.web.cern.ch/documentation/dev/plg_html/PhysicsListGuide/physicslistguide.html</a:t>
            </a:r>
            <a:br>
              <a:rPr lang="en-US" sz="1200"/>
            </a:br>
            <a:r>
              <a:rPr lang="en-US" sz="1200"/>
              <a:t>- https://geant4.web.cern.ch/documentation/dev/prm_html/PhysicsReferenceManual/hadronic/</a:t>
            </a:r>
            <a:br>
              <a:rPr lang="en-US" sz="1200"/>
            </a:br>
            <a:r>
              <a:rPr lang="en-US" sz="1200"/>
              <a:t>[/Sources]</a:t>
            </a:r>
            <a:endParaRPr/>
          </a:p>
        </p:txBody>
      </p:sp>
      <p:sp>
        <p:nvSpPr>
          <p:cNvPr id="791" name="Google Shape;791;p40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p41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03" name="Google Shape;803;p41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</p:txBody>
      </p:sp>
      <p:sp>
        <p:nvSpPr>
          <p:cNvPr id="804" name="Google Shape;804;p41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p42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13" name="Google Shape;813;p42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200"/>
            </a:br>
            <a:r>
              <a:rPr lang="en-US" sz="1200"/>
              <a:t>[Sources]</a:t>
            </a:r>
            <a:br>
              <a:rPr lang="en-US" sz="1200"/>
            </a:br>
            <a:r>
              <a:rPr lang="en-US" sz="1200"/>
              <a:t>- https://geant-val.cern.ch/</a:t>
            </a:r>
            <a:br>
              <a:rPr lang="en-US" sz="1200"/>
            </a:br>
            <a:r>
              <a:rPr lang="en-US" sz="1200"/>
              <a:t>- https://geant4.web.cern.ch/collaboration/working_groups/physval-wg/</a:t>
            </a:r>
            <a:br>
              <a:rPr lang="en-US" sz="1200"/>
            </a:br>
            <a:r>
              <a:rPr lang="en-US" sz="1200"/>
              <a:t>[/Sources]</a:t>
            </a:r>
            <a:endParaRPr/>
          </a:p>
        </p:txBody>
      </p:sp>
      <p:sp>
        <p:nvSpPr>
          <p:cNvPr id="814" name="Google Shape;814;p42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7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Google Shape;828;p43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29" name="Google Shape;829;p43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200"/>
            </a:br>
            <a:r>
              <a:rPr lang="en-US" sz="1200"/>
              <a:t>[Sources]</a:t>
            </a:r>
            <a:br>
              <a:rPr lang="en-US" sz="1200"/>
            </a:br>
            <a:r>
              <a:rPr lang="en-US" sz="1200"/>
              <a:t>- https://geant-val.cern.ch/</a:t>
            </a:r>
            <a:br>
              <a:rPr lang="en-US" sz="1200"/>
            </a:br>
            <a:r>
              <a:rPr lang="en-US" sz="1200"/>
              <a:t>- https://geant4.web.cern.ch/collaboration/working_groups/physval-wg/</a:t>
            </a:r>
            <a:br>
              <a:rPr lang="en-US" sz="1200"/>
            </a:br>
            <a:r>
              <a:rPr lang="en-US" sz="1200"/>
              <a:t>[/Sources]</a:t>
            </a:r>
            <a:endParaRPr/>
          </a:p>
        </p:txBody>
      </p:sp>
      <p:sp>
        <p:nvSpPr>
          <p:cNvPr id="830" name="Google Shape;830;p43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4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5" name="Google Shape;845;p44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46" name="Google Shape;846;p44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200"/>
            </a:br>
            <a:r>
              <a:rPr lang="en-US" sz="1200"/>
              <a:t>[Sources]</a:t>
            </a:r>
            <a:br>
              <a:rPr lang="en-US" sz="1200"/>
            </a:br>
            <a:r>
              <a:rPr lang="en-US" sz="1200"/>
              <a:t>- https://geant-val.cern.ch/</a:t>
            </a:r>
            <a:br>
              <a:rPr lang="en-US" sz="1200"/>
            </a:br>
            <a:r>
              <a:rPr lang="en-US" sz="1200"/>
              <a:t>- https://geant4.web.cern.ch/collaboration/working_groups/physval-wg/</a:t>
            </a:r>
            <a:br>
              <a:rPr lang="en-US" sz="1200"/>
            </a:br>
            <a:r>
              <a:rPr lang="en-US" sz="1200"/>
              <a:t>[/Sources]</a:t>
            </a:r>
            <a:endParaRPr/>
          </a:p>
        </p:txBody>
      </p:sp>
      <p:sp>
        <p:nvSpPr>
          <p:cNvPr id="847" name="Google Shape;847;p44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2" name="Shape 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" name="Google Shape;863;p45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64" name="Google Shape;864;p45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200"/>
            </a:br>
            <a:r>
              <a:rPr lang="en-US" sz="1200"/>
              <a:t>[Sources]</a:t>
            </a:r>
            <a:br>
              <a:rPr lang="en-US" sz="1200"/>
            </a:br>
            <a:r>
              <a:rPr lang="en-US" sz="1200"/>
              <a:t>- https://geant-val.cern.ch/</a:t>
            </a:r>
            <a:br>
              <a:rPr lang="en-US" sz="1200"/>
            </a:br>
            <a:r>
              <a:rPr lang="en-US" sz="1200"/>
              <a:t>- https://geant4.web.cern.ch/collaboration/working_groups/physval-wg/</a:t>
            </a:r>
            <a:br>
              <a:rPr lang="en-US" sz="1200"/>
            </a:br>
            <a:r>
              <a:rPr lang="en-US" sz="1200"/>
              <a:t>[/Sources]</a:t>
            </a:r>
            <a:endParaRPr/>
          </a:p>
        </p:txBody>
      </p:sp>
      <p:sp>
        <p:nvSpPr>
          <p:cNvPr id="865" name="Google Shape;865;p45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6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Google Shape;877;p46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78" name="Google Shape;878;p46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200"/>
            </a:br>
            <a:r>
              <a:rPr lang="en-US" sz="1200"/>
              <a:t>[Sources]</a:t>
            </a:r>
            <a:br>
              <a:rPr lang="en-US" sz="1200"/>
            </a:br>
            <a:r>
              <a:rPr lang="en-US" sz="1200"/>
              <a:t>- https://geant-val.cern.ch/</a:t>
            </a:r>
            <a:br>
              <a:rPr lang="en-US" sz="1200"/>
            </a:br>
            <a:r>
              <a:rPr lang="en-US" sz="1200"/>
              <a:t>- https://geant4.web.cern.ch/collaboration/working_groups/physval-wg/</a:t>
            </a:r>
            <a:br>
              <a:rPr lang="en-US" sz="1200"/>
            </a:br>
            <a:r>
              <a:rPr lang="en-US" sz="1200"/>
              <a:t>[/Sources]</a:t>
            </a:r>
            <a:endParaRPr/>
          </a:p>
        </p:txBody>
      </p:sp>
      <p:sp>
        <p:nvSpPr>
          <p:cNvPr id="879" name="Google Shape;879;p46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7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Google Shape;888;p47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89" name="Google Shape;889;p47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200"/>
            </a:br>
            <a:r>
              <a:rPr lang="en-US" sz="1200"/>
              <a:t>[Sources]</a:t>
            </a:r>
            <a:br>
              <a:rPr lang="en-US" sz="1200"/>
            </a:br>
            <a:r>
              <a:rPr lang="en-US" sz="1200"/>
              <a:t>- https://geant-val.cern.ch/</a:t>
            </a:r>
            <a:br>
              <a:rPr lang="en-US" sz="1200"/>
            </a:br>
            <a:r>
              <a:rPr lang="en-US" sz="1200"/>
              <a:t>- https://geant4.web.cern.ch/collaboration/working_groups/physval-wg/</a:t>
            </a:r>
            <a:br>
              <a:rPr lang="en-US" sz="1200"/>
            </a:br>
            <a:r>
              <a:rPr lang="en-US" sz="1200"/>
              <a:t>[/Sources]</a:t>
            </a:r>
            <a:endParaRPr/>
          </a:p>
        </p:txBody>
      </p:sp>
      <p:sp>
        <p:nvSpPr>
          <p:cNvPr id="890" name="Google Shape;890;p47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2" name="Shape 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3" name="Google Shape;903;p48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04" name="Google Shape;904;p48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</p:txBody>
      </p:sp>
      <p:sp>
        <p:nvSpPr>
          <p:cNvPr id="905" name="Google Shape;905;p48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49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17" name="Google Shape;917;p49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</p:txBody>
      </p:sp>
      <p:sp>
        <p:nvSpPr>
          <p:cNvPr id="918" name="Google Shape;918;p49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5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7" name="Google Shape;107;p5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200"/>
            </a:br>
            <a:r>
              <a:rPr lang="en-US" sz="1200"/>
              <a:t>[Sources]</a:t>
            </a:r>
            <a:br>
              <a:rPr lang="en-US" sz="1200"/>
            </a:br>
            <a:r>
              <a:rPr lang="en-US" sz="1200"/>
              <a:t>- https://geant4.web.cern.ch/documentation/dev/bfad_html/ForApplicationDevelopers/TrackingAndPhysics/physicsProcess.html</a:t>
            </a:r>
            <a:br>
              <a:rPr lang="en-US" sz="1200"/>
            </a:br>
            <a:r>
              <a:rPr lang="en-US" sz="1200"/>
              <a:t>- https://geant4.web.cern.ch/documentation/dev/bfad_html/ForApplicationDevelopers/TrackingAndPhysics/thresholdVScut.html</a:t>
            </a:r>
            <a:br>
              <a:rPr lang="en-US" sz="1200"/>
            </a:br>
            <a:r>
              <a:rPr lang="en-US" sz="1200"/>
              <a:t>- https://geant4.web.cern.ch/documentation/dev/bfad_html/ForApplicationDevelopers/TrackingAndPhysics/cutsPerRegion.html</a:t>
            </a:r>
            <a:br>
              <a:rPr lang="en-US" sz="1200"/>
            </a:br>
            <a:r>
              <a:rPr lang="en-US" sz="1200"/>
              <a:t>[/Sources]</a:t>
            </a:r>
            <a:endParaRPr/>
          </a:p>
        </p:txBody>
      </p:sp>
      <p:sp>
        <p:nvSpPr>
          <p:cNvPr id="108" name="Google Shape;108;p5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5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6" name="Google Shape;926;p50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27" name="Google Shape;927;p50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200"/>
            </a:br>
            <a:r>
              <a:rPr lang="en-US" sz="1200"/>
              <a:t>[Sources]</a:t>
            </a:r>
            <a:br>
              <a:rPr lang="en-US" sz="1200"/>
            </a:br>
            <a:r>
              <a:rPr lang="en-US" sz="1200"/>
              <a:t>- https://geant4.web.cern.ch/documentation/dev/plg_html/PhysicsListGuide/electromagnetic/emphyslist.html</a:t>
            </a:r>
            <a:br>
              <a:rPr lang="en-US" sz="1200"/>
            </a:br>
            <a:r>
              <a:rPr lang="en-US" sz="1200"/>
              <a:t>- https://geant4.web.cern.ch/documentation/dev/prm_html/PhysicsReferenceManual/electromagnetic/</a:t>
            </a:r>
            <a:br>
              <a:rPr lang="en-US" sz="1200"/>
            </a:br>
            <a:r>
              <a:rPr lang="en-US" sz="1200"/>
              <a:t>[/Sources]</a:t>
            </a:r>
            <a:endParaRPr/>
          </a:p>
        </p:txBody>
      </p:sp>
      <p:sp>
        <p:nvSpPr>
          <p:cNvPr id="928" name="Google Shape;928;p50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6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Google Shape;947;p51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48" name="Google Shape;948;p51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200"/>
            </a:br>
            <a:r>
              <a:rPr lang="en-US" sz="1200"/>
              <a:t>[Sources]</a:t>
            </a:r>
            <a:br>
              <a:rPr lang="en-US" sz="1200"/>
            </a:br>
            <a:r>
              <a:rPr lang="en-US" sz="1200"/>
              <a:t>- https://geant4.web.cern.ch/documentation/dev/plg_html/PhysicsListGuide/physicslistguide.html</a:t>
            </a:r>
            <a:br>
              <a:rPr lang="en-US" sz="1200"/>
            </a:br>
            <a:r>
              <a:rPr lang="en-US" sz="1200"/>
              <a:t>- https://geant4.web.cern.ch/documentation/dev/prm_html/PhysicsReferenceManual/hadronic/</a:t>
            </a:r>
            <a:br>
              <a:rPr lang="en-US" sz="1200"/>
            </a:br>
            <a:r>
              <a:rPr lang="en-US" sz="1200"/>
              <a:t>[/Sources]</a:t>
            </a:r>
            <a:endParaRPr/>
          </a:p>
        </p:txBody>
      </p:sp>
      <p:sp>
        <p:nvSpPr>
          <p:cNvPr id="949" name="Google Shape;949;p51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0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p52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62" name="Google Shape;962;p52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200"/>
            </a:br>
            <a:r>
              <a:rPr lang="en-US" sz="1200"/>
              <a:t>[Sources]</a:t>
            </a:r>
            <a:br>
              <a:rPr lang="en-US" sz="1200"/>
            </a:br>
            <a:r>
              <a:rPr lang="en-US" sz="1200"/>
              <a:t>- https://geant4.web.cern.ch/documentation/dev/bfad_html/ForApplicationDevelopers/TrackingAndPhysics/physicsProcess.html</a:t>
            </a:r>
            <a:br>
              <a:rPr lang="en-US" sz="1200"/>
            </a:br>
            <a:r>
              <a:rPr lang="en-US" sz="1200"/>
              <a:t>- https://geant4.web.cern.ch/documentation/dev/bfad_html/ForApplicationDevelopers/TrackingAndPhysics/thresholdVScut.html</a:t>
            </a:r>
            <a:br>
              <a:rPr lang="en-US" sz="1200"/>
            </a:br>
            <a:r>
              <a:rPr lang="en-US" sz="1200"/>
              <a:t>- https://geant4.web.cern.ch/documentation/dev/bfad_html/ForApplicationDevelopers/TrackingAndPhysics/cutsPerRegion.html</a:t>
            </a:r>
            <a:br>
              <a:rPr lang="en-US" sz="1200"/>
            </a:br>
            <a:r>
              <a:rPr lang="en-US" sz="1200"/>
              <a:t>[/Sources]</a:t>
            </a:r>
            <a:endParaRPr/>
          </a:p>
        </p:txBody>
      </p:sp>
      <p:sp>
        <p:nvSpPr>
          <p:cNvPr id="963" name="Google Shape;963;p52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1" name="Shape 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" name="Google Shape;972;p53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73" name="Google Shape;973;p53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200"/>
            </a:br>
            <a:r>
              <a:rPr lang="en-US" sz="1200"/>
              <a:t>[Sources]</a:t>
            </a:r>
            <a:br>
              <a:rPr lang="en-US" sz="1200"/>
            </a:br>
            <a:r>
              <a:rPr lang="en-US" sz="1200"/>
              <a:t>- https://geant4.web.cern.ch/documentation/dev/plg_html/PhysicsListGuide/physicslistguide.html</a:t>
            </a:r>
            <a:br>
              <a:rPr lang="en-US" sz="1200"/>
            </a:br>
            <a:r>
              <a:rPr lang="en-US" sz="1200"/>
              <a:t>- https://geant4.web.cern.ch/documentation/dev/prm_html/PhysicsReferenceManual/hadronic/</a:t>
            </a:r>
            <a:br>
              <a:rPr lang="en-US" sz="1200"/>
            </a:br>
            <a:r>
              <a:rPr lang="en-US" sz="1200"/>
              <a:t>[/Sources]</a:t>
            </a:r>
            <a:endParaRPr/>
          </a:p>
        </p:txBody>
      </p:sp>
      <p:sp>
        <p:nvSpPr>
          <p:cNvPr id="974" name="Google Shape;974;p53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54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86" name="Google Shape;986;p54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200"/>
            </a:br>
            <a:r>
              <a:rPr lang="en-US" sz="1200"/>
              <a:t>[Sources]</a:t>
            </a:r>
            <a:br>
              <a:rPr lang="en-US" sz="1200"/>
            </a:br>
            <a:r>
              <a:rPr lang="en-US" sz="1200"/>
              <a:t>- https://geant4.web.cern.ch/documentation/dev/plg_html/PhysicsListGuide/physicslistguide.html</a:t>
            </a:r>
            <a:br>
              <a:rPr lang="en-US" sz="1200"/>
            </a:br>
            <a:r>
              <a:rPr lang="en-US" sz="1200"/>
              <a:t>- https://geant4.web.cern.ch/documentation/dev/prm_html/PhysicsReferenceManual/hadronic/</a:t>
            </a:r>
            <a:br>
              <a:rPr lang="en-US" sz="1200"/>
            </a:br>
            <a:r>
              <a:rPr lang="en-US" sz="1200"/>
              <a:t>[/Sources]</a:t>
            </a:r>
            <a:endParaRPr/>
          </a:p>
        </p:txBody>
      </p:sp>
      <p:sp>
        <p:nvSpPr>
          <p:cNvPr id="987" name="Google Shape;987;p54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7" name="Shape 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8" name="Google Shape;998;p55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99" name="Google Shape;999;p55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200"/>
            </a:br>
            <a:r>
              <a:rPr lang="en-US" sz="1200"/>
              <a:t>[Sources]</a:t>
            </a:r>
            <a:br>
              <a:rPr lang="en-US" sz="1200"/>
            </a:br>
            <a:r>
              <a:rPr lang="en-US" sz="1200"/>
              <a:t>- https://geant4.web.cern.ch/documentation/dev/plg_html/PhysicsListGuide/electromagnetic/emphyslist.html</a:t>
            </a:r>
            <a:br>
              <a:rPr lang="en-US" sz="1200"/>
            </a:br>
            <a:r>
              <a:rPr lang="en-US" sz="1200"/>
              <a:t>- https://geant4.web.cern.ch/documentation/dev/prm_html/PhysicsReferenceManual/electromagnetic/</a:t>
            </a:r>
            <a:br>
              <a:rPr lang="en-US" sz="1200"/>
            </a:br>
            <a:r>
              <a:rPr lang="en-US" sz="1200"/>
              <a:t>[/Sources]</a:t>
            </a:r>
            <a:endParaRPr/>
          </a:p>
        </p:txBody>
      </p:sp>
      <p:sp>
        <p:nvSpPr>
          <p:cNvPr id="1000" name="Google Shape;1000;p55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0" name="Shape 1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" name="Google Shape;1011;p56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12" name="Google Shape;1012;p56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200"/>
            </a:br>
            <a:r>
              <a:rPr lang="en-US" sz="1200"/>
              <a:t>[Sources]</a:t>
            </a:r>
            <a:br>
              <a:rPr lang="en-US" sz="1200"/>
            </a:br>
            <a:r>
              <a:rPr lang="en-US" sz="1200"/>
              <a:t>- https://geant4.web.cern.ch/documentation/dev/plg_html/PhysicsListGuide/physicslistguide.html</a:t>
            </a:r>
            <a:br>
              <a:rPr lang="en-US" sz="1200"/>
            </a:br>
            <a:r>
              <a:rPr lang="en-US" sz="1200"/>
              <a:t>- https://geant4.web.cern.ch/documentation/dev/prm_html/PhysicsReferenceManual/hadronic/</a:t>
            </a:r>
            <a:br>
              <a:rPr lang="en-US" sz="1200"/>
            </a:br>
            <a:r>
              <a:rPr lang="en-US" sz="1200"/>
              <a:t>[/Sources]</a:t>
            </a:r>
            <a:endParaRPr/>
          </a:p>
        </p:txBody>
      </p:sp>
      <p:sp>
        <p:nvSpPr>
          <p:cNvPr id="1013" name="Google Shape;1013;p56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7" name="Google Shape;127;p6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200"/>
            </a:br>
            <a:r>
              <a:rPr lang="en-US" sz="1200"/>
              <a:t>[Sources]</a:t>
            </a:r>
            <a:br>
              <a:rPr lang="en-US" sz="1200"/>
            </a:br>
            <a:r>
              <a:rPr lang="en-US" sz="1200"/>
              <a:t>- https://geant4.web.cern.ch/documentation/dev/bfad_html/ForApplicationDevelopers/TrackingAndPhysics/physicsProcess.html</a:t>
            </a:r>
            <a:br>
              <a:rPr lang="en-US" sz="1200"/>
            </a:br>
            <a:r>
              <a:rPr lang="en-US" sz="1200"/>
              <a:t>- https://geant4.web.cern.ch/documentation/dev/bfad_html/ForApplicationDevelopers/TrackingAndPhysics/thresholdVScut.html</a:t>
            </a:r>
            <a:br>
              <a:rPr lang="en-US" sz="1200"/>
            </a:br>
            <a:r>
              <a:rPr lang="en-US" sz="1200"/>
              <a:t>- https://geant4.web.cern.ch/documentation/dev/bfad_html/ForApplicationDevelopers/TrackingAndPhysics/cutsPerRegion.html</a:t>
            </a:r>
            <a:br>
              <a:rPr lang="en-US" sz="1200"/>
            </a:br>
            <a:r>
              <a:rPr lang="en-US" sz="1200"/>
              <a:t>[/Sources]</a:t>
            </a:r>
            <a:endParaRPr/>
          </a:p>
        </p:txBody>
      </p:sp>
      <p:sp>
        <p:nvSpPr>
          <p:cNvPr id="128" name="Google Shape;128;p6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7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0" name="Google Shape;140;p7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200"/>
            </a:br>
            <a:r>
              <a:rPr lang="en-US" sz="1200"/>
              <a:t>[Sources]</a:t>
            </a:r>
            <a:br>
              <a:rPr lang="en-US" sz="1200"/>
            </a:br>
            <a:r>
              <a:rPr lang="en-US" sz="1200"/>
              <a:t>- https://geant4.web.cern.ch/documentation/dev/bfad_html/ForApplicationDevelopers/TrackingAndPhysics/physicsProcess.html</a:t>
            </a:r>
            <a:br>
              <a:rPr lang="en-US" sz="1200"/>
            </a:br>
            <a:r>
              <a:rPr lang="en-US" sz="1200"/>
              <a:t>- https://geant4.web.cern.ch/documentation/dev/bfad_html/ForApplicationDevelopers/TrackingAndPhysics/thresholdVScut.html</a:t>
            </a:r>
            <a:br>
              <a:rPr lang="en-US" sz="1200"/>
            </a:br>
            <a:r>
              <a:rPr lang="en-US" sz="1200"/>
              <a:t>- https://geant4.web.cern.ch/documentation/dev/bfad_html/ForApplicationDevelopers/TrackingAndPhysics/cutsPerRegion.html</a:t>
            </a:r>
            <a:br>
              <a:rPr lang="en-US" sz="1200"/>
            </a:br>
            <a:r>
              <a:rPr lang="en-US" sz="1200"/>
              <a:t>[/Sources]</a:t>
            </a:r>
            <a:endParaRPr/>
          </a:p>
        </p:txBody>
      </p:sp>
      <p:sp>
        <p:nvSpPr>
          <p:cNvPr id="141" name="Google Shape;141;p7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8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0" name="Google Shape;160;p8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200"/>
            </a:br>
            <a:r>
              <a:rPr lang="en-US" sz="1200"/>
              <a:t>[Sources]</a:t>
            </a:r>
            <a:br>
              <a:rPr lang="en-US" sz="1200"/>
            </a:br>
            <a:r>
              <a:rPr lang="en-US" sz="1200"/>
              <a:t>- https://geant4.web.cern.ch/documentation/dev/bfad_html/ForApplicationDevelopers/TrackingAndPhysics/physicsProcess.html</a:t>
            </a:r>
            <a:br>
              <a:rPr lang="en-US" sz="1200"/>
            </a:br>
            <a:r>
              <a:rPr lang="en-US" sz="1200"/>
              <a:t>- https://geant4.web.cern.ch/documentation/dev/bfad_html/ForApplicationDevelopers/TrackingAndPhysics/thresholdVScut.html</a:t>
            </a:r>
            <a:br>
              <a:rPr lang="en-US" sz="1200"/>
            </a:br>
            <a:r>
              <a:rPr lang="en-US" sz="1200"/>
              <a:t>- https://geant4.web.cern.ch/documentation/dev/bfad_html/ForApplicationDevelopers/TrackingAndPhysics/cutsPerRegion.html</a:t>
            </a:r>
            <a:br>
              <a:rPr lang="en-US" sz="1200"/>
            </a:br>
            <a:r>
              <a:rPr lang="en-US" sz="1200"/>
              <a:t>[/Sources]</a:t>
            </a:r>
            <a:endParaRPr/>
          </a:p>
        </p:txBody>
      </p:sp>
      <p:sp>
        <p:nvSpPr>
          <p:cNvPr id="161" name="Google Shape;161;p8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9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2" name="Google Shape;182;p9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200"/>
            </a:br>
            <a:r>
              <a:rPr lang="en-US" sz="1200"/>
              <a:t>[Sources]</a:t>
            </a:r>
            <a:br>
              <a:rPr lang="en-US" sz="1200"/>
            </a:br>
            <a:r>
              <a:rPr lang="en-US" sz="1200"/>
              <a:t>- https://geant4.web.cern.ch/documentation/dev/bfad_html/ForApplicationDevelopers/TrackingAndPhysics/physicsProcess.html</a:t>
            </a:r>
            <a:br>
              <a:rPr lang="en-US" sz="1200"/>
            </a:br>
            <a:r>
              <a:rPr lang="en-US" sz="1200"/>
              <a:t>- https://geant4.web.cern.ch/documentation/dev/bfad_html/ForApplicationDevelopers/TrackingAndPhysics/thresholdVScut.html</a:t>
            </a:r>
            <a:br>
              <a:rPr lang="en-US" sz="1200"/>
            </a:br>
            <a:r>
              <a:rPr lang="en-US" sz="1200"/>
              <a:t>- https://geant4.web.cern.ch/documentation/dev/bfad_html/ForApplicationDevelopers/TrackingAndPhysics/cutsPerRegion.html</a:t>
            </a:r>
            <a:br>
              <a:rPr lang="en-US" sz="1200"/>
            </a:br>
            <a:r>
              <a:rPr lang="en-US" sz="1200"/>
              <a:t>[/Sources]</a:t>
            </a:r>
            <a:endParaRPr/>
          </a:p>
        </p:txBody>
      </p:sp>
      <p:sp>
        <p:nvSpPr>
          <p:cNvPr id="183" name="Google Shape;183;p9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Relationship Id="rId4" Type="http://schemas.openxmlformats.org/officeDocument/2006/relationships/image" Target="../media/image2.jpg"/><Relationship Id="rId5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9.png"/><Relationship Id="rId4" Type="http://schemas.openxmlformats.org/officeDocument/2006/relationships/image" Target="../media/image8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18.jp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13.jpg"/><Relationship Id="rId4" Type="http://schemas.openxmlformats.org/officeDocument/2006/relationships/image" Target="../media/image11.jp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12.png"/><Relationship Id="rId4" Type="http://schemas.openxmlformats.org/officeDocument/2006/relationships/image" Target="../media/image20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4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21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16.jpg"/><Relationship Id="rId4" Type="http://schemas.openxmlformats.org/officeDocument/2006/relationships/image" Target="../media/image15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3.jpg"/><Relationship Id="rId4" Type="http://schemas.openxmlformats.org/officeDocument/2006/relationships/image" Target="../media/image2.jpg"/><Relationship Id="rId5" Type="http://schemas.openxmlformats.org/officeDocument/2006/relationships/image" Target="../media/image6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4.xml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5.xml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6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7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Relationship Id="rId4" Type="http://schemas.openxmlformats.org/officeDocument/2006/relationships/image" Target="../media/image7.png"/><Relationship Id="rId5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594360" y="475488"/>
            <a:ext cx="11000232" cy="969264"/>
          </a:xfrm>
          <a:prstGeom prst="roundRect">
            <a:avLst>
              <a:gd fmla="val 11321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" name="Google Shape;17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6112" y="676656"/>
            <a:ext cx="1773580" cy="566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63240" y="649224"/>
            <a:ext cx="1377508" cy="621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820656" y="685800"/>
            <a:ext cx="1645920" cy="548640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3"/>
          <p:cNvSpPr/>
          <p:nvPr/>
        </p:nvSpPr>
        <p:spPr>
          <a:xfrm>
            <a:off x="841248" y="2084832"/>
            <a:ext cx="10058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87F9B"/>
              </a:buClr>
              <a:buSzPts val="1500"/>
              <a:buFont typeface="Arial"/>
              <a:buNone/>
            </a:pPr>
            <a:r>
              <a:rPr b="1" lang="en-US" sz="1500">
                <a:solidFill>
                  <a:srgbClr val="087F9B"/>
                </a:solidFill>
                <a:latin typeface="Arial"/>
                <a:ea typeface="Arial"/>
                <a:cs typeface="Arial"/>
                <a:sym typeface="Arial"/>
              </a:rPr>
              <a:t>XIII International GEANT4 SCHOOL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t/>
            </a:r>
            <a:endParaRPr b="1" sz="1500">
              <a:solidFill>
                <a:srgbClr val="087F9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3"/>
          <p:cNvSpPr/>
          <p:nvPr/>
        </p:nvSpPr>
        <p:spPr>
          <a:xfrm>
            <a:off x="786384" y="2377440"/>
            <a:ext cx="11155680" cy="960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4800"/>
              <a:buFont typeface="Arial"/>
              <a:buNone/>
            </a:pPr>
            <a:r>
              <a:rPr b="1" i="0" lang="en-US" sz="4800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Physics in Geant4 — part 2</a:t>
            </a:r>
            <a:endParaRPr/>
          </a:p>
        </p:txBody>
      </p:sp>
      <p:sp>
        <p:nvSpPr>
          <p:cNvPr id="22" name="Google Shape;22;p3"/>
          <p:cNvSpPr/>
          <p:nvPr/>
        </p:nvSpPr>
        <p:spPr>
          <a:xfrm>
            <a:off x="841248" y="3401568"/>
            <a:ext cx="1042416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800"/>
              <a:buFont typeface="Arial"/>
              <a:buNone/>
            </a:pPr>
            <a:r>
              <a:rPr b="0" i="0" lang="en-US" sz="1800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Production cuts, electromagnetic, optical and hadronic physics — and how well they are validated</a:t>
            </a:r>
            <a:endParaRPr/>
          </a:p>
        </p:txBody>
      </p:sp>
      <p:sp>
        <p:nvSpPr>
          <p:cNvPr id="23" name="Google Shape;23;p3"/>
          <p:cNvSpPr/>
          <p:nvPr/>
        </p:nvSpPr>
        <p:spPr>
          <a:xfrm>
            <a:off x="841248" y="4315968"/>
            <a:ext cx="5257800" cy="1481328"/>
          </a:xfrm>
          <a:prstGeom prst="roundRect">
            <a:avLst>
              <a:gd fmla="val 6173" name="adj"/>
            </a:avLst>
          </a:prstGeom>
          <a:solidFill>
            <a:srgbClr val="EDF7FA"/>
          </a:solidFill>
          <a:ln cap="flat" cmpd="sng" w="1427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3"/>
          <p:cNvSpPr/>
          <p:nvPr/>
        </p:nvSpPr>
        <p:spPr>
          <a:xfrm>
            <a:off x="1133856" y="4517136"/>
            <a:ext cx="46634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725"/>
              <a:buFont typeface="Arial"/>
              <a:buNone/>
            </a:pPr>
            <a:r>
              <a:rPr b="1" i="0" lang="en-US" sz="1725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Alberto Sciuto</a:t>
            </a:r>
            <a:endParaRPr/>
          </a:p>
        </p:txBody>
      </p:sp>
      <p:sp>
        <p:nvSpPr>
          <p:cNvPr id="25" name="Google Shape;25;p3"/>
          <p:cNvSpPr/>
          <p:nvPr/>
        </p:nvSpPr>
        <p:spPr>
          <a:xfrm>
            <a:off x="1133856" y="4901184"/>
            <a:ext cx="46634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350"/>
              <a:buFont typeface="Arial"/>
              <a:buNone/>
            </a:pPr>
            <a:r>
              <a:rPr b="0" i="0" lang="en-US" sz="1350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INFN – Laboratori Nazionali del Sud</a:t>
            </a:r>
            <a:endParaRPr/>
          </a:p>
        </p:txBody>
      </p:sp>
      <p:sp>
        <p:nvSpPr>
          <p:cNvPr id="26" name="Google Shape;26;p3"/>
          <p:cNvSpPr/>
          <p:nvPr/>
        </p:nvSpPr>
        <p:spPr>
          <a:xfrm>
            <a:off x="1133856" y="5193792"/>
            <a:ext cx="46634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350"/>
              <a:buFont typeface="Arial"/>
              <a:buNone/>
            </a:pPr>
            <a:r>
              <a:rPr b="0" i="0" lang="en-US" sz="1350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alberto.sciuto@lns.infn.it</a:t>
            </a:r>
            <a:endParaRPr/>
          </a:p>
        </p:txBody>
      </p:sp>
      <p:sp>
        <p:nvSpPr>
          <p:cNvPr id="27" name="Google Shape;27;p3"/>
          <p:cNvSpPr/>
          <p:nvPr/>
        </p:nvSpPr>
        <p:spPr>
          <a:xfrm>
            <a:off x="6446520" y="4526280"/>
            <a:ext cx="512064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350"/>
              <a:buFont typeface="Arial"/>
              <a:buNone/>
            </a:pPr>
            <a:r>
              <a:rPr lang="en-US" sz="1350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A lot of material by J. Pipek</a:t>
            </a:r>
            <a:endParaRPr/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350"/>
              <a:buFont typeface="Arial"/>
              <a:buNone/>
            </a:pPr>
            <a:r>
              <a:rPr lang="en-US" sz="1350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Original slides by G.A.P. Cirrone and Luciano Pandola</a:t>
            </a:r>
            <a:endParaRPr/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r>
              <a:t/>
            </a:r>
            <a:endParaRPr sz="1350">
              <a:solidFill>
                <a:srgbClr val="20364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6446520" y="5071605"/>
            <a:ext cx="48462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350"/>
              <a:buFont typeface="Arial"/>
              <a:buNone/>
            </a:pPr>
            <a:r>
              <a:rPr lang="en-US" sz="1350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27-31 July 2026 ELI Beamlines Facility Czech Republic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r>
              <a:t/>
            </a:r>
            <a:endParaRPr sz="1350">
              <a:solidFill>
                <a:srgbClr val="20364A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2"/>
          <p:cNvSpPr/>
          <p:nvPr/>
        </p:nvSpPr>
        <p:spPr>
          <a:xfrm>
            <a:off x="603504" y="329184"/>
            <a:ext cx="1097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87F9B"/>
              </a:buClr>
              <a:buSzPts val="1350"/>
              <a:buFont typeface="Arial"/>
              <a:buNone/>
            </a:pPr>
            <a:r>
              <a:rPr b="1" i="0" lang="en-US" sz="1350" u="none" cap="none">
                <a:solidFill>
                  <a:srgbClr val="087F9B"/>
                </a:solidFill>
                <a:latin typeface="Arial"/>
                <a:ea typeface="Arial"/>
                <a:cs typeface="Arial"/>
                <a:sym typeface="Arial"/>
              </a:rPr>
              <a:t>PART I · TRACKING CUTS</a:t>
            </a:r>
            <a:endParaRPr/>
          </a:p>
        </p:txBody>
      </p:sp>
      <p:sp>
        <p:nvSpPr>
          <p:cNvPr id="207" name="Google Shape;207;p12"/>
          <p:cNvSpPr/>
          <p:nvPr/>
        </p:nvSpPr>
        <p:spPr>
          <a:xfrm>
            <a:off x="585216" y="548640"/>
            <a:ext cx="11018520" cy="585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3675"/>
              <a:buFont typeface="Arial"/>
              <a:buNone/>
            </a:pPr>
            <a:r>
              <a:rPr b="1" i="0" lang="en-US" sz="3675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Cuts — UI commands</a:t>
            </a:r>
            <a:endParaRPr/>
          </a:p>
        </p:txBody>
      </p:sp>
      <p:sp>
        <p:nvSpPr>
          <p:cNvPr id="208" name="Google Shape;208;p12"/>
          <p:cNvSpPr/>
          <p:nvPr/>
        </p:nvSpPr>
        <p:spPr>
          <a:xfrm>
            <a:off x="603504" y="1737360"/>
            <a:ext cx="2311512" cy="320040"/>
          </a:xfrm>
          <a:prstGeom prst="roundRect">
            <a:avLst>
              <a:gd fmla="val 48571" name="adj"/>
            </a:avLst>
          </a:prstGeom>
          <a:solidFill>
            <a:srgbClr val="E1F1F7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12"/>
          <p:cNvSpPr/>
          <p:nvPr/>
        </p:nvSpPr>
        <p:spPr>
          <a:xfrm>
            <a:off x="630936" y="1746504"/>
            <a:ext cx="2256648" cy="301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/run/setCut 10 mm</a:t>
            </a:r>
            <a:endParaRPr/>
          </a:p>
        </p:txBody>
      </p:sp>
      <p:sp>
        <p:nvSpPr>
          <p:cNvPr id="210" name="Google Shape;210;p12"/>
          <p:cNvSpPr/>
          <p:nvPr/>
        </p:nvSpPr>
        <p:spPr>
          <a:xfrm>
            <a:off x="5989320" y="1755648"/>
            <a:ext cx="55778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19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universal cut — whole world, all particles</a:t>
            </a:r>
            <a:endParaRPr sz="1700"/>
          </a:p>
        </p:txBody>
      </p:sp>
      <p:sp>
        <p:nvSpPr>
          <p:cNvPr id="211" name="Google Shape;211;p12"/>
          <p:cNvSpPr/>
          <p:nvPr/>
        </p:nvSpPr>
        <p:spPr>
          <a:xfrm>
            <a:off x="603504" y="2514600"/>
            <a:ext cx="3017611" cy="320040"/>
          </a:xfrm>
          <a:prstGeom prst="roundRect">
            <a:avLst>
              <a:gd fmla="val 48571" name="adj"/>
            </a:avLst>
          </a:prstGeom>
          <a:solidFill>
            <a:srgbClr val="E1F1F7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12"/>
          <p:cNvSpPr/>
          <p:nvPr/>
        </p:nvSpPr>
        <p:spPr>
          <a:xfrm>
            <a:off x="630936" y="2523744"/>
            <a:ext cx="2962747" cy="301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/cuts/setLowEdge 100 eV</a:t>
            </a:r>
            <a:endParaRPr/>
          </a:p>
        </p:txBody>
      </p:sp>
      <p:sp>
        <p:nvSpPr>
          <p:cNvPr id="213" name="Google Shape;213;p12"/>
          <p:cNvSpPr/>
          <p:nvPr/>
        </p:nvSpPr>
        <p:spPr>
          <a:xfrm>
            <a:off x="5989320" y="2532888"/>
            <a:ext cx="55778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18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set the lower cut-energy edge — before /run/initialize</a:t>
            </a:r>
            <a:endParaRPr sz="1600"/>
          </a:p>
        </p:txBody>
      </p:sp>
      <p:sp>
        <p:nvSpPr>
          <p:cNvPr id="214" name="Google Shape;214;p12"/>
          <p:cNvSpPr/>
          <p:nvPr/>
        </p:nvSpPr>
        <p:spPr>
          <a:xfrm>
            <a:off x="603504" y="3291840"/>
            <a:ext cx="5135910" cy="320040"/>
          </a:xfrm>
          <a:prstGeom prst="roundRect">
            <a:avLst>
              <a:gd fmla="val 48571" name="adj"/>
            </a:avLst>
          </a:prstGeom>
          <a:solidFill>
            <a:srgbClr val="E1F1F7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12"/>
          <p:cNvSpPr/>
          <p:nvPr/>
        </p:nvSpPr>
        <p:spPr>
          <a:xfrm>
            <a:off x="630936" y="3300984"/>
            <a:ext cx="5081046" cy="301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/run/setCutForAGivenParticle gamma 0.1 mm</a:t>
            </a:r>
            <a:endParaRPr/>
          </a:p>
        </p:txBody>
      </p:sp>
      <p:sp>
        <p:nvSpPr>
          <p:cNvPr id="216" name="Google Shape;216;p12"/>
          <p:cNvSpPr/>
          <p:nvPr/>
        </p:nvSpPr>
        <p:spPr>
          <a:xfrm>
            <a:off x="5989320" y="3310128"/>
            <a:ext cx="55778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19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cut for a </a:t>
            </a:r>
            <a:r>
              <a:rPr b="1" i="0" lang="en-US" sz="19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specific particle</a:t>
            </a:r>
            <a:r>
              <a:rPr b="0" i="0" lang="en-US" sz="19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(whole world)</a:t>
            </a:r>
            <a:endParaRPr sz="1700"/>
          </a:p>
        </p:txBody>
      </p:sp>
      <p:sp>
        <p:nvSpPr>
          <p:cNvPr id="217" name="Google Shape;217;p12"/>
          <p:cNvSpPr/>
          <p:nvPr/>
        </p:nvSpPr>
        <p:spPr>
          <a:xfrm>
            <a:off x="603504" y="4069080"/>
            <a:ext cx="4782861" cy="320040"/>
          </a:xfrm>
          <a:prstGeom prst="roundRect">
            <a:avLst>
              <a:gd fmla="val 48571" name="adj"/>
            </a:avLst>
          </a:prstGeom>
          <a:solidFill>
            <a:srgbClr val="E1F1F7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12"/>
          <p:cNvSpPr/>
          <p:nvPr/>
        </p:nvSpPr>
        <p:spPr>
          <a:xfrm>
            <a:off x="630936" y="4078224"/>
            <a:ext cx="4727997" cy="301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/run/setCutForARegion myRegion 0.01 mm</a:t>
            </a:r>
            <a:endParaRPr/>
          </a:p>
        </p:txBody>
      </p:sp>
      <p:sp>
        <p:nvSpPr>
          <p:cNvPr id="219" name="Google Shape;219;p12"/>
          <p:cNvSpPr/>
          <p:nvPr/>
        </p:nvSpPr>
        <p:spPr>
          <a:xfrm>
            <a:off x="5989320" y="4087368"/>
            <a:ext cx="55778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19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cut for a </a:t>
            </a:r>
            <a:r>
              <a:rPr b="1" i="0" lang="en-US" sz="19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region</a:t>
            </a:r>
            <a:r>
              <a:rPr b="0" i="0" lang="en-US" sz="19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(all particles)</a:t>
            </a:r>
            <a:endParaRPr sz="1700"/>
          </a:p>
        </p:txBody>
      </p:sp>
      <p:sp>
        <p:nvSpPr>
          <p:cNvPr id="220" name="Google Shape;220;p12"/>
          <p:cNvSpPr/>
          <p:nvPr/>
        </p:nvSpPr>
        <p:spPr>
          <a:xfrm>
            <a:off x="603504" y="4846320"/>
            <a:ext cx="2193828" cy="320040"/>
          </a:xfrm>
          <a:prstGeom prst="roundRect">
            <a:avLst>
              <a:gd fmla="val 48571" name="adj"/>
            </a:avLst>
          </a:prstGeom>
          <a:solidFill>
            <a:srgbClr val="E1F1F7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12"/>
          <p:cNvSpPr/>
          <p:nvPr/>
        </p:nvSpPr>
        <p:spPr>
          <a:xfrm>
            <a:off x="630936" y="4855464"/>
            <a:ext cx="2138964" cy="301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/run/dumpCouples</a:t>
            </a:r>
            <a:endParaRPr/>
          </a:p>
        </p:txBody>
      </p:sp>
      <p:sp>
        <p:nvSpPr>
          <p:cNvPr id="222" name="Google Shape;222;p12"/>
          <p:cNvSpPr/>
          <p:nvPr/>
        </p:nvSpPr>
        <p:spPr>
          <a:xfrm>
            <a:off x="5989320" y="4864608"/>
            <a:ext cx="5577840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19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print a summary of particles / regions / cuts</a:t>
            </a:r>
            <a:endParaRPr sz="1700"/>
          </a:p>
        </p:txBody>
      </p:sp>
      <p:sp>
        <p:nvSpPr>
          <p:cNvPr id="223" name="Google Shape;223;p12"/>
          <p:cNvSpPr/>
          <p:nvPr/>
        </p:nvSpPr>
        <p:spPr>
          <a:xfrm>
            <a:off x="603504" y="6519672"/>
            <a:ext cx="41148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863"/>
              <a:buFont typeface="Arial"/>
              <a:buNone/>
            </a:pPr>
            <a:r>
              <a:rPr b="0" i="0" lang="en-US" sz="863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Geant4 · Physics — part 2</a:t>
            </a:r>
            <a:endParaRPr/>
          </a:p>
        </p:txBody>
      </p:sp>
      <p:sp>
        <p:nvSpPr>
          <p:cNvPr id="224" name="Google Shape;224;p12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900"/>
              <a:buFont typeface="Arial"/>
              <a:buNone/>
            </a:pPr>
            <a:r>
              <a:rPr b="0" i="0" lang="en-US" sz="900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3"/>
          <p:cNvSpPr/>
          <p:nvPr/>
        </p:nvSpPr>
        <p:spPr>
          <a:xfrm>
            <a:off x="603504" y="329184"/>
            <a:ext cx="1097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87F9B"/>
              </a:buClr>
              <a:buSzPts val="1350"/>
              <a:buFont typeface="Arial"/>
              <a:buNone/>
            </a:pPr>
            <a:r>
              <a:rPr b="1" i="0" lang="en-US" sz="1350" u="none" cap="none">
                <a:solidFill>
                  <a:srgbClr val="087F9B"/>
                </a:solidFill>
                <a:latin typeface="Arial"/>
                <a:ea typeface="Arial"/>
                <a:cs typeface="Arial"/>
                <a:sym typeface="Arial"/>
              </a:rPr>
              <a:t>PART I · TRACKING CUTS</a:t>
            </a:r>
            <a:endParaRPr/>
          </a:p>
        </p:txBody>
      </p:sp>
      <p:sp>
        <p:nvSpPr>
          <p:cNvPr id="231" name="Google Shape;231;p13"/>
          <p:cNvSpPr/>
          <p:nvPr/>
        </p:nvSpPr>
        <p:spPr>
          <a:xfrm>
            <a:off x="585216" y="548640"/>
            <a:ext cx="11018520" cy="585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3675"/>
              <a:buFont typeface="Arial"/>
              <a:buNone/>
            </a:pPr>
            <a:r>
              <a:rPr b="1" i="0" lang="en-US" sz="3675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G4StepLimiter</a:t>
            </a:r>
            <a:endParaRPr/>
          </a:p>
        </p:txBody>
      </p:sp>
      <p:sp>
        <p:nvSpPr>
          <p:cNvPr id="232" name="Google Shape;232;p13"/>
          <p:cNvSpPr/>
          <p:nvPr/>
        </p:nvSpPr>
        <p:spPr>
          <a:xfrm>
            <a:off x="603504" y="1554480"/>
            <a:ext cx="105156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An </a:t>
            </a:r>
            <a:r>
              <a:rPr b="1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alternative way</a:t>
            </a:r>
            <a:r>
              <a:rPr b="0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to define the level of tracking detail.</a:t>
            </a:r>
            <a:endParaRPr/>
          </a:p>
        </p:txBody>
      </p:sp>
      <p:sp>
        <p:nvSpPr>
          <p:cNvPr id="233" name="Google Shape;233;p13"/>
          <p:cNvSpPr/>
          <p:nvPr/>
        </p:nvSpPr>
        <p:spPr>
          <a:xfrm>
            <a:off x="603504" y="2057400"/>
            <a:ext cx="5440680" cy="2148840"/>
          </a:xfrm>
          <a:prstGeom prst="roundRect">
            <a:avLst>
              <a:gd fmla="val 5106" name="adj"/>
            </a:avLst>
          </a:prstGeom>
          <a:solidFill>
            <a:srgbClr val="F3F7FA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13"/>
          <p:cNvSpPr/>
          <p:nvPr/>
        </p:nvSpPr>
        <p:spPr>
          <a:xfrm>
            <a:off x="896112" y="2258568"/>
            <a:ext cx="4855464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667"/>
              <a:buFont typeface="Arial"/>
              <a:buNone/>
            </a:pPr>
            <a:r>
              <a:rPr b="1" i="0" lang="en-US" sz="1667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WHY?</a:t>
            </a:r>
            <a:endParaRPr/>
          </a:p>
        </p:txBody>
      </p:sp>
      <p:sp>
        <p:nvSpPr>
          <p:cNvPr id="235" name="Google Shape;235;p13"/>
          <p:cNvSpPr/>
          <p:nvPr/>
        </p:nvSpPr>
        <p:spPr>
          <a:xfrm>
            <a:off x="896112" y="2587752"/>
            <a:ext cx="4846320" cy="146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0" i="0" lang="en-US" sz="19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you want to see the </a:t>
            </a:r>
            <a:r>
              <a:rPr b="1" i="0" lang="en-US" sz="19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exact track</a:t>
            </a:r>
            <a:r>
              <a:rPr b="0" i="0" lang="en-US" sz="19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of the particle</a:t>
            </a:r>
            <a:endParaRPr sz="1700"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0" i="0" lang="en-US" sz="19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you don’t trust the chord finder for your </a:t>
            </a:r>
            <a:r>
              <a:rPr b="1" i="0" lang="en-US" sz="19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magnetic field</a:t>
            </a:r>
            <a:endParaRPr sz="1700"/>
          </a:p>
        </p:txBody>
      </p:sp>
      <p:sp>
        <p:nvSpPr>
          <p:cNvPr id="236" name="Google Shape;236;p13"/>
          <p:cNvSpPr/>
          <p:nvPr/>
        </p:nvSpPr>
        <p:spPr>
          <a:xfrm>
            <a:off x="6172200" y="2057400"/>
            <a:ext cx="5422392" cy="2148840"/>
          </a:xfrm>
          <a:prstGeom prst="roundRect">
            <a:avLst>
              <a:gd fmla="val 5106" name="adj"/>
            </a:avLst>
          </a:prstGeom>
          <a:solidFill>
            <a:srgbClr val="F3F7FA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13"/>
          <p:cNvSpPr/>
          <p:nvPr/>
        </p:nvSpPr>
        <p:spPr>
          <a:xfrm>
            <a:off x="6464808" y="2258568"/>
            <a:ext cx="483717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667"/>
              <a:buFont typeface="Arial"/>
              <a:buNone/>
            </a:pPr>
            <a:r>
              <a:rPr b="1" i="0" lang="en-US" sz="1667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HOW?</a:t>
            </a:r>
            <a:endParaRPr/>
          </a:p>
        </p:txBody>
      </p:sp>
      <p:sp>
        <p:nvSpPr>
          <p:cNvPr id="238" name="Google Shape;238;p13"/>
          <p:cNvSpPr/>
          <p:nvPr/>
        </p:nvSpPr>
        <p:spPr>
          <a:xfrm>
            <a:off x="6464808" y="2587752"/>
            <a:ext cx="4846320" cy="146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0" i="0" lang="en-US" sz="19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include the G4StepLimiter process in your physics list</a:t>
            </a:r>
            <a:endParaRPr sz="1700"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0" i="0" lang="en-US" sz="19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set </a:t>
            </a:r>
            <a:r>
              <a:rPr b="1" i="0" lang="en-US" sz="19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“user limits”</a:t>
            </a:r>
            <a:r>
              <a:rPr b="0" i="0" lang="en-US" sz="19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for the logical volumes of interest</a:t>
            </a:r>
            <a:endParaRPr sz="1700"/>
          </a:p>
        </p:txBody>
      </p:sp>
      <p:sp>
        <p:nvSpPr>
          <p:cNvPr id="239" name="Google Shape;239;p13"/>
          <p:cNvSpPr/>
          <p:nvPr/>
        </p:nvSpPr>
        <p:spPr>
          <a:xfrm>
            <a:off x="603504" y="4434840"/>
            <a:ext cx="10991088" cy="1051560"/>
          </a:xfrm>
          <a:prstGeom prst="roundRect">
            <a:avLst>
              <a:gd fmla="val 7826" name="adj"/>
            </a:avLst>
          </a:prstGeom>
          <a:solidFill>
            <a:srgbClr val="EDF7FA"/>
          </a:solidFill>
          <a:ln cap="flat" cmpd="sng" w="1427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9FB2C2">
                <a:alpha val="34902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13"/>
          <p:cNvSpPr/>
          <p:nvPr/>
        </p:nvSpPr>
        <p:spPr>
          <a:xfrm>
            <a:off x="841248" y="4562856"/>
            <a:ext cx="10533888" cy="8138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500"/>
              <a:buFont typeface="Verdana"/>
              <a:buNone/>
            </a:pPr>
            <a:r>
              <a:rPr b="0" i="0" lang="en-US" sz="1800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physicsList-&gt;RegisterPhysics(new G4StepLimiterPhysics()); // modular physics list</a:t>
            </a:r>
            <a:endParaRPr sz="1700"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500"/>
              <a:buFont typeface="Verdana"/>
              <a:buNone/>
            </a:pPr>
            <a:r>
              <a:rPr b="0" i="0" lang="en-US" sz="1800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logVol-&gt;SetUserLimits(new G4UserLimits(1.0 * mm));</a:t>
            </a:r>
            <a:endParaRPr sz="1700"/>
          </a:p>
        </p:txBody>
      </p:sp>
      <p:sp>
        <p:nvSpPr>
          <p:cNvPr id="241" name="Google Shape;241;p13"/>
          <p:cNvSpPr/>
          <p:nvPr/>
        </p:nvSpPr>
        <p:spPr>
          <a:xfrm>
            <a:off x="603504" y="5669280"/>
            <a:ext cx="10991088" cy="658368"/>
          </a:xfrm>
          <a:prstGeom prst="roundRect">
            <a:avLst>
              <a:gd fmla="val 12500" name="adj"/>
            </a:avLst>
          </a:prstGeom>
          <a:solidFill>
            <a:srgbClr val="E9F4F9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13"/>
          <p:cNvSpPr/>
          <p:nvPr/>
        </p:nvSpPr>
        <p:spPr>
          <a:xfrm>
            <a:off x="786384" y="5861304"/>
            <a:ext cx="274320" cy="274320"/>
          </a:xfrm>
          <a:prstGeom prst="ellipse">
            <a:avLst/>
          </a:prstGeom>
          <a:solidFill>
            <a:srgbClr val="EDF7FA"/>
          </a:solidFill>
          <a:ln cap="flat" cmpd="sng" w="1427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13"/>
          <p:cNvSpPr/>
          <p:nvPr/>
        </p:nvSpPr>
        <p:spPr>
          <a:xfrm>
            <a:off x="786384" y="5843016"/>
            <a:ext cx="274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73F5F"/>
              </a:buClr>
              <a:buSzPts val="1425"/>
              <a:buFont typeface="Arial"/>
              <a:buNone/>
            </a:pPr>
            <a:r>
              <a:rPr b="1" i="1" lang="en-US" sz="1425" u="none" cap="none">
                <a:solidFill>
                  <a:srgbClr val="173F5F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endParaRPr/>
          </a:p>
        </p:txBody>
      </p:sp>
      <p:sp>
        <p:nvSpPr>
          <p:cNvPr id="244" name="Google Shape;244;p13"/>
          <p:cNvSpPr/>
          <p:nvPr/>
        </p:nvSpPr>
        <p:spPr>
          <a:xfrm>
            <a:off x="1207008" y="5724144"/>
            <a:ext cx="10168128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0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Formally a physics process </a:t>
            </a:r>
            <a:r>
              <a:rPr b="1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competing with all the others</a:t>
            </a:r>
            <a:r>
              <a:rPr b="0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— it always proposes the same step length.</a:t>
            </a:r>
            <a:endParaRPr/>
          </a:p>
        </p:txBody>
      </p:sp>
      <p:sp>
        <p:nvSpPr>
          <p:cNvPr id="245" name="Google Shape;245;p13"/>
          <p:cNvSpPr/>
          <p:nvPr/>
        </p:nvSpPr>
        <p:spPr>
          <a:xfrm>
            <a:off x="603504" y="6519672"/>
            <a:ext cx="41148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863"/>
              <a:buFont typeface="Arial"/>
              <a:buNone/>
            </a:pPr>
            <a:r>
              <a:rPr b="0" i="0" lang="en-US" sz="863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Geant4 · Physics — part 2</a:t>
            </a:r>
            <a:endParaRPr/>
          </a:p>
        </p:txBody>
      </p:sp>
      <p:sp>
        <p:nvSpPr>
          <p:cNvPr id="246" name="Google Shape;246;p13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900"/>
              <a:buFont typeface="Arial"/>
              <a:buNone/>
            </a:pPr>
            <a:r>
              <a:rPr b="0" i="0" lang="en-US" sz="900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11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4"/>
          <p:cNvSpPr/>
          <p:nvPr/>
        </p:nvSpPr>
        <p:spPr>
          <a:xfrm>
            <a:off x="603504" y="329184"/>
            <a:ext cx="1097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87F9B"/>
              </a:buClr>
              <a:buSzPts val="1350"/>
              <a:buFont typeface="Arial"/>
              <a:buNone/>
            </a:pPr>
            <a:r>
              <a:rPr b="1" i="0" lang="en-US" sz="1350" u="none" cap="none">
                <a:solidFill>
                  <a:srgbClr val="087F9B"/>
                </a:solidFill>
                <a:latin typeface="Arial"/>
                <a:ea typeface="Arial"/>
                <a:cs typeface="Arial"/>
                <a:sym typeface="Arial"/>
              </a:rPr>
              <a:t>PART I · TRACKING CUTS</a:t>
            </a:r>
            <a:endParaRPr/>
          </a:p>
        </p:txBody>
      </p:sp>
      <p:sp>
        <p:nvSpPr>
          <p:cNvPr id="253" name="Google Shape;253;p14"/>
          <p:cNvSpPr/>
          <p:nvPr/>
        </p:nvSpPr>
        <p:spPr>
          <a:xfrm>
            <a:off x="585216" y="548640"/>
            <a:ext cx="11018520" cy="585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3675"/>
              <a:buFont typeface="Arial"/>
              <a:buNone/>
            </a:pPr>
            <a:r>
              <a:rPr b="1" i="0" lang="en-US" sz="3675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Cuts per region</a:t>
            </a:r>
            <a:endParaRPr/>
          </a:p>
        </p:txBody>
      </p:sp>
      <p:sp>
        <p:nvSpPr>
          <p:cNvPr id="254" name="Google Shape;254;p14"/>
          <p:cNvSpPr/>
          <p:nvPr/>
        </p:nvSpPr>
        <p:spPr>
          <a:xfrm>
            <a:off x="603504" y="1572768"/>
            <a:ext cx="6309360" cy="4480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84150" lvl="0" marL="15240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2038"/>
              <a:buFont typeface="Arial"/>
              <a:buChar char="•"/>
            </a:pPr>
            <a:r>
              <a:rPr b="0" i="0" lang="en-US" sz="20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A complex detector may contain many different sub-detectors involving:</a:t>
            </a:r>
            <a:endParaRPr sz="1900"/>
          </a:p>
          <a:p>
            <a:pPr indent="-158750" lvl="0" marL="254000" marR="0" rtl="0" algn="l">
              <a:lnSpc>
                <a:spcPct val="105000"/>
              </a:lnSpc>
              <a:spcBef>
                <a:spcPts val="300"/>
              </a:spcBef>
              <a:spcAft>
                <a:spcPts val="0"/>
              </a:spcAft>
              <a:buClr>
                <a:srgbClr val="20364A"/>
              </a:buClr>
              <a:buSzPts val="2038"/>
              <a:buFont typeface="Arial"/>
              <a:buChar char="–"/>
            </a:pPr>
            <a:r>
              <a:rPr b="0" i="0" lang="en-US" sz="20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finely segmented volumes</a:t>
            </a:r>
            <a:endParaRPr sz="1900"/>
          </a:p>
          <a:p>
            <a:pPr indent="-158750" lvl="0" marL="254000" marR="0" rtl="0" algn="l">
              <a:lnSpc>
                <a:spcPct val="105000"/>
              </a:lnSpc>
              <a:spcBef>
                <a:spcPts val="900"/>
              </a:spcBef>
              <a:spcAft>
                <a:spcPts val="0"/>
              </a:spcAft>
              <a:buClr>
                <a:srgbClr val="20364A"/>
              </a:buClr>
              <a:buSzPts val="2038"/>
              <a:buFont typeface="Arial"/>
              <a:buChar char="–"/>
            </a:pPr>
            <a:r>
              <a:rPr b="0" i="0" lang="en-US" sz="20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position-sensitive materials (e.g. Si trackers)</a:t>
            </a:r>
            <a:endParaRPr sz="1900"/>
          </a:p>
          <a:p>
            <a:pPr indent="-158750" lvl="0" marL="254000" marR="0" rtl="0" algn="l">
              <a:lnSpc>
                <a:spcPct val="105000"/>
              </a:lnSpc>
              <a:spcBef>
                <a:spcPts val="900"/>
              </a:spcBef>
              <a:spcAft>
                <a:spcPts val="0"/>
              </a:spcAft>
              <a:buClr>
                <a:srgbClr val="20364A"/>
              </a:buClr>
              <a:buSzPts val="2038"/>
              <a:buFont typeface="Arial"/>
              <a:buChar char="–"/>
            </a:pPr>
            <a:r>
              <a:rPr b="0" i="0" lang="en-US" sz="20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large, undivided volumes (e.g. calorimeters)</a:t>
            </a:r>
            <a:endParaRPr sz="1900"/>
          </a:p>
          <a:p>
            <a:pPr indent="-158750" lvl="0" marL="254000" marR="0" rtl="0" algn="l">
              <a:lnSpc>
                <a:spcPct val="105000"/>
              </a:lnSpc>
              <a:spcBef>
                <a:spcPts val="900"/>
              </a:spcBef>
              <a:spcAft>
                <a:spcPts val="0"/>
              </a:spcAft>
              <a:buClr>
                <a:srgbClr val="20364A"/>
              </a:buClr>
              <a:buSzPts val="2038"/>
              <a:buFont typeface="Arial"/>
              <a:buChar char="–"/>
            </a:pPr>
            <a:r>
              <a:rPr b="0" i="0" lang="en-US" sz="20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inert materials</a:t>
            </a:r>
            <a:endParaRPr sz="1900"/>
          </a:p>
          <a:p>
            <a:pPr indent="0" lvl="0" marL="0" marR="0" rtl="0" algn="l">
              <a:lnSpc>
                <a:spcPct val="105000"/>
              </a:lnSpc>
              <a:spcBef>
                <a:spcPts val="900"/>
              </a:spcBef>
              <a:spcAft>
                <a:spcPts val="0"/>
              </a:spcAft>
              <a:buClr>
                <a:srgbClr val="20364A"/>
              </a:buClr>
              <a:buSzPts val="1538"/>
              <a:buFont typeface="Arial"/>
              <a:buNone/>
            </a:pPr>
            <a:r>
              <a:rPr b="0" i="0" lang="en-US" sz="20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The </a:t>
            </a:r>
            <a:r>
              <a:rPr b="1" i="0" lang="en-US" sz="20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same cut may not be appropriate</a:t>
            </a:r>
            <a:r>
              <a:rPr b="0" i="0" lang="en-US" sz="20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for all of these</a:t>
            </a:r>
            <a:endParaRPr sz="1900"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538"/>
              <a:buFont typeface="Arial"/>
              <a:buNone/>
            </a:pPr>
            <a:r>
              <a:rPr b="0" i="0" lang="en-US" sz="20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The user can define </a:t>
            </a:r>
            <a:r>
              <a:rPr b="1" i="0" lang="en-US" sz="20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regions</a:t>
            </a:r>
            <a:r>
              <a:rPr b="0" i="0" lang="en-US" sz="20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(G4Region, independent of the geometry hierarchy tree) and assign </a:t>
            </a:r>
            <a:r>
              <a:rPr b="1" i="0" lang="en-US" sz="20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different cuts to each region</a:t>
            </a:r>
            <a:endParaRPr sz="1900"/>
          </a:p>
          <a:p>
            <a:pPr indent="-184150" lvl="0" marL="15240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2038"/>
              <a:buFont typeface="Arial"/>
              <a:buChar char="•"/>
            </a:pPr>
            <a:r>
              <a:rPr b="0" i="0" lang="en-US" sz="20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A region can contain a subset of the logical volumes</a:t>
            </a:r>
            <a:endParaRPr sz="1900"/>
          </a:p>
        </p:txBody>
      </p:sp>
      <p:sp>
        <p:nvSpPr>
          <p:cNvPr id="255" name="Google Shape;255;p14"/>
          <p:cNvSpPr/>
          <p:nvPr/>
        </p:nvSpPr>
        <p:spPr>
          <a:xfrm>
            <a:off x="7269480" y="1783080"/>
            <a:ext cx="4325112" cy="3977640"/>
          </a:xfrm>
          <a:prstGeom prst="roundRect">
            <a:avLst>
              <a:gd fmla="val 2759" name="adj"/>
            </a:avLst>
          </a:prstGeom>
          <a:solidFill>
            <a:srgbClr val="F3F7FA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14"/>
          <p:cNvSpPr/>
          <p:nvPr/>
        </p:nvSpPr>
        <p:spPr>
          <a:xfrm>
            <a:off x="7562088" y="1984248"/>
            <a:ext cx="373989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667"/>
              <a:buFont typeface="Arial"/>
              <a:buNone/>
            </a:pPr>
            <a:r>
              <a:rPr b="1" i="0" lang="en-US" sz="1667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WORLD — DEFAULT REGION</a:t>
            </a:r>
            <a:endParaRPr/>
          </a:p>
        </p:txBody>
      </p:sp>
      <p:sp>
        <p:nvSpPr>
          <p:cNvPr id="257" name="Google Shape;257;p14"/>
          <p:cNvSpPr/>
          <p:nvPr/>
        </p:nvSpPr>
        <p:spPr>
          <a:xfrm>
            <a:off x="7589520" y="2423160"/>
            <a:ext cx="1783080" cy="1371600"/>
          </a:xfrm>
          <a:prstGeom prst="roundRect">
            <a:avLst>
              <a:gd fmla="val 4667" name="adj"/>
            </a:avLst>
          </a:prstGeom>
          <a:solidFill>
            <a:srgbClr val="E1F1F7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14"/>
          <p:cNvSpPr/>
          <p:nvPr/>
        </p:nvSpPr>
        <p:spPr>
          <a:xfrm>
            <a:off x="7589520" y="2560320"/>
            <a:ext cx="178308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1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tracker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1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region</a:t>
            </a:r>
            <a:endParaRPr/>
          </a:p>
        </p:txBody>
      </p:sp>
      <p:sp>
        <p:nvSpPr>
          <p:cNvPr id="259" name="Google Shape;259;p14"/>
          <p:cNvSpPr/>
          <p:nvPr/>
        </p:nvSpPr>
        <p:spPr>
          <a:xfrm>
            <a:off x="7818120" y="3310128"/>
            <a:ext cx="1022345" cy="320040"/>
          </a:xfrm>
          <a:prstGeom prst="roundRect">
            <a:avLst>
              <a:gd fmla="val 48571" name="adj"/>
            </a:avLst>
          </a:prstGeom>
          <a:solidFill>
            <a:srgbClr val="E1F1F7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14"/>
          <p:cNvSpPr/>
          <p:nvPr/>
        </p:nvSpPr>
        <p:spPr>
          <a:xfrm>
            <a:off x="7845552" y="3319272"/>
            <a:ext cx="967481" cy="301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0.01 mm</a:t>
            </a:r>
            <a:endParaRPr/>
          </a:p>
        </p:txBody>
      </p:sp>
      <p:sp>
        <p:nvSpPr>
          <p:cNvPr id="261" name="Google Shape;261;p14"/>
          <p:cNvSpPr/>
          <p:nvPr/>
        </p:nvSpPr>
        <p:spPr>
          <a:xfrm>
            <a:off x="9555480" y="3063240"/>
            <a:ext cx="1783080" cy="1737360"/>
          </a:xfrm>
          <a:prstGeom prst="roundRect">
            <a:avLst>
              <a:gd fmla="val 3684" name="adj"/>
            </a:avLst>
          </a:prstGeom>
          <a:solidFill>
            <a:srgbClr val="FCF1DC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14"/>
          <p:cNvSpPr/>
          <p:nvPr/>
        </p:nvSpPr>
        <p:spPr>
          <a:xfrm>
            <a:off x="9555480" y="3246120"/>
            <a:ext cx="178308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1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calorimeter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1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region</a:t>
            </a:r>
            <a:endParaRPr/>
          </a:p>
        </p:txBody>
      </p:sp>
      <p:sp>
        <p:nvSpPr>
          <p:cNvPr id="263" name="Google Shape;263;p14"/>
          <p:cNvSpPr/>
          <p:nvPr/>
        </p:nvSpPr>
        <p:spPr>
          <a:xfrm>
            <a:off x="9802368" y="4160520"/>
            <a:ext cx="717438" cy="320040"/>
          </a:xfrm>
          <a:prstGeom prst="roundRect">
            <a:avLst>
              <a:gd fmla="val 48571" name="adj"/>
            </a:avLst>
          </a:prstGeom>
          <a:solidFill>
            <a:srgbClr val="FCF1DC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14"/>
          <p:cNvSpPr/>
          <p:nvPr/>
        </p:nvSpPr>
        <p:spPr>
          <a:xfrm>
            <a:off x="9829800" y="4169664"/>
            <a:ext cx="662574" cy="301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1 mm</a:t>
            </a:r>
            <a:endParaRPr/>
          </a:p>
        </p:txBody>
      </p:sp>
      <p:sp>
        <p:nvSpPr>
          <p:cNvPr id="265" name="Google Shape;265;p14"/>
          <p:cNvSpPr/>
          <p:nvPr/>
        </p:nvSpPr>
        <p:spPr>
          <a:xfrm>
            <a:off x="7452360" y="5257800"/>
            <a:ext cx="40233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1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different production thresholds per region</a:t>
            </a:r>
            <a:endParaRPr/>
          </a:p>
        </p:txBody>
      </p:sp>
      <p:sp>
        <p:nvSpPr>
          <p:cNvPr id="266" name="Google Shape;266;p14"/>
          <p:cNvSpPr/>
          <p:nvPr/>
        </p:nvSpPr>
        <p:spPr>
          <a:xfrm>
            <a:off x="603504" y="6519672"/>
            <a:ext cx="41148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863"/>
              <a:buFont typeface="Arial"/>
              <a:buNone/>
            </a:pPr>
            <a:r>
              <a:rPr b="0" i="0" lang="en-US" sz="863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Geant4 · Physics — part 2</a:t>
            </a:r>
            <a:endParaRPr/>
          </a:p>
        </p:txBody>
      </p:sp>
      <p:sp>
        <p:nvSpPr>
          <p:cNvPr id="267" name="Google Shape;267;p14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900"/>
              <a:buFont typeface="Arial"/>
              <a:buNone/>
            </a:pPr>
            <a:r>
              <a:rPr b="0" i="0" lang="en-US" sz="900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5"/>
          <p:cNvSpPr/>
          <p:nvPr/>
        </p:nvSpPr>
        <p:spPr>
          <a:xfrm>
            <a:off x="6949440" y="640080"/>
            <a:ext cx="5120640" cy="5760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CDE7EF"/>
              </a:buClr>
              <a:buSzPts val="11250"/>
              <a:buFont typeface="Arial"/>
              <a:buNone/>
            </a:pPr>
            <a:r>
              <a:rPr b="1" i="0" lang="en-US" sz="11250" u="none" cap="none">
                <a:solidFill>
                  <a:srgbClr val="CDE7EF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/>
          </a:p>
        </p:txBody>
      </p:sp>
      <p:sp>
        <p:nvSpPr>
          <p:cNvPr id="274" name="Google Shape;274;p15"/>
          <p:cNvSpPr/>
          <p:nvPr/>
        </p:nvSpPr>
        <p:spPr>
          <a:xfrm>
            <a:off x="859536" y="2487168"/>
            <a:ext cx="54864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87F9B"/>
              </a:buClr>
              <a:buSzPts val="1650"/>
              <a:buFont typeface="Arial"/>
              <a:buNone/>
            </a:pPr>
            <a:r>
              <a:rPr b="1" i="0" lang="en-US" sz="1650" u="none" cap="none">
                <a:solidFill>
                  <a:srgbClr val="087F9B"/>
                </a:solidFill>
                <a:latin typeface="Arial"/>
                <a:ea typeface="Arial"/>
                <a:cs typeface="Arial"/>
                <a:sym typeface="Arial"/>
              </a:rPr>
              <a:t>PART II</a:t>
            </a:r>
            <a:endParaRPr/>
          </a:p>
        </p:txBody>
      </p:sp>
      <p:sp>
        <p:nvSpPr>
          <p:cNvPr id="275" name="Google Shape;275;p15"/>
          <p:cNvSpPr/>
          <p:nvPr/>
        </p:nvSpPr>
        <p:spPr>
          <a:xfrm>
            <a:off x="804672" y="278892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4800"/>
              <a:buFont typeface="Arial"/>
              <a:buNone/>
            </a:pPr>
            <a:r>
              <a:rPr b="1" i="0" lang="en-US" sz="4800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Processes &amp; models</a:t>
            </a:r>
            <a:endParaRPr/>
          </a:p>
        </p:txBody>
      </p:sp>
      <p:sp>
        <p:nvSpPr>
          <p:cNvPr id="276" name="Google Shape;276;p15"/>
          <p:cNvSpPr/>
          <p:nvPr/>
        </p:nvSpPr>
        <p:spPr>
          <a:xfrm>
            <a:off x="859536" y="3822192"/>
            <a:ext cx="749808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1725"/>
              <a:buFont typeface="Arial"/>
              <a:buNone/>
            </a:pPr>
            <a:r>
              <a:rPr b="0" i="0" lang="en-US" sz="1725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How the description of physics is organised in Geant4</a:t>
            </a:r>
            <a:endParaRPr/>
          </a:p>
        </p:txBody>
      </p:sp>
      <p:sp>
        <p:nvSpPr>
          <p:cNvPr id="277" name="Google Shape;277;p15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900"/>
              <a:buFont typeface="Arial"/>
              <a:buNone/>
            </a:pPr>
            <a:r>
              <a:rPr b="0" i="0" lang="en-US" sz="900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13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6"/>
          <p:cNvSpPr/>
          <p:nvPr/>
        </p:nvSpPr>
        <p:spPr>
          <a:xfrm>
            <a:off x="603504" y="329184"/>
            <a:ext cx="1097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87F9B"/>
              </a:buClr>
              <a:buSzPts val="1350"/>
              <a:buFont typeface="Arial"/>
              <a:buNone/>
            </a:pPr>
            <a:r>
              <a:rPr b="1" i="0" lang="en-US" sz="1350" u="none" cap="none">
                <a:solidFill>
                  <a:srgbClr val="087F9B"/>
                </a:solidFill>
                <a:latin typeface="Arial"/>
                <a:ea typeface="Arial"/>
                <a:cs typeface="Arial"/>
                <a:sym typeface="Arial"/>
              </a:rPr>
              <a:t>PART II · PROCESSES &amp; MODELS</a:t>
            </a:r>
            <a:endParaRPr/>
          </a:p>
        </p:txBody>
      </p:sp>
      <p:sp>
        <p:nvSpPr>
          <p:cNvPr id="284" name="Google Shape;284;p16"/>
          <p:cNvSpPr/>
          <p:nvPr/>
        </p:nvSpPr>
        <p:spPr>
          <a:xfrm>
            <a:off x="585216" y="548640"/>
            <a:ext cx="11018520" cy="585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3675"/>
              <a:buFont typeface="Arial"/>
              <a:buNone/>
            </a:pPr>
            <a:r>
              <a:rPr b="1" i="0" lang="en-US" sz="3675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Philosophy</a:t>
            </a:r>
            <a:endParaRPr/>
          </a:p>
        </p:txBody>
      </p:sp>
      <p:sp>
        <p:nvSpPr>
          <p:cNvPr id="285" name="Google Shape;285;p16"/>
          <p:cNvSpPr/>
          <p:nvPr/>
        </p:nvSpPr>
        <p:spPr>
          <a:xfrm>
            <a:off x="603500" y="1572777"/>
            <a:ext cx="10972800" cy="375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538"/>
              <a:buFont typeface="Arial"/>
              <a:buNone/>
            </a:pPr>
            <a:r>
              <a:rPr b="0" i="0" lang="en-US" sz="24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Provide a </a:t>
            </a:r>
            <a:r>
              <a:rPr b="1" i="0" lang="en-US" sz="24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general model framework</a:t>
            </a:r>
            <a:r>
              <a:rPr b="0" i="0" lang="en-US" sz="24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that allows the implementation of complementary / alternative models to describe the same process (e.g. Compton scattering)</a:t>
            </a:r>
            <a:endParaRPr sz="2300"/>
          </a:p>
          <a:p>
            <a:pPr indent="-184150" lvl="0" marL="25400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2438"/>
              <a:buFont typeface="Arial"/>
              <a:buChar char="–"/>
            </a:pPr>
            <a:r>
              <a:rPr b="0" i="0" lang="en-US" sz="24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a given model could work better in a certain energy range</a:t>
            </a:r>
            <a:endParaRPr sz="2300"/>
          </a:p>
          <a:p>
            <a:pPr indent="0" lvl="0" marL="0" marR="0" rtl="0" algn="l">
              <a:lnSpc>
                <a:spcPct val="105000"/>
              </a:lnSpc>
              <a:spcBef>
                <a:spcPts val="1100"/>
              </a:spcBef>
              <a:spcAft>
                <a:spcPts val="0"/>
              </a:spcAft>
              <a:buClr>
                <a:srgbClr val="20364A"/>
              </a:buClr>
              <a:buSzPts val="1538"/>
              <a:buFont typeface="Arial"/>
              <a:buNone/>
            </a:pPr>
            <a:r>
              <a:rPr b="1" i="0" lang="en-US" sz="24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Decouple</a:t>
            </a:r>
            <a:r>
              <a:rPr b="0" i="0" lang="en-US" sz="24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the modeling of cross sections and of final-state generation</a:t>
            </a:r>
            <a:endParaRPr sz="2300"/>
          </a:p>
          <a:p>
            <a:pPr indent="-209550" lvl="0" marL="15240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2438"/>
              <a:buFont typeface="Arial"/>
              <a:buChar char="•"/>
            </a:pPr>
            <a:r>
              <a:rPr b="0" i="0" lang="en-US" sz="24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Provide processes containing:</a:t>
            </a:r>
            <a:endParaRPr sz="2300"/>
          </a:p>
          <a:p>
            <a:pPr indent="-184150" lvl="0" marL="254000" marR="0" rtl="0" algn="l">
              <a:lnSpc>
                <a:spcPct val="105000"/>
              </a:lnSpc>
              <a:spcBef>
                <a:spcPts val="300"/>
              </a:spcBef>
              <a:spcAft>
                <a:spcPts val="0"/>
              </a:spcAft>
              <a:buClr>
                <a:srgbClr val="20364A"/>
              </a:buClr>
              <a:buSzPts val="2438"/>
              <a:buFont typeface="Arial"/>
              <a:buChar char="–"/>
            </a:pPr>
            <a:r>
              <a:rPr b="0" i="0" lang="en-US" sz="24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many possible models and cross sections</a:t>
            </a:r>
            <a:endParaRPr sz="2300"/>
          </a:p>
          <a:p>
            <a:pPr indent="-184150" lvl="0" marL="254000" marR="0" rtl="0" algn="l">
              <a:lnSpc>
                <a:spcPct val="105000"/>
              </a:lnSpc>
              <a:spcBef>
                <a:spcPts val="1100"/>
              </a:spcBef>
              <a:spcAft>
                <a:spcPts val="0"/>
              </a:spcAft>
              <a:buClr>
                <a:srgbClr val="20364A"/>
              </a:buClr>
              <a:buSzPts val="2438"/>
              <a:buFont typeface="Arial"/>
              <a:buChar char="–"/>
            </a:pPr>
            <a:r>
              <a:rPr b="0" i="0" lang="en-US" sz="24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default cross sections for each model</a:t>
            </a:r>
            <a:endParaRPr sz="2300"/>
          </a:p>
        </p:txBody>
      </p:sp>
      <p:sp>
        <p:nvSpPr>
          <p:cNvPr id="286" name="Google Shape;286;p16"/>
          <p:cNvSpPr/>
          <p:nvPr/>
        </p:nvSpPr>
        <p:spPr>
          <a:xfrm>
            <a:off x="603504" y="5440680"/>
            <a:ext cx="10991088" cy="685800"/>
          </a:xfrm>
          <a:prstGeom prst="roundRect">
            <a:avLst>
              <a:gd fmla="val 12000" name="adj"/>
            </a:avLst>
          </a:prstGeom>
          <a:solidFill>
            <a:srgbClr val="E9F4F9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16"/>
          <p:cNvSpPr/>
          <p:nvPr/>
        </p:nvSpPr>
        <p:spPr>
          <a:xfrm>
            <a:off x="786384" y="5646420"/>
            <a:ext cx="274320" cy="274320"/>
          </a:xfrm>
          <a:prstGeom prst="ellipse">
            <a:avLst/>
          </a:prstGeom>
          <a:solidFill>
            <a:srgbClr val="EDF7FA"/>
          </a:solidFill>
          <a:ln cap="flat" cmpd="sng" w="1427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16"/>
          <p:cNvSpPr/>
          <p:nvPr/>
        </p:nvSpPr>
        <p:spPr>
          <a:xfrm>
            <a:off x="786384" y="5628132"/>
            <a:ext cx="274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73F5F"/>
              </a:buClr>
              <a:buSzPts val="1425"/>
              <a:buFont typeface="Arial"/>
              <a:buNone/>
            </a:pPr>
            <a:r>
              <a:rPr b="1" i="1" lang="en-US" sz="1425" u="none" cap="none">
                <a:solidFill>
                  <a:srgbClr val="173F5F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endParaRPr/>
          </a:p>
        </p:txBody>
      </p:sp>
      <p:sp>
        <p:nvSpPr>
          <p:cNvPr id="289" name="Google Shape;289;p16"/>
          <p:cNvSpPr/>
          <p:nvPr/>
        </p:nvSpPr>
        <p:spPr>
          <a:xfrm>
            <a:off x="1207008" y="5495544"/>
            <a:ext cx="10168128" cy="5760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725"/>
              <a:buFont typeface="Arial"/>
              <a:buNone/>
            </a:pPr>
            <a:r>
              <a:rPr b="1" i="0" lang="en-US" sz="1725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Models are under continuous development.</a:t>
            </a:r>
            <a:endParaRPr/>
          </a:p>
        </p:txBody>
      </p:sp>
      <p:sp>
        <p:nvSpPr>
          <p:cNvPr id="290" name="Google Shape;290;p16"/>
          <p:cNvSpPr/>
          <p:nvPr/>
        </p:nvSpPr>
        <p:spPr>
          <a:xfrm>
            <a:off x="603504" y="6519672"/>
            <a:ext cx="41148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863"/>
              <a:buFont typeface="Arial"/>
              <a:buNone/>
            </a:pPr>
            <a:r>
              <a:rPr b="0" i="0" lang="en-US" sz="863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Geant4 · Physics — part 2</a:t>
            </a:r>
            <a:endParaRPr/>
          </a:p>
        </p:txBody>
      </p:sp>
      <p:sp>
        <p:nvSpPr>
          <p:cNvPr id="291" name="Google Shape;291;p16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900"/>
              <a:buFont typeface="Arial"/>
              <a:buNone/>
            </a:pPr>
            <a:r>
              <a:rPr b="0" i="0" lang="en-US" sz="900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14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7"/>
          <p:cNvSpPr/>
          <p:nvPr/>
        </p:nvSpPr>
        <p:spPr>
          <a:xfrm>
            <a:off x="6949440" y="640080"/>
            <a:ext cx="5120640" cy="5760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CDE7EF"/>
              </a:buClr>
              <a:buSzPts val="11250"/>
              <a:buFont typeface="Arial"/>
              <a:buNone/>
            </a:pPr>
            <a:r>
              <a:rPr b="1" i="0" lang="en-US" sz="11250" u="none" cap="none">
                <a:solidFill>
                  <a:srgbClr val="CDE7EF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/>
          </a:p>
        </p:txBody>
      </p:sp>
      <p:sp>
        <p:nvSpPr>
          <p:cNvPr id="298" name="Google Shape;298;p17"/>
          <p:cNvSpPr/>
          <p:nvPr/>
        </p:nvSpPr>
        <p:spPr>
          <a:xfrm>
            <a:off x="859536" y="2487168"/>
            <a:ext cx="54864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87F9B"/>
              </a:buClr>
              <a:buSzPts val="1650"/>
              <a:buFont typeface="Arial"/>
              <a:buNone/>
            </a:pPr>
            <a:r>
              <a:rPr b="1" i="0" lang="en-US" sz="1650" u="none" cap="none">
                <a:solidFill>
                  <a:srgbClr val="087F9B"/>
                </a:solidFill>
                <a:latin typeface="Arial"/>
                <a:ea typeface="Arial"/>
                <a:cs typeface="Arial"/>
                <a:sym typeface="Arial"/>
              </a:rPr>
              <a:t>PART III</a:t>
            </a:r>
            <a:endParaRPr/>
          </a:p>
        </p:txBody>
      </p:sp>
      <p:sp>
        <p:nvSpPr>
          <p:cNvPr id="299" name="Google Shape;299;p17"/>
          <p:cNvSpPr/>
          <p:nvPr/>
        </p:nvSpPr>
        <p:spPr>
          <a:xfrm>
            <a:off x="804672" y="278892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4800"/>
              <a:buFont typeface="Arial"/>
              <a:buNone/>
            </a:pPr>
            <a:r>
              <a:rPr b="1" i="0" lang="en-US" sz="4800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EM physics</a:t>
            </a:r>
            <a:endParaRPr/>
          </a:p>
        </p:txBody>
      </p:sp>
      <p:sp>
        <p:nvSpPr>
          <p:cNvPr id="300" name="Google Shape;300;p17"/>
          <p:cNvSpPr/>
          <p:nvPr/>
        </p:nvSpPr>
        <p:spPr>
          <a:xfrm>
            <a:off x="859536" y="3822192"/>
            <a:ext cx="749808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1725"/>
              <a:buFont typeface="Arial"/>
              <a:buNone/>
            </a:pPr>
            <a:r>
              <a:rPr b="0" i="0" lang="en-US" sz="1725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Processes, models and packages for electromagnetic interactions</a:t>
            </a:r>
            <a:endParaRPr/>
          </a:p>
        </p:txBody>
      </p:sp>
      <p:sp>
        <p:nvSpPr>
          <p:cNvPr id="301" name="Google Shape;301;p17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900"/>
              <a:buFont typeface="Arial"/>
              <a:buNone/>
            </a:pPr>
            <a:r>
              <a:rPr b="0" i="0" lang="en-US" sz="900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15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8"/>
          <p:cNvSpPr/>
          <p:nvPr/>
        </p:nvSpPr>
        <p:spPr>
          <a:xfrm>
            <a:off x="603504" y="329184"/>
            <a:ext cx="1097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87F9B"/>
              </a:buClr>
              <a:buSzPts val="1350"/>
              <a:buFont typeface="Arial"/>
              <a:buNone/>
            </a:pPr>
            <a:r>
              <a:rPr b="1" i="0" lang="en-US" sz="1350" u="none" cap="none">
                <a:solidFill>
                  <a:srgbClr val="087F9B"/>
                </a:solidFill>
                <a:latin typeface="Arial"/>
                <a:ea typeface="Arial"/>
                <a:cs typeface="Arial"/>
                <a:sym typeface="Arial"/>
              </a:rPr>
              <a:t>PART III · EM PHYSICS</a:t>
            </a:r>
            <a:endParaRPr/>
          </a:p>
        </p:txBody>
      </p:sp>
      <p:sp>
        <p:nvSpPr>
          <p:cNvPr id="308" name="Google Shape;308;p18"/>
          <p:cNvSpPr/>
          <p:nvPr/>
        </p:nvSpPr>
        <p:spPr>
          <a:xfrm>
            <a:off x="585216" y="548640"/>
            <a:ext cx="11018520" cy="585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3675"/>
              <a:buFont typeface="Arial"/>
              <a:buNone/>
            </a:pPr>
            <a:r>
              <a:rPr b="1" i="0" lang="en-US" sz="3675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Inventory (and specs) of the models for γ-rays</a:t>
            </a:r>
            <a:endParaRPr/>
          </a:p>
        </p:txBody>
      </p:sp>
      <p:sp>
        <p:nvSpPr>
          <p:cNvPr id="309" name="Google Shape;309;p18"/>
          <p:cNvSpPr/>
          <p:nvPr/>
        </p:nvSpPr>
        <p:spPr>
          <a:xfrm>
            <a:off x="603504" y="1645920"/>
            <a:ext cx="4297680" cy="4206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23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Many models available</a:t>
            </a:r>
            <a:r>
              <a:rPr b="0" i="0" lang="en-US" sz="23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for each process</a:t>
            </a:r>
            <a:endParaRPr sz="2100"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23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Plus one full set of </a:t>
            </a:r>
            <a:r>
              <a:rPr b="1" i="0" lang="en-US" sz="23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polarized</a:t>
            </a:r>
            <a:r>
              <a:rPr b="0" i="0" lang="en-US" sz="23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models</a:t>
            </a:r>
            <a:endParaRPr sz="2100"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23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They differ for </a:t>
            </a:r>
            <a:r>
              <a:rPr b="1" i="0" lang="en-US" sz="23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energy range, precision and CPU speed</a:t>
            </a:r>
            <a:endParaRPr sz="2100"/>
          </a:p>
          <a:p>
            <a:pPr indent="-196850" lvl="0" marL="15240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2312"/>
              <a:buFont typeface="Arial"/>
              <a:buChar char="•"/>
            </a:pPr>
            <a:r>
              <a:rPr b="0" i="0" lang="en-US" sz="23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Final-state generators</a:t>
            </a:r>
            <a:endParaRPr sz="2100"/>
          </a:p>
          <a:p>
            <a:pPr indent="0" lvl="0" marL="0" marR="0" rtl="0" algn="l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23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Different mixtures available in the Geant4 </a:t>
            </a:r>
            <a:r>
              <a:rPr b="1" i="0" lang="en-US" sz="23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EM constructors</a:t>
            </a:r>
            <a:endParaRPr sz="2100"/>
          </a:p>
        </p:txBody>
      </p:sp>
      <p:sp>
        <p:nvSpPr>
          <p:cNvPr id="310" name="Google Shape;310;p18"/>
          <p:cNvSpPr/>
          <p:nvPr/>
        </p:nvSpPr>
        <p:spPr>
          <a:xfrm>
            <a:off x="5166360" y="1600200"/>
            <a:ext cx="6428232" cy="4526280"/>
          </a:xfrm>
          <a:prstGeom prst="roundRect">
            <a:avLst>
              <a:gd fmla="val 2020" name="adj"/>
            </a:avLst>
          </a:prstGeom>
          <a:solidFill>
            <a:srgbClr val="FFFFFF"/>
          </a:solidFill>
          <a:ln cap="flat" cmpd="sng" w="12700">
            <a:solidFill>
              <a:srgbClr val="DCE6ED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9FB2C2">
                <a:alpha val="34902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1" name="Google Shape;311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91250" y="1476375"/>
            <a:ext cx="5619750" cy="4524375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18"/>
          <p:cNvSpPr/>
          <p:nvPr/>
        </p:nvSpPr>
        <p:spPr>
          <a:xfrm>
            <a:off x="5440680" y="6144768"/>
            <a:ext cx="58521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1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a similar situation holds for e±</a:t>
            </a:r>
            <a:endParaRPr/>
          </a:p>
        </p:txBody>
      </p:sp>
      <p:sp>
        <p:nvSpPr>
          <p:cNvPr id="313" name="Google Shape;313;p18"/>
          <p:cNvSpPr/>
          <p:nvPr/>
        </p:nvSpPr>
        <p:spPr>
          <a:xfrm>
            <a:off x="603504" y="6519672"/>
            <a:ext cx="41148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863"/>
              <a:buFont typeface="Arial"/>
              <a:buNone/>
            </a:pPr>
            <a:r>
              <a:rPr b="0" i="0" lang="en-US" sz="863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Geant4 · Physics — part 2</a:t>
            </a:r>
            <a:endParaRPr/>
          </a:p>
        </p:txBody>
      </p:sp>
      <p:sp>
        <p:nvSpPr>
          <p:cNvPr id="314" name="Google Shape;314;p18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900"/>
              <a:buFont typeface="Arial"/>
              <a:buNone/>
            </a:pPr>
            <a:r>
              <a:rPr b="0" i="0" lang="en-US" sz="900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16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19"/>
          <p:cNvSpPr/>
          <p:nvPr/>
        </p:nvSpPr>
        <p:spPr>
          <a:xfrm>
            <a:off x="603504" y="329184"/>
            <a:ext cx="1097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87F9B"/>
              </a:buClr>
              <a:buSzPts val="1350"/>
              <a:buFont typeface="Arial"/>
              <a:buNone/>
            </a:pPr>
            <a:r>
              <a:rPr b="1" i="0" lang="en-US" sz="1350" u="none" cap="none">
                <a:solidFill>
                  <a:srgbClr val="087F9B"/>
                </a:solidFill>
                <a:latin typeface="Arial"/>
                <a:ea typeface="Arial"/>
                <a:cs typeface="Arial"/>
                <a:sym typeface="Arial"/>
              </a:rPr>
              <a:t>PART III · EM PHYSICS</a:t>
            </a:r>
            <a:endParaRPr/>
          </a:p>
        </p:txBody>
      </p:sp>
      <p:sp>
        <p:nvSpPr>
          <p:cNvPr id="321" name="Google Shape;321;p19"/>
          <p:cNvSpPr/>
          <p:nvPr/>
        </p:nvSpPr>
        <p:spPr>
          <a:xfrm>
            <a:off x="585216" y="548640"/>
            <a:ext cx="11018520" cy="585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3675"/>
              <a:buFont typeface="Arial"/>
              <a:buNone/>
            </a:pPr>
            <a:r>
              <a:rPr b="1" i="0" lang="en-US" sz="3675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EM concept</a:t>
            </a:r>
            <a:endParaRPr/>
          </a:p>
        </p:txBody>
      </p:sp>
      <p:sp>
        <p:nvSpPr>
          <p:cNvPr id="322" name="Google Shape;322;p19"/>
          <p:cNvSpPr/>
          <p:nvPr/>
        </p:nvSpPr>
        <p:spPr>
          <a:xfrm>
            <a:off x="603504" y="1536192"/>
            <a:ext cx="10972800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0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The same physics process (e.g. </a:t>
            </a:r>
            <a:r>
              <a:rPr b="1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Compton scattering</a:t>
            </a:r>
            <a:r>
              <a:rPr b="0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) can be described by different models — alternative or complementary in a given energy range:</a:t>
            </a:r>
            <a:endParaRPr/>
          </a:p>
        </p:txBody>
      </p:sp>
      <p:sp>
        <p:nvSpPr>
          <p:cNvPr id="323" name="Google Shape;323;p19"/>
          <p:cNvSpPr/>
          <p:nvPr/>
        </p:nvSpPr>
        <p:spPr>
          <a:xfrm>
            <a:off x="603504" y="2212848"/>
            <a:ext cx="4175760" cy="365760"/>
          </a:xfrm>
          <a:prstGeom prst="roundRect">
            <a:avLst>
              <a:gd fmla="val 17500" name="adj"/>
            </a:avLst>
          </a:prstGeom>
          <a:solidFill>
            <a:srgbClr val="EDF7FA"/>
          </a:solidFill>
          <a:ln cap="flat" cmpd="sng" w="1427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p19"/>
          <p:cNvSpPr/>
          <p:nvPr/>
        </p:nvSpPr>
        <p:spPr>
          <a:xfrm>
            <a:off x="786384" y="2231136"/>
            <a:ext cx="381000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463"/>
              <a:buFont typeface="Arial"/>
              <a:buNone/>
            </a:pPr>
            <a:r>
              <a:rPr b="0" i="0" lang="en-US" sz="146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G4KleinNishinaCompton</a:t>
            </a:r>
            <a:endParaRPr/>
          </a:p>
        </p:txBody>
      </p:sp>
      <p:sp>
        <p:nvSpPr>
          <p:cNvPr id="325" name="Google Shape;325;p19"/>
          <p:cNvSpPr/>
          <p:nvPr/>
        </p:nvSpPr>
        <p:spPr>
          <a:xfrm>
            <a:off x="4892040" y="2240280"/>
            <a:ext cx="6675120" cy="3840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20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the standard model</a:t>
            </a:r>
            <a:endParaRPr sz="1800"/>
          </a:p>
        </p:txBody>
      </p:sp>
      <p:sp>
        <p:nvSpPr>
          <p:cNvPr id="326" name="Google Shape;326;p19"/>
          <p:cNvSpPr/>
          <p:nvPr/>
        </p:nvSpPr>
        <p:spPr>
          <a:xfrm>
            <a:off x="603504" y="2761488"/>
            <a:ext cx="4175760" cy="365760"/>
          </a:xfrm>
          <a:prstGeom prst="roundRect">
            <a:avLst>
              <a:gd fmla="val 17500" name="adj"/>
            </a:avLst>
          </a:prstGeom>
          <a:solidFill>
            <a:srgbClr val="EDF7FA"/>
          </a:solidFill>
          <a:ln cap="flat" cmpd="sng" w="1427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19"/>
          <p:cNvSpPr/>
          <p:nvPr/>
        </p:nvSpPr>
        <p:spPr>
          <a:xfrm>
            <a:off x="786384" y="2779776"/>
            <a:ext cx="381000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463"/>
              <a:buFont typeface="Arial"/>
              <a:buNone/>
            </a:pPr>
            <a:r>
              <a:rPr b="0" i="0" lang="en-US" sz="146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G4LivermoreComptonModel</a:t>
            </a:r>
            <a:endParaRPr/>
          </a:p>
        </p:txBody>
      </p:sp>
      <p:sp>
        <p:nvSpPr>
          <p:cNvPr id="328" name="Google Shape;328;p19"/>
          <p:cNvSpPr/>
          <p:nvPr/>
        </p:nvSpPr>
        <p:spPr>
          <a:xfrm>
            <a:off x="4892040" y="2788920"/>
            <a:ext cx="6675120" cy="3840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20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specialized low-energy, based on the Livermore database</a:t>
            </a:r>
            <a:endParaRPr sz="1800"/>
          </a:p>
        </p:txBody>
      </p:sp>
      <p:sp>
        <p:nvSpPr>
          <p:cNvPr id="329" name="Google Shape;329;p19"/>
          <p:cNvSpPr/>
          <p:nvPr/>
        </p:nvSpPr>
        <p:spPr>
          <a:xfrm>
            <a:off x="603504" y="3310128"/>
            <a:ext cx="4175760" cy="365760"/>
          </a:xfrm>
          <a:prstGeom prst="roundRect">
            <a:avLst>
              <a:gd fmla="val 17500" name="adj"/>
            </a:avLst>
          </a:prstGeom>
          <a:solidFill>
            <a:srgbClr val="EDF7FA"/>
          </a:solidFill>
          <a:ln cap="flat" cmpd="sng" w="1427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Google Shape;330;p19"/>
          <p:cNvSpPr/>
          <p:nvPr/>
        </p:nvSpPr>
        <p:spPr>
          <a:xfrm>
            <a:off x="786384" y="3328416"/>
            <a:ext cx="381000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463"/>
              <a:buFont typeface="Arial"/>
              <a:buNone/>
            </a:pPr>
            <a:r>
              <a:rPr b="0" i="0" lang="en-US" sz="146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G4PenelopeComptonModel</a:t>
            </a:r>
            <a:endParaRPr/>
          </a:p>
        </p:txBody>
      </p:sp>
      <p:sp>
        <p:nvSpPr>
          <p:cNvPr id="331" name="Google Shape;331;p19"/>
          <p:cNvSpPr/>
          <p:nvPr/>
        </p:nvSpPr>
        <p:spPr>
          <a:xfrm>
            <a:off x="4892040" y="3337560"/>
            <a:ext cx="6675120" cy="3840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18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specialized low-energy, based on the Penelope analytical model</a:t>
            </a:r>
            <a:endParaRPr sz="1600"/>
          </a:p>
        </p:txBody>
      </p:sp>
      <p:sp>
        <p:nvSpPr>
          <p:cNvPr id="332" name="Google Shape;332;p19"/>
          <p:cNvSpPr/>
          <p:nvPr/>
        </p:nvSpPr>
        <p:spPr>
          <a:xfrm>
            <a:off x="603504" y="3858768"/>
            <a:ext cx="4175760" cy="365760"/>
          </a:xfrm>
          <a:prstGeom prst="roundRect">
            <a:avLst>
              <a:gd fmla="val 17500" name="adj"/>
            </a:avLst>
          </a:prstGeom>
          <a:solidFill>
            <a:srgbClr val="EDF7FA"/>
          </a:solidFill>
          <a:ln cap="flat" cmpd="sng" w="1427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19"/>
          <p:cNvSpPr/>
          <p:nvPr/>
        </p:nvSpPr>
        <p:spPr>
          <a:xfrm>
            <a:off x="786384" y="3877056"/>
            <a:ext cx="381000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463"/>
              <a:buFont typeface="Arial"/>
              <a:buNone/>
            </a:pPr>
            <a:r>
              <a:rPr b="0" i="0" lang="en-US" sz="146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G4LivermorePolarizedComptonModel</a:t>
            </a:r>
            <a:endParaRPr/>
          </a:p>
        </p:txBody>
      </p:sp>
      <p:sp>
        <p:nvSpPr>
          <p:cNvPr id="334" name="Google Shape;334;p19"/>
          <p:cNvSpPr/>
          <p:nvPr/>
        </p:nvSpPr>
        <p:spPr>
          <a:xfrm>
            <a:off x="4892040" y="3886200"/>
            <a:ext cx="6675120" cy="3840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20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low-energy, Livermore database with polarization</a:t>
            </a:r>
            <a:endParaRPr sz="1800"/>
          </a:p>
        </p:txBody>
      </p:sp>
      <p:sp>
        <p:nvSpPr>
          <p:cNvPr id="335" name="Google Shape;335;p19"/>
          <p:cNvSpPr/>
          <p:nvPr/>
        </p:nvSpPr>
        <p:spPr>
          <a:xfrm>
            <a:off x="603504" y="4407408"/>
            <a:ext cx="4175760" cy="365760"/>
          </a:xfrm>
          <a:prstGeom prst="roundRect">
            <a:avLst>
              <a:gd fmla="val 17500" name="adj"/>
            </a:avLst>
          </a:prstGeom>
          <a:solidFill>
            <a:srgbClr val="EDF7FA"/>
          </a:solidFill>
          <a:ln cap="flat" cmpd="sng" w="1427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19"/>
          <p:cNvSpPr/>
          <p:nvPr/>
        </p:nvSpPr>
        <p:spPr>
          <a:xfrm>
            <a:off x="786384" y="4425696"/>
            <a:ext cx="381000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463"/>
              <a:buFont typeface="Arial"/>
              <a:buNone/>
            </a:pPr>
            <a:r>
              <a:rPr b="0" i="0" lang="en-US" sz="146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G4PolarizedComptonModel</a:t>
            </a:r>
            <a:endParaRPr/>
          </a:p>
        </p:txBody>
      </p:sp>
      <p:sp>
        <p:nvSpPr>
          <p:cNvPr id="337" name="Google Shape;337;p19"/>
          <p:cNvSpPr/>
          <p:nvPr/>
        </p:nvSpPr>
        <p:spPr>
          <a:xfrm>
            <a:off x="4892040" y="4434840"/>
            <a:ext cx="6675120" cy="3840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20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Klein–Nishina with polarization</a:t>
            </a:r>
            <a:endParaRPr sz="1800"/>
          </a:p>
        </p:txBody>
      </p:sp>
      <p:sp>
        <p:nvSpPr>
          <p:cNvPr id="338" name="Google Shape;338;p19"/>
          <p:cNvSpPr/>
          <p:nvPr/>
        </p:nvSpPr>
        <p:spPr>
          <a:xfrm>
            <a:off x="603504" y="4956048"/>
            <a:ext cx="4175760" cy="365760"/>
          </a:xfrm>
          <a:prstGeom prst="roundRect">
            <a:avLst>
              <a:gd fmla="val 17500" name="adj"/>
            </a:avLst>
          </a:prstGeom>
          <a:solidFill>
            <a:srgbClr val="EDF7FA"/>
          </a:solidFill>
          <a:ln cap="flat" cmpd="sng" w="1427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19"/>
          <p:cNvSpPr/>
          <p:nvPr/>
        </p:nvSpPr>
        <p:spPr>
          <a:xfrm>
            <a:off x="786384" y="4974336"/>
            <a:ext cx="381000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463"/>
              <a:buFont typeface="Arial"/>
              <a:buNone/>
            </a:pPr>
            <a:r>
              <a:rPr b="0" i="0" lang="en-US" sz="146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G4LowEPComptonModel</a:t>
            </a:r>
            <a:endParaRPr/>
          </a:p>
        </p:txBody>
      </p:sp>
      <p:sp>
        <p:nvSpPr>
          <p:cNvPr id="340" name="Google Shape;340;p19"/>
          <p:cNvSpPr/>
          <p:nvPr/>
        </p:nvSpPr>
        <p:spPr>
          <a:xfrm>
            <a:off x="4892040" y="4983480"/>
            <a:ext cx="6675120" cy="3840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20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full relativistic 3D simulation</a:t>
            </a:r>
            <a:endParaRPr sz="1800"/>
          </a:p>
        </p:txBody>
      </p:sp>
      <p:sp>
        <p:nvSpPr>
          <p:cNvPr id="341" name="Google Shape;341;p19"/>
          <p:cNvSpPr/>
          <p:nvPr/>
        </p:nvSpPr>
        <p:spPr>
          <a:xfrm>
            <a:off x="603504" y="5623560"/>
            <a:ext cx="10991088" cy="731520"/>
          </a:xfrm>
          <a:prstGeom prst="roundRect">
            <a:avLst>
              <a:gd fmla="val 11250" name="adj"/>
            </a:avLst>
          </a:prstGeom>
          <a:solidFill>
            <a:srgbClr val="E9F4F9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19"/>
          <p:cNvSpPr/>
          <p:nvPr/>
        </p:nvSpPr>
        <p:spPr>
          <a:xfrm>
            <a:off x="786384" y="5852160"/>
            <a:ext cx="274320" cy="274320"/>
          </a:xfrm>
          <a:prstGeom prst="ellipse">
            <a:avLst/>
          </a:prstGeom>
          <a:solidFill>
            <a:srgbClr val="EDF7FA"/>
          </a:solidFill>
          <a:ln cap="flat" cmpd="sng" w="1427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19"/>
          <p:cNvSpPr/>
          <p:nvPr/>
        </p:nvSpPr>
        <p:spPr>
          <a:xfrm>
            <a:off x="786384" y="5833872"/>
            <a:ext cx="274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73F5F"/>
              </a:buClr>
              <a:buSzPts val="1425"/>
              <a:buFont typeface="Arial"/>
              <a:buNone/>
            </a:pPr>
            <a:r>
              <a:rPr b="1" i="1" lang="en-US" sz="1425" u="none" cap="none">
                <a:solidFill>
                  <a:srgbClr val="173F5F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endParaRPr/>
          </a:p>
        </p:txBody>
      </p:sp>
      <p:sp>
        <p:nvSpPr>
          <p:cNvPr id="344" name="Google Shape;344;p19"/>
          <p:cNvSpPr/>
          <p:nvPr/>
        </p:nvSpPr>
        <p:spPr>
          <a:xfrm>
            <a:off x="1207008" y="5678424"/>
            <a:ext cx="10168128" cy="6217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0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Different models can be </a:t>
            </a:r>
            <a:r>
              <a:rPr b="1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combined</a:t>
            </a:r>
            <a:r>
              <a:rPr b="0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, so that the appropriate one is used in each energy range (→ performance optimization).</a:t>
            </a:r>
            <a:endParaRPr/>
          </a:p>
        </p:txBody>
      </p:sp>
      <p:sp>
        <p:nvSpPr>
          <p:cNvPr id="345" name="Google Shape;345;p19"/>
          <p:cNvSpPr/>
          <p:nvPr/>
        </p:nvSpPr>
        <p:spPr>
          <a:xfrm>
            <a:off x="603504" y="6519672"/>
            <a:ext cx="41148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863"/>
              <a:buFont typeface="Arial"/>
              <a:buNone/>
            </a:pPr>
            <a:r>
              <a:rPr b="0" i="0" lang="en-US" sz="863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Geant4 · Physics — part 2</a:t>
            </a:r>
            <a:endParaRPr/>
          </a:p>
        </p:txBody>
      </p:sp>
      <p:sp>
        <p:nvSpPr>
          <p:cNvPr id="346" name="Google Shape;346;p19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900"/>
              <a:buFont typeface="Arial"/>
              <a:buNone/>
            </a:pPr>
            <a:r>
              <a:rPr b="0" i="0" lang="en-US" sz="900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17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20"/>
          <p:cNvSpPr/>
          <p:nvPr/>
        </p:nvSpPr>
        <p:spPr>
          <a:xfrm>
            <a:off x="603504" y="329184"/>
            <a:ext cx="1097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87F9B"/>
              </a:buClr>
              <a:buSzPts val="1350"/>
              <a:buFont typeface="Arial"/>
              <a:buNone/>
            </a:pPr>
            <a:r>
              <a:rPr b="1" i="0" lang="en-US" sz="1350" u="none" cap="none">
                <a:solidFill>
                  <a:srgbClr val="087F9B"/>
                </a:solidFill>
                <a:latin typeface="Arial"/>
                <a:ea typeface="Arial"/>
                <a:cs typeface="Arial"/>
                <a:sym typeface="Arial"/>
              </a:rPr>
              <a:t>PART III · EM PHYSICS</a:t>
            </a:r>
            <a:endParaRPr/>
          </a:p>
        </p:txBody>
      </p:sp>
      <p:sp>
        <p:nvSpPr>
          <p:cNvPr id="353" name="Google Shape;353;p20"/>
          <p:cNvSpPr/>
          <p:nvPr/>
        </p:nvSpPr>
        <p:spPr>
          <a:xfrm>
            <a:off x="585216" y="548640"/>
            <a:ext cx="11018520" cy="585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3675"/>
              <a:buFont typeface="Arial"/>
              <a:buNone/>
            </a:pPr>
            <a:r>
              <a:rPr b="1" i="0" lang="en-US" sz="3675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For example: Compton scattering</a:t>
            </a:r>
            <a:endParaRPr/>
          </a:p>
        </p:txBody>
      </p:sp>
      <p:sp>
        <p:nvSpPr>
          <p:cNvPr id="354" name="Google Shape;354;p20"/>
          <p:cNvSpPr/>
          <p:nvPr/>
        </p:nvSpPr>
        <p:spPr>
          <a:xfrm>
            <a:off x="603504" y="1572768"/>
            <a:ext cx="4709160" cy="3474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21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New model: G4LowEPComptonModel (Monash U.)</a:t>
            </a:r>
            <a:endParaRPr sz="1900"/>
          </a:p>
          <a:p>
            <a:pPr indent="-158750" lvl="0" marL="25400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2112"/>
              <a:buFont typeface="Arial"/>
              <a:buChar char="–"/>
            </a:pPr>
            <a:r>
              <a:rPr b="0" i="0" lang="en-US" sz="21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two-body relativistic 3-dim framework</a:t>
            </a:r>
            <a:endParaRPr sz="1900"/>
          </a:p>
          <a:p>
            <a:pPr indent="-158750" lvl="0" marL="254000" marR="0" rtl="0" algn="l">
              <a:lnSpc>
                <a:spcPct val="105000"/>
              </a:lnSpc>
              <a:spcBef>
                <a:spcPts val="900"/>
              </a:spcBef>
              <a:spcAft>
                <a:spcPts val="0"/>
              </a:spcAft>
              <a:buClr>
                <a:srgbClr val="20364A"/>
              </a:buClr>
              <a:buSzPts val="2112"/>
              <a:buFont typeface="Arial"/>
              <a:buChar char="–"/>
            </a:pPr>
            <a:r>
              <a:rPr b="0" i="0" lang="en-US" sz="21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relativistic impulse approximation</a:t>
            </a:r>
            <a:endParaRPr sz="1900"/>
          </a:p>
          <a:p>
            <a:pPr indent="0" lvl="0" marL="0" marR="0" rtl="0" algn="l">
              <a:lnSpc>
                <a:spcPct val="105000"/>
              </a:lnSpc>
              <a:spcBef>
                <a:spcPts val="90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21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bound</a:t>
            </a:r>
            <a:r>
              <a:rPr b="0" i="0" lang="en-US" sz="21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atomic electrons</a:t>
            </a:r>
            <a:endParaRPr sz="1900"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21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electron distribution </a:t>
            </a:r>
            <a:r>
              <a:rPr b="1" i="0" lang="en-US" sz="21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not uniform in φ</a:t>
            </a:r>
            <a:r>
              <a:rPr b="0" i="0" lang="en-US" sz="21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w.r.t. the photon scattering plane</a:t>
            </a:r>
            <a:endParaRPr sz="1900"/>
          </a:p>
        </p:txBody>
      </p:sp>
      <p:sp>
        <p:nvSpPr>
          <p:cNvPr id="355" name="Google Shape;355;p20"/>
          <p:cNvSpPr/>
          <p:nvPr/>
        </p:nvSpPr>
        <p:spPr>
          <a:xfrm>
            <a:off x="603504" y="5257800"/>
            <a:ext cx="4709160" cy="914400"/>
          </a:xfrm>
          <a:prstGeom prst="roundRect">
            <a:avLst>
              <a:gd fmla="val 9000" name="adj"/>
            </a:avLst>
          </a:prstGeom>
          <a:solidFill>
            <a:srgbClr val="FCF1DC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p20"/>
          <p:cNvSpPr/>
          <p:nvPr/>
        </p:nvSpPr>
        <p:spPr>
          <a:xfrm>
            <a:off x="786384" y="5577840"/>
            <a:ext cx="274320" cy="274320"/>
          </a:xfrm>
          <a:prstGeom prst="ellipse">
            <a:avLst/>
          </a:prstGeom>
          <a:solidFill>
            <a:srgbClr val="EDF7FA"/>
          </a:solidFill>
          <a:ln cap="flat" cmpd="sng" w="1427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p20"/>
          <p:cNvSpPr/>
          <p:nvPr/>
        </p:nvSpPr>
        <p:spPr>
          <a:xfrm>
            <a:off x="786384" y="5559552"/>
            <a:ext cx="274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A5600"/>
              </a:buClr>
              <a:buSzPts val="1425"/>
              <a:buFont typeface="Arial"/>
              <a:buNone/>
            </a:pPr>
            <a:r>
              <a:rPr b="1" i="0" lang="en-US" sz="1425" u="none" cap="none">
                <a:solidFill>
                  <a:srgbClr val="8A5600"/>
                </a:solidFill>
                <a:latin typeface="Arial"/>
                <a:ea typeface="Arial"/>
                <a:cs typeface="Arial"/>
                <a:sym typeface="Arial"/>
              </a:rPr>
              <a:t>!</a:t>
            </a:r>
            <a:endParaRPr/>
          </a:p>
        </p:txBody>
      </p:sp>
      <p:sp>
        <p:nvSpPr>
          <p:cNvPr id="358" name="Google Shape;358;p20"/>
          <p:cNvSpPr/>
          <p:nvPr/>
        </p:nvSpPr>
        <p:spPr>
          <a:xfrm>
            <a:off x="1207008" y="5312664"/>
            <a:ext cx="3886200" cy="8046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8A5600"/>
              </a:buClr>
              <a:buSzPts val="1687"/>
              <a:buFont typeface="Arial"/>
              <a:buNone/>
            </a:pPr>
            <a:r>
              <a:rPr b="1" i="0" lang="en-US" sz="1688" u="none" cap="none">
                <a:solidFill>
                  <a:srgbClr val="8A5600"/>
                </a:solidFill>
                <a:latin typeface="Arial"/>
                <a:ea typeface="Arial"/>
                <a:cs typeface="Arial"/>
                <a:sym typeface="Arial"/>
              </a:rPr>
              <a:t>CPU time</a:t>
            </a:r>
            <a:r>
              <a:rPr b="0" i="0" lang="en-US" sz="1688" u="none" cap="none">
                <a:solidFill>
                  <a:srgbClr val="8A5600"/>
                </a:solidFill>
                <a:latin typeface="Arial"/>
                <a:ea typeface="Arial"/>
                <a:cs typeface="Arial"/>
                <a:sym typeface="Arial"/>
              </a:rPr>
              <a:t> is the price to pay for better precision.</a:t>
            </a:r>
            <a:endParaRPr/>
          </a:p>
        </p:txBody>
      </p:sp>
      <p:sp>
        <p:nvSpPr>
          <p:cNvPr id="359" name="Google Shape;359;p20"/>
          <p:cNvSpPr/>
          <p:nvPr/>
        </p:nvSpPr>
        <p:spPr>
          <a:xfrm>
            <a:off x="5532120" y="1737360"/>
            <a:ext cx="2926080" cy="3977640"/>
          </a:xfrm>
          <a:prstGeom prst="roundRect">
            <a:avLst>
              <a:gd fmla="val 3125" name="adj"/>
            </a:avLst>
          </a:prstGeom>
          <a:solidFill>
            <a:srgbClr val="FFFFFF"/>
          </a:solidFill>
          <a:ln cap="flat" cmpd="sng" w="12700">
            <a:solidFill>
              <a:srgbClr val="DCE6ED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9FB2C2">
                <a:alpha val="34902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0" name="Google Shape;360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82050" y="1760301"/>
            <a:ext cx="2926076" cy="3938940"/>
          </a:xfrm>
          <a:prstGeom prst="rect">
            <a:avLst/>
          </a:prstGeom>
          <a:noFill/>
          <a:ln>
            <a:noFill/>
          </a:ln>
        </p:spPr>
      </p:pic>
      <p:sp>
        <p:nvSpPr>
          <p:cNvPr id="361" name="Google Shape;361;p20"/>
          <p:cNvSpPr/>
          <p:nvPr/>
        </p:nvSpPr>
        <p:spPr>
          <a:xfrm>
            <a:off x="5623560" y="5394960"/>
            <a:ext cx="2743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1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Au, 50 keV</a:t>
            </a:r>
            <a:endParaRPr/>
          </a:p>
        </p:txBody>
      </p:sp>
      <p:sp>
        <p:nvSpPr>
          <p:cNvPr id="362" name="Google Shape;362;p20"/>
          <p:cNvSpPr/>
          <p:nvPr/>
        </p:nvSpPr>
        <p:spPr>
          <a:xfrm>
            <a:off x="8613648" y="1737360"/>
            <a:ext cx="2980944" cy="3977640"/>
          </a:xfrm>
          <a:prstGeom prst="roundRect">
            <a:avLst>
              <a:gd fmla="val 3067" name="adj"/>
            </a:avLst>
          </a:prstGeom>
          <a:solidFill>
            <a:srgbClr val="FFFFFF"/>
          </a:solidFill>
          <a:ln cap="flat" cmpd="sng" w="12700">
            <a:solidFill>
              <a:srgbClr val="DCE6ED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9FB2C2">
                <a:alpha val="34902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3" name="Google Shape;363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777500" y="1833800"/>
            <a:ext cx="2798050" cy="3561151"/>
          </a:xfrm>
          <a:prstGeom prst="rect">
            <a:avLst/>
          </a:prstGeom>
          <a:noFill/>
          <a:ln>
            <a:noFill/>
          </a:ln>
        </p:spPr>
      </p:pic>
      <p:sp>
        <p:nvSpPr>
          <p:cNvPr id="364" name="Google Shape;364;p20"/>
          <p:cNvSpPr/>
          <p:nvPr/>
        </p:nvSpPr>
        <p:spPr>
          <a:xfrm>
            <a:off x="8705088" y="5394960"/>
            <a:ext cx="2798064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1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250 keV γ in Pb</a:t>
            </a:r>
            <a:endParaRPr/>
          </a:p>
        </p:txBody>
      </p:sp>
      <p:sp>
        <p:nvSpPr>
          <p:cNvPr id="365" name="Google Shape;365;p20"/>
          <p:cNvSpPr/>
          <p:nvPr/>
        </p:nvSpPr>
        <p:spPr>
          <a:xfrm>
            <a:off x="603504" y="6519672"/>
            <a:ext cx="41148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863"/>
              <a:buFont typeface="Arial"/>
              <a:buNone/>
            </a:pPr>
            <a:r>
              <a:rPr b="0" i="0" lang="en-US" sz="863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Geant4 · Physics — part 2</a:t>
            </a:r>
            <a:endParaRPr/>
          </a:p>
        </p:txBody>
      </p:sp>
      <p:sp>
        <p:nvSpPr>
          <p:cNvPr id="366" name="Google Shape;366;p20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900"/>
              <a:buFont typeface="Arial"/>
              <a:buNone/>
            </a:pPr>
            <a:r>
              <a:rPr b="0" i="0" lang="en-US" sz="900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18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21"/>
          <p:cNvSpPr/>
          <p:nvPr/>
        </p:nvSpPr>
        <p:spPr>
          <a:xfrm>
            <a:off x="603504" y="329184"/>
            <a:ext cx="1097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87F9B"/>
              </a:buClr>
              <a:buSzPts val="1350"/>
              <a:buFont typeface="Arial"/>
              <a:buNone/>
            </a:pPr>
            <a:r>
              <a:rPr b="1" i="0" lang="en-US" sz="1350" u="none" cap="none">
                <a:solidFill>
                  <a:srgbClr val="087F9B"/>
                </a:solidFill>
                <a:latin typeface="Arial"/>
                <a:ea typeface="Arial"/>
                <a:cs typeface="Arial"/>
                <a:sym typeface="Arial"/>
              </a:rPr>
              <a:t>PART III · EM PHYSICS</a:t>
            </a:r>
            <a:endParaRPr/>
          </a:p>
        </p:txBody>
      </p:sp>
      <p:sp>
        <p:nvSpPr>
          <p:cNvPr id="373" name="Google Shape;373;p21"/>
          <p:cNvSpPr/>
          <p:nvPr/>
        </p:nvSpPr>
        <p:spPr>
          <a:xfrm>
            <a:off x="585216" y="548640"/>
            <a:ext cx="11018520" cy="585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3675"/>
              <a:buFont typeface="Arial"/>
              <a:buNone/>
            </a:pPr>
            <a:r>
              <a:rPr b="1" i="0" lang="en-US" sz="3675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Packages overview</a:t>
            </a:r>
            <a:endParaRPr/>
          </a:p>
        </p:txBody>
      </p:sp>
      <p:sp>
        <p:nvSpPr>
          <p:cNvPr id="374" name="Google Shape;374;p21"/>
          <p:cNvSpPr/>
          <p:nvPr/>
        </p:nvSpPr>
        <p:spPr>
          <a:xfrm>
            <a:off x="603504" y="1517904"/>
            <a:ext cx="109728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725"/>
              <a:buFont typeface="Arial"/>
              <a:buNone/>
            </a:pPr>
            <a:r>
              <a:rPr b="1" i="0" lang="en-US" sz="1725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Models and processes for EM interactions in Geant4 are grouped in several packages:</a:t>
            </a:r>
            <a:endParaRPr/>
          </a:p>
        </p:txBody>
      </p:sp>
      <p:sp>
        <p:nvSpPr>
          <p:cNvPr id="375" name="Google Shape;375;p21"/>
          <p:cNvSpPr/>
          <p:nvPr/>
        </p:nvSpPr>
        <p:spPr>
          <a:xfrm>
            <a:off x="603504" y="2029968"/>
            <a:ext cx="2103120" cy="320040"/>
          </a:xfrm>
          <a:prstGeom prst="roundRect">
            <a:avLst>
              <a:gd fmla="val 48571" name="adj"/>
            </a:avLst>
          </a:prstGeom>
          <a:solidFill>
            <a:srgbClr val="E1F1F7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p21"/>
          <p:cNvSpPr/>
          <p:nvPr/>
        </p:nvSpPr>
        <p:spPr>
          <a:xfrm>
            <a:off x="630936" y="2039112"/>
            <a:ext cx="2048256" cy="301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Standard</a:t>
            </a:r>
            <a:endParaRPr/>
          </a:p>
        </p:txBody>
      </p:sp>
      <p:sp>
        <p:nvSpPr>
          <p:cNvPr id="377" name="Google Shape;377;p21"/>
          <p:cNvSpPr/>
          <p:nvPr/>
        </p:nvSpPr>
        <p:spPr>
          <a:xfrm>
            <a:off x="2971800" y="2039112"/>
            <a:ext cx="85953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0" i="0" lang="en-US" sz="20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γ-rays and e± up to 100 TeV; hadrons and ions up to 100 TeV</a:t>
            </a:r>
            <a:endParaRPr sz="1800"/>
          </a:p>
        </p:txBody>
      </p:sp>
      <p:sp>
        <p:nvSpPr>
          <p:cNvPr id="378" name="Google Shape;378;p21"/>
          <p:cNvSpPr/>
          <p:nvPr/>
        </p:nvSpPr>
        <p:spPr>
          <a:xfrm>
            <a:off x="603504" y="2624328"/>
            <a:ext cx="2103120" cy="320040"/>
          </a:xfrm>
          <a:prstGeom prst="roundRect">
            <a:avLst>
              <a:gd fmla="val 48571" name="adj"/>
            </a:avLst>
          </a:prstGeom>
          <a:solidFill>
            <a:srgbClr val="E1F1F7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p21"/>
          <p:cNvSpPr/>
          <p:nvPr/>
        </p:nvSpPr>
        <p:spPr>
          <a:xfrm>
            <a:off x="630936" y="2633472"/>
            <a:ext cx="2048256" cy="301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595"/>
              <a:buFont typeface="Arial"/>
              <a:buNone/>
            </a:pPr>
            <a:r>
              <a:rPr b="1" i="0" lang="en-US" sz="1595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Muons</a:t>
            </a:r>
            <a:endParaRPr/>
          </a:p>
        </p:txBody>
      </p:sp>
      <p:sp>
        <p:nvSpPr>
          <p:cNvPr id="380" name="Google Shape;380;p21"/>
          <p:cNvSpPr/>
          <p:nvPr/>
        </p:nvSpPr>
        <p:spPr>
          <a:xfrm>
            <a:off x="2971800" y="2633472"/>
            <a:ext cx="85953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725"/>
              <a:buFont typeface="Arial"/>
              <a:buNone/>
            </a:pPr>
            <a:r>
              <a:rPr b="1" i="0" lang="en-US" sz="2125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muons up to 1 PeV</a:t>
            </a:r>
            <a:endParaRPr sz="1800"/>
          </a:p>
        </p:txBody>
      </p:sp>
      <p:sp>
        <p:nvSpPr>
          <p:cNvPr id="381" name="Google Shape;381;p21"/>
          <p:cNvSpPr/>
          <p:nvPr/>
        </p:nvSpPr>
        <p:spPr>
          <a:xfrm>
            <a:off x="603504" y="3218688"/>
            <a:ext cx="2103120" cy="320040"/>
          </a:xfrm>
          <a:prstGeom prst="roundRect">
            <a:avLst>
              <a:gd fmla="val 48571" name="adj"/>
            </a:avLst>
          </a:prstGeom>
          <a:solidFill>
            <a:srgbClr val="E1F1F7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p21"/>
          <p:cNvSpPr/>
          <p:nvPr/>
        </p:nvSpPr>
        <p:spPr>
          <a:xfrm>
            <a:off x="630936" y="3227832"/>
            <a:ext cx="2048256" cy="301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X-rays</a:t>
            </a:r>
            <a:endParaRPr/>
          </a:p>
        </p:txBody>
      </p:sp>
      <p:sp>
        <p:nvSpPr>
          <p:cNvPr id="383" name="Google Shape;383;p21"/>
          <p:cNvSpPr/>
          <p:nvPr/>
        </p:nvSpPr>
        <p:spPr>
          <a:xfrm>
            <a:off x="2971800" y="3227832"/>
            <a:ext cx="85953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0" i="0" lang="en-US" sz="20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X-rays and optical photon production</a:t>
            </a:r>
            <a:endParaRPr sz="1800"/>
          </a:p>
        </p:txBody>
      </p:sp>
      <p:sp>
        <p:nvSpPr>
          <p:cNvPr id="384" name="Google Shape;384;p21"/>
          <p:cNvSpPr/>
          <p:nvPr/>
        </p:nvSpPr>
        <p:spPr>
          <a:xfrm>
            <a:off x="603504" y="3813048"/>
            <a:ext cx="2103120" cy="320040"/>
          </a:xfrm>
          <a:prstGeom prst="roundRect">
            <a:avLst>
              <a:gd fmla="val 48571" name="adj"/>
            </a:avLst>
          </a:prstGeom>
          <a:solidFill>
            <a:srgbClr val="E1F1F7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" name="Google Shape;385;p21"/>
          <p:cNvSpPr/>
          <p:nvPr/>
        </p:nvSpPr>
        <p:spPr>
          <a:xfrm>
            <a:off x="630936" y="3822192"/>
            <a:ext cx="2048256" cy="301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Optical</a:t>
            </a:r>
            <a:endParaRPr/>
          </a:p>
        </p:txBody>
      </p:sp>
      <p:sp>
        <p:nvSpPr>
          <p:cNvPr id="386" name="Google Shape;386;p21"/>
          <p:cNvSpPr/>
          <p:nvPr/>
        </p:nvSpPr>
        <p:spPr>
          <a:xfrm>
            <a:off x="2971800" y="3822192"/>
            <a:ext cx="85953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0" i="0" lang="en-US" sz="20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optical photon interactions</a:t>
            </a:r>
            <a:endParaRPr sz="1800"/>
          </a:p>
        </p:txBody>
      </p:sp>
      <p:sp>
        <p:nvSpPr>
          <p:cNvPr id="387" name="Google Shape;387;p21"/>
          <p:cNvSpPr/>
          <p:nvPr/>
        </p:nvSpPr>
        <p:spPr>
          <a:xfrm>
            <a:off x="603504" y="4407408"/>
            <a:ext cx="2103120" cy="320040"/>
          </a:xfrm>
          <a:prstGeom prst="roundRect">
            <a:avLst>
              <a:gd fmla="val 48571" name="adj"/>
            </a:avLst>
          </a:prstGeom>
          <a:solidFill>
            <a:srgbClr val="E1F1F7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p21"/>
          <p:cNvSpPr/>
          <p:nvPr/>
        </p:nvSpPr>
        <p:spPr>
          <a:xfrm>
            <a:off x="630936" y="4416552"/>
            <a:ext cx="2048256" cy="301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High-Energy</a:t>
            </a:r>
            <a:endParaRPr/>
          </a:p>
        </p:txBody>
      </p:sp>
      <p:sp>
        <p:nvSpPr>
          <p:cNvPr id="389" name="Google Shape;389;p21"/>
          <p:cNvSpPr/>
          <p:nvPr/>
        </p:nvSpPr>
        <p:spPr>
          <a:xfrm>
            <a:off x="2971800" y="4416552"/>
            <a:ext cx="85953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725"/>
              <a:buFont typeface="Arial"/>
              <a:buNone/>
            </a:pPr>
            <a:r>
              <a:rPr b="1" i="0" lang="en-US" sz="2125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processes at high energy (&gt; 10 GeV); physics for exotic particles</a:t>
            </a:r>
            <a:endParaRPr sz="1800"/>
          </a:p>
        </p:txBody>
      </p:sp>
      <p:sp>
        <p:nvSpPr>
          <p:cNvPr id="390" name="Google Shape;390;p21"/>
          <p:cNvSpPr/>
          <p:nvPr/>
        </p:nvSpPr>
        <p:spPr>
          <a:xfrm>
            <a:off x="603504" y="5001768"/>
            <a:ext cx="2103120" cy="320040"/>
          </a:xfrm>
          <a:prstGeom prst="roundRect">
            <a:avLst>
              <a:gd fmla="val 48571" name="adj"/>
            </a:avLst>
          </a:prstGeom>
          <a:solidFill>
            <a:srgbClr val="E1F1F7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" name="Google Shape;391;p21"/>
          <p:cNvSpPr/>
          <p:nvPr/>
        </p:nvSpPr>
        <p:spPr>
          <a:xfrm>
            <a:off x="630936" y="5010912"/>
            <a:ext cx="2048256" cy="301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Low-Energy</a:t>
            </a:r>
            <a:endParaRPr/>
          </a:p>
        </p:txBody>
      </p:sp>
      <p:sp>
        <p:nvSpPr>
          <p:cNvPr id="392" name="Google Shape;392;p21"/>
          <p:cNvSpPr/>
          <p:nvPr/>
        </p:nvSpPr>
        <p:spPr>
          <a:xfrm>
            <a:off x="2971800" y="5010912"/>
            <a:ext cx="85953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0" i="0" lang="en-US" sz="18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specialized low-energy γ/e± models; applicability limits are process dependent</a:t>
            </a:r>
            <a:endParaRPr sz="1600"/>
          </a:p>
        </p:txBody>
      </p:sp>
      <p:sp>
        <p:nvSpPr>
          <p:cNvPr id="393" name="Google Shape;393;p21"/>
          <p:cNvSpPr/>
          <p:nvPr/>
        </p:nvSpPr>
        <p:spPr>
          <a:xfrm>
            <a:off x="603504" y="5596128"/>
            <a:ext cx="2103120" cy="320040"/>
          </a:xfrm>
          <a:prstGeom prst="roundRect">
            <a:avLst>
              <a:gd fmla="val 48571" name="adj"/>
            </a:avLst>
          </a:prstGeom>
          <a:solidFill>
            <a:srgbClr val="E1F1F7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" name="Google Shape;394;p21"/>
          <p:cNvSpPr/>
          <p:nvPr/>
        </p:nvSpPr>
        <p:spPr>
          <a:xfrm>
            <a:off x="630936" y="5605272"/>
            <a:ext cx="2048256" cy="301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Polarization</a:t>
            </a:r>
            <a:endParaRPr/>
          </a:p>
        </p:txBody>
      </p:sp>
      <p:sp>
        <p:nvSpPr>
          <p:cNvPr id="395" name="Google Shape;395;p21"/>
          <p:cNvSpPr/>
          <p:nvPr/>
        </p:nvSpPr>
        <p:spPr>
          <a:xfrm>
            <a:off x="2971800" y="5605272"/>
            <a:ext cx="85953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0" i="0" lang="en-US" sz="20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simulation of polarized beams</a:t>
            </a:r>
            <a:endParaRPr sz="1800"/>
          </a:p>
        </p:txBody>
      </p:sp>
      <p:sp>
        <p:nvSpPr>
          <p:cNvPr id="396" name="Google Shape;396;p21"/>
          <p:cNvSpPr/>
          <p:nvPr/>
        </p:nvSpPr>
        <p:spPr>
          <a:xfrm>
            <a:off x="603504" y="6519672"/>
            <a:ext cx="41148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863"/>
              <a:buFont typeface="Arial"/>
              <a:buNone/>
            </a:pPr>
            <a:r>
              <a:rPr b="0" i="0" lang="en-US" sz="863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Geant4 · Physics — part 2</a:t>
            </a:r>
            <a:endParaRPr/>
          </a:p>
        </p:txBody>
      </p:sp>
      <p:sp>
        <p:nvSpPr>
          <p:cNvPr id="397" name="Google Shape;397;p21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900"/>
              <a:buFont typeface="Arial"/>
              <a:buNone/>
            </a:pPr>
            <a:r>
              <a:rPr b="0" i="0" lang="en-US" sz="900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19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"/>
          <p:cNvSpPr/>
          <p:nvPr/>
        </p:nvSpPr>
        <p:spPr>
          <a:xfrm>
            <a:off x="6949440" y="640080"/>
            <a:ext cx="5120640" cy="5760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CDE7EF"/>
              </a:buClr>
              <a:buSzPts val="11250"/>
              <a:buFont typeface="Arial"/>
              <a:buNone/>
            </a:pPr>
            <a:r>
              <a:rPr b="1" i="0" lang="en-US" sz="11250" u="none" cap="none">
                <a:solidFill>
                  <a:srgbClr val="CDE7EF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/>
          </a:p>
        </p:txBody>
      </p:sp>
      <p:sp>
        <p:nvSpPr>
          <p:cNvPr id="35" name="Google Shape;35;p4"/>
          <p:cNvSpPr/>
          <p:nvPr/>
        </p:nvSpPr>
        <p:spPr>
          <a:xfrm>
            <a:off x="859536" y="2487168"/>
            <a:ext cx="54864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87F9B"/>
              </a:buClr>
              <a:buSzPts val="1650"/>
              <a:buFont typeface="Arial"/>
              <a:buNone/>
            </a:pPr>
            <a:r>
              <a:rPr b="1" i="0" lang="en-US" sz="1650" u="none" cap="none">
                <a:solidFill>
                  <a:srgbClr val="087F9B"/>
                </a:solidFill>
                <a:latin typeface="Arial"/>
                <a:ea typeface="Arial"/>
                <a:cs typeface="Arial"/>
                <a:sym typeface="Arial"/>
              </a:rPr>
              <a:t>PART I</a:t>
            </a:r>
            <a:endParaRPr/>
          </a:p>
        </p:txBody>
      </p:sp>
      <p:sp>
        <p:nvSpPr>
          <p:cNvPr id="36" name="Google Shape;36;p4"/>
          <p:cNvSpPr/>
          <p:nvPr/>
        </p:nvSpPr>
        <p:spPr>
          <a:xfrm>
            <a:off x="804672" y="278892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4800"/>
              <a:buFont typeface="Arial"/>
              <a:buNone/>
            </a:pPr>
            <a:r>
              <a:rPr b="1" i="0" lang="en-US" sz="4800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Tracking cuts</a:t>
            </a:r>
            <a:endParaRPr/>
          </a:p>
        </p:txBody>
      </p:sp>
      <p:sp>
        <p:nvSpPr>
          <p:cNvPr id="37" name="Google Shape;37;p4"/>
          <p:cNvSpPr/>
          <p:nvPr/>
        </p:nvSpPr>
        <p:spPr>
          <a:xfrm>
            <a:off x="859536" y="3822192"/>
            <a:ext cx="749808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1725"/>
              <a:buFont typeface="Arial"/>
              <a:buNone/>
            </a:pPr>
            <a:r>
              <a:rPr b="0" i="0" lang="en-US" sz="1725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Mixed Monte Carlo: tracking cuts and cut-in-range</a:t>
            </a:r>
            <a:endParaRPr/>
          </a:p>
        </p:txBody>
      </p:sp>
      <p:sp>
        <p:nvSpPr>
          <p:cNvPr id="38" name="Google Shape;38;p4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900"/>
              <a:buFont typeface="Arial"/>
              <a:buNone/>
            </a:pPr>
            <a:r>
              <a:rPr b="0" i="0" lang="en-US" sz="900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22"/>
          <p:cNvSpPr/>
          <p:nvPr/>
        </p:nvSpPr>
        <p:spPr>
          <a:xfrm>
            <a:off x="603504" y="329184"/>
            <a:ext cx="1097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87F9B"/>
              </a:buClr>
              <a:buSzPts val="1350"/>
              <a:buFont typeface="Arial"/>
              <a:buNone/>
            </a:pPr>
            <a:r>
              <a:rPr b="1" i="0" lang="en-US" sz="1350" u="none" cap="none">
                <a:solidFill>
                  <a:srgbClr val="087F9B"/>
                </a:solidFill>
                <a:latin typeface="Arial"/>
                <a:ea typeface="Arial"/>
                <a:cs typeface="Arial"/>
                <a:sym typeface="Arial"/>
              </a:rPr>
              <a:t>PART III · EM PHYSICS</a:t>
            </a:r>
            <a:endParaRPr/>
          </a:p>
        </p:txBody>
      </p:sp>
      <p:sp>
        <p:nvSpPr>
          <p:cNvPr id="404" name="Google Shape;404;p22"/>
          <p:cNvSpPr/>
          <p:nvPr/>
        </p:nvSpPr>
        <p:spPr>
          <a:xfrm>
            <a:off x="585216" y="548640"/>
            <a:ext cx="11018520" cy="585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3675"/>
              <a:buFont typeface="Arial"/>
              <a:buNone/>
            </a:pPr>
            <a:r>
              <a:rPr b="1" i="0" lang="en-US" sz="3675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EM processes: γ-rays, e± and μ±</a:t>
            </a:r>
            <a:endParaRPr/>
          </a:p>
        </p:txBody>
      </p:sp>
      <p:sp>
        <p:nvSpPr>
          <p:cNvPr id="405" name="Google Shape;405;p22"/>
          <p:cNvSpPr/>
          <p:nvPr/>
        </p:nvSpPr>
        <p:spPr>
          <a:xfrm>
            <a:off x="603504" y="1572768"/>
            <a:ext cx="5806440" cy="4617720"/>
          </a:xfrm>
          <a:prstGeom prst="roundRect">
            <a:avLst>
              <a:gd fmla="val 2376" name="adj"/>
            </a:avLst>
          </a:prstGeom>
          <a:solidFill>
            <a:srgbClr val="F3F7FA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" name="Google Shape;406;p22"/>
          <p:cNvSpPr/>
          <p:nvPr/>
        </p:nvSpPr>
        <p:spPr>
          <a:xfrm>
            <a:off x="896112" y="1773936"/>
            <a:ext cx="5221224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667"/>
              <a:buFont typeface="Arial"/>
              <a:buNone/>
            </a:pPr>
            <a:r>
              <a:rPr b="1" i="0" lang="en-US" sz="1667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PHOTONS · E±</a:t>
            </a:r>
            <a:endParaRPr/>
          </a:p>
        </p:txBody>
      </p:sp>
      <p:sp>
        <p:nvSpPr>
          <p:cNvPr id="407" name="Google Shape;407;p22"/>
          <p:cNvSpPr/>
          <p:nvPr/>
        </p:nvSpPr>
        <p:spPr>
          <a:xfrm>
            <a:off x="896112" y="2029968"/>
            <a:ext cx="18288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425"/>
              <a:buFont typeface="Arial"/>
              <a:buNone/>
            </a:pPr>
            <a:r>
              <a:rPr b="1" i="0" lang="en-US" sz="1425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PHOTONS</a:t>
            </a:r>
            <a:endParaRPr/>
          </a:p>
        </p:txBody>
      </p:sp>
      <p:sp>
        <p:nvSpPr>
          <p:cNvPr id="408" name="Google Shape;408;p22"/>
          <p:cNvSpPr/>
          <p:nvPr/>
        </p:nvSpPr>
        <p:spPr>
          <a:xfrm>
            <a:off x="896112" y="2322576"/>
            <a:ext cx="20955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γ conversion in e±</a:t>
            </a:r>
            <a:endParaRPr/>
          </a:p>
        </p:txBody>
      </p:sp>
      <p:sp>
        <p:nvSpPr>
          <p:cNvPr id="409" name="Google Shape;409;p22"/>
          <p:cNvSpPr/>
          <p:nvPr/>
        </p:nvSpPr>
        <p:spPr>
          <a:xfrm>
            <a:off x="2960370" y="2304288"/>
            <a:ext cx="3223260" cy="365760"/>
          </a:xfrm>
          <a:prstGeom prst="roundRect">
            <a:avLst>
              <a:gd fmla="val 17500" name="adj"/>
            </a:avLst>
          </a:prstGeom>
          <a:solidFill>
            <a:srgbClr val="EDF7FA"/>
          </a:solidFill>
          <a:ln cap="flat" cmpd="sng" w="1427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0" name="Google Shape;410;p22"/>
          <p:cNvSpPr/>
          <p:nvPr/>
        </p:nvSpPr>
        <p:spPr>
          <a:xfrm>
            <a:off x="3143250" y="2322576"/>
            <a:ext cx="285750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463"/>
              <a:buFont typeface="Arial"/>
              <a:buNone/>
            </a:pPr>
            <a:r>
              <a:rPr b="0" i="0" lang="en-US" sz="146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G4GammaConversion</a:t>
            </a:r>
            <a:endParaRPr/>
          </a:p>
        </p:txBody>
      </p:sp>
      <p:sp>
        <p:nvSpPr>
          <p:cNvPr id="411" name="Google Shape;411;p22"/>
          <p:cNvSpPr/>
          <p:nvPr/>
        </p:nvSpPr>
        <p:spPr>
          <a:xfrm>
            <a:off x="896112" y="2779776"/>
            <a:ext cx="20955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Compton scattering</a:t>
            </a:r>
            <a:endParaRPr/>
          </a:p>
        </p:txBody>
      </p:sp>
      <p:sp>
        <p:nvSpPr>
          <p:cNvPr id="412" name="Google Shape;412;p22"/>
          <p:cNvSpPr/>
          <p:nvPr/>
        </p:nvSpPr>
        <p:spPr>
          <a:xfrm>
            <a:off x="2960370" y="2761488"/>
            <a:ext cx="3223260" cy="365760"/>
          </a:xfrm>
          <a:prstGeom prst="roundRect">
            <a:avLst>
              <a:gd fmla="val 17500" name="adj"/>
            </a:avLst>
          </a:prstGeom>
          <a:solidFill>
            <a:srgbClr val="EDF7FA"/>
          </a:solidFill>
          <a:ln cap="flat" cmpd="sng" w="1427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" name="Google Shape;413;p22"/>
          <p:cNvSpPr/>
          <p:nvPr/>
        </p:nvSpPr>
        <p:spPr>
          <a:xfrm>
            <a:off x="3143250" y="2779776"/>
            <a:ext cx="285750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463"/>
              <a:buFont typeface="Arial"/>
              <a:buNone/>
            </a:pPr>
            <a:r>
              <a:rPr b="0" i="0" lang="en-US" sz="146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G4ComptonScattering</a:t>
            </a:r>
            <a:endParaRPr/>
          </a:p>
        </p:txBody>
      </p:sp>
      <p:sp>
        <p:nvSpPr>
          <p:cNvPr id="414" name="Google Shape;414;p22"/>
          <p:cNvSpPr/>
          <p:nvPr/>
        </p:nvSpPr>
        <p:spPr>
          <a:xfrm>
            <a:off x="896112" y="3236976"/>
            <a:ext cx="20955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Photoelectric effect</a:t>
            </a:r>
            <a:endParaRPr/>
          </a:p>
        </p:txBody>
      </p:sp>
      <p:sp>
        <p:nvSpPr>
          <p:cNvPr id="415" name="Google Shape;415;p22"/>
          <p:cNvSpPr/>
          <p:nvPr/>
        </p:nvSpPr>
        <p:spPr>
          <a:xfrm>
            <a:off x="2960370" y="3218688"/>
            <a:ext cx="3223260" cy="365760"/>
          </a:xfrm>
          <a:prstGeom prst="roundRect">
            <a:avLst>
              <a:gd fmla="val 17500" name="adj"/>
            </a:avLst>
          </a:prstGeom>
          <a:solidFill>
            <a:srgbClr val="EDF7FA"/>
          </a:solidFill>
          <a:ln cap="flat" cmpd="sng" w="1427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Google Shape;416;p22"/>
          <p:cNvSpPr/>
          <p:nvPr/>
        </p:nvSpPr>
        <p:spPr>
          <a:xfrm>
            <a:off x="3143250" y="3236976"/>
            <a:ext cx="285750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463"/>
              <a:buFont typeface="Arial"/>
              <a:buNone/>
            </a:pPr>
            <a:r>
              <a:rPr b="0" i="0" lang="en-US" sz="146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G4PhotoElectricEffect</a:t>
            </a:r>
            <a:endParaRPr/>
          </a:p>
        </p:txBody>
      </p:sp>
      <p:sp>
        <p:nvSpPr>
          <p:cNvPr id="417" name="Google Shape;417;p22"/>
          <p:cNvSpPr/>
          <p:nvPr/>
        </p:nvSpPr>
        <p:spPr>
          <a:xfrm>
            <a:off x="896112" y="3694176"/>
            <a:ext cx="20955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Rayleigh scattering</a:t>
            </a:r>
            <a:endParaRPr/>
          </a:p>
        </p:txBody>
      </p:sp>
      <p:sp>
        <p:nvSpPr>
          <p:cNvPr id="418" name="Google Shape;418;p22"/>
          <p:cNvSpPr/>
          <p:nvPr/>
        </p:nvSpPr>
        <p:spPr>
          <a:xfrm>
            <a:off x="2960370" y="3675888"/>
            <a:ext cx="3223260" cy="365760"/>
          </a:xfrm>
          <a:prstGeom prst="roundRect">
            <a:avLst>
              <a:gd fmla="val 17500" name="adj"/>
            </a:avLst>
          </a:prstGeom>
          <a:solidFill>
            <a:srgbClr val="EDF7FA"/>
          </a:solidFill>
          <a:ln cap="flat" cmpd="sng" w="1427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" name="Google Shape;419;p22"/>
          <p:cNvSpPr/>
          <p:nvPr/>
        </p:nvSpPr>
        <p:spPr>
          <a:xfrm>
            <a:off x="3143250" y="3694176"/>
            <a:ext cx="285750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463"/>
              <a:buFont typeface="Arial"/>
              <a:buNone/>
            </a:pPr>
            <a:r>
              <a:rPr b="0" i="0" lang="en-US" sz="146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G4RayleighScattering</a:t>
            </a:r>
            <a:endParaRPr/>
          </a:p>
        </p:txBody>
      </p:sp>
      <p:sp>
        <p:nvSpPr>
          <p:cNvPr id="420" name="Google Shape;420;p22"/>
          <p:cNvSpPr/>
          <p:nvPr/>
        </p:nvSpPr>
        <p:spPr>
          <a:xfrm>
            <a:off x="896112" y="4187952"/>
            <a:ext cx="18288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e±  ·  e⁺</a:t>
            </a:r>
            <a:endParaRPr/>
          </a:p>
        </p:txBody>
      </p:sp>
      <p:sp>
        <p:nvSpPr>
          <p:cNvPr id="421" name="Google Shape;421;p22"/>
          <p:cNvSpPr/>
          <p:nvPr/>
        </p:nvSpPr>
        <p:spPr>
          <a:xfrm>
            <a:off x="896112" y="4480560"/>
            <a:ext cx="20955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Ionisation</a:t>
            </a:r>
            <a:endParaRPr/>
          </a:p>
        </p:txBody>
      </p:sp>
      <p:sp>
        <p:nvSpPr>
          <p:cNvPr id="422" name="Google Shape;422;p22"/>
          <p:cNvSpPr/>
          <p:nvPr/>
        </p:nvSpPr>
        <p:spPr>
          <a:xfrm>
            <a:off x="2960370" y="4462272"/>
            <a:ext cx="3223260" cy="365760"/>
          </a:xfrm>
          <a:prstGeom prst="roundRect">
            <a:avLst>
              <a:gd fmla="val 17500" name="adj"/>
            </a:avLst>
          </a:prstGeom>
          <a:solidFill>
            <a:srgbClr val="EDF7FA"/>
          </a:solidFill>
          <a:ln cap="flat" cmpd="sng" w="1427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3" name="Google Shape;423;p22"/>
          <p:cNvSpPr/>
          <p:nvPr/>
        </p:nvSpPr>
        <p:spPr>
          <a:xfrm>
            <a:off x="3143250" y="4480560"/>
            <a:ext cx="285750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463"/>
              <a:buFont typeface="Arial"/>
              <a:buNone/>
            </a:pPr>
            <a:r>
              <a:rPr b="0" i="0" lang="en-US" sz="146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G4eIonisation</a:t>
            </a:r>
            <a:endParaRPr/>
          </a:p>
        </p:txBody>
      </p:sp>
      <p:sp>
        <p:nvSpPr>
          <p:cNvPr id="424" name="Google Shape;424;p22"/>
          <p:cNvSpPr/>
          <p:nvPr/>
        </p:nvSpPr>
        <p:spPr>
          <a:xfrm>
            <a:off x="896112" y="4937760"/>
            <a:ext cx="20955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Bremsstrahlung</a:t>
            </a:r>
            <a:endParaRPr/>
          </a:p>
        </p:txBody>
      </p:sp>
      <p:sp>
        <p:nvSpPr>
          <p:cNvPr id="425" name="Google Shape;425;p22"/>
          <p:cNvSpPr/>
          <p:nvPr/>
        </p:nvSpPr>
        <p:spPr>
          <a:xfrm>
            <a:off x="2960370" y="4919472"/>
            <a:ext cx="3223260" cy="365760"/>
          </a:xfrm>
          <a:prstGeom prst="roundRect">
            <a:avLst>
              <a:gd fmla="val 17500" name="adj"/>
            </a:avLst>
          </a:prstGeom>
          <a:solidFill>
            <a:srgbClr val="EDF7FA"/>
          </a:solidFill>
          <a:ln cap="flat" cmpd="sng" w="1427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" name="Google Shape;426;p22"/>
          <p:cNvSpPr/>
          <p:nvPr/>
        </p:nvSpPr>
        <p:spPr>
          <a:xfrm>
            <a:off x="3143250" y="4937760"/>
            <a:ext cx="285750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463"/>
              <a:buFont typeface="Arial"/>
              <a:buNone/>
            </a:pPr>
            <a:r>
              <a:rPr b="0" i="0" lang="en-US" sz="146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G4eBremsstrahlung</a:t>
            </a:r>
            <a:endParaRPr/>
          </a:p>
        </p:txBody>
      </p:sp>
      <p:sp>
        <p:nvSpPr>
          <p:cNvPr id="427" name="Google Shape;427;p22"/>
          <p:cNvSpPr/>
          <p:nvPr/>
        </p:nvSpPr>
        <p:spPr>
          <a:xfrm>
            <a:off x="896112" y="5394960"/>
            <a:ext cx="20955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Multiple scattering</a:t>
            </a:r>
            <a:endParaRPr/>
          </a:p>
        </p:txBody>
      </p:sp>
      <p:sp>
        <p:nvSpPr>
          <p:cNvPr id="428" name="Google Shape;428;p22"/>
          <p:cNvSpPr/>
          <p:nvPr/>
        </p:nvSpPr>
        <p:spPr>
          <a:xfrm>
            <a:off x="2960370" y="5376672"/>
            <a:ext cx="3223260" cy="365760"/>
          </a:xfrm>
          <a:prstGeom prst="roundRect">
            <a:avLst>
              <a:gd fmla="val 17500" name="adj"/>
            </a:avLst>
          </a:prstGeom>
          <a:solidFill>
            <a:srgbClr val="EDF7FA"/>
          </a:solidFill>
          <a:ln cap="flat" cmpd="sng" w="1427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" name="Google Shape;429;p22"/>
          <p:cNvSpPr/>
          <p:nvPr/>
        </p:nvSpPr>
        <p:spPr>
          <a:xfrm>
            <a:off x="3143250" y="5394960"/>
            <a:ext cx="285750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463"/>
              <a:buFont typeface="Arial"/>
              <a:buNone/>
            </a:pPr>
            <a:r>
              <a:rPr b="0" i="0" lang="en-US" sz="146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G4eMultipleScattering</a:t>
            </a:r>
            <a:endParaRPr/>
          </a:p>
        </p:txBody>
      </p:sp>
      <p:sp>
        <p:nvSpPr>
          <p:cNvPr id="430" name="Google Shape;430;p22"/>
          <p:cNvSpPr/>
          <p:nvPr/>
        </p:nvSpPr>
        <p:spPr>
          <a:xfrm>
            <a:off x="896112" y="5852160"/>
            <a:ext cx="20955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Annihilation (e⁺)</a:t>
            </a:r>
            <a:endParaRPr/>
          </a:p>
        </p:txBody>
      </p:sp>
      <p:sp>
        <p:nvSpPr>
          <p:cNvPr id="431" name="Google Shape;431;p22"/>
          <p:cNvSpPr/>
          <p:nvPr/>
        </p:nvSpPr>
        <p:spPr>
          <a:xfrm>
            <a:off x="2960370" y="5833872"/>
            <a:ext cx="3223260" cy="365760"/>
          </a:xfrm>
          <a:prstGeom prst="roundRect">
            <a:avLst>
              <a:gd fmla="val 17500" name="adj"/>
            </a:avLst>
          </a:prstGeom>
          <a:solidFill>
            <a:srgbClr val="EDF7FA"/>
          </a:solidFill>
          <a:ln cap="flat" cmpd="sng" w="1427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" name="Google Shape;432;p22"/>
          <p:cNvSpPr/>
          <p:nvPr/>
        </p:nvSpPr>
        <p:spPr>
          <a:xfrm>
            <a:off x="3143250" y="5852160"/>
            <a:ext cx="285750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463"/>
              <a:buFont typeface="Arial"/>
              <a:buNone/>
            </a:pPr>
            <a:r>
              <a:rPr b="0" i="0" lang="en-US" sz="146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G4eplusAnnihilation</a:t>
            </a:r>
            <a:endParaRPr/>
          </a:p>
        </p:txBody>
      </p:sp>
      <p:sp>
        <p:nvSpPr>
          <p:cNvPr id="433" name="Google Shape;433;p22"/>
          <p:cNvSpPr/>
          <p:nvPr/>
        </p:nvSpPr>
        <p:spPr>
          <a:xfrm>
            <a:off x="6629400" y="1572768"/>
            <a:ext cx="4965192" cy="3246120"/>
          </a:xfrm>
          <a:prstGeom prst="roundRect">
            <a:avLst>
              <a:gd fmla="val 3380" name="adj"/>
            </a:avLst>
          </a:prstGeom>
          <a:solidFill>
            <a:srgbClr val="F3F7FA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4" name="Google Shape;434;p22"/>
          <p:cNvSpPr/>
          <p:nvPr/>
        </p:nvSpPr>
        <p:spPr>
          <a:xfrm>
            <a:off x="6922008" y="1773936"/>
            <a:ext cx="437997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667"/>
              <a:buFont typeface="Arial"/>
              <a:buNone/>
            </a:pPr>
            <a:r>
              <a:rPr b="1" i="0" lang="en-US" sz="1667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MUONS Μ±</a:t>
            </a:r>
            <a:endParaRPr/>
          </a:p>
        </p:txBody>
      </p:sp>
      <p:sp>
        <p:nvSpPr>
          <p:cNvPr id="435" name="Google Shape;435;p22"/>
          <p:cNvSpPr/>
          <p:nvPr/>
        </p:nvSpPr>
        <p:spPr>
          <a:xfrm>
            <a:off x="6922008" y="2240280"/>
            <a:ext cx="1571625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Ionisation</a:t>
            </a:r>
            <a:endParaRPr/>
          </a:p>
        </p:txBody>
      </p:sp>
      <p:sp>
        <p:nvSpPr>
          <p:cNvPr id="436" name="Google Shape;436;p22"/>
          <p:cNvSpPr/>
          <p:nvPr/>
        </p:nvSpPr>
        <p:spPr>
          <a:xfrm>
            <a:off x="8484870" y="2212848"/>
            <a:ext cx="3032760" cy="365760"/>
          </a:xfrm>
          <a:prstGeom prst="roundRect">
            <a:avLst>
              <a:gd fmla="val 17500" name="adj"/>
            </a:avLst>
          </a:prstGeom>
          <a:solidFill>
            <a:srgbClr val="EDF7FA"/>
          </a:solidFill>
          <a:ln cap="flat" cmpd="sng" w="1427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7" name="Google Shape;437;p22"/>
          <p:cNvSpPr/>
          <p:nvPr/>
        </p:nvSpPr>
        <p:spPr>
          <a:xfrm>
            <a:off x="8667750" y="2231136"/>
            <a:ext cx="266700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425"/>
              <a:buFont typeface="Arial"/>
              <a:buNone/>
            </a:pPr>
            <a:r>
              <a:rPr b="0" i="0" lang="en-US" sz="1425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G4MuIonisation</a:t>
            </a:r>
            <a:endParaRPr/>
          </a:p>
        </p:txBody>
      </p:sp>
      <p:sp>
        <p:nvSpPr>
          <p:cNvPr id="438" name="Google Shape;438;p22"/>
          <p:cNvSpPr/>
          <p:nvPr/>
        </p:nvSpPr>
        <p:spPr>
          <a:xfrm>
            <a:off x="6922008" y="2697480"/>
            <a:ext cx="1571625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Bremsstrahlung</a:t>
            </a:r>
            <a:endParaRPr/>
          </a:p>
        </p:txBody>
      </p:sp>
      <p:sp>
        <p:nvSpPr>
          <p:cNvPr id="439" name="Google Shape;439;p22"/>
          <p:cNvSpPr/>
          <p:nvPr/>
        </p:nvSpPr>
        <p:spPr>
          <a:xfrm>
            <a:off x="8484870" y="2670048"/>
            <a:ext cx="3032760" cy="365760"/>
          </a:xfrm>
          <a:prstGeom prst="roundRect">
            <a:avLst>
              <a:gd fmla="val 17500" name="adj"/>
            </a:avLst>
          </a:prstGeom>
          <a:solidFill>
            <a:srgbClr val="EDF7FA"/>
          </a:solidFill>
          <a:ln cap="flat" cmpd="sng" w="1427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0" name="Google Shape;440;p22"/>
          <p:cNvSpPr/>
          <p:nvPr/>
        </p:nvSpPr>
        <p:spPr>
          <a:xfrm>
            <a:off x="8667750" y="2688336"/>
            <a:ext cx="266700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425"/>
              <a:buFont typeface="Arial"/>
              <a:buNone/>
            </a:pPr>
            <a:r>
              <a:rPr b="0" i="0" lang="en-US" sz="1425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G4MuBremsstrahlung</a:t>
            </a:r>
            <a:endParaRPr/>
          </a:p>
        </p:txBody>
      </p:sp>
      <p:sp>
        <p:nvSpPr>
          <p:cNvPr id="441" name="Google Shape;441;p22"/>
          <p:cNvSpPr/>
          <p:nvPr/>
        </p:nvSpPr>
        <p:spPr>
          <a:xfrm>
            <a:off x="6922008" y="3154680"/>
            <a:ext cx="1571625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Mult. scattering</a:t>
            </a:r>
            <a:endParaRPr/>
          </a:p>
        </p:txBody>
      </p:sp>
      <p:sp>
        <p:nvSpPr>
          <p:cNvPr id="442" name="Google Shape;442;p22"/>
          <p:cNvSpPr/>
          <p:nvPr/>
        </p:nvSpPr>
        <p:spPr>
          <a:xfrm>
            <a:off x="8484870" y="3127248"/>
            <a:ext cx="3032760" cy="365760"/>
          </a:xfrm>
          <a:prstGeom prst="roundRect">
            <a:avLst>
              <a:gd fmla="val 17500" name="adj"/>
            </a:avLst>
          </a:prstGeom>
          <a:solidFill>
            <a:srgbClr val="EDF7FA"/>
          </a:solidFill>
          <a:ln cap="flat" cmpd="sng" w="1427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443;p22"/>
          <p:cNvSpPr/>
          <p:nvPr/>
        </p:nvSpPr>
        <p:spPr>
          <a:xfrm>
            <a:off x="8667750" y="3145536"/>
            <a:ext cx="266700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425"/>
              <a:buFont typeface="Arial"/>
              <a:buNone/>
            </a:pPr>
            <a:r>
              <a:rPr b="0" i="0" lang="en-US" sz="1425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G4MuMultipleScattering</a:t>
            </a:r>
            <a:endParaRPr/>
          </a:p>
        </p:txBody>
      </p:sp>
      <p:sp>
        <p:nvSpPr>
          <p:cNvPr id="444" name="Google Shape;444;p22"/>
          <p:cNvSpPr/>
          <p:nvPr/>
        </p:nvSpPr>
        <p:spPr>
          <a:xfrm>
            <a:off x="6922008" y="3611880"/>
            <a:ext cx="1571625" cy="320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e± pair prod.</a:t>
            </a:r>
            <a:endParaRPr/>
          </a:p>
        </p:txBody>
      </p:sp>
      <p:sp>
        <p:nvSpPr>
          <p:cNvPr id="445" name="Google Shape;445;p22"/>
          <p:cNvSpPr/>
          <p:nvPr/>
        </p:nvSpPr>
        <p:spPr>
          <a:xfrm>
            <a:off x="8484870" y="3584448"/>
            <a:ext cx="3032760" cy="365760"/>
          </a:xfrm>
          <a:prstGeom prst="roundRect">
            <a:avLst>
              <a:gd fmla="val 17500" name="adj"/>
            </a:avLst>
          </a:prstGeom>
          <a:solidFill>
            <a:srgbClr val="EDF7FA"/>
          </a:solidFill>
          <a:ln cap="flat" cmpd="sng" w="1427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" name="Google Shape;446;p22"/>
          <p:cNvSpPr/>
          <p:nvPr/>
        </p:nvSpPr>
        <p:spPr>
          <a:xfrm>
            <a:off x="8667750" y="3602736"/>
            <a:ext cx="266700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425"/>
              <a:buFont typeface="Arial"/>
              <a:buNone/>
            </a:pPr>
            <a:r>
              <a:rPr b="0" i="0" lang="en-US" sz="1425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G4MuPairProduction</a:t>
            </a:r>
            <a:endParaRPr/>
          </a:p>
        </p:txBody>
      </p:sp>
      <p:sp>
        <p:nvSpPr>
          <p:cNvPr id="447" name="Google Shape;447;p22"/>
          <p:cNvSpPr/>
          <p:nvPr/>
        </p:nvSpPr>
        <p:spPr>
          <a:xfrm>
            <a:off x="6629400" y="5074920"/>
            <a:ext cx="4965192" cy="1115568"/>
          </a:xfrm>
          <a:prstGeom prst="roundRect">
            <a:avLst>
              <a:gd fmla="val 7377" name="adj"/>
            </a:avLst>
          </a:prstGeom>
          <a:solidFill>
            <a:srgbClr val="E9F4F9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" name="Google Shape;448;p22"/>
          <p:cNvSpPr/>
          <p:nvPr/>
        </p:nvSpPr>
        <p:spPr>
          <a:xfrm>
            <a:off x="6812280" y="5495544"/>
            <a:ext cx="274320" cy="274320"/>
          </a:xfrm>
          <a:prstGeom prst="ellipse">
            <a:avLst/>
          </a:prstGeom>
          <a:solidFill>
            <a:srgbClr val="EDF7FA"/>
          </a:solidFill>
          <a:ln cap="flat" cmpd="sng" w="1427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" name="Google Shape;449;p22"/>
          <p:cNvSpPr/>
          <p:nvPr/>
        </p:nvSpPr>
        <p:spPr>
          <a:xfrm>
            <a:off x="6812280" y="5477256"/>
            <a:ext cx="274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73F5F"/>
              </a:buClr>
              <a:buSzPts val="1425"/>
              <a:buFont typeface="Arial"/>
              <a:buNone/>
            </a:pPr>
            <a:r>
              <a:rPr b="1" i="1" lang="en-US" sz="1425" u="none" cap="none">
                <a:solidFill>
                  <a:srgbClr val="173F5F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endParaRPr/>
          </a:p>
        </p:txBody>
      </p:sp>
      <p:sp>
        <p:nvSpPr>
          <p:cNvPr id="450" name="Google Shape;450;p22"/>
          <p:cNvSpPr/>
          <p:nvPr/>
        </p:nvSpPr>
        <p:spPr>
          <a:xfrm>
            <a:off x="7232904" y="5129784"/>
            <a:ext cx="4142232" cy="1005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388"/>
              <a:buFont typeface="Arial"/>
              <a:buNone/>
            </a:pPr>
            <a:r>
              <a:rPr b="0" i="0" lang="en-US" sz="13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Muon processes select energy-dependent models internally.</a:t>
            </a:r>
            <a:endParaRPr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388"/>
              <a:buFont typeface="Arial"/>
              <a:buNone/>
            </a:pPr>
            <a:r>
              <a:rPr b="0" i="0" lang="en-US" sz="13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User alternatives are more limited than for γ/e±, but custom models are possible.</a:t>
            </a:r>
            <a:endParaRPr/>
          </a:p>
        </p:txBody>
      </p:sp>
      <p:sp>
        <p:nvSpPr>
          <p:cNvPr id="451" name="Google Shape;451;p22"/>
          <p:cNvSpPr/>
          <p:nvPr/>
        </p:nvSpPr>
        <p:spPr>
          <a:xfrm>
            <a:off x="603504" y="6519672"/>
            <a:ext cx="41148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863"/>
              <a:buFont typeface="Arial"/>
              <a:buNone/>
            </a:pPr>
            <a:r>
              <a:rPr b="0" i="0" lang="en-US" sz="863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Geant4 · Physics — part 2</a:t>
            </a:r>
            <a:endParaRPr/>
          </a:p>
        </p:txBody>
      </p:sp>
      <p:sp>
        <p:nvSpPr>
          <p:cNvPr id="452" name="Google Shape;452;p22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900"/>
              <a:buFont typeface="Arial"/>
              <a:buNone/>
            </a:pPr>
            <a:r>
              <a:rPr b="0" i="0" lang="en-US" sz="900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20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23"/>
          <p:cNvSpPr/>
          <p:nvPr/>
        </p:nvSpPr>
        <p:spPr>
          <a:xfrm>
            <a:off x="603504" y="329184"/>
            <a:ext cx="1097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87F9B"/>
              </a:buClr>
              <a:buSzPts val="1350"/>
              <a:buFont typeface="Arial"/>
              <a:buNone/>
            </a:pPr>
            <a:r>
              <a:rPr b="1" i="0" lang="en-US" sz="1350" u="none" cap="none">
                <a:solidFill>
                  <a:srgbClr val="087F9B"/>
                </a:solidFill>
                <a:latin typeface="Arial"/>
                <a:ea typeface="Arial"/>
                <a:cs typeface="Arial"/>
                <a:sym typeface="Arial"/>
              </a:rPr>
              <a:t>PART III · EM PHYSICS</a:t>
            </a:r>
            <a:endParaRPr/>
          </a:p>
        </p:txBody>
      </p:sp>
      <p:sp>
        <p:nvSpPr>
          <p:cNvPr id="459" name="Google Shape;459;p23"/>
          <p:cNvSpPr/>
          <p:nvPr/>
        </p:nvSpPr>
        <p:spPr>
          <a:xfrm>
            <a:off x="585216" y="548640"/>
            <a:ext cx="11018520" cy="585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3675"/>
              <a:buFont typeface="Arial"/>
              <a:buNone/>
            </a:pPr>
            <a:r>
              <a:rPr b="1" i="0" lang="en-US" sz="3675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Standard models</a:t>
            </a:r>
            <a:endParaRPr/>
          </a:p>
        </p:txBody>
      </p:sp>
      <p:sp>
        <p:nvSpPr>
          <p:cNvPr id="460" name="Google Shape;460;p23"/>
          <p:cNvSpPr/>
          <p:nvPr/>
        </p:nvSpPr>
        <p:spPr>
          <a:xfrm>
            <a:off x="603504" y="1572768"/>
            <a:ext cx="10972800" cy="4663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538"/>
              <a:buFont typeface="Arial"/>
              <a:buNone/>
            </a:pPr>
            <a:r>
              <a:rPr b="1" i="0" lang="en-US" sz="22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Complete set of models</a:t>
            </a:r>
            <a:r>
              <a:rPr b="0" i="0" lang="en-US" sz="22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for e±, γ, ions, hadrons, μ± — tailored to the requirements of </a:t>
            </a:r>
            <a:r>
              <a:rPr b="1" i="0" lang="en-US" sz="22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HEP applications</a:t>
            </a:r>
            <a:endParaRPr sz="2100"/>
          </a:p>
          <a:p>
            <a:pPr indent="-171450" lvl="0" marL="25400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2238"/>
              <a:buFont typeface="Arial"/>
              <a:buChar char="–"/>
            </a:pPr>
            <a:r>
              <a:rPr b="0" i="0" lang="en-US" sz="22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“cheaper” in terms of CPU</a:t>
            </a:r>
            <a:endParaRPr sz="2100"/>
          </a:p>
          <a:p>
            <a:pPr indent="-171450" lvl="0" marL="254000" marR="0" rtl="0" algn="l">
              <a:lnSpc>
                <a:spcPct val="105000"/>
              </a:lnSpc>
              <a:spcBef>
                <a:spcPts val="900"/>
              </a:spcBef>
              <a:spcAft>
                <a:spcPts val="0"/>
              </a:spcAft>
              <a:buClr>
                <a:srgbClr val="20364A"/>
              </a:buClr>
              <a:buSzPts val="2238"/>
              <a:buFont typeface="Arial"/>
              <a:buChar char="–"/>
            </a:pPr>
            <a:r>
              <a:rPr b="0" i="0" lang="en-US" sz="22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include high-energy corrections (e.g. LPM); assumptions made in the low-energy regime</a:t>
            </a:r>
            <a:endParaRPr sz="2100"/>
          </a:p>
          <a:p>
            <a:pPr indent="-196850" lvl="0" marL="152400" marR="0" rtl="0" algn="l">
              <a:lnSpc>
                <a:spcPct val="105000"/>
              </a:lnSpc>
              <a:spcBef>
                <a:spcPts val="900"/>
              </a:spcBef>
              <a:spcAft>
                <a:spcPts val="0"/>
              </a:spcAft>
              <a:buClr>
                <a:srgbClr val="20364A"/>
              </a:buClr>
              <a:buSzPts val="2238"/>
              <a:buFont typeface="Arial"/>
              <a:buChar char="•"/>
            </a:pPr>
            <a:r>
              <a:rPr b="0" i="0" lang="en-US" sz="22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Theoretical or phenomenological models: Bethe–Bloch, corrected Klein–Nishina, …</a:t>
            </a:r>
            <a:endParaRPr sz="2100"/>
          </a:p>
          <a:p>
            <a:pPr indent="0" lvl="0" marL="0" marR="0" rtl="0" algn="l">
              <a:lnSpc>
                <a:spcPct val="105000"/>
              </a:lnSpc>
              <a:spcBef>
                <a:spcPts val="900"/>
              </a:spcBef>
              <a:spcAft>
                <a:spcPts val="0"/>
              </a:spcAft>
              <a:buClr>
                <a:srgbClr val="20364A"/>
              </a:buClr>
              <a:buSzPts val="1538"/>
              <a:buFont typeface="Arial"/>
              <a:buNone/>
            </a:pPr>
            <a:r>
              <a:rPr b="1" i="0" lang="en-US" sz="22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Photoabsorption Ionization (PAI)</a:t>
            </a:r>
            <a:r>
              <a:rPr b="0" i="0" lang="en-US" sz="22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— ionization energy loss of a relativistic charged particle in matter</a:t>
            </a:r>
            <a:endParaRPr sz="2100"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538"/>
              <a:buFont typeface="Arial"/>
              <a:buNone/>
            </a:pPr>
            <a:r>
              <a:rPr b="0" i="0" lang="en-US" sz="22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Specific </a:t>
            </a:r>
            <a:r>
              <a:rPr b="1" i="0" lang="en-US" sz="22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high-energy extensions</a:t>
            </a:r>
            <a:r>
              <a:rPr b="0" i="0" lang="en-US" sz="22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available: extra processes, as γ → μ⁺μ⁻, e⁺e⁻ → μ⁺μ⁻</a:t>
            </a:r>
            <a:endParaRPr sz="2100"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538"/>
              <a:buFont typeface="Arial"/>
              <a:buNone/>
            </a:pPr>
            <a:r>
              <a:rPr b="0" i="0" lang="en-US" sz="22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Dedicated sub-library for </a:t>
            </a:r>
            <a:r>
              <a:rPr b="1" i="0" lang="en-US" sz="22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optical photons</a:t>
            </a:r>
            <a:r>
              <a:rPr b="0" i="0" lang="en-US" sz="22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— produced by scintillation or Cherenkov effect</a:t>
            </a:r>
            <a:endParaRPr sz="2100"/>
          </a:p>
        </p:txBody>
      </p:sp>
      <p:sp>
        <p:nvSpPr>
          <p:cNvPr id="461" name="Google Shape;461;p23"/>
          <p:cNvSpPr/>
          <p:nvPr/>
        </p:nvSpPr>
        <p:spPr>
          <a:xfrm>
            <a:off x="603504" y="6519672"/>
            <a:ext cx="41148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863"/>
              <a:buFont typeface="Arial"/>
              <a:buNone/>
            </a:pPr>
            <a:r>
              <a:rPr b="0" i="0" lang="en-US" sz="863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Geant4 · Physics — part 2</a:t>
            </a:r>
            <a:endParaRPr/>
          </a:p>
        </p:txBody>
      </p:sp>
      <p:sp>
        <p:nvSpPr>
          <p:cNvPr id="462" name="Google Shape;462;p23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900"/>
              <a:buFont typeface="Arial"/>
              <a:buNone/>
            </a:pPr>
            <a:r>
              <a:rPr b="0" i="0" lang="en-US" sz="900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21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24"/>
          <p:cNvSpPr/>
          <p:nvPr/>
        </p:nvSpPr>
        <p:spPr>
          <a:xfrm>
            <a:off x="603504" y="329184"/>
            <a:ext cx="1097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87F9B"/>
              </a:buClr>
              <a:buSzPts val="1350"/>
              <a:buFont typeface="Arial"/>
              <a:buNone/>
            </a:pPr>
            <a:r>
              <a:rPr b="1" i="0" lang="en-US" sz="1350" u="none" cap="none">
                <a:solidFill>
                  <a:srgbClr val="087F9B"/>
                </a:solidFill>
                <a:latin typeface="Arial"/>
                <a:ea typeface="Arial"/>
                <a:cs typeface="Arial"/>
                <a:sym typeface="Arial"/>
              </a:rPr>
              <a:t>PART III · EM PHYSICS</a:t>
            </a:r>
            <a:endParaRPr/>
          </a:p>
        </p:txBody>
      </p:sp>
      <p:sp>
        <p:nvSpPr>
          <p:cNvPr id="469" name="Google Shape;469;p24"/>
          <p:cNvSpPr/>
          <p:nvPr/>
        </p:nvSpPr>
        <p:spPr>
          <a:xfrm>
            <a:off x="585216" y="548640"/>
            <a:ext cx="11018520" cy="585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3675"/>
              <a:buFont typeface="Arial"/>
              <a:buNone/>
            </a:pPr>
            <a:r>
              <a:rPr b="1" i="0" lang="en-US" sz="3675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Livermore (&amp; polarized) models</a:t>
            </a:r>
            <a:endParaRPr/>
          </a:p>
        </p:txBody>
      </p:sp>
      <p:sp>
        <p:nvSpPr>
          <p:cNvPr id="470" name="Google Shape;470;p24"/>
          <p:cNvSpPr/>
          <p:nvPr/>
        </p:nvSpPr>
        <p:spPr>
          <a:xfrm>
            <a:off x="603504" y="1572768"/>
            <a:ext cx="6400800" cy="4663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538"/>
              <a:buFont typeface="Arial"/>
              <a:buNone/>
            </a:pPr>
            <a:r>
              <a:rPr b="0" i="0" lang="en-US" sz="22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Based on publicly available </a:t>
            </a:r>
            <a:r>
              <a:rPr b="1" i="0" lang="en-US" sz="22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evaluated data tables</a:t>
            </a:r>
            <a:r>
              <a:rPr b="0" i="0" lang="en-US" sz="22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from the Livermore data library: e⁻, γ</a:t>
            </a:r>
            <a:endParaRPr sz="2100"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538"/>
              <a:buFont typeface="Arial"/>
              <a:buNone/>
            </a:pPr>
            <a:r>
              <a:rPr b="1" i="0" lang="en-US" sz="22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EADL</a:t>
            </a:r>
            <a:r>
              <a:rPr b="0" i="0" lang="en-US" sz="22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— Evaluated Atomic Data Library</a:t>
            </a:r>
            <a:endParaRPr sz="2100"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538"/>
              <a:buFont typeface="Arial"/>
              <a:buNone/>
            </a:pPr>
            <a:r>
              <a:rPr b="1" i="0" lang="en-US" sz="22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EEDL</a:t>
            </a:r>
            <a:r>
              <a:rPr b="0" i="0" lang="en-US" sz="22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— Evaluated Electrons Data Library</a:t>
            </a:r>
            <a:endParaRPr sz="2100"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538"/>
              <a:buFont typeface="Arial"/>
              <a:buNone/>
            </a:pPr>
            <a:r>
              <a:rPr b="1" i="0" lang="en-US" sz="22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EPDL97</a:t>
            </a:r>
            <a:r>
              <a:rPr b="0" i="0" lang="en-US" sz="22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— Evaluated Photons Data Library</a:t>
            </a:r>
            <a:endParaRPr sz="2100"/>
          </a:p>
          <a:p>
            <a:pPr indent="-171450" lvl="0" marL="25400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2238"/>
              <a:buFont typeface="Arial"/>
              <a:buChar char="–"/>
            </a:pPr>
            <a:r>
              <a:rPr b="0" i="0" lang="en-US" sz="22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binding energies: Scofield</a:t>
            </a:r>
            <a:endParaRPr sz="2100"/>
          </a:p>
          <a:p>
            <a:pPr indent="-196850" lvl="0" marL="152400" marR="0" rtl="0" algn="l">
              <a:lnSpc>
                <a:spcPct val="105000"/>
              </a:lnSpc>
              <a:spcBef>
                <a:spcPts val="900"/>
              </a:spcBef>
              <a:spcAft>
                <a:spcPts val="0"/>
              </a:spcAft>
              <a:buClr>
                <a:srgbClr val="20364A"/>
              </a:buClr>
              <a:buSzPts val="2238"/>
              <a:buFont typeface="Arial"/>
              <a:buChar char="•"/>
            </a:pPr>
            <a:r>
              <a:rPr b="0" i="0" lang="en-US" sz="22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Mixture of experiments and theories</a:t>
            </a:r>
            <a:endParaRPr sz="2100"/>
          </a:p>
          <a:p>
            <a:pPr indent="0" lvl="0" marL="0" marR="0" rtl="0" algn="l">
              <a:lnSpc>
                <a:spcPct val="105000"/>
              </a:lnSpc>
              <a:spcBef>
                <a:spcPts val="900"/>
              </a:spcBef>
              <a:spcAft>
                <a:spcPts val="0"/>
              </a:spcAft>
              <a:buClr>
                <a:srgbClr val="20364A"/>
              </a:buClr>
              <a:buSzPts val="1538"/>
              <a:buFont typeface="Arial"/>
              <a:buNone/>
            </a:pPr>
            <a:r>
              <a:rPr b="0" i="0" lang="en-US" sz="22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In principle, tables go down to </a:t>
            </a:r>
            <a:r>
              <a:rPr b="1" i="0" lang="en-US" sz="22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~10 eV</a:t>
            </a:r>
            <a:endParaRPr sz="2100"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538"/>
              <a:buFont typeface="Arial"/>
              <a:buNone/>
            </a:pPr>
            <a:r>
              <a:rPr b="0" i="0" lang="en-US" sz="22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Applications: </a:t>
            </a:r>
            <a:r>
              <a:rPr b="1" i="0" lang="en-US" sz="22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medical, underground and rare events, space</a:t>
            </a:r>
            <a:endParaRPr sz="2100"/>
          </a:p>
        </p:txBody>
      </p:sp>
      <p:sp>
        <p:nvSpPr>
          <p:cNvPr id="471" name="Google Shape;471;p24"/>
          <p:cNvSpPr/>
          <p:nvPr/>
        </p:nvSpPr>
        <p:spPr>
          <a:xfrm>
            <a:off x="7315200" y="1737360"/>
            <a:ext cx="4279392" cy="3291840"/>
          </a:xfrm>
          <a:prstGeom prst="roundRect">
            <a:avLst>
              <a:gd fmla="val 3333" name="adj"/>
            </a:avLst>
          </a:prstGeom>
          <a:solidFill>
            <a:srgbClr val="F3F7FA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2" name="Google Shape;472;p24"/>
          <p:cNvSpPr/>
          <p:nvPr/>
        </p:nvSpPr>
        <p:spPr>
          <a:xfrm>
            <a:off x="7607808" y="1938528"/>
            <a:ext cx="369417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POLARIZED MODELS</a:t>
            </a:r>
            <a:endParaRPr/>
          </a:p>
        </p:txBody>
      </p:sp>
      <p:sp>
        <p:nvSpPr>
          <p:cNvPr id="473" name="Google Shape;473;p24"/>
          <p:cNvSpPr/>
          <p:nvPr/>
        </p:nvSpPr>
        <p:spPr>
          <a:xfrm>
            <a:off x="7607808" y="2286000"/>
            <a:ext cx="3703320" cy="2651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19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same calculation of the cross section, </a:t>
            </a:r>
            <a:r>
              <a:rPr b="1" i="0" lang="en-US" sz="19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different way to produce the final state</a:t>
            </a:r>
            <a:endParaRPr sz="1700"/>
          </a:p>
          <a:p>
            <a:pPr indent="-171450" lvl="0" marL="15240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912"/>
              <a:buFont typeface="Arial"/>
              <a:buChar char="•"/>
            </a:pPr>
            <a:r>
              <a:rPr b="0" i="0" lang="en-US" sz="19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describe in detail the kinematics of polarized photon interactions</a:t>
            </a:r>
            <a:endParaRPr sz="1700"/>
          </a:p>
          <a:p>
            <a:pPr indent="-171450" lvl="0" marL="152400" marR="0" rtl="0" algn="l">
              <a:lnSpc>
                <a:spcPct val="105000"/>
              </a:lnSpc>
              <a:spcBef>
                <a:spcPts val="800"/>
              </a:spcBef>
              <a:spcAft>
                <a:spcPts val="0"/>
              </a:spcAft>
              <a:buClr>
                <a:srgbClr val="20364A"/>
              </a:buClr>
              <a:buSzPts val="1912"/>
              <a:buFont typeface="Arial"/>
              <a:buChar char="•"/>
            </a:pPr>
            <a:r>
              <a:rPr b="0" i="0" lang="en-US" sz="19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application: space missions for the detection of polarized photons</a:t>
            </a:r>
            <a:endParaRPr sz="1700"/>
          </a:p>
        </p:txBody>
      </p:sp>
      <p:sp>
        <p:nvSpPr>
          <p:cNvPr id="474" name="Google Shape;474;p24"/>
          <p:cNvSpPr/>
          <p:nvPr/>
        </p:nvSpPr>
        <p:spPr>
          <a:xfrm>
            <a:off x="603504" y="6519672"/>
            <a:ext cx="41148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863"/>
              <a:buFont typeface="Arial"/>
              <a:buNone/>
            </a:pPr>
            <a:r>
              <a:rPr b="0" i="0" lang="en-US" sz="863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Geant4 · Physics — part 2</a:t>
            </a:r>
            <a:endParaRPr/>
          </a:p>
        </p:txBody>
      </p:sp>
      <p:sp>
        <p:nvSpPr>
          <p:cNvPr id="475" name="Google Shape;475;p24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900"/>
              <a:buFont typeface="Arial"/>
              <a:buNone/>
            </a:pPr>
            <a:r>
              <a:rPr b="0" i="0" lang="en-US" sz="900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22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25"/>
          <p:cNvSpPr/>
          <p:nvPr/>
        </p:nvSpPr>
        <p:spPr>
          <a:xfrm>
            <a:off x="603504" y="329184"/>
            <a:ext cx="1097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87F9B"/>
              </a:buClr>
              <a:buSzPts val="1350"/>
              <a:buFont typeface="Arial"/>
              <a:buNone/>
            </a:pPr>
            <a:r>
              <a:rPr b="1" i="0" lang="en-US" sz="1350" u="none" cap="none">
                <a:solidFill>
                  <a:srgbClr val="087F9B"/>
                </a:solidFill>
                <a:latin typeface="Arial"/>
                <a:ea typeface="Arial"/>
                <a:cs typeface="Arial"/>
                <a:sym typeface="Arial"/>
              </a:rPr>
              <a:t>PART III · EM PHYSICS</a:t>
            </a:r>
            <a:endParaRPr/>
          </a:p>
        </p:txBody>
      </p:sp>
      <p:sp>
        <p:nvSpPr>
          <p:cNvPr id="482" name="Google Shape;482;p25"/>
          <p:cNvSpPr/>
          <p:nvPr/>
        </p:nvSpPr>
        <p:spPr>
          <a:xfrm>
            <a:off x="585216" y="548640"/>
            <a:ext cx="11018520" cy="585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3675"/>
              <a:buFont typeface="Arial"/>
              <a:buNone/>
            </a:pPr>
            <a:r>
              <a:rPr b="1" i="0" lang="en-US" sz="3675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Penelope models</a:t>
            </a:r>
            <a:endParaRPr/>
          </a:p>
        </p:txBody>
      </p:sp>
      <p:sp>
        <p:nvSpPr>
          <p:cNvPr id="483" name="Google Shape;483;p25"/>
          <p:cNvSpPr/>
          <p:nvPr/>
        </p:nvSpPr>
        <p:spPr>
          <a:xfrm>
            <a:off x="603504" y="1572768"/>
            <a:ext cx="10972800" cy="4663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538"/>
              <a:buFont typeface="Arial"/>
              <a:buNone/>
            </a:pPr>
            <a:r>
              <a:rPr b="0" i="0" lang="en-US" sz="22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Geant4 includes the low-energy models for electrons, positrons and photons from the Monte Carlo code PENELOPE (PENetration and Energy LOss of Positrons and Electrons)</a:t>
            </a:r>
            <a:endParaRPr sz="2100"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538"/>
              <a:buFont typeface="Arial"/>
              <a:buNone/>
            </a:pPr>
            <a:r>
              <a:rPr b="0" i="0" lang="en-US" sz="22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Nucl. Instr. Meth. B 207 (2003) 107 — Geant4 implements v2008 of Penelope</a:t>
            </a:r>
            <a:endParaRPr sz="2100"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538"/>
              <a:buFont typeface="Arial"/>
              <a:buNone/>
            </a:pPr>
            <a:r>
              <a:rPr b="0" i="0" lang="en-US" sz="22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Physics models specifically developed by the group of F. Salvat et al.</a:t>
            </a:r>
            <a:endParaRPr sz="2100"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538"/>
              <a:buFont typeface="Arial"/>
              <a:buNone/>
            </a:pPr>
            <a:r>
              <a:rPr b="0" i="0" lang="en-US" sz="22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Great care dedicated to the low-energy description: atomic effects, fluorescence, Doppler broadening, …</a:t>
            </a:r>
            <a:endParaRPr sz="2100"/>
          </a:p>
          <a:p>
            <a:pPr indent="-196850" lvl="0" marL="15240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2238"/>
              <a:buFont typeface="Arial"/>
              <a:buChar char="•"/>
            </a:pPr>
            <a:r>
              <a:rPr b="0" i="0" lang="en-US" sz="22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Mixed approach: analytical, parameterized and database-driven</a:t>
            </a:r>
            <a:endParaRPr sz="2100"/>
          </a:p>
          <a:p>
            <a:pPr indent="0" lvl="0" marL="0" marR="0" rtl="0" algn="l">
              <a:lnSpc>
                <a:spcPct val="105000"/>
              </a:lnSpc>
              <a:spcBef>
                <a:spcPts val="900"/>
              </a:spcBef>
              <a:spcAft>
                <a:spcPts val="0"/>
              </a:spcAft>
              <a:buClr>
                <a:srgbClr val="20364A"/>
              </a:buClr>
              <a:buSzPts val="1538"/>
              <a:buFont typeface="Arial"/>
              <a:buNone/>
            </a:pPr>
            <a:r>
              <a:rPr b="0" i="0" lang="en-US" sz="22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Dedicated Penelope models are used for γ, e⁻ and e⁺ below 1 GeV in G4EmPenelopePhysics</a:t>
            </a:r>
            <a:endParaRPr sz="2100"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538"/>
              <a:buFont typeface="Arial"/>
              <a:buNone/>
            </a:pPr>
            <a:r>
              <a:rPr b="0" i="0" lang="en-US" sz="22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Provides dedicated low-energy positron models as well as photon and electron models</a:t>
            </a:r>
            <a:endParaRPr sz="2100"/>
          </a:p>
        </p:txBody>
      </p:sp>
      <p:sp>
        <p:nvSpPr>
          <p:cNvPr id="484" name="Google Shape;484;p25"/>
          <p:cNvSpPr/>
          <p:nvPr/>
        </p:nvSpPr>
        <p:spPr>
          <a:xfrm>
            <a:off x="603504" y="6519672"/>
            <a:ext cx="41148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863"/>
              <a:buFont typeface="Arial"/>
              <a:buNone/>
            </a:pPr>
            <a:r>
              <a:rPr b="0" i="0" lang="en-US" sz="863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Geant4 · Physics — part 2</a:t>
            </a:r>
            <a:endParaRPr/>
          </a:p>
        </p:txBody>
      </p:sp>
      <p:sp>
        <p:nvSpPr>
          <p:cNvPr id="485" name="Google Shape;485;p25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900"/>
              <a:buFont typeface="Arial"/>
              <a:buNone/>
            </a:pPr>
            <a:r>
              <a:rPr b="0" i="0" lang="en-US" sz="900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23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26"/>
          <p:cNvSpPr/>
          <p:nvPr/>
        </p:nvSpPr>
        <p:spPr>
          <a:xfrm>
            <a:off x="603504" y="329184"/>
            <a:ext cx="1097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87F9B"/>
              </a:buClr>
              <a:buSzPts val="1350"/>
              <a:buFont typeface="Arial"/>
              <a:buNone/>
            </a:pPr>
            <a:r>
              <a:rPr b="1" i="0" lang="en-US" sz="1350" u="none" cap="none">
                <a:solidFill>
                  <a:srgbClr val="087F9B"/>
                </a:solidFill>
                <a:latin typeface="Arial"/>
                <a:ea typeface="Arial"/>
                <a:cs typeface="Arial"/>
                <a:sym typeface="Arial"/>
              </a:rPr>
              <a:t>PART III · EM PHYSICS</a:t>
            </a:r>
            <a:endParaRPr/>
          </a:p>
        </p:txBody>
      </p:sp>
      <p:sp>
        <p:nvSpPr>
          <p:cNvPr id="492" name="Google Shape;492;p26"/>
          <p:cNvSpPr/>
          <p:nvPr/>
        </p:nvSpPr>
        <p:spPr>
          <a:xfrm>
            <a:off x="585216" y="548640"/>
            <a:ext cx="11018520" cy="585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3675"/>
              <a:buFont typeface="Arial"/>
              <a:buNone/>
            </a:pPr>
            <a:r>
              <a:rPr b="1" i="0" lang="en-US" sz="3675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When / why to use low-energy models</a:t>
            </a:r>
            <a:endParaRPr/>
          </a:p>
        </p:txBody>
      </p:sp>
      <p:sp>
        <p:nvSpPr>
          <p:cNvPr id="493" name="Google Shape;493;p26"/>
          <p:cNvSpPr/>
          <p:nvPr/>
        </p:nvSpPr>
        <p:spPr>
          <a:xfrm>
            <a:off x="603504" y="1572768"/>
            <a:ext cx="6720840" cy="4160520"/>
          </a:xfrm>
          <a:prstGeom prst="roundRect">
            <a:avLst>
              <a:gd fmla="val 2637" name="adj"/>
            </a:avLst>
          </a:prstGeom>
          <a:solidFill>
            <a:srgbClr val="F3F7FA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4" name="Google Shape;494;p26"/>
          <p:cNvSpPr/>
          <p:nvPr/>
        </p:nvSpPr>
        <p:spPr>
          <a:xfrm>
            <a:off x="896112" y="1773936"/>
            <a:ext cx="6135624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667"/>
              <a:buFont typeface="Arial"/>
              <a:buNone/>
            </a:pPr>
            <a:r>
              <a:rPr b="1" i="0" lang="en-US" sz="1667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USE LIVERMORE OR PENELOPE WHEN YOU…</a:t>
            </a:r>
            <a:endParaRPr/>
          </a:p>
        </p:txBody>
      </p:sp>
      <p:sp>
        <p:nvSpPr>
          <p:cNvPr id="495" name="Google Shape;495;p26"/>
          <p:cNvSpPr/>
          <p:nvPr/>
        </p:nvSpPr>
        <p:spPr>
          <a:xfrm>
            <a:off x="896112" y="2148840"/>
            <a:ext cx="6126480" cy="3474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22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need </a:t>
            </a:r>
            <a:r>
              <a:rPr b="1" i="0" lang="en-US" sz="22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precise treatment of EM showers and interactions at low energy</a:t>
            </a:r>
            <a:r>
              <a:rPr b="0" i="0" lang="en-US" sz="22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(keV scale)</a:t>
            </a:r>
            <a:endParaRPr sz="2000"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22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are interested in </a:t>
            </a:r>
            <a:r>
              <a:rPr b="1" i="0" lang="en-US" sz="22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atomic effects</a:t>
            </a:r>
            <a:r>
              <a:rPr b="0" i="0" lang="en-US" sz="22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, as fluorescence x-rays, Doppler broadening, etc.</a:t>
            </a:r>
            <a:endParaRPr sz="2000"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22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can afford a more </a:t>
            </a:r>
            <a:r>
              <a:rPr b="1" i="0" lang="en-US" sz="22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CPU-intensive</a:t>
            </a:r>
            <a:r>
              <a:rPr b="0" i="0" lang="en-US" sz="22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simulation</a:t>
            </a:r>
            <a:endParaRPr sz="2000"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22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want to </a:t>
            </a:r>
            <a:r>
              <a:rPr b="1" i="0" lang="en-US" sz="22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cross-check</a:t>
            </a:r>
            <a:r>
              <a:rPr b="0" i="0" lang="en-US" sz="22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another simulation (e.g. with a different model)</a:t>
            </a:r>
            <a:endParaRPr sz="2000"/>
          </a:p>
        </p:txBody>
      </p:sp>
      <p:sp>
        <p:nvSpPr>
          <p:cNvPr id="496" name="Google Shape;496;p26"/>
          <p:cNvSpPr/>
          <p:nvPr/>
        </p:nvSpPr>
        <p:spPr>
          <a:xfrm>
            <a:off x="7635240" y="1572768"/>
            <a:ext cx="3959352" cy="4160520"/>
          </a:xfrm>
          <a:prstGeom prst="roundRect">
            <a:avLst>
              <a:gd fmla="val 2771" name="adj"/>
            </a:avLst>
          </a:prstGeom>
          <a:solidFill>
            <a:srgbClr val="FCF1DC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7" name="Google Shape;497;p26"/>
          <p:cNvSpPr/>
          <p:nvPr/>
        </p:nvSpPr>
        <p:spPr>
          <a:xfrm>
            <a:off x="7927848" y="1773936"/>
            <a:ext cx="33832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667"/>
              <a:buFont typeface="Arial"/>
              <a:buNone/>
            </a:pPr>
            <a:r>
              <a:rPr b="1" i="0" lang="en-US" sz="1667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DO NOT USE WHEN…</a:t>
            </a:r>
            <a:endParaRPr/>
          </a:p>
        </p:txBody>
      </p:sp>
      <p:sp>
        <p:nvSpPr>
          <p:cNvPr id="498" name="Google Shape;498;p26"/>
          <p:cNvSpPr/>
          <p:nvPr/>
        </p:nvSpPr>
        <p:spPr>
          <a:xfrm>
            <a:off x="7927848" y="2194560"/>
            <a:ext cx="3383280" cy="3383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0" i="0" lang="en-US" sz="21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your application is mainly above the MeV scale</a:t>
            </a:r>
            <a:endParaRPr sz="1900"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0" i="0" lang="en-US" sz="21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→ same results as the Standard EM models, with a performance penalty</a:t>
            </a:r>
            <a:endParaRPr sz="1900"/>
          </a:p>
        </p:txBody>
      </p:sp>
      <p:sp>
        <p:nvSpPr>
          <p:cNvPr id="499" name="Google Shape;499;p26"/>
          <p:cNvSpPr/>
          <p:nvPr/>
        </p:nvSpPr>
        <p:spPr>
          <a:xfrm>
            <a:off x="603504" y="6519672"/>
            <a:ext cx="41148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863"/>
              <a:buFont typeface="Arial"/>
              <a:buNone/>
            </a:pPr>
            <a:r>
              <a:rPr b="0" i="0" lang="en-US" sz="863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Geant4 · Physics — part 2</a:t>
            </a:r>
            <a:endParaRPr/>
          </a:p>
        </p:txBody>
      </p:sp>
      <p:sp>
        <p:nvSpPr>
          <p:cNvPr id="500" name="Google Shape;500;p26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900"/>
              <a:buFont typeface="Arial"/>
              <a:buNone/>
            </a:pPr>
            <a:r>
              <a:rPr b="0" i="0" lang="en-US" sz="900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24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27"/>
          <p:cNvSpPr/>
          <p:nvPr/>
        </p:nvSpPr>
        <p:spPr>
          <a:xfrm>
            <a:off x="603504" y="329184"/>
            <a:ext cx="1097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87F9B"/>
              </a:buClr>
              <a:buSzPts val="1350"/>
              <a:buFont typeface="Arial"/>
              <a:buNone/>
            </a:pPr>
            <a:r>
              <a:rPr b="1" i="0" lang="en-US" sz="1350" u="none" cap="none">
                <a:solidFill>
                  <a:srgbClr val="087F9B"/>
                </a:solidFill>
                <a:latin typeface="Arial"/>
                <a:ea typeface="Arial"/>
                <a:cs typeface="Arial"/>
                <a:sym typeface="Arial"/>
              </a:rPr>
              <a:t>PART III · EM PHYSICS</a:t>
            </a:r>
            <a:endParaRPr/>
          </a:p>
        </p:txBody>
      </p:sp>
      <p:sp>
        <p:nvSpPr>
          <p:cNvPr id="507" name="Google Shape;507;p27"/>
          <p:cNvSpPr/>
          <p:nvPr/>
        </p:nvSpPr>
        <p:spPr>
          <a:xfrm>
            <a:off x="585216" y="548640"/>
            <a:ext cx="11018520" cy="585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3675"/>
              <a:buFont typeface="Arial"/>
              <a:buNone/>
            </a:pPr>
            <a:r>
              <a:rPr b="1" i="0" lang="en-US" sz="3675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EM physics constructors — ready for use</a:t>
            </a:r>
            <a:endParaRPr/>
          </a:p>
        </p:txBody>
      </p:sp>
      <p:sp>
        <p:nvSpPr>
          <p:cNvPr id="508" name="Google Shape;508;p27"/>
          <p:cNvSpPr/>
          <p:nvPr/>
        </p:nvSpPr>
        <p:spPr>
          <a:xfrm>
            <a:off x="603504" y="1627632"/>
            <a:ext cx="3699510" cy="365760"/>
          </a:xfrm>
          <a:prstGeom prst="roundRect">
            <a:avLst>
              <a:gd fmla="val 17500" name="adj"/>
            </a:avLst>
          </a:prstGeom>
          <a:solidFill>
            <a:srgbClr val="EDF7FA"/>
          </a:solidFill>
          <a:ln cap="flat" cmpd="sng" w="1427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9" name="Google Shape;509;p27"/>
          <p:cNvSpPr/>
          <p:nvPr/>
        </p:nvSpPr>
        <p:spPr>
          <a:xfrm>
            <a:off x="786384" y="1645920"/>
            <a:ext cx="333375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425"/>
              <a:buFont typeface="Arial"/>
              <a:buNone/>
            </a:pPr>
            <a:r>
              <a:rPr b="0" i="0" lang="en-US" sz="1425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G4EmStandardPhysics</a:t>
            </a:r>
            <a:endParaRPr/>
          </a:p>
        </p:txBody>
      </p:sp>
      <p:sp>
        <p:nvSpPr>
          <p:cNvPr id="510" name="Google Shape;510;p27"/>
          <p:cNvSpPr/>
          <p:nvPr/>
        </p:nvSpPr>
        <p:spPr>
          <a:xfrm>
            <a:off x="4434840" y="1655064"/>
            <a:ext cx="3017520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388"/>
              <a:buFont typeface="Arial"/>
              <a:buNone/>
            </a:pPr>
            <a:r>
              <a:rPr b="1" i="0" lang="en-US" sz="13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default</a:t>
            </a:r>
            <a:endParaRPr/>
          </a:p>
        </p:txBody>
      </p:sp>
      <p:sp>
        <p:nvSpPr>
          <p:cNvPr id="511" name="Google Shape;511;p27"/>
          <p:cNvSpPr/>
          <p:nvPr/>
        </p:nvSpPr>
        <p:spPr>
          <a:xfrm>
            <a:off x="603504" y="2112264"/>
            <a:ext cx="3699510" cy="365760"/>
          </a:xfrm>
          <a:prstGeom prst="roundRect">
            <a:avLst>
              <a:gd fmla="val 17500" name="adj"/>
            </a:avLst>
          </a:prstGeom>
          <a:solidFill>
            <a:srgbClr val="EDF7FA"/>
          </a:solidFill>
          <a:ln cap="flat" cmpd="sng" w="1427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2" name="Google Shape;512;p27"/>
          <p:cNvSpPr/>
          <p:nvPr/>
        </p:nvSpPr>
        <p:spPr>
          <a:xfrm>
            <a:off x="786384" y="2130552"/>
            <a:ext cx="333375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425"/>
              <a:buFont typeface="Arial"/>
              <a:buNone/>
            </a:pPr>
            <a:r>
              <a:rPr b="0" i="0" lang="en-US" sz="1425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G4EmStandardPhysics_option1</a:t>
            </a:r>
            <a:endParaRPr/>
          </a:p>
        </p:txBody>
      </p:sp>
      <p:sp>
        <p:nvSpPr>
          <p:cNvPr id="513" name="Google Shape;513;p27"/>
          <p:cNvSpPr/>
          <p:nvPr/>
        </p:nvSpPr>
        <p:spPr>
          <a:xfrm>
            <a:off x="4434840" y="2139696"/>
            <a:ext cx="3017520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388"/>
              <a:buFont typeface="Arial"/>
              <a:buNone/>
            </a:pPr>
            <a:r>
              <a:rPr b="0" i="0" lang="en-US" sz="13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EMV · fast configuration; minimal stepping safeguards</a:t>
            </a:r>
            <a:endParaRPr/>
          </a:p>
        </p:txBody>
      </p:sp>
      <p:sp>
        <p:nvSpPr>
          <p:cNvPr id="514" name="Google Shape;514;p27"/>
          <p:cNvSpPr/>
          <p:nvPr/>
        </p:nvSpPr>
        <p:spPr>
          <a:xfrm>
            <a:off x="603504" y="2596896"/>
            <a:ext cx="3699510" cy="365760"/>
          </a:xfrm>
          <a:prstGeom prst="roundRect">
            <a:avLst>
              <a:gd fmla="val 17500" name="adj"/>
            </a:avLst>
          </a:prstGeom>
          <a:solidFill>
            <a:srgbClr val="EDF7FA"/>
          </a:solidFill>
          <a:ln cap="flat" cmpd="sng" w="1427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5" name="Google Shape;515;p27"/>
          <p:cNvSpPr/>
          <p:nvPr/>
        </p:nvSpPr>
        <p:spPr>
          <a:xfrm>
            <a:off x="786384" y="2615184"/>
            <a:ext cx="333375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425"/>
              <a:buFont typeface="Arial"/>
              <a:buNone/>
            </a:pPr>
            <a:r>
              <a:rPr b="0" i="0" lang="en-US" sz="1425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G4EmStandardPhysics_option2</a:t>
            </a:r>
            <a:endParaRPr/>
          </a:p>
        </p:txBody>
      </p:sp>
      <p:sp>
        <p:nvSpPr>
          <p:cNvPr id="516" name="Google Shape;516;p27"/>
          <p:cNvSpPr/>
          <p:nvPr/>
        </p:nvSpPr>
        <p:spPr>
          <a:xfrm>
            <a:off x="4434840" y="2624328"/>
            <a:ext cx="3017520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388"/>
              <a:buFont typeface="Arial"/>
              <a:buNone/>
            </a:pPr>
            <a:r>
              <a:rPr b="0" i="0" lang="en-US" sz="13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EMX · standard models with simple step limitation</a:t>
            </a:r>
            <a:endParaRPr/>
          </a:p>
        </p:txBody>
      </p:sp>
      <p:sp>
        <p:nvSpPr>
          <p:cNvPr id="517" name="Google Shape;517;p27"/>
          <p:cNvSpPr/>
          <p:nvPr/>
        </p:nvSpPr>
        <p:spPr>
          <a:xfrm>
            <a:off x="603504" y="3081528"/>
            <a:ext cx="3699510" cy="365760"/>
          </a:xfrm>
          <a:prstGeom prst="roundRect">
            <a:avLst>
              <a:gd fmla="val 17500" name="adj"/>
            </a:avLst>
          </a:prstGeom>
          <a:solidFill>
            <a:srgbClr val="EDF7FA"/>
          </a:solidFill>
          <a:ln cap="flat" cmpd="sng" w="1427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8" name="Google Shape;518;p27"/>
          <p:cNvSpPr/>
          <p:nvPr/>
        </p:nvSpPr>
        <p:spPr>
          <a:xfrm>
            <a:off x="786384" y="3099816"/>
            <a:ext cx="333375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425"/>
              <a:buFont typeface="Arial"/>
              <a:buNone/>
            </a:pPr>
            <a:r>
              <a:rPr b="0" i="0" lang="en-US" sz="1425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G4EmStandardPhysics_option3</a:t>
            </a:r>
            <a:endParaRPr/>
          </a:p>
        </p:txBody>
      </p:sp>
      <p:sp>
        <p:nvSpPr>
          <p:cNvPr id="519" name="Google Shape;519;p27"/>
          <p:cNvSpPr/>
          <p:nvPr/>
        </p:nvSpPr>
        <p:spPr>
          <a:xfrm>
            <a:off x="4434840" y="3108960"/>
            <a:ext cx="3017520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388"/>
              <a:buFont typeface="Arial"/>
              <a:buNone/>
            </a:pPr>
            <a:r>
              <a:rPr b="0" i="0" lang="en-US" sz="13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EMY · more accurate boundary/step treatment</a:t>
            </a:r>
            <a:endParaRPr/>
          </a:p>
        </p:txBody>
      </p:sp>
      <p:sp>
        <p:nvSpPr>
          <p:cNvPr id="520" name="Google Shape;520;p27"/>
          <p:cNvSpPr/>
          <p:nvPr/>
        </p:nvSpPr>
        <p:spPr>
          <a:xfrm>
            <a:off x="603504" y="3566160"/>
            <a:ext cx="3699510" cy="365760"/>
          </a:xfrm>
          <a:prstGeom prst="roundRect">
            <a:avLst>
              <a:gd fmla="val 17500" name="adj"/>
            </a:avLst>
          </a:prstGeom>
          <a:solidFill>
            <a:srgbClr val="EDF7FA"/>
          </a:solidFill>
          <a:ln cap="flat" cmpd="sng" w="1427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1" name="Google Shape;521;p27"/>
          <p:cNvSpPr/>
          <p:nvPr/>
        </p:nvSpPr>
        <p:spPr>
          <a:xfrm>
            <a:off x="786384" y="3584448"/>
            <a:ext cx="333375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425"/>
              <a:buFont typeface="Arial"/>
              <a:buNone/>
            </a:pPr>
            <a:r>
              <a:rPr b="0" i="0" lang="en-US" sz="1425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G4EmStandardPhysics_option4</a:t>
            </a:r>
            <a:endParaRPr/>
          </a:p>
        </p:txBody>
      </p:sp>
      <p:sp>
        <p:nvSpPr>
          <p:cNvPr id="522" name="Google Shape;522;p27"/>
          <p:cNvSpPr/>
          <p:nvPr/>
        </p:nvSpPr>
        <p:spPr>
          <a:xfrm>
            <a:off x="4434840" y="3593592"/>
            <a:ext cx="3017520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388"/>
              <a:buFont typeface="Arial"/>
              <a:buNone/>
            </a:pPr>
            <a:r>
              <a:rPr b="0" i="0" lang="en-US" sz="13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EMZ · high-accuracy mixture; LowEP Compton below 20 MeV</a:t>
            </a:r>
            <a:endParaRPr/>
          </a:p>
        </p:txBody>
      </p:sp>
      <p:sp>
        <p:nvSpPr>
          <p:cNvPr id="523" name="Google Shape;523;p27"/>
          <p:cNvSpPr/>
          <p:nvPr/>
        </p:nvSpPr>
        <p:spPr>
          <a:xfrm>
            <a:off x="603504" y="4050792"/>
            <a:ext cx="3699510" cy="365760"/>
          </a:xfrm>
          <a:prstGeom prst="roundRect">
            <a:avLst>
              <a:gd fmla="val 17500" name="adj"/>
            </a:avLst>
          </a:prstGeom>
          <a:solidFill>
            <a:srgbClr val="EDF7FA"/>
          </a:solidFill>
          <a:ln cap="flat" cmpd="sng" w="1427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4" name="Google Shape;524;p27"/>
          <p:cNvSpPr/>
          <p:nvPr/>
        </p:nvSpPr>
        <p:spPr>
          <a:xfrm>
            <a:off x="786384" y="4069080"/>
            <a:ext cx="333375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425"/>
              <a:buFont typeface="Arial"/>
              <a:buNone/>
            </a:pPr>
            <a:r>
              <a:rPr b="0" i="0" lang="en-US" sz="1425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G4EmLivermorePhysics</a:t>
            </a:r>
            <a:endParaRPr/>
          </a:p>
        </p:txBody>
      </p:sp>
      <p:sp>
        <p:nvSpPr>
          <p:cNvPr id="525" name="Google Shape;525;p27"/>
          <p:cNvSpPr/>
          <p:nvPr/>
        </p:nvSpPr>
        <p:spPr>
          <a:xfrm>
            <a:off x="603504" y="4535424"/>
            <a:ext cx="3699510" cy="365760"/>
          </a:xfrm>
          <a:prstGeom prst="roundRect">
            <a:avLst>
              <a:gd fmla="val 17500" name="adj"/>
            </a:avLst>
          </a:prstGeom>
          <a:solidFill>
            <a:srgbClr val="EDF7FA"/>
          </a:solidFill>
          <a:ln cap="flat" cmpd="sng" w="1427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6" name="Google Shape;526;p27"/>
          <p:cNvSpPr/>
          <p:nvPr/>
        </p:nvSpPr>
        <p:spPr>
          <a:xfrm>
            <a:off x="786384" y="4553712"/>
            <a:ext cx="333375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425"/>
              <a:buFont typeface="Arial"/>
              <a:buNone/>
            </a:pPr>
            <a:r>
              <a:rPr b="0" i="0" lang="en-US" sz="1425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G4EmLivermorePolarizedPhysics</a:t>
            </a:r>
            <a:endParaRPr/>
          </a:p>
        </p:txBody>
      </p:sp>
      <p:sp>
        <p:nvSpPr>
          <p:cNvPr id="527" name="Google Shape;527;p27"/>
          <p:cNvSpPr/>
          <p:nvPr/>
        </p:nvSpPr>
        <p:spPr>
          <a:xfrm>
            <a:off x="603504" y="5020056"/>
            <a:ext cx="3699510" cy="365760"/>
          </a:xfrm>
          <a:prstGeom prst="roundRect">
            <a:avLst>
              <a:gd fmla="val 17500" name="adj"/>
            </a:avLst>
          </a:prstGeom>
          <a:solidFill>
            <a:srgbClr val="EDF7FA"/>
          </a:solidFill>
          <a:ln cap="flat" cmpd="sng" w="1427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8" name="Google Shape;528;p27"/>
          <p:cNvSpPr/>
          <p:nvPr/>
        </p:nvSpPr>
        <p:spPr>
          <a:xfrm>
            <a:off x="786384" y="5038344"/>
            <a:ext cx="333375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425"/>
              <a:buFont typeface="Arial"/>
              <a:buNone/>
            </a:pPr>
            <a:r>
              <a:rPr b="0" i="0" lang="en-US" sz="1425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G4EmPenelopePhysics</a:t>
            </a:r>
            <a:endParaRPr/>
          </a:p>
        </p:txBody>
      </p:sp>
      <p:sp>
        <p:nvSpPr>
          <p:cNvPr id="529" name="Google Shape;529;p27"/>
          <p:cNvSpPr/>
          <p:nvPr/>
        </p:nvSpPr>
        <p:spPr>
          <a:xfrm>
            <a:off x="603504" y="5504688"/>
            <a:ext cx="3699510" cy="365760"/>
          </a:xfrm>
          <a:prstGeom prst="roundRect">
            <a:avLst>
              <a:gd fmla="val 17500" name="adj"/>
            </a:avLst>
          </a:prstGeom>
          <a:solidFill>
            <a:srgbClr val="EDF7FA"/>
          </a:solidFill>
          <a:ln cap="flat" cmpd="sng" w="1427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0" name="Google Shape;530;p27"/>
          <p:cNvSpPr/>
          <p:nvPr/>
        </p:nvSpPr>
        <p:spPr>
          <a:xfrm>
            <a:off x="786384" y="5522976"/>
            <a:ext cx="333375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425"/>
              <a:buFont typeface="Arial"/>
              <a:buNone/>
            </a:pPr>
            <a:r>
              <a:rPr b="0" i="0" lang="en-US" sz="1425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G4EmLowEPPhysics</a:t>
            </a:r>
            <a:endParaRPr/>
          </a:p>
        </p:txBody>
      </p:sp>
      <p:sp>
        <p:nvSpPr>
          <p:cNvPr id="531" name="Google Shape;531;p27"/>
          <p:cNvSpPr/>
          <p:nvPr/>
        </p:nvSpPr>
        <p:spPr>
          <a:xfrm>
            <a:off x="603504" y="5989320"/>
            <a:ext cx="3699510" cy="365760"/>
          </a:xfrm>
          <a:prstGeom prst="roundRect">
            <a:avLst>
              <a:gd fmla="val 17500" name="adj"/>
            </a:avLst>
          </a:prstGeom>
          <a:solidFill>
            <a:srgbClr val="EDF7FA"/>
          </a:solidFill>
          <a:ln cap="flat" cmpd="sng" w="1427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2" name="Google Shape;532;p27"/>
          <p:cNvSpPr/>
          <p:nvPr/>
        </p:nvSpPr>
        <p:spPr>
          <a:xfrm>
            <a:off x="786384" y="6007608"/>
            <a:ext cx="333375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425"/>
              <a:buFont typeface="Arial"/>
              <a:buNone/>
            </a:pPr>
            <a:r>
              <a:rPr b="0" i="0" lang="en-US" sz="1425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G4EmDNAPhysics_*</a:t>
            </a:r>
            <a:endParaRPr/>
          </a:p>
        </p:txBody>
      </p:sp>
      <p:sp>
        <p:nvSpPr>
          <p:cNvPr id="533" name="Google Shape;533;p27"/>
          <p:cNvSpPr/>
          <p:nvPr/>
        </p:nvSpPr>
        <p:spPr>
          <a:xfrm>
            <a:off x="4434840" y="6016752"/>
            <a:ext cx="3017520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388"/>
              <a:buFont typeface="Arial"/>
              <a:buNone/>
            </a:pPr>
            <a:r>
              <a:rPr b="0" i="0" lang="en-US" sz="13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…and more</a:t>
            </a:r>
            <a:endParaRPr/>
          </a:p>
        </p:txBody>
      </p:sp>
      <p:sp>
        <p:nvSpPr>
          <p:cNvPr id="534" name="Google Shape;534;p27"/>
          <p:cNvSpPr/>
          <p:nvPr/>
        </p:nvSpPr>
        <p:spPr>
          <a:xfrm>
            <a:off x="7818120" y="1627632"/>
            <a:ext cx="3776472" cy="2011680"/>
          </a:xfrm>
          <a:prstGeom prst="roundRect">
            <a:avLst>
              <a:gd fmla="val 5455" name="adj"/>
            </a:avLst>
          </a:prstGeom>
          <a:solidFill>
            <a:srgbClr val="F3F7FA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27"/>
          <p:cNvSpPr/>
          <p:nvPr/>
        </p:nvSpPr>
        <p:spPr>
          <a:xfrm>
            <a:off x="8110728" y="1828800"/>
            <a:ext cx="319125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COMBINED PHYSICS</a:t>
            </a:r>
            <a:endParaRPr/>
          </a:p>
        </p:txBody>
      </p:sp>
      <p:sp>
        <p:nvSpPr>
          <p:cNvPr id="536" name="Google Shape;536;p27"/>
          <p:cNvSpPr/>
          <p:nvPr/>
        </p:nvSpPr>
        <p:spPr>
          <a:xfrm>
            <a:off x="8110728" y="2194560"/>
            <a:ext cx="3200400" cy="1280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1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Standard</a:t>
            </a:r>
            <a:r>
              <a:rPr b="0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&gt; 1 GeV</a:t>
            </a:r>
            <a:endParaRPr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1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Low-energy</a:t>
            </a:r>
            <a:r>
              <a:rPr b="0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&lt; 1 GeV</a:t>
            </a:r>
            <a:endParaRPr/>
          </a:p>
        </p:txBody>
      </p:sp>
      <p:sp>
        <p:nvSpPr>
          <p:cNvPr id="537" name="Google Shape;537;p27"/>
          <p:cNvSpPr/>
          <p:nvPr/>
        </p:nvSpPr>
        <p:spPr>
          <a:xfrm>
            <a:off x="7818120" y="3886200"/>
            <a:ext cx="3776472" cy="1737360"/>
          </a:xfrm>
          <a:prstGeom prst="roundRect">
            <a:avLst>
              <a:gd fmla="val 4737" name="adj"/>
            </a:avLst>
          </a:prstGeom>
          <a:solidFill>
            <a:srgbClr val="E9F4F9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27"/>
          <p:cNvSpPr/>
          <p:nvPr/>
        </p:nvSpPr>
        <p:spPr>
          <a:xfrm>
            <a:off x="8001000" y="4617720"/>
            <a:ext cx="274320" cy="274320"/>
          </a:xfrm>
          <a:prstGeom prst="ellipse">
            <a:avLst/>
          </a:prstGeom>
          <a:solidFill>
            <a:srgbClr val="EDF7FA"/>
          </a:solidFill>
          <a:ln cap="flat" cmpd="sng" w="1427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9" name="Google Shape;539;p27"/>
          <p:cNvSpPr/>
          <p:nvPr/>
        </p:nvSpPr>
        <p:spPr>
          <a:xfrm>
            <a:off x="8001000" y="4599432"/>
            <a:ext cx="274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73F5F"/>
              </a:buClr>
              <a:buSzPts val="1425"/>
              <a:buFont typeface="Arial"/>
              <a:buNone/>
            </a:pPr>
            <a:r>
              <a:rPr b="1" i="1" lang="en-US" sz="1425" u="none" cap="none">
                <a:solidFill>
                  <a:srgbClr val="173F5F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endParaRPr/>
          </a:p>
        </p:txBody>
      </p:sp>
      <p:sp>
        <p:nvSpPr>
          <p:cNvPr id="540" name="Google Shape;540;p27"/>
          <p:cNvSpPr/>
          <p:nvPr/>
        </p:nvSpPr>
        <p:spPr>
          <a:xfrm>
            <a:off x="8421624" y="3941064"/>
            <a:ext cx="2953512" cy="16276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0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Advantage of these classes: they are </a:t>
            </a:r>
            <a:r>
              <a:rPr b="1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tested on a regular basis</a:t>
            </a:r>
            <a:r>
              <a:rPr b="0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and used for regular validation.</a:t>
            </a:r>
            <a:endParaRPr/>
          </a:p>
        </p:txBody>
      </p:sp>
      <p:sp>
        <p:nvSpPr>
          <p:cNvPr id="541" name="Google Shape;541;p27"/>
          <p:cNvSpPr/>
          <p:nvPr/>
        </p:nvSpPr>
        <p:spPr>
          <a:xfrm>
            <a:off x="7882128" y="5897880"/>
            <a:ext cx="3657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1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Current overview: Geant4 11.4 Physics List Guide</a:t>
            </a:r>
            <a:endParaRPr/>
          </a:p>
        </p:txBody>
      </p:sp>
      <p:sp>
        <p:nvSpPr>
          <p:cNvPr id="542" name="Google Shape;542;p27"/>
          <p:cNvSpPr/>
          <p:nvPr/>
        </p:nvSpPr>
        <p:spPr>
          <a:xfrm>
            <a:off x="603504" y="6519672"/>
            <a:ext cx="41148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863"/>
              <a:buFont typeface="Arial"/>
              <a:buNone/>
            </a:pPr>
            <a:r>
              <a:rPr b="0" i="0" lang="en-US" sz="863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Geant4 · Physics — part 2</a:t>
            </a:r>
            <a:endParaRPr/>
          </a:p>
        </p:txBody>
      </p:sp>
      <p:sp>
        <p:nvSpPr>
          <p:cNvPr id="543" name="Google Shape;543;p27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900"/>
              <a:buFont typeface="Arial"/>
              <a:buNone/>
            </a:pPr>
            <a:r>
              <a:rPr b="0" i="0" lang="en-US" sz="900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25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28"/>
          <p:cNvSpPr/>
          <p:nvPr/>
        </p:nvSpPr>
        <p:spPr>
          <a:xfrm>
            <a:off x="603504" y="329184"/>
            <a:ext cx="1097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87F9B"/>
              </a:buClr>
              <a:buSzPts val="1350"/>
              <a:buFont typeface="Arial"/>
              <a:buNone/>
            </a:pPr>
            <a:r>
              <a:rPr b="1" i="0" lang="en-US" sz="1350" u="none" cap="none">
                <a:solidFill>
                  <a:srgbClr val="087F9B"/>
                </a:solidFill>
                <a:latin typeface="Arial"/>
                <a:ea typeface="Arial"/>
                <a:cs typeface="Arial"/>
                <a:sym typeface="Arial"/>
              </a:rPr>
              <a:t>PART III · EM PHYSICS</a:t>
            </a:r>
            <a:endParaRPr/>
          </a:p>
        </p:txBody>
      </p:sp>
      <p:sp>
        <p:nvSpPr>
          <p:cNvPr id="550" name="Google Shape;550;p28"/>
          <p:cNvSpPr/>
          <p:nvPr/>
        </p:nvSpPr>
        <p:spPr>
          <a:xfrm>
            <a:off x="585216" y="548640"/>
            <a:ext cx="11018520" cy="585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3675"/>
              <a:buFont typeface="Arial"/>
              <a:buNone/>
            </a:pPr>
            <a:r>
              <a:rPr b="1" i="0" lang="en-US" sz="3675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How to extract physics?</a:t>
            </a:r>
            <a:endParaRPr/>
          </a:p>
        </p:txBody>
      </p:sp>
      <p:sp>
        <p:nvSpPr>
          <p:cNvPr id="551" name="Google Shape;551;p28"/>
          <p:cNvSpPr/>
          <p:nvPr/>
        </p:nvSpPr>
        <p:spPr>
          <a:xfrm>
            <a:off x="603504" y="1572768"/>
            <a:ext cx="10972800" cy="146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0" i="0" lang="en-US" sz="21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Possible to retrieve physics quantities via G4EmCalculator or directly from the physics models</a:t>
            </a:r>
            <a:endParaRPr sz="1900"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0" i="0" lang="en-US" sz="21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the physics list should be </a:t>
            </a:r>
            <a:r>
              <a:rPr b="1" i="0" lang="en-US" sz="21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initialized</a:t>
            </a:r>
            <a:endParaRPr sz="1900"/>
          </a:p>
        </p:txBody>
      </p:sp>
      <p:sp>
        <p:nvSpPr>
          <p:cNvPr id="552" name="Google Shape;552;p28"/>
          <p:cNvSpPr/>
          <p:nvPr/>
        </p:nvSpPr>
        <p:spPr>
          <a:xfrm>
            <a:off x="603504" y="2880360"/>
            <a:ext cx="109728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0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Example — total cross section (cm⁻¹) of process procName for particle particle in material matName:</a:t>
            </a:r>
            <a:endParaRPr/>
          </a:p>
        </p:txBody>
      </p:sp>
      <p:sp>
        <p:nvSpPr>
          <p:cNvPr id="553" name="Google Shape;553;p28"/>
          <p:cNvSpPr/>
          <p:nvPr/>
        </p:nvSpPr>
        <p:spPr>
          <a:xfrm>
            <a:off x="603504" y="3291840"/>
            <a:ext cx="10991088" cy="2148840"/>
          </a:xfrm>
          <a:prstGeom prst="roundRect">
            <a:avLst>
              <a:gd fmla="val 3830" name="adj"/>
            </a:avLst>
          </a:prstGeom>
          <a:solidFill>
            <a:srgbClr val="EDF7FA"/>
          </a:solidFill>
          <a:ln cap="flat" cmpd="sng" w="1427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9FB2C2">
                <a:alpha val="34902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28"/>
          <p:cNvSpPr/>
          <p:nvPr/>
        </p:nvSpPr>
        <p:spPr>
          <a:xfrm>
            <a:off x="841248" y="3419856"/>
            <a:ext cx="10533888" cy="19110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500"/>
              <a:buFont typeface="Verdana"/>
              <a:buNone/>
            </a:pPr>
            <a:r>
              <a:rPr b="0" i="0" lang="en-US" sz="1500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G4EmCalculator emCalculator;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500"/>
              <a:buFont typeface="Verdana"/>
              <a:buNone/>
            </a:pPr>
            <a:r>
              <a:rPr b="0" i="0" lang="en-US" sz="1500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G4Material* material =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500"/>
              <a:buFont typeface="Verdana"/>
              <a:buNone/>
            </a:pPr>
            <a:r>
              <a:rPr b="0" i="0" lang="en-US" sz="1500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    G4NistManager::Instance()-&gt;FindOrBuildMaterial("matName");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500"/>
              <a:buFont typeface="Verdana"/>
              <a:buNone/>
            </a:pPr>
            <a:r>
              <a:rPr b="0" i="0" lang="en-US" sz="1500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G4double massSigma = emCalculator.ComputeCrossSectionPerVolume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500"/>
              <a:buFont typeface="Verdana"/>
              <a:buNone/>
            </a:pPr>
            <a:r>
              <a:rPr b="0" i="0" lang="en-US" sz="1500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    (energy, particle, procName, material);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500"/>
              <a:buFont typeface="Verdana"/>
              <a:buNone/>
            </a:pPr>
            <a:r>
              <a:rPr b="0" i="0" lang="en-US" sz="1500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G4cout &lt;&lt; G4BestUnit(massSigma, "Surface/Volume") &lt;&lt; G4endl;</a:t>
            </a:r>
            <a:endParaRPr/>
          </a:p>
        </p:txBody>
      </p:sp>
      <p:sp>
        <p:nvSpPr>
          <p:cNvPr id="555" name="Google Shape;555;p28"/>
          <p:cNvSpPr/>
          <p:nvPr/>
        </p:nvSpPr>
        <p:spPr>
          <a:xfrm>
            <a:off x="603504" y="5760720"/>
            <a:ext cx="201168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A good example:</a:t>
            </a:r>
            <a:endParaRPr/>
          </a:p>
        </p:txBody>
      </p:sp>
      <p:sp>
        <p:nvSpPr>
          <p:cNvPr id="556" name="Google Shape;556;p28"/>
          <p:cNvSpPr/>
          <p:nvPr/>
        </p:nvSpPr>
        <p:spPr>
          <a:xfrm>
            <a:off x="2331720" y="5733288"/>
            <a:ext cx="5981090" cy="320040"/>
          </a:xfrm>
          <a:prstGeom prst="roundRect">
            <a:avLst>
              <a:gd fmla="val 48571" name="adj"/>
            </a:avLst>
          </a:prstGeom>
          <a:solidFill>
            <a:srgbClr val="E1F1F7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28"/>
          <p:cNvSpPr/>
          <p:nvPr/>
        </p:nvSpPr>
        <p:spPr>
          <a:xfrm>
            <a:off x="2359152" y="5742432"/>
            <a:ext cx="5926226" cy="301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6C87"/>
              </a:buClr>
              <a:buSzPts val="1350"/>
              <a:buFont typeface="Arial"/>
              <a:buNone/>
            </a:pPr>
            <a:r>
              <a:rPr b="0" i="0" lang="en-US" sz="1350" u="none" cap="none">
                <a:solidFill>
                  <a:srgbClr val="006C87"/>
                </a:solidFill>
                <a:latin typeface="Arial"/>
                <a:ea typeface="Arial"/>
                <a:cs typeface="Arial"/>
                <a:sym typeface="Arial"/>
              </a:rPr>
              <a:t>$G4INSTALL/examples/extended/electromagnetic/TestEm14</a:t>
            </a:r>
            <a:endParaRPr/>
          </a:p>
        </p:txBody>
      </p:sp>
      <p:sp>
        <p:nvSpPr>
          <p:cNvPr id="558" name="Google Shape;558;p28"/>
          <p:cNvSpPr/>
          <p:nvPr/>
        </p:nvSpPr>
        <p:spPr>
          <a:xfrm>
            <a:off x="603504" y="6519672"/>
            <a:ext cx="41148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863"/>
              <a:buFont typeface="Arial"/>
              <a:buNone/>
            </a:pPr>
            <a:r>
              <a:rPr b="0" i="0" lang="en-US" sz="863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Geant4 · Physics — part 2</a:t>
            </a:r>
            <a:endParaRPr/>
          </a:p>
        </p:txBody>
      </p:sp>
      <p:sp>
        <p:nvSpPr>
          <p:cNvPr id="559" name="Google Shape;559;p28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900"/>
              <a:buFont typeface="Arial"/>
              <a:buNone/>
            </a:pPr>
            <a:r>
              <a:rPr b="0" i="0" lang="en-US" sz="900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26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64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29"/>
          <p:cNvSpPr/>
          <p:nvPr/>
        </p:nvSpPr>
        <p:spPr>
          <a:xfrm>
            <a:off x="6949440" y="640080"/>
            <a:ext cx="5120640" cy="5760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CDE7EF"/>
              </a:buClr>
              <a:buSzPts val="11250"/>
              <a:buFont typeface="Arial"/>
              <a:buNone/>
            </a:pPr>
            <a:r>
              <a:rPr b="1" i="0" lang="en-US" sz="11250" u="none" cap="none">
                <a:solidFill>
                  <a:srgbClr val="CDE7EF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/>
          </a:p>
        </p:txBody>
      </p:sp>
      <p:sp>
        <p:nvSpPr>
          <p:cNvPr id="566" name="Google Shape;566;p29"/>
          <p:cNvSpPr/>
          <p:nvPr/>
        </p:nvSpPr>
        <p:spPr>
          <a:xfrm>
            <a:off x="859536" y="2487168"/>
            <a:ext cx="54864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87F9B"/>
              </a:buClr>
              <a:buSzPts val="1650"/>
              <a:buFont typeface="Arial"/>
              <a:buNone/>
            </a:pPr>
            <a:r>
              <a:rPr b="1" i="0" lang="en-US" sz="1650" u="none" cap="none">
                <a:solidFill>
                  <a:srgbClr val="087F9B"/>
                </a:solidFill>
                <a:latin typeface="Arial"/>
                <a:ea typeface="Arial"/>
                <a:cs typeface="Arial"/>
                <a:sym typeface="Arial"/>
              </a:rPr>
              <a:t>PART IV</a:t>
            </a:r>
            <a:endParaRPr/>
          </a:p>
        </p:txBody>
      </p:sp>
      <p:sp>
        <p:nvSpPr>
          <p:cNvPr id="567" name="Google Shape;567;p29"/>
          <p:cNvSpPr/>
          <p:nvPr/>
        </p:nvSpPr>
        <p:spPr>
          <a:xfrm>
            <a:off x="804672" y="278892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4800"/>
              <a:buFont typeface="Arial"/>
              <a:buNone/>
            </a:pPr>
            <a:r>
              <a:rPr b="1" i="0" lang="en-US" sz="4800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Optical physics</a:t>
            </a:r>
            <a:endParaRPr/>
          </a:p>
        </p:txBody>
      </p:sp>
      <p:sp>
        <p:nvSpPr>
          <p:cNvPr id="568" name="Google Shape;568;p29"/>
          <p:cNvSpPr/>
          <p:nvPr/>
        </p:nvSpPr>
        <p:spPr>
          <a:xfrm>
            <a:off x="859536" y="3822192"/>
            <a:ext cx="749808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1725"/>
              <a:buFont typeface="Arial"/>
              <a:buNone/>
            </a:pPr>
            <a:r>
              <a:rPr b="0" i="0" lang="en-US" sz="1725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Optical photons: production, tracking and optical properties</a:t>
            </a:r>
            <a:endParaRPr/>
          </a:p>
        </p:txBody>
      </p:sp>
      <p:sp>
        <p:nvSpPr>
          <p:cNvPr id="569" name="Google Shape;569;p29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900"/>
              <a:buFont typeface="Arial"/>
              <a:buNone/>
            </a:pPr>
            <a:r>
              <a:rPr b="0" i="0" lang="en-US" sz="900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27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30"/>
          <p:cNvSpPr/>
          <p:nvPr/>
        </p:nvSpPr>
        <p:spPr>
          <a:xfrm>
            <a:off x="603504" y="329184"/>
            <a:ext cx="1097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87F9B"/>
              </a:buClr>
              <a:buSzPts val="1350"/>
              <a:buFont typeface="Arial"/>
              <a:buNone/>
            </a:pPr>
            <a:r>
              <a:rPr b="1" i="0" lang="en-US" sz="1350" u="none" cap="none">
                <a:solidFill>
                  <a:srgbClr val="087F9B"/>
                </a:solidFill>
                <a:latin typeface="Arial"/>
                <a:ea typeface="Arial"/>
                <a:cs typeface="Arial"/>
                <a:sym typeface="Arial"/>
              </a:rPr>
              <a:t>PART IV · OPTICAL PHYSICS</a:t>
            </a:r>
            <a:endParaRPr/>
          </a:p>
        </p:txBody>
      </p:sp>
      <p:sp>
        <p:nvSpPr>
          <p:cNvPr id="576" name="Google Shape;576;p30"/>
          <p:cNvSpPr/>
          <p:nvPr/>
        </p:nvSpPr>
        <p:spPr>
          <a:xfrm>
            <a:off x="585216" y="548640"/>
            <a:ext cx="11018520" cy="585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3675"/>
              <a:buFont typeface="Arial"/>
              <a:buNone/>
            </a:pPr>
            <a:r>
              <a:rPr b="1" i="0" lang="en-US" sz="3675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Optical photons</a:t>
            </a:r>
            <a:endParaRPr/>
          </a:p>
        </p:txBody>
      </p:sp>
      <p:sp>
        <p:nvSpPr>
          <p:cNvPr id="577" name="Google Shape;577;p30"/>
          <p:cNvSpPr/>
          <p:nvPr/>
        </p:nvSpPr>
        <p:spPr>
          <a:xfrm>
            <a:off x="603504" y="1572768"/>
            <a:ext cx="5852160" cy="4480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21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Dedicated particle in Geant4: G4OpticalPhoton</a:t>
            </a:r>
            <a:endParaRPr sz="1900"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21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different</a:t>
            </a:r>
            <a:r>
              <a:rPr b="0" i="0" lang="en-US" sz="21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from G4Gamma — no smooth transition between them</a:t>
            </a:r>
            <a:endParaRPr sz="1900"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21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polarization</a:t>
            </a:r>
            <a:r>
              <a:rPr b="0" i="0" lang="en-US" sz="21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information included</a:t>
            </a:r>
            <a:endParaRPr sz="1900"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21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The same concept applies to G4Phonon (and other exotic particles)</a:t>
            </a:r>
            <a:endParaRPr sz="1900"/>
          </a:p>
        </p:txBody>
      </p:sp>
      <p:sp>
        <p:nvSpPr>
          <p:cNvPr id="578" name="Google Shape;578;p30"/>
          <p:cNvSpPr/>
          <p:nvPr/>
        </p:nvSpPr>
        <p:spPr>
          <a:xfrm>
            <a:off x="6720840" y="1645920"/>
            <a:ext cx="4873752" cy="4297680"/>
          </a:xfrm>
          <a:prstGeom prst="roundRect">
            <a:avLst>
              <a:gd fmla="val 2553" name="adj"/>
            </a:avLst>
          </a:prstGeom>
          <a:solidFill>
            <a:srgbClr val="F3F7FA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9" name="Google Shape;579;p30"/>
          <p:cNvSpPr/>
          <p:nvPr/>
        </p:nvSpPr>
        <p:spPr>
          <a:xfrm>
            <a:off x="7013448" y="1847088"/>
            <a:ext cx="428853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HANDLING OPTICAL PHOTONS REQUIRES</a:t>
            </a:r>
            <a:endParaRPr/>
          </a:p>
        </p:txBody>
      </p:sp>
      <p:sp>
        <p:nvSpPr>
          <p:cNvPr id="580" name="Google Shape;580;p30"/>
          <p:cNvSpPr/>
          <p:nvPr/>
        </p:nvSpPr>
        <p:spPr>
          <a:xfrm>
            <a:off x="7013448" y="2240280"/>
            <a:ext cx="4297680" cy="3566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19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processes able to </a:t>
            </a:r>
            <a:r>
              <a:rPr b="1" i="0" lang="en-US" sz="19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produce</a:t>
            </a:r>
            <a:r>
              <a:rPr b="0" i="0" lang="en-US" sz="19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optical photons (G4Scintillation, G4Cerenkov, …)</a:t>
            </a:r>
            <a:endParaRPr sz="1700"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19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processes describing the </a:t>
            </a:r>
            <a:r>
              <a:rPr b="1" i="0" lang="en-US" sz="19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interaction</a:t>
            </a:r>
            <a:r>
              <a:rPr b="0" i="0" lang="en-US" sz="19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of optical photons:</a:t>
            </a:r>
            <a:endParaRPr sz="1700"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19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bulk</a:t>
            </a:r>
            <a:r>
              <a:rPr b="0" i="0" lang="en-US" sz="19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processes — absorption, elastic scattering, WLS</a:t>
            </a:r>
            <a:endParaRPr sz="1700"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19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boundary</a:t>
            </a:r>
            <a:r>
              <a:rPr b="0" i="0" lang="en-US" sz="19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processes — reflection, refraction, …</a:t>
            </a:r>
            <a:endParaRPr sz="1700"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19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according to the </a:t>
            </a:r>
            <a:r>
              <a:rPr b="1" i="0" lang="en-US" sz="19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laws of optics</a:t>
            </a:r>
            <a:endParaRPr sz="1700"/>
          </a:p>
        </p:txBody>
      </p:sp>
      <p:sp>
        <p:nvSpPr>
          <p:cNvPr id="581" name="Google Shape;581;p30"/>
          <p:cNvSpPr/>
          <p:nvPr/>
        </p:nvSpPr>
        <p:spPr>
          <a:xfrm>
            <a:off x="603504" y="6519672"/>
            <a:ext cx="41148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863"/>
              <a:buFont typeface="Arial"/>
              <a:buNone/>
            </a:pPr>
            <a:r>
              <a:rPr b="0" i="0" lang="en-US" sz="863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Geant4 · Physics — part 2</a:t>
            </a:r>
            <a:endParaRPr/>
          </a:p>
        </p:txBody>
      </p:sp>
      <p:sp>
        <p:nvSpPr>
          <p:cNvPr id="582" name="Google Shape;582;p30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900"/>
              <a:buFont typeface="Arial"/>
              <a:buNone/>
            </a:pPr>
            <a:r>
              <a:rPr b="0" i="0" lang="en-US" sz="900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28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31"/>
          <p:cNvSpPr/>
          <p:nvPr/>
        </p:nvSpPr>
        <p:spPr>
          <a:xfrm>
            <a:off x="603504" y="329184"/>
            <a:ext cx="1097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87F9B"/>
              </a:buClr>
              <a:buSzPts val="1350"/>
              <a:buFont typeface="Arial"/>
              <a:buNone/>
            </a:pPr>
            <a:r>
              <a:rPr b="1" i="0" lang="en-US" sz="1350" u="none" cap="none">
                <a:solidFill>
                  <a:srgbClr val="087F9B"/>
                </a:solidFill>
                <a:latin typeface="Arial"/>
                <a:ea typeface="Arial"/>
                <a:cs typeface="Arial"/>
                <a:sym typeface="Arial"/>
              </a:rPr>
              <a:t>PART IV · OPTICAL PHYSICS</a:t>
            </a:r>
            <a:endParaRPr/>
          </a:p>
        </p:txBody>
      </p:sp>
      <p:sp>
        <p:nvSpPr>
          <p:cNvPr id="589" name="Google Shape;589;p31"/>
          <p:cNvSpPr/>
          <p:nvPr/>
        </p:nvSpPr>
        <p:spPr>
          <a:xfrm>
            <a:off x="585216" y="548640"/>
            <a:ext cx="11018520" cy="585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3675"/>
              <a:buFont typeface="Arial"/>
              <a:buNone/>
            </a:pPr>
            <a:r>
              <a:rPr b="1" i="0" lang="en-US" sz="3675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OpPhoton tracking</a:t>
            </a:r>
            <a:endParaRPr/>
          </a:p>
        </p:txBody>
      </p:sp>
      <p:sp>
        <p:nvSpPr>
          <p:cNvPr id="590" name="Google Shape;590;p31"/>
          <p:cNvSpPr/>
          <p:nvPr/>
        </p:nvSpPr>
        <p:spPr>
          <a:xfrm>
            <a:off x="603504" y="1572768"/>
            <a:ext cx="10972800" cy="3108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0" i="0" lang="en-US" sz="20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By default, track Čerenkov secondaries before resuming the primary; configure this through G4OpticalParameters:</a:t>
            </a:r>
            <a:endParaRPr sz="1800"/>
          </a:p>
        </p:txBody>
      </p:sp>
      <p:sp>
        <p:nvSpPr>
          <p:cNvPr id="591" name="Google Shape;591;p31"/>
          <p:cNvSpPr/>
          <p:nvPr/>
        </p:nvSpPr>
        <p:spPr>
          <a:xfrm>
            <a:off x="603504" y="2880360"/>
            <a:ext cx="10991088" cy="777240"/>
          </a:xfrm>
          <a:prstGeom prst="roundRect">
            <a:avLst>
              <a:gd fmla="val 10588" name="adj"/>
            </a:avLst>
          </a:prstGeom>
          <a:solidFill>
            <a:srgbClr val="EDF7FA"/>
          </a:solidFill>
          <a:ln cap="flat" cmpd="sng" w="1427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9FB2C2">
                <a:alpha val="34902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2" name="Google Shape;592;p31"/>
          <p:cNvSpPr/>
          <p:nvPr/>
        </p:nvSpPr>
        <p:spPr>
          <a:xfrm>
            <a:off x="841248" y="3008376"/>
            <a:ext cx="10533888" cy="5394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500"/>
              <a:buFont typeface="Verdana"/>
              <a:buNone/>
            </a:pPr>
            <a:r>
              <a:rPr b="0" i="0" lang="en-US" sz="1500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G4OpticalParameters::Instance()-&gt;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500"/>
              <a:buFont typeface="Verdana"/>
              <a:buNone/>
            </a:pPr>
            <a:r>
              <a:rPr b="0" i="0" lang="en-US" sz="1500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    SetCerenkovTrackSecondariesFirst(true);</a:t>
            </a:r>
            <a:endParaRPr/>
          </a:p>
        </p:txBody>
      </p:sp>
      <p:sp>
        <p:nvSpPr>
          <p:cNvPr id="593" name="Google Shape;593;p31"/>
          <p:cNvSpPr/>
          <p:nvPr/>
        </p:nvSpPr>
        <p:spPr>
          <a:xfrm>
            <a:off x="603504" y="3931920"/>
            <a:ext cx="10972800" cy="146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0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Good tracking requires </a:t>
            </a:r>
            <a:r>
              <a:rPr b="1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accurate knowledge of bulk and surface optical properties</a:t>
            </a:r>
            <a:endParaRPr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0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not always available (especially for boundaries) — so, </a:t>
            </a:r>
            <a:r>
              <a:rPr b="1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tuning from the data</a:t>
            </a:r>
            <a:endParaRPr/>
          </a:p>
        </p:txBody>
      </p:sp>
      <p:sp>
        <p:nvSpPr>
          <p:cNvPr id="594" name="Google Shape;594;p31"/>
          <p:cNvSpPr/>
          <p:nvPr/>
        </p:nvSpPr>
        <p:spPr>
          <a:xfrm>
            <a:off x="603504" y="5349240"/>
            <a:ext cx="6675120" cy="685800"/>
          </a:xfrm>
          <a:prstGeom prst="roundRect">
            <a:avLst>
              <a:gd fmla="val 12000" name="adj"/>
            </a:avLst>
          </a:prstGeom>
          <a:solidFill>
            <a:srgbClr val="FCF1DC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5" name="Google Shape;595;p31"/>
          <p:cNvSpPr/>
          <p:nvPr/>
        </p:nvSpPr>
        <p:spPr>
          <a:xfrm>
            <a:off x="786384" y="5554980"/>
            <a:ext cx="274320" cy="274320"/>
          </a:xfrm>
          <a:prstGeom prst="ellipse">
            <a:avLst/>
          </a:prstGeom>
          <a:solidFill>
            <a:srgbClr val="EDF7FA"/>
          </a:solidFill>
          <a:ln cap="flat" cmpd="sng" w="1427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6" name="Google Shape;596;p31"/>
          <p:cNvSpPr/>
          <p:nvPr/>
        </p:nvSpPr>
        <p:spPr>
          <a:xfrm>
            <a:off x="786384" y="5536692"/>
            <a:ext cx="274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A5600"/>
              </a:buClr>
              <a:buSzPts val="1425"/>
              <a:buFont typeface="Arial"/>
              <a:buNone/>
            </a:pPr>
            <a:r>
              <a:rPr b="1" i="0" lang="en-US" sz="1425" u="none" cap="none">
                <a:solidFill>
                  <a:srgbClr val="8A5600"/>
                </a:solidFill>
                <a:latin typeface="Arial"/>
                <a:ea typeface="Arial"/>
                <a:cs typeface="Arial"/>
                <a:sym typeface="Arial"/>
              </a:rPr>
              <a:t>!</a:t>
            </a:r>
            <a:endParaRPr/>
          </a:p>
        </p:txBody>
      </p:sp>
      <p:sp>
        <p:nvSpPr>
          <p:cNvPr id="597" name="Google Shape;597;p31"/>
          <p:cNvSpPr/>
          <p:nvPr/>
        </p:nvSpPr>
        <p:spPr>
          <a:xfrm>
            <a:off x="1207008" y="5404104"/>
            <a:ext cx="5852160" cy="5760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8A5600"/>
              </a:buClr>
              <a:buSzPts val="1687"/>
              <a:buFont typeface="Arial"/>
              <a:buNone/>
            </a:pPr>
            <a:r>
              <a:rPr b="0" i="0" lang="en-US" sz="1688" u="none" cap="none">
                <a:solidFill>
                  <a:srgbClr val="8A5600"/>
                </a:solidFill>
                <a:latin typeface="Arial"/>
                <a:ea typeface="Arial"/>
                <a:cs typeface="Arial"/>
                <a:sym typeface="Arial"/>
              </a:rPr>
              <a:t>Make sure that you </a:t>
            </a:r>
            <a:r>
              <a:rPr b="1" i="0" lang="en-US" sz="1688" u="none" cap="none">
                <a:solidFill>
                  <a:srgbClr val="8A5600"/>
                </a:solidFill>
                <a:latin typeface="Arial"/>
                <a:ea typeface="Arial"/>
                <a:cs typeface="Arial"/>
                <a:sym typeface="Arial"/>
              </a:rPr>
              <a:t>really need it</a:t>
            </a:r>
            <a:r>
              <a:rPr b="0" i="0" lang="en-US" sz="1688" u="none" cap="none">
                <a:solidFill>
                  <a:srgbClr val="8A5600"/>
                </a:solidFill>
                <a:latin typeface="Arial"/>
                <a:ea typeface="Arial"/>
                <a:cs typeface="Arial"/>
                <a:sym typeface="Arial"/>
              </a:rPr>
              <a:t> (!)</a:t>
            </a:r>
            <a:endParaRPr/>
          </a:p>
        </p:txBody>
      </p:sp>
      <p:sp>
        <p:nvSpPr>
          <p:cNvPr id="598" name="Google Shape;598;p31"/>
          <p:cNvSpPr/>
          <p:nvPr/>
        </p:nvSpPr>
        <p:spPr>
          <a:xfrm>
            <a:off x="7589520" y="5413248"/>
            <a:ext cx="23774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Example:</a:t>
            </a:r>
            <a:endParaRPr/>
          </a:p>
        </p:txBody>
      </p:sp>
      <p:sp>
        <p:nvSpPr>
          <p:cNvPr id="599" name="Google Shape;599;p31"/>
          <p:cNvSpPr/>
          <p:nvPr/>
        </p:nvSpPr>
        <p:spPr>
          <a:xfrm>
            <a:off x="7589520" y="5715000"/>
            <a:ext cx="3119247" cy="320040"/>
          </a:xfrm>
          <a:prstGeom prst="roundRect">
            <a:avLst>
              <a:gd fmla="val 48571" name="adj"/>
            </a:avLst>
          </a:prstGeom>
          <a:solidFill>
            <a:srgbClr val="E1F1F7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0" name="Google Shape;600;p31"/>
          <p:cNvSpPr/>
          <p:nvPr/>
        </p:nvSpPr>
        <p:spPr>
          <a:xfrm>
            <a:off x="7616952" y="5724144"/>
            <a:ext cx="3064383" cy="301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6C87"/>
              </a:buClr>
              <a:buSzPts val="1200"/>
              <a:buFont typeface="Arial"/>
              <a:buNone/>
            </a:pPr>
            <a:r>
              <a:rPr b="0" i="0" lang="en-US" sz="1200" u="none" cap="none">
                <a:solidFill>
                  <a:srgbClr val="006C87"/>
                </a:solidFill>
                <a:latin typeface="Arial"/>
                <a:ea typeface="Arial"/>
                <a:cs typeface="Arial"/>
                <a:sym typeface="Arial"/>
              </a:rPr>
              <a:t>examples/extended/optical</a:t>
            </a:r>
            <a:endParaRPr/>
          </a:p>
        </p:txBody>
      </p:sp>
      <p:sp>
        <p:nvSpPr>
          <p:cNvPr id="601" name="Google Shape;601;p31"/>
          <p:cNvSpPr/>
          <p:nvPr/>
        </p:nvSpPr>
        <p:spPr>
          <a:xfrm>
            <a:off x="603504" y="6519672"/>
            <a:ext cx="41148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863"/>
              <a:buFont typeface="Arial"/>
              <a:buNone/>
            </a:pPr>
            <a:r>
              <a:rPr b="0" i="0" lang="en-US" sz="863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Geant4 · Physics — part 2</a:t>
            </a:r>
            <a:endParaRPr/>
          </a:p>
        </p:txBody>
      </p:sp>
      <p:sp>
        <p:nvSpPr>
          <p:cNvPr id="602" name="Google Shape;602;p31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900"/>
              <a:buFont typeface="Arial"/>
              <a:buNone/>
            </a:pPr>
            <a:r>
              <a:rPr b="0" i="0" lang="en-US" sz="900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29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5"/>
          <p:cNvSpPr/>
          <p:nvPr/>
        </p:nvSpPr>
        <p:spPr>
          <a:xfrm>
            <a:off x="603504" y="329184"/>
            <a:ext cx="1097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87F9B"/>
              </a:buClr>
              <a:buSzPts val="1350"/>
              <a:buFont typeface="Arial"/>
              <a:buNone/>
            </a:pPr>
            <a:r>
              <a:rPr b="1" i="0" lang="en-US" sz="1350" u="none" cap="none">
                <a:solidFill>
                  <a:srgbClr val="087F9B"/>
                </a:solidFill>
                <a:latin typeface="Arial"/>
                <a:ea typeface="Arial"/>
                <a:cs typeface="Arial"/>
                <a:sym typeface="Arial"/>
              </a:rPr>
              <a:t>PART I · TRACKING CUTS</a:t>
            </a:r>
            <a:endParaRPr/>
          </a:p>
        </p:txBody>
      </p:sp>
      <p:sp>
        <p:nvSpPr>
          <p:cNvPr id="45" name="Google Shape;45;p5"/>
          <p:cNvSpPr/>
          <p:nvPr/>
        </p:nvSpPr>
        <p:spPr>
          <a:xfrm>
            <a:off x="585216" y="548640"/>
            <a:ext cx="11018520" cy="585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3675"/>
              <a:buFont typeface="Arial"/>
              <a:buNone/>
            </a:pPr>
            <a:r>
              <a:rPr b="1" i="0" lang="en-US" sz="3675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Solution: the mixed Monte Carlo</a:t>
            </a:r>
            <a:endParaRPr/>
          </a:p>
        </p:txBody>
      </p:sp>
      <p:sp>
        <p:nvSpPr>
          <p:cNvPr id="46" name="Google Shape;46;p5"/>
          <p:cNvSpPr/>
          <p:nvPr/>
        </p:nvSpPr>
        <p:spPr>
          <a:xfrm>
            <a:off x="603504" y="1572768"/>
            <a:ext cx="10972800" cy="5669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0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Simulate explicitly (i.e. force a step) only the interactions with energy loss (or change of direction) </a:t>
            </a:r>
            <a:r>
              <a:rPr b="1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above a threshold W₀</a:t>
            </a:r>
            <a:r>
              <a:rPr b="0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/>
          </a:p>
        </p:txBody>
      </p:sp>
      <p:sp>
        <p:nvSpPr>
          <p:cNvPr id="47" name="Google Shape;47;p5"/>
          <p:cNvSpPr/>
          <p:nvPr/>
        </p:nvSpPr>
        <p:spPr>
          <a:xfrm>
            <a:off x="603504" y="2331720"/>
            <a:ext cx="5394960" cy="2331720"/>
          </a:xfrm>
          <a:prstGeom prst="roundRect">
            <a:avLst>
              <a:gd fmla="val 4706" name="adj"/>
            </a:avLst>
          </a:prstGeom>
          <a:solidFill>
            <a:srgbClr val="F3F7FA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5"/>
          <p:cNvSpPr/>
          <p:nvPr/>
        </p:nvSpPr>
        <p:spPr>
          <a:xfrm>
            <a:off x="896112" y="2532888"/>
            <a:ext cx="4809744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DETAILED SIMULATION</a:t>
            </a:r>
            <a:endParaRPr/>
          </a:p>
        </p:txBody>
      </p:sp>
      <p:sp>
        <p:nvSpPr>
          <p:cNvPr id="49" name="Google Shape;49;p5"/>
          <p:cNvSpPr/>
          <p:nvPr/>
        </p:nvSpPr>
        <p:spPr>
          <a:xfrm>
            <a:off x="896112" y="2743200"/>
            <a:ext cx="2135124" cy="320040"/>
          </a:xfrm>
          <a:prstGeom prst="roundRect">
            <a:avLst>
              <a:gd fmla="val 48571" name="adj"/>
            </a:avLst>
          </a:prstGeom>
          <a:solidFill>
            <a:srgbClr val="E1F1F7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5"/>
          <p:cNvSpPr/>
          <p:nvPr/>
        </p:nvSpPr>
        <p:spPr>
          <a:xfrm>
            <a:off x="923544" y="2752344"/>
            <a:ext cx="2080260" cy="301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“hard” interactions</a:t>
            </a:r>
            <a:endParaRPr/>
          </a:p>
        </p:txBody>
      </p:sp>
      <p:sp>
        <p:nvSpPr>
          <p:cNvPr id="51" name="Google Shape;51;p5"/>
          <p:cNvSpPr/>
          <p:nvPr/>
        </p:nvSpPr>
        <p:spPr>
          <a:xfrm>
            <a:off x="896112" y="3246120"/>
            <a:ext cx="484632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0" i="0" lang="en-US" sz="20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interactions above threshold are simulated </a:t>
            </a:r>
            <a:r>
              <a:rPr b="1" i="0" lang="en-US" sz="20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one by one</a:t>
            </a:r>
            <a:endParaRPr sz="1800"/>
          </a:p>
          <a:p>
            <a:pPr indent="-177800" lvl="0" marL="15240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2087"/>
              <a:buFont typeface="Arial"/>
              <a:buChar char="•"/>
            </a:pPr>
            <a:r>
              <a:rPr b="0" i="0" lang="en-US" sz="20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like the γ interactions</a:t>
            </a:r>
            <a:endParaRPr sz="1800"/>
          </a:p>
        </p:txBody>
      </p:sp>
      <p:sp>
        <p:nvSpPr>
          <p:cNvPr id="52" name="Google Shape;52;p5"/>
          <p:cNvSpPr/>
          <p:nvPr/>
        </p:nvSpPr>
        <p:spPr>
          <a:xfrm>
            <a:off x="6199632" y="2331720"/>
            <a:ext cx="5394960" cy="2331720"/>
          </a:xfrm>
          <a:prstGeom prst="roundRect">
            <a:avLst>
              <a:gd fmla="val 4706" name="adj"/>
            </a:avLst>
          </a:prstGeom>
          <a:solidFill>
            <a:srgbClr val="F3F7FA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5"/>
          <p:cNvSpPr/>
          <p:nvPr/>
        </p:nvSpPr>
        <p:spPr>
          <a:xfrm>
            <a:off x="6492240" y="2532888"/>
            <a:ext cx="4809744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CONDENSED SIMULATION</a:t>
            </a:r>
            <a:endParaRPr/>
          </a:p>
        </p:txBody>
      </p:sp>
      <p:sp>
        <p:nvSpPr>
          <p:cNvPr id="54" name="Google Shape;54;p5"/>
          <p:cNvSpPr/>
          <p:nvPr/>
        </p:nvSpPr>
        <p:spPr>
          <a:xfrm>
            <a:off x="6492240" y="2743200"/>
            <a:ext cx="2135124" cy="320040"/>
          </a:xfrm>
          <a:prstGeom prst="roundRect">
            <a:avLst>
              <a:gd fmla="val 48571" name="adj"/>
            </a:avLst>
          </a:prstGeom>
          <a:solidFill>
            <a:srgbClr val="E1F1F7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5"/>
          <p:cNvSpPr/>
          <p:nvPr/>
        </p:nvSpPr>
        <p:spPr>
          <a:xfrm>
            <a:off x="6519672" y="2752344"/>
            <a:ext cx="2080260" cy="301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“soft” interactions</a:t>
            </a:r>
            <a:endParaRPr/>
          </a:p>
        </p:txBody>
      </p:sp>
      <p:sp>
        <p:nvSpPr>
          <p:cNvPr id="56" name="Google Shape;56;p5"/>
          <p:cNvSpPr/>
          <p:nvPr/>
        </p:nvSpPr>
        <p:spPr>
          <a:xfrm>
            <a:off x="6492240" y="3246120"/>
            <a:ext cx="484632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0" i="0" lang="en-US" sz="20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the effect of </a:t>
            </a:r>
            <a:r>
              <a:rPr b="1" i="0" lang="en-US" sz="20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all sub-threshold interactions</a:t>
            </a:r>
            <a:r>
              <a:rPr b="0" i="0" lang="en-US" sz="20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is described statistically</a:t>
            </a:r>
            <a:endParaRPr sz="1800"/>
          </a:p>
        </p:txBody>
      </p:sp>
      <p:sp>
        <p:nvSpPr>
          <p:cNvPr id="57" name="Google Shape;57;p5"/>
          <p:cNvSpPr/>
          <p:nvPr/>
        </p:nvSpPr>
        <p:spPr>
          <a:xfrm>
            <a:off x="603504" y="4983480"/>
            <a:ext cx="1097280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0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Hard interactions occur </a:t>
            </a:r>
            <a:r>
              <a:rPr b="1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much less frequently</a:t>
            </a:r>
            <a:r>
              <a:rPr b="0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than soft interactions</a:t>
            </a: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603504" y="5623560"/>
            <a:ext cx="10991088" cy="658368"/>
          </a:xfrm>
          <a:prstGeom prst="roundRect">
            <a:avLst>
              <a:gd fmla="val 12500" name="adj"/>
            </a:avLst>
          </a:prstGeom>
          <a:solidFill>
            <a:srgbClr val="E9F4F9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5"/>
          <p:cNvSpPr/>
          <p:nvPr/>
        </p:nvSpPr>
        <p:spPr>
          <a:xfrm>
            <a:off x="786384" y="5815584"/>
            <a:ext cx="274320" cy="274320"/>
          </a:xfrm>
          <a:prstGeom prst="ellipse">
            <a:avLst/>
          </a:prstGeom>
          <a:solidFill>
            <a:srgbClr val="EDF7FA"/>
          </a:solidFill>
          <a:ln cap="flat" cmpd="sng" w="1427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5"/>
          <p:cNvSpPr/>
          <p:nvPr/>
        </p:nvSpPr>
        <p:spPr>
          <a:xfrm>
            <a:off x="786384" y="5797296"/>
            <a:ext cx="274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73F5F"/>
              </a:buClr>
              <a:buSzPts val="1425"/>
              <a:buFont typeface="Arial"/>
              <a:buNone/>
            </a:pPr>
            <a:r>
              <a:rPr b="1" i="1" lang="en-US" sz="1425" u="none" cap="none">
                <a:solidFill>
                  <a:srgbClr val="173F5F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endParaRPr/>
          </a:p>
        </p:txBody>
      </p:sp>
      <p:sp>
        <p:nvSpPr>
          <p:cNvPr id="61" name="Google Shape;61;p5"/>
          <p:cNvSpPr/>
          <p:nvPr/>
        </p:nvSpPr>
        <p:spPr>
          <a:xfrm>
            <a:off x="1207008" y="5678424"/>
            <a:ext cx="10168128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8A5600"/>
              </a:buClr>
              <a:buSzPts val="1687"/>
              <a:buFont typeface="Arial"/>
              <a:buNone/>
            </a:pPr>
            <a:r>
              <a:rPr b="0" i="0" lang="en-US" sz="1688" u="none" cap="none">
                <a:solidFill>
                  <a:srgbClr val="8A5600"/>
                </a:solidFill>
                <a:latin typeface="Arial"/>
                <a:ea typeface="Arial"/>
                <a:cs typeface="Arial"/>
                <a:sym typeface="Arial"/>
              </a:rPr>
              <a:t>Lowering W₀ creates more explicit secondaries; Geant4 still uses condensed transport and process-specific model limits.</a:t>
            </a:r>
            <a:endParaRPr/>
          </a:p>
        </p:txBody>
      </p:sp>
      <p:sp>
        <p:nvSpPr>
          <p:cNvPr id="62" name="Google Shape;62;p5"/>
          <p:cNvSpPr/>
          <p:nvPr/>
        </p:nvSpPr>
        <p:spPr>
          <a:xfrm>
            <a:off x="603504" y="6519672"/>
            <a:ext cx="41148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863"/>
              <a:buFont typeface="Arial"/>
              <a:buNone/>
            </a:pPr>
            <a:r>
              <a:rPr b="0" i="0" lang="en-US" sz="863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Geant4 · Physics — part 2</a:t>
            </a:r>
            <a:endParaRPr/>
          </a:p>
        </p:txBody>
      </p:sp>
      <p:sp>
        <p:nvSpPr>
          <p:cNvPr id="63" name="Google Shape;63;p5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900"/>
              <a:buFont typeface="Arial"/>
              <a:buNone/>
            </a:pPr>
            <a:r>
              <a:rPr b="0" i="0" lang="en-US" sz="900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607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p32"/>
          <p:cNvSpPr/>
          <p:nvPr/>
        </p:nvSpPr>
        <p:spPr>
          <a:xfrm>
            <a:off x="603504" y="329184"/>
            <a:ext cx="1097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87F9B"/>
              </a:buClr>
              <a:buSzPts val="1350"/>
              <a:buFont typeface="Arial"/>
              <a:buNone/>
            </a:pPr>
            <a:r>
              <a:rPr b="1" i="0" lang="en-US" sz="1350" u="none" cap="none">
                <a:solidFill>
                  <a:srgbClr val="087F9B"/>
                </a:solidFill>
                <a:latin typeface="Arial"/>
                <a:ea typeface="Arial"/>
                <a:cs typeface="Arial"/>
                <a:sym typeface="Arial"/>
              </a:rPr>
              <a:t>PART IV · OPTICAL PHYSICS</a:t>
            </a:r>
            <a:endParaRPr/>
          </a:p>
        </p:txBody>
      </p:sp>
      <p:sp>
        <p:nvSpPr>
          <p:cNvPr id="609" name="Google Shape;609;p32"/>
          <p:cNvSpPr/>
          <p:nvPr/>
        </p:nvSpPr>
        <p:spPr>
          <a:xfrm>
            <a:off x="585216" y="548640"/>
            <a:ext cx="11018520" cy="585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3675"/>
              <a:buFont typeface="Arial"/>
              <a:buNone/>
            </a:pPr>
            <a:r>
              <a:rPr b="1" i="0" lang="en-US" sz="3675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Processes to create opPhotons</a:t>
            </a:r>
            <a:endParaRPr/>
          </a:p>
        </p:txBody>
      </p:sp>
      <p:sp>
        <p:nvSpPr>
          <p:cNvPr id="610" name="Google Shape;610;p32"/>
          <p:cNvSpPr/>
          <p:nvPr/>
        </p:nvSpPr>
        <p:spPr>
          <a:xfrm>
            <a:off x="603504" y="1554480"/>
            <a:ext cx="54864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0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Geant4 optical photons are produced by Čerenkov and scintillation processes:</a:t>
            </a:r>
            <a:endParaRPr/>
          </a:p>
        </p:txBody>
      </p:sp>
      <p:sp>
        <p:nvSpPr>
          <p:cNvPr id="611" name="Google Shape;611;p32"/>
          <p:cNvSpPr/>
          <p:nvPr/>
        </p:nvSpPr>
        <p:spPr>
          <a:xfrm>
            <a:off x="603504" y="1993392"/>
            <a:ext cx="1542593" cy="365760"/>
          </a:xfrm>
          <a:prstGeom prst="roundRect">
            <a:avLst>
              <a:gd fmla="val 17500" name="adj"/>
            </a:avLst>
          </a:prstGeom>
          <a:solidFill>
            <a:srgbClr val="EDF7FA"/>
          </a:solidFill>
          <a:ln cap="flat" cmpd="sng" w="1427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2" name="Google Shape;612;p32"/>
          <p:cNvSpPr/>
          <p:nvPr/>
        </p:nvSpPr>
        <p:spPr>
          <a:xfrm>
            <a:off x="786384" y="2011680"/>
            <a:ext cx="1176833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G4Cerenkov</a:t>
            </a:r>
            <a:endParaRPr/>
          </a:p>
        </p:txBody>
      </p:sp>
      <p:sp>
        <p:nvSpPr>
          <p:cNvPr id="613" name="Google Shape;613;p32"/>
          <p:cNvSpPr/>
          <p:nvPr/>
        </p:nvSpPr>
        <p:spPr>
          <a:xfrm>
            <a:off x="2514600" y="1993392"/>
            <a:ext cx="2131009" cy="365760"/>
          </a:xfrm>
          <a:prstGeom prst="roundRect">
            <a:avLst>
              <a:gd fmla="val 17500" name="adj"/>
            </a:avLst>
          </a:prstGeom>
          <a:solidFill>
            <a:srgbClr val="EDF7FA"/>
          </a:solidFill>
          <a:ln cap="flat" cmpd="sng" w="1427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4" name="Google Shape;614;p32"/>
          <p:cNvSpPr/>
          <p:nvPr/>
        </p:nvSpPr>
        <p:spPr>
          <a:xfrm>
            <a:off x="2697480" y="2011680"/>
            <a:ext cx="1765249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G4Scintillation</a:t>
            </a:r>
            <a:endParaRPr/>
          </a:p>
        </p:txBody>
      </p:sp>
      <p:sp>
        <p:nvSpPr>
          <p:cNvPr id="615" name="Google Shape;615;p32"/>
          <p:cNvSpPr/>
          <p:nvPr/>
        </p:nvSpPr>
        <p:spPr>
          <a:xfrm>
            <a:off x="4983480" y="1993392"/>
            <a:ext cx="2837109" cy="365760"/>
          </a:xfrm>
          <a:prstGeom prst="roundRect">
            <a:avLst>
              <a:gd fmla="val 17500" name="adj"/>
            </a:avLst>
          </a:prstGeom>
          <a:solidFill>
            <a:srgbClr val="EDF7FA"/>
          </a:solidFill>
          <a:ln cap="flat" cmpd="sng" w="1427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6" name="Google Shape;616;p32"/>
          <p:cNvSpPr/>
          <p:nvPr/>
        </p:nvSpPr>
        <p:spPr>
          <a:xfrm>
            <a:off x="5166360" y="2011680"/>
            <a:ext cx="2471349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via G4OpticalPhysics</a:t>
            </a:r>
            <a:endParaRPr/>
          </a:p>
        </p:txBody>
      </p:sp>
      <p:sp>
        <p:nvSpPr>
          <p:cNvPr id="617" name="Google Shape;617;p32"/>
          <p:cNvSpPr/>
          <p:nvPr/>
        </p:nvSpPr>
        <p:spPr>
          <a:xfrm>
            <a:off x="603504" y="2697480"/>
            <a:ext cx="10972800" cy="2834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538"/>
              <a:buFont typeface="Arial"/>
              <a:buNone/>
            </a:pPr>
            <a:r>
              <a:rPr b="0" i="0" lang="en-US" sz="20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Pure </a:t>
            </a:r>
            <a:r>
              <a:rPr b="1" i="0" lang="en-US" sz="20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“AlongStep”</a:t>
            </a:r>
            <a:r>
              <a:rPr b="0" i="0" lang="en-US" sz="20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processes</a:t>
            </a:r>
            <a:endParaRPr sz="1900"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538"/>
              <a:buFont typeface="Arial"/>
              <a:buNone/>
            </a:pPr>
            <a:r>
              <a:rPr b="0" i="0" lang="en-US" sz="20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average number according to </a:t>
            </a:r>
            <a:r>
              <a:rPr b="1" i="0" lang="en-US" sz="20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ΔE in the step</a:t>
            </a:r>
            <a:r>
              <a:rPr b="0" i="0" lang="en-US" sz="20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; actual number sampled from a </a:t>
            </a:r>
            <a:r>
              <a:rPr b="1" i="0" lang="en-US" sz="20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Poisson</a:t>
            </a:r>
            <a:r>
              <a:rPr b="0" i="0" lang="en-US" sz="20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distribution</a:t>
            </a:r>
            <a:endParaRPr sz="1900"/>
          </a:p>
          <a:p>
            <a:pPr indent="-158750" lvl="0" marL="25400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2038"/>
              <a:buFont typeface="Arial"/>
              <a:buChar char="–"/>
            </a:pPr>
            <a:r>
              <a:rPr b="0" i="0" lang="en-US" sz="20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can still limit the step in special cases (e.g. refraction index drops below the Cerenkov threshold)</a:t>
            </a:r>
            <a:endParaRPr sz="1900"/>
          </a:p>
          <a:p>
            <a:pPr indent="0" lvl="0" marL="0" marR="0" rtl="0" algn="l">
              <a:lnSpc>
                <a:spcPct val="105000"/>
              </a:lnSpc>
              <a:spcBef>
                <a:spcPts val="900"/>
              </a:spcBef>
              <a:spcAft>
                <a:spcPts val="0"/>
              </a:spcAft>
              <a:buClr>
                <a:srgbClr val="20364A"/>
              </a:buClr>
              <a:buSzPts val="1538"/>
              <a:buFont typeface="Arial"/>
              <a:buNone/>
            </a:pPr>
            <a:r>
              <a:rPr b="0" i="0" lang="en-US" sz="20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emission position sampled </a:t>
            </a:r>
            <a:r>
              <a:rPr b="1" i="0" lang="en-US" sz="20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uniformly along the step</a:t>
            </a:r>
            <a:endParaRPr sz="1900"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538"/>
              <a:buFont typeface="Arial"/>
              <a:buNone/>
            </a:pPr>
            <a:r>
              <a:rPr b="0" i="0" lang="en-US" sz="20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Scintillation </a:t>
            </a:r>
            <a:r>
              <a:rPr b="1" i="0" lang="en-US" sz="20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yield, spectrum and time</a:t>
            </a:r>
            <a:r>
              <a:rPr b="0" i="0" lang="en-US" sz="20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can be set by the user</a:t>
            </a:r>
            <a:endParaRPr sz="1900"/>
          </a:p>
          <a:p>
            <a:pPr indent="-158750" lvl="0" marL="25400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2038"/>
              <a:buFont typeface="Arial"/>
              <a:buChar char="–"/>
            </a:pPr>
            <a:r>
              <a:rPr b="0" i="0" lang="en-US" sz="20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slow/fast component, different yields per particle</a:t>
            </a:r>
            <a:endParaRPr sz="1900"/>
          </a:p>
        </p:txBody>
      </p:sp>
      <p:sp>
        <p:nvSpPr>
          <p:cNvPr id="618" name="Google Shape;618;p32"/>
          <p:cNvSpPr/>
          <p:nvPr/>
        </p:nvSpPr>
        <p:spPr>
          <a:xfrm>
            <a:off x="603504" y="5669280"/>
            <a:ext cx="10991088" cy="658368"/>
          </a:xfrm>
          <a:prstGeom prst="roundRect">
            <a:avLst>
              <a:gd fmla="val 12500" name="adj"/>
            </a:avLst>
          </a:prstGeom>
          <a:solidFill>
            <a:srgbClr val="FCF1DC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9" name="Google Shape;619;p32"/>
          <p:cNvSpPr/>
          <p:nvPr/>
        </p:nvSpPr>
        <p:spPr>
          <a:xfrm>
            <a:off x="786384" y="5861304"/>
            <a:ext cx="274320" cy="274320"/>
          </a:xfrm>
          <a:prstGeom prst="ellipse">
            <a:avLst/>
          </a:prstGeom>
          <a:solidFill>
            <a:srgbClr val="EDF7FA"/>
          </a:solidFill>
          <a:ln cap="flat" cmpd="sng" w="1427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0" name="Google Shape;620;p32"/>
          <p:cNvSpPr/>
          <p:nvPr/>
        </p:nvSpPr>
        <p:spPr>
          <a:xfrm>
            <a:off x="786384" y="5843016"/>
            <a:ext cx="274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A5600"/>
              </a:buClr>
              <a:buSzPts val="1425"/>
              <a:buFont typeface="Arial"/>
              <a:buNone/>
            </a:pPr>
            <a:r>
              <a:rPr b="1" i="0" lang="en-US" sz="1425" u="none" cap="none">
                <a:solidFill>
                  <a:srgbClr val="8A5600"/>
                </a:solidFill>
                <a:latin typeface="Arial"/>
                <a:ea typeface="Arial"/>
                <a:cs typeface="Arial"/>
                <a:sym typeface="Arial"/>
              </a:rPr>
              <a:t>!</a:t>
            </a:r>
            <a:endParaRPr/>
          </a:p>
        </p:txBody>
      </p:sp>
      <p:sp>
        <p:nvSpPr>
          <p:cNvPr id="621" name="Google Shape;621;p32"/>
          <p:cNvSpPr/>
          <p:nvPr/>
        </p:nvSpPr>
        <p:spPr>
          <a:xfrm>
            <a:off x="1207008" y="5724144"/>
            <a:ext cx="10168128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8A5600"/>
              </a:buClr>
              <a:buSzPts val="1725"/>
              <a:buFont typeface="Arial"/>
              <a:buNone/>
            </a:pPr>
            <a:r>
              <a:rPr b="1" i="0" lang="en-US" sz="1725" u="none" cap="none">
                <a:solidFill>
                  <a:srgbClr val="8A5600"/>
                </a:solidFill>
                <a:latin typeface="Arial"/>
                <a:ea typeface="Arial"/>
                <a:cs typeface="Arial"/>
                <a:sym typeface="Arial"/>
              </a:rPr>
              <a:t>Warning: these processes generate optical photons without energy conservation.</a:t>
            </a:r>
            <a:endParaRPr/>
          </a:p>
        </p:txBody>
      </p:sp>
      <p:sp>
        <p:nvSpPr>
          <p:cNvPr id="622" name="Google Shape;622;p32"/>
          <p:cNvSpPr/>
          <p:nvPr/>
        </p:nvSpPr>
        <p:spPr>
          <a:xfrm>
            <a:off x="603504" y="6519672"/>
            <a:ext cx="41148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863"/>
              <a:buFont typeface="Arial"/>
              <a:buNone/>
            </a:pPr>
            <a:r>
              <a:rPr b="0" i="0" lang="en-US" sz="863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Geant4 · Physics — part 2</a:t>
            </a:r>
            <a:endParaRPr/>
          </a:p>
        </p:txBody>
      </p:sp>
      <p:sp>
        <p:nvSpPr>
          <p:cNvPr id="623" name="Google Shape;623;p32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900"/>
              <a:buFont typeface="Arial"/>
              <a:buNone/>
            </a:pPr>
            <a:r>
              <a:rPr b="0" i="0" lang="en-US" sz="900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30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628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33"/>
          <p:cNvSpPr/>
          <p:nvPr/>
        </p:nvSpPr>
        <p:spPr>
          <a:xfrm>
            <a:off x="603504" y="329184"/>
            <a:ext cx="1097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87F9B"/>
              </a:buClr>
              <a:buSzPts val="1350"/>
              <a:buFont typeface="Arial"/>
              <a:buNone/>
            </a:pPr>
            <a:r>
              <a:rPr b="1" i="0" lang="en-US" sz="1350" u="none" cap="none">
                <a:solidFill>
                  <a:srgbClr val="087F9B"/>
                </a:solidFill>
                <a:latin typeface="Arial"/>
                <a:ea typeface="Arial"/>
                <a:cs typeface="Arial"/>
                <a:sym typeface="Arial"/>
              </a:rPr>
              <a:t>PART IV · OPTICAL PHYSICS</a:t>
            </a:r>
            <a:endParaRPr/>
          </a:p>
        </p:txBody>
      </p:sp>
      <p:sp>
        <p:nvSpPr>
          <p:cNvPr id="630" name="Google Shape;630;p33"/>
          <p:cNvSpPr/>
          <p:nvPr/>
        </p:nvSpPr>
        <p:spPr>
          <a:xfrm>
            <a:off x="585216" y="548640"/>
            <a:ext cx="11018520" cy="585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3675"/>
              <a:buFont typeface="Arial"/>
              <a:buNone/>
            </a:pPr>
            <a:r>
              <a:rPr b="1" i="0" lang="en-US" sz="3675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Processes to handle opPhotons</a:t>
            </a:r>
            <a:endParaRPr/>
          </a:p>
        </p:txBody>
      </p:sp>
      <p:sp>
        <p:nvSpPr>
          <p:cNvPr id="631" name="Google Shape;631;p33"/>
          <p:cNvSpPr/>
          <p:nvPr/>
        </p:nvSpPr>
        <p:spPr>
          <a:xfrm>
            <a:off x="603504" y="1536192"/>
            <a:ext cx="105156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Optical photons are </a:t>
            </a:r>
            <a:r>
              <a:rPr b="1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handled</a:t>
            </a:r>
            <a:r>
              <a:rPr b="0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by — all </a:t>
            </a:r>
            <a:r>
              <a:rPr b="1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“discrete”</a:t>
            </a:r>
            <a:r>
              <a:rPr b="0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processes:</a:t>
            </a:r>
            <a:endParaRPr/>
          </a:p>
        </p:txBody>
      </p:sp>
      <p:sp>
        <p:nvSpPr>
          <p:cNvPr id="632" name="Google Shape;632;p33"/>
          <p:cNvSpPr/>
          <p:nvPr/>
        </p:nvSpPr>
        <p:spPr>
          <a:xfrm>
            <a:off x="603504" y="2011680"/>
            <a:ext cx="3128010" cy="365760"/>
          </a:xfrm>
          <a:prstGeom prst="roundRect">
            <a:avLst>
              <a:gd fmla="val 17500" name="adj"/>
            </a:avLst>
          </a:prstGeom>
          <a:solidFill>
            <a:srgbClr val="EDF7FA"/>
          </a:solidFill>
          <a:ln cap="flat" cmpd="sng" w="1427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3" name="Google Shape;633;p33"/>
          <p:cNvSpPr/>
          <p:nvPr/>
        </p:nvSpPr>
        <p:spPr>
          <a:xfrm>
            <a:off x="786384" y="2029968"/>
            <a:ext cx="276225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463"/>
              <a:buFont typeface="Arial"/>
              <a:buNone/>
            </a:pPr>
            <a:r>
              <a:rPr b="0" i="0" lang="en-US" sz="146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G4OpAbsorption</a:t>
            </a:r>
            <a:endParaRPr/>
          </a:p>
        </p:txBody>
      </p:sp>
      <p:sp>
        <p:nvSpPr>
          <p:cNvPr id="634" name="Google Shape;634;p33"/>
          <p:cNvSpPr/>
          <p:nvPr/>
        </p:nvSpPr>
        <p:spPr>
          <a:xfrm>
            <a:off x="3810000" y="2039112"/>
            <a:ext cx="7762875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725"/>
              <a:buFont typeface="Arial"/>
              <a:buNone/>
            </a:pPr>
            <a:r>
              <a:rPr b="1" i="0" lang="en-US" sz="2025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bulk absorption</a:t>
            </a:r>
            <a:endParaRPr sz="1700"/>
          </a:p>
        </p:txBody>
      </p:sp>
      <p:sp>
        <p:nvSpPr>
          <p:cNvPr id="635" name="Google Shape;635;p33"/>
          <p:cNvSpPr/>
          <p:nvPr/>
        </p:nvSpPr>
        <p:spPr>
          <a:xfrm>
            <a:off x="603504" y="2514600"/>
            <a:ext cx="3128010" cy="365760"/>
          </a:xfrm>
          <a:prstGeom prst="roundRect">
            <a:avLst>
              <a:gd fmla="val 17500" name="adj"/>
            </a:avLst>
          </a:prstGeom>
          <a:solidFill>
            <a:srgbClr val="EDF7FA"/>
          </a:solidFill>
          <a:ln cap="flat" cmpd="sng" w="1427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6" name="Google Shape;636;p33"/>
          <p:cNvSpPr/>
          <p:nvPr/>
        </p:nvSpPr>
        <p:spPr>
          <a:xfrm>
            <a:off x="786384" y="2532888"/>
            <a:ext cx="276225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463"/>
              <a:buFont typeface="Arial"/>
              <a:buNone/>
            </a:pPr>
            <a:r>
              <a:rPr b="0" i="0" lang="en-US" sz="146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G4OpRayleigh / G4OpMieHG</a:t>
            </a:r>
            <a:endParaRPr/>
          </a:p>
        </p:txBody>
      </p:sp>
      <p:sp>
        <p:nvSpPr>
          <p:cNvPr id="637" name="Google Shape;637;p33"/>
          <p:cNvSpPr/>
          <p:nvPr/>
        </p:nvSpPr>
        <p:spPr>
          <a:xfrm>
            <a:off x="3810000" y="2542032"/>
            <a:ext cx="7762875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19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Rayleigh or Mie scattering</a:t>
            </a:r>
            <a:endParaRPr sz="1700"/>
          </a:p>
        </p:txBody>
      </p:sp>
      <p:sp>
        <p:nvSpPr>
          <p:cNvPr id="638" name="Google Shape;638;p33"/>
          <p:cNvSpPr/>
          <p:nvPr/>
        </p:nvSpPr>
        <p:spPr>
          <a:xfrm>
            <a:off x="603504" y="3017520"/>
            <a:ext cx="3128010" cy="365760"/>
          </a:xfrm>
          <a:prstGeom prst="roundRect">
            <a:avLst>
              <a:gd fmla="val 17500" name="adj"/>
            </a:avLst>
          </a:prstGeom>
          <a:solidFill>
            <a:srgbClr val="EDF7FA"/>
          </a:solidFill>
          <a:ln cap="flat" cmpd="sng" w="1427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9" name="Google Shape;639;p33"/>
          <p:cNvSpPr/>
          <p:nvPr/>
        </p:nvSpPr>
        <p:spPr>
          <a:xfrm>
            <a:off x="786384" y="3035808"/>
            <a:ext cx="276225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463"/>
              <a:buFont typeface="Arial"/>
              <a:buNone/>
            </a:pPr>
            <a:r>
              <a:rPr b="0" i="0" lang="en-US" sz="146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G4OpWLS / G4OpWLS2</a:t>
            </a:r>
            <a:endParaRPr/>
          </a:p>
        </p:txBody>
      </p:sp>
      <p:sp>
        <p:nvSpPr>
          <p:cNvPr id="640" name="Google Shape;640;p33"/>
          <p:cNvSpPr/>
          <p:nvPr/>
        </p:nvSpPr>
        <p:spPr>
          <a:xfrm>
            <a:off x="3810000" y="3044952"/>
            <a:ext cx="7762875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19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wavelength shifting</a:t>
            </a:r>
            <a:endParaRPr sz="1700"/>
          </a:p>
        </p:txBody>
      </p:sp>
      <p:sp>
        <p:nvSpPr>
          <p:cNvPr id="641" name="Google Shape;641;p33"/>
          <p:cNvSpPr/>
          <p:nvPr/>
        </p:nvSpPr>
        <p:spPr>
          <a:xfrm>
            <a:off x="603504" y="3520440"/>
            <a:ext cx="3128010" cy="365760"/>
          </a:xfrm>
          <a:prstGeom prst="roundRect">
            <a:avLst>
              <a:gd fmla="val 17500" name="adj"/>
            </a:avLst>
          </a:prstGeom>
          <a:solidFill>
            <a:srgbClr val="EDF7FA"/>
          </a:solidFill>
          <a:ln cap="flat" cmpd="sng" w="1427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2" name="Google Shape;642;p33"/>
          <p:cNvSpPr/>
          <p:nvPr/>
        </p:nvSpPr>
        <p:spPr>
          <a:xfrm>
            <a:off x="786384" y="3538728"/>
            <a:ext cx="2762250" cy="3291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463"/>
              <a:buFont typeface="Arial"/>
              <a:buNone/>
            </a:pPr>
            <a:r>
              <a:rPr b="0" i="0" lang="en-US" sz="146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G4OpBoundary</a:t>
            </a:r>
            <a:endParaRPr/>
          </a:p>
        </p:txBody>
      </p:sp>
      <p:sp>
        <p:nvSpPr>
          <p:cNvPr id="643" name="Google Shape;643;p33"/>
          <p:cNvSpPr/>
          <p:nvPr/>
        </p:nvSpPr>
        <p:spPr>
          <a:xfrm>
            <a:off x="3810000" y="3547872"/>
            <a:ext cx="7762875" cy="365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19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refraction and reflection at medium boundaries</a:t>
            </a:r>
            <a:endParaRPr sz="1700"/>
          </a:p>
        </p:txBody>
      </p:sp>
      <p:sp>
        <p:nvSpPr>
          <p:cNvPr id="644" name="Google Shape;644;p33"/>
          <p:cNvSpPr/>
          <p:nvPr/>
        </p:nvSpPr>
        <p:spPr>
          <a:xfrm>
            <a:off x="603504" y="4160520"/>
            <a:ext cx="10972800" cy="1280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0" i="0" lang="en-US" sz="18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Geant4 keeps track of </a:t>
            </a:r>
            <a:r>
              <a:rPr b="1" i="0" lang="en-US" sz="18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polarization</a:t>
            </a:r>
            <a:r>
              <a:rPr b="0" i="0" lang="en-US" sz="18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— but not of the overall phase → </a:t>
            </a:r>
            <a:r>
              <a:rPr b="1" i="0" lang="en-US" sz="18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no interference</a:t>
            </a:r>
            <a:endParaRPr sz="1600"/>
          </a:p>
          <a:p>
            <a:pPr indent="-165100" lvl="0" marL="15240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887"/>
              <a:buFont typeface="Arial"/>
              <a:buChar char="•"/>
            </a:pPr>
            <a:r>
              <a:rPr b="0" i="0" lang="en-US" sz="18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The user can supply:</a:t>
            </a:r>
            <a:endParaRPr sz="1600"/>
          </a:p>
        </p:txBody>
      </p:sp>
      <p:sp>
        <p:nvSpPr>
          <p:cNvPr id="645" name="Google Shape;645;p33"/>
          <p:cNvSpPr/>
          <p:nvPr/>
        </p:nvSpPr>
        <p:spPr>
          <a:xfrm>
            <a:off x="603504" y="5166360"/>
            <a:ext cx="3566160" cy="960120"/>
          </a:xfrm>
          <a:prstGeom prst="roundRect">
            <a:avLst>
              <a:gd fmla="val 8571" name="adj"/>
            </a:avLst>
          </a:prstGeom>
          <a:solidFill>
            <a:srgbClr val="F3F7FA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6" name="Google Shape;646;p33"/>
          <p:cNvSpPr/>
          <p:nvPr/>
        </p:nvSpPr>
        <p:spPr>
          <a:xfrm>
            <a:off x="804672" y="5257800"/>
            <a:ext cx="3163824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1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WLS</a:t>
            </a:r>
            <a:r>
              <a:rPr b="0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emission spectrum and decay time</a:t>
            </a:r>
            <a:endParaRPr/>
          </a:p>
        </p:txBody>
      </p:sp>
      <p:sp>
        <p:nvSpPr>
          <p:cNvPr id="647" name="Google Shape;647;p33"/>
          <p:cNvSpPr/>
          <p:nvPr/>
        </p:nvSpPr>
        <p:spPr>
          <a:xfrm>
            <a:off x="4315968" y="5166360"/>
            <a:ext cx="3566160" cy="960120"/>
          </a:xfrm>
          <a:prstGeom prst="roundRect">
            <a:avLst>
              <a:gd fmla="val 8571" name="adj"/>
            </a:avLst>
          </a:prstGeom>
          <a:solidFill>
            <a:srgbClr val="F3F7FA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8" name="Google Shape;648;p33"/>
          <p:cNvSpPr/>
          <p:nvPr/>
        </p:nvSpPr>
        <p:spPr>
          <a:xfrm>
            <a:off x="4517136" y="5257800"/>
            <a:ext cx="3163824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1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reflectivity, surface properties</a:t>
            </a:r>
            <a:r>
              <a:rPr b="0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(roughness, specular, metal vs. dielectric, …) of all boundaries</a:t>
            </a:r>
            <a:endParaRPr/>
          </a:p>
        </p:txBody>
      </p:sp>
      <p:sp>
        <p:nvSpPr>
          <p:cNvPr id="649" name="Google Shape;649;p33"/>
          <p:cNvSpPr/>
          <p:nvPr/>
        </p:nvSpPr>
        <p:spPr>
          <a:xfrm>
            <a:off x="8028432" y="5166360"/>
            <a:ext cx="3566160" cy="960120"/>
          </a:xfrm>
          <a:prstGeom prst="roundRect">
            <a:avLst>
              <a:gd fmla="val 8571" name="adj"/>
            </a:avLst>
          </a:prstGeom>
          <a:solidFill>
            <a:srgbClr val="F3F7FA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0" name="Google Shape;650;p33"/>
          <p:cNvSpPr/>
          <p:nvPr/>
        </p:nvSpPr>
        <p:spPr>
          <a:xfrm>
            <a:off x="8229600" y="5257800"/>
            <a:ext cx="3163824" cy="777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1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mean free path</a:t>
            </a:r>
            <a:r>
              <a:rPr b="0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for Rayleigh scattering and absorption</a:t>
            </a:r>
            <a:endParaRPr/>
          </a:p>
        </p:txBody>
      </p:sp>
      <p:sp>
        <p:nvSpPr>
          <p:cNvPr id="651" name="Google Shape;651;p33"/>
          <p:cNvSpPr/>
          <p:nvPr/>
        </p:nvSpPr>
        <p:spPr>
          <a:xfrm>
            <a:off x="603504" y="6519672"/>
            <a:ext cx="41148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863"/>
              <a:buFont typeface="Arial"/>
              <a:buNone/>
            </a:pPr>
            <a:r>
              <a:rPr b="0" i="0" lang="en-US" sz="863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Geant4 · Physics — part 2</a:t>
            </a:r>
            <a:endParaRPr/>
          </a:p>
        </p:txBody>
      </p:sp>
      <p:sp>
        <p:nvSpPr>
          <p:cNvPr id="652" name="Google Shape;652;p33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900"/>
              <a:buFont typeface="Arial"/>
              <a:buNone/>
            </a:pPr>
            <a:r>
              <a:rPr b="0" i="0" lang="en-US" sz="900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31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657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p34"/>
          <p:cNvSpPr/>
          <p:nvPr/>
        </p:nvSpPr>
        <p:spPr>
          <a:xfrm>
            <a:off x="603504" y="329184"/>
            <a:ext cx="1097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87F9B"/>
              </a:buClr>
              <a:buSzPts val="1350"/>
              <a:buFont typeface="Arial"/>
              <a:buNone/>
            </a:pPr>
            <a:r>
              <a:rPr b="1" i="0" lang="en-US" sz="1350" u="none" cap="none">
                <a:solidFill>
                  <a:srgbClr val="087F9B"/>
                </a:solidFill>
                <a:latin typeface="Arial"/>
                <a:ea typeface="Arial"/>
                <a:cs typeface="Arial"/>
                <a:sym typeface="Arial"/>
              </a:rPr>
              <a:t>PART IV · OPTICAL PHYSICS</a:t>
            </a:r>
            <a:endParaRPr/>
          </a:p>
        </p:txBody>
      </p:sp>
      <p:sp>
        <p:nvSpPr>
          <p:cNvPr id="659" name="Google Shape;659;p34"/>
          <p:cNvSpPr/>
          <p:nvPr/>
        </p:nvSpPr>
        <p:spPr>
          <a:xfrm>
            <a:off x="585216" y="548640"/>
            <a:ext cx="11018520" cy="585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3675"/>
              <a:buFont typeface="Arial"/>
              <a:buNone/>
            </a:pPr>
            <a:r>
              <a:rPr b="1" i="0" lang="en-US" sz="3675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Optical properties</a:t>
            </a:r>
            <a:endParaRPr/>
          </a:p>
        </p:txBody>
      </p:sp>
      <p:sp>
        <p:nvSpPr>
          <p:cNvPr id="660" name="Google Shape;660;p34"/>
          <p:cNvSpPr/>
          <p:nvPr/>
        </p:nvSpPr>
        <p:spPr>
          <a:xfrm>
            <a:off x="603504" y="1572768"/>
            <a:ext cx="5440680" cy="3794760"/>
          </a:xfrm>
          <a:prstGeom prst="roundRect">
            <a:avLst>
              <a:gd fmla="val 2892" name="adj"/>
            </a:avLst>
          </a:prstGeom>
          <a:solidFill>
            <a:srgbClr val="F3F7FA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1" name="Google Shape;661;p34"/>
          <p:cNvSpPr/>
          <p:nvPr/>
        </p:nvSpPr>
        <p:spPr>
          <a:xfrm>
            <a:off x="896112" y="1773936"/>
            <a:ext cx="4855464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667"/>
              <a:buFont typeface="Arial"/>
              <a:buNone/>
            </a:pPr>
            <a:r>
              <a:rPr b="1" i="0" lang="en-US" sz="1667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BULK PROPERTIES</a:t>
            </a:r>
            <a:endParaRPr/>
          </a:p>
        </p:txBody>
      </p:sp>
      <p:sp>
        <p:nvSpPr>
          <p:cNvPr id="662" name="Google Shape;662;p34"/>
          <p:cNvSpPr/>
          <p:nvPr/>
        </p:nvSpPr>
        <p:spPr>
          <a:xfrm>
            <a:off x="896112" y="2148840"/>
            <a:ext cx="4846320" cy="3108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20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stored as G4MaterialPropertiesTable, attached to G4Material</a:t>
            </a:r>
            <a:endParaRPr sz="1800"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20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refractive index, absorption length and Rayleigh mean free path vs photon energy</a:t>
            </a:r>
            <a:endParaRPr sz="1800"/>
          </a:p>
          <a:p>
            <a:pPr indent="-177800" lvl="0" marL="15240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2012"/>
              <a:buFont typeface="Arial"/>
              <a:buChar char="•"/>
            </a:pPr>
            <a:r>
              <a:rPr b="0" i="0" lang="en-US" sz="20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scintillation yield, spectra and time constants</a:t>
            </a:r>
            <a:endParaRPr sz="1800"/>
          </a:p>
          <a:p>
            <a:pPr indent="-177800" lvl="0" marL="152400" marR="0" rtl="0" algn="l">
              <a:lnSpc>
                <a:spcPct val="105000"/>
              </a:lnSpc>
              <a:spcBef>
                <a:spcPts val="800"/>
              </a:spcBef>
              <a:spcAft>
                <a:spcPts val="0"/>
              </a:spcAft>
              <a:buClr>
                <a:srgbClr val="20364A"/>
              </a:buClr>
              <a:buSzPts val="2012"/>
              <a:buFont typeface="Arial"/>
              <a:buChar char="•"/>
            </a:pPr>
            <a:r>
              <a:rPr b="0" i="0" lang="en-US" sz="20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WLS properties</a:t>
            </a:r>
            <a:endParaRPr sz="1800"/>
          </a:p>
        </p:txBody>
      </p:sp>
      <p:sp>
        <p:nvSpPr>
          <p:cNvPr id="663" name="Google Shape;663;p34"/>
          <p:cNvSpPr/>
          <p:nvPr/>
        </p:nvSpPr>
        <p:spPr>
          <a:xfrm>
            <a:off x="6172200" y="1572768"/>
            <a:ext cx="5422392" cy="3794760"/>
          </a:xfrm>
          <a:prstGeom prst="roundRect">
            <a:avLst>
              <a:gd fmla="val 2892" name="adj"/>
            </a:avLst>
          </a:prstGeom>
          <a:solidFill>
            <a:srgbClr val="F3F7FA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4" name="Google Shape;664;p34"/>
          <p:cNvSpPr/>
          <p:nvPr/>
        </p:nvSpPr>
        <p:spPr>
          <a:xfrm>
            <a:off x="6464808" y="1773936"/>
            <a:ext cx="483717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667"/>
              <a:buFont typeface="Arial"/>
              <a:buNone/>
            </a:pPr>
            <a:r>
              <a:rPr b="1" i="0" lang="en-US" sz="1667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BOUNDARY PROPERTIES</a:t>
            </a:r>
            <a:endParaRPr/>
          </a:p>
        </p:txBody>
      </p:sp>
      <p:sp>
        <p:nvSpPr>
          <p:cNvPr id="665" name="Google Shape;665;p34"/>
          <p:cNvSpPr/>
          <p:nvPr/>
        </p:nvSpPr>
        <p:spPr>
          <a:xfrm>
            <a:off x="6464808" y="2148840"/>
            <a:ext cx="4846320" cy="3108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538"/>
              <a:buFont typeface="Arial"/>
              <a:buNone/>
            </a:pPr>
            <a:r>
              <a:rPr b="0" i="0" lang="en-US" sz="18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G4MaterialPropertiesTable attached to G4OpticalSurface, which belongs to:</a:t>
            </a:r>
            <a:endParaRPr sz="1700"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538"/>
              <a:buFont typeface="Arial"/>
              <a:buNone/>
            </a:pPr>
            <a:r>
              <a:rPr b="0" i="0" lang="en-US" sz="18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G4LogicalBorderSurface — ordered pair of logical volumes</a:t>
            </a:r>
            <a:endParaRPr sz="1700"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538"/>
              <a:buFont typeface="Arial"/>
              <a:buNone/>
            </a:pPr>
            <a:r>
              <a:rPr b="0" i="0" lang="en-US" sz="18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G4LogicalSkinSurface — skin of a logical volume</a:t>
            </a:r>
            <a:endParaRPr sz="1700"/>
          </a:p>
          <a:p>
            <a:pPr indent="-171450" lvl="0" marL="15240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838"/>
              <a:buFont typeface="Arial"/>
              <a:buChar char="•"/>
            </a:pPr>
            <a:r>
              <a:rPr b="0" i="0" lang="en-US" sz="18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reflectivity and efficiency vs photon energy, polished vs. rough, dielectric vs. metal, specular lobe vs. spike, rms roughness, …</a:t>
            </a:r>
            <a:endParaRPr sz="1700"/>
          </a:p>
        </p:txBody>
      </p:sp>
      <p:sp>
        <p:nvSpPr>
          <p:cNvPr id="666" name="Google Shape;666;p34"/>
          <p:cNvSpPr/>
          <p:nvPr/>
        </p:nvSpPr>
        <p:spPr>
          <a:xfrm>
            <a:off x="603504" y="5623560"/>
            <a:ext cx="10991088" cy="685800"/>
          </a:xfrm>
          <a:prstGeom prst="roundRect">
            <a:avLst>
              <a:gd fmla="val 12000" name="adj"/>
            </a:avLst>
          </a:prstGeom>
          <a:solidFill>
            <a:srgbClr val="FCF1DC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7" name="Google Shape;667;p34"/>
          <p:cNvSpPr/>
          <p:nvPr/>
        </p:nvSpPr>
        <p:spPr>
          <a:xfrm>
            <a:off x="786384" y="5829300"/>
            <a:ext cx="274320" cy="274320"/>
          </a:xfrm>
          <a:prstGeom prst="ellipse">
            <a:avLst/>
          </a:prstGeom>
          <a:solidFill>
            <a:srgbClr val="EDF7FA"/>
          </a:solidFill>
          <a:ln cap="flat" cmpd="sng" w="1427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8" name="Google Shape;668;p34"/>
          <p:cNvSpPr/>
          <p:nvPr/>
        </p:nvSpPr>
        <p:spPr>
          <a:xfrm>
            <a:off x="786384" y="5811012"/>
            <a:ext cx="274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A5600"/>
              </a:buClr>
              <a:buSzPts val="1425"/>
              <a:buFont typeface="Arial"/>
              <a:buNone/>
            </a:pPr>
            <a:r>
              <a:rPr b="1" i="0" lang="en-US" sz="1425" u="none" cap="none">
                <a:solidFill>
                  <a:srgbClr val="8A5600"/>
                </a:solidFill>
                <a:latin typeface="Arial"/>
                <a:ea typeface="Arial"/>
                <a:cs typeface="Arial"/>
                <a:sym typeface="Arial"/>
              </a:rPr>
              <a:t>!</a:t>
            </a:r>
            <a:endParaRPr/>
          </a:p>
        </p:txBody>
      </p:sp>
      <p:sp>
        <p:nvSpPr>
          <p:cNvPr id="669" name="Google Shape;669;p34"/>
          <p:cNvSpPr/>
          <p:nvPr/>
        </p:nvSpPr>
        <p:spPr>
          <a:xfrm>
            <a:off x="1207008" y="5678424"/>
            <a:ext cx="10168128" cy="5760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8A5600"/>
              </a:buClr>
              <a:buSzPts val="1687"/>
              <a:buFont typeface="Arial"/>
              <a:buNone/>
            </a:pPr>
            <a:r>
              <a:rPr b="0" i="0" lang="en-US" sz="1688" u="none" cap="none">
                <a:solidFill>
                  <a:srgbClr val="8A5600"/>
                </a:solidFill>
                <a:latin typeface="Arial"/>
                <a:ea typeface="Arial"/>
                <a:cs typeface="Arial"/>
                <a:sym typeface="Arial"/>
              </a:rPr>
              <a:t>Typical case: properties are </a:t>
            </a:r>
            <a:r>
              <a:rPr b="1" i="0" lang="en-US" sz="1688" u="none" cap="none">
                <a:solidFill>
                  <a:srgbClr val="8A5600"/>
                </a:solidFill>
                <a:latin typeface="Arial"/>
                <a:ea typeface="Arial"/>
                <a:cs typeface="Arial"/>
                <a:sym typeface="Arial"/>
              </a:rPr>
              <a:t>unknown</a:t>
            </a:r>
            <a:r>
              <a:rPr b="0" i="0" lang="en-US" sz="1688" u="none" cap="none">
                <a:solidFill>
                  <a:srgbClr val="8A5600"/>
                </a:solidFill>
                <a:latin typeface="Arial"/>
                <a:ea typeface="Arial"/>
                <a:cs typeface="Arial"/>
                <a:sym typeface="Arial"/>
              </a:rPr>
              <a:t> (especially for surfaces) and have to be </a:t>
            </a:r>
            <a:r>
              <a:rPr b="1" i="0" lang="en-US" sz="1688" u="none" cap="none">
                <a:solidFill>
                  <a:srgbClr val="8A5600"/>
                </a:solidFill>
                <a:latin typeface="Arial"/>
                <a:ea typeface="Arial"/>
                <a:cs typeface="Arial"/>
                <a:sym typeface="Arial"/>
              </a:rPr>
              <a:t>tuned from data</a:t>
            </a:r>
            <a:r>
              <a:rPr b="0" i="0" lang="en-US" sz="1688" u="none" cap="none">
                <a:solidFill>
                  <a:srgbClr val="8A56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  <p:sp>
        <p:nvSpPr>
          <p:cNvPr id="670" name="Google Shape;670;p34"/>
          <p:cNvSpPr/>
          <p:nvPr/>
        </p:nvSpPr>
        <p:spPr>
          <a:xfrm>
            <a:off x="603504" y="6519672"/>
            <a:ext cx="41148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863"/>
              <a:buFont typeface="Arial"/>
              <a:buNone/>
            </a:pPr>
            <a:r>
              <a:rPr b="0" i="0" lang="en-US" sz="863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Geant4 · Physics — part 2</a:t>
            </a:r>
            <a:endParaRPr/>
          </a:p>
        </p:txBody>
      </p:sp>
      <p:sp>
        <p:nvSpPr>
          <p:cNvPr id="671" name="Google Shape;671;p34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900"/>
              <a:buFont typeface="Arial"/>
              <a:buNone/>
            </a:pPr>
            <a:r>
              <a:rPr b="0" i="0" lang="en-US" sz="900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32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676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35"/>
          <p:cNvSpPr/>
          <p:nvPr/>
        </p:nvSpPr>
        <p:spPr>
          <a:xfrm>
            <a:off x="6949440" y="640080"/>
            <a:ext cx="5120640" cy="5760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CDE7EF"/>
              </a:buClr>
              <a:buSzPts val="11250"/>
              <a:buFont typeface="Arial"/>
              <a:buNone/>
            </a:pPr>
            <a:r>
              <a:rPr b="1" i="0" lang="en-US" sz="11250" u="none" cap="none">
                <a:solidFill>
                  <a:srgbClr val="CDE7EF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/>
          </a:p>
        </p:txBody>
      </p:sp>
      <p:sp>
        <p:nvSpPr>
          <p:cNvPr id="678" name="Google Shape;678;p35"/>
          <p:cNvSpPr/>
          <p:nvPr/>
        </p:nvSpPr>
        <p:spPr>
          <a:xfrm>
            <a:off x="859536" y="2487168"/>
            <a:ext cx="54864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87F9B"/>
              </a:buClr>
              <a:buSzPts val="1650"/>
              <a:buFont typeface="Arial"/>
              <a:buNone/>
            </a:pPr>
            <a:r>
              <a:rPr b="1" i="0" lang="en-US" sz="1650" u="none" cap="none">
                <a:solidFill>
                  <a:srgbClr val="087F9B"/>
                </a:solidFill>
                <a:latin typeface="Arial"/>
                <a:ea typeface="Arial"/>
                <a:cs typeface="Arial"/>
                <a:sym typeface="Arial"/>
              </a:rPr>
              <a:t>PART V</a:t>
            </a:r>
            <a:endParaRPr/>
          </a:p>
        </p:txBody>
      </p:sp>
      <p:sp>
        <p:nvSpPr>
          <p:cNvPr id="679" name="Google Shape;679;p35"/>
          <p:cNvSpPr/>
          <p:nvPr/>
        </p:nvSpPr>
        <p:spPr>
          <a:xfrm>
            <a:off x="804672" y="278892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4800"/>
              <a:buFont typeface="Arial"/>
              <a:buNone/>
            </a:pPr>
            <a:r>
              <a:rPr b="1" i="0" lang="en-US" sz="4800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Hadronic physics</a:t>
            </a:r>
            <a:endParaRPr/>
          </a:p>
        </p:txBody>
      </p:sp>
      <p:sp>
        <p:nvSpPr>
          <p:cNvPr id="680" name="Google Shape;680;p35"/>
          <p:cNvSpPr/>
          <p:nvPr/>
        </p:nvSpPr>
        <p:spPr>
          <a:xfrm>
            <a:off x="859536" y="3822192"/>
            <a:ext cx="749808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1725"/>
              <a:buFont typeface="Arial"/>
              <a:buNone/>
            </a:pPr>
            <a:r>
              <a:rPr b="0" i="0" lang="en-US" sz="1725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A very quick overview — data-driven, parametrised and theory-driven models</a:t>
            </a:r>
            <a:endParaRPr/>
          </a:p>
        </p:txBody>
      </p:sp>
      <p:sp>
        <p:nvSpPr>
          <p:cNvPr id="681" name="Google Shape;681;p35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900"/>
              <a:buFont typeface="Arial"/>
              <a:buNone/>
            </a:pPr>
            <a:r>
              <a:rPr b="0" i="0" lang="en-US" sz="900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33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686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p36"/>
          <p:cNvSpPr/>
          <p:nvPr/>
        </p:nvSpPr>
        <p:spPr>
          <a:xfrm>
            <a:off x="603504" y="329184"/>
            <a:ext cx="1097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87F9B"/>
              </a:buClr>
              <a:buSzPts val="1350"/>
              <a:buFont typeface="Arial"/>
              <a:buNone/>
            </a:pPr>
            <a:r>
              <a:rPr b="1" i="0" lang="en-US" sz="1350" u="none" cap="none">
                <a:solidFill>
                  <a:srgbClr val="087F9B"/>
                </a:solidFill>
                <a:latin typeface="Arial"/>
                <a:ea typeface="Arial"/>
                <a:cs typeface="Arial"/>
                <a:sym typeface="Arial"/>
              </a:rPr>
              <a:t>PART V · HADRONIC PHYSICS</a:t>
            </a:r>
            <a:endParaRPr/>
          </a:p>
        </p:txBody>
      </p:sp>
      <p:sp>
        <p:nvSpPr>
          <p:cNvPr id="688" name="Google Shape;688;p36"/>
          <p:cNvSpPr/>
          <p:nvPr/>
        </p:nvSpPr>
        <p:spPr>
          <a:xfrm>
            <a:off x="585216" y="548640"/>
            <a:ext cx="11018520" cy="585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3675"/>
              <a:buFont typeface="Arial"/>
              <a:buNone/>
            </a:pPr>
            <a:r>
              <a:rPr b="1" i="0" lang="en-US" sz="3675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Hadronic processes</a:t>
            </a:r>
            <a:endParaRPr/>
          </a:p>
        </p:txBody>
      </p:sp>
      <p:sp>
        <p:nvSpPr>
          <p:cNvPr id="689" name="Google Shape;689;p36"/>
          <p:cNvSpPr/>
          <p:nvPr/>
        </p:nvSpPr>
        <p:spPr>
          <a:xfrm>
            <a:off x="603504" y="1645920"/>
            <a:ext cx="3566160" cy="2084832"/>
          </a:xfrm>
          <a:prstGeom prst="roundRect">
            <a:avLst>
              <a:gd fmla="val 4386" name="adj"/>
            </a:avLst>
          </a:prstGeom>
          <a:solidFill>
            <a:srgbClr val="F3F7FA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0" name="Google Shape;690;p36"/>
          <p:cNvSpPr/>
          <p:nvPr/>
        </p:nvSpPr>
        <p:spPr>
          <a:xfrm>
            <a:off x="841248" y="1810512"/>
            <a:ext cx="31089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At rest</a:t>
            </a:r>
            <a:endParaRPr/>
          </a:p>
        </p:txBody>
      </p:sp>
      <p:sp>
        <p:nvSpPr>
          <p:cNvPr id="691" name="Google Shape;691;p36"/>
          <p:cNvSpPr/>
          <p:nvPr/>
        </p:nvSpPr>
        <p:spPr>
          <a:xfrm>
            <a:off x="841248" y="2148840"/>
            <a:ext cx="3090672" cy="146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0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stopped muon, pion, kaon, anti-proton; radioactive decay; particle decay (decay-in-flight is PostStep)</a:t>
            </a:r>
            <a:endParaRPr/>
          </a:p>
        </p:txBody>
      </p:sp>
      <p:sp>
        <p:nvSpPr>
          <p:cNvPr id="692" name="Google Shape;692;p36"/>
          <p:cNvSpPr/>
          <p:nvPr/>
        </p:nvSpPr>
        <p:spPr>
          <a:xfrm>
            <a:off x="4315968" y="1645920"/>
            <a:ext cx="3566160" cy="2084832"/>
          </a:xfrm>
          <a:prstGeom prst="roundRect">
            <a:avLst>
              <a:gd fmla="val 4386" name="adj"/>
            </a:avLst>
          </a:prstGeom>
          <a:solidFill>
            <a:srgbClr val="F3F7FA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3" name="Google Shape;693;p36"/>
          <p:cNvSpPr/>
          <p:nvPr/>
        </p:nvSpPr>
        <p:spPr>
          <a:xfrm>
            <a:off x="4553712" y="1810512"/>
            <a:ext cx="31089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Elastic</a:t>
            </a:r>
            <a:endParaRPr/>
          </a:p>
        </p:txBody>
      </p:sp>
      <p:sp>
        <p:nvSpPr>
          <p:cNvPr id="694" name="Google Shape;694;p36"/>
          <p:cNvSpPr/>
          <p:nvPr/>
        </p:nvSpPr>
        <p:spPr>
          <a:xfrm>
            <a:off x="4553712" y="2148840"/>
            <a:ext cx="3090672" cy="146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0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the </a:t>
            </a:r>
            <a:r>
              <a:rPr b="1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same process</a:t>
            </a:r>
            <a:r>
              <a:rPr b="0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handles all long-lived hadrons — multiple models available</a:t>
            </a:r>
            <a:endParaRPr/>
          </a:p>
        </p:txBody>
      </p:sp>
      <p:sp>
        <p:nvSpPr>
          <p:cNvPr id="695" name="Google Shape;695;p36"/>
          <p:cNvSpPr/>
          <p:nvPr/>
        </p:nvSpPr>
        <p:spPr>
          <a:xfrm>
            <a:off x="8028432" y="1645920"/>
            <a:ext cx="3566160" cy="2084832"/>
          </a:xfrm>
          <a:prstGeom prst="roundRect">
            <a:avLst>
              <a:gd fmla="val 4386" name="adj"/>
            </a:avLst>
          </a:prstGeom>
          <a:solidFill>
            <a:srgbClr val="F3F7FA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6" name="Google Shape;696;p36"/>
          <p:cNvSpPr/>
          <p:nvPr/>
        </p:nvSpPr>
        <p:spPr>
          <a:xfrm>
            <a:off x="8266176" y="1810512"/>
            <a:ext cx="31089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Inelastic</a:t>
            </a:r>
            <a:endParaRPr/>
          </a:p>
        </p:txBody>
      </p:sp>
      <p:sp>
        <p:nvSpPr>
          <p:cNvPr id="697" name="Google Shape;697;p36"/>
          <p:cNvSpPr/>
          <p:nvPr/>
        </p:nvSpPr>
        <p:spPr>
          <a:xfrm>
            <a:off x="8266176" y="2148840"/>
            <a:ext cx="3090672" cy="146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1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different processes for each hadron</a:t>
            </a:r>
            <a:r>
              <a:rPr b="0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(possibly with multiple models vs. energy); photo-nuclear, electro-nuclear, mu-nuclear</a:t>
            </a:r>
            <a:endParaRPr/>
          </a:p>
        </p:txBody>
      </p:sp>
      <p:sp>
        <p:nvSpPr>
          <p:cNvPr id="698" name="Google Shape;698;p36"/>
          <p:cNvSpPr/>
          <p:nvPr/>
        </p:nvSpPr>
        <p:spPr>
          <a:xfrm>
            <a:off x="603504" y="3931920"/>
            <a:ext cx="3566160" cy="2084832"/>
          </a:xfrm>
          <a:prstGeom prst="roundRect">
            <a:avLst>
              <a:gd fmla="val 4386" name="adj"/>
            </a:avLst>
          </a:prstGeom>
          <a:solidFill>
            <a:srgbClr val="F3F7FA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9" name="Google Shape;699;p36"/>
          <p:cNvSpPr/>
          <p:nvPr/>
        </p:nvSpPr>
        <p:spPr>
          <a:xfrm>
            <a:off x="841248" y="4096512"/>
            <a:ext cx="31089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Capture</a:t>
            </a:r>
            <a:endParaRPr/>
          </a:p>
        </p:txBody>
      </p:sp>
      <p:sp>
        <p:nvSpPr>
          <p:cNvPr id="700" name="Google Shape;700;p36"/>
          <p:cNvSpPr/>
          <p:nvPr/>
        </p:nvSpPr>
        <p:spPr>
          <a:xfrm>
            <a:off x="841248" y="4434840"/>
            <a:ext cx="3090672" cy="146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0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pion⁻ and kaon⁻ in flight, neutron</a:t>
            </a:r>
            <a:endParaRPr/>
          </a:p>
        </p:txBody>
      </p:sp>
      <p:sp>
        <p:nvSpPr>
          <p:cNvPr id="701" name="Google Shape;701;p36"/>
          <p:cNvSpPr/>
          <p:nvPr/>
        </p:nvSpPr>
        <p:spPr>
          <a:xfrm>
            <a:off x="4315968" y="3931920"/>
            <a:ext cx="3566160" cy="2084832"/>
          </a:xfrm>
          <a:prstGeom prst="roundRect">
            <a:avLst>
              <a:gd fmla="val 4386" name="adj"/>
            </a:avLst>
          </a:prstGeom>
          <a:solidFill>
            <a:srgbClr val="F3F7FA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2" name="Google Shape;702;p36"/>
          <p:cNvSpPr/>
          <p:nvPr/>
        </p:nvSpPr>
        <p:spPr>
          <a:xfrm>
            <a:off x="4553712" y="4096512"/>
            <a:ext cx="31089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Fission</a:t>
            </a:r>
            <a:endParaRPr/>
          </a:p>
        </p:txBody>
      </p:sp>
      <p:sp>
        <p:nvSpPr>
          <p:cNvPr id="703" name="Google Shape;703;p36"/>
          <p:cNvSpPr/>
          <p:nvPr/>
        </p:nvSpPr>
        <p:spPr>
          <a:xfrm>
            <a:off x="4553712" y="4434840"/>
            <a:ext cx="3090672" cy="146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4" name="Google Shape;704;p36"/>
          <p:cNvSpPr/>
          <p:nvPr/>
        </p:nvSpPr>
        <p:spPr>
          <a:xfrm>
            <a:off x="603504" y="6519672"/>
            <a:ext cx="41148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863"/>
              <a:buFont typeface="Arial"/>
              <a:buNone/>
            </a:pPr>
            <a:r>
              <a:rPr b="0" i="0" lang="en-US" sz="863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Geant4 · Physics — part 2</a:t>
            </a:r>
            <a:endParaRPr/>
          </a:p>
        </p:txBody>
      </p:sp>
      <p:sp>
        <p:nvSpPr>
          <p:cNvPr id="705" name="Google Shape;705;p36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900"/>
              <a:buFont typeface="Arial"/>
              <a:buNone/>
            </a:pPr>
            <a:r>
              <a:rPr b="0" i="0" lang="en-US" sz="900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34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710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p37"/>
          <p:cNvSpPr/>
          <p:nvPr/>
        </p:nvSpPr>
        <p:spPr>
          <a:xfrm>
            <a:off x="603504" y="329184"/>
            <a:ext cx="1097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87F9B"/>
              </a:buClr>
              <a:buSzPts val="1350"/>
              <a:buFont typeface="Arial"/>
              <a:buNone/>
            </a:pPr>
            <a:r>
              <a:rPr b="1" i="0" lang="en-US" sz="1350" u="none" cap="none">
                <a:solidFill>
                  <a:srgbClr val="087F9B"/>
                </a:solidFill>
                <a:latin typeface="Arial"/>
                <a:ea typeface="Arial"/>
                <a:cs typeface="Arial"/>
                <a:sym typeface="Arial"/>
              </a:rPr>
              <a:t>PART V · HADRONIC PHYSICS</a:t>
            </a:r>
            <a:endParaRPr/>
          </a:p>
        </p:txBody>
      </p:sp>
      <p:sp>
        <p:nvSpPr>
          <p:cNvPr id="712" name="Google Shape;712;p37"/>
          <p:cNvSpPr/>
          <p:nvPr/>
        </p:nvSpPr>
        <p:spPr>
          <a:xfrm>
            <a:off x="585216" y="548640"/>
            <a:ext cx="11018520" cy="585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3675"/>
              <a:buFont typeface="Arial"/>
              <a:buNone/>
            </a:pPr>
            <a:r>
              <a:rPr b="1" i="0" lang="en-US" sz="3675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The hadronic physics challenge</a:t>
            </a:r>
            <a:endParaRPr/>
          </a:p>
        </p:txBody>
      </p:sp>
      <p:sp>
        <p:nvSpPr>
          <p:cNvPr id="713" name="Google Shape;713;p37"/>
          <p:cNvSpPr/>
          <p:nvPr/>
        </p:nvSpPr>
        <p:spPr>
          <a:xfrm>
            <a:off x="603504" y="1572768"/>
            <a:ext cx="548640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725"/>
              <a:buFont typeface="Arial"/>
              <a:buNone/>
            </a:pPr>
            <a:r>
              <a:rPr b="1" i="0" lang="en-US" sz="1725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Three energy regimes:</a:t>
            </a:r>
            <a:endParaRPr/>
          </a:p>
        </p:txBody>
      </p:sp>
      <p:sp>
        <p:nvSpPr>
          <p:cNvPr id="714" name="Google Shape;714;p37"/>
          <p:cNvSpPr/>
          <p:nvPr/>
        </p:nvSpPr>
        <p:spPr>
          <a:xfrm>
            <a:off x="603504" y="2103120"/>
            <a:ext cx="3566160" cy="1920240"/>
          </a:xfrm>
          <a:prstGeom prst="roundRect">
            <a:avLst>
              <a:gd fmla="val 4762" name="adj"/>
            </a:avLst>
          </a:prstGeom>
          <a:solidFill>
            <a:srgbClr val="EDF7FA"/>
          </a:solidFill>
          <a:ln cap="flat" cmpd="sng" w="1427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5" name="Google Shape;715;p37"/>
          <p:cNvSpPr/>
          <p:nvPr/>
        </p:nvSpPr>
        <p:spPr>
          <a:xfrm>
            <a:off x="841248" y="2377440"/>
            <a:ext cx="310896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1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LOW ENERGY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1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≲ 100 MeV</a:t>
            </a:r>
            <a:endParaRPr/>
          </a:p>
        </p:txBody>
      </p:sp>
      <p:sp>
        <p:nvSpPr>
          <p:cNvPr id="716" name="Google Shape;716;p37"/>
          <p:cNvSpPr/>
          <p:nvPr/>
        </p:nvSpPr>
        <p:spPr>
          <a:xfrm>
            <a:off x="841248" y="3127248"/>
            <a:ext cx="310896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0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nuclear physics at low energy</a:t>
            </a:r>
            <a:endParaRPr/>
          </a:p>
        </p:txBody>
      </p:sp>
      <p:sp>
        <p:nvSpPr>
          <p:cNvPr id="717" name="Google Shape;717;p37"/>
          <p:cNvSpPr/>
          <p:nvPr/>
        </p:nvSpPr>
        <p:spPr>
          <a:xfrm>
            <a:off x="4315968" y="2103120"/>
            <a:ext cx="3566160" cy="1920240"/>
          </a:xfrm>
          <a:prstGeom prst="roundRect">
            <a:avLst>
              <a:gd fmla="val 4762" name="adj"/>
            </a:avLst>
          </a:prstGeom>
          <a:solidFill>
            <a:srgbClr val="EDF7FA"/>
          </a:solidFill>
          <a:ln cap="flat" cmpd="sng" w="1427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8" name="Google Shape;718;p37"/>
          <p:cNvSpPr/>
          <p:nvPr/>
        </p:nvSpPr>
        <p:spPr>
          <a:xfrm>
            <a:off x="4553712" y="2377440"/>
            <a:ext cx="310896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1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CASCADE REGION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1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~100 MeV to several GeV</a:t>
            </a:r>
            <a:endParaRPr/>
          </a:p>
        </p:txBody>
      </p:sp>
      <p:sp>
        <p:nvSpPr>
          <p:cNvPr id="719" name="Google Shape;719;p37"/>
          <p:cNvSpPr/>
          <p:nvPr/>
        </p:nvSpPr>
        <p:spPr>
          <a:xfrm>
            <a:off x="4553712" y="3127248"/>
            <a:ext cx="310896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0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resonance and cascade region</a:t>
            </a:r>
            <a:endParaRPr/>
          </a:p>
        </p:txBody>
      </p:sp>
      <p:sp>
        <p:nvSpPr>
          <p:cNvPr id="720" name="Google Shape;720;p37"/>
          <p:cNvSpPr/>
          <p:nvPr/>
        </p:nvSpPr>
        <p:spPr>
          <a:xfrm>
            <a:off x="8028432" y="2103120"/>
            <a:ext cx="3566160" cy="1920240"/>
          </a:xfrm>
          <a:prstGeom prst="roundRect">
            <a:avLst>
              <a:gd fmla="val 4762" name="adj"/>
            </a:avLst>
          </a:prstGeom>
          <a:solidFill>
            <a:srgbClr val="EDF7FA"/>
          </a:solidFill>
          <a:ln cap="flat" cmpd="sng" w="1427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1" name="Google Shape;721;p37"/>
          <p:cNvSpPr/>
          <p:nvPr/>
        </p:nvSpPr>
        <p:spPr>
          <a:xfrm>
            <a:off x="8266176" y="2377440"/>
            <a:ext cx="3108960" cy="5943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1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STRING REGION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1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≳ 10 GeV</a:t>
            </a:r>
            <a:endParaRPr/>
          </a:p>
        </p:txBody>
      </p:sp>
      <p:sp>
        <p:nvSpPr>
          <p:cNvPr id="722" name="Google Shape;722;p37"/>
          <p:cNvSpPr/>
          <p:nvPr/>
        </p:nvSpPr>
        <p:spPr>
          <a:xfrm>
            <a:off x="8266176" y="3127248"/>
            <a:ext cx="3108960" cy="73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0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QCD strings</a:t>
            </a:r>
            <a:endParaRPr/>
          </a:p>
        </p:txBody>
      </p:sp>
      <p:sp>
        <p:nvSpPr>
          <p:cNvPr id="723" name="Google Shape;723;p37"/>
          <p:cNvSpPr/>
          <p:nvPr/>
        </p:nvSpPr>
        <p:spPr>
          <a:xfrm>
            <a:off x="603504" y="4572000"/>
            <a:ext cx="10972800" cy="1280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0" i="0" lang="en-US" sz="22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Model hand-offs deliberately overlap; the exact boundaries depend on the selected reference physics list.</a:t>
            </a:r>
            <a:endParaRPr sz="2000"/>
          </a:p>
        </p:txBody>
      </p:sp>
      <p:sp>
        <p:nvSpPr>
          <p:cNvPr id="724" name="Google Shape;724;p37"/>
          <p:cNvSpPr/>
          <p:nvPr/>
        </p:nvSpPr>
        <p:spPr>
          <a:xfrm>
            <a:off x="603504" y="6519672"/>
            <a:ext cx="41148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863"/>
              <a:buFont typeface="Arial"/>
              <a:buNone/>
            </a:pPr>
            <a:r>
              <a:rPr b="0" i="0" lang="en-US" sz="863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Geant4 · Physics — part 2</a:t>
            </a:r>
            <a:endParaRPr/>
          </a:p>
        </p:txBody>
      </p:sp>
      <p:sp>
        <p:nvSpPr>
          <p:cNvPr id="725" name="Google Shape;725;p37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900"/>
              <a:buFont typeface="Arial"/>
              <a:buNone/>
            </a:pPr>
            <a:r>
              <a:rPr b="0" i="0" lang="en-US" sz="900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35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730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p38"/>
          <p:cNvSpPr/>
          <p:nvPr/>
        </p:nvSpPr>
        <p:spPr>
          <a:xfrm>
            <a:off x="603504" y="329184"/>
            <a:ext cx="1097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87F9B"/>
              </a:buClr>
              <a:buSzPts val="1350"/>
              <a:buFont typeface="Arial"/>
              <a:buNone/>
            </a:pPr>
            <a:r>
              <a:rPr b="1" i="0" lang="en-US" sz="1350" u="none" cap="none">
                <a:solidFill>
                  <a:srgbClr val="087F9B"/>
                </a:solidFill>
                <a:latin typeface="Arial"/>
                <a:ea typeface="Arial"/>
                <a:cs typeface="Arial"/>
                <a:sym typeface="Arial"/>
              </a:rPr>
              <a:t>PART V · HADRONIC PHYSICS</a:t>
            </a:r>
            <a:endParaRPr/>
          </a:p>
        </p:txBody>
      </p:sp>
      <p:sp>
        <p:nvSpPr>
          <p:cNvPr id="732" name="Google Shape;732;p38"/>
          <p:cNvSpPr/>
          <p:nvPr/>
        </p:nvSpPr>
        <p:spPr>
          <a:xfrm>
            <a:off x="585216" y="548640"/>
            <a:ext cx="11018520" cy="585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3675"/>
              <a:buFont typeface="Arial"/>
              <a:buNone/>
            </a:pPr>
            <a:r>
              <a:rPr b="1" i="0" lang="en-US" sz="3675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Reference physics lists for hadronic interactions</a:t>
            </a:r>
            <a:endParaRPr/>
          </a:p>
        </p:txBody>
      </p:sp>
      <p:sp>
        <p:nvSpPr>
          <p:cNvPr id="733" name="Google Shape;733;p38"/>
          <p:cNvSpPr/>
          <p:nvPr/>
        </p:nvSpPr>
        <p:spPr>
          <a:xfrm>
            <a:off x="603504" y="1600200"/>
            <a:ext cx="10991088" cy="2103120"/>
          </a:xfrm>
          <a:prstGeom prst="roundRect">
            <a:avLst>
              <a:gd fmla="val 5217" name="adj"/>
            </a:avLst>
          </a:prstGeom>
          <a:solidFill>
            <a:srgbClr val="F3F7FA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4" name="Google Shape;734;p38"/>
          <p:cNvSpPr/>
          <p:nvPr/>
        </p:nvSpPr>
        <p:spPr>
          <a:xfrm>
            <a:off x="896112" y="1801368"/>
            <a:ext cx="10405872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667"/>
              <a:buFont typeface="Arial"/>
              <a:buNone/>
            </a:pPr>
            <a:r>
              <a:rPr b="1" i="0" lang="en-US" sz="1667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TWO FAMILIES OF BUILDERS FOR THE HIGH-ENERGY PART</a:t>
            </a:r>
            <a:endParaRPr/>
          </a:p>
        </p:txBody>
      </p:sp>
      <p:sp>
        <p:nvSpPr>
          <p:cNvPr id="735" name="Google Shape;735;p38"/>
          <p:cNvSpPr/>
          <p:nvPr/>
        </p:nvSpPr>
        <p:spPr>
          <a:xfrm>
            <a:off x="896112" y="2194560"/>
            <a:ext cx="1188720" cy="320040"/>
          </a:xfrm>
          <a:prstGeom prst="roundRect">
            <a:avLst>
              <a:gd fmla="val 48571" name="adj"/>
            </a:avLst>
          </a:prstGeom>
          <a:solidFill>
            <a:srgbClr val="E1F1F7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6" name="Google Shape;736;p38"/>
          <p:cNvSpPr/>
          <p:nvPr/>
        </p:nvSpPr>
        <p:spPr>
          <a:xfrm>
            <a:off x="923544" y="2203704"/>
            <a:ext cx="1133856" cy="301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QGS</a:t>
            </a:r>
            <a:endParaRPr/>
          </a:p>
        </p:txBody>
      </p:sp>
      <p:sp>
        <p:nvSpPr>
          <p:cNvPr id="737" name="Google Shape;737;p38"/>
          <p:cNvSpPr/>
          <p:nvPr/>
        </p:nvSpPr>
        <p:spPr>
          <a:xfrm>
            <a:off x="2331720" y="2194560"/>
            <a:ext cx="9052560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0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lists based on the </a:t>
            </a:r>
            <a:r>
              <a:rPr b="1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Quark Gluon String</a:t>
            </a:r>
            <a:r>
              <a:rPr b="0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model for high-energy hadronic interactions of protons, neutrons, pions and kaons</a:t>
            </a:r>
            <a:endParaRPr/>
          </a:p>
        </p:txBody>
      </p:sp>
      <p:sp>
        <p:nvSpPr>
          <p:cNvPr id="738" name="Google Shape;738;p38"/>
          <p:cNvSpPr/>
          <p:nvPr/>
        </p:nvSpPr>
        <p:spPr>
          <a:xfrm>
            <a:off x="896112" y="2971800"/>
            <a:ext cx="1188720" cy="320040"/>
          </a:xfrm>
          <a:prstGeom prst="roundRect">
            <a:avLst>
              <a:gd fmla="val 48571" name="adj"/>
            </a:avLst>
          </a:prstGeom>
          <a:solidFill>
            <a:srgbClr val="E1F1F7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9" name="Google Shape;739;p38"/>
          <p:cNvSpPr/>
          <p:nvPr/>
        </p:nvSpPr>
        <p:spPr>
          <a:xfrm>
            <a:off x="923544" y="2980944"/>
            <a:ext cx="1133856" cy="301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FTF</a:t>
            </a:r>
            <a:endParaRPr/>
          </a:p>
        </p:txBody>
      </p:sp>
      <p:sp>
        <p:nvSpPr>
          <p:cNvPr id="740" name="Google Shape;740;p38"/>
          <p:cNvSpPr/>
          <p:nvPr/>
        </p:nvSpPr>
        <p:spPr>
          <a:xfrm>
            <a:off x="2331720" y="2971800"/>
            <a:ext cx="9052560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0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based on the </a:t>
            </a:r>
            <a:r>
              <a:rPr b="1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FTF</a:t>
            </a:r>
            <a:r>
              <a:rPr b="0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(FRITIOF-like string) model for protons, neutrons, pions and kaons</a:t>
            </a:r>
            <a:endParaRPr/>
          </a:p>
        </p:txBody>
      </p:sp>
      <p:sp>
        <p:nvSpPr>
          <p:cNvPr id="741" name="Google Shape;741;p38"/>
          <p:cNvSpPr/>
          <p:nvPr/>
        </p:nvSpPr>
        <p:spPr>
          <a:xfrm>
            <a:off x="603504" y="3931920"/>
            <a:ext cx="10991088" cy="2331720"/>
          </a:xfrm>
          <a:prstGeom prst="roundRect">
            <a:avLst>
              <a:gd fmla="val 4706" name="adj"/>
            </a:avLst>
          </a:prstGeom>
          <a:solidFill>
            <a:srgbClr val="F3F7FA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2" name="Google Shape;742;p38"/>
          <p:cNvSpPr/>
          <p:nvPr/>
        </p:nvSpPr>
        <p:spPr>
          <a:xfrm>
            <a:off x="896112" y="4133088"/>
            <a:ext cx="10405872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667"/>
              <a:buFont typeface="Arial"/>
              <a:buNone/>
            </a:pPr>
            <a:r>
              <a:rPr b="1" i="0" lang="en-US" sz="1667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THREE FAMILIES FOR THE CASCADE ENERGY RANGE</a:t>
            </a:r>
            <a:endParaRPr/>
          </a:p>
        </p:txBody>
      </p:sp>
      <p:sp>
        <p:nvSpPr>
          <p:cNvPr id="743" name="Google Shape;743;p38"/>
          <p:cNvSpPr/>
          <p:nvPr/>
        </p:nvSpPr>
        <p:spPr>
          <a:xfrm>
            <a:off x="896112" y="4526280"/>
            <a:ext cx="1188720" cy="320040"/>
          </a:xfrm>
          <a:prstGeom prst="roundRect">
            <a:avLst>
              <a:gd fmla="val 48571" name="adj"/>
            </a:avLst>
          </a:prstGeom>
          <a:solidFill>
            <a:srgbClr val="E1F1F7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4" name="Google Shape;744;p38"/>
          <p:cNvSpPr/>
          <p:nvPr/>
        </p:nvSpPr>
        <p:spPr>
          <a:xfrm>
            <a:off x="923544" y="4535424"/>
            <a:ext cx="1133856" cy="301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BIC</a:t>
            </a:r>
            <a:endParaRPr/>
          </a:p>
        </p:txBody>
      </p:sp>
      <p:sp>
        <p:nvSpPr>
          <p:cNvPr id="745" name="Google Shape;745;p38"/>
          <p:cNvSpPr/>
          <p:nvPr/>
        </p:nvSpPr>
        <p:spPr>
          <a:xfrm>
            <a:off x="2331720" y="4526280"/>
            <a:ext cx="9052560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1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binary cascade</a:t>
            </a:r>
            <a:endParaRPr/>
          </a:p>
        </p:txBody>
      </p:sp>
      <p:sp>
        <p:nvSpPr>
          <p:cNvPr id="746" name="Google Shape;746;p38"/>
          <p:cNvSpPr/>
          <p:nvPr/>
        </p:nvSpPr>
        <p:spPr>
          <a:xfrm>
            <a:off x="896112" y="5074920"/>
            <a:ext cx="1188720" cy="320040"/>
          </a:xfrm>
          <a:prstGeom prst="roundRect">
            <a:avLst>
              <a:gd fmla="val 48571" name="adj"/>
            </a:avLst>
          </a:prstGeom>
          <a:solidFill>
            <a:srgbClr val="E1F1F7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7" name="Google Shape;747;p38"/>
          <p:cNvSpPr/>
          <p:nvPr/>
        </p:nvSpPr>
        <p:spPr>
          <a:xfrm>
            <a:off x="923544" y="5084064"/>
            <a:ext cx="1133856" cy="301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BERT</a:t>
            </a:r>
            <a:endParaRPr/>
          </a:p>
        </p:txBody>
      </p:sp>
      <p:sp>
        <p:nvSpPr>
          <p:cNvPr id="748" name="Google Shape;748;p38"/>
          <p:cNvSpPr/>
          <p:nvPr/>
        </p:nvSpPr>
        <p:spPr>
          <a:xfrm>
            <a:off x="2331720" y="5074920"/>
            <a:ext cx="9052560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1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Bertini cascade</a:t>
            </a:r>
            <a:endParaRPr/>
          </a:p>
        </p:txBody>
      </p:sp>
      <p:sp>
        <p:nvSpPr>
          <p:cNvPr id="749" name="Google Shape;749;p38"/>
          <p:cNvSpPr/>
          <p:nvPr/>
        </p:nvSpPr>
        <p:spPr>
          <a:xfrm>
            <a:off x="896112" y="5623560"/>
            <a:ext cx="1188720" cy="320040"/>
          </a:xfrm>
          <a:prstGeom prst="roundRect">
            <a:avLst>
              <a:gd fmla="val 48571" name="adj"/>
            </a:avLst>
          </a:prstGeom>
          <a:solidFill>
            <a:srgbClr val="E1F1F7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0" name="Google Shape;750;p38"/>
          <p:cNvSpPr/>
          <p:nvPr/>
        </p:nvSpPr>
        <p:spPr>
          <a:xfrm>
            <a:off x="923544" y="5632704"/>
            <a:ext cx="1133856" cy="301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INCLXX</a:t>
            </a:r>
            <a:endParaRPr/>
          </a:p>
        </p:txBody>
      </p:sp>
      <p:sp>
        <p:nvSpPr>
          <p:cNvPr id="751" name="Google Shape;751;p38"/>
          <p:cNvSpPr/>
          <p:nvPr/>
        </p:nvSpPr>
        <p:spPr>
          <a:xfrm>
            <a:off x="2331720" y="5623560"/>
            <a:ext cx="9052560" cy="5486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1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Liège intranuclear cascade</a:t>
            </a:r>
            <a:r>
              <a:rPr b="0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model</a:t>
            </a:r>
            <a:endParaRPr/>
          </a:p>
        </p:txBody>
      </p:sp>
      <p:sp>
        <p:nvSpPr>
          <p:cNvPr id="752" name="Google Shape;752;p38"/>
          <p:cNvSpPr/>
          <p:nvPr/>
        </p:nvSpPr>
        <p:spPr>
          <a:xfrm>
            <a:off x="603504" y="6519672"/>
            <a:ext cx="41148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863"/>
              <a:buFont typeface="Arial"/>
              <a:buNone/>
            </a:pPr>
            <a:r>
              <a:rPr b="0" i="0" lang="en-US" sz="863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Geant4 · Physics — part 2</a:t>
            </a:r>
            <a:endParaRPr/>
          </a:p>
        </p:txBody>
      </p:sp>
      <p:sp>
        <p:nvSpPr>
          <p:cNvPr id="753" name="Google Shape;753;p38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900"/>
              <a:buFont typeface="Arial"/>
              <a:buNone/>
            </a:pPr>
            <a:r>
              <a:rPr b="0" i="0" lang="en-US" sz="900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36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39"/>
          <p:cNvSpPr/>
          <p:nvPr/>
        </p:nvSpPr>
        <p:spPr>
          <a:xfrm>
            <a:off x="603504" y="329184"/>
            <a:ext cx="1097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87F9B"/>
              </a:buClr>
              <a:buSzPts val="1350"/>
              <a:buFont typeface="Arial"/>
              <a:buNone/>
            </a:pPr>
            <a:r>
              <a:rPr b="1" i="0" lang="en-US" sz="1350" u="none" cap="none">
                <a:solidFill>
                  <a:srgbClr val="087F9B"/>
                </a:solidFill>
                <a:latin typeface="Arial"/>
                <a:ea typeface="Arial"/>
                <a:cs typeface="Arial"/>
                <a:sym typeface="Arial"/>
              </a:rPr>
              <a:t>PART V · HADRONIC PHYSICS</a:t>
            </a:r>
            <a:endParaRPr/>
          </a:p>
        </p:txBody>
      </p:sp>
      <p:sp>
        <p:nvSpPr>
          <p:cNvPr id="760" name="Google Shape;760;p39"/>
          <p:cNvSpPr/>
          <p:nvPr/>
        </p:nvSpPr>
        <p:spPr>
          <a:xfrm>
            <a:off x="585216" y="548640"/>
            <a:ext cx="11018520" cy="585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3675"/>
              <a:buFont typeface="Arial"/>
              <a:buNone/>
            </a:pPr>
            <a:r>
              <a:rPr b="1" i="0" lang="en-US" sz="3675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ParticleHP models</a:t>
            </a:r>
            <a:endParaRPr/>
          </a:p>
        </p:txBody>
      </p:sp>
      <p:sp>
        <p:nvSpPr>
          <p:cNvPr id="761" name="Google Shape;761;p39"/>
          <p:cNvSpPr/>
          <p:nvPr/>
        </p:nvSpPr>
        <p:spPr>
          <a:xfrm>
            <a:off x="603504" y="1536192"/>
            <a:ext cx="1097280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538"/>
              <a:buFont typeface="Arial"/>
              <a:buNone/>
            </a:pPr>
            <a:r>
              <a:rPr b="0" i="0" lang="en-US" sz="24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ParticleHP uses evaluated nuclear-data libraries rather than cascade parameterisations</a:t>
            </a:r>
            <a:endParaRPr sz="2300"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538"/>
              <a:buFont typeface="Arial"/>
              <a:buNone/>
            </a:pPr>
            <a:r>
              <a:rPr b="0" i="0" lang="en-US" sz="24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• Neutron HP: elastic, inelastic, capture and fission from thermal energies to 20 MeV</a:t>
            </a:r>
            <a:endParaRPr sz="2300"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538"/>
              <a:buFont typeface="Arial"/>
              <a:buNone/>
            </a:pPr>
            <a:r>
              <a:rPr b="0" i="0" lang="en-US" sz="24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• Current AllHP reference-list variants extend ParticleHP to p, d, t, ³He and α below 200 MeV</a:t>
            </a:r>
            <a:endParaRPr sz="2300"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538"/>
              <a:buFont typeface="Arial"/>
              <a:buNone/>
            </a:pPr>
            <a:r>
              <a:rPr b="0" i="0" lang="en-US" sz="24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• Neutron data are supplied in G4NDL format; charged-particle HP uses the installed particle-HP data</a:t>
            </a:r>
            <a:endParaRPr sz="2300"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538"/>
              <a:buFont typeface="Arial"/>
              <a:buNone/>
            </a:pPr>
            <a:r>
              <a:rPr b="0" i="0" lang="en-US" sz="24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• Results depend on isotope coverage and on the selected evaluated library</a:t>
            </a:r>
            <a:endParaRPr sz="2300"/>
          </a:p>
        </p:txBody>
      </p:sp>
      <p:sp>
        <p:nvSpPr>
          <p:cNvPr id="762" name="Google Shape;762;p39"/>
          <p:cNvSpPr/>
          <p:nvPr/>
        </p:nvSpPr>
        <p:spPr>
          <a:xfrm>
            <a:off x="603504" y="5623560"/>
            <a:ext cx="10991088" cy="731520"/>
          </a:xfrm>
          <a:prstGeom prst="roundRect">
            <a:avLst>
              <a:gd fmla="val 11250" name="adj"/>
            </a:avLst>
          </a:prstGeom>
          <a:solidFill>
            <a:srgbClr val="FCF1DC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39"/>
          <p:cNvSpPr/>
          <p:nvPr/>
        </p:nvSpPr>
        <p:spPr>
          <a:xfrm>
            <a:off x="786384" y="5852160"/>
            <a:ext cx="274320" cy="274320"/>
          </a:xfrm>
          <a:prstGeom prst="ellipse">
            <a:avLst/>
          </a:prstGeom>
          <a:solidFill>
            <a:srgbClr val="EDF7FA"/>
          </a:solidFill>
          <a:ln cap="flat" cmpd="sng" w="1427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39"/>
          <p:cNvSpPr/>
          <p:nvPr/>
        </p:nvSpPr>
        <p:spPr>
          <a:xfrm>
            <a:off x="786384" y="5833872"/>
            <a:ext cx="274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A5600"/>
              </a:buClr>
              <a:buSzPts val="1425"/>
              <a:buFont typeface="Arial"/>
              <a:buNone/>
            </a:pPr>
            <a:r>
              <a:rPr b="1" i="0" lang="en-US" sz="1425" u="none" cap="none">
                <a:solidFill>
                  <a:srgbClr val="8A5600"/>
                </a:solidFill>
                <a:latin typeface="Arial"/>
                <a:ea typeface="Arial"/>
                <a:cs typeface="Arial"/>
                <a:sym typeface="Arial"/>
              </a:rPr>
              <a:t>!</a:t>
            </a:r>
            <a:endParaRPr/>
          </a:p>
        </p:txBody>
      </p:sp>
      <p:sp>
        <p:nvSpPr>
          <p:cNvPr id="765" name="Google Shape;765;p39"/>
          <p:cNvSpPr/>
          <p:nvPr/>
        </p:nvSpPr>
        <p:spPr>
          <a:xfrm>
            <a:off x="1207008" y="5678424"/>
            <a:ext cx="10168128" cy="6217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8A5600"/>
              </a:buClr>
              <a:buSzPts val="1687"/>
              <a:buFont typeface="Arial"/>
              <a:buNone/>
            </a:pPr>
            <a:r>
              <a:rPr b="1" i="0" lang="en-US" sz="1688" u="none" cap="none">
                <a:solidFill>
                  <a:srgbClr val="8A5600"/>
                </a:solidFill>
                <a:latin typeface="Arial"/>
                <a:ea typeface="Arial"/>
                <a:cs typeface="Arial"/>
                <a:sym typeface="Arial"/>
              </a:rPr>
              <a:t>Use it deliberately: low-energy neutron transport can be CPU-intensive, and thermal scattering data must match the material.</a:t>
            </a:r>
            <a:endParaRPr/>
          </a:p>
        </p:txBody>
      </p:sp>
      <p:sp>
        <p:nvSpPr>
          <p:cNvPr id="766" name="Google Shape;766;p39"/>
          <p:cNvSpPr/>
          <p:nvPr/>
        </p:nvSpPr>
        <p:spPr>
          <a:xfrm>
            <a:off x="603504" y="6519672"/>
            <a:ext cx="41148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863"/>
              <a:buFont typeface="Arial"/>
              <a:buNone/>
            </a:pPr>
            <a:r>
              <a:rPr b="0" i="0" lang="en-US" sz="863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Geant4 · Physics — part 2</a:t>
            </a:r>
            <a:endParaRPr/>
          </a:p>
        </p:txBody>
      </p:sp>
      <p:sp>
        <p:nvSpPr>
          <p:cNvPr id="767" name="Google Shape;767;p39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900"/>
              <a:buFont typeface="Arial"/>
              <a:buNone/>
            </a:pPr>
            <a:r>
              <a:rPr b="0" i="0" lang="en-US" sz="900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37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772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Google Shape;773;p40"/>
          <p:cNvSpPr/>
          <p:nvPr/>
        </p:nvSpPr>
        <p:spPr>
          <a:xfrm>
            <a:off x="603504" y="329184"/>
            <a:ext cx="1097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87F9B"/>
              </a:buClr>
              <a:buSzPts val="1350"/>
              <a:buFont typeface="Arial"/>
              <a:buNone/>
            </a:pPr>
            <a:r>
              <a:rPr b="1" i="0" lang="en-US" sz="1350" u="none" cap="none">
                <a:solidFill>
                  <a:srgbClr val="087F9B"/>
                </a:solidFill>
                <a:latin typeface="Arial"/>
                <a:ea typeface="Arial"/>
                <a:cs typeface="Arial"/>
                <a:sym typeface="Arial"/>
              </a:rPr>
              <a:t>PART V · HADRONIC PHYSICS</a:t>
            </a:r>
            <a:endParaRPr/>
          </a:p>
        </p:txBody>
      </p:sp>
      <p:sp>
        <p:nvSpPr>
          <p:cNvPr id="774" name="Google Shape;774;p40"/>
          <p:cNvSpPr/>
          <p:nvPr/>
        </p:nvSpPr>
        <p:spPr>
          <a:xfrm>
            <a:off x="585216" y="548640"/>
            <a:ext cx="11018520" cy="585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3675"/>
              <a:buFont typeface="Arial"/>
              <a:buNone/>
            </a:pPr>
            <a:r>
              <a:rPr b="1" i="0" lang="en-US" sz="3675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Hadronic model inventory</a:t>
            </a:r>
            <a:endParaRPr/>
          </a:p>
        </p:txBody>
      </p:sp>
      <p:pic>
        <p:nvPicPr>
          <p:cNvPr id="775" name="Google Shape;775;p40"/>
          <p:cNvPicPr preferRelativeResize="0"/>
          <p:nvPr/>
        </p:nvPicPr>
        <p:blipFill rotWithShape="1">
          <a:blip r:embed="rId3">
            <a:alphaModFix/>
          </a:blip>
          <a:srcRect b="14154" l="9454" r="8693" t="11275"/>
          <a:stretch/>
        </p:blipFill>
        <p:spPr>
          <a:xfrm>
            <a:off x="1171291" y="1133849"/>
            <a:ext cx="8753934" cy="5084074"/>
          </a:xfrm>
          <a:prstGeom prst="rect">
            <a:avLst/>
          </a:prstGeom>
          <a:noFill/>
          <a:ln>
            <a:noFill/>
          </a:ln>
        </p:spPr>
      </p:pic>
      <p:sp>
        <p:nvSpPr>
          <p:cNvPr id="776" name="Google Shape;776;p40"/>
          <p:cNvSpPr/>
          <p:nvPr/>
        </p:nvSpPr>
        <p:spPr>
          <a:xfrm>
            <a:off x="603504" y="6519672"/>
            <a:ext cx="41148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863"/>
              <a:buFont typeface="Arial"/>
              <a:buNone/>
            </a:pPr>
            <a:r>
              <a:rPr b="0" i="0" lang="en-US" sz="863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Geant4 · Physics — part 2</a:t>
            </a:r>
            <a:endParaRPr/>
          </a:p>
        </p:txBody>
      </p:sp>
      <p:sp>
        <p:nvSpPr>
          <p:cNvPr id="777" name="Google Shape;777;p40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900"/>
              <a:buFont typeface="Arial"/>
              <a:buNone/>
            </a:pPr>
            <a:r>
              <a:rPr b="0" i="0" lang="en-US" sz="900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38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782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p41"/>
          <p:cNvSpPr/>
          <p:nvPr/>
        </p:nvSpPr>
        <p:spPr>
          <a:xfrm>
            <a:off x="603504" y="329184"/>
            <a:ext cx="1097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87F9B"/>
              </a:buClr>
              <a:buSzPts val="1350"/>
              <a:buFont typeface="Arial"/>
              <a:buNone/>
            </a:pPr>
            <a:r>
              <a:rPr b="1" i="0" lang="en-US" sz="1350" u="none" cap="none">
                <a:solidFill>
                  <a:srgbClr val="087F9B"/>
                </a:solidFill>
                <a:latin typeface="Arial"/>
                <a:ea typeface="Arial"/>
                <a:cs typeface="Arial"/>
                <a:sym typeface="Arial"/>
              </a:rPr>
              <a:t>PART V · HADRONIC PHYSICS</a:t>
            </a:r>
            <a:endParaRPr/>
          </a:p>
        </p:txBody>
      </p:sp>
      <p:sp>
        <p:nvSpPr>
          <p:cNvPr id="784" name="Google Shape;784;p41"/>
          <p:cNvSpPr/>
          <p:nvPr/>
        </p:nvSpPr>
        <p:spPr>
          <a:xfrm>
            <a:off x="585216" y="548640"/>
            <a:ext cx="11018520" cy="585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3675"/>
              <a:buFont typeface="Arial"/>
              <a:buNone/>
            </a:pPr>
            <a:r>
              <a:rPr b="1" i="0" lang="en-US" sz="3675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Cross sections</a:t>
            </a:r>
            <a:endParaRPr/>
          </a:p>
        </p:txBody>
      </p:sp>
      <p:sp>
        <p:nvSpPr>
          <p:cNvPr id="785" name="Google Shape;785;p41"/>
          <p:cNvSpPr/>
          <p:nvPr/>
        </p:nvSpPr>
        <p:spPr>
          <a:xfrm>
            <a:off x="603504" y="1572768"/>
            <a:ext cx="1097280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538"/>
              <a:buFont typeface="Arial"/>
              <a:buNone/>
            </a:pPr>
            <a:r>
              <a:rPr b="1" i="0" lang="en-US" sz="22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Default cross-section sets are provided for each type of hadronic process: fission, capture, elastic, inelastic</a:t>
            </a:r>
            <a:endParaRPr sz="2100"/>
          </a:p>
          <a:p>
            <a:pPr indent="-171450" lvl="0" marL="25400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2238"/>
              <a:buFont typeface="Arial"/>
              <a:buChar char="–"/>
            </a:pPr>
            <a:r>
              <a:rPr b="0" i="0" lang="en-US" sz="22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can be overridden or completely replaced</a:t>
            </a:r>
            <a:endParaRPr sz="2100"/>
          </a:p>
          <a:p>
            <a:pPr indent="-196850" lvl="0" marL="152400" marR="0" rtl="0" algn="l">
              <a:lnSpc>
                <a:spcPct val="105000"/>
              </a:lnSpc>
              <a:spcBef>
                <a:spcPts val="1000"/>
              </a:spcBef>
              <a:spcAft>
                <a:spcPts val="0"/>
              </a:spcAft>
              <a:buClr>
                <a:srgbClr val="20364A"/>
              </a:buClr>
              <a:buSzPts val="2238"/>
              <a:buFont typeface="Arial"/>
              <a:buChar char="•"/>
            </a:pPr>
            <a:r>
              <a:rPr b="0" i="0" lang="en-US" sz="22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Different types of cross-section sets:</a:t>
            </a:r>
            <a:endParaRPr sz="2100"/>
          </a:p>
          <a:p>
            <a:pPr indent="0" lvl="0" marL="0" marR="0" rtl="0" algn="l">
              <a:lnSpc>
                <a:spcPct val="105000"/>
              </a:lnSpc>
              <a:spcBef>
                <a:spcPts val="300"/>
              </a:spcBef>
              <a:spcAft>
                <a:spcPts val="0"/>
              </a:spcAft>
              <a:buClr>
                <a:srgbClr val="20364A"/>
              </a:buClr>
              <a:buSzPts val="1538"/>
              <a:buFont typeface="Arial"/>
              <a:buNone/>
            </a:pPr>
            <a:r>
              <a:rPr b="0" i="0" lang="en-US" sz="22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some contain only a few numbers to parameterize the cross section</a:t>
            </a:r>
            <a:endParaRPr sz="2100"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538"/>
              <a:buFont typeface="Arial"/>
              <a:buNone/>
            </a:pPr>
            <a:r>
              <a:rPr b="0" i="0" lang="en-US" sz="22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some represent large databases (data-driven models)</a:t>
            </a:r>
            <a:endParaRPr sz="2100"/>
          </a:p>
          <a:p>
            <a:pPr indent="-196850" lvl="0" marL="15240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2238"/>
              <a:buFont typeface="Arial"/>
              <a:buChar char="•"/>
            </a:pPr>
            <a:r>
              <a:rPr b="0" i="0" lang="en-US" sz="22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Cross-section management:</a:t>
            </a:r>
            <a:endParaRPr sz="2100"/>
          </a:p>
          <a:p>
            <a:pPr indent="0" lvl="0" marL="0" marR="0" rtl="0" algn="l">
              <a:lnSpc>
                <a:spcPct val="105000"/>
              </a:lnSpc>
              <a:spcBef>
                <a:spcPts val="300"/>
              </a:spcBef>
              <a:spcAft>
                <a:spcPts val="0"/>
              </a:spcAft>
              <a:buClr>
                <a:srgbClr val="20364A"/>
              </a:buClr>
              <a:buSzPts val="1538"/>
              <a:buFont typeface="Arial"/>
              <a:buNone/>
            </a:pPr>
            <a:r>
              <a:rPr b="0" i="0" lang="en-US" sz="22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Applicable cross-section data sets are queried in reverse registration order: the last applicable set has priority.</a:t>
            </a:r>
            <a:endParaRPr sz="2100"/>
          </a:p>
        </p:txBody>
      </p:sp>
      <p:sp>
        <p:nvSpPr>
          <p:cNvPr id="786" name="Google Shape;786;p41"/>
          <p:cNvSpPr/>
          <p:nvPr/>
        </p:nvSpPr>
        <p:spPr>
          <a:xfrm>
            <a:off x="603504" y="6519672"/>
            <a:ext cx="41148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863"/>
              <a:buFont typeface="Arial"/>
              <a:buNone/>
            </a:pPr>
            <a:r>
              <a:rPr b="0" i="0" lang="en-US" sz="863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Geant4 · Physics — part 2</a:t>
            </a:r>
            <a:endParaRPr/>
          </a:p>
        </p:txBody>
      </p:sp>
      <p:sp>
        <p:nvSpPr>
          <p:cNvPr id="787" name="Google Shape;787;p41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900"/>
              <a:buFont typeface="Arial"/>
              <a:buNone/>
            </a:pPr>
            <a:r>
              <a:rPr b="0" i="0" lang="en-US" sz="900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39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6"/>
          <p:cNvSpPr/>
          <p:nvPr/>
        </p:nvSpPr>
        <p:spPr>
          <a:xfrm>
            <a:off x="603504" y="329184"/>
            <a:ext cx="1097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87F9B"/>
              </a:buClr>
              <a:buSzPts val="1350"/>
              <a:buFont typeface="Arial"/>
              <a:buNone/>
            </a:pPr>
            <a:r>
              <a:rPr b="1" i="0" lang="en-US" sz="1350" u="none" cap="none">
                <a:solidFill>
                  <a:srgbClr val="087F9B"/>
                </a:solidFill>
                <a:latin typeface="Arial"/>
                <a:ea typeface="Arial"/>
                <a:cs typeface="Arial"/>
                <a:sym typeface="Arial"/>
              </a:rPr>
              <a:t>PART I · TRACKING CUTS</a:t>
            </a:r>
            <a:endParaRPr/>
          </a:p>
        </p:txBody>
      </p:sp>
      <p:sp>
        <p:nvSpPr>
          <p:cNvPr id="70" name="Google Shape;70;p6"/>
          <p:cNvSpPr/>
          <p:nvPr/>
        </p:nvSpPr>
        <p:spPr>
          <a:xfrm>
            <a:off x="585216" y="548640"/>
            <a:ext cx="11018520" cy="585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3675"/>
              <a:buFont typeface="Arial"/>
              <a:buNone/>
            </a:pPr>
            <a:r>
              <a:rPr b="1" i="0" lang="en-US" sz="3675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The G4VProcess</a:t>
            </a:r>
            <a:endParaRPr/>
          </a:p>
        </p:txBody>
      </p:sp>
      <p:sp>
        <p:nvSpPr>
          <p:cNvPr id="71" name="Google Shape;71;p6"/>
          <p:cNvSpPr/>
          <p:nvPr/>
        </p:nvSpPr>
        <p:spPr>
          <a:xfrm>
            <a:off x="603504" y="1554480"/>
            <a:ext cx="5852160" cy="109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0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Physics processes are derived from the G4VProcess base class</a:t>
            </a:r>
            <a:endParaRPr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1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Abstract class</a:t>
            </a:r>
            <a:r>
              <a:rPr b="0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defining the common interface of all processes in Geant4</a:t>
            </a:r>
            <a:endParaRPr/>
          </a:p>
        </p:txBody>
      </p:sp>
      <p:sp>
        <p:nvSpPr>
          <p:cNvPr id="72" name="Google Shape;72;p6"/>
          <p:cNvSpPr/>
          <p:nvPr/>
        </p:nvSpPr>
        <p:spPr>
          <a:xfrm>
            <a:off x="603504" y="2880360"/>
            <a:ext cx="54864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725"/>
              <a:buFont typeface="Arial"/>
              <a:buNone/>
            </a:pPr>
            <a:r>
              <a:rPr b="1" i="0" lang="en-US" sz="1725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Three kinds of “actions”:</a:t>
            </a:r>
            <a:endParaRPr/>
          </a:p>
        </p:txBody>
      </p:sp>
      <p:sp>
        <p:nvSpPr>
          <p:cNvPr id="73" name="Google Shape;73;p6"/>
          <p:cNvSpPr/>
          <p:nvPr/>
        </p:nvSpPr>
        <p:spPr>
          <a:xfrm>
            <a:off x="603504" y="3246120"/>
            <a:ext cx="5943600" cy="932688"/>
          </a:xfrm>
          <a:prstGeom prst="roundRect">
            <a:avLst>
              <a:gd fmla="val 8824" name="adj"/>
            </a:avLst>
          </a:prstGeom>
          <a:solidFill>
            <a:srgbClr val="F3F7FA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6"/>
          <p:cNvSpPr/>
          <p:nvPr/>
        </p:nvSpPr>
        <p:spPr>
          <a:xfrm>
            <a:off x="859536" y="3337560"/>
            <a:ext cx="53949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AtRest</a:t>
            </a:r>
            <a:endParaRPr/>
          </a:p>
        </p:txBody>
      </p:sp>
      <p:sp>
        <p:nvSpPr>
          <p:cNvPr id="75" name="Google Shape;75;p6"/>
          <p:cNvSpPr/>
          <p:nvPr/>
        </p:nvSpPr>
        <p:spPr>
          <a:xfrm>
            <a:off x="859536" y="3630168"/>
            <a:ext cx="5440680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0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decays at rest, e⁺ annihilation</a:t>
            </a:r>
            <a:endParaRPr/>
          </a:p>
        </p:txBody>
      </p:sp>
      <p:sp>
        <p:nvSpPr>
          <p:cNvPr id="76" name="Google Shape;76;p6"/>
          <p:cNvSpPr/>
          <p:nvPr/>
        </p:nvSpPr>
        <p:spPr>
          <a:xfrm>
            <a:off x="603504" y="4270248"/>
            <a:ext cx="5943600" cy="932688"/>
          </a:xfrm>
          <a:prstGeom prst="roundRect">
            <a:avLst>
              <a:gd fmla="val 8824" name="adj"/>
            </a:avLst>
          </a:prstGeom>
          <a:solidFill>
            <a:srgbClr val="F3F7FA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6"/>
          <p:cNvSpPr/>
          <p:nvPr/>
        </p:nvSpPr>
        <p:spPr>
          <a:xfrm>
            <a:off x="859536" y="4361688"/>
            <a:ext cx="53949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AlongStep</a:t>
            </a:r>
            <a:endParaRPr/>
          </a:p>
        </p:txBody>
      </p:sp>
      <p:sp>
        <p:nvSpPr>
          <p:cNvPr id="78" name="Google Shape;78;p6"/>
          <p:cNvSpPr/>
          <p:nvPr/>
        </p:nvSpPr>
        <p:spPr>
          <a:xfrm>
            <a:off x="859536" y="4654296"/>
            <a:ext cx="5440680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0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continuous (inter)actions along the path of the particle — the “soft” interactions</a:t>
            </a:r>
            <a:endParaRPr/>
          </a:p>
        </p:txBody>
      </p:sp>
      <p:sp>
        <p:nvSpPr>
          <p:cNvPr id="79" name="Google Shape;79;p6"/>
          <p:cNvSpPr/>
          <p:nvPr/>
        </p:nvSpPr>
        <p:spPr>
          <a:xfrm>
            <a:off x="603504" y="5294376"/>
            <a:ext cx="5943600" cy="932688"/>
          </a:xfrm>
          <a:prstGeom prst="roundRect">
            <a:avLst>
              <a:gd fmla="val 8824" name="adj"/>
            </a:avLst>
          </a:prstGeom>
          <a:solidFill>
            <a:srgbClr val="F3F7FA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6"/>
          <p:cNvSpPr/>
          <p:nvPr/>
        </p:nvSpPr>
        <p:spPr>
          <a:xfrm>
            <a:off x="859536" y="5385816"/>
            <a:ext cx="539496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PostStep</a:t>
            </a:r>
            <a:endParaRPr/>
          </a:p>
        </p:txBody>
      </p:sp>
      <p:sp>
        <p:nvSpPr>
          <p:cNvPr id="81" name="Google Shape;81;p6"/>
          <p:cNvSpPr/>
          <p:nvPr/>
        </p:nvSpPr>
        <p:spPr>
          <a:xfrm>
            <a:off x="859536" y="5678424"/>
            <a:ext cx="5440680" cy="502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0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point-like (inter)actions: decay in flight, hadronic interactions — the “hard” interactions</a:t>
            </a:r>
            <a:endParaRPr/>
          </a:p>
        </p:txBody>
      </p:sp>
      <p:sp>
        <p:nvSpPr>
          <p:cNvPr id="82" name="Google Shape;82;p6"/>
          <p:cNvSpPr/>
          <p:nvPr/>
        </p:nvSpPr>
        <p:spPr>
          <a:xfrm>
            <a:off x="6903720" y="1737360"/>
            <a:ext cx="4690872" cy="4480560"/>
          </a:xfrm>
          <a:prstGeom prst="roundRect">
            <a:avLst>
              <a:gd fmla="val 2449" name="adj"/>
            </a:avLst>
          </a:prstGeom>
          <a:solidFill>
            <a:srgbClr val="F3F7FA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3" name="Google Shape;83;p6"/>
          <p:cNvCxnSpPr/>
          <p:nvPr/>
        </p:nvCxnSpPr>
        <p:spPr>
          <a:xfrm>
            <a:off x="7360920" y="2331720"/>
            <a:ext cx="960120" cy="1143000"/>
          </a:xfrm>
          <a:prstGeom prst="straightConnector1">
            <a:avLst/>
          </a:prstGeom>
          <a:noFill/>
          <a:ln cap="flat" cmpd="sng" w="28575">
            <a:solidFill>
              <a:srgbClr val="17293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4" name="Google Shape;84;p6"/>
          <p:cNvCxnSpPr/>
          <p:nvPr/>
        </p:nvCxnSpPr>
        <p:spPr>
          <a:xfrm>
            <a:off x="8321040" y="3474720"/>
            <a:ext cx="777240" cy="1051560"/>
          </a:xfrm>
          <a:prstGeom prst="straightConnector1">
            <a:avLst/>
          </a:prstGeom>
          <a:noFill/>
          <a:ln cap="flat" cmpd="sng" w="28575">
            <a:solidFill>
              <a:srgbClr val="17293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5" name="Google Shape;85;p6"/>
          <p:cNvCxnSpPr/>
          <p:nvPr/>
        </p:nvCxnSpPr>
        <p:spPr>
          <a:xfrm>
            <a:off x="9098280" y="4526280"/>
            <a:ext cx="502920" cy="777240"/>
          </a:xfrm>
          <a:prstGeom prst="straightConnector1">
            <a:avLst/>
          </a:prstGeom>
          <a:noFill/>
          <a:ln cap="flat" cmpd="sng" w="28575">
            <a:solidFill>
              <a:srgbClr val="17293D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6" name="Google Shape;86;p6"/>
          <p:cNvSpPr/>
          <p:nvPr/>
        </p:nvSpPr>
        <p:spPr>
          <a:xfrm>
            <a:off x="7333488" y="2651760"/>
            <a:ext cx="274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endParaRPr/>
          </a:p>
        </p:txBody>
      </p:sp>
      <p:sp>
        <p:nvSpPr>
          <p:cNvPr id="87" name="Google Shape;87;p6"/>
          <p:cNvSpPr/>
          <p:nvPr/>
        </p:nvSpPr>
        <p:spPr>
          <a:xfrm>
            <a:off x="7726680" y="2697480"/>
            <a:ext cx="274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−</a:t>
            </a:r>
            <a:endParaRPr/>
          </a:p>
        </p:txBody>
      </p:sp>
      <p:sp>
        <p:nvSpPr>
          <p:cNvPr id="88" name="Google Shape;88;p6"/>
          <p:cNvSpPr/>
          <p:nvPr/>
        </p:nvSpPr>
        <p:spPr>
          <a:xfrm>
            <a:off x="7699248" y="3246120"/>
            <a:ext cx="274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endParaRPr/>
          </a:p>
        </p:txBody>
      </p:sp>
      <p:sp>
        <p:nvSpPr>
          <p:cNvPr id="89" name="Google Shape;89;p6"/>
          <p:cNvSpPr/>
          <p:nvPr/>
        </p:nvSpPr>
        <p:spPr>
          <a:xfrm>
            <a:off x="8183880" y="3310128"/>
            <a:ext cx="274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−</a:t>
            </a:r>
            <a:endParaRPr/>
          </a:p>
        </p:txBody>
      </p:sp>
      <p:sp>
        <p:nvSpPr>
          <p:cNvPr id="90" name="Google Shape;90;p6"/>
          <p:cNvSpPr/>
          <p:nvPr/>
        </p:nvSpPr>
        <p:spPr>
          <a:xfrm>
            <a:off x="8092440" y="3931920"/>
            <a:ext cx="274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endParaRPr/>
          </a:p>
        </p:txBody>
      </p:sp>
      <p:sp>
        <p:nvSpPr>
          <p:cNvPr id="91" name="Google Shape;91;p6"/>
          <p:cNvSpPr/>
          <p:nvPr/>
        </p:nvSpPr>
        <p:spPr>
          <a:xfrm>
            <a:off x="8641080" y="3913632"/>
            <a:ext cx="274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−</a:t>
            </a:r>
            <a:endParaRPr/>
          </a:p>
        </p:txBody>
      </p:sp>
      <p:sp>
        <p:nvSpPr>
          <p:cNvPr id="92" name="Google Shape;92;p6"/>
          <p:cNvSpPr/>
          <p:nvPr/>
        </p:nvSpPr>
        <p:spPr>
          <a:xfrm>
            <a:off x="8503920" y="4526280"/>
            <a:ext cx="274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endParaRPr/>
          </a:p>
        </p:txBody>
      </p:sp>
      <p:sp>
        <p:nvSpPr>
          <p:cNvPr id="93" name="Google Shape;93;p6"/>
          <p:cNvSpPr/>
          <p:nvPr/>
        </p:nvSpPr>
        <p:spPr>
          <a:xfrm>
            <a:off x="9098280" y="4480560"/>
            <a:ext cx="274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−</a:t>
            </a:r>
            <a:endParaRPr/>
          </a:p>
        </p:txBody>
      </p:sp>
      <p:sp>
        <p:nvSpPr>
          <p:cNvPr id="94" name="Google Shape;94;p6"/>
          <p:cNvSpPr/>
          <p:nvPr/>
        </p:nvSpPr>
        <p:spPr>
          <a:xfrm>
            <a:off x="8823960" y="5074920"/>
            <a:ext cx="274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endParaRPr/>
          </a:p>
        </p:txBody>
      </p:sp>
      <p:sp>
        <p:nvSpPr>
          <p:cNvPr id="95" name="Google Shape;95;p6"/>
          <p:cNvSpPr/>
          <p:nvPr/>
        </p:nvSpPr>
        <p:spPr>
          <a:xfrm>
            <a:off x="9400032" y="4956048"/>
            <a:ext cx="274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−</a:t>
            </a:r>
            <a:endParaRPr/>
          </a:p>
        </p:txBody>
      </p:sp>
      <p:sp>
        <p:nvSpPr>
          <p:cNvPr id="96" name="Google Shape;96;p6"/>
          <p:cNvSpPr/>
          <p:nvPr/>
        </p:nvSpPr>
        <p:spPr>
          <a:xfrm>
            <a:off x="9509760" y="5212080"/>
            <a:ext cx="201168" cy="201168"/>
          </a:xfrm>
          <a:prstGeom prst="ellipse">
            <a:avLst/>
          </a:prstGeom>
          <a:solidFill>
            <a:srgbClr val="EDF7FA"/>
          </a:solidFill>
          <a:ln cap="flat" cmpd="sng" w="1427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7" name="Google Shape;97;p6"/>
          <p:cNvCxnSpPr/>
          <p:nvPr/>
        </p:nvCxnSpPr>
        <p:spPr>
          <a:xfrm>
            <a:off x="9710928" y="5321808"/>
            <a:ext cx="1234440" cy="502920"/>
          </a:xfrm>
          <a:prstGeom prst="straightConnector1">
            <a:avLst/>
          </a:prstGeom>
          <a:noFill/>
          <a:ln cap="flat" cmpd="sng" w="22225">
            <a:solidFill>
              <a:srgbClr val="7A520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98" name="Google Shape;98;p6"/>
          <p:cNvCxnSpPr/>
          <p:nvPr/>
        </p:nvCxnSpPr>
        <p:spPr>
          <a:xfrm flipH="1" rot="10800000">
            <a:off x="9710928" y="4617720"/>
            <a:ext cx="1051560" cy="685800"/>
          </a:xfrm>
          <a:prstGeom prst="straightConnector1">
            <a:avLst/>
          </a:prstGeom>
          <a:noFill/>
          <a:ln cap="flat" cmpd="sng" w="22225">
            <a:solidFill>
              <a:srgbClr val="7A520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99" name="Google Shape;99;p6"/>
          <p:cNvSpPr/>
          <p:nvPr/>
        </p:nvSpPr>
        <p:spPr>
          <a:xfrm>
            <a:off x="8380503" y="2176328"/>
            <a:ext cx="14631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AlongStep</a:t>
            </a:r>
            <a:endParaRPr/>
          </a:p>
        </p:txBody>
      </p:sp>
      <p:sp>
        <p:nvSpPr>
          <p:cNvPr id="100" name="Google Shape;100;p6"/>
          <p:cNvSpPr/>
          <p:nvPr/>
        </p:nvSpPr>
        <p:spPr>
          <a:xfrm>
            <a:off x="8380503" y="2423216"/>
            <a:ext cx="17373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0" i="1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soft: continuous energy loss along the track</a:t>
            </a:r>
            <a:endParaRPr/>
          </a:p>
        </p:txBody>
      </p:sp>
      <p:sp>
        <p:nvSpPr>
          <p:cNvPr id="101" name="Google Shape;101;p6"/>
          <p:cNvSpPr/>
          <p:nvPr/>
        </p:nvSpPr>
        <p:spPr>
          <a:xfrm>
            <a:off x="10204695" y="4270240"/>
            <a:ext cx="13716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PostStep</a:t>
            </a:r>
            <a:endParaRPr/>
          </a:p>
        </p:txBody>
      </p:sp>
      <p:sp>
        <p:nvSpPr>
          <p:cNvPr id="102" name="Google Shape;102;p6"/>
          <p:cNvSpPr/>
          <p:nvPr/>
        </p:nvSpPr>
        <p:spPr>
          <a:xfrm>
            <a:off x="10293070" y="4964438"/>
            <a:ext cx="1828800" cy="4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425"/>
              <a:buFont typeface="Arial"/>
              <a:buNone/>
            </a:pPr>
            <a:r>
              <a:rPr b="0" i="1" lang="en-US" sz="1425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hard: point-like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425"/>
              <a:buFont typeface="Arial"/>
              <a:buNone/>
            </a:pPr>
            <a:r>
              <a:rPr b="0" i="1" lang="en-US" sz="1425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interaction</a:t>
            </a:r>
            <a:endParaRPr/>
          </a:p>
        </p:txBody>
      </p:sp>
      <p:sp>
        <p:nvSpPr>
          <p:cNvPr id="103" name="Google Shape;103;p6"/>
          <p:cNvSpPr/>
          <p:nvPr/>
        </p:nvSpPr>
        <p:spPr>
          <a:xfrm>
            <a:off x="603504" y="6519672"/>
            <a:ext cx="41148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863"/>
              <a:buFont typeface="Arial"/>
              <a:buNone/>
            </a:pPr>
            <a:r>
              <a:rPr b="0" i="0" lang="en-US" sz="863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Geant4 · Physics — part 2</a:t>
            </a:r>
            <a:endParaRPr/>
          </a:p>
        </p:txBody>
      </p:sp>
      <p:sp>
        <p:nvSpPr>
          <p:cNvPr id="104" name="Google Shape;104;p6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900"/>
              <a:buFont typeface="Arial"/>
              <a:buNone/>
            </a:pPr>
            <a:r>
              <a:rPr b="0" i="0" lang="en-US" sz="900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792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Google Shape;793;p42"/>
          <p:cNvSpPr/>
          <p:nvPr/>
        </p:nvSpPr>
        <p:spPr>
          <a:xfrm>
            <a:off x="603504" y="329184"/>
            <a:ext cx="1097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87F9B"/>
              </a:buClr>
              <a:buSzPts val="1350"/>
              <a:buFont typeface="Arial"/>
              <a:buNone/>
            </a:pPr>
            <a:r>
              <a:rPr b="1" i="0" lang="en-US" sz="1350" u="none" cap="none">
                <a:solidFill>
                  <a:srgbClr val="087F9B"/>
                </a:solidFill>
                <a:latin typeface="Arial"/>
                <a:ea typeface="Arial"/>
                <a:cs typeface="Arial"/>
                <a:sym typeface="Arial"/>
              </a:rPr>
              <a:t>PART V · HADRONIC PHYSICS</a:t>
            </a:r>
            <a:endParaRPr/>
          </a:p>
        </p:txBody>
      </p:sp>
      <p:sp>
        <p:nvSpPr>
          <p:cNvPr id="794" name="Google Shape;794;p42"/>
          <p:cNvSpPr/>
          <p:nvPr/>
        </p:nvSpPr>
        <p:spPr>
          <a:xfrm>
            <a:off x="585216" y="548640"/>
            <a:ext cx="11018520" cy="585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3675"/>
              <a:buFont typeface="Arial"/>
              <a:buNone/>
            </a:pPr>
            <a:r>
              <a:rPr b="1" i="0" lang="en-US" sz="3675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Geant4 extensions / exotic</a:t>
            </a:r>
            <a:endParaRPr/>
          </a:p>
        </p:txBody>
      </p:sp>
      <p:sp>
        <p:nvSpPr>
          <p:cNvPr id="795" name="Google Shape;795;p42"/>
          <p:cNvSpPr/>
          <p:nvPr/>
        </p:nvSpPr>
        <p:spPr>
          <a:xfrm>
            <a:off x="603504" y="1572768"/>
            <a:ext cx="1097280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538"/>
              <a:buFont typeface="Arial"/>
              <a:buNone/>
            </a:pPr>
            <a:r>
              <a:rPr b="0" i="0" lang="en-US" sz="24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The tracking implemented in Geant4 is </a:t>
            </a:r>
            <a:r>
              <a:rPr b="1" i="0" lang="en-US" sz="24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very general and transparent</a:t>
            </a:r>
            <a:endParaRPr sz="2300"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538"/>
              <a:buFont typeface="Arial"/>
              <a:buNone/>
            </a:pPr>
            <a:r>
              <a:rPr b="0" i="0" lang="en-US" sz="24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possible to accommodate </a:t>
            </a:r>
            <a:r>
              <a:rPr b="1" i="0" lang="en-US" sz="24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custom particles and processes</a:t>
            </a:r>
            <a:endParaRPr sz="2300"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538"/>
              <a:buFont typeface="Arial"/>
              <a:buNone/>
            </a:pPr>
            <a:r>
              <a:rPr b="0" i="0" lang="en-US" sz="24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possible to accommodate </a:t>
            </a:r>
            <a:r>
              <a:rPr b="1" i="0" lang="en-US" sz="24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alternative models</a:t>
            </a:r>
            <a:r>
              <a:rPr b="0" i="0" lang="en-US" sz="24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, also to be used together with the Geant4 ones</a:t>
            </a:r>
            <a:endParaRPr sz="2300"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538"/>
              <a:buFont typeface="Arial"/>
              <a:buNone/>
            </a:pPr>
            <a:r>
              <a:rPr b="0" i="0" lang="en-US" sz="24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Recent development: possibility to simulate </a:t>
            </a:r>
            <a:r>
              <a:rPr b="1" i="0" lang="en-US" sz="24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solid-state effects</a:t>
            </a:r>
            <a:r>
              <a:rPr b="0" i="0" lang="en-US" sz="24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(e.g. channeling)</a:t>
            </a:r>
            <a:endParaRPr sz="2300"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538"/>
              <a:buFont typeface="Arial"/>
              <a:buNone/>
            </a:pPr>
            <a:r>
              <a:rPr b="0" i="0" lang="en-US" sz="24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extension of G4Material to include </a:t>
            </a:r>
            <a:r>
              <a:rPr b="1" i="0" lang="en-US" sz="24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lattice properties</a:t>
            </a:r>
            <a:r>
              <a:rPr b="0" i="0" lang="en-US" sz="24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(e.g. unit cell)</a:t>
            </a:r>
            <a:endParaRPr sz="2300"/>
          </a:p>
          <a:p>
            <a:pPr indent="-184150" lvl="0" marL="25400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2438"/>
              <a:buFont typeface="Arial"/>
              <a:buChar char="–"/>
            </a:pPr>
            <a:r>
              <a:rPr b="0" i="0" lang="en-US" sz="24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framework generic enough to include other kinds of auxiliary material properties</a:t>
            </a:r>
            <a:endParaRPr sz="2300"/>
          </a:p>
        </p:txBody>
      </p:sp>
      <p:sp>
        <p:nvSpPr>
          <p:cNvPr id="796" name="Google Shape;796;p42"/>
          <p:cNvSpPr/>
          <p:nvPr/>
        </p:nvSpPr>
        <p:spPr>
          <a:xfrm>
            <a:off x="603504" y="5806440"/>
            <a:ext cx="73152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See:</a:t>
            </a:r>
            <a:endParaRPr/>
          </a:p>
        </p:txBody>
      </p:sp>
      <p:sp>
        <p:nvSpPr>
          <p:cNvPr id="797" name="Google Shape;797;p42"/>
          <p:cNvSpPr/>
          <p:nvPr/>
        </p:nvSpPr>
        <p:spPr>
          <a:xfrm>
            <a:off x="1234440" y="5779008"/>
            <a:ext cx="3793251" cy="320040"/>
          </a:xfrm>
          <a:prstGeom prst="roundRect">
            <a:avLst>
              <a:gd fmla="val 48571" name="adj"/>
            </a:avLst>
          </a:prstGeom>
          <a:solidFill>
            <a:srgbClr val="E1F1F7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8" name="Google Shape;798;p42"/>
          <p:cNvSpPr/>
          <p:nvPr/>
        </p:nvSpPr>
        <p:spPr>
          <a:xfrm>
            <a:off x="1261872" y="5788152"/>
            <a:ext cx="3738387" cy="301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6C87"/>
              </a:buClr>
              <a:buSzPts val="1200"/>
              <a:buFont typeface="Arial"/>
              <a:buNone/>
            </a:pPr>
            <a:r>
              <a:rPr b="0" i="0" lang="en-US" sz="1200" u="none" cap="none">
                <a:solidFill>
                  <a:srgbClr val="006C87"/>
                </a:solidFill>
                <a:latin typeface="Arial"/>
                <a:ea typeface="Arial"/>
                <a:cs typeface="Arial"/>
                <a:sym typeface="Arial"/>
              </a:rPr>
              <a:t>examples/extended/exoticphysics</a:t>
            </a:r>
            <a:endParaRPr/>
          </a:p>
        </p:txBody>
      </p:sp>
      <p:sp>
        <p:nvSpPr>
          <p:cNvPr id="799" name="Google Shape;799;p42"/>
          <p:cNvSpPr/>
          <p:nvPr/>
        </p:nvSpPr>
        <p:spPr>
          <a:xfrm>
            <a:off x="603504" y="6519672"/>
            <a:ext cx="41148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863"/>
              <a:buFont typeface="Arial"/>
              <a:buNone/>
            </a:pPr>
            <a:r>
              <a:rPr b="0" i="0" lang="en-US" sz="863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Geant4 · Physics — part 2</a:t>
            </a:r>
            <a:endParaRPr/>
          </a:p>
        </p:txBody>
      </p:sp>
      <p:sp>
        <p:nvSpPr>
          <p:cNvPr id="800" name="Google Shape;800;p42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900"/>
              <a:buFont typeface="Arial"/>
              <a:buNone/>
            </a:pPr>
            <a:r>
              <a:rPr b="0" i="0" lang="en-US" sz="900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40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05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Google Shape;806;p43"/>
          <p:cNvSpPr/>
          <p:nvPr/>
        </p:nvSpPr>
        <p:spPr>
          <a:xfrm>
            <a:off x="6949440" y="640080"/>
            <a:ext cx="5120640" cy="5760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CDE7EF"/>
              </a:buClr>
              <a:buSzPts val="11250"/>
              <a:buFont typeface="Arial"/>
              <a:buNone/>
            </a:pPr>
            <a:r>
              <a:rPr b="1" i="0" lang="en-US" sz="11250" u="none" cap="none">
                <a:solidFill>
                  <a:srgbClr val="CDE7EF"/>
                </a:solidFill>
                <a:latin typeface="Arial"/>
                <a:ea typeface="Arial"/>
                <a:cs typeface="Arial"/>
                <a:sym typeface="Arial"/>
              </a:rPr>
              <a:t>06</a:t>
            </a:r>
            <a:endParaRPr/>
          </a:p>
        </p:txBody>
      </p:sp>
      <p:sp>
        <p:nvSpPr>
          <p:cNvPr id="807" name="Google Shape;807;p43"/>
          <p:cNvSpPr/>
          <p:nvPr/>
        </p:nvSpPr>
        <p:spPr>
          <a:xfrm>
            <a:off x="859536" y="2487168"/>
            <a:ext cx="54864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87F9B"/>
              </a:buClr>
              <a:buSzPts val="1650"/>
              <a:buFont typeface="Arial"/>
              <a:buNone/>
            </a:pPr>
            <a:r>
              <a:rPr b="1" i="0" lang="en-US" sz="1650" u="none" cap="none">
                <a:solidFill>
                  <a:srgbClr val="087F9B"/>
                </a:solidFill>
                <a:latin typeface="Arial"/>
                <a:ea typeface="Arial"/>
                <a:cs typeface="Arial"/>
                <a:sym typeface="Arial"/>
              </a:rPr>
              <a:t>PART VI</a:t>
            </a:r>
            <a:endParaRPr/>
          </a:p>
        </p:txBody>
      </p:sp>
      <p:sp>
        <p:nvSpPr>
          <p:cNvPr id="808" name="Google Shape;808;p43"/>
          <p:cNvSpPr/>
          <p:nvPr/>
        </p:nvSpPr>
        <p:spPr>
          <a:xfrm>
            <a:off x="804672" y="278892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4800"/>
              <a:buFont typeface="Arial"/>
              <a:buNone/>
            </a:pPr>
            <a:r>
              <a:rPr b="1" i="0" lang="en-US" sz="4800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Validation</a:t>
            </a:r>
            <a:endParaRPr/>
          </a:p>
        </p:txBody>
      </p:sp>
      <p:sp>
        <p:nvSpPr>
          <p:cNvPr id="809" name="Google Shape;809;p43"/>
          <p:cNvSpPr/>
          <p:nvPr/>
        </p:nvSpPr>
        <p:spPr>
          <a:xfrm>
            <a:off x="859536" y="3822192"/>
            <a:ext cx="749808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1725"/>
              <a:buFont typeface="Arial"/>
              <a:buNone/>
            </a:pPr>
            <a:r>
              <a:rPr b="0" i="0" lang="en-US" sz="1725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How well do the models reproduce the data?</a:t>
            </a:r>
            <a:endParaRPr/>
          </a:p>
        </p:txBody>
      </p:sp>
      <p:sp>
        <p:nvSpPr>
          <p:cNvPr id="810" name="Google Shape;810;p43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900"/>
              <a:buFont typeface="Arial"/>
              <a:buNone/>
            </a:pPr>
            <a:r>
              <a:rPr b="0" i="0" lang="en-US" sz="900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41</a:t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15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Google Shape;816;p44"/>
          <p:cNvSpPr/>
          <p:nvPr/>
        </p:nvSpPr>
        <p:spPr>
          <a:xfrm>
            <a:off x="603504" y="329184"/>
            <a:ext cx="1097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87F9B"/>
              </a:buClr>
              <a:buSzPts val="1350"/>
              <a:buFont typeface="Arial"/>
              <a:buNone/>
            </a:pPr>
            <a:r>
              <a:rPr b="1" i="0" lang="en-US" sz="1350" u="none" cap="none">
                <a:solidFill>
                  <a:srgbClr val="087F9B"/>
                </a:solidFill>
                <a:latin typeface="Arial"/>
                <a:ea typeface="Arial"/>
                <a:cs typeface="Arial"/>
                <a:sym typeface="Arial"/>
              </a:rPr>
              <a:t>PART VI · VALIDATION</a:t>
            </a:r>
            <a:endParaRPr/>
          </a:p>
        </p:txBody>
      </p:sp>
      <p:sp>
        <p:nvSpPr>
          <p:cNvPr id="817" name="Google Shape;817;p44"/>
          <p:cNvSpPr/>
          <p:nvPr/>
        </p:nvSpPr>
        <p:spPr>
          <a:xfrm>
            <a:off x="585216" y="548640"/>
            <a:ext cx="11018520" cy="585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3675"/>
              <a:buFont typeface="Arial"/>
              <a:buNone/>
            </a:pPr>
            <a:r>
              <a:rPr b="1" i="0" lang="en-US" sz="3675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EM validation — 1</a:t>
            </a:r>
            <a:endParaRPr/>
          </a:p>
        </p:txBody>
      </p:sp>
      <p:sp>
        <p:nvSpPr>
          <p:cNvPr id="818" name="Google Shape;818;p44"/>
          <p:cNvSpPr/>
          <p:nvPr/>
        </p:nvSpPr>
        <p:spPr>
          <a:xfrm>
            <a:off x="603504" y="1517904"/>
            <a:ext cx="10972800" cy="1051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19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Tens of papers and studies</a:t>
            </a:r>
            <a:r>
              <a:rPr b="0" i="0" lang="en-US" sz="19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available — Geant4 Collaboration + user community</a:t>
            </a:r>
            <a:endParaRPr sz="1700"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19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Results can depend on the specific observable / reference — </a:t>
            </a:r>
            <a:r>
              <a:rPr b="1" i="0" lang="en-US" sz="19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data selection and assessment are critical</a:t>
            </a:r>
            <a:endParaRPr sz="1700"/>
          </a:p>
        </p:txBody>
      </p:sp>
      <p:sp>
        <p:nvSpPr>
          <p:cNvPr id="819" name="Google Shape;819;p44"/>
          <p:cNvSpPr/>
          <p:nvPr/>
        </p:nvSpPr>
        <p:spPr>
          <a:xfrm>
            <a:off x="603504" y="2697480"/>
            <a:ext cx="5413248" cy="3154680"/>
          </a:xfrm>
          <a:prstGeom prst="roundRect">
            <a:avLst>
              <a:gd fmla="val 2899" name="adj"/>
            </a:avLst>
          </a:prstGeom>
          <a:solidFill>
            <a:srgbClr val="FFFFFF"/>
          </a:solidFill>
          <a:ln cap="flat" cmpd="sng" w="12700">
            <a:solidFill>
              <a:srgbClr val="DCE6ED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9FB2C2">
                <a:alpha val="34902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20" name="Google Shape;820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25407" y="2697475"/>
            <a:ext cx="4213717" cy="3154675"/>
          </a:xfrm>
          <a:prstGeom prst="rect">
            <a:avLst/>
          </a:prstGeom>
          <a:noFill/>
          <a:ln>
            <a:noFill/>
          </a:ln>
        </p:spPr>
      </p:pic>
      <p:sp>
        <p:nvSpPr>
          <p:cNvPr id="821" name="Google Shape;821;p44"/>
          <p:cNvSpPr/>
          <p:nvPr/>
        </p:nvSpPr>
        <p:spPr>
          <a:xfrm>
            <a:off x="740664" y="5925312"/>
            <a:ext cx="5138928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Livermore</a:t>
            </a:r>
            <a:r>
              <a:rPr b="0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vs. XCOM — NIM B 316 (2013) 1</a:t>
            </a:r>
            <a:endParaRPr/>
          </a:p>
        </p:txBody>
      </p:sp>
      <p:sp>
        <p:nvSpPr>
          <p:cNvPr id="822" name="Google Shape;822;p44"/>
          <p:cNvSpPr/>
          <p:nvPr/>
        </p:nvSpPr>
        <p:spPr>
          <a:xfrm>
            <a:off x="6181344" y="2697480"/>
            <a:ext cx="5413248" cy="3154680"/>
          </a:xfrm>
          <a:prstGeom prst="roundRect">
            <a:avLst>
              <a:gd fmla="val 2899" name="adj"/>
            </a:avLst>
          </a:prstGeom>
          <a:solidFill>
            <a:srgbClr val="FFFFFF"/>
          </a:solidFill>
          <a:ln cap="flat" cmpd="sng" w="12700">
            <a:solidFill>
              <a:srgbClr val="DCE6ED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9FB2C2">
                <a:alpha val="34902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23" name="Google Shape;823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03224" y="2697475"/>
            <a:ext cx="4213726" cy="3154666"/>
          </a:xfrm>
          <a:prstGeom prst="rect">
            <a:avLst/>
          </a:prstGeom>
          <a:noFill/>
          <a:ln>
            <a:noFill/>
          </a:ln>
        </p:spPr>
      </p:pic>
      <p:sp>
        <p:nvSpPr>
          <p:cNvPr id="824" name="Google Shape;824;p44"/>
          <p:cNvSpPr/>
          <p:nvPr/>
        </p:nvSpPr>
        <p:spPr>
          <a:xfrm>
            <a:off x="6318504" y="5925312"/>
            <a:ext cx="5138928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Penelope</a:t>
            </a:r>
            <a:r>
              <a:rPr b="0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vs. XCOM — arXiv:1307.0933</a:t>
            </a:r>
            <a:endParaRPr/>
          </a:p>
        </p:txBody>
      </p:sp>
      <p:sp>
        <p:nvSpPr>
          <p:cNvPr id="825" name="Google Shape;825;p44"/>
          <p:cNvSpPr/>
          <p:nvPr/>
        </p:nvSpPr>
        <p:spPr>
          <a:xfrm>
            <a:off x="603504" y="6519672"/>
            <a:ext cx="41148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863"/>
              <a:buFont typeface="Arial"/>
              <a:buNone/>
            </a:pPr>
            <a:r>
              <a:rPr b="0" i="0" lang="en-US" sz="863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Geant4 · Physics — part 2</a:t>
            </a:r>
            <a:endParaRPr/>
          </a:p>
        </p:txBody>
      </p:sp>
      <p:sp>
        <p:nvSpPr>
          <p:cNvPr id="826" name="Google Shape;826;p44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900"/>
              <a:buFont typeface="Arial"/>
              <a:buNone/>
            </a:pPr>
            <a:r>
              <a:rPr b="0" i="0" lang="en-US" sz="900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42</a:t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3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p45"/>
          <p:cNvSpPr/>
          <p:nvPr/>
        </p:nvSpPr>
        <p:spPr>
          <a:xfrm>
            <a:off x="603504" y="329184"/>
            <a:ext cx="1097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87F9B"/>
              </a:buClr>
              <a:buSzPts val="1350"/>
              <a:buFont typeface="Arial"/>
              <a:buNone/>
            </a:pPr>
            <a:r>
              <a:rPr b="1" i="0" lang="en-US" sz="1350" u="none" cap="none">
                <a:solidFill>
                  <a:srgbClr val="087F9B"/>
                </a:solidFill>
                <a:latin typeface="Arial"/>
                <a:ea typeface="Arial"/>
                <a:cs typeface="Arial"/>
                <a:sym typeface="Arial"/>
              </a:rPr>
              <a:t>PART VI · VALIDATION</a:t>
            </a:r>
            <a:endParaRPr/>
          </a:p>
        </p:txBody>
      </p:sp>
      <p:sp>
        <p:nvSpPr>
          <p:cNvPr id="833" name="Google Shape;833;p45"/>
          <p:cNvSpPr/>
          <p:nvPr/>
        </p:nvSpPr>
        <p:spPr>
          <a:xfrm>
            <a:off x="585216" y="548640"/>
            <a:ext cx="11018520" cy="585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3675"/>
              <a:buFont typeface="Arial"/>
              <a:buNone/>
            </a:pPr>
            <a:r>
              <a:rPr b="1" i="0" lang="en-US" sz="3675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EM validation — 2</a:t>
            </a:r>
            <a:endParaRPr/>
          </a:p>
        </p:txBody>
      </p:sp>
      <p:sp>
        <p:nvSpPr>
          <p:cNvPr id="834" name="Google Shape;834;p45"/>
          <p:cNvSpPr/>
          <p:nvPr/>
        </p:nvSpPr>
        <p:spPr>
          <a:xfrm>
            <a:off x="603504" y="1517904"/>
            <a:ext cx="10972800" cy="777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0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In general, </a:t>
            </a:r>
            <a:r>
              <a:rPr b="1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satisfactory agreement</a:t>
            </a:r>
            <a:r>
              <a:rPr b="0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— a validation/verification repository is available on the web:</a:t>
            </a:r>
            <a:endParaRPr/>
          </a:p>
        </p:txBody>
      </p:sp>
      <p:sp>
        <p:nvSpPr>
          <p:cNvPr id="835" name="Google Shape;835;p45"/>
          <p:cNvSpPr/>
          <p:nvPr/>
        </p:nvSpPr>
        <p:spPr>
          <a:xfrm>
            <a:off x="603504" y="2212848"/>
            <a:ext cx="7371893" cy="320040"/>
          </a:xfrm>
          <a:prstGeom prst="roundRect">
            <a:avLst>
              <a:gd fmla="val 48571" name="adj"/>
            </a:avLst>
          </a:prstGeom>
          <a:solidFill>
            <a:srgbClr val="E1F1F7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6" name="Google Shape;836;p45"/>
          <p:cNvSpPr/>
          <p:nvPr/>
        </p:nvSpPr>
        <p:spPr>
          <a:xfrm>
            <a:off x="630936" y="2221992"/>
            <a:ext cx="7317029" cy="301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Current validation portal: https://geant-val.cern.ch/</a:t>
            </a:r>
            <a:endParaRPr/>
          </a:p>
        </p:txBody>
      </p:sp>
      <p:sp>
        <p:nvSpPr>
          <p:cNvPr id="837" name="Google Shape;837;p45"/>
          <p:cNvSpPr/>
          <p:nvPr/>
        </p:nvSpPr>
        <p:spPr>
          <a:xfrm>
            <a:off x="603504" y="2788920"/>
            <a:ext cx="5413248" cy="3154680"/>
          </a:xfrm>
          <a:prstGeom prst="roundRect">
            <a:avLst>
              <a:gd fmla="val 2899" name="adj"/>
            </a:avLst>
          </a:prstGeom>
          <a:solidFill>
            <a:srgbClr val="FFFFFF"/>
          </a:solidFill>
          <a:ln cap="flat" cmpd="sng" w="12700">
            <a:solidFill>
              <a:srgbClr val="DCE6ED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9FB2C2">
                <a:alpha val="34902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38" name="Google Shape;838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1151" y="2788925"/>
            <a:ext cx="4180282" cy="3154674"/>
          </a:xfrm>
          <a:prstGeom prst="rect">
            <a:avLst/>
          </a:prstGeom>
          <a:noFill/>
          <a:ln>
            <a:noFill/>
          </a:ln>
        </p:spPr>
      </p:pic>
      <p:sp>
        <p:nvSpPr>
          <p:cNvPr id="839" name="Google Shape;839;p45"/>
          <p:cNvSpPr/>
          <p:nvPr/>
        </p:nvSpPr>
        <p:spPr>
          <a:xfrm>
            <a:off x="740664" y="5989320"/>
            <a:ext cx="5138928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Electron scattering</a:t>
            </a:r>
            <a:r>
              <a:rPr b="0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— Ross et al., Med. Phys. 35 (2008) 4121</a:t>
            </a:r>
            <a:endParaRPr/>
          </a:p>
        </p:txBody>
      </p:sp>
      <p:sp>
        <p:nvSpPr>
          <p:cNvPr id="840" name="Google Shape;840;p45"/>
          <p:cNvSpPr/>
          <p:nvPr/>
        </p:nvSpPr>
        <p:spPr>
          <a:xfrm>
            <a:off x="6181344" y="2788920"/>
            <a:ext cx="5413248" cy="3154680"/>
          </a:xfrm>
          <a:prstGeom prst="roundRect">
            <a:avLst>
              <a:gd fmla="val 2899" name="adj"/>
            </a:avLst>
          </a:prstGeom>
          <a:solidFill>
            <a:srgbClr val="FFFFFF"/>
          </a:solidFill>
          <a:ln cap="flat" cmpd="sng" w="12700">
            <a:solidFill>
              <a:srgbClr val="DCE6ED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9FB2C2">
                <a:alpha val="34902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41" name="Google Shape;841;p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71750" y="2788925"/>
            <a:ext cx="4632441" cy="3154676"/>
          </a:xfrm>
          <a:prstGeom prst="rect">
            <a:avLst/>
          </a:prstGeom>
          <a:noFill/>
          <a:ln>
            <a:noFill/>
          </a:ln>
        </p:spPr>
      </p:pic>
      <p:sp>
        <p:nvSpPr>
          <p:cNvPr id="842" name="Google Shape;842;p45"/>
          <p:cNvSpPr/>
          <p:nvPr/>
        </p:nvSpPr>
        <p:spPr>
          <a:xfrm>
            <a:off x="603504" y="6519672"/>
            <a:ext cx="41148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863"/>
              <a:buFont typeface="Arial"/>
              <a:buNone/>
            </a:pPr>
            <a:r>
              <a:rPr b="0" i="0" lang="en-US" sz="863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Geant4 · Physics — part 2</a:t>
            </a:r>
            <a:endParaRPr/>
          </a:p>
        </p:txBody>
      </p:sp>
      <p:sp>
        <p:nvSpPr>
          <p:cNvPr id="843" name="Google Shape;843;p45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900"/>
              <a:buFont typeface="Arial"/>
              <a:buNone/>
            </a:pPr>
            <a:r>
              <a:rPr b="0" i="0" lang="en-US" sz="900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43</a:t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48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Google Shape;849;p46"/>
          <p:cNvSpPr/>
          <p:nvPr/>
        </p:nvSpPr>
        <p:spPr>
          <a:xfrm>
            <a:off x="603504" y="329184"/>
            <a:ext cx="1097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87F9B"/>
              </a:buClr>
              <a:buSzPts val="1350"/>
              <a:buFont typeface="Arial"/>
              <a:buNone/>
            </a:pPr>
            <a:r>
              <a:rPr b="1" i="0" lang="en-US" sz="1350" u="none" cap="none">
                <a:solidFill>
                  <a:srgbClr val="087F9B"/>
                </a:solidFill>
                <a:latin typeface="Arial"/>
                <a:ea typeface="Arial"/>
                <a:cs typeface="Arial"/>
                <a:sym typeface="Arial"/>
              </a:rPr>
              <a:t>PART VI · VALIDATION</a:t>
            </a:r>
            <a:endParaRPr/>
          </a:p>
        </p:txBody>
      </p:sp>
      <p:sp>
        <p:nvSpPr>
          <p:cNvPr id="850" name="Google Shape;850;p46"/>
          <p:cNvSpPr/>
          <p:nvPr/>
        </p:nvSpPr>
        <p:spPr>
          <a:xfrm>
            <a:off x="585216" y="548640"/>
            <a:ext cx="11018520" cy="585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3675"/>
              <a:buFont typeface="Arial"/>
              <a:buNone/>
            </a:pPr>
            <a:r>
              <a:rPr b="1" i="0" lang="en-US" sz="3675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EM validation — 3</a:t>
            </a:r>
            <a:endParaRPr/>
          </a:p>
        </p:txBody>
      </p:sp>
      <p:sp>
        <p:nvSpPr>
          <p:cNvPr id="851" name="Google Shape;851;p46"/>
          <p:cNvSpPr/>
          <p:nvPr/>
        </p:nvSpPr>
        <p:spPr>
          <a:xfrm>
            <a:off x="603504" y="1572768"/>
            <a:ext cx="5486400" cy="4617720"/>
          </a:xfrm>
          <a:prstGeom prst="roundRect">
            <a:avLst>
              <a:gd fmla="val 1980" name="adj"/>
            </a:avLst>
          </a:prstGeom>
          <a:solidFill>
            <a:srgbClr val="FFFFFF"/>
          </a:solidFill>
          <a:ln cap="flat" cmpd="sng" w="12700">
            <a:solidFill>
              <a:srgbClr val="DCE6ED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9FB2C2">
                <a:alpha val="34902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52" name="Google Shape;852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8096" y="1737360"/>
            <a:ext cx="5157216" cy="3705939"/>
          </a:xfrm>
          <a:prstGeom prst="rect">
            <a:avLst/>
          </a:prstGeom>
          <a:noFill/>
          <a:ln>
            <a:noFill/>
          </a:ln>
        </p:spPr>
      </p:pic>
      <p:sp>
        <p:nvSpPr>
          <p:cNvPr id="853" name="Google Shape;853;p46"/>
          <p:cNvSpPr/>
          <p:nvPr/>
        </p:nvSpPr>
        <p:spPr>
          <a:xfrm>
            <a:off x="713232" y="5806440"/>
            <a:ext cx="5266944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e⁻ showers</a:t>
            </a:r>
            <a:r>
              <a:rPr b="0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— longitudinal profiles</a:t>
            </a:r>
            <a:endParaRPr/>
          </a:p>
        </p:txBody>
      </p:sp>
      <p:sp>
        <p:nvSpPr>
          <p:cNvPr id="854" name="Google Shape;854;p46"/>
          <p:cNvSpPr/>
          <p:nvPr/>
        </p:nvSpPr>
        <p:spPr>
          <a:xfrm>
            <a:off x="6263640" y="1572768"/>
            <a:ext cx="5349240" cy="2240280"/>
          </a:xfrm>
          <a:prstGeom prst="roundRect">
            <a:avLst>
              <a:gd fmla="val 4082" name="adj"/>
            </a:avLst>
          </a:prstGeom>
          <a:solidFill>
            <a:srgbClr val="FFFFFF"/>
          </a:solidFill>
          <a:ln cap="flat" cmpd="sng" w="12700">
            <a:solidFill>
              <a:srgbClr val="DCE6ED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9FB2C2">
                <a:alpha val="34902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55" name="Google Shape;855;p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77434" y="1737360"/>
            <a:ext cx="1921653" cy="1554480"/>
          </a:xfrm>
          <a:prstGeom prst="rect">
            <a:avLst/>
          </a:prstGeom>
          <a:noFill/>
          <a:ln>
            <a:noFill/>
          </a:ln>
        </p:spPr>
      </p:pic>
      <p:sp>
        <p:nvSpPr>
          <p:cNvPr id="856" name="Google Shape;856;p46"/>
          <p:cNvSpPr/>
          <p:nvPr/>
        </p:nvSpPr>
        <p:spPr>
          <a:xfrm>
            <a:off x="6373368" y="3429000"/>
            <a:ext cx="5129784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¹²C ions</a:t>
            </a:r>
            <a:r>
              <a:rPr b="0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, 62 MeV/n</a:t>
            </a:r>
            <a:endParaRPr/>
          </a:p>
        </p:txBody>
      </p:sp>
      <p:sp>
        <p:nvSpPr>
          <p:cNvPr id="857" name="Google Shape;857;p46"/>
          <p:cNvSpPr/>
          <p:nvPr/>
        </p:nvSpPr>
        <p:spPr>
          <a:xfrm>
            <a:off x="6263640" y="3950208"/>
            <a:ext cx="5349240" cy="2240280"/>
          </a:xfrm>
          <a:prstGeom prst="roundRect">
            <a:avLst>
              <a:gd fmla="val 4082" name="adj"/>
            </a:avLst>
          </a:prstGeom>
          <a:solidFill>
            <a:srgbClr val="FFFFFF"/>
          </a:solidFill>
          <a:ln cap="flat" cmpd="sng" w="12700">
            <a:solidFill>
              <a:srgbClr val="DCE6ED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9FB2C2">
                <a:alpha val="34902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58" name="Google Shape;858;p4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49176" y="3886200"/>
            <a:ext cx="2520939" cy="2240275"/>
          </a:xfrm>
          <a:prstGeom prst="rect">
            <a:avLst/>
          </a:prstGeom>
          <a:noFill/>
          <a:ln>
            <a:noFill/>
          </a:ln>
        </p:spPr>
      </p:pic>
      <p:sp>
        <p:nvSpPr>
          <p:cNvPr id="859" name="Google Shape;859;p46"/>
          <p:cNvSpPr/>
          <p:nvPr/>
        </p:nvSpPr>
        <p:spPr>
          <a:xfrm>
            <a:off x="6373368" y="5806440"/>
            <a:ext cx="5129784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0" name="Google Shape;860;p46"/>
          <p:cNvSpPr/>
          <p:nvPr/>
        </p:nvSpPr>
        <p:spPr>
          <a:xfrm>
            <a:off x="603504" y="6519672"/>
            <a:ext cx="41148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863"/>
              <a:buFont typeface="Arial"/>
              <a:buNone/>
            </a:pPr>
            <a:r>
              <a:rPr b="0" i="0" lang="en-US" sz="863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Geant4 · Physics — part 2</a:t>
            </a:r>
            <a:endParaRPr/>
          </a:p>
        </p:txBody>
      </p:sp>
      <p:sp>
        <p:nvSpPr>
          <p:cNvPr id="861" name="Google Shape;861;p46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900"/>
              <a:buFont typeface="Arial"/>
              <a:buNone/>
            </a:pPr>
            <a:r>
              <a:rPr b="0" i="0" lang="en-US" sz="900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44</a:t>
            </a: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66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47"/>
          <p:cNvSpPr/>
          <p:nvPr/>
        </p:nvSpPr>
        <p:spPr>
          <a:xfrm>
            <a:off x="603504" y="329184"/>
            <a:ext cx="1097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87F9B"/>
              </a:buClr>
              <a:buSzPts val="1350"/>
              <a:buFont typeface="Arial"/>
              <a:buNone/>
            </a:pPr>
            <a:r>
              <a:rPr b="1" i="0" lang="en-US" sz="1350" u="none" cap="none">
                <a:solidFill>
                  <a:srgbClr val="087F9B"/>
                </a:solidFill>
                <a:latin typeface="Arial"/>
                <a:ea typeface="Arial"/>
                <a:cs typeface="Arial"/>
                <a:sym typeface="Arial"/>
              </a:rPr>
              <a:t>PART VI · VALIDATION</a:t>
            </a:r>
            <a:endParaRPr/>
          </a:p>
        </p:txBody>
      </p:sp>
      <p:sp>
        <p:nvSpPr>
          <p:cNvPr id="868" name="Google Shape;868;p47"/>
          <p:cNvSpPr/>
          <p:nvPr/>
        </p:nvSpPr>
        <p:spPr>
          <a:xfrm>
            <a:off x="585216" y="548640"/>
            <a:ext cx="11018520" cy="585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3675"/>
              <a:buFont typeface="Arial"/>
              <a:buNone/>
            </a:pPr>
            <a:r>
              <a:rPr b="1" i="0" lang="en-US" sz="3675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Hadronic validation</a:t>
            </a:r>
            <a:endParaRPr/>
          </a:p>
        </p:txBody>
      </p:sp>
      <p:sp>
        <p:nvSpPr>
          <p:cNvPr id="869" name="Google Shape;869;p47"/>
          <p:cNvSpPr/>
          <p:nvPr/>
        </p:nvSpPr>
        <p:spPr>
          <a:xfrm>
            <a:off x="603504" y="1572768"/>
            <a:ext cx="10972800" cy="2468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538"/>
              <a:buFont typeface="Arial"/>
              <a:buNone/>
            </a:pPr>
            <a:r>
              <a:rPr b="0" i="0" lang="en-US" sz="24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A website is available to collect relevant information for the </a:t>
            </a:r>
            <a:r>
              <a:rPr b="1" i="0" lang="en-US" sz="24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validation of the Geant4 hadronic models</a:t>
            </a:r>
            <a:r>
              <a:rPr b="0" i="0" lang="en-US" sz="24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(plots, tables, references to data and to models, etc.)</a:t>
            </a:r>
            <a:endParaRPr sz="2300"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538"/>
              <a:buFont typeface="Arial"/>
              <a:buNone/>
            </a:pPr>
            <a:r>
              <a:rPr b="0" i="0" lang="en-US" sz="24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Several </a:t>
            </a:r>
            <a:r>
              <a:rPr b="1" i="0" lang="en-US" sz="24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physics lists</a:t>
            </a:r>
            <a:r>
              <a:rPr b="0" i="0" lang="en-US" sz="24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and several </a:t>
            </a:r>
            <a:r>
              <a:rPr b="1" i="0" lang="en-US" sz="24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use-cases</a:t>
            </a:r>
            <a:r>
              <a:rPr b="0" i="0" lang="en-US" sz="24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have been considered (e.g. thick target, stopped particles, low-energy)</a:t>
            </a:r>
            <a:endParaRPr sz="2300"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538"/>
              <a:buFont typeface="Arial"/>
              <a:buNone/>
            </a:pPr>
            <a:r>
              <a:rPr b="0" i="0" lang="en-US" sz="24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Includes </a:t>
            </a:r>
            <a:r>
              <a:rPr b="1" i="0" lang="en-US" sz="24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final states</a:t>
            </a:r>
            <a:r>
              <a:rPr b="0" i="0" lang="en-US" sz="24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and </a:t>
            </a:r>
            <a:r>
              <a:rPr b="1" i="0" lang="en-US" sz="24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cross sections</a:t>
            </a:r>
            <a:endParaRPr sz="2300"/>
          </a:p>
        </p:txBody>
      </p:sp>
      <p:sp>
        <p:nvSpPr>
          <p:cNvPr id="870" name="Google Shape;870;p47"/>
          <p:cNvSpPr/>
          <p:nvPr/>
        </p:nvSpPr>
        <p:spPr>
          <a:xfrm>
            <a:off x="603497" y="4434857"/>
            <a:ext cx="10304400" cy="556200"/>
          </a:xfrm>
          <a:prstGeom prst="roundRect">
            <a:avLst>
              <a:gd fmla="val 48571" name="adj"/>
            </a:avLst>
          </a:prstGeom>
          <a:solidFill>
            <a:srgbClr val="E1F1F7"/>
          </a:solidFill>
          <a:ln cap="flat" cmpd="sng" w="16550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58925" lIns="158925" spcFirstLastPara="1" rIns="158925" wrap="square" tIns="1589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29"/>
              <a:buFont typeface="Arial"/>
              <a:buNone/>
            </a:pPr>
            <a:r>
              <a:t/>
            </a:r>
            <a:endParaRPr sz="3129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1" name="Google Shape;871;p47"/>
          <p:cNvSpPr/>
          <p:nvPr/>
        </p:nvSpPr>
        <p:spPr>
          <a:xfrm>
            <a:off x="651184" y="4450753"/>
            <a:ext cx="102090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6C87"/>
              </a:buClr>
              <a:buSzPts val="2347"/>
              <a:buFont typeface="Arial"/>
              <a:buNone/>
            </a:pPr>
            <a:r>
              <a:rPr b="0" i="0" lang="en-US" sz="2347" u="none" cap="none">
                <a:solidFill>
                  <a:srgbClr val="006C87"/>
                </a:solidFill>
                <a:latin typeface="Arial"/>
                <a:ea typeface="Arial"/>
                <a:cs typeface="Arial"/>
                <a:sym typeface="Arial"/>
              </a:rPr>
              <a:t>https://geant-val.cern.ch/</a:t>
            </a:r>
            <a:endParaRPr sz="2434"/>
          </a:p>
        </p:txBody>
      </p:sp>
      <p:sp>
        <p:nvSpPr>
          <p:cNvPr id="872" name="Google Shape;872;p47"/>
          <p:cNvSpPr/>
          <p:nvPr/>
        </p:nvSpPr>
        <p:spPr>
          <a:xfrm>
            <a:off x="603497" y="5388589"/>
            <a:ext cx="10890300" cy="556200"/>
          </a:xfrm>
          <a:prstGeom prst="roundRect">
            <a:avLst>
              <a:gd fmla="val 48571" name="adj"/>
            </a:avLst>
          </a:prstGeom>
          <a:solidFill>
            <a:srgbClr val="E1F1F7"/>
          </a:solidFill>
          <a:ln cap="flat" cmpd="sng" w="16550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58925" lIns="158925" spcFirstLastPara="1" rIns="158925" wrap="square" tIns="1589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29"/>
              <a:buFont typeface="Arial"/>
              <a:buNone/>
            </a:pPr>
            <a:r>
              <a:t/>
            </a:r>
            <a:endParaRPr sz="3129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3" name="Google Shape;873;p47"/>
          <p:cNvSpPr/>
          <p:nvPr/>
        </p:nvSpPr>
        <p:spPr>
          <a:xfrm>
            <a:off x="651184" y="5404484"/>
            <a:ext cx="107949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6C87"/>
              </a:buClr>
              <a:buSzPts val="2347"/>
              <a:buFont typeface="Arial"/>
              <a:buNone/>
            </a:pPr>
            <a:r>
              <a:rPr b="0" i="0" lang="en-US" sz="2347" u="none" cap="none">
                <a:solidFill>
                  <a:srgbClr val="006C87"/>
                </a:solidFill>
                <a:latin typeface="Arial"/>
                <a:ea typeface="Arial"/>
                <a:cs typeface="Arial"/>
                <a:sym typeface="Arial"/>
              </a:rPr>
              <a:t>https://geant4.web.cern.ch/collaboration/working_groups/physval-wg/</a:t>
            </a:r>
            <a:endParaRPr sz="2434"/>
          </a:p>
        </p:txBody>
      </p:sp>
      <p:sp>
        <p:nvSpPr>
          <p:cNvPr id="874" name="Google Shape;874;p47"/>
          <p:cNvSpPr/>
          <p:nvPr/>
        </p:nvSpPr>
        <p:spPr>
          <a:xfrm>
            <a:off x="603504" y="6519672"/>
            <a:ext cx="41148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863"/>
              <a:buFont typeface="Arial"/>
              <a:buNone/>
            </a:pPr>
            <a:r>
              <a:rPr b="0" i="0" lang="en-US" sz="863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Geant4 · Physics — part 2</a:t>
            </a:r>
            <a:endParaRPr/>
          </a:p>
        </p:txBody>
      </p:sp>
      <p:sp>
        <p:nvSpPr>
          <p:cNvPr id="875" name="Google Shape;875;p47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900"/>
              <a:buFont typeface="Arial"/>
              <a:buNone/>
            </a:pPr>
            <a:r>
              <a:rPr b="0" i="0" lang="en-US" sz="900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45</a:t>
            </a:r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80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48"/>
          <p:cNvSpPr/>
          <p:nvPr/>
        </p:nvSpPr>
        <p:spPr>
          <a:xfrm>
            <a:off x="603504" y="329184"/>
            <a:ext cx="1097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87F9B"/>
              </a:buClr>
              <a:buSzPts val="1350"/>
              <a:buFont typeface="Arial"/>
              <a:buNone/>
            </a:pPr>
            <a:r>
              <a:rPr b="1" i="0" lang="en-US" sz="1350" u="none" cap="none">
                <a:solidFill>
                  <a:srgbClr val="087F9B"/>
                </a:solidFill>
                <a:latin typeface="Arial"/>
                <a:ea typeface="Arial"/>
                <a:cs typeface="Arial"/>
                <a:sym typeface="Arial"/>
              </a:rPr>
              <a:t>PART VI · VALIDATION</a:t>
            </a:r>
            <a:endParaRPr/>
          </a:p>
        </p:txBody>
      </p:sp>
      <p:sp>
        <p:nvSpPr>
          <p:cNvPr id="882" name="Google Shape;882;p48"/>
          <p:cNvSpPr/>
          <p:nvPr/>
        </p:nvSpPr>
        <p:spPr>
          <a:xfrm>
            <a:off x="585216" y="548640"/>
            <a:ext cx="11018520" cy="585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3675"/>
              <a:buFont typeface="Arial"/>
              <a:buNone/>
            </a:pPr>
            <a:r>
              <a:rPr b="1" i="0" lang="en-US" sz="3675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Secondary-neutron spectrum: ¹⁵⁴Gd(n,2n)</a:t>
            </a:r>
            <a:endParaRPr/>
          </a:p>
        </p:txBody>
      </p:sp>
      <p:sp>
        <p:nvSpPr>
          <p:cNvPr id="883" name="Google Shape;883;p48"/>
          <p:cNvSpPr/>
          <p:nvPr/>
        </p:nvSpPr>
        <p:spPr>
          <a:xfrm>
            <a:off x="1965960" y="1645920"/>
            <a:ext cx="8257032" cy="4617720"/>
          </a:xfrm>
          <a:prstGeom prst="roundRect">
            <a:avLst>
              <a:gd fmla="val 1980" name="adj"/>
            </a:avLst>
          </a:prstGeom>
          <a:solidFill>
            <a:srgbClr val="FFFFFF"/>
          </a:solidFill>
          <a:ln cap="flat" cmpd="sng" w="12700">
            <a:solidFill>
              <a:srgbClr val="DCE6ED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9FB2C2">
                <a:alpha val="34902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4" name="Google Shape;884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44262" y="1711847"/>
            <a:ext cx="7891275" cy="4485878"/>
          </a:xfrm>
          <a:prstGeom prst="rect">
            <a:avLst/>
          </a:prstGeom>
          <a:noFill/>
          <a:ln>
            <a:noFill/>
          </a:ln>
        </p:spPr>
      </p:pic>
      <p:sp>
        <p:nvSpPr>
          <p:cNvPr id="885" name="Google Shape;885;p48"/>
          <p:cNvSpPr/>
          <p:nvPr/>
        </p:nvSpPr>
        <p:spPr>
          <a:xfrm>
            <a:off x="603504" y="6519672"/>
            <a:ext cx="41148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863"/>
              <a:buFont typeface="Arial"/>
              <a:buNone/>
            </a:pPr>
            <a:r>
              <a:rPr b="0" i="0" lang="en-US" sz="863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Geant4 · Physics — part 2</a:t>
            </a:r>
            <a:endParaRPr/>
          </a:p>
        </p:txBody>
      </p:sp>
      <p:sp>
        <p:nvSpPr>
          <p:cNvPr id="886" name="Google Shape;886;p48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900"/>
              <a:buFont typeface="Arial"/>
              <a:buNone/>
            </a:pPr>
            <a:r>
              <a:rPr b="0" i="0" lang="en-US" sz="900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46</a:t>
            </a:r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49"/>
          <p:cNvSpPr/>
          <p:nvPr/>
        </p:nvSpPr>
        <p:spPr>
          <a:xfrm>
            <a:off x="603504" y="329184"/>
            <a:ext cx="1097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87F9B"/>
              </a:buClr>
              <a:buSzPts val="1350"/>
              <a:buFont typeface="Arial"/>
              <a:buNone/>
            </a:pPr>
            <a:r>
              <a:rPr b="1" i="0" lang="en-US" sz="1350" u="none" cap="none">
                <a:solidFill>
                  <a:srgbClr val="087F9B"/>
                </a:solidFill>
                <a:latin typeface="Arial"/>
                <a:ea typeface="Arial"/>
                <a:cs typeface="Arial"/>
                <a:sym typeface="Arial"/>
              </a:rPr>
              <a:t>PART VI · VALIDATION</a:t>
            </a:r>
            <a:endParaRPr/>
          </a:p>
        </p:txBody>
      </p:sp>
      <p:sp>
        <p:nvSpPr>
          <p:cNvPr id="893" name="Google Shape;893;p49"/>
          <p:cNvSpPr/>
          <p:nvPr/>
        </p:nvSpPr>
        <p:spPr>
          <a:xfrm>
            <a:off x="585216" y="548640"/>
            <a:ext cx="11018520" cy="585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3675"/>
              <a:buFont typeface="Arial"/>
              <a:buNone/>
            </a:pPr>
            <a:r>
              <a:rPr b="1" i="0" lang="en-US" sz="3675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Nuclear fragmentation &amp; neutron production</a:t>
            </a:r>
            <a:endParaRPr/>
          </a:p>
        </p:txBody>
      </p:sp>
      <p:sp>
        <p:nvSpPr>
          <p:cNvPr id="894" name="Google Shape;894;p49"/>
          <p:cNvSpPr/>
          <p:nvPr/>
        </p:nvSpPr>
        <p:spPr>
          <a:xfrm>
            <a:off x="603504" y="1600200"/>
            <a:ext cx="5413248" cy="3703320"/>
          </a:xfrm>
          <a:prstGeom prst="roundRect">
            <a:avLst>
              <a:gd fmla="val 2469" name="adj"/>
            </a:avLst>
          </a:prstGeom>
          <a:solidFill>
            <a:srgbClr val="FFFFFF"/>
          </a:solidFill>
          <a:ln cap="flat" cmpd="sng" w="12700">
            <a:solidFill>
              <a:srgbClr val="DCE6ED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9FB2C2">
                <a:alpha val="34902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95" name="Google Shape;895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12750" y="1600200"/>
            <a:ext cx="3703324" cy="3703324"/>
          </a:xfrm>
          <a:prstGeom prst="rect">
            <a:avLst/>
          </a:prstGeom>
          <a:noFill/>
          <a:ln>
            <a:noFill/>
          </a:ln>
        </p:spPr>
      </p:pic>
      <p:sp>
        <p:nvSpPr>
          <p:cNvPr id="896" name="Google Shape;896;p49"/>
          <p:cNvSpPr/>
          <p:nvPr/>
        </p:nvSpPr>
        <p:spPr>
          <a:xfrm>
            <a:off x="713232" y="5486400"/>
            <a:ext cx="5193792" cy="777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1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Bertini and Binary cascade</a:t>
            </a:r>
            <a:r>
              <a:rPr b="0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models: neutron production vs. angle, from 1.5 GeV protons on lead</a:t>
            </a:r>
            <a:endParaRPr/>
          </a:p>
        </p:txBody>
      </p:sp>
      <p:sp>
        <p:nvSpPr>
          <p:cNvPr id="897" name="Google Shape;897;p49"/>
          <p:cNvSpPr/>
          <p:nvPr/>
        </p:nvSpPr>
        <p:spPr>
          <a:xfrm>
            <a:off x="6181344" y="1600200"/>
            <a:ext cx="5413248" cy="3703320"/>
          </a:xfrm>
          <a:prstGeom prst="roundRect">
            <a:avLst>
              <a:gd fmla="val 2469" name="adj"/>
            </a:avLst>
          </a:prstGeom>
          <a:solidFill>
            <a:srgbClr val="FFFFFF"/>
          </a:solidFill>
          <a:ln cap="flat" cmpd="sng" w="12700">
            <a:solidFill>
              <a:srgbClr val="DCE6ED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9FB2C2">
                <a:alpha val="34902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98" name="Google Shape;898;p4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022476" y="1600200"/>
            <a:ext cx="3825446" cy="3703325"/>
          </a:xfrm>
          <a:prstGeom prst="rect">
            <a:avLst/>
          </a:prstGeom>
          <a:noFill/>
          <a:ln>
            <a:noFill/>
          </a:ln>
        </p:spPr>
      </p:pic>
      <p:sp>
        <p:nvSpPr>
          <p:cNvPr id="899" name="Google Shape;899;p49"/>
          <p:cNvSpPr/>
          <p:nvPr/>
        </p:nvSpPr>
        <p:spPr>
          <a:xfrm>
            <a:off x="6291072" y="5486400"/>
            <a:ext cx="5193792" cy="777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1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Binary cascade</a:t>
            </a:r>
            <a:r>
              <a:rPr b="0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model: double-differential cross-section for neutrons produced by 256 MeV protons on different targets</a:t>
            </a:r>
            <a:endParaRPr/>
          </a:p>
        </p:txBody>
      </p:sp>
      <p:sp>
        <p:nvSpPr>
          <p:cNvPr id="900" name="Google Shape;900;p49"/>
          <p:cNvSpPr/>
          <p:nvPr/>
        </p:nvSpPr>
        <p:spPr>
          <a:xfrm>
            <a:off x="603504" y="6519672"/>
            <a:ext cx="41148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863"/>
              <a:buFont typeface="Arial"/>
              <a:buNone/>
            </a:pPr>
            <a:r>
              <a:rPr b="0" i="0" lang="en-US" sz="863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Geant4 · Physics — part 2</a:t>
            </a:r>
            <a:endParaRPr/>
          </a:p>
        </p:txBody>
      </p:sp>
      <p:sp>
        <p:nvSpPr>
          <p:cNvPr id="901" name="Google Shape;901;p49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900"/>
              <a:buFont typeface="Arial"/>
              <a:buNone/>
            </a:pPr>
            <a:r>
              <a:rPr b="0" i="0" lang="en-US" sz="900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47</a:t>
            </a:r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06" name="Shape 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7" name="Google Shape;907;p50"/>
          <p:cNvSpPr/>
          <p:nvPr/>
        </p:nvSpPr>
        <p:spPr>
          <a:xfrm>
            <a:off x="859536" y="2240280"/>
            <a:ext cx="54864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87F9B"/>
              </a:buClr>
              <a:buSzPts val="1575"/>
              <a:buFont typeface="Arial"/>
              <a:buNone/>
            </a:pPr>
            <a:r>
              <a:rPr b="1" i="0" lang="en-US" sz="1575" u="none" cap="none">
                <a:solidFill>
                  <a:srgbClr val="087F9B"/>
                </a:solidFill>
                <a:latin typeface="Arial"/>
                <a:ea typeface="Arial"/>
                <a:cs typeface="Arial"/>
                <a:sym typeface="Arial"/>
              </a:rPr>
              <a:t>AND NOW</a:t>
            </a:r>
            <a:endParaRPr/>
          </a:p>
        </p:txBody>
      </p:sp>
      <p:sp>
        <p:nvSpPr>
          <p:cNvPr id="908" name="Google Shape;908;p50"/>
          <p:cNvSpPr/>
          <p:nvPr/>
        </p:nvSpPr>
        <p:spPr>
          <a:xfrm>
            <a:off x="804672" y="2542032"/>
            <a:ext cx="10058400" cy="1005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4800"/>
              <a:buFont typeface="Arial"/>
              <a:buNone/>
            </a:pPr>
            <a:r>
              <a:rPr b="1" lang="en-US" sz="4800">
                <a:solidFill>
                  <a:srgbClr val="102A43"/>
                </a:solidFill>
              </a:rPr>
              <a:t>Next Lesson</a:t>
            </a:r>
            <a:endParaRPr/>
          </a:p>
        </p:txBody>
      </p:sp>
      <p:sp>
        <p:nvSpPr>
          <p:cNvPr id="909" name="Google Shape;909;p50"/>
          <p:cNvSpPr/>
          <p:nvPr/>
        </p:nvSpPr>
        <p:spPr>
          <a:xfrm>
            <a:off x="859536" y="5074920"/>
            <a:ext cx="4663440" cy="868680"/>
          </a:xfrm>
          <a:prstGeom prst="roundRect">
            <a:avLst>
              <a:gd fmla="val 1052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10" name="Google Shape;910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97280" y="5276088"/>
            <a:ext cx="1430307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1" name="Google Shape;911;p5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80360" y="5239512"/>
            <a:ext cx="1174934" cy="530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912" name="Google Shape;912;p5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977640" y="5285232"/>
            <a:ext cx="1316736" cy="438912"/>
          </a:xfrm>
          <a:prstGeom prst="rect">
            <a:avLst/>
          </a:prstGeom>
          <a:noFill/>
          <a:ln>
            <a:noFill/>
          </a:ln>
        </p:spPr>
      </p:pic>
      <p:sp>
        <p:nvSpPr>
          <p:cNvPr id="913" name="Google Shape;913;p50"/>
          <p:cNvSpPr/>
          <p:nvPr/>
        </p:nvSpPr>
        <p:spPr>
          <a:xfrm>
            <a:off x="5852160" y="5349240"/>
            <a:ext cx="566928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350"/>
              <a:buFont typeface="Arial"/>
              <a:buNone/>
            </a:pPr>
            <a:r>
              <a:rPr b="0" i="0" lang="en-US" sz="1350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Alberto Sciuto · alberto.sciuto@lns.infn.it</a:t>
            </a:r>
            <a:endParaRPr/>
          </a:p>
        </p:txBody>
      </p:sp>
      <p:sp>
        <p:nvSpPr>
          <p:cNvPr id="914" name="Google Shape;914;p50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900"/>
              <a:buFont typeface="Arial"/>
              <a:buNone/>
            </a:pPr>
            <a:r>
              <a:rPr b="0" i="0" lang="en-US" sz="900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48</a:t>
            </a:r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51"/>
          <p:cNvSpPr/>
          <p:nvPr/>
        </p:nvSpPr>
        <p:spPr>
          <a:xfrm>
            <a:off x="6949440" y="640080"/>
            <a:ext cx="5120640" cy="57607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CDE7EF"/>
              </a:buClr>
              <a:buSzPts val="11250"/>
              <a:buFont typeface="Arial"/>
              <a:buNone/>
            </a:pPr>
            <a:r>
              <a:rPr b="1" i="0" lang="en-US" sz="11250" u="none" cap="none">
                <a:solidFill>
                  <a:srgbClr val="CDE7EF"/>
                </a:solidFill>
                <a:latin typeface="Arial"/>
                <a:ea typeface="Arial"/>
                <a:cs typeface="Arial"/>
                <a:sym typeface="Arial"/>
              </a:rPr>
              <a:t>✳</a:t>
            </a:r>
            <a:endParaRPr/>
          </a:p>
        </p:txBody>
      </p:sp>
      <p:sp>
        <p:nvSpPr>
          <p:cNvPr id="921" name="Google Shape;921;p51"/>
          <p:cNvSpPr/>
          <p:nvPr/>
        </p:nvSpPr>
        <p:spPr>
          <a:xfrm>
            <a:off x="859536" y="2670048"/>
            <a:ext cx="54864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87F9B"/>
              </a:buClr>
              <a:buSzPts val="1650"/>
              <a:buFont typeface="Arial"/>
              <a:buNone/>
            </a:pPr>
            <a:r>
              <a:rPr b="1" i="0" lang="en-US" sz="1650" u="none" cap="none">
                <a:solidFill>
                  <a:srgbClr val="087F9B"/>
                </a:solidFill>
                <a:latin typeface="Arial"/>
                <a:ea typeface="Arial"/>
                <a:cs typeface="Arial"/>
                <a:sym typeface="Arial"/>
              </a:rPr>
              <a:t>APPENDIX</a:t>
            </a:r>
            <a:endParaRPr/>
          </a:p>
        </p:txBody>
      </p:sp>
      <p:sp>
        <p:nvSpPr>
          <p:cNvPr id="922" name="Google Shape;922;p51"/>
          <p:cNvSpPr/>
          <p:nvPr/>
        </p:nvSpPr>
        <p:spPr>
          <a:xfrm>
            <a:off x="804672" y="29718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4800"/>
              <a:buFont typeface="Arial"/>
              <a:buNone/>
            </a:pPr>
            <a:r>
              <a:rPr b="1" i="0" lang="en-US" sz="4800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Backup</a:t>
            </a:r>
            <a:endParaRPr/>
          </a:p>
        </p:txBody>
      </p:sp>
      <p:sp>
        <p:nvSpPr>
          <p:cNvPr id="923" name="Google Shape;923;p51"/>
          <p:cNvSpPr/>
          <p:nvPr/>
        </p:nvSpPr>
        <p:spPr>
          <a:xfrm>
            <a:off x="859536" y="4005072"/>
            <a:ext cx="8412480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1725"/>
              <a:buFont typeface="Arial"/>
              <a:buNone/>
            </a:pPr>
            <a:r>
              <a:rPr b="0" i="0" lang="en-US" sz="1725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Extra material: naming schemes, NeutronHP, cuts per region and physics-list code examples</a:t>
            </a:r>
            <a:endParaRPr/>
          </a:p>
        </p:txBody>
      </p:sp>
      <p:sp>
        <p:nvSpPr>
          <p:cNvPr id="924" name="Google Shape;924;p51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900"/>
              <a:buFont typeface="Arial"/>
              <a:buNone/>
            </a:pPr>
            <a:r>
              <a:rPr b="0" i="0" lang="en-US" sz="900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49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7"/>
          <p:cNvSpPr/>
          <p:nvPr/>
        </p:nvSpPr>
        <p:spPr>
          <a:xfrm>
            <a:off x="603504" y="329184"/>
            <a:ext cx="1097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87F9B"/>
              </a:buClr>
              <a:buSzPts val="1350"/>
              <a:buFont typeface="Arial"/>
              <a:buNone/>
            </a:pPr>
            <a:r>
              <a:rPr b="1" i="0" lang="en-US" sz="1350" u="none" cap="none">
                <a:solidFill>
                  <a:srgbClr val="087F9B"/>
                </a:solidFill>
                <a:latin typeface="Arial"/>
                <a:ea typeface="Arial"/>
                <a:cs typeface="Arial"/>
                <a:sym typeface="Arial"/>
              </a:rPr>
              <a:t>PART I · TRACKING CUTS</a:t>
            </a:r>
            <a:endParaRPr/>
          </a:p>
        </p:txBody>
      </p:sp>
      <p:sp>
        <p:nvSpPr>
          <p:cNvPr id="111" name="Google Shape;111;p7"/>
          <p:cNvSpPr/>
          <p:nvPr/>
        </p:nvSpPr>
        <p:spPr>
          <a:xfrm>
            <a:off x="585216" y="548640"/>
            <a:ext cx="11018520" cy="585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3675"/>
              <a:buFont typeface="Arial"/>
              <a:buNone/>
            </a:pPr>
            <a:r>
              <a:rPr b="1" i="0" lang="en-US" sz="3675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Geant4 production cuts</a:t>
            </a:r>
            <a:endParaRPr/>
          </a:p>
        </p:txBody>
      </p:sp>
      <p:sp>
        <p:nvSpPr>
          <p:cNvPr id="112" name="Google Shape;112;p7"/>
          <p:cNvSpPr/>
          <p:nvPr/>
        </p:nvSpPr>
        <p:spPr>
          <a:xfrm>
            <a:off x="603504" y="1554480"/>
            <a:ext cx="5440680" cy="3017520"/>
          </a:xfrm>
          <a:prstGeom prst="roundRect">
            <a:avLst>
              <a:gd fmla="val 3636" name="adj"/>
            </a:avLst>
          </a:prstGeom>
          <a:solidFill>
            <a:srgbClr val="F3F7FA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7"/>
          <p:cNvSpPr/>
          <p:nvPr/>
        </p:nvSpPr>
        <p:spPr>
          <a:xfrm>
            <a:off x="896112" y="1755648"/>
            <a:ext cx="4855464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TRADITIONAL MC: TRACKING CUT-OFF</a:t>
            </a:r>
            <a:endParaRPr/>
          </a:p>
        </p:txBody>
      </p:sp>
      <p:sp>
        <p:nvSpPr>
          <p:cNvPr id="114" name="Google Shape;114;p7"/>
          <p:cNvSpPr/>
          <p:nvPr/>
        </p:nvSpPr>
        <p:spPr>
          <a:xfrm>
            <a:off x="896112" y="2084832"/>
            <a:ext cx="4846320" cy="2377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21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particles are </a:t>
            </a:r>
            <a:r>
              <a:rPr b="1" i="0" lang="en-US" sz="21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stopped</a:t>
            </a:r>
            <a:r>
              <a:rPr b="0" i="0" lang="en-US" sz="21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when a cut-off energy is reached, and the residual energy is deposited at that point</a:t>
            </a:r>
            <a:endParaRPr sz="1900"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21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may cause </a:t>
            </a:r>
            <a:r>
              <a:rPr b="1" i="0" lang="en-US" sz="21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imprecise stopping location</a:t>
            </a:r>
            <a:r>
              <a:rPr b="0" i="0" lang="en-US" sz="21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and energy deposition</a:t>
            </a:r>
            <a:endParaRPr sz="1900"/>
          </a:p>
          <a:p>
            <a:pPr indent="-184150" lvl="0" marL="15240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2112"/>
              <a:buFont typeface="Arial"/>
              <a:buChar char="•"/>
            </a:pPr>
            <a:r>
              <a:rPr b="0" i="0" lang="en-US" sz="21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particle and material dependence</a:t>
            </a:r>
            <a:endParaRPr sz="1900"/>
          </a:p>
        </p:txBody>
      </p:sp>
      <p:sp>
        <p:nvSpPr>
          <p:cNvPr id="115" name="Google Shape;115;p7"/>
          <p:cNvSpPr/>
          <p:nvPr/>
        </p:nvSpPr>
        <p:spPr>
          <a:xfrm>
            <a:off x="6172200" y="1554480"/>
            <a:ext cx="5422392" cy="3017520"/>
          </a:xfrm>
          <a:prstGeom prst="roundRect">
            <a:avLst>
              <a:gd fmla="val 3636" name="adj"/>
            </a:avLst>
          </a:prstGeom>
          <a:solidFill>
            <a:srgbClr val="F3F7FA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7"/>
          <p:cNvSpPr/>
          <p:nvPr/>
        </p:nvSpPr>
        <p:spPr>
          <a:xfrm>
            <a:off x="6464808" y="1755648"/>
            <a:ext cx="483717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GEANT4: NO TRACKING CUTS</a:t>
            </a:r>
            <a:endParaRPr/>
          </a:p>
        </p:txBody>
      </p:sp>
      <p:sp>
        <p:nvSpPr>
          <p:cNvPr id="117" name="Google Shape;117;p7"/>
          <p:cNvSpPr/>
          <p:nvPr/>
        </p:nvSpPr>
        <p:spPr>
          <a:xfrm>
            <a:off x="6464808" y="2084832"/>
            <a:ext cx="4846320" cy="23774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19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all tracks are followed down to zero energy</a:t>
            </a:r>
            <a:r>
              <a:rPr b="0" i="0" lang="en-US" sz="19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…</a:t>
            </a:r>
            <a:endParaRPr sz="1700"/>
          </a:p>
          <a:p>
            <a:pPr indent="-146050" lvl="0" marL="25400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912"/>
              <a:buFont typeface="Arial"/>
              <a:buChar char="–"/>
            </a:pPr>
            <a:r>
              <a:rPr b="0" i="0" lang="en-US" sz="19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… or until they leave the world volume or are destroyed in interactions</a:t>
            </a:r>
            <a:endParaRPr sz="1700"/>
          </a:p>
          <a:p>
            <a:pPr indent="-171450" lvl="0" marL="152400" marR="0" rtl="0" algn="l">
              <a:lnSpc>
                <a:spcPct val="105000"/>
              </a:lnSpc>
              <a:spcBef>
                <a:spcPts val="800"/>
              </a:spcBef>
              <a:spcAft>
                <a:spcPts val="0"/>
              </a:spcAft>
              <a:buClr>
                <a:srgbClr val="20364A"/>
              </a:buClr>
              <a:buSzPts val="1912"/>
              <a:buFont typeface="Arial"/>
              <a:buChar char="•"/>
            </a:pPr>
            <a:r>
              <a:rPr b="0" i="0" lang="en-US" sz="19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could still be implemented manually by the user</a:t>
            </a:r>
            <a:endParaRPr sz="1700"/>
          </a:p>
        </p:txBody>
      </p:sp>
      <p:sp>
        <p:nvSpPr>
          <p:cNvPr id="118" name="Google Shape;118;p7"/>
          <p:cNvSpPr/>
          <p:nvPr/>
        </p:nvSpPr>
        <p:spPr>
          <a:xfrm>
            <a:off x="603504" y="4846320"/>
            <a:ext cx="10991088" cy="777240"/>
          </a:xfrm>
          <a:prstGeom prst="roundRect">
            <a:avLst>
              <a:gd fmla="val 10588" name="adj"/>
            </a:avLst>
          </a:prstGeom>
          <a:solidFill>
            <a:srgbClr val="E9F4F9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7"/>
          <p:cNvSpPr/>
          <p:nvPr/>
        </p:nvSpPr>
        <p:spPr>
          <a:xfrm>
            <a:off x="786384" y="5097780"/>
            <a:ext cx="274320" cy="274320"/>
          </a:xfrm>
          <a:prstGeom prst="ellipse">
            <a:avLst/>
          </a:prstGeom>
          <a:solidFill>
            <a:srgbClr val="EDF7FA"/>
          </a:solidFill>
          <a:ln cap="flat" cmpd="sng" w="1427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7"/>
          <p:cNvSpPr/>
          <p:nvPr/>
        </p:nvSpPr>
        <p:spPr>
          <a:xfrm>
            <a:off x="786384" y="5079492"/>
            <a:ext cx="274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73F5F"/>
              </a:buClr>
              <a:buSzPts val="1425"/>
              <a:buFont typeface="Arial"/>
              <a:buNone/>
            </a:pPr>
            <a:r>
              <a:rPr b="1" i="1" lang="en-US" sz="1425" u="none" cap="none">
                <a:solidFill>
                  <a:srgbClr val="173F5F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endParaRPr/>
          </a:p>
        </p:txBody>
      </p:sp>
      <p:sp>
        <p:nvSpPr>
          <p:cNvPr id="121" name="Google Shape;121;p7"/>
          <p:cNvSpPr/>
          <p:nvPr/>
        </p:nvSpPr>
        <p:spPr>
          <a:xfrm>
            <a:off x="1207008" y="4901184"/>
            <a:ext cx="10168128" cy="6675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8A5600"/>
              </a:buClr>
              <a:buSzPts val="1687"/>
              <a:buFont typeface="Arial"/>
              <a:buNone/>
            </a:pPr>
            <a:r>
              <a:rPr b="0" i="0" lang="en-US" sz="1688" u="none" cap="none">
                <a:solidFill>
                  <a:srgbClr val="8A5600"/>
                </a:solidFill>
                <a:latin typeface="Arial"/>
                <a:ea typeface="Arial"/>
                <a:cs typeface="Arial"/>
                <a:sym typeface="Arial"/>
              </a:rPr>
              <a:t>Geant4 production cuts decide whether eligible secondaries are created; they do not stop an already created track.</a:t>
            </a:r>
            <a:endParaRPr/>
          </a:p>
        </p:txBody>
      </p:sp>
      <p:sp>
        <p:nvSpPr>
          <p:cNvPr id="122" name="Google Shape;122;p7"/>
          <p:cNvSpPr/>
          <p:nvPr/>
        </p:nvSpPr>
        <p:spPr>
          <a:xfrm>
            <a:off x="603504" y="5806440"/>
            <a:ext cx="10972800" cy="6400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0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Cuts are converted to energy thresholds for secondary γ, e⁻, e⁺ and proton/recoil-ion production in the processes that use them.</a:t>
            </a:r>
            <a:endParaRPr/>
          </a:p>
        </p:txBody>
      </p:sp>
      <p:sp>
        <p:nvSpPr>
          <p:cNvPr id="123" name="Google Shape;123;p7"/>
          <p:cNvSpPr/>
          <p:nvPr/>
        </p:nvSpPr>
        <p:spPr>
          <a:xfrm>
            <a:off x="603504" y="6519672"/>
            <a:ext cx="41148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863"/>
              <a:buFont typeface="Arial"/>
              <a:buNone/>
            </a:pPr>
            <a:r>
              <a:rPr b="0" i="0" lang="en-US" sz="863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Geant4 · Physics — part 2</a:t>
            </a:r>
            <a:endParaRPr/>
          </a:p>
        </p:txBody>
      </p:sp>
      <p:sp>
        <p:nvSpPr>
          <p:cNvPr id="124" name="Google Shape;124;p7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900"/>
              <a:buFont typeface="Arial"/>
              <a:buNone/>
            </a:pPr>
            <a:r>
              <a:rPr b="0" i="0" lang="en-US" sz="900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52"/>
          <p:cNvSpPr/>
          <p:nvPr/>
        </p:nvSpPr>
        <p:spPr>
          <a:xfrm>
            <a:off x="603504" y="329184"/>
            <a:ext cx="1097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87F9B"/>
              </a:buClr>
              <a:buSzPts val="1350"/>
              <a:buFont typeface="Arial"/>
              <a:buNone/>
            </a:pPr>
            <a:r>
              <a:rPr b="1" i="0" lang="en-US" sz="1350" u="none" cap="none">
                <a:solidFill>
                  <a:srgbClr val="087F9B"/>
                </a:solidFill>
                <a:latin typeface="Arial"/>
                <a:ea typeface="Arial"/>
                <a:cs typeface="Arial"/>
                <a:sym typeface="Arial"/>
              </a:rPr>
              <a:t>BACKUP</a:t>
            </a:r>
            <a:endParaRPr/>
          </a:p>
        </p:txBody>
      </p:sp>
      <p:sp>
        <p:nvSpPr>
          <p:cNvPr id="931" name="Google Shape;931;p52"/>
          <p:cNvSpPr/>
          <p:nvPr/>
        </p:nvSpPr>
        <p:spPr>
          <a:xfrm>
            <a:off x="585216" y="548640"/>
            <a:ext cx="11018520" cy="585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3675"/>
              <a:buFont typeface="Arial"/>
              <a:buNone/>
            </a:pPr>
            <a:r>
              <a:rPr b="1" i="0" lang="en-US" sz="3675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EM concept: naming schemes</a:t>
            </a:r>
            <a:endParaRPr/>
          </a:p>
        </p:txBody>
      </p:sp>
      <p:sp>
        <p:nvSpPr>
          <p:cNvPr id="932" name="Google Shape;932;p52"/>
          <p:cNvSpPr/>
          <p:nvPr/>
        </p:nvSpPr>
        <p:spPr>
          <a:xfrm>
            <a:off x="603504" y="1600200"/>
            <a:ext cx="10991088" cy="2011680"/>
          </a:xfrm>
          <a:prstGeom prst="roundRect">
            <a:avLst>
              <a:gd fmla="val 5455" name="adj"/>
            </a:avLst>
          </a:prstGeom>
          <a:solidFill>
            <a:srgbClr val="F3F7FA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3" name="Google Shape;933;p52"/>
          <p:cNvSpPr/>
          <p:nvPr/>
        </p:nvSpPr>
        <p:spPr>
          <a:xfrm>
            <a:off x="896112" y="1801368"/>
            <a:ext cx="10405872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667"/>
              <a:buFont typeface="Arial"/>
              <a:buNone/>
            </a:pPr>
            <a:r>
              <a:rPr b="1" i="0" lang="en-US" sz="1667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PROCESSES</a:t>
            </a:r>
            <a:endParaRPr/>
          </a:p>
        </p:txBody>
      </p:sp>
      <p:sp>
        <p:nvSpPr>
          <p:cNvPr id="934" name="Google Shape;934;p52"/>
          <p:cNvSpPr/>
          <p:nvPr/>
        </p:nvSpPr>
        <p:spPr>
          <a:xfrm>
            <a:off x="896112" y="2148840"/>
            <a:ext cx="6583680" cy="1280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0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a physical interaction or process is described by a </a:t>
            </a:r>
            <a:r>
              <a:rPr b="1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process class</a:t>
            </a:r>
            <a:endParaRPr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0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naming scheme: «G4ProcessName»</a:t>
            </a:r>
            <a:endParaRPr/>
          </a:p>
        </p:txBody>
      </p:sp>
      <p:sp>
        <p:nvSpPr>
          <p:cNvPr id="935" name="Google Shape;935;p52"/>
          <p:cNvSpPr/>
          <p:nvPr/>
        </p:nvSpPr>
        <p:spPr>
          <a:xfrm>
            <a:off x="7909560" y="2514600"/>
            <a:ext cx="2245614" cy="320040"/>
          </a:xfrm>
          <a:prstGeom prst="roundRect">
            <a:avLst>
              <a:gd fmla="val 48571" name="adj"/>
            </a:avLst>
          </a:prstGeom>
          <a:solidFill>
            <a:srgbClr val="E1F1F7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6" name="Google Shape;936;p52"/>
          <p:cNvSpPr/>
          <p:nvPr/>
        </p:nvSpPr>
        <p:spPr>
          <a:xfrm>
            <a:off x="7936992" y="2523744"/>
            <a:ext cx="2190750" cy="301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463"/>
              <a:buFont typeface="Arial"/>
              <a:buNone/>
            </a:pPr>
            <a:r>
              <a:rPr b="0" i="0" lang="en-US" sz="146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G4ComptonScattering</a:t>
            </a:r>
            <a:endParaRPr/>
          </a:p>
        </p:txBody>
      </p:sp>
      <p:sp>
        <p:nvSpPr>
          <p:cNvPr id="937" name="Google Shape;937;p52"/>
          <p:cNvSpPr/>
          <p:nvPr/>
        </p:nvSpPr>
        <p:spPr>
          <a:xfrm>
            <a:off x="7909560" y="2926080"/>
            <a:ext cx="32918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1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photon Compton scattering</a:t>
            </a:r>
            <a:endParaRPr/>
          </a:p>
        </p:txBody>
      </p:sp>
      <p:sp>
        <p:nvSpPr>
          <p:cNvPr id="938" name="Google Shape;938;p52"/>
          <p:cNvSpPr/>
          <p:nvPr/>
        </p:nvSpPr>
        <p:spPr>
          <a:xfrm>
            <a:off x="603504" y="3840480"/>
            <a:ext cx="10991088" cy="2331720"/>
          </a:xfrm>
          <a:prstGeom prst="roundRect">
            <a:avLst>
              <a:gd fmla="val 4706" name="adj"/>
            </a:avLst>
          </a:prstGeom>
          <a:solidFill>
            <a:srgbClr val="F3F7FA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9" name="Google Shape;939;p52"/>
          <p:cNvSpPr/>
          <p:nvPr/>
        </p:nvSpPr>
        <p:spPr>
          <a:xfrm>
            <a:off x="896112" y="4041648"/>
            <a:ext cx="10405872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667"/>
              <a:buFont typeface="Arial"/>
              <a:buNone/>
            </a:pPr>
            <a:r>
              <a:rPr b="1" i="0" lang="en-US" sz="1667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MODELS</a:t>
            </a:r>
            <a:endParaRPr/>
          </a:p>
        </p:txBody>
      </p:sp>
      <p:sp>
        <p:nvSpPr>
          <p:cNvPr id="940" name="Google Shape;940;p52"/>
          <p:cNvSpPr/>
          <p:nvPr/>
        </p:nvSpPr>
        <p:spPr>
          <a:xfrm>
            <a:off x="896112" y="4389120"/>
            <a:ext cx="6583680" cy="1645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a process can be simulated according to </a:t>
            </a:r>
            <a:r>
              <a:rPr b="1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several models</a:t>
            </a:r>
            <a:r>
              <a:rPr b="0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, each described by a </a:t>
            </a:r>
            <a:r>
              <a:rPr b="1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model class</a:t>
            </a:r>
            <a:endParaRPr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naming scheme: «G4ModelNameProcessNameModel»</a:t>
            </a:r>
            <a:endParaRPr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models can be </a:t>
            </a:r>
            <a:r>
              <a:rPr b="1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alternative and/or complementary</a:t>
            </a:r>
            <a:r>
              <a:rPr b="0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on certain energy ranges — see the Geant4 manual for the full list</a:t>
            </a:r>
            <a:endParaRPr/>
          </a:p>
        </p:txBody>
      </p:sp>
      <p:sp>
        <p:nvSpPr>
          <p:cNvPr id="941" name="Google Shape;941;p52"/>
          <p:cNvSpPr/>
          <p:nvPr/>
        </p:nvSpPr>
        <p:spPr>
          <a:xfrm>
            <a:off x="7909560" y="4709160"/>
            <a:ext cx="3198114" cy="320040"/>
          </a:xfrm>
          <a:prstGeom prst="roundRect">
            <a:avLst>
              <a:gd fmla="val 48571" name="adj"/>
            </a:avLst>
          </a:prstGeom>
          <a:solidFill>
            <a:srgbClr val="E1F1F7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2" name="Google Shape;942;p52"/>
          <p:cNvSpPr/>
          <p:nvPr/>
        </p:nvSpPr>
        <p:spPr>
          <a:xfrm>
            <a:off x="7936992" y="4718304"/>
            <a:ext cx="3143250" cy="301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463"/>
              <a:buFont typeface="Arial"/>
              <a:buNone/>
            </a:pPr>
            <a:r>
              <a:rPr b="0" i="0" lang="en-US" sz="146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G4LivermoreComptonModel</a:t>
            </a:r>
            <a:endParaRPr/>
          </a:p>
        </p:txBody>
      </p:sp>
      <p:sp>
        <p:nvSpPr>
          <p:cNvPr id="943" name="Google Shape;943;p52"/>
          <p:cNvSpPr/>
          <p:nvPr/>
        </p:nvSpPr>
        <p:spPr>
          <a:xfrm>
            <a:off x="7909560" y="5120640"/>
            <a:ext cx="32918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1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the Livermore Compton model</a:t>
            </a:r>
            <a:endParaRPr/>
          </a:p>
        </p:txBody>
      </p:sp>
      <p:sp>
        <p:nvSpPr>
          <p:cNvPr id="944" name="Google Shape;944;p52"/>
          <p:cNvSpPr/>
          <p:nvPr/>
        </p:nvSpPr>
        <p:spPr>
          <a:xfrm>
            <a:off x="603504" y="6519672"/>
            <a:ext cx="41148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863"/>
              <a:buFont typeface="Arial"/>
              <a:buNone/>
            </a:pPr>
            <a:r>
              <a:rPr b="0" i="0" lang="en-US" sz="863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Geant4 · Physics — part 2</a:t>
            </a:r>
            <a:endParaRPr/>
          </a:p>
        </p:txBody>
      </p:sp>
      <p:sp>
        <p:nvSpPr>
          <p:cNvPr id="945" name="Google Shape;945;p52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900"/>
              <a:buFont typeface="Arial"/>
              <a:buNone/>
            </a:pPr>
            <a:r>
              <a:rPr b="0" i="0" lang="en-US" sz="900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50</a:t>
            </a:r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50" name="Shape 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1" name="Google Shape;951;p53"/>
          <p:cNvSpPr/>
          <p:nvPr/>
        </p:nvSpPr>
        <p:spPr>
          <a:xfrm>
            <a:off x="603504" y="329184"/>
            <a:ext cx="1097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87F9B"/>
              </a:buClr>
              <a:buSzPts val="1350"/>
              <a:buFont typeface="Arial"/>
              <a:buNone/>
            </a:pPr>
            <a:r>
              <a:rPr b="1" i="0" lang="en-US" sz="1350" u="none" cap="none">
                <a:solidFill>
                  <a:srgbClr val="087F9B"/>
                </a:solidFill>
                <a:latin typeface="Arial"/>
                <a:ea typeface="Arial"/>
                <a:cs typeface="Arial"/>
                <a:sym typeface="Arial"/>
              </a:rPr>
              <a:t>BACKUP</a:t>
            </a:r>
            <a:endParaRPr/>
          </a:p>
        </p:txBody>
      </p:sp>
      <p:sp>
        <p:nvSpPr>
          <p:cNvPr id="952" name="Google Shape;952;p53"/>
          <p:cNvSpPr/>
          <p:nvPr/>
        </p:nvSpPr>
        <p:spPr>
          <a:xfrm>
            <a:off x="585216" y="548640"/>
            <a:ext cx="11018520" cy="585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3675"/>
              <a:buFont typeface="Arial"/>
              <a:buNone/>
            </a:pPr>
            <a:r>
              <a:rPr b="1" i="0" lang="en-US" sz="3675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NeutronHP models</a:t>
            </a:r>
            <a:endParaRPr/>
          </a:p>
        </p:txBody>
      </p:sp>
      <p:sp>
        <p:nvSpPr>
          <p:cNvPr id="953" name="Google Shape;953;p53"/>
          <p:cNvSpPr/>
          <p:nvPr/>
        </p:nvSpPr>
        <p:spPr>
          <a:xfrm>
            <a:off x="603504" y="1572768"/>
            <a:ext cx="1097280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575"/>
              <a:buFont typeface="Arial"/>
              <a:buNone/>
            </a:pPr>
            <a:r>
              <a:rPr b="0" i="0" lang="en-US" sz="1575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NeutronHP provides high-precision, evaluated-data transport for low-energy neutrons</a:t>
            </a:r>
            <a:endParaRPr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575"/>
              <a:buFont typeface="Arial"/>
              <a:buNone/>
            </a:pPr>
            <a:r>
              <a:rPr b="0" i="0" lang="en-US" sz="1575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• Elastic, inelastic, capture and fission from thermal energies to 20 MeV</a:t>
            </a:r>
            <a:endParaRPr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575"/>
              <a:buFont typeface="Arial"/>
              <a:buNone/>
            </a:pPr>
            <a:r>
              <a:rPr b="0" i="0" lang="en-US" sz="1575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• Uses evaluated libraries in G4NDL format; results depend on the installed library and isotope coverage</a:t>
            </a:r>
            <a:endParaRPr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575"/>
              <a:buFont typeface="Arial"/>
              <a:buNone/>
            </a:pPr>
            <a:r>
              <a:rPr b="0" i="0" lang="en-US" sz="1575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• Thermal-scattering data are essential below a few eV when available</a:t>
            </a:r>
            <a:endParaRPr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575"/>
              <a:buFont typeface="Arial"/>
              <a:buNone/>
            </a:pPr>
            <a:r>
              <a:rPr b="0" i="0" lang="en-US" sz="1575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• Enabled by reference lists ending in _HP and by Shielding</a:t>
            </a:r>
            <a:endParaRPr/>
          </a:p>
        </p:txBody>
      </p:sp>
      <p:sp>
        <p:nvSpPr>
          <p:cNvPr id="954" name="Google Shape;954;p53"/>
          <p:cNvSpPr/>
          <p:nvPr/>
        </p:nvSpPr>
        <p:spPr>
          <a:xfrm>
            <a:off x="603504" y="5623560"/>
            <a:ext cx="10991088" cy="731520"/>
          </a:xfrm>
          <a:prstGeom prst="roundRect">
            <a:avLst>
              <a:gd fmla="val 11250" name="adj"/>
            </a:avLst>
          </a:prstGeom>
          <a:solidFill>
            <a:srgbClr val="FCF1DC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5" name="Google Shape;955;p53"/>
          <p:cNvSpPr/>
          <p:nvPr/>
        </p:nvSpPr>
        <p:spPr>
          <a:xfrm>
            <a:off x="786384" y="5852160"/>
            <a:ext cx="274320" cy="274320"/>
          </a:xfrm>
          <a:prstGeom prst="ellipse">
            <a:avLst/>
          </a:prstGeom>
          <a:solidFill>
            <a:srgbClr val="EDF7FA"/>
          </a:solidFill>
          <a:ln cap="flat" cmpd="sng" w="1427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6" name="Google Shape;956;p53"/>
          <p:cNvSpPr/>
          <p:nvPr/>
        </p:nvSpPr>
        <p:spPr>
          <a:xfrm>
            <a:off x="786384" y="5833872"/>
            <a:ext cx="274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A5600"/>
              </a:buClr>
              <a:buSzPts val="1425"/>
              <a:buFont typeface="Arial"/>
              <a:buNone/>
            </a:pPr>
            <a:r>
              <a:rPr b="1" i="0" lang="en-US" sz="1425" u="none" cap="none">
                <a:solidFill>
                  <a:srgbClr val="8A5600"/>
                </a:solidFill>
                <a:latin typeface="Arial"/>
                <a:ea typeface="Arial"/>
                <a:cs typeface="Arial"/>
                <a:sym typeface="Arial"/>
              </a:rPr>
              <a:t>!</a:t>
            </a:r>
            <a:endParaRPr/>
          </a:p>
        </p:txBody>
      </p:sp>
      <p:sp>
        <p:nvSpPr>
          <p:cNvPr id="957" name="Google Shape;957;p53"/>
          <p:cNvSpPr/>
          <p:nvPr/>
        </p:nvSpPr>
        <p:spPr>
          <a:xfrm>
            <a:off x="1207008" y="5678424"/>
            <a:ext cx="10168128" cy="6217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8A5600"/>
              </a:buClr>
              <a:buSzPts val="1687"/>
              <a:buFont typeface="Arial"/>
              <a:buNone/>
            </a:pPr>
            <a:r>
              <a:rPr b="1" i="0" lang="en-US" sz="1688" u="none" cap="none">
                <a:solidFill>
                  <a:srgbClr val="8A5600"/>
                </a:solidFill>
                <a:latin typeface="Arial"/>
                <a:ea typeface="Arial"/>
                <a:cs typeface="Arial"/>
                <a:sym typeface="Arial"/>
              </a:rPr>
              <a:t>Use it deliberately: low-energy neutron tracking can be CPU-intensive, and nuclear-data limitations propagate to the result.</a:t>
            </a:r>
            <a:endParaRPr/>
          </a:p>
        </p:txBody>
      </p:sp>
      <p:sp>
        <p:nvSpPr>
          <p:cNvPr id="958" name="Google Shape;958;p53"/>
          <p:cNvSpPr/>
          <p:nvPr/>
        </p:nvSpPr>
        <p:spPr>
          <a:xfrm>
            <a:off x="603504" y="6519672"/>
            <a:ext cx="41148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863"/>
              <a:buFont typeface="Arial"/>
              <a:buNone/>
            </a:pPr>
            <a:r>
              <a:rPr b="0" i="0" lang="en-US" sz="863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Geant4 · Physics — part 2</a:t>
            </a:r>
            <a:endParaRPr/>
          </a:p>
        </p:txBody>
      </p:sp>
      <p:sp>
        <p:nvSpPr>
          <p:cNvPr id="959" name="Google Shape;959;p53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900"/>
              <a:buFont typeface="Arial"/>
              <a:buNone/>
            </a:pPr>
            <a:r>
              <a:rPr b="0" i="0" lang="en-US" sz="900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51</a:t>
            </a:r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54"/>
          <p:cNvSpPr/>
          <p:nvPr/>
        </p:nvSpPr>
        <p:spPr>
          <a:xfrm>
            <a:off x="603504" y="329184"/>
            <a:ext cx="1097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87F9B"/>
              </a:buClr>
              <a:buSzPts val="1350"/>
              <a:buFont typeface="Arial"/>
              <a:buNone/>
            </a:pPr>
            <a:r>
              <a:rPr b="1" i="0" lang="en-US" sz="1350" u="none" cap="none">
                <a:solidFill>
                  <a:srgbClr val="087F9B"/>
                </a:solidFill>
                <a:latin typeface="Arial"/>
                <a:ea typeface="Arial"/>
                <a:cs typeface="Arial"/>
                <a:sym typeface="Arial"/>
              </a:rPr>
              <a:t>BACKUP</a:t>
            </a:r>
            <a:endParaRPr/>
          </a:p>
        </p:txBody>
      </p:sp>
      <p:sp>
        <p:nvSpPr>
          <p:cNvPr id="966" name="Google Shape;966;p54"/>
          <p:cNvSpPr/>
          <p:nvPr/>
        </p:nvSpPr>
        <p:spPr>
          <a:xfrm>
            <a:off x="585216" y="548640"/>
            <a:ext cx="11018520" cy="585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3675"/>
              <a:buFont typeface="Arial"/>
              <a:buNone/>
            </a:pPr>
            <a:r>
              <a:rPr b="1" i="0" lang="en-US" sz="3675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Cuts per region — C++ code</a:t>
            </a:r>
            <a:endParaRPr/>
          </a:p>
        </p:txBody>
      </p:sp>
      <p:sp>
        <p:nvSpPr>
          <p:cNvPr id="967" name="Google Shape;967;p54"/>
          <p:cNvSpPr/>
          <p:nvPr/>
        </p:nvSpPr>
        <p:spPr>
          <a:xfrm>
            <a:off x="603504" y="1554480"/>
            <a:ext cx="10991088" cy="4709160"/>
          </a:xfrm>
          <a:prstGeom prst="roundRect">
            <a:avLst>
              <a:gd fmla="val 1748" name="adj"/>
            </a:avLst>
          </a:prstGeom>
          <a:solidFill>
            <a:srgbClr val="EDF7FA"/>
          </a:solidFill>
          <a:ln cap="flat" cmpd="sng" w="1427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9FB2C2">
                <a:alpha val="34902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8" name="Google Shape;968;p54"/>
          <p:cNvSpPr/>
          <p:nvPr/>
        </p:nvSpPr>
        <p:spPr>
          <a:xfrm>
            <a:off x="841248" y="1682496"/>
            <a:ext cx="10533888" cy="44714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13"/>
              <a:buFont typeface="Verdana"/>
              <a:buNone/>
            </a:pPr>
            <a:r>
              <a:rPr b="0" i="0" lang="en-US" sz="1313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void MyPhysicsList::SetCuts()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13"/>
              <a:buFont typeface="Verdana"/>
              <a:buNone/>
            </a:pPr>
            <a:r>
              <a:rPr b="0" i="0" lang="en-US" sz="1313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{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13"/>
              <a:buFont typeface="Verdana"/>
              <a:buNone/>
            </a:pPr>
            <a:r>
              <a:rPr b="0" i="0" lang="en-US" sz="1313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    SetCutsWithDefault();  // default production thresholds for the world volume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13"/>
              <a:buFont typeface="Verdana"/>
              <a:buNone/>
            </a:pPr>
            <a:r>
              <a:rPr b="0" i="0" lang="en-US" sz="1313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13"/>
              <a:buFont typeface="Verdana"/>
              <a:buNone/>
            </a:pPr>
            <a:r>
              <a:rPr b="0" i="0" lang="en-US" sz="1313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    // same cuts for all particle types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13"/>
              <a:buFont typeface="Verdana"/>
              <a:buNone/>
            </a:pPr>
            <a:r>
              <a:rPr b="0" i="0" lang="en-US" sz="1313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    G4Region* region = G4RegionStore::GetInstance()-&gt;GetRegion("myRegion1");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13"/>
              <a:buFont typeface="Verdana"/>
              <a:buNone/>
            </a:pPr>
            <a:r>
              <a:rPr b="0" i="0" lang="en-US" sz="1313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    G4ProductionCuts* cuts = new G4ProductionCuts;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13"/>
              <a:buFont typeface="Verdana"/>
              <a:buNone/>
            </a:pPr>
            <a:r>
              <a:rPr b="0" i="0" lang="en-US" sz="1313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    cuts-&gt;SetProductionCut(0.01*mm);  // γ, e-, e+, proton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13"/>
              <a:buFont typeface="Verdana"/>
              <a:buNone/>
            </a:pPr>
            <a:r>
              <a:rPr b="0" i="0" lang="en-US" sz="1313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    region-&gt;SetProductionCuts(cuts);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13"/>
              <a:buFont typeface="Verdana"/>
              <a:buNone/>
            </a:pPr>
            <a:r>
              <a:rPr b="0" i="0" lang="en-US" sz="1313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13"/>
              <a:buFont typeface="Verdana"/>
              <a:buNone/>
            </a:pPr>
            <a:r>
              <a:rPr b="0" i="0" lang="en-US" sz="1313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    // individual production thresholds for different particles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13"/>
              <a:buFont typeface="Verdana"/>
              <a:buNone/>
            </a:pPr>
            <a:r>
              <a:rPr b="0" i="0" lang="en-US" sz="1313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    region = G4RegionStore::GetInstance()-&gt;GetRegion("myRegion2");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13"/>
              <a:buFont typeface="Verdana"/>
              <a:buNone/>
            </a:pPr>
            <a:r>
              <a:rPr b="0" i="0" lang="en-US" sz="1313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    cuts = new G4ProductionCuts;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13"/>
              <a:buFont typeface="Verdana"/>
              <a:buNone/>
            </a:pPr>
            <a:r>
              <a:rPr b="0" i="0" lang="en-US" sz="1313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    cuts-&gt;SetProductionCut(1   * mm, "gamma");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13"/>
              <a:buFont typeface="Verdana"/>
              <a:buNone/>
            </a:pPr>
            <a:r>
              <a:rPr b="0" i="0" lang="en-US" sz="1313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    cuts-&gt;SetProductionCut(0.1 * mm, "e-");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13"/>
              <a:buFont typeface="Verdana"/>
              <a:buNone/>
            </a:pPr>
            <a:r>
              <a:rPr b="0" i="0" lang="en-US" sz="1313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    region-&gt;SetProductionCuts(cuts);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13"/>
              <a:buFont typeface="Verdana"/>
              <a:buNone/>
            </a:pPr>
            <a:r>
              <a:rPr b="0" i="0" lang="en-US" sz="1313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13"/>
              <a:buFont typeface="Verdana"/>
              <a:buNone/>
            </a:pPr>
            <a:r>
              <a:rPr b="0" i="0" lang="en-US" sz="1313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    SetCutValue(0.01 * mm, "gamma", "absorber");  // ... or (simpler)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13"/>
              <a:buFont typeface="Verdana"/>
              <a:buNone/>
            </a:pPr>
            <a:r>
              <a:rPr b="0" i="0" lang="en-US" sz="1313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}</a:t>
            </a:r>
            <a:endParaRPr/>
          </a:p>
        </p:txBody>
      </p:sp>
      <p:sp>
        <p:nvSpPr>
          <p:cNvPr id="969" name="Google Shape;969;p54"/>
          <p:cNvSpPr/>
          <p:nvPr/>
        </p:nvSpPr>
        <p:spPr>
          <a:xfrm>
            <a:off x="603504" y="6519672"/>
            <a:ext cx="41148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863"/>
              <a:buFont typeface="Arial"/>
              <a:buNone/>
            </a:pPr>
            <a:r>
              <a:rPr b="0" i="0" lang="en-US" sz="863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Geant4 · Physics — part 2</a:t>
            </a:r>
            <a:endParaRPr/>
          </a:p>
        </p:txBody>
      </p:sp>
      <p:sp>
        <p:nvSpPr>
          <p:cNvPr id="970" name="Google Shape;970;p54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900"/>
              <a:buFont typeface="Arial"/>
              <a:buNone/>
            </a:pPr>
            <a:r>
              <a:rPr b="0" i="0" lang="en-US" sz="900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52</a:t>
            </a:r>
            <a:endParaRPr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75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" name="Google Shape;976;p55"/>
          <p:cNvSpPr/>
          <p:nvPr/>
        </p:nvSpPr>
        <p:spPr>
          <a:xfrm>
            <a:off x="603504" y="329184"/>
            <a:ext cx="1097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87F9B"/>
              </a:buClr>
              <a:buSzPts val="1350"/>
              <a:buFont typeface="Arial"/>
              <a:buNone/>
            </a:pPr>
            <a:r>
              <a:rPr b="1" i="0" lang="en-US" sz="1350" u="none" cap="none">
                <a:solidFill>
                  <a:srgbClr val="087F9B"/>
                </a:solidFill>
                <a:latin typeface="Arial"/>
                <a:ea typeface="Arial"/>
                <a:cs typeface="Arial"/>
                <a:sym typeface="Arial"/>
              </a:rPr>
              <a:t>BACKUP</a:t>
            </a:r>
            <a:endParaRPr/>
          </a:p>
        </p:txBody>
      </p:sp>
      <p:sp>
        <p:nvSpPr>
          <p:cNvPr id="977" name="Google Shape;977;p55"/>
          <p:cNvSpPr/>
          <p:nvPr/>
        </p:nvSpPr>
        <p:spPr>
          <a:xfrm>
            <a:off x="585216" y="548640"/>
            <a:ext cx="11018520" cy="585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3675"/>
              <a:buFont typeface="Arial"/>
              <a:buNone/>
            </a:pPr>
            <a:r>
              <a:rPr b="1" i="0" lang="en-US" sz="3675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Code example (1/2): explicit process building</a:t>
            </a:r>
            <a:endParaRPr/>
          </a:p>
        </p:txBody>
      </p:sp>
      <p:sp>
        <p:nvSpPr>
          <p:cNvPr id="978" name="Google Shape;978;p55"/>
          <p:cNvSpPr/>
          <p:nvPr/>
        </p:nvSpPr>
        <p:spPr>
          <a:xfrm>
            <a:off x="603504" y="1554480"/>
            <a:ext cx="7406640" cy="4709160"/>
          </a:xfrm>
          <a:prstGeom prst="roundRect">
            <a:avLst>
              <a:gd fmla="val 1748" name="adj"/>
            </a:avLst>
          </a:prstGeom>
          <a:solidFill>
            <a:srgbClr val="EDF7FA"/>
          </a:solidFill>
          <a:ln cap="flat" cmpd="sng" w="1427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9FB2C2">
                <a:alpha val="34902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9" name="Google Shape;979;p55"/>
          <p:cNvSpPr/>
          <p:nvPr/>
        </p:nvSpPr>
        <p:spPr>
          <a:xfrm>
            <a:off x="841248" y="1682496"/>
            <a:ext cx="694944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425"/>
              <a:buFont typeface="Arial"/>
              <a:buNone/>
            </a:pPr>
            <a:r>
              <a:rPr b="1" i="0" lang="en-US" sz="1425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NEUTRON · ELASTIC SCATTERING</a:t>
            </a:r>
            <a:endParaRPr/>
          </a:p>
        </p:txBody>
      </p:sp>
      <p:sp>
        <p:nvSpPr>
          <p:cNvPr id="980" name="Google Shape;980;p55"/>
          <p:cNvSpPr/>
          <p:nvPr/>
        </p:nvSpPr>
        <p:spPr>
          <a:xfrm>
            <a:off x="841248" y="1965960"/>
            <a:ext cx="6949440" cy="41879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13"/>
              <a:buFont typeface="Verdana"/>
              <a:buNone/>
            </a:pPr>
            <a:r>
              <a:rPr b="0" i="0" lang="en-US" sz="1313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// retrieve the process manager for the neutron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13"/>
              <a:buFont typeface="Verdana"/>
              <a:buNone/>
            </a:pPr>
            <a:r>
              <a:rPr b="0" i="0" lang="en-US" sz="1313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G4ParticleDefinition* neutron =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13"/>
              <a:buFont typeface="Verdana"/>
              <a:buNone/>
            </a:pPr>
            <a:r>
              <a:rPr b="0" i="0" lang="en-US" sz="1313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    G4Neutron::NeutronDefinition();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13"/>
              <a:buFont typeface="Verdana"/>
              <a:buNone/>
            </a:pPr>
            <a:r>
              <a:rPr b="0" i="0" lang="en-US" sz="1313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G4ProcessManager* neutronProcessManager =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13"/>
              <a:buFont typeface="Verdana"/>
              <a:buNone/>
            </a:pPr>
            <a:r>
              <a:rPr b="0" i="0" lang="en-US" sz="1313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    neutron-&gt;GetProcessManager();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13"/>
              <a:buFont typeface="Verdana"/>
              <a:buNone/>
            </a:pPr>
            <a:r>
              <a:rPr b="0" i="0" lang="en-US" sz="1313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13"/>
              <a:buFont typeface="Verdana"/>
              <a:buNone/>
            </a:pPr>
            <a:r>
              <a:rPr b="0" i="0" lang="en-US" sz="1313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// create the process for elastic scattering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13"/>
              <a:buFont typeface="Verdana"/>
              <a:buNone/>
            </a:pPr>
            <a:r>
              <a:rPr b="0" i="0" lang="en-US" sz="1313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G4HadronElasticProcess* neutronElasticProcess =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13"/>
              <a:buFont typeface="Verdana"/>
              <a:buNone/>
            </a:pPr>
            <a:r>
              <a:rPr b="0" i="0" lang="en-US" sz="1313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    new G4HadronElasticProcess();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13"/>
              <a:buFont typeface="Verdana"/>
              <a:buNone/>
            </a:pPr>
            <a:r>
              <a:rPr b="0" i="0" lang="en-US" sz="1313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13"/>
              <a:buFont typeface="Verdana"/>
              <a:buNone/>
            </a:pPr>
            <a:r>
              <a:rPr b="0" i="0" lang="en-US" sz="1313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// get the HP model for elastic scattering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13"/>
              <a:buFont typeface="Verdana"/>
              <a:buNone/>
            </a:pPr>
            <a:r>
              <a:rPr b="0" i="0" lang="en-US" sz="1313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G4NeutronHPElastic* neutronElasticModel =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13"/>
              <a:buFont typeface="Verdana"/>
              <a:buNone/>
            </a:pPr>
            <a:r>
              <a:rPr b="0" i="0" lang="en-US" sz="1313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    new G4NeutronHPElastic();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13"/>
              <a:buFont typeface="Verdana"/>
              <a:buNone/>
            </a:pPr>
            <a:r>
              <a:rPr b="0" i="0" lang="en-US" sz="1313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neutronElasticModel-&gt;SetMaxEnergy(20.*MeV);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13"/>
              <a:buFont typeface="Verdana"/>
              <a:buNone/>
            </a:pPr>
            <a:r>
              <a:rPr b="0" i="0" lang="en-US" sz="1313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13"/>
              <a:buFont typeface="Verdana"/>
              <a:buNone/>
            </a:pPr>
            <a:r>
              <a:rPr b="0" i="0" lang="en-US" sz="1313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// register the model to the process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13"/>
              <a:buFont typeface="Verdana"/>
              <a:buNone/>
            </a:pPr>
            <a:r>
              <a:rPr b="0" i="0" lang="en-US" sz="1313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neutronElasticProcess-&gt;RegisterMe(neutronElasticModel);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13"/>
              <a:buFont typeface="Verdana"/>
              <a:buNone/>
            </a:pPr>
            <a:r>
              <a:rPr b="0" i="0" lang="en-US" sz="1313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13"/>
              <a:buFont typeface="Verdana"/>
              <a:buNone/>
            </a:pPr>
            <a:r>
              <a:rPr b="0" i="0" lang="en-US" sz="1313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// attach the process to the neutron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13"/>
              <a:buFont typeface="Verdana"/>
              <a:buNone/>
            </a:pPr>
            <a:r>
              <a:rPr b="0" i="0" lang="en-US" sz="1313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neutronProcessManager-&gt;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13"/>
              <a:buFont typeface="Verdana"/>
              <a:buNone/>
            </a:pPr>
            <a:r>
              <a:rPr b="0" i="0" lang="en-US" sz="1313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    AddDiscreteProcess(neutronElasticProcess);</a:t>
            </a:r>
            <a:endParaRPr/>
          </a:p>
        </p:txBody>
      </p:sp>
      <p:sp>
        <p:nvSpPr>
          <p:cNvPr id="981" name="Google Shape;981;p55"/>
          <p:cNvSpPr/>
          <p:nvPr/>
        </p:nvSpPr>
        <p:spPr>
          <a:xfrm>
            <a:off x="8275320" y="1737360"/>
            <a:ext cx="3337560" cy="4206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1.</a:t>
            </a:r>
            <a:r>
              <a:rPr b="0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retrieve the process manager</a:t>
            </a:r>
            <a:endParaRPr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2.</a:t>
            </a:r>
            <a:r>
              <a:rPr b="0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create the process</a:t>
            </a:r>
            <a:endParaRPr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3.</a:t>
            </a:r>
            <a:r>
              <a:rPr b="0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get the model, limit its energy range</a:t>
            </a:r>
            <a:endParaRPr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4.</a:t>
            </a:r>
            <a:r>
              <a:rPr b="0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register the model to the process</a:t>
            </a:r>
            <a:endParaRPr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5.</a:t>
            </a:r>
            <a:r>
              <a:rPr b="0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attach the process to the particle</a:t>
            </a:r>
            <a:endParaRPr/>
          </a:p>
        </p:txBody>
      </p:sp>
      <p:sp>
        <p:nvSpPr>
          <p:cNvPr id="982" name="Google Shape;982;p55"/>
          <p:cNvSpPr/>
          <p:nvPr/>
        </p:nvSpPr>
        <p:spPr>
          <a:xfrm>
            <a:off x="603504" y="6519672"/>
            <a:ext cx="41148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863"/>
              <a:buFont typeface="Arial"/>
              <a:buNone/>
            </a:pPr>
            <a:r>
              <a:rPr b="0" i="0" lang="en-US" sz="863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Geant4 · Physics — part 2</a:t>
            </a:r>
            <a:endParaRPr/>
          </a:p>
        </p:txBody>
      </p:sp>
      <p:sp>
        <p:nvSpPr>
          <p:cNvPr id="983" name="Google Shape;983;p55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900"/>
              <a:buFont typeface="Arial"/>
              <a:buNone/>
            </a:pPr>
            <a:r>
              <a:rPr b="0" i="0" lang="en-US" sz="900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53</a:t>
            </a:r>
            <a:endParaRPr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88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56"/>
          <p:cNvSpPr/>
          <p:nvPr/>
        </p:nvSpPr>
        <p:spPr>
          <a:xfrm>
            <a:off x="603504" y="329184"/>
            <a:ext cx="1097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87F9B"/>
              </a:buClr>
              <a:buSzPts val="1350"/>
              <a:buFont typeface="Arial"/>
              <a:buNone/>
            </a:pPr>
            <a:r>
              <a:rPr b="1" i="0" lang="en-US" sz="1350" u="none" cap="none">
                <a:solidFill>
                  <a:srgbClr val="087F9B"/>
                </a:solidFill>
                <a:latin typeface="Arial"/>
                <a:ea typeface="Arial"/>
                <a:cs typeface="Arial"/>
                <a:sym typeface="Arial"/>
              </a:rPr>
              <a:t>BACKUP</a:t>
            </a:r>
            <a:endParaRPr/>
          </a:p>
        </p:txBody>
      </p:sp>
      <p:sp>
        <p:nvSpPr>
          <p:cNvPr id="990" name="Google Shape;990;p56"/>
          <p:cNvSpPr/>
          <p:nvPr/>
        </p:nvSpPr>
        <p:spPr>
          <a:xfrm>
            <a:off x="585216" y="548640"/>
            <a:ext cx="11018520" cy="585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3675"/>
              <a:buFont typeface="Arial"/>
              <a:buNone/>
            </a:pPr>
            <a:r>
              <a:rPr b="1" i="0" lang="en-US" sz="3675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Code example (2/2): two models on one process</a:t>
            </a:r>
            <a:endParaRPr/>
          </a:p>
        </p:txBody>
      </p:sp>
      <p:sp>
        <p:nvSpPr>
          <p:cNvPr id="991" name="Google Shape;991;p56"/>
          <p:cNvSpPr/>
          <p:nvPr/>
        </p:nvSpPr>
        <p:spPr>
          <a:xfrm>
            <a:off x="603504" y="1554480"/>
            <a:ext cx="7406640" cy="4709160"/>
          </a:xfrm>
          <a:prstGeom prst="roundRect">
            <a:avLst>
              <a:gd fmla="val 1748" name="adj"/>
            </a:avLst>
          </a:prstGeom>
          <a:solidFill>
            <a:srgbClr val="EDF7FA"/>
          </a:solidFill>
          <a:ln cap="flat" cmpd="sng" w="1427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9FB2C2">
                <a:alpha val="34902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2" name="Google Shape;992;p56"/>
          <p:cNvSpPr/>
          <p:nvPr/>
        </p:nvSpPr>
        <p:spPr>
          <a:xfrm>
            <a:off x="841248" y="1682496"/>
            <a:ext cx="6949440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425"/>
              <a:buFont typeface="Arial"/>
              <a:buNone/>
            </a:pPr>
            <a:r>
              <a:rPr b="1" i="0" lang="en-US" sz="1425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PROTON · INELASTIC SCATTERING</a:t>
            </a:r>
            <a:endParaRPr/>
          </a:p>
        </p:txBody>
      </p:sp>
      <p:sp>
        <p:nvSpPr>
          <p:cNvPr id="993" name="Google Shape;993;p56"/>
          <p:cNvSpPr/>
          <p:nvPr/>
        </p:nvSpPr>
        <p:spPr>
          <a:xfrm>
            <a:off x="841248" y="1965960"/>
            <a:ext cx="6949440" cy="41879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13"/>
              <a:buFont typeface="Verdana"/>
              <a:buNone/>
            </a:pPr>
            <a:r>
              <a:rPr b="0" i="0" lang="en-US" sz="1313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// create the process for inelastic scattering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13"/>
              <a:buFont typeface="Verdana"/>
              <a:buNone/>
            </a:pPr>
            <a:r>
              <a:rPr b="0" i="0" lang="en-US" sz="1313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G4ProtonInelasticProcess* protonInelasticProcess =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13"/>
              <a:buFont typeface="Verdana"/>
              <a:buNone/>
            </a:pPr>
            <a:r>
              <a:rPr b="0" i="0" lang="en-US" sz="1313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    new G4ProtonInelasticProcess();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13"/>
              <a:buFont typeface="Verdana"/>
              <a:buNone/>
            </a:pPr>
            <a:r>
              <a:rPr b="0" i="0" lang="en-US" sz="1313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13"/>
              <a:buFont typeface="Verdana"/>
              <a:buNone/>
            </a:pPr>
            <a:r>
              <a:rPr b="0" i="0" lang="en-US" sz="1313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// model 1: Binary cascade up to 4 GeV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13"/>
              <a:buFont typeface="Verdana"/>
              <a:buNone/>
            </a:pPr>
            <a:r>
              <a:rPr b="0" i="0" lang="en-US" sz="1313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G4BinaryCascade* protonInelasticModel1 =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13"/>
              <a:buFont typeface="Verdana"/>
              <a:buNone/>
            </a:pPr>
            <a:r>
              <a:rPr b="0" i="0" lang="en-US" sz="1313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    new G4BinaryCascade();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13"/>
              <a:buFont typeface="Verdana"/>
              <a:buNone/>
            </a:pPr>
            <a:r>
              <a:rPr b="0" i="0" lang="en-US" sz="1313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protonInelasticModel1-&gt;SetMaxEnergy(4*GeV);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13"/>
              <a:buFont typeface="Verdana"/>
              <a:buNone/>
            </a:pPr>
            <a:r>
              <a:rPr b="0" i="0" lang="en-US" sz="1313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protonInelasticProcess-&gt;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13"/>
              <a:buFont typeface="Verdana"/>
              <a:buNone/>
            </a:pPr>
            <a:r>
              <a:rPr b="0" i="0" lang="en-US" sz="1313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    RegisterMe(protonInelasticModel1);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13"/>
              <a:buFont typeface="Verdana"/>
              <a:buNone/>
            </a:pPr>
            <a:r>
              <a:rPr b="0" i="0" lang="en-US" sz="1313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13"/>
              <a:buFont typeface="Verdana"/>
              <a:buNone/>
            </a:pPr>
            <a:r>
              <a:rPr b="0" i="0" lang="en-US" sz="1313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// model 2: FTF from 4 GeV upwards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13"/>
              <a:buFont typeface="Verdana"/>
              <a:buNone/>
            </a:pPr>
            <a:r>
              <a:rPr b="0" i="0" lang="en-US" sz="1313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G4TheoFSGenerator* protonInelasticModel2 =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13"/>
              <a:buFont typeface="Verdana"/>
              <a:buNone/>
            </a:pPr>
            <a:r>
              <a:rPr b="0" i="0" lang="en-US" sz="1313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    new G4TheoFSGenerator("FTFB");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13"/>
              <a:buFont typeface="Verdana"/>
              <a:buNone/>
            </a:pPr>
            <a:r>
              <a:rPr b="0" i="0" lang="en-US" sz="1313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protonInelasticModel2-&gt;SetHighEnergyGenerator(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13"/>
              <a:buFont typeface="Verdana"/>
              <a:buNone/>
            </a:pPr>
            <a:r>
              <a:rPr b="0" i="0" lang="en-US" sz="1313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    new G4FTFModel);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13"/>
              <a:buFont typeface="Verdana"/>
              <a:buNone/>
            </a:pPr>
            <a:r>
              <a:rPr b="0" i="0" lang="en-US" sz="1313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protonInelasticModel2-&gt;SetMinEnergy(4.0*GeV);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13"/>
              <a:buFont typeface="Verdana"/>
              <a:buNone/>
            </a:pPr>
            <a:r>
              <a:rPr b="0" i="0" lang="en-US" sz="1313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protonInelasticProcess-&gt;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13"/>
              <a:buFont typeface="Verdana"/>
              <a:buNone/>
            </a:pPr>
            <a:r>
              <a:rPr b="0" i="0" lang="en-US" sz="1313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    RegisterMe(protonInelasticModel2);</a:t>
            </a:r>
            <a:endParaRPr/>
          </a:p>
        </p:txBody>
      </p:sp>
      <p:sp>
        <p:nvSpPr>
          <p:cNvPr id="994" name="Google Shape;994;p56"/>
          <p:cNvSpPr/>
          <p:nvPr/>
        </p:nvSpPr>
        <p:spPr>
          <a:xfrm>
            <a:off x="8275320" y="1737360"/>
            <a:ext cx="3337560" cy="4206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1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two models</a:t>
            </a:r>
            <a:r>
              <a:rPr b="0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registered on the same process</a:t>
            </a:r>
            <a:endParaRPr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0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SetMaxEnergy / SetMinEnergy define the </a:t>
            </a:r>
            <a:r>
              <a:rPr b="1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energy ranges</a:t>
            </a:r>
            <a:r>
              <a:rPr b="0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where each model applies</a:t>
            </a:r>
            <a:endParaRPr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0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Binary cascade </a:t>
            </a:r>
            <a:r>
              <a:rPr b="1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≤ 4 GeV</a:t>
            </a:r>
            <a:r>
              <a:rPr b="0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, FTF </a:t>
            </a:r>
            <a:r>
              <a:rPr b="1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≥ 4 GeV</a:t>
            </a:r>
            <a:endParaRPr/>
          </a:p>
        </p:txBody>
      </p:sp>
      <p:sp>
        <p:nvSpPr>
          <p:cNvPr id="995" name="Google Shape;995;p56"/>
          <p:cNvSpPr/>
          <p:nvPr/>
        </p:nvSpPr>
        <p:spPr>
          <a:xfrm>
            <a:off x="603504" y="6519672"/>
            <a:ext cx="41148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863"/>
              <a:buFont typeface="Arial"/>
              <a:buNone/>
            </a:pPr>
            <a:r>
              <a:rPr b="0" i="0" lang="en-US" sz="863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Geant4 · Physics — part 2</a:t>
            </a:r>
            <a:endParaRPr/>
          </a:p>
        </p:txBody>
      </p:sp>
      <p:sp>
        <p:nvSpPr>
          <p:cNvPr id="996" name="Google Shape;996;p56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900"/>
              <a:buFont typeface="Arial"/>
              <a:buNone/>
            </a:pPr>
            <a:r>
              <a:rPr b="0" i="0" lang="en-US" sz="900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54</a:t>
            </a:r>
            <a:endParaRPr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00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Google Shape;1002;p57"/>
          <p:cNvSpPr/>
          <p:nvPr/>
        </p:nvSpPr>
        <p:spPr>
          <a:xfrm>
            <a:off x="603504" y="329184"/>
            <a:ext cx="1097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87F9B"/>
              </a:buClr>
              <a:buSzPts val="1350"/>
              <a:buFont typeface="Arial"/>
              <a:buNone/>
            </a:pPr>
            <a:r>
              <a:rPr b="1" i="0" lang="en-US" sz="1350" u="none" cap="none">
                <a:solidFill>
                  <a:srgbClr val="087F9B"/>
                </a:solidFill>
                <a:latin typeface="Arial"/>
                <a:ea typeface="Arial"/>
                <a:cs typeface="Arial"/>
                <a:sym typeface="Arial"/>
              </a:rPr>
              <a:t>BACKUP</a:t>
            </a:r>
            <a:endParaRPr/>
          </a:p>
        </p:txBody>
      </p:sp>
      <p:sp>
        <p:nvSpPr>
          <p:cNvPr id="1003" name="Google Shape;1003;p57"/>
          <p:cNvSpPr/>
          <p:nvPr/>
        </p:nvSpPr>
        <p:spPr>
          <a:xfrm>
            <a:off x="585216" y="548640"/>
            <a:ext cx="11018520" cy="585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3675"/>
              <a:buFont typeface="Arial"/>
              <a:buNone/>
            </a:pPr>
            <a:r>
              <a:rPr b="1" i="0" lang="en-US" sz="3675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Example: physics list for γ-rays</a:t>
            </a:r>
            <a:endParaRPr/>
          </a:p>
        </p:txBody>
      </p:sp>
      <p:sp>
        <p:nvSpPr>
          <p:cNvPr id="1004" name="Google Shape;1004;p57"/>
          <p:cNvSpPr/>
          <p:nvPr/>
        </p:nvSpPr>
        <p:spPr>
          <a:xfrm>
            <a:off x="603504" y="1554480"/>
            <a:ext cx="10991088" cy="2148840"/>
          </a:xfrm>
          <a:prstGeom prst="roundRect">
            <a:avLst>
              <a:gd fmla="val 3830" name="adj"/>
            </a:avLst>
          </a:prstGeom>
          <a:solidFill>
            <a:srgbClr val="EDF7FA"/>
          </a:solidFill>
          <a:ln cap="flat" cmpd="sng" w="1427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9FB2C2">
                <a:alpha val="34902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5" name="Google Shape;1005;p57"/>
          <p:cNvSpPr/>
          <p:nvPr/>
        </p:nvSpPr>
        <p:spPr>
          <a:xfrm>
            <a:off x="841248" y="1682496"/>
            <a:ext cx="10533888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425"/>
              <a:buFont typeface="Arial"/>
              <a:buNone/>
            </a:pPr>
            <a:r>
              <a:rPr b="1" i="0" lang="en-US" sz="1425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ONLY POSTSTEP</a:t>
            </a:r>
            <a:endParaRPr/>
          </a:p>
        </p:txBody>
      </p:sp>
      <p:sp>
        <p:nvSpPr>
          <p:cNvPr id="1006" name="Google Shape;1006;p57"/>
          <p:cNvSpPr/>
          <p:nvPr/>
        </p:nvSpPr>
        <p:spPr>
          <a:xfrm>
            <a:off x="841248" y="1965960"/>
            <a:ext cx="10533888" cy="16276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50"/>
              <a:buFont typeface="Verdana"/>
              <a:buNone/>
            </a:pPr>
            <a:r>
              <a:rPr b="0" i="0" lang="en-US" sz="1350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G4ProcessManager* pmanager =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50"/>
              <a:buFont typeface="Verdana"/>
              <a:buNone/>
            </a:pPr>
            <a:r>
              <a:rPr b="0" i="0" lang="en-US" sz="1350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    G4Gamma::GammaDefinition()-&gt;GetProcessManager();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50"/>
              <a:buFont typeface="Verdana"/>
              <a:buNone/>
            </a:pPr>
            <a:r>
              <a:rPr b="0" i="0" lang="en-US" sz="1350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50"/>
              <a:buFont typeface="Verdana"/>
              <a:buNone/>
            </a:pPr>
            <a:r>
              <a:rPr b="0" i="0" lang="en-US" sz="1350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pmanager-&gt;AddDiscreteProcess(new G4PhotoElectricEffect);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50"/>
              <a:buFont typeface="Verdana"/>
              <a:buNone/>
            </a:pPr>
            <a:r>
              <a:rPr b="0" i="0" lang="en-US" sz="1350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pmanager-&gt;AddDiscreteProcess(new G4ComptonScattering);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50"/>
              <a:buFont typeface="Verdana"/>
              <a:buNone/>
            </a:pPr>
            <a:r>
              <a:rPr b="0" i="0" lang="en-US" sz="1350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pmanager-&gt;AddDiscreteProcess(new G4GammaConversion);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50"/>
              <a:buFont typeface="Verdana"/>
              <a:buNone/>
            </a:pPr>
            <a:r>
              <a:rPr b="0" i="0" lang="en-US" sz="1350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pmanager-&gt;AddDiscreteProcess(new G4RayleighScattering);</a:t>
            </a:r>
            <a:endParaRPr/>
          </a:p>
        </p:txBody>
      </p:sp>
      <p:sp>
        <p:nvSpPr>
          <p:cNvPr id="1007" name="Google Shape;1007;p57"/>
          <p:cNvSpPr/>
          <p:nvPr/>
        </p:nvSpPr>
        <p:spPr>
          <a:xfrm>
            <a:off x="603504" y="4069080"/>
            <a:ext cx="10972800" cy="1737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50"/>
              <a:buFont typeface="Verdana"/>
              <a:buNone/>
            </a:pPr>
            <a:r>
              <a:rPr b="0" i="0" lang="en-US" sz="1350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Use AddDiscreteProcess because γ-ray processes have </a:t>
            </a:r>
            <a:r>
              <a:rPr b="1" i="0" lang="en-US" sz="1350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only PostStep</a:t>
            </a:r>
            <a:r>
              <a:rPr b="0" i="0" lang="en-US" sz="1350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 actions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350"/>
              <a:buFont typeface="Verdana"/>
              <a:buNone/>
            </a:pPr>
            <a:r>
              <a:rPr b="0" i="0" lang="en-US" sz="1350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For each process, the </a:t>
            </a:r>
            <a:r>
              <a:rPr b="1" i="0" lang="en-US" sz="1350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default model</a:t>
            </a:r>
            <a:r>
              <a:rPr b="0" i="0" lang="en-US" sz="1350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 is used among all the available ones (e.g. G4KleinNishinaCompton for G4ComptonScattering)</a:t>
            </a:r>
            <a:endParaRPr/>
          </a:p>
        </p:txBody>
      </p:sp>
      <p:sp>
        <p:nvSpPr>
          <p:cNvPr id="1008" name="Google Shape;1008;p57"/>
          <p:cNvSpPr/>
          <p:nvPr/>
        </p:nvSpPr>
        <p:spPr>
          <a:xfrm>
            <a:off x="603504" y="6519672"/>
            <a:ext cx="41148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863"/>
              <a:buFont typeface="Arial"/>
              <a:buNone/>
            </a:pPr>
            <a:r>
              <a:rPr b="0" i="0" lang="en-US" sz="863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Geant4 · Physics — part 2</a:t>
            </a:r>
            <a:endParaRPr/>
          </a:p>
        </p:txBody>
      </p:sp>
      <p:sp>
        <p:nvSpPr>
          <p:cNvPr id="1009" name="Google Shape;1009;p57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900"/>
              <a:buFont typeface="Arial"/>
              <a:buNone/>
            </a:pPr>
            <a:r>
              <a:rPr b="0" i="0" lang="en-US" sz="900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55</a:t>
            </a:r>
            <a:endParaRPr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014" name="Shape 1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5" name="Google Shape;1015;p58"/>
          <p:cNvSpPr/>
          <p:nvPr/>
        </p:nvSpPr>
        <p:spPr>
          <a:xfrm>
            <a:off x="603504" y="329184"/>
            <a:ext cx="1097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87F9B"/>
              </a:buClr>
              <a:buSzPts val="1350"/>
              <a:buFont typeface="Arial"/>
              <a:buNone/>
            </a:pPr>
            <a:r>
              <a:rPr b="1" i="0" lang="en-US" sz="1350" u="none" cap="none">
                <a:solidFill>
                  <a:srgbClr val="087F9B"/>
                </a:solidFill>
                <a:latin typeface="Arial"/>
                <a:ea typeface="Arial"/>
                <a:cs typeface="Arial"/>
                <a:sym typeface="Arial"/>
              </a:rPr>
              <a:t>BACKUP</a:t>
            </a:r>
            <a:endParaRPr/>
          </a:p>
        </p:txBody>
      </p:sp>
      <p:sp>
        <p:nvSpPr>
          <p:cNvPr id="1016" name="Google Shape;1016;p58"/>
          <p:cNvSpPr/>
          <p:nvPr/>
        </p:nvSpPr>
        <p:spPr>
          <a:xfrm>
            <a:off x="585216" y="548640"/>
            <a:ext cx="11018520" cy="585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3675"/>
              <a:buFont typeface="Arial"/>
              <a:buNone/>
            </a:pPr>
            <a:r>
              <a:rPr b="1" i="0" lang="en-US" sz="3675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Alternative cross sections</a:t>
            </a:r>
            <a:endParaRPr/>
          </a:p>
        </p:txBody>
      </p:sp>
      <p:sp>
        <p:nvSpPr>
          <p:cNvPr id="1017" name="Google Shape;1017;p58"/>
          <p:cNvSpPr/>
          <p:nvPr/>
        </p:nvSpPr>
        <p:spPr>
          <a:xfrm>
            <a:off x="603504" y="1554480"/>
            <a:ext cx="109728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Cross-section data sets may be added or replaced for a specific process, particle, material or energy range. Applicability and priority are defined by each data set.</a:t>
            </a:r>
            <a:endParaRPr/>
          </a:p>
        </p:txBody>
      </p:sp>
      <p:sp>
        <p:nvSpPr>
          <p:cNvPr id="1018" name="Google Shape;1018;p58"/>
          <p:cNvSpPr/>
          <p:nvPr/>
        </p:nvSpPr>
        <p:spPr>
          <a:xfrm>
            <a:off x="603504" y="2103120"/>
            <a:ext cx="10972800" cy="3291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Examples include:</a:t>
            </a:r>
            <a:endParaRPr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• evaluated neutron data for elastic, inelastic, capture and fission</a:t>
            </a:r>
            <a:endParaRPr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• alternative nucleon and ion–nucleus reaction cross sections</a:t>
            </a:r>
            <a:endParaRPr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• isotope-production and photo-nuclear data</a:t>
            </a:r>
            <a:endParaRPr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7293D"/>
              </a:buClr>
              <a:buSzPts val="1613"/>
              <a:buFont typeface="Calibri"/>
              <a:buNone/>
            </a:pPr>
            <a:r>
              <a:t/>
            </a:r>
            <a:endParaRPr b="1" i="0" sz="1613" u="none" cap="none">
              <a:solidFill>
                <a:srgbClr val="20364A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Always verify the active set and its applicability in the current Physics Reference Manual.</a:t>
            </a:r>
            <a:endParaRPr/>
          </a:p>
        </p:txBody>
      </p:sp>
      <p:sp>
        <p:nvSpPr>
          <p:cNvPr id="1019" name="Google Shape;1019;p58"/>
          <p:cNvSpPr/>
          <p:nvPr/>
        </p:nvSpPr>
        <p:spPr>
          <a:xfrm>
            <a:off x="603504" y="5532120"/>
            <a:ext cx="502920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Information on the available cross sections:</a:t>
            </a:r>
            <a:endParaRPr/>
          </a:p>
        </p:txBody>
      </p:sp>
      <p:sp>
        <p:nvSpPr>
          <p:cNvPr id="1020" name="Google Shape;1020;p58"/>
          <p:cNvSpPr/>
          <p:nvPr/>
        </p:nvSpPr>
        <p:spPr>
          <a:xfrm>
            <a:off x="603504" y="5870448"/>
            <a:ext cx="6943954" cy="320040"/>
          </a:xfrm>
          <a:prstGeom prst="roundRect">
            <a:avLst>
              <a:gd fmla="val 48571" name="adj"/>
            </a:avLst>
          </a:prstGeom>
          <a:solidFill>
            <a:srgbClr val="E1F1F7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1" name="Google Shape;1021;p58"/>
          <p:cNvSpPr/>
          <p:nvPr/>
        </p:nvSpPr>
        <p:spPr>
          <a:xfrm>
            <a:off x="630936" y="5879592"/>
            <a:ext cx="6889090" cy="301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6C87"/>
              </a:buClr>
              <a:buSzPts val="1350"/>
              <a:buFont typeface="Arial"/>
              <a:buNone/>
            </a:pPr>
            <a:r>
              <a:rPr b="0" i="0" lang="en-US" sz="1350" u="none" cap="none">
                <a:solidFill>
                  <a:srgbClr val="006C87"/>
                </a:solidFill>
                <a:latin typeface="Arial"/>
                <a:ea typeface="Arial"/>
                <a:cs typeface="Arial"/>
                <a:sym typeface="Arial"/>
              </a:rPr>
              <a:t>geant4.web.cern.ch/documentation/dev/prm_html/PhysicsReferenceManual/hadronic/</a:t>
            </a:r>
            <a:endParaRPr/>
          </a:p>
        </p:txBody>
      </p:sp>
      <p:sp>
        <p:nvSpPr>
          <p:cNvPr id="1022" name="Google Shape;1022;p58"/>
          <p:cNvSpPr/>
          <p:nvPr/>
        </p:nvSpPr>
        <p:spPr>
          <a:xfrm>
            <a:off x="603504" y="6519672"/>
            <a:ext cx="41148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863"/>
              <a:buFont typeface="Arial"/>
              <a:buNone/>
            </a:pPr>
            <a:r>
              <a:rPr b="0" i="0" lang="en-US" sz="863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Geant4 · Physics — part 2</a:t>
            </a:r>
            <a:endParaRPr/>
          </a:p>
        </p:txBody>
      </p:sp>
      <p:sp>
        <p:nvSpPr>
          <p:cNvPr id="1023" name="Google Shape;1023;p58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900"/>
              <a:buFont typeface="Arial"/>
              <a:buNone/>
            </a:pPr>
            <a:r>
              <a:rPr b="0" i="0" lang="en-US" sz="900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56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8"/>
          <p:cNvSpPr/>
          <p:nvPr/>
        </p:nvSpPr>
        <p:spPr>
          <a:xfrm>
            <a:off x="603504" y="329184"/>
            <a:ext cx="1097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87F9B"/>
              </a:buClr>
              <a:buSzPts val="1350"/>
              <a:buFont typeface="Arial"/>
              <a:buNone/>
            </a:pPr>
            <a:r>
              <a:rPr b="1" i="0" lang="en-US" sz="1350" u="none" cap="none">
                <a:solidFill>
                  <a:srgbClr val="087F9B"/>
                </a:solidFill>
                <a:latin typeface="Arial"/>
                <a:ea typeface="Arial"/>
                <a:cs typeface="Arial"/>
                <a:sym typeface="Arial"/>
              </a:rPr>
              <a:t>PART I · TRACKING CUTS</a:t>
            </a:r>
            <a:endParaRPr/>
          </a:p>
        </p:txBody>
      </p:sp>
      <p:sp>
        <p:nvSpPr>
          <p:cNvPr id="131" name="Google Shape;131;p8"/>
          <p:cNvSpPr/>
          <p:nvPr/>
        </p:nvSpPr>
        <p:spPr>
          <a:xfrm>
            <a:off x="585216" y="548640"/>
            <a:ext cx="11018520" cy="585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3675"/>
              <a:buFont typeface="Arial"/>
              <a:buNone/>
            </a:pPr>
            <a:r>
              <a:rPr b="1" i="0" lang="en-US" sz="3675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Geant4 way of cuts: cut-in-range</a:t>
            </a:r>
            <a:endParaRPr/>
          </a:p>
        </p:txBody>
      </p:sp>
      <p:sp>
        <p:nvSpPr>
          <p:cNvPr id="132" name="Google Shape;132;p8"/>
          <p:cNvSpPr/>
          <p:nvPr/>
        </p:nvSpPr>
        <p:spPr>
          <a:xfrm>
            <a:off x="603504" y="1572768"/>
            <a:ext cx="6035040" cy="4480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538"/>
              <a:buFont typeface="Arial"/>
              <a:buNone/>
            </a:pPr>
            <a:r>
              <a:rPr b="0" i="0" lang="en-US" sz="23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Set a production threshold as a range, not as an energy</a:t>
            </a:r>
            <a:endParaRPr sz="2200"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538"/>
              <a:buFont typeface="Arial"/>
              <a:buNone/>
            </a:pPr>
            <a:r>
              <a:rPr b="0" i="0" lang="en-US" sz="23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• Current reference physics lists commonly default to 0.7 mm</a:t>
            </a:r>
            <a:endParaRPr sz="2200"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538"/>
              <a:buFont typeface="Arial"/>
              <a:buNone/>
            </a:pPr>
            <a:r>
              <a:rPr b="0" i="0" lang="en-US" sz="23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• Each material converts that range to a particle-dependent energy threshold</a:t>
            </a:r>
            <a:endParaRPr sz="2200"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538"/>
              <a:buFont typeface="Arial"/>
              <a:buNone/>
            </a:pPr>
            <a:r>
              <a:rPr b="0" i="0" lang="en-US" sz="23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• Created tracks are still transported to zero range unless another process kills them</a:t>
            </a:r>
            <a:endParaRPr sz="2200"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538"/>
              <a:buFont typeface="Arial"/>
              <a:buNone/>
            </a:pPr>
            <a:r>
              <a:rPr b="0" i="0" lang="en-US" sz="233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• Cuts can be overridden per particle and per region</a:t>
            </a:r>
            <a:endParaRPr sz="2200"/>
          </a:p>
        </p:txBody>
      </p:sp>
      <p:sp>
        <p:nvSpPr>
          <p:cNvPr id="133" name="Google Shape;133;p8"/>
          <p:cNvSpPr/>
          <p:nvPr/>
        </p:nvSpPr>
        <p:spPr>
          <a:xfrm>
            <a:off x="6995160" y="1737360"/>
            <a:ext cx="4599432" cy="3108960"/>
          </a:xfrm>
          <a:prstGeom prst="roundRect">
            <a:avLst>
              <a:gd fmla="val 3529" name="adj"/>
            </a:avLst>
          </a:prstGeom>
          <a:solidFill>
            <a:srgbClr val="F3F7FA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8"/>
          <p:cNvSpPr/>
          <p:nvPr/>
        </p:nvSpPr>
        <p:spPr>
          <a:xfrm>
            <a:off x="7287768" y="1938528"/>
            <a:ext cx="401421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A5600"/>
              </a:buClr>
              <a:buSzPts val="1667"/>
              <a:buFont typeface="Arial"/>
              <a:buNone/>
            </a:pPr>
            <a:r>
              <a:rPr b="1" i="0" lang="en-US" sz="1667" u="none" cap="none">
                <a:solidFill>
                  <a:srgbClr val="8A5600"/>
                </a:solidFill>
                <a:latin typeface="Arial"/>
                <a:ea typeface="Arial"/>
                <a:cs typeface="Arial"/>
                <a:sym typeface="Arial"/>
              </a:rPr>
              <a:t>RANGE → ENERGY</a:t>
            </a:r>
            <a:endParaRPr/>
          </a:p>
        </p:txBody>
      </p:sp>
      <p:sp>
        <p:nvSpPr>
          <p:cNvPr id="135" name="Google Shape;135;p8"/>
          <p:cNvSpPr/>
          <p:nvPr/>
        </p:nvSpPr>
        <p:spPr>
          <a:xfrm>
            <a:off x="7287768" y="2267712"/>
            <a:ext cx="4023360" cy="2468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22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the production threshold is internally converted to the energy threshold </a:t>
            </a:r>
            <a:r>
              <a:rPr b="1" i="0" lang="en-US" sz="22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W₀</a:t>
            </a:r>
            <a:r>
              <a:rPr b="0" i="0" lang="en-US" sz="22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, depending on </a:t>
            </a:r>
            <a:r>
              <a:rPr b="1" i="0" lang="en-US" sz="22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particle type</a:t>
            </a:r>
            <a:r>
              <a:rPr b="0" i="0" lang="en-US" sz="22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and </a:t>
            </a:r>
            <a:r>
              <a:rPr b="1" i="0" lang="en-US" sz="22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material</a:t>
            </a:r>
            <a:endParaRPr sz="2000"/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0" i="0" lang="en-US" sz="22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the effective energy threshold is </a:t>
            </a:r>
            <a:r>
              <a:rPr b="1" i="0" lang="en-US" sz="22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different in each material</a:t>
            </a:r>
            <a:endParaRPr sz="2000"/>
          </a:p>
        </p:txBody>
      </p:sp>
      <p:sp>
        <p:nvSpPr>
          <p:cNvPr id="136" name="Google Shape;136;p8"/>
          <p:cNvSpPr/>
          <p:nvPr/>
        </p:nvSpPr>
        <p:spPr>
          <a:xfrm>
            <a:off x="603504" y="6519672"/>
            <a:ext cx="41148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863"/>
              <a:buFont typeface="Arial"/>
              <a:buNone/>
            </a:pPr>
            <a:r>
              <a:rPr b="0" i="0" lang="en-US" sz="863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Geant4 · Physics — part 2</a:t>
            </a:r>
            <a:endParaRPr/>
          </a:p>
        </p:txBody>
      </p:sp>
      <p:sp>
        <p:nvSpPr>
          <p:cNvPr id="137" name="Google Shape;137;p8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900"/>
              <a:buFont typeface="Arial"/>
              <a:buNone/>
            </a:pPr>
            <a:r>
              <a:rPr b="0" i="0" lang="en-US" sz="900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9"/>
          <p:cNvSpPr/>
          <p:nvPr/>
        </p:nvSpPr>
        <p:spPr>
          <a:xfrm>
            <a:off x="603504" y="329184"/>
            <a:ext cx="1097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87F9B"/>
              </a:buClr>
              <a:buSzPts val="1350"/>
              <a:buFont typeface="Arial"/>
              <a:buNone/>
            </a:pPr>
            <a:r>
              <a:rPr b="1" i="0" lang="en-US" sz="1350" u="none" cap="none">
                <a:solidFill>
                  <a:srgbClr val="087F9B"/>
                </a:solidFill>
                <a:latin typeface="Arial"/>
                <a:ea typeface="Arial"/>
                <a:cs typeface="Arial"/>
                <a:sym typeface="Arial"/>
              </a:rPr>
              <a:t>PART I · TRACKING CUTS</a:t>
            </a:r>
            <a:endParaRPr/>
          </a:p>
        </p:txBody>
      </p:sp>
      <p:sp>
        <p:nvSpPr>
          <p:cNvPr id="144" name="Google Shape;144;p9"/>
          <p:cNvSpPr/>
          <p:nvPr/>
        </p:nvSpPr>
        <p:spPr>
          <a:xfrm>
            <a:off x="585216" y="548640"/>
            <a:ext cx="11018520" cy="585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3675"/>
              <a:buFont typeface="Arial"/>
              <a:buNone/>
            </a:pPr>
            <a:r>
              <a:rPr b="1" i="0" lang="en-US" sz="3675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Production cut</a:t>
            </a:r>
            <a:endParaRPr/>
          </a:p>
        </p:txBody>
      </p:sp>
      <p:sp>
        <p:nvSpPr>
          <p:cNvPr id="145" name="Google Shape;145;p9"/>
          <p:cNvSpPr/>
          <p:nvPr/>
        </p:nvSpPr>
        <p:spPr>
          <a:xfrm>
            <a:off x="603504" y="1591056"/>
            <a:ext cx="109728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0" i="0" lang="en-US" sz="18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Key ingredient of the mixed MC: the energy threshold </a:t>
            </a:r>
            <a:r>
              <a:rPr b="1" i="0" lang="en-US" sz="18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W₀</a:t>
            </a:r>
            <a:r>
              <a:rPr b="0" i="0" lang="en-US" sz="18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— the best compromise between:</a:t>
            </a:r>
            <a:endParaRPr sz="1600"/>
          </a:p>
        </p:txBody>
      </p:sp>
      <p:sp>
        <p:nvSpPr>
          <p:cNvPr id="146" name="Google Shape;146;p9"/>
          <p:cNvSpPr/>
          <p:nvPr/>
        </p:nvSpPr>
        <p:spPr>
          <a:xfrm>
            <a:off x="603504" y="2331720"/>
            <a:ext cx="3931920" cy="3017520"/>
          </a:xfrm>
          <a:prstGeom prst="roundRect">
            <a:avLst>
              <a:gd fmla="val 3636" name="adj"/>
            </a:avLst>
          </a:prstGeom>
          <a:solidFill>
            <a:srgbClr val="F3F7FA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9"/>
          <p:cNvSpPr/>
          <p:nvPr/>
        </p:nvSpPr>
        <p:spPr>
          <a:xfrm>
            <a:off x="896112" y="2532888"/>
            <a:ext cx="3346704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667"/>
              <a:buFont typeface="Arial"/>
              <a:buNone/>
            </a:pPr>
            <a:r>
              <a:rPr b="1" i="0" lang="en-US" sz="1667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ACCURACY</a:t>
            </a:r>
            <a:endParaRPr/>
          </a:p>
        </p:txBody>
      </p:sp>
      <p:sp>
        <p:nvSpPr>
          <p:cNvPr id="148" name="Google Shape;148;p9"/>
          <p:cNvSpPr/>
          <p:nvPr/>
        </p:nvSpPr>
        <p:spPr>
          <a:xfrm>
            <a:off x="896112" y="2880360"/>
            <a:ext cx="338328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0" i="0" lang="en-US" sz="22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need to go </a:t>
            </a:r>
            <a:r>
              <a:rPr b="1" i="0" lang="en-US" sz="22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low enough</a:t>
            </a:r>
            <a:r>
              <a:rPr b="0" i="0" lang="en-US" sz="22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to get the physics you are interested in</a:t>
            </a:r>
            <a:endParaRPr sz="2000"/>
          </a:p>
        </p:txBody>
      </p:sp>
      <p:sp>
        <p:nvSpPr>
          <p:cNvPr id="149" name="Google Shape;149;p9"/>
          <p:cNvSpPr/>
          <p:nvPr/>
        </p:nvSpPr>
        <p:spPr>
          <a:xfrm>
            <a:off x="7635240" y="2331720"/>
            <a:ext cx="3959352" cy="3017520"/>
          </a:xfrm>
          <a:prstGeom prst="roundRect">
            <a:avLst>
              <a:gd fmla="val 3636" name="adj"/>
            </a:avLst>
          </a:prstGeom>
          <a:solidFill>
            <a:srgbClr val="F3F7FA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9"/>
          <p:cNvSpPr/>
          <p:nvPr/>
        </p:nvSpPr>
        <p:spPr>
          <a:xfrm>
            <a:off x="7927848" y="2532888"/>
            <a:ext cx="3374136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667"/>
              <a:buFont typeface="Arial"/>
              <a:buNone/>
            </a:pPr>
            <a:r>
              <a:rPr b="1" i="0" lang="en-US" sz="1667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PERFORMANCE</a:t>
            </a:r>
            <a:endParaRPr/>
          </a:p>
        </p:txBody>
      </p:sp>
      <p:sp>
        <p:nvSpPr>
          <p:cNvPr id="151" name="Google Shape;151;p9"/>
          <p:cNvSpPr/>
          <p:nvPr/>
        </p:nvSpPr>
        <p:spPr>
          <a:xfrm>
            <a:off x="7927848" y="2880360"/>
            <a:ext cx="338328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0" i="0" lang="en-US" sz="22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can’t go </a:t>
            </a:r>
            <a:r>
              <a:rPr b="1" i="0" lang="en-US" sz="22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too low</a:t>
            </a:r>
            <a:r>
              <a:rPr b="0" i="0" lang="en-US" sz="22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: some processes have an </a:t>
            </a:r>
            <a:r>
              <a:rPr b="1" i="0" lang="en-US" sz="22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infrared divergence</a:t>
            </a:r>
            <a:r>
              <a:rPr b="0" i="0" lang="en-US" sz="22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causing huge CPU time</a:t>
            </a:r>
            <a:endParaRPr sz="2000"/>
          </a:p>
        </p:txBody>
      </p:sp>
      <p:sp>
        <p:nvSpPr>
          <p:cNvPr id="152" name="Google Shape;152;p9"/>
          <p:cNvSpPr/>
          <p:nvPr/>
        </p:nvSpPr>
        <p:spPr>
          <a:xfrm>
            <a:off x="4800600" y="2514600"/>
            <a:ext cx="2606040" cy="2651760"/>
          </a:xfrm>
          <a:prstGeom prst="roundRect">
            <a:avLst>
              <a:gd fmla="val 3509" name="adj"/>
            </a:avLst>
          </a:prstGeom>
          <a:solidFill>
            <a:srgbClr val="FFFFFF"/>
          </a:solidFill>
          <a:ln cap="flat" cmpd="sng" w="12700">
            <a:solidFill>
              <a:srgbClr val="DCE6ED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9FB2C2">
                <a:alpha val="34902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3" name="Google Shape;153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83480" y="2880360"/>
            <a:ext cx="2240280" cy="172772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4" name="Google Shape;154;p9"/>
          <p:cNvCxnSpPr/>
          <p:nvPr/>
        </p:nvCxnSpPr>
        <p:spPr>
          <a:xfrm>
            <a:off x="4572000" y="3840480"/>
            <a:ext cx="228600" cy="0"/>
          </a:xfrm>
          <a:prstGeom prst="straightConnector1">
            <a:avLst/>
          </a:prstGeom>
          <a:noFill/>
          <a:ln cap="flat" cmpd="sng" w="25400">
            <a:solidFill>
              <a:srgbClr val="1691B4"/>
            </a:solidFill>
            <a:prstDash val="solid"/>
            <a:round/>
            <a:headEnd len="med" w="med" type="triangle"/>
            <a:tailEnd len="sm" w="sm" type="none"/>
          </a:ln>
        </p:spPr>
      </p:cxnSp>
      <p:cxnSp>
        <p:nvCxnSpPr>
          <p:cNvPr id="155" name="Google Shape;155;p9"/>
          <p:cNvCxnSpPr/>
          <p:nvPr/>
        </p:nvCxnSpPr>
        <p:spPr>
          <a:xfrm>
            <a:off x="7406640" y="3840480"/>
            <a:ext cx="228600" cy="0"/>
          </a:xfrm>
          <a:prstGeom prst="straightConnector1">
            <a:avLst/>
          </a:prstGeom>
          <a:noFill/>
          <a:ln cap="flat" cmpd="sng" w="25400">
            <a:solidFill>
              <a:srgbClr val="1691B4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56" name="Google Shape;156;p9"/>
          <p:cNvSpPr/>
          <p:nvPr/>
        </p:nvSpPr>
        <p:spPr>
          <a:xfrm>
            <a:off x="603504" y="6519672"/>
            <a:ext cx="41148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863"/>
              <a:buFont typeface="Arial"/>
              <a:buNone/>
            </a:pPr>
            <a:r>
              <a:rPr b="0" i="0" lang="en-US" sz="863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Geant4 · Physics — part 2</a:t>
            </a:r>
            <a:endParaRPr/>
          </a:p>
        </p:txBody>
      </p:sp>
      <p:sp>
        <p:nvSpPr>
          <p:cNvPr id="157" name="Google Shape;157;p9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900"/>
              <a:buFont typeface="Arial"/>
              <a:buNone/>
            </a:pPr>
            <a:r>
              <a:rPr b="0" i="0" lang="en-US" sz="900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0"/>
          <p:cNvSpPr/>
          <p:nvPr/>
        </p:nvSpPr>
        <p:spPr>
          <a:xfrm>
            <a:off x="603504" y="329184"/>
            <a:ext cx="1097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87F9B"/>
              </a:buClr>
              <a:buSzPts val="1350"/>
              <a:buFont typeface="Arial"/>
              <a:buNone/>
            </a:pPr>
            <a:r>
              <a:rPr b="1" i="0" lang="en-US" sz="1350" u="none" cap="none">
                <a:solidFill>
                  <a:srgbClr val="087F9B"/>
                </a:solidFill>
                <a:latin typeface="Arial"/>
                <a:ea typeface="Arial"/>
                <a:cs typeface="Arial"/>
                <a:sym typeface="Arial"/>
              </a:rPr>
              <a:t>PART I · TRACKING CUTS</a:t>
            </a:r>
            <a:endParaRPr/>
          </a:p>
        </p:txBody>
      </p:sp>
      <p:sp>
        <p:nvSpPr>
          <p:cNvPr id="164" name="Google Shape;164;p10"/>
          <p:cNvSpPr/>
          <p:nvPr/>
        </p:nvSpPr>
        <p:spPr>
          <a:xfrm>
            <a:off x="585216" y="548640"/>
            <a:ext cx="11018520" cy="585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3675"/>
              <a:buFont typeface="Arial"/>
              <a:buNone/>
            </a:pPr>
            <a:r>
              <a:rPr b="1" i="0" lang="en-US" sz="3675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Cut in range — what changes</a:t>
            </a:r>
            <a:endParaRPr/>
          </a:p>
        </p:txBody>
      </p:sp>
      <p:sp>
        <p:nvSpPr>
          <p:cNvPr id="165" name="Google Shape;165;p10"/>
          <p:cNvSpPr/>
          <p:nvPr/>
        </p:nvSpPr>
        <p:spPr>
          <a:xfrm>
            <a:off x="603504" y="1481328"/>
            <a:ext cx="4233672" cy="320040"/>
          </a:xfrm>
          <a:prstGeom prst="roundRect">
            <a:avLst>
              <a:gd fmla="val 48571" name="adj"/>
            </a:avLst>
          </a:prstGeom>
          <a:solidFill>
            <a:srgbClr val="E1F1F7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10"/>
          <p:cNvSpPr/>
          <p:nvPr/>
        </p:nvSpPr>
        <p:spPr>
          <a:xfrm>
            <a:off x="630936" y="1490472"/>
            <a:ext cx="4178808" cy="3017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500 MeV p · LAr–Pb sampling calorimeter</a:t>
            </a:r>
            <a:endParaRPr/>
          </a:p>
        </p:txBody>
      </p:sp>
      <p:sp>
        <p:nvSpPr>
          <p:cNvPr id="167" name="Google Shape;167;p10"/>
          <p:cNvSpPr/>
          <p:nvPr/>
        </p:nvSpPr>
        <p:spPr>
          <a:xfrm>
            <a:off x="603504" y="2011680"/>
            <a:ext cx="3611880" cy="3246120"/>
          </a:xfrm>
          <a:prstGeom prst="roundRect">
            <a:avLst>
              <a:gd fmla="val 2817" name="adj"/>
            </a:avLst>
          </a:prstGeom>
          <a:solidFill>
            <a:srgbClr val="FFFFFF"/>
          </a:solidFill>
          <a:ln cap="flat" cmpd="sng" w="12700">
            <a:solidFill>
              <a:srgbClr val="DCE6ED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9FB2C2">
                <a:alpha val="34902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8" name="Google Shape;168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25327" y="2212848"/>
            <a:ext cx="2768234" cy="2697480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10"/>
          <p:cNvSpPr/>
          <p:nvPr/>
        </p:nvSpPr>
        <p:spPr>
          <a:xfrm>
            <a:off x="740664" y="5349240"/>
            <a:ext cx="3337560" cy="594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1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Cut = 455 keV</a:t>
            </a:r>
            <a:endParaRPr/>
          </a:p>
          <a:p>
            <a:pPr indent="0" lvl="0" marL="0" marR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0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(range in LAr = 1.5 mm)</a:t>
            </a:r>
            <a:endParaRPr/>
          </a:p>
        </p:txBody>
      </p:sp>
      <p:sp>
        <p:nvSpPr>
          <p:cNvPr id="170" name="Google Shape;170;p10"/>
          <p:cNvSpPr/>
          <p:nvPr/>
        </p:nvSpPr>
        <p:spPr>
          <a:xfrm>
            <a:off x="4389120" y="2011680"/>
            <a:ext cx="3401568" cy="3246120"/>
          </a:xfrm>
          <a:prstGeom prst="roundRect">
            <a:avLst>
              <a:gd fmla="val 2817" name="adj"/>
            </a:avLst>
          </a:prstGeom>
          <a:solidFill>
            <a:srgbClr val="FFFFFF"/>
          </a:solidFill>
          <a:ln cap="flat" cmpd="sng" w="12700">
            <a:solidFill>
              <a:srgbClr val="DCE6ED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9FB2C2">
                <a:alpha val="34902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1" name="Google Shape;171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64862" y="2212848"/>
            <a:ext cx="2050085" cy="2697480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10"/>
          <p:cNvSpPr/>
          <p:nvPr/>
        </p:nvSpPr>
        <p:spPr>
          <a:xfrm>
            <a:off x="4526280" y="5349240"/>
            <a:ext cx="3127248" cy="594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0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alternating Pb / LAr layers</a:t>
            </a:r>
            <a:endParaRPr/>
          </a:p>
        </p:txBody>
      </p:sp>
      <p:sp>
        <p:nvSpPr>
          <p:cNvPr id="173" name="Google Shape;173;p10"/>
          <p:cNvSpPr/>
          <p:nvPr/>
        </p:nvSpPr>
        <p:spPr>
          <a:xfrm>
            <a:off x="7964424" y="2011680"/>
            <a:ext cx="3630168" cy="3246120"/>
          </a:xfrm>
          <a:prstGeom prst="roundRect">
            <a:avLst>
              <a:gd fmla="val 2817" name="adj"/>
            </a:avLst>
          </a:prstGeom>
          <a:solidFill>
            <a:srgbClr val="FFFFFF"/>
          </a:solidFill>
          <a:ln cap="flat" cmpd="sng" w="12700">
            <a:solidFill>
              <a:srgbClr val="DCE6ED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9FB2C2">
                <a:alpha val="34902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4" name="Google Shape;174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376818" y="2212848"/>
            <a:ext cx="2805379" cy="269748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10"/>
          <p:cNvSpPr/>
          <p:nvPr/>
        </p:nvSpPr>
        <p:spPr>
          <a:xfrm>
            <a:off x="8101584" y="5349240"/>
            <a:ext cx="3355848" cy="594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1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Cut = 2 MeV</a:t>
            </a:r>
            <a:endParaRPr/>
          </a:p>
        </p:txBody>
      </p:sp>
      <p:sp>
        <p:nvSpPr>
          <p:cNvPr id="176" name="Google Shape;176;p10"/>
          <p:cNvSpPr/>
          <p:nvPr/>
        </p:nvSpPr>
        <p:spPr>
          <a:xfrm>
            <a:off x="603504" y="5989320"/>
            <a:ext cx="10991088" cy="566928"/>
          </a:xfrm>
          <a:prstGeom prst="roundRect">
            <a:avLst>
              <a:gd fmla="val 14516" name="adj"/>
            </a:avLst>
          </a:prstGeom>
          <a:solidFill>
            <a:srgbClr val="E1F1F7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10"/>
          <p:cNvSpPr/>
          <p:nvPr/>
        </p:nvSpPr>
        <p:spPr>
          <a:xfrm>
            <a:off x="914400" y="6035040"/>
            <a:ext cx="10424160" cy="4754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1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Threshold in range: 1.5 mm</a:t>
            </a:r>
            <a:r>
              <a:rPr b="0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   →   455 keV electron energy in liquid Ar   ·   2 MeV electron energy in Pb</a:t>
            </a:r>
            <a:endParaRPr/>
          </a:p>
        </p:txBody>
      </p:sp>
      <p:sp>
        <p:nvSpPr>
          <p:cNvPr id="178" name="Google Shape;178;p10"/>
          <p:cNvSpPr/>
          <p:nvPr/>
        </p:nvSpPr>
        <p:spPr>
          <a:xfrm>
            <a:off x="603504" y="6519672"/>
            <a:ext cx="41148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863"/>
              <a:buFont typeface="Arial"/>
              <a:buNone/>
            </a:pPr>
            <a:r>
              <a:rPr b="0" i="0" lang="en-US" sz="863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Geant4 · Physics — part 2</a:t>
            </a:r>
            <a:endParaRPr/>
          </a:p>
        </p:txBody>
      </p:sp>
      <p:sp>
        <p:nvSpPr>
          <p:cNvPr id="179" name="Google Shape;179;p10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900"/>
              <a:buFont typeface="Arial"/>
              <a:buNone/>
            </a:pPr>
            <a:r>
              <a:rPr b="0" i="0" lang="en-US" sz="900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1"/>
          <p:cNvSpPr/>
          <p:nvPr/>
        </p:nvSpPr>
        <p:spPr>
          <a:xfrm>
            <a:off x="603504" y="329184"/>
            <a:ext cx="1097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87F9B"/>
              </a:buClr>
              <a:buSzPts val="1350"/>
              <a:buFont typeface="Arial"/>
              <a:buNone/>
            </a:pPr>
            <a:r>
              <a:rPr b="1" i="0" lang="en-US" sz="1350" u="none" cap="none">
                <a:solidFill>
                  <a:srgbClr val="087F9B"/>
                </a:solidFill>
                <a:latin typeface="Arial"/>
                <a:ea typeface="Arial"/>
                <a:cs typeface="Arial"/>
                <a:sym typeface="Arial"/>
              </a:rPr>
              <a:t>PART I · TRACKING CUTS</a:t>
            </a:r>
            <a:endParaRPr/>
          </a:p>
        </p:txBody>
      </p:sp>
      <p:sp>
        <p:nvSpPr>
          <p:cNvPr id="186" name="Google Shape;186;p11"/>
          <p:cNvSpPr/>
          <p:nvPr/>
        </p:nvSpPr>
        <p:spPr>
          <a:xfrm>
            <a:off x="585216" y="548640"/>
            <a:ext cx="11018520" cy="58521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3675"/>
              <a:buFont typeface="Arial"/>
              <a:buNone/>
            </a:pPr>
            <a:r>
              <a:rPr b="1" i="0" lang="en-US" sz="3675" u="none" cap="none">
                <a:solidFill>
                  <a:srgbClr val="102A43"/>
                </a:solidFill>
                <a:latin typeface="Arial"/>
                <a:ea typeface="Arial"/>
                <a:cs typeface="Arial"/>
                <a:sym typeface="Arial"/>
              </a:rPr>
              <a:t>SetCuts()</a:t>
            </a:r>
            <a:endParaRPr/>
          </a:p>
        </p:txBody>
      </p:sp>
      <p:sp>
        <p:nvSpPr>
          <p:cNvPr id="187" name="Google Shape;187;p11"/>
          <p:cNvSpPr/>
          <p:nvPr/>
        </p:nvSpPr>
        <p:spPr>
          <a:xfrm>
            <a:off x="603504" y="1572768"/>
            <a:ext cx="4572000" cy="3291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500"/>
              <a:buFont typeface="Verdana"/>
              <a:buNone/>
            </a:pPr>
            <a:r>
              <a:rPr b="0" i="0" lang="en-US" sz="2000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Defines range cuts for γ, e⁻, e⁺ and proton/recoil-ion production</a:t>
            </a:r>
            <a:endParaRPr sz="1900"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500"/>
              <a:buFont typeface="Verdana"/>
              <a:buNone/>
            </a:pPr>
            <a:r>
              <a:rPr b="0" i="0" lang="en-US" sz="2000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Implemented in G4VUserPhysicsList::SetCuts()</a:t>
            </a:r>
            <a:endParaRPr sz="1900"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500"/>
              <a:buFont typeface="Verdana"/>
              <a:buNone/>
            </a:pPr>
            <a:r>
              <a:rPr b="0" i="0" lang="en-US" sz="2000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The lower conversion edge is 990 eV unless changed before initialization</a:t>
            </a:r>
            <a:endParaRPr sz="1900"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500"/>
              <a:buFont typeface="Verdana"/>
              <a:buNone/>
            </a:pPr>
            <a:r>
              <a:rPr b="0" i="0" lang="en-US" sz="2000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Remember: production threshold ≠ tracking cut</a:t>
            </a:r>
            <a:endParaRPr sz="1900"/>
          </a:p>
        </p:txBody>
      </p:sp>
      <p:sp>
        <p:nvSpPr>
          <p:cNvPr id="188" name="Google Shape;188;p11"/>
          <p:cNvSpPr/>
          <p:nvPr/>
        </p:nvSpPr>
        <p:spPr>
          <a:xfrm>
            <a:off x="5440680" y="1572768"/>
            <a:ext cx="6153912" cy="3314700"/>
          </a:xfrm>
          <a:prstGeom prst="roundRect">
            <a:avLst>
              <a:gd fmla="val 2687" name="adj"/>
            </a:avLst>
          </a:prstGeom>
          <a:solidFill>
            <a:srgbClr val="EDF7FA"/>
          </a:solidFill>
          <a:ln cap="flat" cmpd="sng" w="1427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  <a:effectLst>
            <a:outerShdw blurRad="88900" rotWithShape="0" algn="bl" dir="5400000" dist="25400">
              <a:srgbClr val="9FB2C2">
                <a:alpha val="34902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11"/>
          <p:cNvSpPr/>
          <p:nvPr/>
        </p:nvSpPr>
        <p:spPr>
          <a:xfrm>
            <a:off x="5678424" y="1700784"/>
            <a:ext cx="5696712" cy="237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12"/>
              <a:buFont typeface="Arial"/>
              <a:buNone/>
            </a:pPr>
            <a:r>
              <a:rPr b="1" i="0" lang="en-US" sz="1613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IN YOUR PHYSICS LIST</a:t>
            </a:r>
            <a:endParaRPr/>
          </a:p>
        </p:txBody>
      </p:sp>
      <p:sp>
        <p:nvSpPr>
          <p:cNvPr id="190" name="Google Shape;190;p11"/>
          <p:cNvSpPr/>
          <p:nvPr/>
        </p:nvSpPr>
        <p:spPr>
          <a:xfrm>
            <a:off x="5678424" y="1984248"/>
            <a:ext cx="5696712" cy="285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500"/>
              <a:buFont typeface="Verdana"/>
              <a:buNone/>
            </a:pPr>
            <a:r>
              <a:rPr b="0" i="0" lang="en-US" sz="1500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void MyPhysicsList::SetCuts()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500"/>
              <a:buFont typeface="Verdana"/>
              <a:buNone/>
            </a:pPr>
            <a:r>
              <a:rPr b="0" i="0" lang="en-US" sz="1500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{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500"/>
              <a:buFont typeface="Verdana"/>
              <a:buNone/>
            </a:pPr>
            <a:r>
              <a:rPr b="0" i="0" lang="en-US" sz="1500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    </a:t>
            </a:r>
            <a:r>
              <a:rPr b="1" i="0" lang="en-US" sz="1500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defaultCutValue = 0.5 * mm;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500"/>
              <a:buFont typeface="Verdana"/>
              <a:buNone/>
            </a:pPr>
            <a:r>
              <a:rPr b="0" i="0" lang="en-US" sz="1500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    SetCutsWithDefault();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500"/>
              <a:buFont typeface="Verdana"/>
              <a:buNone/>
            </a:pPr>
            <a:r>
              <a:rPr b="0" i="0" lang="en-US" sz="1500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500"/>
              <a:buFont typeface="Verdana"/>
              <a:buNone/>
            </a:pPr>
            <a:r>
              <a:rPr b="0" i="0" lang="en-US" sz="1500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    SetCutValue(0.1  * mm, "gamma");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500"/>
              <a:buFont typeface="Verdana"/>
              <a:buNone/>
            </a:pPr>
            <a:r>
              <a:rPr b="0" i="0" lang="en-US" sz="1500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    SetCutValue(0.01 * mm, "e+");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500"/>
              <a:buFont typeface="Verdana"/>
              <a:buNone/>
            </a:pPr>
            <a:r>
              <a:rPr b="0" i="0" lang="en-US" sz="1500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500"/>
              <a:buFont typeface="Verdana"/>
              <a:buNone/>
            </a:pPr>
            <a:r>
              <a:rPr b="0" i="0" lang="en-US" sz="1500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    G4ProductionCutsTable::GetProductionCutsTable()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500"/>
              <a:buFont typeface="Verdana"/>
              <a:buNone/>
            </a:pPr>
            <a:r>
              <a:rPr b="0" i="0" lang="en-US" sz="1500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        </a:t>
            </a:r>
            <a:r>
              <a:rPr b="1" i="0" lang="en-US" sz="1500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-&gt;SetEnergyRange(100*eV, 100.*GeV);</a:t>
            </a:r>
            <a:endParaRPr/>
          </a:p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02A43"/>
              </a:buClr>
              <a:buSzPts val="1500"/>
              <a:buFont typeface="Verdana"/>
              <a:buNone/>
            </a:pPr>
            <a:r>
              <a:rPr b="0" i="0" lang="en-US" sz="1500" u="none" cap="none">
                <a:solidFill>
                  <a:srgbClr val="102A43"/>
                </a:solidFill>
                <a:latin typeface="Verdana"/>
                <a:ea typeface="Verdana"/>
                <a:cs typeface="Verdana"/>
                <a:sym typeface="Verdana"/>
              </a:rPr>
              <a:t>}</a:t>
            </a:r>
            <a:endParaRPr/>
          </a:p>
        </p:txBody>
      </p:sp>
      <p:sp>
        <p:nvSpPr>
          <p:cNvPr id="191" name="Google Shape;191;p11"/>
          <p:cNvSpPr/>
          <p:nvPr/>
        </p:nvSpPr>
        <p:spPr>
          <a:xfrm>
            <a:off x="603504" y="5074920"/>
            <a:ext cx="5394960" cy="777240"/>
          </a:xfrm>
          <a:prstGeom prst="roundRect">
            <a:avLst>
              <a:gd fmla="val 10588" name="adj"/>
            </a:avLst>
          </a:prstGeom>
          <a:solidFill>
            <a:srgbClr val="E9F4F9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11"/>
          <p:cNvSpPr/>
          <p:nvPr/>
        </p:nvSpPr>
        <p:spPr>
          <a:xfrm>
            <a:off x="786384" y="5326380"/>
            <a:ext cx="274320" cy="274320"/>
          </a:xfrm>
          <a:prstGeom prst="ellipse">
            <a:avLst/>
          </a:prstGeom>
          <a:solidFill>
            <a:srgbClr val="EDF7FA"/>
          </a:solidFill>
          <a:ln cap="flat" cmpd="sng" w="1427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11"/>
          <p:cNvSpPr/>
          <p:nvPr/>
        </p:nvSpPr>
        <p:spPr>
          <a:xfrm>
            <a:off x="786384" y="5308092"/>
            <a:ext cx="274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73F5F"/>
              </a:buClr>
              <a:buSzPts val="1425"/>
              <a:buFont typeface="Arial"/>
              <a:buNone/>
            </a:pPr>
            <a:r>
              <a:rPr b="1" i="1" lang="en-US" sz="1425" u="none" cap="none">
                <a:solidFill>
                  <a:srgbClr val="173F5F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endParaRPr/>
          </a:p>
        </p:txBody>
      </p:sp>
      <p:sp>
        <p:nvSpPr>
          <p:cNvPr id="194" name="Google Shape;194;p11"/>
          <p:cNvSpPr/>
          <p:nvPr/>
        </p:nvSpPr>
        <p:spPr>
          <a:xfrm>
            <a:off x="1207008" y="5129784"/>
            <a:ext cx="4572000" cy="6675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8A5600"/>
              </a:buClr>
              <a:buSzPts val="1687"/>
              <a:buFont typeface="Arial"/>
              <a:buNone/>
            </a:pPr>
            <a:r>
              <a:rPr b="0" i="0" lang="en-US" sz="1688" u="none" cap="none">
                <a:solidFill>
                  <a:srgbClr val="8A5600"/>
                </a:solidFill>
                <a:latin typeface="Arial"/>
                <a:ea typeface="Arial"/>
                <a:cs typeface="Arial"/>
                <a:sym typeface="Arial"/>
              </a:rPr>
              <a:t>Most reference physics lists default to 0.7 mm.</a:t>
            </a:r>
            <a:endParaRPr/>
          </a:p>
        </p:txBody>
      </p:sp>
      <p:sp>
        <p:nvSpPr>
          <p:cNvPr id="195" name="Google Shape;195;p11"/>
          <p:cNvSpPr/>
          <p:nvPr/>
        </p:nvSpPr>
        <p:spPr>
          <a:xfrm>
            <a:off x="6199632" y="5074920"/>
            <a:ext cx="5394960" cy="777240"/>
          </a:xfrm>
          <a:prstGeom prst="roundRect">
            <a:avLst>
              <a:gd fmla="val 10588" name="adj"/>
            </a:avLst>
          </a:prstGeom>
          <a:solidFill>
            <a:srgbClr val="E9F4F9"/>
          </a:solidFill>
          <a:ln cap="flat" cmpd="sng" w="952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11"/>
          <p:cNvSpPr/>
          <p:nvPr/>
        </p:nvSpPr>
        <p:spPr>
          <a:xfrm>
            <a:off x="6382512" y="5326380"/>
            <a:ext cx="274320" cy="274320"/>
          </a:xfrm>
          <a:prstGeom prst="ellipse">
            <a:avLst/>
          </a:prstGeom>
          <a:solidFill>
            <a:srgbClr val="EDF7FA"/>
          </a:solidFill>
          <a:ln cap="flat" cmpd="sng" w="14275">
            <a:solidFill>
              <a:srgbClr val="82B9C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11"/>
          <p:cNvSpPr/>
          <p:nvPr/>
        </p:nvSpPr>
        <p:spPr>
          <a:xfrm>
            <a:off x="6382512" y="5308092"/>
            <a:ext cx="274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73F5F"/>
              </a:buClr>
              <a:buSzPts val="1425"/>
              <a:buFont typeface="Arial"/>
              <a:buNone/>
            </a:pPr>
            <a:r>
              <a:rPr b="1" i="1" lang="en-US" sz="1425" u="none" cap="none">
                <a:solidFill>
                  <a:srgbClr val="173F5F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endParaRPr/>
          </a:p>
        </p:txBody>
      </p:sp>
      <p:sp>
        <p:nvSpPr>
          <p:cNvPr id="198" name="Google Shape;198;p11"/>
          <p:cNvSpPr/>
          <p:nvPr/>
        </p:nvSpPr>
        <p:spPr>
          <a:xfrm>
            <a:off x="6803136" y="5129784"/>
            <a:ext cx="4572000" cy="6675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0364A"/>
              </a:buClr>
              <a:buSzPts val="1687"/>
              <a:buFont typeface="Arial"/>
              <a:buNone/>
            </a:pPr>
            <a:r>
              <a:rPr b="0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SetEnergyRange lowers the possible W₀ from 990 eV to </a:t>
            </a:r>
            <a:r>
              <a:rPr b="1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100 eV</a:t>
            </a:r>
            <a:r>
              <a:rPr b="0" i="0" lang="en-US" sz="1688" u="none" cap="none">
                <a:solidFill>
                  <a:srgbClr val="20364A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  <p:sp>
        <p:nvSpPr>
          <p:cNvPr id="199" name="Google Shape;199;p11"/>
          <p:cNvSpPr/>
          <p:nvPr/>
        </p:nvSpPr>
        <p:spPr>
          <a:xfrm>
            <a:off x="603504" y="6519672"/>
            <a:ext cx="411480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863"/>
              <a:buFont typeface="Arial"/>
              <a:buNone/>
            </a:pPr>
            <a:r>
              <a:rPr b="0" i="0" lang="en-US" sz="863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Geant4 · Physics — part 2</a:t>
            </a:r>
            <a:endParaRPr/>
          </a:p>
        </p:txBody>
      </p:sp>
      <p:sp>
        <p:nvSpPr>
          <p:cNvPr id="200" name="Google Shape;200;p11"/>
          <p:cNvSpPr/>
          <p:nvPr/>
        </p:nvSpPr>
        <p:spPr>
          <a:xfrm>
            <a:off x="11292840" y="6519672"/>
            <a:ext cx="502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26B7A"/>
              </a:buClr>
              <a:buSzPts val="900"/>
              <a:buFont typeface="Arial"/>
              <a:buNone/>
            </a:pPr>
            <a:r>
              <a:rPr b="0" i="0" lang="en-US" sz="900" u="none" cap="none">
                <a:solidFill>
                  <a:srgbClr val="526B7A"/>
                </a:solidFill>
                <a:latin typeface="Arial"/>
                <a:ea typeface="Arial"/>
                <a:cs typeface="Arial"/>
                <a:sym typeface="Arial"/>
              </a:rPr>
              <a:t>9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Geant4 Projector Safe">
      <a:dk1>
        <a:srgbClr val="000000"/>
      </a:dk1>
      <a:lt1>
        <a:srgbClr val="FFFFFF"/>
      </a:lt1>
      <a:dk2>
        <a:srgbClr val="102A43"/>
      </a:dk2>
      <a:lt2>
        <a:srgbClr val="DDF2F7"/>
      </a:lt2>
      <a:accent1>
        <a:srgbClr val="087F9B"/>
      </a:accent1>
      <a:accent2>
        <a:srgbClr val="D89000"/>
      </a:accent2>
      <a:accent3>
        <a:srgbClr val="538A69"/>
      </a:accent3>
      <a:accent4>
        <a:srgbClr val="9155A7"/>
      </a:accent4>
      <a:accent5>
        <a:srgbClr val="2E6F9E"/>
      </a:accent5>
      <a:accent6>
        <a:srgbClr val="6D7F8B"/>
      </a:accent6>
      <a:hlink>
        <a:srgbClr val="006C87"/>
      </a:hlink>
      <a:folHlink>
        <a:srgbClr val="6D3C9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