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80" r:id="rId4"/>
    <p:sldId id="259" r:id="rId5"/>
    <p:sldId id="282" r:id="rId6"/>
    <p:sldId id="260" r:id="rId7"/>
    <p:sldId id="27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4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77"/>
    <p:restoredTop sz="81849"/>
  </p:normalViewPr>
  <p:slideViewPr>
    <p:cSldViewPr snapToGrid="0">
      <p:cViewPr varScale="1">
        <p:scale>
          <a:sx n="98" d="100"/>
          <a:sy n="98" d="100"/>
        </p:scale>
        <p:origin x="1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Geant4 Collaboration, Book For Application Developers, Release 11.4, Section 2.7, attached PDF.</a:t>
            </a:r>
          </a:p>
          <a:p>
            <a:r>
              <a:t>- Cirrone - Primary particles.ppt, source slide 13, attached source deck.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C7C6C-60A5-7EB4-6C90-F037CBE55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A5167-33E1-A6FE-9F4D-828317CE1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D09D0C-16A9-21DF-3FC9-79B14FD33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061EF-4ED9-22ED-DA7F-D1937701604C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2195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Geant4 Collaboration, Book For Application Developers, Release 11.4, Sections 2.6.2, 2.7, and 3.6, attached PDF.</a:t>
            </a:r>
          </a:p>
          <a:p>
            <a:r>
              <a:t>- Cirrone - Primary particles.ppt, source slide 18, attached source deck.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CE6A446-9750-4B7A-9553-1267C8FFA1C0}"/>
              </a:ext>
            </a:extLst>
          </p:cNvPr>
          <p:cNvSpPr>
            <a:spLocks noGrp="1"/>
          </p:cNvSpPr>
          <p:nvPr/>
        </p:nvSpPr>
        <p:spPr>
          <a:xfrm>
            <a:off x="417240" y="1098360"/>
            <a:ext cx="43812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C51AE63-76BA-41E0-AC49-4AAA228BEE2D}"/>
              </a:ext>
            </a:extLst>
          </p:cNvPr>
          <p:cNvSpPr>
            <a:spLocks noGrp="1"/>
          </p:cNvSpPr>
          <p:nvPr/>
        </p:nvSpPr>
        <p:spPr>
          <a:xfrm>
            <a:off x="799920" y="1098360"/>
            <a:ext cx="3286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DCEB2C-3995-4D61-B3BC-4E781A228266}"/>
              </a:ext>
            </a:extLst>
          </p:cNvPr>
          <p:cNvSpPr>
            <a:spLocks noGrp="1"/>
          </p:cNvSpPr>
          <p:nvPr/>
        </p:nvSpPr>
        <p:spPr>
          <a:xfrm>
            <a:off x="541080" y="1520640"/>
            <a:ext cx="4222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614DE4F-13E9-4C3D-AE50-005F270A8BEF}"/>
              </a:ext>
            </a:extLst>
          </p:cNvPr>
          <p:cNvSpPr>
            <a:spLocks noGrp="1"/>
          </p:cNvSpPr>
          <p:nvPr/>
        </p:nvSpPr>
        <p:spPr>
          <a:xfrm>
            <a:off x="911160" y="1520640"/>
            <a:ext cx="3682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BBAB12-21DF-4DCC-BA3D-71F41D7CCDDA}"/>
              </a:ext>
            </a:extLst>
          </p:cNvPr>
          <p:cNvSpPr>
            <a:spLocks noGrp="1"/>
          </p:cNvSpPr>
          <p:nvPr/>
        </p:nvSpPr>
        <p:spPr>
          <a:xfrm>
            <a:off x="126720" y="1447560"/>
            <a:ext cx="560520" cy="4222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B3DB2B6-2B6D-46F3-A00A-5439B890E70A}"/>
              </a:ext>
            </a:extLst>
          </p:cNvPr>
          <p:cNvSpPr>
            <a:spLocks noGrp="1"/>
          </p:cNvSpPr>
          <p:nvPr/>
        </p:nvSpPr>
        <p:spPr>
          <a:xfrm>
            <a:off x="428625" y="428625"/>
            <a:ext cx="76200" cy="838200"/>
          </a:xfrm>
          <a:prstGeom prst="rect">
            <a:avLst/>
          </a:prstGeom>
          <a:solidFill>
            <a:srgbClr val="0A8F7A"/>
          </a:solidFill>
          <a:ln w="0">
            <a:solidFill>
              <a:srgbClr val="0A8F7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0C4DFEC4-2742-4E03-BFAC-03D3FA6BECA3}"/>
              </a:ext>
            </a:extLst>
          </p:cNvPr>
          <p:cNvSpPr>
            <a:spLocks noGrp="1"/>
          </p:cNvSpPr>
          <p:nvPr/>
        </p:nvSpPr>
        <p:spPr>
          <a:xfrm>
            <a:off x="685800" y="1333500"/>
            <a:ext cx="10820400" cy="19050"/>
          </a:xfrm>
          <a:prstGeom prst="rect">
            <a:avLst/>
          </a:prstGeom>
          <a:solidFill>
            <a:srgbClr val="CAD7E4"/>
          </a:solidFill>
          <a:ln w="0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15120" rIns="90000" bIns="-1512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9" name="PlaceHolder 1">
            <a:extLst>
              <a:ext uri="{FF2B5EF4-FFF2-40B4-BE49-F238E27FC236}">
                <a16:creationId xmlns:a16="http://schemas.microsoft.com/office/drawing/2014/main" id="{8784E373-EA43-4923-B5B3-4BB4465E6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def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defRPr>
            </a:lvl1pPr>
          </a:lstStyle>
          <a:p>
            <a:pPr indent="0" algn="l"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10" name="PlaceHolder 2">
            <a:extLst>
              <a:ext uri="{FF2B5EF4-FFF2-40B4-BE49-F238E27FC236}">
                <a16:creationId xmlns:a16="http://schemas.microsoft.com/office/drawing/2014/main" id="{23DEA792-B151-472E-B832-D8505573CDE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1657350"/>
            <a:ext cx="10820400" cy="43053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1pPr>
            <a:lvl2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2pPr>
            <a:lvl3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3pPr>
            <a:lvl4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4pPr>
            <a:lvl5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5pPr>
            <a:lvl6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6pPr>
            <a:lvl7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7pPr>
          </a:lstStyle>
          <a:p>
            <a:pPr marL="343080" indent="-34308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Click to edit the outline text format</a:t>
            </a:r>
          </a:p>
          <a:p>
            <a:pPr marL="743040" indent="-28584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Second Outline Level</a:t>
            </a:r>
          </a:p>
          <a:p>
            <a:pPr marL="11430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Third Outline Level</a:t>
            </a:r>
          </a:p>
          <a:p>
            <a:pPr marL="16002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Fourth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Fifth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Sixth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>
            <a:extLst>
              <a:ext uri="{FF2B5EF4-FFF2-40B4-BE49-F238E27FC236}">
                <a16:creationId xmlns:a16="http://schemas.microsoft.com/office/drawing/2014/main" id="{9015B8AC-F903-40B0-A851-C0A2C980778E}"/>
              </a:ext>
            </a:extLst>
          </p:cNvPr>
          <p:cNvSpPr>
            <a:spLocks noGrp="1"/>
          </p:cNvSpPr>
          <p:nvPr/>
        </p:nvSpPr>
        <p:spPr>
          <a:xfrm>
            <a:off x="290160" y="2546280"/>
            <a:ext cx="43776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7E38BFDC-668E-47BF-AB9C-0258DDD50D6F}"/>
              </a:ext>
            </a:extLst>
          </p:cNvPr>
          <p:cNvSpPr>
            <a:spLocks noGrp="1"/>
          </p:cNvSpPr>
          <p:nvPr/>
        </p:nvSpPr>
        <p:spPr>
          <a:xfrm>
            <a:off x="672840" y="2546280"/>
            <a:ext cx="3283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D120543B-2000-40C2-A9AC-3632C94FB23F}"/>
              </a:ext>
            </a:extLst>
          </p:cNvPr>
          <p:cNvSpPr>
            <a:spLocks noGrp="1"/>
          </p:cNvSpPr>
          <p:nvPr/>
        </p:nvSpPr>
        <p:spPr>
          <a:xfrm>
            <a:off x="414000" y="2968560"/>
            <a:ext cx="4219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2159F0E9-6764-4C8C-9E20-8E1B036EA88A}"/>
              </a:ext>
            </a:extLst>
          </p:cNvPr>
          <p:cNvSpPr>
            <a:spLocks noGrp="1"/>
          </p:cNvSpPr>
          <p:nvPr/>
        </p:nvSpPr>
        <p:spPr>
          <a:xfrm>
            <a:off x="784080" y="2968560"/>
            <a:ext cx="3679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19923B2B-9039-4A49-97B5-ECA3C6A76724}"/>
              </a:ext>
            </a:extLst>
          </p:cNvPr>
          <p:cNvSpPr>
            <a:spLocks noGrp="1"/>
          </p:cNvSpPr>
          <p:nvPr/>
        </p:nvSpPr>
        <p:spPr>
          <a:xfrm>
            <a:off x="0" y="2895480"/>
            <a:ext cx="560160" cy="4222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332D9D87-C713-4B71-A6FE-057BD072BDBD}"/>
              </a:ext>
            </a:extLst>
          </p:cNvPr>
          <p:cNvSpPr>
            <a:spLocks noGrp="1"/>
          </p:cNvSpPr>
          <p:nvPr/>
        </p:nvSpPr>
        <p:spPr>
          <a:xfrm>
            <a:off x="428625" y="428625"/>
            <a:ext cx="76200" cy="83820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84754EA8-A639-4918-8955-B681B3F06A06}"/>
              </a:ext>
            </a:extLst>
          </p:cNvPr>
          <p:cNvSpPr>
            <a:spLocks noGrp="1"/>
          </p:cNvSpPr>
          <p:nvPr/>
        </p:nvSpPr>
        <p:spPr>
          <a:xfrm flipV="1">
            <a:off x="685800" y="1333500"/>
            <a:ext cx="10820400" cy="1905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8640" rIns="90000" bIns="864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4" name="PlaceHolder 1">
            <a:extLst>
              <a:ext uri="{FF2B5EF4-FFF2-40B4-BE49-F238E27FC236}">
                <a16:creationId xmlns:a16="http://schemas.microsoft.com/office/drawing/2014/main" id="{E46B6C21-9EA2-40B8-A09C-223C873A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def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defRPr>
            </a:lvl1pPr>
          </a:lstStyle>
          <a:p>
            <a:pPr indent="0" algn="l"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25" name="PlaceHolder 2">
            <a:extLst>
              <a:ext uri="{FF2B5EF4-FFF2-40B4-BE49-F238E27FC236}">
                <a16:creationId xmlns:a16="http://schemas.microsoft.com/office/drawing/2014/main" id="{BDAA1B74-BC6B-498F-82C0-C3E78CD3671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1657350"/>
            <a:ext cx="10820400" cy="43053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1pPr>
            <a:lvl2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2pPr>
            <a:lvl3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3pPr>
            <a:lvl4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4pPr>
            <a:lvl5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5pPr>
            <a:lvl6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6pPr>
            <a:lvl7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7pPr>
          </a:lstStyle>
          <a:p>
            <a:pPr marL="343080" indent="-34308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Click to edit the outline text format</a:t>
            </a:r>
          </a:p>
          <a:p>
            <a:pPr marL="743040" indent="-28584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Second Outline Level</a:t>
            </a:r>
          </a:p>
          <a:p>
            <a:pPr marL="11430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Third Outline Level</a:t>
            </a:r>
          </a:p>
          <a:p>
            <a:pPr marL="16002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Fourth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Fifth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Sixth Outline Level</a:t>
            </a:r>
          </a:p>
          <a:p>
            <a:pPr marL="2057400" indent="-228600" algn="l">
              <a:spcBef>
                <a:spcPts val="75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>
            <a:extLst>
              <a:ext uri="{FF2B5EF4-FFF2-40B4-BE49-F238E27FC236}">
                <a16:creationId xmlns:a16="http://schemas.microsoft.com/office/drawing/2014/main" id="{C4655D3D-6B98-4A9E-BB21-CE230D479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76450"/>
            <a:ext cx="108204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51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Generating primary particles</a:t>
            </a:r>
          </a:p>
          <a:p>
            <a:pPr marL="0" indent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sz="51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in Geant4</a:t>
            </a:r>
          </a:p>
        </p:txBody>
      </p:sp>
      <p:sp>
        <p:nvSpPr>
          <p:cNvPr id="31" name="PlaceHolder 2">
            <a:extLst>
              <a:ext uri="{FF2B5EF4-FFF2-40B4-BE49-F238E27FC236}">
                <a16:creationId xmlns:a16="http://schemas.microsoft.com/office/drawing/2014/main" id="{EEAF3005-40F7-4071-91C0-D1EF1C7CA17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12321" y="4095750"/>
            <a:ext cx="8619191" cy="1219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Pablo Cirrone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526174"/>
                </a:solidFill>
                <a:latin typeface="Arial"/>
                <a:ea typeface="Arial"/>
                <a:cs typeface="Arial"/>
              </a:rPr>
              <a:t>INFN - Laboratori Nazionali del Sud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725">
                <a:solidFill>
                  <a:srgbClr val="526174"/>
                </a:solidFill>
                <a:latin typeface="Arial"/>
                <a:ea typeface="Arial"/>
                <a:cs typeface="Arial"/>
              </a:rPr>
              <a:t>Geant4 application-developer course</a:t>
            </a:r>
          </a:p>
        </p:txBody>
      </p:sp>
      <p:pic>
        <p:nvPicPr>
          <p:cNvPr id="37" name="Picture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5800" y="419100"/>
            <a:ext cx="1676400" cy="752475"/>
          </a:xfrm>
          <a:prstGeom prst="rect">
            <a:avLst/>
          </a:prstGeom>
          <a:ln w="38160">
            <a:noFill/>
          </a:ln>
        </p:spPr>
      </p:pic>
      <p:pic>
        <p:nvPicPr>
          <p:cNvPr id="38" name="Picture 1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067800" y="476250"/>
            <a:ext cx="2438400" cy="809625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9962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>
            <a:extLst>
              <a:ext uri="{FF2B5EF4-FFF2-40B4-BE49-F238E27FC236}">
                <a16:creationId xmlns:a16="http://schemas.microsoft.com/office/drawing/2014/main" id="{8EF9B430-C1CC-4382-A86B-133EEF30C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G4ParticleGun is deterministic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ECF1C52-2341-4B66-807E-655AB8488A10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10820400" cy="2143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Generates one or more primary particles with identical kinematics.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Performs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no randomization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by itself.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Random values must be sampled in </a:t>
            </a:r>
            <a:r>
              <a:rPr sz="24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GeneratePrimaries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()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before the vertex is created.</a:t>
            </a:r>
          </a:p>
        </p:txBody>
      </p:sp>
      <p:sp>
        <p:nvSpPr>
          <p:cNvPr id="54" name="CasellaDiTesto 1">
            <a:extLst>
              <a:ext uri="{FF2B5EF4-FFF2-40B4-BE49-F238E27FC236}">
                <a16:creationId xmlns:a16="http://schemas.microsoft.com/office/drawing/2014/main" id="{6A6AC0E4-AC9E-4318-9FC3-D8E9613935B5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10820400" cy="2057400"/>
          </a:xfrm>
          <a:prstGeom prst="roundRect">
            <a:avLst>
              <a:gd name="adj" fmla="val 6481"/>
            </a:avLst>
          </a:prstGeom>
          <a:solidFill>
            <a:srgbClr val="0B1F36"/>
          </a:solidFill>
          <a:ln w="9525">
            <a:solidFill>
              <a:srgbClr val="0B1F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7145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SetParticle</a:t>
            </a: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Definition(...)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SetParticleEnergy(...)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SetParticleMomentumDirection(...)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SetParticlePosition(...)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SetParticleTime(...)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SetParticlePolarization(...)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38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SetNumberOfParticles</a:t>
            </a:r>
            <a:r>
              <a:rPr sz="153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(...)</a:t>
            </a:r>
          </a:p>
        </p:txBody>
      </p:sp>
    </p:spTree>
    <p:extLst>
      <p:ext uri="{BB962C8B-B14F-4D97-AF65-F5344CB8AC3E}">
        <p14:creationId xmlns:p14="http://schemas.microsoft.com/office/powerpoint/2010/main" val="173947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>
            <a:extLst>
              <a:ext uri="{FF2B5EF4-FFF2-40B4-BE49-F238E27FC236}">
                <a16:creationId xmlns:a16="http://schemas.microsoft.com/office/drawing/2014/main" id="{241C3E2B-715D-4A60-92BB-9F21CB98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recipe has two phases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4A1D3C97-FEEB-4263-A0EE-B9EC92352B0F}"/>
              </a:ext>
            </a:extLst>
          </p:cNvPr>
          <p:cNvSpPr>
            <a:spLocks noGrp="1"/>
          </p:cNvSpPr>
          <p:nvPr/>
        </p:nvSpPr>
        <p:spPr>
          <a:xfrm>
            <a:off x="685800" y="1657349"/>
            <a:ext cx="10820400" cy="4659229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24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Constructor</a:t>
            </a:r>
            <a:r>
              <a:rPr lang="it-IT"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()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- stable configuration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Instantiate the selected generator.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Set defaults that do not change from event to event.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24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GeneratePrimary</a:t>
            </a:r>
            <a:r>
              <a:rPr lang="it-IT"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(G4Event* </a:t>
            </a:r>
            <a:r>
              <a:rPr lang="it-IT" sz="24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anEvent</a:t>
            </a:r>
            <a:r>
              <a:rPr lang="it-IT"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)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- event configuration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Sample event-dependent values.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Update the generator state.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Call </a:t>
            </a:r>
            <a:r>
              <a:rPr sz="24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GeneratePrimaryVertex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(event)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generator object is owned by the user action and must be released in the destructor.</a:t>
            </a:r>
          </a:p>
        </p:txBody>
      </p:sp>
    </p:spTree>
    <p:extLst>
      <p:ext uri="{BB962C8B-B14F-4D97-AF65-F5344CB8AC3E}">
        <p14:creationId xmlns:p14="http://schemas.microsoft.com/office/powerpoint/2010/main" val="199880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>
            <a:extLst>
              <a:ext uri="{FF2B5EF4-FFF2-40B4-BE49-F238E27FC236}">
                <a16:creationId xmlns:a16="http://schemas.microsoft.com/office/drawing/2014/main" id="{1AD9CCF8-EFA1-4AD9-8229-2CEB1146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Construct once; set stable defaults</a:t>
            </a:r>
          </a:p>
        </p:txBody>
      </p:sp>
      <p:sp>
        <p:nvSpPr>
          <p:cNvPr id="58" name="CasellaDiTesto 3">
            <a:extLst>
              <a:ext uri="{FF2B5EF4-FFF2-40B4-BE49-F238E27FC236}">
                <a16:creationId xmlns:a16="http://schemas.microsoft.com/office/drawing/2014/main" id="{11345E41-FBC1-463F-B2E5-2BAF7D907569}"/>
              </a:ext>
            </a:extLst>
          </p:cNvPr>
          <p:cNvSpPr>
            <a:spLocks noGrp="1"/>
          </p:cNvSpPr>
          <p:nvPr/>
        </p:nvSpPr>
        <p:spPr>
          <a:xfrm>
            <a:off x="394073" y="1619250"/>
            <a:ext cx="8619191" cy="4343400"/>
          </a:xfrm>
          <a:prstGeom prst="roundRect">
            <a:avLst>
              <a:gd name="adj" fmla="val 3070"/>
            </a:avLst>
          </a:prstGeom>
          <a:solidFill>
            <a:srgbClr val="0B1F36"/>
          </a:solidFill>
          <a:ln w="9525">
            <a:solidFill>
              <a:srgbClr val="0B1F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7145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PrimaryGeneratorAction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::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PrimaryGeneratorAction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: G4VUserPrimaryGeneratorAction(),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(new </a:t>
            </a:r>
            <a:r>
              <a:rPr sz="2000" b="1" dirty="0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G4ParticleGun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(1))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2000" b="1" dirty="0" err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SetParticleDefinition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G4Proton::ProtonDefinition());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SetParticleMomentumDirection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G4ThreeVector(0., 0., 1.));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2000" b="1" dirty="0" err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SetParticleEnergy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(60.*MeV);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PrimaryGeneratorAction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::~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PrimaryGeneratorAction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6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{ delete </a:t>
            </a:r>
            <a:r>
              <a:rPr sz="20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20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; }</a:t>
            </a:r>
          </a:p>
        </p:txBody>
      </p:sp>
      <p:sp>
        <p:nvSpPr>
          <p:cNvPr id="59" name="CasellaDiTesto 4">
            <a:extLst>
              <a:ext uri="{FF2B5EF4-FFF2-40B4-BE49-F238E27FC236}">
                <a16:creationId xmlns:a16="http://schemas.microsoft.com/office/drawing/2014/main" id="{44744584-4E1D-4041-8A12-367B9B05F7B4}"/>
              </a:ext>
            </a:extLst>
          </p:cNvPr>
          <p:cNvSpPr>
            <a:spLocks noGrp="1"/>
          </p:cNvSpPr>
          <p:nvPr/>
        </p:nvSpPr>
        <p:spPr>
          <a:xfrm>
            <a:off x="9278471" y="1885950"/>
            <a:ext cx="2519456" cy="1809750"/>
          </a:xfrm>
          <a:prstGeom prst="roundRect">
            <a:avLst>
              <a:gd name="adj" fmla="val 7368"/>
            </a:avLst>
          </a:prstGeom>
          <a:solidFill>
            <a:srgbClr val="EAF1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STABLE DEFAULTS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500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Particle type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Direction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Nominal energy</a:t>
            </a:r>
          </a:p>
        </p:txBody>
      </p:sp>
      <p:sp>
        <p:nvSpPr>
          <p:cNvPr id="61" name="CasellaDiTesto 6">
            <a:extLst>
              <a:ext uri="{FF2B5EF4-FFF2-40B4-BE49-F238E27FC236}">
                <a16:creationId xmlns:a16="http://schemas.microsoft.com/office/drawing/2014/main" id="{FE0BFC26-7BB0-4118-9349-4889A9F85DC2}"/>
              </a:ext>
            </a:extLst>
          </p:cNvPr>
          <p:cNvSpPr>
            <a:spLocks noGrp="1"/>
          </p:cNvSpPr>
          <p:nvPr/>
        </p:nvSpPr>
        <p:spPr>
          <a:xfrm>
            <a:off x="9278471" y="4000500"/>
            <a:ext cx="2519456" cy="1962150"/>
          </a:xfrm>
          <a:prstGeom prst="roundRect">
            <a:avLst>
              <a:gd name="adj" fmla="val 6796"/>
            </a:avLst>
          </a:prstGeom>
          <a:solidFill>
            <a:srgbClr val="EAF7F2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A8F7A"/>
                </a:solidFill>
                <a:latin typeface="Arial"/>
                <a:ea typeface="Arial"/>
                <a:cs typeface="Arial"/>
              </a:rPr>
              <a:t>OWNERSHIP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425" b="1">
              <a:solidFill>
                <a:srgbClr val="0A8F7A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user action owns the generator and releases it in the destructor.</a:t>
            </a:r>
          </a:p>
        </p:txBody>
      </p:sp>
    </p:spTree>
    <p:extLst>
      <p:ext uri="{BB962C8B-B14F-4D97-AF65-F5344CB8AC3E}">
        <p14:creationId xmlns:p14="http://schemas.microsoft.com/office/powerpoint/2010/main" val="792761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>
            <a:extLst>
              <a:ext uri="{FF2B5EF4-FFF2-40B4-BE49-F238E27FC236}">
                <a16:creationId xmlns:a16="http://schemas.microsoft.com/office/drawing/2014/main" id="{CABACC63-CAEE-4FC9-AD53-2B1C8B5B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Randomize, then create the vertex</a:t>
            </a:r>
          </a:p>
        </p:txBody>
      </p:sp>
      <p:sp>
        <p:nvSpPr>
          <p:cNvPr id="65" name="CasellaDiTesto 3">
            <a:extLst>
              <a:ext uri="{FF2B5EF4-FFF2-40B4-BE49-F238E27FC236}">
                <a16:creationId xmlns:a16="http://schemas.microsoft.com/office/drawing/2014/main" id="{C7EF2CB1-2349-4BDD-A135-1D2B5A0BE827}"/>
              </a:ext>
            </a:extLst>
          </p:cNvPr>
          <p:cNvSpPr>
            <a:spLocks noGrp="1"/>
          </p:cNvSpPr>
          <p:nvPr/>
        </p:nvSpPr>
        <p:spPr>
          <a:xfrm>
            <a:off x="300447" y="1657350"/>
            <a:ext cx="7746273" cy="4552950"/>
          </a:xfrm>
          <a:prstGeom prst="roundRect">
            <a:avLst>
              <a:gd name="adj" fmla="val 2929"/>
            </a:avLst>
          </a:prstGeom>
          <a:solidFill>
            <a:srgbClr val="0B1F36"/>
          </a:solidFill>
          <a:ln w="9525">
            <a:solidFill>
              <a:srgbClr val="0B1F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7145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void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PrimaryGeneratorAction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::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GeneratePrimaries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(G4Event* event)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const auto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cosTheta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= 2.*</a:t>
            </a:r>
            <a:r>
              <a:rPr sz="1500" b="1" dirty="0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G4UniformRand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() - 1.;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const auto phi =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twopi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*G4UniformRand();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const auto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sinTheta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=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std::sqrt(1.-cosTheta*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cosTheta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500" b="0" dirty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G4ThreeVector direction(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sinTheta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*std::cos(phi),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sinTheta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*std::sin(phi),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cosTheta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const auto energy = (5. + 5.*G4UniformRand())*MeV;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500" b="0" dirty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1500" b="1" dirty="0" err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SetParticleMomentumDirection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  direction);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1500" b="1" dirty="0" err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SetParticleEnergy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(energy);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1500" b="0" dirty="0" err="1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fParticleGun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1500" b="1" dirty="0" err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GeneratePrimaryVertex</a:t>
            </a: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(event);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88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b="0" dirty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  <p:sp>
        <p:nvSpPr>
          <p:cNvPr id="66" name="CasellaDiTesto 4">
            <a:extLst>
              <a:ext uri="{FF2B5EF4-FFF2-40B4-BE49-F238E27FC236}">
                <a16:creationId xmlns:a16="http://schemas.microsoft.com/office/drawing/2014/main" id="{0B5B8817-12E4-4D79-9DB3-2777EA5F8A6B}"/>
              </a:ext>
            </a:extLst>
          </p:cNvPr>
          <p:cNvSpPr>
            <a:spLocks noGrp="1"/>
          </p:cNvSpPr>
          <p:nvPr/>
        </p:nvSpPr>
        <p:spPr>
          <a:xfrm>
            <a:off x="9278471" y="2038350"/>
            <a:ext cx="2519456" cy="1000125"/>
          </a:xfrm>
          <a:prstGeom prst="roundRect">
            <a:avLst>
              <a:gd name="adj" fmla="val 13333"/>
            </a:avLst>
          </a:prstGeom>
          <a:solidFill>
            <a:srgbClr val="EAF1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1  SAMPLE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Direction and energy</a:t>
            </a:r>
          </a:p>
        </p:txBody>
      </p:sp>
      <p:sp>
        <p:nvSpPr>
          <p:cNvPr id="68" name="CasellaDiTesto 7">
            <a:extLst>
              <a:ext uri="{FF2B5EF4-FFF2-40B4-BE49-F238E27FC236}">
                <a16:creationId xmlns:a16="http://schemas.microsoft.com/office/drawing/2014/main" id="{715DF8E4-4036-47CF-8009-2B7A0C981EA4}"/>
              </a:ext>
            </a:extLst>
          </p:cNvPr>
          <p:cNvSpPr>
            <a:spLocks noGrp="1"/>
          </p:cNvSpPr>
          <p:nvPr/>
        </p:nvSpPr>
        <p:spPr>
          <a:xfrm>
            <a:off x="9278471" y="4762500"/>
            <a:ext cx="2519456" cy="1000125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3  CREATE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Append the vertex</a:t>
            </a:r>
          </a:p>
        </p:txBody>
      </p:sp>
      <p:sp>
        <p:nvSpPr>
          <p:cNvPr id="71" name="CasellaDiTesto 10">
            <a:extLst>
              <a:ext uri="{FF2B5EF4-FFF2-40B4-BE49-F238E27FC236}">
                <a16:creationId xmlns:a16="http://schemas.microsoft.com/office/drawing/2014/main" id="{7C27734F-50EA-44E4-ABA9-E71B7646D084}"/>
              </a:ext>
            </a:extLst>
          </p:cNvPr>
          <p:cNvSpPr>
            <a:spLocks noGrp="1"/>
          </p:cNvSpPr>
          <p:nvPr/>
        </p:nvSpPr>
        <p:spPr>
          <a:xfrm>
            <a:off x="9278471" y="3381375"/>
            <a:ext cx="2519456" cy="1000125"/>
          </a:xfrm>
          <a:prstGeom prst="roundRect">
            <a:avLst>
              <a:gd name="adj" fmla="val 13333"/>
            </a:avLst>
          </a:prstGeom>
          <a:solidFill>
            <a:srgbClr val="EAF7F2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2  CONFIGURE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Update gun state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B50AD7-FFF9-4558-E889-74FF543E1EE8}"/>
              </a:ext>
            </a:extLst>
          </p:cNvPr>
          <p:cNvSpPr txBox="1"/>
          <p:nvPr/>
        </p:nvSpPr>
        <p:spPr>
          <a:xfrm>
            <a:off x="535576" y="6387584"/>
            <a:ext cx="602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The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GeneratePrimary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GB" dirty="0">
                <a:latin typeface="+mj-lt"/>
              </a:rPr>
              <a:t>is called at each event</a:t>
            </a:r>
          </a:p>
        </p:txBody>
      </p:sp>
    </p:spTree>
    <p:extLst>
      <p:ext uri="{BB962C8B-B14F-4D97-AF65-F5344CB8AC3E}">
        <p14:creationId xmlns:p14="http://schemas.microsoft.com/office/powerpoint/2010/main" val="1812162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>
            <a:extLst>
              <a:ext uri="{FF2B5EF4-FFF2-40B4-BE49-F238E27FC236}">
                <a16:creationId xmlns:a16="http://schemas.microsoft.com/office/drawing/2014/main" id="{779C8C8B-E055-4F46-A94C-E7C16192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Change source settings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between runs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E21450E-FE52-4B73-9431-A8F27D74B1B8}"/>
              </a:ext>
            </a:extLst>
          </p:cNvPr>
          <p:cNvSpPr>
            <a:spLocks noGrp="1"/>
          </p:cNvSpPr>
          <p:nvPr/>
        </p:nvSpPr>
        <p:spPr>
          <a:xfrm>
            <a:off x="685800" y="16192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4"/>
                </a:solidFill>
                <a:latin typeface="Arial"/>
                <a:ea typeface="Arial"/>
                <a:cs typeface="Arial"/>
              </a:rPr>
              <a:t>The </a:t>
            </a: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/gun</a:t>
            </a:r>
            <a:r>
              <a:rPr sz="1725" b="0">
                <a:solidFill>
                  <a:srgbClr val="526174"/>
                </a:solidFill>
                <a:latin typeface="Arial"/>
                <a:ea typeface="Arial"/>
                <a:cs typeface="Arial"/>
              </a:rPr>
              <a:t> commands set deterministic values. Any value assigned later inside </a:t>
            </a: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GeneratePrimaries()</a:t>
            </a:r>
            <a:r>
              <a:rPr sz="1725" b="0">
                <a:solidFill>
                  <a:srgbClr val="526174"/>
                </a:solidFill>
                <a:latin typeface="Arial"/>
                <a:ea typeface="Arial"/>
                <a:cs typeface="Arial"/>
              </a:rPr>
              <a:t> takes precedence for that event.</a:t>
            </a:r>
          </a:p>
        </p:txBody>
      </p:sp>
      <p:sp>
        <p:nvSpPr>
          <p:cNvPr id="75" name="CasellaDiTesto 3">
            <a:extLst>
              <a:ext uri="{FF2B5EF4-FFF2-40B4-BE49-F238E27FC236}">
                <a16:creationId xmlns:a16="http://schemas.microsoft.com/office/drawing/2014/main" id="{A97DA09D-4999-416F-B549-F99C7E187A7C}"/>
              </a:ext>
            </a:extLst>
          </p:cNvPr>
          <p:cNvSpPr>
            <a:spLocks noGrp="1"/>
          </p:cNvSpPr>
          <p:nvPr/>
        </p:nvSpPr>
        <p:spPr>
          <a:xfrm>
            <a:off x="685800" y="2857500"/>
            <a:ext cx="6895353" cy="3200400"/>
          </a:xfrm>
          <a:prstGeom prst="roundRect">
            <a:avLst>
              <a:gd name="adj" fmla="val 4167"/>
            </a:avLst>
          </a:prstGeom>
          <a:solidFill>
            <a:srgbClr val="0B1F36"/>
          </a:solidFill>
          <a:ln w="9525">
            <a:solidFill>
              <a:srgbClr val="0B1F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7145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/gun/particle proton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/gun/energy 60 MeV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/gun/position 0 0 -10 cm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/gun/direction 0 0 1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>
                <a:solidFill>
                  <a:srgbClr val="F3C969"/>
                </a:solidFill>
                <a:latin typeface="DejaVu Sans Mono"/>
                <a:ea typeface="DejaVu Sans Mono"/>
                <a:cs typeface="DejaVu Sans Mono"/>
              </a:rPr>
              <a:t>/run/beamOn</a:t>
            </a: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1000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575" b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/gun/particle ion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/gun/ion 6 12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/gun/energy 120 MeV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/run/beamOn 1000</a:t>
            </a:r>
          </a:p>
        </p:txBody>
      </p:sp>
      <p:sp>
        <p:nvSpPr>
          <p:cNvPr id="76" name="CasellaDiTesto 4">
            <a:extLst>
              <a:ext uri="{FF2B5EF4-FFF2-40B4-BE49-F238E27FC236}">
                <a16:creationId xmlns:a16="http://schemas.microsoft.com/office/drawing/2014/main" id="{8EAE469C-E68E-4F4E-8C82-F0542F5CF631}"/>
              </a:ext>
            </a:extLst>
          </p:cNvPr>
          <p:cNvSpPr>
            <a:spLocks noGrp="1"/>
          </p:cNvSpPr>
          <p:nvPr/>
        </p:nvSpPr>
        <p:spPr>
          <a:xfrm>
            <a:off x="8085044" y="3095625"/>
            <a:ext cx="2917265" cy="1000125"/>
          </a:xfrm>
          <a:prstGeom prst="roundRect">
            <a:avLst>
              <a:gd name="adj" fmla="val 13333"/>
            </a:avLst>
          </a:prstGeom>
          <a:solidFill>
            <a:srgbClr val="EAF1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RUN 1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60 MeV protons</a:t>
            </a:r>
          </a:p>
        </p:txBody>
      </p:sp>
      <p:sp>
        <p:nvSpPr>
          <p:cNvPr id="77" name="CasellaDiTesto 5">
            <a:extLst>
              <a:ext uri="{FF2B5EF4-FFF2-40B4-BE49-F238E27FC236}">
                <a16:creationId xmlns:a16="http://schemas.microsoft.com/office/drawing/2014/main" id="{39A835F1-8561-4883-8EF7-5A612B023DA2}"/>
              </a:ext>
            </a:extLst>
          </p:cNvPr>
          <p:cNvSpPr>
            <a:spLocks noGrp="1"/>
          </p:cNvSpPr>
          <p:nvPr/>
        </p:nvSpPr>
        <p:spPr>
          <a:xfrm>
            <a:off x="8085044" y="5286375"/>
            <a:ext cx="2917265" cy="1000125"/>
          </a:xfrm>
          <a:prstGeom prst="roundRect">
            <a:avLst>
              <a:gd name="adj" fmla="val 13333"/>
            </a:avLst>
          </a:prstGeom>
          <a:solidFill>
            <a:srgbClr val="EAF7F2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RUN 2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120 MeV carbon ions</a:t>
            </a:r>
          </a:p>
        </p:txBody>
      </p:sp>
      <p:sp>
        <p:nvSpPr>
          <p:cNvPr id="81" name="CasellaDiTesto 13">
            <a:extLst>
              <a:ext uri="{FF2B5EF4-FFF2-40B4-BE49-F238E27FC236}">
                <a16:creationId xmlns:a16="http://schemas.microsoft.com/office/drawing/2014/main" id="{28C4E2BE-72DE-4F11-9583-290FE3211393}"/>
              </a:ext>
            </a:extLst>
          </p:cNvPr>
          <p:cNvSpPr>
            <a:spLocks noGrp="1"/>
          </p:cNvSpPr>
          <p:nvPr/>
        </p:nvSpPr>
        <p:spPr>
          <a:xfrm>
            <a:off x="8085044" y="4333875"/>
            <a:ext cx="2917265" cy="742950"/>
          </a:xfrm>
          <a:prstGeom prst="roundRect">
            <a:avLst>
              <a:gd name="adj" fmla="val 17949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Change particle and energy</a:t>
            </a:r>
          </a:p>
        </p:txBody>
      </p:sp>
    </p:spTree>
    <p:extLst>
      <p:ext uri="{BB962C8B-B14F-4D97-AF65-F5344CB8AC3E}">
        <p14:creationId xmlns:p14="http://schemas.microsoft.com/office/powerpoint/2010/main" val="931979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4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>
            <a:extLst>
              <a:ext uri="{FF2B5EF4-FFF2-40B4-BE49-F238E27FC236}">
                <a16:creationId xmlns:a16="http://schemas.microsoft.com/office/drawing/2014/main" id="{A041F2EF-6563-491D-94F4-0BFE1BCE5E72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738841" y="2095500"/>
            <a:ext cx="10714318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4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General Particle </a:t>
            </a:r>
            <a:r>
              <a:rPr sz="495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Sourc</a:t>
            </a:r>
            <a:r>
              <a:rPr lang="it-IT" sz="49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 </a:t>
            </a:r>
            <a:r>
              <a:rPr sz="49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(GPS)</a:t>
            </a:r>
          </a:p>
        </p:txBody>
      </p:sp>
      <p:sp>
        <p:nvSpPr>
          <p:cNvPr id="86" name="PlaceHolder 2">
            <a:extLst>
              <a:ext uri="{FF2B5EF4-FFF2-40B4-BE49-F238E27FC236}">
                <a16:creationId xmlns:a16="http://schemas.microsoft.com/office/drawing/2014/main" id="{E22A14FD-0A9D-4A96-9A22-8E8CDCC4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469" y="498294"/>
            <a:ext cx="3978088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78D6C3"/>
                </a:solidFill>
                <a:latin typeface="Arial"/>
                <a:ea typeface="Arial"/>
                <a:cs typeface="Arial"/>
              </a:defRPr>
            </a:pPr>
            <a:r>
              <a:rPr sz="3200" b="1" dirty="0">
                <a:solidFill>
                  <a:srgbClr val="78D6C3"/>
                </a:solidFill>
                <a:latin typeface="Arial"/>
                <a:ea typeface="Arial"/>
                <a:cs typeface="Arial"/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68965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>
            <a:extLst>
              <a:ext uri="{FF2B5EF4-FFF2-40B4-BE49-F238E27FC236}">
                <a16:creationId xmlns:a16="http://schemas.microsoft.com/office/drawing/2014/main" id="{C09D293A-2288-4545-8C9D-A6203F20E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GPS describes distributions,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not just values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4DA9F4D-E8F3-45E7-9074-79EA3EE65241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10820400" cy="4495800"/>
          </a:xfrm>
          <a:prstGeom prst="roundRect">
            <a:avLst>
              <a:gd name="adj" fmla="val 2966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SPATIAL SAMPLING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Points, beams, planes, surfaces and volumes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63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ANGULAR DISTRIBUTIONS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Unidirectional, isotropic, cosine-law, beam or user-defined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63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ENERGY SPECTRA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Mono, linear, exponential, power-law, Gaussian, blackbody or tabulated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63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MULTIPLE SOURCES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Independent particle types and distributions in the same run</a:t>
            </a:r>
          </a:p>
        </p:txBody>
      </p:sp>
    </p:spTree>
    <p:extLst>
      <p:ext uri="{BB962C8B-B14F-4D97-AF65-F5344CB8AC3E}">
        <p14:creationId xmlns:p14="http://schemas.microsoft.com/office/powerpoint/2010/main" val="777192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>
            <a:extLst>
              <a:ext uri="{FF2B5EF4-FFF2-40B4-BE49-F238E27FC236}">
                <a16:creationId xmlns:a16="http://schemas.microsoft.com/office/drawing/2014/main" id="{BA84D61D-6419-44DC-8A7A-40E1252FE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A GPS source can live in a macro</a:t>
            </a:r>
          </a:p>
        </p:txBody>
      </p:sp>
      <p:sp>
        <p:nvSpPr>
          <p:cNvPr id="90" name="PlaceHolder 2">
            <a:extLst>
              <a:ext uri="{FF2B5EF4-FFF2-40B4-BE49-F238E27FC236}">
                <a16:creationId xmlns:a16="http://schemas.microsoft.com/office/drawing/2014/main" id="{9380E5B3-8735-42EC-AF36-AD238550AEC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1657350"/>
            <a:ext cx="10820400" cy="4476750"/>
          </a:xfrm>
          <a:prstGeom prst="roundRect">
            <a:avLst>
              <a:gd name="adj" fmla="val 2979"/>
            </a:avLst>
          </a:prstGeom>
          <a:solidFill>
            <a:srgbClr val="0B1F36"/>
          </a:solidFill>
          <a:ln w="9525">
            <a:solidFill>
              <a:srgbClr val="0B1F36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7145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/gps/particle proton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/gps/pos/</a:t>
            </a: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type Beam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/gps/pos/centre 0 0 -10 cm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/gps/pos/sigma_r 1 mm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613" b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/gps/ang/</a:t>
            </a: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type beam2d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/gps/ang/sigma_x 0.002 rad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/gps/ang/sigma_y 0.002 rad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613" b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/gps/ene/</a:t>
            </a: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type Gauss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/gps/ene/mono 60 MeV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/gps/ene/sigma 1 MeV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613" b="0">
              <a:solidFill>
                <a:srgbClr val="EDF6FF"/>
              </a:solidFill>
              <a:latin typeface="DejaVu Sans Mono"/>
              <a:ea typeface="DejaVu Sans Mono"/>
              <a:cs typeface="DejaVu Sans Mono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13" b="1">
                <a:solidFill>
                  <a:srgbClr val="78D6C3"/>
                </a:solidFill>
                <a:latin typeface="DejaVu Sans Mono"/>
                <a:ea typeface="DejaVu Sans Mono"/>
                <a:cs typeface="DejaVu Sans Mono"/>
              </a:rPr>
              <a:t>/run/beamOn</a:t>
            </a:r>
            <a:r>
              <a:rPr sz="1613" b="0">
                <a:solidFill>
                  <a:srgbClr val="EDF6FF"/>
                </a:solidFill>
                <a:latin typeface="DejaVu Sans Mono"/>
                <a:ea typeface="DejaVu Sans Mono"/>
                <a:cs typeface="DejaVu Sans Mono"/>
              </a:rPr>
              <a:t> 10000</a:t>
            </a:r>
          </a:p>
        </p:txBody>
      </p:sp>
    </p:spTree>
    <p:extLst>
      <p:ext uri="{BB962C8B-B14F-4D97-AF65-F5344CB8AC3E}">
        <p14:creationId xmlns:p14="http://schemas.microsoft.com/office/powerpoint/2010/main" val="1059288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>
            <a:extLst>
              <a:ext uri="{FF2B5EF4-FFF2-40B4-BE49-F238E27FC236}">
                <a16:creationId xmlns:a16="http://schemas.microsoft.com/office/drawing/2014/main" id="{76E32BE9-FB4A-4EB4-8EC7-290D23F43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GPS samples position,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direction and energy</a:t>
            </a:r>
          </a:p>
        </p:txBody>
      </p:sp>
      <p:pic>
        <p:nvPicPr>
          <p:cNvPr id="100" name="Picture 4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9125" y="1524000"/>
            <a:ext cx="3143250" cy="5019675"/>
          </a:xfrm>
          <a:prstGeom prst="roundRect">
            <a:avLst>
              <a:gd name="adj" fmla="val 3030"/>
            </a:avLst>
          </a:prstGeom>
          <a:ln w="38160">
            <a:noFill/>
          </a:ln>
        </p:spPr>
      </p:pic>
      <p:pic>
        <p:nvPicPr>
          <p:cNvPr id="101" name="Picture 5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4375" y="1524000"/>
            <a:ext cx="3143250" cy="5019675"/>
          </a:xfrm>
          <a:prstGeom prst="roundRect">
            <a:avLst>
              <a:gd name="adj" fmla="val 3030"/>
            </a:avLst>
          </a:prstGeom>
          <a:ln w="38160">
            <a:noFill/>
          </a:ln>
        </p:spPr>
      </p:pic>
      <p:pic>
        <p:nvPicPr>
          <p:cNvPr id="102" name="Picture 6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29625" y="1524000"/>
            <a:ext cx="3143250" cy="5019675"/>
          </a:xfrm>
          <a:prstGeom prst="roundRect">
            <a:avLst>
              <a:gd name="adj" fmla="val 3030"/>
            </a:avLst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469540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>
            <a:extLst>
              <a:ext uri="{FF2B5EF4-FFF2-40B4-BE49-F238E27FC236}">
                <a16:creationId xmlns:a16="http://schemas.microsoft.com/office/drawing/2014/main" id="{FB3FE425-3584-495D-AF77-5D5D93FEB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3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Multiple GPS sources and worker threads</a:t>
            </a:r>
          </a:p>
        </p:txBody>
      </p:sp>
      <p:sp>
        <p:nvSpPr>
          <p:cNvPr id="105" name="PlaceHolder 2">
            <a:extLst>
              <a:ext uri="{FF2B5EF4-FFF2-40B4-BE49-F238E27FC236}">
                <a16:creationId xmlns:a16="http://schemas.microsoft.com/office/drawing/2014/main" id="{90237527-E6A5-42EB-A85A-328B8EB3D81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1657350"/>
            <a:ext cx="10820400" cy="4495800"/>
          </a:xfrm>
          <a:prstGeom prst="roundRect">
            <a:avLst>
              <a:gd name="adj" fmla="val 2966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MULTIPLE SOURCES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/gps/source/add &lt;intensity&gt;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By default, one source is chosen randomly according to intensity.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/gps/source/multiplevertex true</a:t>
            </a:r>
            <a:r>
              <a:rPr sz="17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creates one vertex from each source.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25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MULTITHREADING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G4GeneralParticleSourceData</a:t>
            </a:r>
            <a:r>
              <a:rPr sz="17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is a thread-safe singleton containing shared source configuration.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Worker-side GPS instances sample that configuration; the split-class mechanism is transparent to the user.</a:t>
            </a:r>
          </a:p>
        </p:txBody>
      </p:sp>
    </p:spTree>
    <p:extLst>
      <p:ext uri="{BB962C8B-B14F-4D97-AF65-F5344CB8AC3E}">
        <p14:creationId xmlns:p14="http://schemas.microsoft.com/office/powerpoint/2010/main" val="76801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>
            <a:extLst>
              <a:ext uri="{FF2B5EF4-FFF2-40B4-BE49-F238E27FC236}">
                <a16:creationId xmlns:a16="http://schemas.microsoft.com/office/drawing/2014/main" id="{75BF11A7-D98A-4587-84E6-379E952A1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Primary generation runs per event</a:t>
            </a: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2B8A19F9-341F-4A31-BC65-4099EDB0F60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1752600"/>
            <a:ext cx="4641103" cy="2305050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1" dirty="0">
                <a:solidFill>
                  <a:srgbClr val="0A8F7A"/>
                </a:solidFill>
                <a:latin typeface="Arial"/>
                <a:ea typeface="Arial"/>
                <a:cs typeface="Arial"/>
              </a:rPr>
              <a:t>INITIALISATION CLASSES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650" b="1" dirty="0">
              <a:solidFill>
                <a:srgbClr val="0A8F7A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G4VUserDetectorConstruction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G4VUserPhysicsList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G4VUserActionInitialization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06963D20-EB05-45A4-9DFB-862809DBFD29}"/>
              </a:ext>
            </a:extLst>
          </p:cNvPr>
          <p:cNvSpPr>
            <a:spLocks noGrp="1"/>
          </p:cNvSpPr>
          <p:nvPr/>
        </p:nvSpPr>
        <p:spPr>
          <a:xfrm>
            <a:off x="6096000" y="1752600"/>
            <a:ext cx="5410200" cy="1428750"/>
          </a:xfrm>
          <a:prstGeom prst="roundRect">
            <a:avLst>
              <a:gd name="adj" fmla="val 9333"/>
            </a:avLst>
          </a:prstGeom>
          <a:solidFill>
            <a:srgbClr val="EAF1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USER ACTIONS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650" b="1">
              <a:solidFill>
                <a:srgbClr val="2457C5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Invoked at defined points in the run, event and tracking lifecycle</a:t>
            </a:r>
          </a:p>
        </p:txBody>
      </p:sp>
      <p:sp>
        <p:nvSpPr>
          <p:cNvPr id="39" name="Line 6">
            <a:extLst>
              <a:ext uri="{FF2B5EF4-FFF2-40B4-BE49-F238E27FC236}">
                <a16:creationId xmlns:a16="http://schemas.microsoft.com/office/drawing/2014/main" id="{19FAD29E-B487-4149-B62D-E9DF7360BCBA}"/>
              </a:ext>
            </a:extLst>
          </p:cNvPr>
          <p:cNvSpPr>
            <a:spLocks noGrp="1"/>
          </p:cNvSpPr>
          <p:nvPr/>
        </p:nvSpPr>
        <p:spPr>
          <a:xfrm>
            <a:off x="5698191" y="1752600"/>
            <a:ext cx="26521" cy="3962400"/>
          </a:xfrm>
          <a:prstGeom prst="line">
            <a:avLst/>
          </a:prstGeom>
          <a:ln w="19050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/>
          </a:p>
        </p:txBody>
      </p:sp>
      <p:sp>
        <p:nvSpPr>
          <p:cNvPr id="40" name="CasellaDiTesto 1">
            <a:extLst>
              <a:ext uri="{FF2B5EF4-FFF2-40B4-BE49-F238E27FC236}">
                <a16:creationId xmlns:a16="http://schemas.microsoft.com/office/drawing/2014/main" id="{38E2B60F-73AF-4840-BF54-4333DFCE9B8F}"/>
              </a:ext>
            </a:extLst>
          </p:cNvPr>
          <p:cNvSpPr>
            <a:spLocks noGrp="1"/>
          </p:cNvSpPr>
          <p:nvPr/>
        </p:nvSpPr>
        <p:spPr>
          <a:xfrm>
            <a:off x="6096000" y="3333750"/>
            <a:ext cx="5410200" cy="2381250"/>
          </a:xfrm>
          <a:prstGeom prst="roundRect">
            <a:avLst>
              <a:gd name="adj" fmla="val 5600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G4VUserPrimaryGeneratorAction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mandatory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G4UserRunAction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G4UserEventAction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G4UserTrackingAction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G4UserStackingAction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42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G4UserSteppingAction</a:t>
            </a:r>
          </a:p>
        </p:txBody>
      </p:sp>
      <p:sp>
        <p:nvSpPr>
          <p:cNvPr id="41" name="CasellaDiTesto 2">
            <a:extLst>
              <a:ext uri="{FF2B5EF4-FFF2-40B4-BE49-F238E27FC236}">
                <a16:creationId xmlns:a16="http://schemas.microsoft.com/office/drawing/2014/main" id="{EA80E793-5E21-4F0A-AFA3-D7EB53795D81}"/>
              </a:ext>
            </a:extLst>
          </p:cNvPr>
          <p:cNvSpPr>
            <a:spLocks noGrp="1"/>
          </p:cNvSpPr>
          <p:nvPr/>
        </p:nvSpPr>
        <p:spPr>
          <a:xfrm>
            <a:off x="685799" y="4286250"/>
            <a:ext cx="4641104" cy="694824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500" b="0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500" b="0" dirty="0">
                <a:solidFill>
                  <a:srgbClr val="526174"/>
                </a:solidFill>
                <a:latin typeface="Arial"/>
                <a:ea typeface="Arial"/>
                <a:cs typeface="Arial"/>
              </a:rPr>
              <a:t>Detector and physics configuration are </a:t>
            </a:r>
            <a:r>
              <a:rPr sz="1500" b="1" dirty="0">
                <a:solidFill>
                  <a:srgbClr val="0A8F7A"/>
                </a:solidFill>
                <a:latin typeface="Arial"/>
                <a:ea typeface="Arial"/>
                <a:cs typeface="Arial"/>
              </a:rPr>
              <a:t>shared</a:t>
            </a:r>
            <a:r>
              <a:rPr sz="1500" b="0" dirty="0">
                <a:solidFill>
                  <a:srgbClr val="526174"/>
                </a:solidFill>
                <a:latin typeface="Arial"/>
                <a:ea typeface="Arial"/>
                <a:cs typeface="Arial"/>
              </a:rPr>
              <a:t>; actions are </a:t>
            </a:r>
            <a:r>
              <a:rPr sz="1500" b="1" dirty="0">
                <a:solidFill>
                  <a:srgbClr val="0A8F7A"/>
                </a:solidFill>
                <a:latin typeface="Arial"/>
                <a:ea typeface="Arial"/>
                <a:cs typeface="Arial"/>
              </a:rPr>
              <a:t>registered</a:t>
            </a:r>
            <a:r>
              <a:rPr sz="1500" b="0" dirty="0">
                <a:solidFill>
                  <a:srgbClr val="526174"/>
                </a:solidFill>
                <a:latin typeface="Arial"/>
                <a:ea typeface="Arial"/>
                <a:cs typeface="Arial"/>
              </a:rPr>
              <a:t> by G4VUserActionInitialization.</a:t>
            </a:r>
          </a:p>
        </p:txBody>
      </p:sp>
      <p:sp>
        <p:nvSpPr>
          <p:cNvPr id="2" name="CasellaDiTesto 2">
            <a:extLst>
              <a:ext uri="{FF2B5EF4-FFF2-40B4-BE49-F238E27FC236}">
                <a16:creationId xmlns:a16="http://schemas.microsoft.com/office/drawing/2014/main" id="{4BE01A59-0F6F-43AC-0432-80E6D9761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8" y="5190911"/>
            <a:ext cx="46676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b="1" dirty="0">
                <a:solidFill>
                  <a:srgbClr val="0A8F7A"/>
                </a:solidFill>
                <a:latin typeface="Arial"/>
                <a:cs typeface="Arial"/>
              </a:rPr>
              <a:t>Global: </a:t>
            </a:r>
            <a:r>
              <a:rPr lang="it-IT" altLang="it-IT" sz="1500" dirty="0" err="1">
                <a:solidFill>
                  <a:srgbClr val="FF0000"/>
                </a:solidFill>
                <a:latin typeface="Arial"/>
                <a:cs typeface="Arial"/>
              </a:rPr>
              <a:t>only</a:t>
            </a:r>
            <a:r>
              <a:rPr lang="it-IT" altLang="it-IT" sz="1500" dirty="0">
                <a:solidFill>
                  <a:srgbClr val="FF0000"/>
                </a:solidFill>
                <a:latin typeface="Arial"/>
                <a:cs typeface="Arial"/>
              </a:rPr>
              <a:t> one </a:t>
            </a:r>
            <a:r>
              <a:rPr lang="it-IT" altLang="it-IT" sz="1500" dirty="0" err="1">
                <a:solidFill>
                  <a:srgbClr val="FF0000"/>
                </a:solidFill>
                <a:latin typeface="Arial"/>
                <a:cs typeface="Arial"/>
              </a:rPr>
              <a:t>instance</a:t>
            </a:r>
            <a:r>
              <a:rPr lang="it-IT" altLang="it-IT" sz="15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of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them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exists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in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memory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,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shared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by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all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threads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(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readonly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).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Managed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only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by the </a:t>
            </a:r>
            <a:r>
              <a:rPr lang="it-IT" altLang="it-IT" sz="1500" dirty="0">
                <a:solidFill>
                  <a:srgbClr val="FF0000"/>
                </a:solidFill>
                <a:latin typeface="Arial"/>
                <a:cs typeface="Arial"/>
              </a:rPr>
              <a:t>master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 </a:t>
            </a:r>
            <a:r>
              <a:rPr lang="it-IT" altLang="it-IT" sz="1500" dirty="0" err="1">
                <a:solidFill>
                  <a:srgbClr val="526174"/>
                </a:solidFill>
                <a:latin typeface="Arial"/>
                <a:cs typeface="Arial"/>
              </a:rPr>
              <a:t>thread</a:t>
            </a:r>
            <a:r>
              <a:rPr lang="it-IT" altLang="it-IT" sz="1500" dirty="0">
                <a:solidFill>
                  <a:srgbClr val="526174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E8F182-DE4F-CA0F-5CC7-B809B83DF473}"/>
              </a:ext>
            </a:extLst>
          </p:cNvPr>
          <p:cNvSpPr/>
          <p:nvPr/>
        </p:nvSpPr>
        <p:spPr>
          <a:xfrm>
            <a:off x="5724712" y="3333749"/>
            <a:ext cx="3984772" cy="723901"/>
          </a:xfrm>
          <a:prstGeom prst="ellipse">
            <a:avLst/>
          </a:prstGeom>
          <a:noFill/>
          <a:ln w="412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955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>
            <a:extLst>
              <a:ext uri="{FF2B5EF4-FFF2-40B4-BE49-F238E27FC236}">
                <a16:creationId xmlns:a16="http://schemas.microsoft.com/office/drawing/2014/main" id="{7611D45D-5878-4C75-8A30-66750C867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ParticleGun or GPS?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88CDA126-A0DF-4B32-B7D9-5EBA64E0C03C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10820400" cy="4457700"/>
          </a:xfrm>
          <a:prstGeom prst="roundRect">
            <a:avLst>
              <a:gd name="adj" fmla="val 2991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G4ParticleGun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One or more particles with identical kinematics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Randomization written explicitly in C++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Minimal state and easy debugging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63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G4GeneralParticleSource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Built-in spatial, angular and energy distributions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Surfaces, volumes, biasing and multiple sources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Configuration through /gps commands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1763" b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76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763" b="1">
                <a:solidFill>
                  <a:srgbClr val="2457C5"/>
                </a:solidFill>
                <a:latin typeface="Arial"/>
                <a:ea typeface="Arial"/>
                <a:cs typeface="Arial"/>
              </a:rPr>
              <a:t>Rule of thumb</a:t>
            </a:r>
            <a:r>
              <a:rPr sz="1763" b="0">
                <a:solidFill>
                  <a:srgbClr val="152033"/>
                </a:solidFill>
                <a:latin typeface="Arial"/>
                <a:ea typeface="Arial"/>
                <a:cs typeface="Arial"/>
              </a:rPr>
              <a:t>: start with ParticleGun; move to GPS when the source model becomes a distribution.</a:t>
            </a:r>
          </a:p>
        </p:txBody>
      </p:sp>
    </p:spTree>
    <p:extLst>
      <p:ext uri="{BB962C8B-B14F-4D97-AF65-F5344CB8AC3E}">
        <p14:creationId xmlns:p14="http://schemas.microsoft.com/office/powerpoint/2010/main" val="1641771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ounded Rectangle 111">
            <a:extLst>
              <a:ext uri="{FF2B5EF4-FFF2-40B4-BE49-F238E27FC236}">
                <a16:creationId xmlns:a16="http://schemas.microsoft.com/office/drawing/2014/main" id="{AB32D430-86B6-42F6-A5E8-98FCC92AA3F4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10820400" cy="3306536"/>
          </a:xfrm>
          <a:prstGeom prst="roundRect">
            <a:avLst>
              <a:gd name="adj" fmla="val 3004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 concrete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G4VPrimaryGenerator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that reads an ASCII representation of the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/HEPEVT/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common block.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Reconstructs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G4PrimaryParticle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objects and their production chain.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Associates the particles with a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G4PrimaryVertex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Preserves intermediate parents for event ancestry, even when Geant4 does not transport them.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Does not define the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interaction point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: set the vertex position before 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GeneratePrimaryVertex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()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13" name="PlaceHolder 1">
            <a:extLst>
              <a:ext uri="{FF2B5EF4-FFF2-40B4-BE49-F238E27FC236}">
                <a16:creationId xmlns:a16="http://schemas.microsoft.com/office/drawing/2014/main" id="{74B18F78-3BA8-4AB5-812B-AADFA679F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G4HEPEvtInterface imports</a:t>
            </a:r>
          </a:p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generator kinematics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ADF856-CF38-E448-7B1F-11A1877E735A}"/>
              </a:ext>
            </a:extLst>
          </p:cNvPr>
          <p:cNvSpPr txBox="1"/>
          <p:nvPr/>
        </p:nvSpPr>
        <p:spPr>
          <a:xfrm>
            <a:off x="1116874" y="5335361"/>
            <a:ext cx="9764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T" dirty="0">
                <a:latin typeface="+mj-lt"/>
              </a:rPr>
              <a:t>The </a:t>
            </a:r>
            <a:r>
              <a:rPr lang="en-IT" b="1" dirty="0">
                <a:solidFill>
                  <a:srgbClr val="2457C5"/>
                </a:solidFill>
                <a:latin typeface="+mj-lt"/>
                <a:cs typeface="Arial"/>
              </a:rPr>
              <a:t>/HEPEVT/ </a:t>
            </a:r>
            <a:r>
              <a:rPr lang="en-IT" dirty="0">
                <a:latin typeface="+mj-lt"/>
              </a:rPr>
              <a:t>common block is a historical Fortran data structure used by high-energy physics event generators to share the complete description of an event.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496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>
            <a:extLst>
              <a:ext uri="{FF2B5EF4-FFF2-40B4-BE49-F238E27FC236}">
                <a16:creationId xmlns:a16="http://schemas.microsoft.com/office/drawing/2014/main" id="{CDE00F40-5481-4E49-9AA7-7ACE594E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Derive a custom generator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only when needed</a:t>
            </a:r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287595F5-D5EC-4286-9AA2-3D5F710DBBE5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10820400" cy="45148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Implement 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G4VPrimaryGenerator::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GeneratePrimaryVertex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(G4Event*)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when built-ins cannot express the event.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Typical reasons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Interface to an external generator not covered by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HEPEvt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or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HepMC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Several correlated particles from one vertex.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Several vertices with correlated position or time.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Pre-assigned decay chains or non-standard event structure.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0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Core objects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G4PrimaryVertex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 -&gt;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SetPrimary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(particle)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88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G4Event          -&gt;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AddPrimaryVertex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(vertex)</a:t>
            </a:r>
          </a:p>
        </p:txBody>
      </p:sp>
    </p:spTree>
    <p:extLst>
      <p:ext uri="{BB962C8B-B14F-4D97-AF65-F5344CB8AC3E}">
        <p14:creationId xmlns:p14="http://schemas.microsoft.com/office/powerpoint/2010/main" val="2033307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>
            <a:extLst>
              <a:ext uri="{FF2B5EF4-FFF2-40B4-BE49-F238E27FC236}">
                <a16:creationId xmlns:a16="http://schemas.microsoft.com/office/drawing/2014/main" id="{FB3FE425-3584-495D-AF77-5D5D93FEB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Examples worth reading</a:t>
            </a:r>
          </a:p>
        </p:txBody>
      </p:sp>
      <p:sp>
        <p:nvSpPr>
          <p:cNvPr id="105" name="PlaceHolder 2">
            <a:extLst>
              <a:ext uri="{FF2B5EF4-FFF2-40B4-BE49-F238E27FC236}">
                <a16:creationId xmlns:a16="http://schemas.microsoft.com/office/drawing/2014/main" id="{90237527-E6A5-42EB-A85A-328B8EB3D81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85800" y="1657350"/>
            <a:ext cx="10820400" cy="4762500"/>
          </a:xfrm>
          <a:prstGeom prst="roundRect">
            <a:avLst>
              <a:gd name="adj" fmla="val 2800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examples/basic/B1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Minimal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PrimaryGeneratorAction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with G4ParticleGun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examples/extended/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eventgenerator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particleGun</a:t>
            </a:r>
            <a:endParaRPr sz="2000" b="1" dirty="0">
              <a:solidFill>
                <a:srgbClr val="2457C5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Three </a:t>
            </a: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ParticleGun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usage patterns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examples/extended/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eventgenerator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exgps</a:t>
            </a:r>
            <a:endParaRPr sz="2000" b="1" dirty="0">
              <a:solidFill>
                <a:srgbClr val="2457C5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GPS distributions and commands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examples/extended/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eventgenerator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userPrimaryGenerator</a:t>
            </a:r>
            <a:endParaRPr sz="2000" b="1" dirty="0">
              <a:solidFill>
                <a:srgbClr val="2457C5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Several vertices and several particles per vertex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examples/extended/</a:t>
            </a:r>
            <a:r>
              <a:rPr sz="2000" b="1" dirty="0" err="1">
                <a:solidFill>
                  <a:srgbClr val="2457C5"/>
                </a:solidFill>
                <a:latin typeface="Arial"/>
                <a:ea typeface="Arial"/>
                <a:cs typeface="Arial"/>
              </a:rPr>
              <a:t>eventgenerator</a:t>
            </a:r>
            <a:r>
              <a:rPr sz="20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/HepMCEx01 and HepMCEx02</a:t>
            </a:r>
          </a:p>
          <a:p>
            <a:pPr marL="0" indent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  <a:defRPr sz="1613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HepMC</a:t>
            </a:r>
            <a:r>
              <a:rPr sz="20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-based external-generator interfaces</a:t>
            </a:r>
          </a:p>
        </p:txBody>
      </p:sp>
    </p:spTree>
    <p:extLst>
      <p:ext uri="{BB962C8B-B14F-4D97-AF65-F5344CB8AC3E}">
        <p14:creationId xmlns:p14="http://schemas.microsoft.com/office/powerpoint/2010/main" val="768011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>
            <a:extLst>
              <a:ext uri="{FF2B5EF4-FFF2-40B4-BE49-F238E27FC236}">
                <a16:creationId xmlns:a16="http://schemas.microsoft.com/office/drawing/2014/main" id="{488BA5A2-36BD-4ABC-A156-40518BCAA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Hands-on: ParticleGun to GPS</a:t>
            </a:r>
          </a:p>
        </p:txBody>
      </p:sp>
      <p:sp>
        <p:nvSpPr>
          <p:cNvPr id="107" name="Rounded Rectangle 106">
            <a:extLst>
              <a:ext uri="{FF2B5EF4-FFF2-40B4-BE49-F238E27FC236}">
                <a16:creationId xmlns:a16="http://schemas.microsoft.com/office/drawing/2014/main" id="{236FB20C-8DB3-4433-82A8-67F0EE04EFEB}"/>
              </a:ext>
            </a:extLst>
          </p:cNvPr>
          <p:cNvSpPr>
            <a:spLocks noGrp="1"/>
          </p:cNvSpPr>
          <p:nvPr/>
        </p:nvSpPr>
        <p:spPr>
          <a:xfrm>
            <a:off x="608682" y="1778536"/>
            <a:ext cx="10820400" cy="4362450"/>
          </a:xfrm>
          <a:prstGeom prst="roundRect">
            <a:avLst>
              <a:gd name="adj" fmla="val 3057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rtl="0">
              <a:lnSpc>
                <a:spcPct val="122000"/>
              </a:lnSpc>
            </a:pPr>
            <a:r>
              <a:rPr sz="2800" b="1" dirty="0">
                <a:solidFill>
                  <a:srgbClr val="152033"/>
                </a:solidFill>
                <a:latin typeface="+mn-lt"/>
                <a:cs typeface="Arial"/>
              </a:rPr>
              <a:t>TASK 2</a:t>
            </a:r>
            <a:r>
              <a:rPr lang="it-IT" sz="2800" b="1" dirty="0">
                <a:solidFill>
                  <a:srgbClr val="152033"/>
                </a:solidFill>
                <a:latin typeface="+mn-lt"/>
                <a:cs typeface="Arial"/>
              </a:rPr>
              <a:t> Goal</a:t>
            </a:r>
            <a:endParaRPr lang="en-GB" sz="2800" b="1" dirty="0">
              <a:solidFill>
                <a:srgbClr val="152033"/>
              </a:solidFill>
              <a:latin typeface="+mn-lt"/>
              <a:cs typeface="Arial"/>
            </a:endParaRPr>
          </a:p>
          <a:p>
            <a:pPr rtl="0">
              <a:lnSpc>
                <a:spcPct val="122000"/>
              </a:lnSpc>
            </a:pPr>
            <a:endParaRPr sz="2000" dirty="0">
              <a:solidFill>
                <a:srgbClr val="152033"/>
              </a:solidFill>
              <a:latin typeface="+mn-lt"/>
              <a:cs typeface="Arial"/>
            </a:endParaRPr>
          </a:p>
          <a:p>
            <a:pPr rtl="0">
              <a:lnSpc>
                <a:spcPct val="122000"/>
              </a:lnSpc>
            </a:pPr>
            <a:r>
              <a:rPr lang="en-IT" sz="2000" dirty="0">
                <a:solidFill>
                  <a:srgbClr val="0070C0"/>
                </a:solidFill>
                <a:latin typeface="+mn-lt"/>
                <a:cs typeface="Arial"/>
              </a:rPr>
              <a:t>Particle type to be generated: </a:t>
            </a:r>
            <a:r>
              <a:rPr lang="en-IT" sz="2000" dirty="0">
                <a:solidFill>
                  <a:srgbClr val="152033"/>
                </a:solidFill>
                <a:latin typeface="+mn-lt"/>
                <a:cs typeface="Arial"/>
              </a:rPr>
              <a:t>gamma </a:t>
            </a:r>
          </a:p>
          <a:p>
            <a:pPr rtl="0">
              <a:lnSpc>
                <a:spcPct val="122000"/>
              </a:lnSpc>
            </a:pPr>
            <a:r>
              <a:rPr lang="en-IT" sz="2000" dirty="0">
                <a:solidFill>
                  <a:srgbClr val="0070C0"/>
                </a:solidFill>
                <a:latin typeface="+mn-lt"/>
                <a:cs typeface="Arial"/>
              </a:rPr>
              <a:t>Energy distribution: </a:t>
            </a:r>
            <a:r>
              <a:rPr lang="en-IT" sz="2000" dirty="0">
                <a:solidFill>
                  <a:srgbClr val="152033"/>
                </a:solidFill>
                <a:latin typeface="+mn-lt"/>
                <a:cs typeface="Arial"/>
              </a:rPr>
              <a:t>monoenergetic, with a fixed energy </a:t>
            </a:r>
          </a:p>
          <a:p>
            <a:pPr rtl="0">
              <a:lnSpc>
                <a:spcPct val="122000"/>
              </a:lnSpc>
            </a:pPr>
            <a:r>
              <a:rPr lang="en-IT" sz="2000" dirty="0">
                <a:solidFill>
                  <a:srgbClr val="0070C0"/>
                </a:solidFill>
                <a:latin typeface="+mn-lt"/>
                <a:cs typeface="Arial"/>
              </a:rPr>
              <a:t>Angular distribution: </a:t>
            </a:r>
            <a:r>
              <a:rPr lang="en-IT" sz="2000" dirty="0">
                <a:solidFill>
                  <a:srgbClr val="152033"/>
                </a:solidFill>
                <a:latin typeface="+mn-lt"/>
                <a:cs typeface="Arial"/>
              </a:rPr>
              <a:t>isotropic </a:t>
            </a:r>
          </a:p>
          <a:p>
            <a:pPr rtl="0">
              <a:lnSpc>
                <a:spcPct val="122000"/>
              </a:lnSpc>
            </a:pPr>
            <a:r>
              <a:rPr lang="en-IT" sz="2000" dirty="0">
                <a:solidFill>
                  <a:srgbClr val="0070C0"/>
                </a:solidFill>
                <a:latin typeface="+mn-lt"/>
                <a:cs typeface="Arial"/>
              </a:rPr>
              <a:t>Spatial distribution: </a:t>
            </a:r>
            <a:r>
              <a:rPr lang="en-IT" sz="2000" dirty="0">
                <a:solidFill>
                  <a:srgbClr val="152033"/>
                </a:solidFill>
                <a:latin typeface="+mn-lt"/>
                <a:cs typeface="Arial"/>
              </a:rPr>
              <a:t>uniformly distributed over the surface of a sphere </a:t>
            </a:r>
          </a:p>
          <a:p>
            <a:pPr rtl="0">
              <a:lnSpc>
                <a:spcPct val="122000"/>
              </a:lnSpc>
            </a:pPr>
            <a:r>
              <a:rPr lang="en-IT" sz="2000" dirty="0">
                <a:solidFill>
                  <a:srgbClr val="0070C0"/>
                </a:solidFill>
                <a:latin typeface="+mn-lt"/>
                <a:cs typeface="Arial"/>
              </a:rPr>
              <a:t>Source geometry: </a:t>
            </a:r>
            <a:r>
              <a:rPr lang="en-IT" sz="2000" dirty="0">
                <a:solidFill>
                  <a:srgbClr val="152033"/>
                </a:solidFill>
                <a:latin typeface="+mn-lt"/>
                <a:cs typeface="Arial"/>
              </a:rPr>
              <a:t>define the centre and radius of the sphere </a:t>
            </a:r>
          </a:p>
          <a:p>
            <a:pPr rtl="0">
              <a:lnSpc>
                <a:spcPct val="122000"/>
              </a:lnSpc>
            </a:pPr>
            <a:endParaRPr lang="en-IT" sz="2000" dirty="0">
              <a:solidFill>
                <a:srgbClr val="152033"/>
              </a:solidFill>
              <a:latin typeface="+mn-lt"/>
              <a:cs typeface="Arial"/>
            </a:endParaRPr>
          </a:p>
          <a:p>
            <a:pPr rtl="0">
              <a:lnSpc>
                <a:spcPct val="122000"/>
              </a:lnSpc>
            </a:pPr>
            <a:endParaRPr lang="en-IT" sz="2000" dirty="0">
              <a:solidFill>
                <a:srgbClr val="152033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519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4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>
            <a:extLst>
              <a:ext uri="{FF2B5EF4-FFF2-40B4-BE49-F238E27FC236}">
                <a16:creationId xmlns:a16="http://schemas.microsoft.com/office/drawing/2014/main" id="{6A461AB7-8FEA-4F79-8ECD-B9C908E9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841" y="1524000"/>
            <a:ext cx="10714318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Three rules to remember</a:t>
            </a:r>
          </a:p>
        </p:txBody>
      </p:sp>
      <p:sp>
        <p:nvSpPr>
          <p:cNvPr id="109" name="PlaceHolder 2">
            <a:extLst>
              <a:ext uri="{FF2B5EF4-FFF2-40B4-BE49-F238E27FC236}">
                <a16:creationId xmlns:a16="http://schemas.microsoft.com/office/drawing/2014/main" id="{C362AD42-D77C-429C-9D58-C75275DA9CF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738841" y="2952750"/>
            <a:ext cx="10714318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0" indent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  <a:defRPr sz="22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78D6C3"/>
                </a:solidFill>
                <a:latin typeface="Arial"/>
                <a:ea typeface="Arial"/>
                <a:cs typeface="Arial"/>
              </a:rPr>
              <a:t>1</a:t>
            </a:r>
            <a:r>
              <a:rPr sz="2250">
                <a:solidFill>
                  <a:srgbClr val="FFFFFF"/>
                </a:solidFill>
                <a:latin typeface="Arial"/>
                <a:ea typeface="Arial"/>
                <a:cs typeface="Arial"/>
              </a:rPr>
              <a:t>  The user action decides how each event is configured.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25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  <a:defRPr sz="22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78D6C3"/>
                </a:solidFill>
                <a:latin typeface="Arial"/>
                <a:ea typeface="Arial"/>
                <a:cs typeface="Arial"/>
              </a:rPr>
              <a:t>2</a:t>
            </a:r>
            <a:r>
              <a:rPr sz="2250">
                <a:solidFill>
                  <a:srgbClr val="FFFFFF"/>
                </a:solidFill>
                <a:latin typeface="Arial"/>
                <a:ea typeface="Arial"/>
                <a:cs typeface="Arial"/>
              </a:rPr>
              <a:t>  The generator creates primary vertices and particles.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25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  <a:defRPr sz="22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78D6C3"/>
                </a:solidFill>
                <a:latin typeface="Arial"/>
                <a:ea typeface="Arial"/>
                <a:cs typeface="Arial"/>
              </a:rPr>
              <a:t>3</a:t>
            </a:r>
            <a:r>
              <a:rPr sz="2250">
                <a:solidFill>
                  <a:srgbClr val="FFFFFF"/>
                </a:solidFill>
                <a:latin typeface="Arial"/>
                <a:ea typeface="Arial"/>
                <a:cs typeface="Arial"/>
              </a:rPr>
              <a:t>  Start with </a:t>
            </a:r>
            <a:r>
              <a:rPr sz="2250" b="1">
                <a:solidFill>
                  <a:srgbClr val="78D6C3"/>
                </a:solidFill>
                <a:latin typeface="Arial"/>
                <a:ea typeface="Arial"/>
                <a:cs typeface="Arial"/>
              </a:rPr>
              <a:t>G4ParticleGun</a:t>
            </a:r>
            <a:r>
              <a:rPr sz="2250">
                <a:solidFill>
                  <a:srgbClr val="FFFFFF"/>
                </a:solidFill>
                <a:latin typeface="Arial"/>
                <a:ea typeface="Arial"/>
                <a:cs typeface="Arial"/>
              </a:rPr>
              <a:t>; choose </a:t>
            </a:r>
            <a:r>
              <a:rPr sz="2250" b="1">
                <a:solidFill>
                  <a:srgbClr val="78D6C3"/>
                </a:solidFill>
                <a:latin typeface="Arial"/>
                <a:ea typeface="Arial"/>
                <a:cs typeface="Arial"/>
              </a:rPr>
              <a:t>GPS</a:t>
            </a:r>
            <a:r>
              <a:rPr sz="2250">
                <a:solidFill>
                  <a:srgbClr val="FFFFFF"/>
                </a:solidFill>
                <a:latin typeface="Arial"/>
                <a:ea typeface="Arial"/>
                <a:cs typeface="Arial"/>
              </a:rPr>
              <a:t> for distributions; derive a custom generator for a custom event model.</a:t>
            </a:r>
          </a:p>
        </p:txBody>
      </p:sp>
    </p:spTree>
    <p:extLst>
      <p:ext uri="{BB962C8B-B14F-4D97-AF65-F5344CB8AC3E}">
        <p14:creationId xmlns:p14="http://schemas.microsoft.com/office/powerpoint/2010/main" val="58614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D18B1-6CCA-660C-90F8-405D1F8CB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>
            <a:extLst>
              <a:ext uri="{FF2B5EF4-FFF2-40B4-BE49-F238E27FC236}">
                <a16:creationId xmlns:a16="http://schemas.microsoft.com/office/drawing/2014/main" id="{2BA69B7E-886C-9BA6-4B08-1666E541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</a:t>
            </a:r>
            <a:r>
              <a:rPr lang="en-GB" sz="3525" b="1" noProof="0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philosophy</a:t>
            </a:r>
            <a:endParaRPr sz="3525" b="1" dirty="0">
              <a:solidFill>
                <a:srgbClr val="0A244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D13B7A5D-2F52-C916-543A-9C5610A38D12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45366" y="1583788"/>
            <a:ext cx="11901267" cy="4819650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1800" b="1" dirty="0">
                <a:solidFill>
                  <a:srgbClr val="0A8F7A"/>
                </a:solidFill>
                <a:latin typeface="Arial"/>
                <a:ea typeface="Arial"/>
                <a:cs typeface="Arial"/>
              </a:rPr>
              <a:t>G4Event (or history)</a:t>
            </a:r>
            <a:endParaRPr sz="1800" b="1" dirty="0">
              <a:solidFill>
                <a:srgbClr val="0A8F7A"/>
              </a:solidFill>
              <a:latin typeface="Arial"/>
              <a:ea typeface="Arial"/>
              <a:cs typeface="Arial"/>
            </a:endParaRPr>
          </a:p>
          <a:p>
            <a:pPr marL="285750" indent="-28575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18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Is</a:t>
            </a:r>
            <a:r>
              <a:rPr lang="it-IT" sz="18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the </a:t>
            </a:r>
            <a:r>
              <a:rPr lang="it-IT" sz="18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primary</a:t>
            </a:r>
            <a:r>
              <a:rPr lang="it-IT" sz="18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</a:t>
            </a:r>
            <a:r>
              <a:rPr lang="it-IT" sz="18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unit</a:t>
            </a:r>
            <a:r>
              <a:rPr lang="it-IT" sz="18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of a </a:t>
            </a:r>
            <a:r>
              <a:rPr lang="it-IT" sz="1800" b="0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run</a:t>
            </a:r>
            <a:endParaRPr lang="it-IT" sz="180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285750" indent="-28575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Before the event is processed, it contains primary vertices and primary particles produced by a generator (a concrete implementation of a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G4VPrimaryGenerator</a:t>
            </a:r>
            <a:r>
              <a:rPr lang="en-IT" sz="1800" b="1" dirty="0">
                <a:solidFill>
                  <a:srgbClr val="152033"/>
                </a:solidFill>
                <a:latin typeface="Arial"/>
                <a:cs typeface="Arial"/>
              </a:rPr>
              <a:t>)</a:t>
            </a:r>
          </a:p>
          <a:p>
            <a:pPr>
              <a:lnSpc>
                <a:spcPct val="108000"/>
              </a:lnSpc>
              <a:spcBef>
                <a:spcPts val="0"/>
              </a:spcBef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br>
              <a:rPr lang="en-IT" sz="1800" b="1" dirty="0">
                <a:solidFill>
                  <a:srgbClr val="0A8F7A"/>
                </a:solidFill>
                <a:latin typeface="Arial"/>
                <a:cs typeface="Arial"/>
              </a:rPr>
            </a:br>
            <a:r>
              <a:rPr lang="en-IT" sz="1800" b="1" dirty="0">
                <a:solidFill>
                  <a:srgbClr val="0A8F7A"/>
                </a:solidFill>
                <a:latin typeface="Arial"/>
                <a:cs typeface="Arial"/>
              </a:rPr>
              <a:t>G4EventManager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The current event being simulated is managed by G4EventManager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The tracks being followed for the current event are stored in a stack managed by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G4StackManager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User hooks allow for a customisation of the simulation behaviour via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G4UserEventAction</a:t>
            </a: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,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G4UserStackingAction</a:t>
            </a: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 and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G4VUserEventInformation</a:t>
            </a: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.</a:t>
            </a:r>
          </a:p>
          <a:p>
            <a:endParaRPr lang="en-IT" sz="1800" b="1" dirty="0">
              <a:solidFill>
                <a:srgbClr val="0A8F7A"/>
              </a:solidFill>
              <a:latin typeface="Arial"/>
              <a:cs typeface="Arial"/>
            </a:endParaRPr>
          </a:p>
          <a:p>
            <a:pPr>
              <a:lnSpc>
                <a:spcPct val="108000"/>
              </a:lnSpc>
              <a:spcBef>
                <a:spcPts val="0"/>
              </a:spcBef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en-IT" sz="1800" b="1" dirty="0">
                <a:solidFill>
                  <a:srgbClr val="0A8F7A"/>
                </a:solidFill>
                <a:latin typeface="Arial"/>
                <a:cs typeface="Arial"/>
              </a:rPr>
              <a:t>G4VPrimaryGenerator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Event generation is performed via a concrete implementation of a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G4VPrimaryGenerato</a:t>
            </a: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r class.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This is usually instantiated by the user in the user-defined concrete implementation of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G4VUserPrimaryGeneratorAction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GEANT4 provides </a:t>
            </a:r>
            <a:r>
              <a:rPr lang="en-IT" sz="1800" b="1" dirty="0">
                <a:solidFill>
                  <a:srgbClr val="152033"/>
                </a:solidFill>
                <a:latin typeface="Arial"/>
                <a:cs typeface="Arial"/>
              </a:rPr>
              <a:t>three concrete implementation </a:t>
            </a:r>
            <a:r>
              <a:rPr lang="en-IT" sz="1800" dirty="0">
                <a:solidFill>
                  <a:srgbClr val="152033"/>
                </a:solidFill>
                <a:latin typeface="Arial"/>
                <a:cs typeface="Arial"/>
              </a:rPr>
              <a:t>of G4VPrimaryGenerator: </a:t>
            </a:r>
            <a:r>
              <a:rPr lang="en-IT" sz="1800" b="1" dirty="0">
                <a:solidFill>
                  <a:srgbClr val="C00000"/>
                </a:solidFill>
                <a:latin typeface="Arial"/>
                <a:cs typeface="Arial"/>
              </a:rPr>
              <a:t>G4ParticleGun, G4HEPEvtInterface and the G4GeneralParticleSource</a:t>
            </a:r>
          </a:p>
          <a:p>
            <a:endParaRPr lang="en-IT" sz="1800" b="1" dirty="0">
              <a:solidFill>
                <a:srgbClr val="C00000"/>
              </a:solidFill>
              <a:latin typeface="Arial"/>
              <a:cs typeface="Arial"/>
            </a:endParaRPr>
          </a:p>
          <a:p>
            <a:endParaRPr lang="en-IT" sz="1800" dirty="0">
              <a:solidFill>
                <a:srgbClr val="152033"/>
              </a:solidFill>
              <a:latin typeface="Arial"/>
              <a:cs typeface="Arial"/>
            </a:endParaRPr>
          </a:p>
          <a:p>
            <a:endParaRPr lang="en-IT" sz="1800" dirty="0">
              <a:solidFill>
                <a:srgbClr val="152033"/>
              </a:solidFill>
              <a:latin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65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endParaRPr sz="18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1878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>
            <a:extLst>
              <a:ext uri="{FF2B5EF4-FFF2-40B4-BE49-F238E27FC236}">
                <a16:creationId xmlns:a16="http://schemas.microsoft.com/office/drawing/2014/main" id="{A1DE98FA-65B1-443F-831C-ABFB7741D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G4VUserPrimaryGeneratorAction</a:t>
            </a:r>
            <a:endParaRPr sz="3525" b="1" dirty="0">
              <a:solidFill>
                <a:srgbClr val="0A244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DBAE0428-6598-466A-AE08-ACD257186161}"/>
              </a:ext>
            </a:extLst>
          </p:cNvPr>
          <p:cNvSpPr>
            <a:spLocks noGrp="1"/>
          </p:cNvSpPr>
          <p:nvPr/>
        </p:nvSpPr>
        <p:spPr>
          <a:xfrm>
            <a:off x="685800" y="1632298"/>
            <a:ext cx="10820400" cy="4768502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2400" dirty="0" err="1">
                <a:solidFill>
                  <a:srgbClr val="152033"/>
                </a:solidFill>
                <a:latin typeface="Arial"/>
                <a:cs typeface="Arial"/>
              </a:rPr>
              <a:t>It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</a:t>
            </a:r>
            <a:r>
              <a:rPr lang="it-IT" sz="2400" dirty="0" err="1">
                <a:solidFill>
                  <a:srgbClr val="152033"/>
                </a:solidFill>
                <a:latin typeface="Arial"/>
                <a:cs typeface="Arial"/>
              </a:rPr>
              <a:t>is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one of the </a:t>
            </a:r>
            <a:r>
              <a:rPr lang="it-IT" sz="2400" b="1" dirty="0" err="1">
                <a:solidFill>
                  <a:srgbClr val="0A8F7A"/>
                </a:solidFill>
                <a:latin typeface="Arial"/>
                <a:cs typeface="Arial"/>
              </a:rPr>
              <a:t>mandatory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user classes and </a:t>
            </a:r>
            <a:r>
              <a:rPr lang="it-IT" sz="2400" dirty="0" err="1">
                <a:solidFill>
                  <a:srgbClr val="152033"/>
                </a:solidFill>
                <a:latin typeface="Arial"/>
                <a:cs typeface="Arial"/>
              </a:rPr>
              <a:t>it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controls the </a:t>
            </a:r>
            <a:r>
              <a:rPr lang="it-IT" sz="2400" b="1" dirty="0">
                <a:solidFill>
                  <a:srgbClr val="0A8F7A"/>
                </a:solidFill>
                <a:latin typeface="Arial"/>
                <a:cs typeface="Arial"/>
              </a:rPr>
              <a:t>generation 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of </a:t>
            </a:r>
            <a:r>
              <a:rPr lang="it-IT" sz="2400" b="1" dirty="0" err="1">
                <a:solidFill>
                  <a:srgbClr val="0A8F7A"/>
                </a:solidFill>
                <a:latin typeface="Arial"/>
                <a:cs typeface="Arial"/>
              </a:rPr>
              <a:t>primary</a:t>
            </a:r>
            <a:r>
              <a:rPr lang="it-IT" sz="2400" b="1" dirty="0">
                <a:solidFill>
                  <a:srgbClr val="0A8F7A"/>
                </a:solidFill>
                <a:latin typeface="Arial"/>
                <a:cs typeface="Arial"/>
              </a:rPr>
              <a:t> </a:t>
            </a:r>
            <a:r>
              <a:rPr lang="it-IT" sz="2400" b="1" dirty="0" err="1">
                <a:solidFill>
                  <a:srgbClr val="0A8F7A"/>
                </a:solidFill>
                <a:latin typeface="Arial"/>
                <a:cs typeface="Arial"/>
              </a:rPr>
              <a:t>particles</a:t>
            </a:r>
            <a:endParaRPr lang="it-IT" sz="2400" b="1" dirty="0">
              <a:solidFill>
                <a:srgbClr val="0A8F7A"/>
              </a:solidFill>
              <a:latin typeface="Arial"/>
              <a:cs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This class does not directly generate primaries but invokes the </a:t>
            </a:r>
            <a:r>
              <a:rPr lang="en-US" sz="2400" b="1" dirty="0" err="1">
                <a:solidFill>
                  <a:srgbClr val="0A8F7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GeneratePrimaryVertex</a:t>
            </a:r>
            <a:r>
              <a:rPr lang="en-US" sz="2400" b="1" dirty="0">
                <a:solidFill>
                  <a:srgbClr val="0A8F7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method of a generator to create the initial state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It </a:t>
            </a:r>
            <a:r>
              <a:rPr lang="en-US" sz="2400" b="1" dirty="0">
                <a:solidFill>
                  <a:srgbClr val="0A8F7A"/>
                </a:solidFill>
                <a:latin typeface="Arial"/>
                <a:cs typeface="Arial"/>
              </a:rPr>
              <a:t>registers</a:t>
            </a: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 the primary particle(s) to the </a:t>
            </a:r>
            <a:r>
              <a:rPr lang="en-US" sz="2400" b="1" dirty="0">
                <a:solidFill>
                  <a:srgbClr val="0A8F7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G4Event</a:t>
            </a: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 object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it-IT" sz="2400" dirty="0" err="1">
                <a:solidFill>
                  <a:srgbClr val="152033"/>
                </a:solidFill>
                <a:latin typeface="Arial"/>
                <a:cs typeface="Arial"/>
              </a:rPr>
              <a:t>It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</a:t>
            </a:r>
            <a:r>
              <a:rPr lang="it-IT" sz="2400" dirty="0" err="1">
                <a:solidFill>
                  <a:srgbClr val="152033"/>
                </a:solidFill>
                <a:latin typeface="Arial"/>
                <a:cs typeface="Arial"/>
              </a:rPr>
              <a:t>has</a:t>
            </a:r>
            <a:r>
              <a:rPr lang="it-IT" sz="2400" dirty="0">
                <a:solidFill>
                  <a:srgbClr val="152033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1520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GeneratePrimaries</a:t>
            </a:r>
            <a:r>
              <a:rPr lang="en-US" sz="2400" b="1" dirty="0">
                <a:solidFill>
                  <a:srgbClr val="1520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(G4Event*) </a:t>
            </a: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method which is </a:t>
            </a:r>
            <a:r>
              <a:rPr lang="en-US" sz="2400" b="1" dirty="0">
                <a:solidFill>
                  <a:srgbClr val="0A8F7A"/>
                </a:solidFill>
                <a:latin typeface="Arial"/>
                <a:cs typeface="Arial"/>
              </a:rPr>
              <a:t>purely virtual</a:t>
            </a:r>
            <a:r>
              <a:rPr lang="en-US" sz="2400" dirty="0">
                <a:solidFill>
                  <a:srgbClr val="152033"/>
                </a:solidFill>
                <a:latin typeface="Arial"/>
                <a:cs typeface="Arial"/>
              </a:rPr>
              <a:t>, so it must be implemented in the user class</a:t>
            </a:r>
            <a:endParaRPr lang="it-IT" sz="2400" dirty="0">
              <a:solidFill>
                <a:srgbClr val="152033"/>
              </a:solidFill>
              <a:latin typeface="Arial"/>
              <a:cs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33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1CFE3F-2401-4FAD-24DC-81C6A876E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93" y="743653"/>
            <a:ext cx="6204612" cy="4188111"/>
          </a:xfrm>
          <a:prstGeom prst="rect">
            <a:avLst/>
          </a:prstGeom>
          <a:ln>
            <a:solidFill>
              <a:srgbClr val="CAD7E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A495B2-3AAA-6FCC-02B2-1F3325B80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640" y="3245046"/>
            <a:ext cx="5291667" cy="3373436"/>
          </a:xfrm>
          <a:prstGeom prst="rect">
            <a:avLst/>
          </a:prstGeom>
          <a:ln>
            <a:solidFill>
              <a:srgbClr val="CAD7E4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9F27C1-0E33-5F59-BC37-36051881EC89}"/>
              </a:ext>
            </a:extLst>
          </p:cNvPr>
          <p:cNvSpPr/>
          <p:nvPr/>
        </p:nvSpPr>
        <p:spPr>
          <a:xfrm>
            <a:off x="2526075" y="2147736"/>
            <a:ext cx="1085012" cy="659992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6007B7D-E256-E580-21ED-11330E1CE5E6}"/>
              </a:ext>
            </a:extLst>
          </p:cNvPr>
          <p:cNvGrpSpPr/>
          <p:nvPr/>
        </p:nvGrpSpPr>
        <p:grpSpPr>
          <a:xfrm>
            <a:off x="3611087" y="2639961"/>
            <a:ext cx="5843998" cy="1130761"/>
            <a:chOff x="3611087" y="2639961"/>
            <a:chExt cx="5843998" cy="11307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646C78-91CA-2298-AAE2-B7A20E7609DC}"/>
                </a:ext>
              </a:extLst>
            </p:cNvPr>
            <p:cNvSpPr/>
            <p:nvPr/>
          </p:nvSpPr>
          <p:spPr>
            <a:xfrm>
              <a:off x="7608693" y="3245046"/>
              <a:ext cx="1846392" cy="525676"/>
            </a:xfrm>
            <a:prstGeom prst="rect">
              <a:avLst/>
            </a:prstGeom>
            <a:solidFill>
              <a:srgbClr val="FFFF00">
                <a:alpha val="3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2DAE508-A06B-1C48-5355-7DB66CCE95C8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3611087" y="2639961"/>
              <a:ext cx="3997606" cy="867923"/>
            </a:xfrm>
            <a:prstGeom prst="line">
              <a:avLst/>
            </a:prstGeom>
            <a:ln w="104775" cmpd="dbl">
              <a:solidFill>
                <a:schemeClr val="accent1">
                  <a:lumMod val="75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959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>
            <a:extLst>
              <a:ext uri="{FF2B5EF4-FFF2-40B4-BE49-F238E27FC236}">
                <a16:creationId xmlns:a16="http://schemas.microsoft.com/office/drawing/2014/main" id="{CDE00F40-5481-4E49-9AA7-7ACE594E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442"/>
                </a:solidFill>
                <a:latin typeface="Arial"/>
                <a:ea typeface="Arial"/>
                <a:cs typeface="Arial"/>
              </a:rPr>
              <a:t>A primary event is a hierarchy</a:t>
            </a:r>
          </a:p>
        </p:txBody>
      </p:sp>
      <p:sp>
        <p:nvSpPr>
          <p:cNvPr id="103" name="Rounded Rectangle 102">
            <a:extLst>
              <a:ext uri="{FF2B5EF4-FFF2-40B4-BE49-F238E27FC236}">
                <a16:creationId xmlns:a16="http://schemas.microsoft.com/office/drawing/2014/main" id="{287595F5-D5EC-4286-9AA2-3D5F710DBBE5}"/>
              </a:ext>
            </a:extLst>
          </p:cNvPr>
          <p:cNvSpPr>
            <a:spLocks noGrp="1"/>
          </p:cNvSpPr>
          <p:nvPr/>
        </p:nvSpPr>
        <p:spPr>
          <a:xfrm>
            <a:off x="685799" y="1657350"/>
            <a:ext cx="10913301" cy="4914900"/>
          </a:xfrm>
          <a:prstGeom prst="roundRect">
            <a:avLst>
              <a:gd name="adj" fmla="val 3030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G4Event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  contains one or more </a:t>
            </a:r>
            <a:r>
              <a:rPr sz="2400" b="1" dirty="0">
                <a:solidFill>
                  <a:srgbClr val="00B050"/>
                </a:solidFill>
                <a:latin typeface="Arial"/>
                <a:ea typeface="Arial"/>
                <a:cs typeface="Arial"/>
              </a:rPr>
              <a:t>G4PrimaryVertex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00B050"/>
                </a:solidFill>
                <a:latin typeface="Arial"/>
                <a:cs typeface="Arial"/>
              </a:rPr>
              <a:t>G4PrimaryVertex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  stores the common position and time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  contains one or more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G4PrimaryParticle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2457C5"/>
                </a:solidFill>
                <a:latin typeface="Arial"/>
                <a:cs typeface="Arial"/>
              </a:rPr>
              <a:t>G4PrimaryParticle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  stores particle identity, momentum and optional ancestry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Before transport,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G4EventManager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converts known primary particles into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G4Track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objects.</a:t>
            </a:r>
          </a:p>
        </p:txBody>
      </p:sp>
    </p:spTree>
    <p:extLst>
      <p:ext uri="{BB962C8B-B14F-4D97-AF65-F5344CB8AC3E}">
        <p14:creationId xmlns:p14="http://schemas.microsoft.com/office/powerpoint/2010/main" val="2033307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70691B-5C81-6C49-0417-D5A2B33AE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9"/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D2F767-740C-66E9-E986-B9F218D7F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505415"/>
            <a:ext cx="6096000" cy="384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0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>
            <a:extLst>
              <a:ext uri="{FF2B5EF4-FFF2-40B4-BE49-F238E27FC236}">
                <a16:creationId xmlns:a16="http://schemas.microsoft.com/office/drawing/2014/main" id="{24309611-809C-498F-B7CD-F1EDDA18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G4V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User</a:t>
            </a:r>
            <a:r>
              <a:rPr sz="3525" b="1" dirty="0" err="1">
                <a:solidFill>
                  <a:srgbClr val="0A2442"/>
                </a:solidFill>
                <a:latin typeface="Arial"/>
                <a:ea typeface="Arial"/>
                <a:cs typeface="Arial"/>
              </a:rPr>
              <a:t>PrimaryGenerator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defines creation</a:t>
            </a:r>
          </a:p>
        </p:txBody>
      </p:sp>
      <p:sp>
        <p:nvSpPr>
          <p:cNvPr id="51" name="PlaceHolder 2">
            <a:extLst>
              <a:ext uri="{FF2B5EF4-FFF2-40B4-BE49-F238E27FC236}">
                <a16:creationId xmlns:a16="http://schemas.microsoft.com/office/drawing/2014/main" id="{D13E016E-2478-4B54-9195-9EA3D4A1262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25468" y="1657350"/>
            <a:ext cx="11557229" cy="4586696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 concrete generator implements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 err="1">
                <a:solidFill>
                  <a:srgbClr val="2457C5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</a:rPr>
              <a:t>GeneratePrimaryVertex</a:t>
            </a:r>
            <a:r>
              <a:rPr sz="2400" b="1" dirty="0">
                <a:solidFill>
                  <a:srgbClr val="2457C5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</a:rPr>
              <a:t>(G4Event*)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8000"/>
              </a:lnSpc>
              <a:spcBef>
                <a:spcPts val="0"/>
              </a:spcBef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lang="en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GeneratePrimaries()</a:t>
            </a:r>
            <a:r>
              <a:rPr lang="en-IT" sz="2400" dirty="0"/>
              <a:t>may invoke multiple </a:t>
            </a:r>
            <a:r>
              <a:rPr lang="en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G4VPrimaryGenerator</a:t>
            </a:r>
            <a:r>
              <a:rPr lang="en-IT" sz="2400" dirty="0"/>
              <a:t> objects, and each generator may be invoked more than once for the same </a:t>
            </a:r>
            <a:r>
              <a:rPr lang="en-IT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G4Event</a:t>
            </a:r>
          </a:p>
          <a:p>
            <a:pPr>
              <a:lnSpc>
                <a:spcPct val="108000"/>
              </a:lnSpc>
              <a:spcBef>
                <a:spcPts val="0"/>
              </a:spcBef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Geant4 provides three concrete implementations</a:t>
            </a:r>
            <a:r>
              <a:rPr lang="it-IT"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of the </a:t>
            </a:r>
            <a:r>
              <a:rPr lang="it-IT" sz="2400" b="0" dirty="0">
                <a:solidFill>
                  <a:srgbClr val="152033"/>
                </a:solidFill>
                <a:latin typeface="Courier New" panose="02070309020205020404" pitchFamily="49" charset="0"/>
                <a:ea typeface="Arial"/>
                <a:cs typeface="Courier New" panose="02070309020205020404" pitchFamily="49" charset="0"/>
              </a:rPr>
              <a:t>G4VPrimaryGenerator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: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G4ParticleGun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- fixed kinematics, simple control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G4GeneralParticleSource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- configurable distributions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• </a:t>
            </a: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G4HEPEvtInterface</a:t>
            </a: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- ASCII event-generator interface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449302-301E-72B8-AF1C-4B620BBF893D}"/>
              </a:ext>
            </a:extLst>
          </p:cNvPr>
          <p:cNvSpPr txBox="1"/>
          <p:nvPr/>
        </p:nvSpPr>
        <p:spPr>
          <a:xfrm>
            <a:off x="702262" y="6387584"/>
            <a:ext cx="10803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G4HEPEvtInterface</a:t>
            </a:r>
            <a:r>
              <a:rPr lang="en-GB" dirty="0"/>
              <a:t> Read ASCII distributions generated with a well defined format by external codes</a:t>
            </a:r>
          </a:p>
        </p:txBody>
      </p:sp>
    </p:spTree>
    <p:extLst>
      <p:ext uri="{BB962C8B-B14F-4D97-AF65-F5344CB8AC3E}">
        <p14:creationId xmlns:p14="http://schemas.microsoft.com/office/powerpoint/2010/main" val="962427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>
            <a:extLst>
              <a:ext uri="{FF2B5EF4-FFF2-40B4-BE49-F238E27FC236}">
                <a16:creationId xmlns:a16="http://schemas.microsoft.com/office/drawing/2014/main" id="{7611D45D-5878-4C75-8A30-66750C867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85750"/>
            <a:ext cx="108204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marL="0" indent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  <a:defRPr sz="35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Choose the simplest matching</a:t>
            </a:r>
            <a:r>
              <a:rPr lang="it-IT"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 </a:t>
            </a:r>
            <a:r>
              <a:rPr sz="3525" b="1" dirty="0">
                <a:solidFill>
                  <a:srgbClr val="0A2442"/>
                </a:solidFill>
                <a:latin typeface="Arial"/>
                <a:ea typeface="Arial"/>
                <a:cs typeface="Arial"/>
              </a:rPr>
              <a:t>generator</a:t>
            </a:r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88CDA126-A0DF-4B32-B7D9-5EBA64E0C03C}"/>
              </a:ext>
            </a:extLst>
          </p:cNvPr>
          <p:cNvSpPr>
            <a:spLocks noGrp="1"/>
          </p:cNvSpPr>
          <p:nvPr/>
        </p:nvSpPr>
        <p:spPr>
          <a:xfrm>
            <a:off x="685800" y="1657349"/>
            <a:ext cx="10820400" cy="4767513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9525">
            <a:solidFill>
              <a:srgbClr val="CAD7E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  <p:txBody>
          <a:bodyPr wrap="square" lIns="190500" tIns="171450" rIns="190500" bIns="152400" anchor="t">
            <a:noAutofit/>
          </a:bodyPr>
          <a:lstStyle/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G4ParticleGun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Known particle, position, direction and energy; randomization is simple enough to code.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G4GeneralParticleSource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Spatial, angular or spectral distributions; surfaces, volumes or multiple sources; macro control matters.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sz="2400" b="0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2457C5"/>
                </a:solidFill>
                <a:latin typeface="Arial"/>
                <a:ea typeface="Arial"/>
                <a:cs typeface="Arial"/>
              </a:rPr>
              <a:t>Custom G4VPrimaryGenerator</a:t>
            </a:r>
          </a:p>
          <a:p>
            <a:pPr marL="0" indent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  <a:defRPr sz="1875" b="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Correlated particles, several vertices, external event records or event structures that built-ins cannot express.</a:t>
            </a:r>
          </a:p>
        </p:txBody>
      </p:sp>
    </p:spTree>
    <p:extLst>
      <p:ext uri="{BB962C8B-B14F-4D97-AF65-F5344CB8AC3E}">
        <p14:creationId xmlns:p14="http://schemas.microsoft.com/office/powerpoint/2010/main" val="1641771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1624</Words>
  <Application>Microsoft Macintosh PowerPoint</Application>
  <DocSecurity>0</DocSecurity>
  <PresentationFormat>Widescreen</PresentationFormat>
  <Paragraphs>267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Courier New</vt:lpstr>
      <vt:lpstr>DejaVu Sans Mono</vt:lpstr>
      <vt:lpstr>Tahoma</vt:lpstr>
      <vt:lpstr>Office</vt:lpstr>
      <vt:lpstr>Generating primary particles in Geant4</vt:lpstr>
      <vt:lpstr>Primary generation runs per event</vt:lpstr>
      <vt:lpstr>The philosophy</vt:lpstr>
      <vt:lpstr>G4VUserPrimaryGeneratorAction</vt:lpstr>
      <vt:lpstr>PowerPoint Presentation</vt:lpstr>
      <vt:lpstr>A primary event is a hierarchy</vt:lpstr>
      <vt:lpstr>PowerPoint Presentation</vt:lpstr>
      <vt:lpstr>G4VUserPrimaryGenerator defines creation</vt:lpstr>
      <vt:lpstr>Choose the simplest matching generator</vt:lpstr>
      <vt:lpstr>G4ParticleGun is deterministic</vt:lpstr>
      <vt:lpstr>The recipe has two phases</vt:lpstr>
      <vt:lpstr>Construct once; set stable defaults</vt:lpstr>
      <vt:lpstr>Randomize, then create the vertex</vt:lpstr>
      <vt:lpstr>Change source settings between runs</vt:lpstr>
      <vt:lpstr>PART II</vt:lpstr>
      <vt:lpstr>GPS describes distributions, not just values</vt:lpstr>
      <vt:lpstr>A GPS source can live in a macro</vt:lpstr>
      <vt:lpstr>GPS samples position, direction and energy</vt:lpstr>
      <vt:lpstr>Multiple GPS sources and worker threads</vt:lpstr>
      <vt:lpstr>ParticleGun or GPS?</vt:lpstr>
      <vt:lpstr>G4HEPEvtInterface imports generator kinematics</vt:lpstr>
      <vt:lpstr>Derive a custom generator only when needed</vt:lpstr>
      <vt:lpstr>Examples worth reading</vt:lpstr>
      <vt:lpstr>Hands-on: ParticleGun to GPS</vt:lpstr>
      <vt:lpstr>Three rules to remember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Giuseppe Cirrone</cp:lastModifiedBy>
  <cp:revision>11</cp:revision>
  <dcterms:created xsi:type="dcterms:W3CDTF">2026-07-25T19:11:55Z</dcterms:created>
  <dcterms:modified xsi:type="dcterms:W3CDTF">2026-07-27T22:20:41Z</dcterms:modified>
</cp:coreProperties>
</file>