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3"/>
  </p:notesMasterIdLst>
  <p:sldIdLst>
    <p:sldId id="277" r:id="rId2"/>
    <p:sldId id="284" r:id="rId3"/>
    <p:sldId id="281" r:id="rId4"/>
    <p:sldId id="280" r:id="rId5"/>
    <p:sldId id="282" r:id="rId6"/>
    <p:sldId id="287" r:id="rId7"/>
    <p:sldId id="288" r:id="rId8"/>
    <p:sldId id="289" r:id="rId9"/>
    <p:sldId id="290" r:id="rId10"/>
    <p:sldId id="283" r:id="rId11"/>
    <p:sldId id="286" r:id="rId12"/>
  </p:sldIdLst>
  <p:sldSz cx="10691813" cy="756126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6" autoAdjust="0"/>
    <p:restoredTop sz="94673" autoAdjust="0"/>
  </p:normalViewPr>
  <p:slideViewPr>
    <p:cSldViewPr snapToGrid="0">
      <p:cViewPr varScale="1">
        <p:scale>
          <a:sx n="138" d="100"/>
          <a:sy n="138" d="100"/>
        </p:scale>
        <p:origin x="1568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L4 compressor</a:t>
          </a:r>
        </a:p>
        <a:p>
          <a:r>
            <a:rPr lang="en-US" dirty="0"/>
            <a:t>(not shown in picture, but in same room)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Optics installation (Nov. 24)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Laser beam transport in L4c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Procurement (ordered, delivery scheduled on Dec. 24)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(Q2/25, depending on L4 beamtime)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Laser beam transport L4c to E5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Design (Sept. 24)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2CC6353B-E411-4069-B747-8B9A4FD41AE3}">
      <dgm:prSet phldrT="[Text]"/>
      <dgm:spPr/>
      <dgm:t>
        <a:bodyPr/>
        <a:lstStyle/>
        <a:p>
          <a:r>
            <a:rPr lang="en-US" dirty="0"/>
            <a:t>First Light (Dec. 24)</a:t>
          </a:r>
        </a:p>
      </dgm:t>
    </dgm:pt>
    <dgm:pt modelId="{BB426B13-8228-4D46-8D85-77D87ABC684B}" type="sibTrans" cxnId="{C6F0FDA7-9DB2-4148-9798-86A48C1FE2A9}">
      <dgm:prSet/>
      <dgm:spPr/>
      <dgm:t>
        <a:bodyPr/>
        <a:lstStyle/>
        <a:p>
          <a:endParaRPr lang="en-US"/>
        </a:p>
      </dgm:t>
    </dgm:pt>
    <dgm:pt modelId="{1D975F7F-1AFE-424E-B9BB-8F7F79243101}" type="parTrans" cxnId="{C6F0FDA7-9DB2-4148-9798-86A48C1FE2A9}">
      <dgm:prSet/>
      <dgm:spPr/>
      <dgm:t>
        <a:bodyPr/>
        <a:lstStyle/>
        <a:p>
          <a:endParaRPr lang="en-US"/>
        </a:p>
      </dgm:t>
    </dgm:pt>
    <dgm:pt modelId="{FD67BDBC-FAB9-4EF6-B1F1-9666AF88105C}">
      <dgm:prSet phldrT="[Text]"/>
      <dgm:spPr/>
      <dgm:t>
        <a:bodyPr/>
        <a:lstStyle/>
        <a:p>
          <a:r>
            <a:rPr lang="en-US" dirty="0"/>
            <a:t>100s J demonstration (Feb. 25)</a:t>
          </a:r>
        </a:p>
      </dgm:t>
    </dgm:pt>
    <dgm:pt modelId="{0F327350-3BFD-424B-B023-72C9D31F98A8}" type="parTrans" cxnId="{5EE2DA0C-D384-4BBC-8267-27F58B7306CB}">
      <dgm:prSet/>
      <dgm:spPr/>
      <dgm:t>
        <a:bodyPr/>
        <a:lstStyle/>
        <a:p>
          <a:endParaRPr lang="en-US"/>
        </a:p>
      </dgm:t>
    </dgm:pt>
    <dgm:pt modelId="{1D898827-6F93-4F4E-96C9-7278CAF06B71}" type="sibTrans" cxnId="{5EE2DA0C-D384-4BBC-8267-27F58B7306CB}">
      <dgm:prSet/>
      <dgm:spPr/>
      <dgm:t>
        <a:bodyPr/>
        <a:lstStyle/>
        <a:p>
          <a:endParaRPr lang="en-US"/>
        </a:p>
      </dgm:t>
    </dgm:pt>
    <dgm:pt modelId="{A4B1CC1D-2DAF-41F2-9846-8D3407A347F9}">
      <dgm:prSet phldrT="[Text]"/>
      <dgm:spPr/>
      <dgm:t>
        <a:bodyPr/>
        <a:lstStyle/>
        <a:p>
          <a:r>
            <a:rPr lang="en-US" dirty="0"/>
            <a:t>Procurement (Dec. 24)</a:t>
          </a:r>
        </a:p>
      </dgm:t>
    </dgm:pt>
    <dgm:pt modelId="{521C8FF9-474D-44BE-A53B-E5455350004A}" type="sibTrans" cxnId="{801D406A-C023-4C05-8AAF-4BCCCBE81E2C}">
      <dgm:prSet/>
      <dgm:spPr/>
      <dgm:t>
        <a:bodyPr/>
        <a:lstStyle/>
        <a:p>
          <a:endParaRPr lang="en-US"/>
        </a:p>
      </dgm:t>
    </dgm:pt>
    <dgm:pt modelId="{D60F3679-999A-486B-95BD-2EA30C419F62}" type="parTrans" cxnId="{801D406A-C023-4C05-8AAF-4BCCCBE81E2C}">
      <dgm:prSet/>
      <dgm:spPr/>
      <dgm:t>
        <a:bodyPr/>
        <a:lstStyle/>
        <a:p>
          <a:endParaRPr lang="en-US"/>
        </a:p>
      </dgm:t>
    </dgm:pt>
    <dgm:pt modelId="{49EFF3A2-5F11-462E-8201-3DE0FCF928CB}">
      <dgm:prSet phldrT="[Text]"/>
      <dgm:spPr/>
      <dgm:t>
        <a:bodyPr/>
        <a:lstStyle/>
        <a:p>
          <a:r>
            <a:rPr lang="en-US" dirty="0"/>
            <a:t>Installation (Q1/25)</a:t>
          </a:r>
        </a:p>
      </dgm:t>
    </dgm:pt>
    <dgm:pt modelId="{D3DC7B5A-A044-4C11-91C3-FEB5A882B128}" type="parTrans" cxnId="{F489A068-0986-4AF7-88FB-6B91DA1669D5}">
      <dgm:prSet/>
      <dgm:spPr/>
      <dgm:t>
        <a:bodyPr/>
        <a:lstStyle/>
        <a:p>
          <a:endParaRPr lang="en-US"/>
        </a:p>
      </dgm:t>
    </dgm:pt>
    <dgm:pt modelId="{D6472399-D295-450C-95A7-7E56DFB064A8}" type="sibTrans" cxnId="{F489A068-0986-4AF7-88FB-6B91DA1669D5}">
      <dgm:prSet/>
      <dgm:spPr/>
      <dgm:t>
        <a:bodyPr/>
        <a:lstStyle/>
        <a:p>
          <a:endParaRPr lang="en-US"/>
        </a:p>
      </dgm:t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3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3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5EE2DA0C-D384-4BBC-8267-27F58B7306CB}" srcId="{203CA910-DB3D-42E5-AD1A-25DD0485937E}" destId="{FD67BDBC-FAB9-4EF6-B1F1-9666AF88105C}" srcOrd="2" destOrd="0" parTransId="{0F327350-3BFD-424B-B023-72C9D31F98A8}" sibTransId="{1D898827-6F93-4F4E-96C9-7278CAF06B71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DB5D3E62-4D2A-4EE3-A65D-17FEC517F3B0}" type="presOf" srcId="{49EFF3A2-5F11-462E-8201-3DE0FCF928CB}" destId="{25ADF404-98AD-4F2C-BB81-D97E72A92298}" srcOrd="0" destOrd="2" presId="urn:microsoft.com/office/officeart/2005/8/layout/vList5"/>
    <dgm:cxn modelId="{C02A7845-5339-4E04-8D9E-372DD7F6DC78}" type="presOf" srcId="{FD67BDBC-FAB9-4EF6-B1F1-9666AF88105C}" destId="{19B42D55-74CF-4658-9586-0DEA474940FE}" srcOrd="0" destOrd="2" presId="urn:microsoft.com/office/officeart/2005/8/layout/vList5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F489A068-0986-4AF7-88FB-6B91DA1669D5}" srcId="{A2092E99-26A1-4322-9DBB-8277B481532A}" destId="{49EFF3A2-5F11-462E-8201-3DE0FCF928CB}" srcOrd="2" destOrd="0" parTransId="{D3DC7B5A-A044-4C11-91C3-FEB5A882B128}" sibTransId="{D6472399-D295-450C-95A7-7E56DFB064A8}"/>
    <dgm:cxn modelId="{801D406A-C023-4C05-8AAF-4BCCCBE81E2C}" srcId="{A2092E99-26A1-4322-9DBB-8277B481532A}" destId="{A4B1CC1D-2DAF-41F2-9846-8D3407A347F9}" srcOrd="1" destOrd="0" parTransId="{D60F3679-999A-486B-95BD-2EA30C419F62}" sibTransId="{521C8FF9-474D-44BE-A53B-E5455350004A}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BCE0EF4F-BC0A-44E6-8A31-B04D663FE4B1}" type="presOf" srcId="{2CC6353B-E411-4069-B747-8B9A4FD41AE3}" destId="{19B42D55-74CF-4658-9586-0DEA474940FE}" srcOrd="0" destOrd="1" presId="urn:microsoft.com/office/officeart/2005/8/layout/vList5"/>
    <dgm:cxn modelId="{D36F3175-6C2A-4A19-8E55-349007015D1A}" type="presOf" srcId="{A4B1CC1D-2DAF-41F2-9846-8D3407A347F9}" destId="{25ADF404-98AD-4F2C-BB81-D97E72A92298}" srcOrd="0" destOrd="1" presId="urn:microsoft.com/office/officeart/2005/8/layout/vList5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1" destOrd="0" parTransId="{B5EC488E-842A-4943-AF16-2529E335B403}" sibTransId="{6A49A6E5-65D4-4D38-9AA2-D08B11E5E7FF}"/>
    <dgm:cxn modelId="{C6F0FDA7-9DB2-4148-9798-86A48C1FE2A9}" srcId="{203CA910-DB3D-42E5-AD1A-25DD0485937E}" destId="{2CC6353B-E411-4069-B747-8B9A4FD41AE3}" srcOrd="1" destOrd="0" parTransId="{1D975F7F-1AFE-424E-B9BB-8F7F79243101}" sibTransId="{BB426B13-8228-4D46-8D85-77D87ABC684B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1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E5 works to “free up” space for L4c and E6 pipes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Completed in August 24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Vacuum chambers 7 and 8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Design (Oct. 24)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(Q4/25)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Vacuum chamber 9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Design (Dec. 24)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06686FF2-E39D-40B0-95D3-851F569A90DF}">
      <dgm:prSet phldrT="[Text]"/>
      <dgm:spPr/>
      <dgm:t>
        <a:bodyPr/>
        <a:lstStyle/>
        <a:p>
          <a:r>
            <a:rPr lang="en-US" dirty="0"/>
            <a:t>Procurement (Q3/25)</a:t>
          </a:r>
        </a:p>
      </dgm:t>
    </dgm:pt>
    <dgm:pt modelId="{013BED58-47BA-4187-B774-CE9AE2338F1E}" type="parTrans" cxnId="{EF8585B3-BEAE-4A15-9AAA-05F1599F409D}">
      <dgm:prSet/>
      <dgm:spPr/>
      <dgm:t>
        <a:bodyPr/>
        <a:lstStyle/>
        <a:p>
          <a:endParaRPr lang="en-US"/>
        </a:p>
      </dgm:t>
    </dgm:pt>
    <dgm:pt modelId="{7717AD2C-BD4E-46E2-BFCF-E230CF3738DA}" type="sibTrans" cxnId="{EF8585B3-BEAE-4A15-9AAA-05F1599F409D}">
      <dgm:prSet/>
      <dgm:spPr/>
      <dgm:t>
        <a:bodyPr/>
        <a:lstStyle/>
        <a:p>
          <a:endParaRPr lang="en-US"/>
        </a:p>
      </dgm:t>
    </dgm:pt>
    <dgm:pt modelId="{FEA763E7-8FF0-4C5D-B7DF-14A49C30BA3E}">
      <dgm:prSet/>
      <dgm:spPr/>
      <dgm:t>
        <a:bodyPr/>
        <a:lstStyle/>
        <a:p>
          <a:r>
            <a:rPr lang="en-US" dirty="0"/>
            <a:t>OAP vacuum chamber</a:t>
          </a:r>
        </a:p>
      </dgm:t>
    </dgm:pt>
    <dgm:pt modelId="{FE965ABD-362D-4E3B-82C4-152DAEE3C861}" type="parTrans" cxnId="{C5BC767C-1023-4469-8710-CF07539D206A}">
      <dgm:prSet/>
      <dgm:spPr/>
      <dgm:t>
        <a:bodyPr/>
        <a:lstStyle/>
        <a:p>
          <a:endParaRPr lang="en-US"/>
        </a:p>
      </dgm:t>
    </dgm:pt>
    <dgm:pt modelId="{8B93AA3C-6D2B-443C-94B7-2E8B93C71656}" type="sibTrans" cxnId="{C5BC767C-1023-4469-8710-CF07539D206A}">
      <dgm:prSet/>
      <dgm:spPr/>
      <dgm:t>
        <a:bodyPr/>
        <a:lstStyle/>
        <a:p>
          <a:endParaRPr lang="en-US"/>
        </a:p>
      </dgm:t>
    </dgm:pt>
    <dgm:pt modelId="{A3B6CE18-A47F-4CA0-8700-BC1AE9033312}">
      <dgm:prSet/>
      <dgm:spPr/>
      <dgm:t>
        <a:bodyPr/>
        <a:lstStyle/>
        <a:p>
          <a:r>
            <a:rPr lang="en-US" dirty="0"/>
            <a:t>Design (Dec. 24)</a:t>
          </a:r>
        </a:p>
      </dgm:t>
    </dgm:pt>
    <dgm:pt modelId="{F345C1F5-95A6-49F0-BBCF-85E92296367E}" type="parTrans" cxnId="{9DBC420F-0486-48CE-8F2E-98A899FC97E8}">
      <dgm:prSet/>
      <dgm:spPr/>
      <dgm:t>
        <a:bodyPr/>
        <a:lstStyle/>
        <a:p>
          <a:endParaRPr lang="en-US"/>
        </a:p>
      </dgm:t>
    </dgm:pt>
    <dgm:pt modelId="{FB240270-7005-47B9-BD77-9303FE643A81}" type="sibTrans" cxnId="{9DBC420F-0486-48CE-8F2E-98A899FC97E8}">
      <dgm:prSet/>
      <dgm:spPr/>
      <dgm:t>
        <a:bodyPr/>
        <a:lstStyle/>
        <a:p>
          <a:endParaRPr lang="en-US"/>
        </a:p>
      </dgm:t>
    </dgm:pt>
    <dgm:pt modelId="{4AA15981-64B6-4250-B79E-AFBBAA252F16}">
      <dgm:prSet/>
      <dgm:spPr/>
      <dgm:t>
        <a:bodyPr/>
        <a:lstStyle/>
        <a:p>
          <a:r>
            <a:rPr lang="en-US" dirty="0"/>
            <a:t>Optics</a:t>
          </a:r>
        </a:p>
      </dgm:t>
    </dgm:pt>
    <dgm:pt modelId="{CAE6F3B8-18C4-4982-8630-3EB843D7BCA6}" type="parTrans" cxnId="{FEFE016F-2B7E-426E-94E0-2B1227029F3C}">
      <dgm:prSet/>
      <dgm:spPr/>
      <dgm:t>
        <a:bodyPr/>
        <a:lstStyle/>
        <a:p>
          <a:endParaRPr lang="en-US"/>
        </a:p>
      </dgm:t>
    </dgm:pt>
    <dgm:pt modelId="{DB08E85C-9F17-4CDF-AE92-6A1C589352A8}" type="sibTrans" cxnId="{FEFE016F-2B7E-426E-94E0-2B1227029F3C}">
      <dgm:prSet/>
      <dgm:spPr/>
      <dgm:t>
        <a:bodyPr/>
        <a:lstStyle/>
        <a:p>
          <a:endParaRPr lang="en-US"/>
        </a:p>
      </dgm:t>
    </dgm:pt>
    <dgm:pt modelId="{508677E8-5C10-426E-8075-1D2BDD08026F}">
      <dgm:prSet/>
      <dgm:spPr/>
      <dgm:t>
        <a:bodyPr/>
        <a:lstStyle/>
        <a:p>
          <a:r>
            <a:rPr lang="en-US" dirty="0"/>
            <a:t>OAP (delivery exp. Q2/26)</a:t>
          </a:r>
        </a:p>
      </dgm:t>
    </dgm:pt>
    <dgm:pt modelId="{5D205F5E-3F56-4BEB-94EF-621A3261F070}" type="parTrans" cxnId="{AEC331B2-2373-4F43-8214-2E6B705ADD15}">
      <dgm:prSet/>
      <dgm:spPr/>
      <dgm:t>
        <a:bodyPr/>
        <a:lstStyle/>
        <a:p>
          <a:endParaRPr lang="en-US"/>
        </a:p>
      </dgm:t>
    </dgm:pt>
    <dgm:pt modelId="{15BE25DE-163A-4199-9ADF-D4459D5E855A}" type="sibTrans" cxnId="{AEC331B2-2373-4F43-8214-2E6B705ADD15}">
      <dgm:prSet/>
      <dgm:spPr/>
      <dgm:t>
        <a:bodyPr/>
        <a:lstStyle/>
        <a:p>
          <a:endParaRPr lang="en-US"/>
        </a:p>
      </dgm:t>
    </dgm:pt>
    <dgm:pt modelId="{14BEEC90-DC19-410E-AD48-426B607973FE}">
      <dgm:prSet/>
      <dgm:spPr/>
      <dgm:t>
        <a:bodyPr/>
        <a:lstStyle/>
        <a:p>
          <a:r>
            <a:rPr lang="en-US" dirty="0"/>
            <a:t>Mirrors (delivery exp. Q4/25)</a:t>
          </a:r>
        </a:p>
      </dgm:t>
    </dgm:pt>
    <dgm:pt modelId="{26415854-1586-481C-801E-6A9084B99A91}" type="parTrans" cxnId="{A611BF7E-F895-4666-93E1-0AA7344D7E34}">
      <dgm:prSet/>
      <dgm:spPr/>
      <dgm:t>
        <a:bodyPr/>
        <a:lstStyle/>
        <a:p>
          <a:endParaRPr lang="en-US"/>
        </a:p>
      </dgm:t>
    </dgm:pt>
    <dgm:pt modelId="{71C2B947-0913-40F0-B4BE-BA0D9668017A}" type="sibTrans" cxnId="{A611BF7E-F895-4666-93E1-0AA7344D7E34}">
      <dgm:prSet/>
      <dgm:spPr/>
      <dgm:t>
        <a:bodyPr/>
        <a:lstStyle/>
        <a:p>
          <a:endParaRPr lang="en-US"/>
        </a:p>
      </dgm:t>
    </dgm:pt>
    <dgm:pt modelId="{496142D3-787B-444F-9659-7AE08F911457}">
      <dgm:prSet/>
      <dgm:spPr/>
      <dgm:t>
        <a:bodyPr/>
        <a:lstStyle/>
        <a:p>
          <a:r>
            <a:rPr lang="en-US" dirty="0"/>
            <a:t>Procurement (Q4/25)</a:t>
          </a:r>
        </a:p>
      </dgm:t>
    </dgm:pt>
    <dgm:pt modelId="{EA4F6934-F192-411D-83F4-50BA36289306}" type="parTrans" cxnId="{99494AFB-0947-45F0-8754-B63A8619C8E1}">
      <dgm:prSet/>
      <dgm:spPr/>
      <dgm:t>
        <a:bodyPr/>
        <a:lstStyle/>
        <a:p>
          <a:endParaRPr lang="en-US"/>
        </a:p>
      </dgm:t>
    </dgm:pt>
    <dgm:pt modelId="{297DD434-09EF-498F-B4B9-C9BD2732A1BD}" type="sibTrans" cxnId="{99494AFB-0947-45F0-8754-B63A8619C8E1}">
      <dgm:prSet/>
      <dgm:spPr/>
      <dgm:t>
        <a:bodyPr/>
        <a:lstStyle/>
        <a:p>
          <a:endParaRPr lang="en-US"/>
        </a:p>
      </dgm:t>
    </dgm:pt>
    <dgm:pt modelId="{F01E373E-C2F7-414A-B6FC-198D87D3C5FE}">
      <dgm:prSet/>
      <dgm:spPr/>
      <dgm:t>
        <a:bodyPr/>
        <a:lstStyle/>
        <a:p>
          <a:r>
            <a:rPr lang="en-US" dirty="0"/>
            <a:t>Installation (Q1/26)</a:t>
          </a:r>
        </a:p>
      </dgm:t>
    </dgm:pt>
    <dgm:pt modelId="{C6C90AC9-7298-4881-91B4-ED9B234C3DFD}" type="parTrans" cxnId="{3152E117-600A-4242-87F4-047D53DB8498}">
      <dgm:prSet/>
      <dgm:spPr/>
      <dgm:t>
        <a:bodyPr/>
        <a:lstStyle/>
        <a:p>
          <a:endParaRPr lang="en-US"/>
        </a:p>
      </dgm:t>
    </dgm:pt>
    <dgm:pt modelId="{72E15F97-E519-4979-ACB4-3D8BDAAE8C70}" type="sibTrans" cxnId="{3152E117-600A-4242-87F4-047D53DB8498}">
      <dgm:prSet/>
      <dgm:spPr/>
      <dgm:t>
        <a:bodyPr/>
        <a:lstStyle/>
        <a:p>
          <a:endParaRPr lang="en-US"/>
        </a:p>
      </dgm:t>
    </dgm:pt>
    <dgm:pt modelId="{03E5E8F9-25A7-4BBE-B899-FDEE8506EFDF}">
      <dgm:prSet/>
      <dgm:spPr/>
      <dgm:t>
        <a:bodyPr/>
        <a:lstStyle/>
        <a:p>
          <a:r>
            <a:rPr lang="en-US" dirty="0"/>
            <a:t>Procurement (Q4/25)</a:t>
          </a:r>
        </a:p>
      </dgm:t>
    </dgm:pt>
    <dgm:pt modelId="{BC50D5B7-2B99-4884-AED8-5848642CB96A}" type="parTrans" cxnId="{396B5657-8613-443E-893A-0D63E2FC04C5}">
      <dgm:prSet/>
      <dgm:spPr/>
      <dgm:t>
        <a:bodyPr/>
        <a:lstStyle/>
        <a:p>
          <a:endParaRPr lang="en-US"/>
        </a:p>
      </dgm:t>
    </dgm:pt>
    <dgm:pt modelId="{3408CA98-93D0-4FA4-AD2D-F2CA1186410B}" type="sibTrans" cxnId="{396B5657-8613-443E-893A-0D63E2FC04C5}">
      <dgm:prSet/>
      <dgm:spPr/>
      <dgm:t>
        <a:bodyPr/>
        <a:lstStyle/>
        <a:p>
          <a:endParaRPr lang="en-US"/>
        </a:p>
      </dgm:t>
    </dgm:pt>
    <dgm:pt modelId="{4D4AA8CB-5B32-4660-9100-DA30BACA962A}">
      <dgm:prSet/>
      <dgm:spPr/>
      <dgm:t>
        <a:bodyPr/>
        <a:lstStyle/>
        <a:p>
          <a:r>
            <a:rPr lang="en-US" dirty="0"/>
            <a:t>Installation (Q1/26)</a:t>
          </a:r>
        </a:p>
      </dgm:t>
    </dgm:pt>
    <dgm:pt modelId="{59C4369C-90F3-4691-B8EB-2A56D90F0323}" type="parTrans" cxnId="{1D9F895D-94BC-4311-A03B-C4C05B45F730}">
      <dgm:prSet/>
      <dgm:spPr/>
      <dgm:t>
        <a:bodyPr/>
        <a:lstStyle/>
        <a:p>
          <a:endParaRPr lang="en-US"/>
        </a:p>
      </dgm:t>
    </dgm:pt>
    <dgm:pt modelId="{C8A15D26-5B04-4EDC-A3DB-AC24EEF1D330}" type="sibTrans" cxnId="{1D9F895D-94BC-4311-A03B-C4C05B45F730}">
      <dgm:prSet/>
      <dgm:spPr/>
      <dgm:t>
        <a:bodyPr/>
        <a:lstStyle/>
        <a:p>
          <a:endParaRPr lang="en-US"/>
        </a:p>
      </dgm:t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5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5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5">
        <dgm:presLayoutVars>
          <dgm:bulletEnabled val="1"/>
        </dgm:presLayoutVars>
      </dgm:prSet>
      <dgm:spPr/>
    </dgm:pt>
    <dgm:pt modelId="{6CAE81DC-5A2E-406A-A601-CEFCE9F7B5AC}" type="pres">
      <dgm:prSet presAssocID="{91C55AF5-7CD3-4FE0-9E69-AD9C865B2BF2}" presName="sp" presStyleCnt="0"/>
      <dgm:spPr/>
    </dgm:pt>
    <dgm:pt modelId="{BCA625D4-D143-4EA3-B163-40EB138CA494}" type="pres">
      <dgm:prSet presAssocID="{FEA763E7-8FF0-4C5D-B7DF-14A49C30BA3E}" presName="linNode" presStyleCnt="0"/>
      <dgm:spPr/>
    </dgm:pt>
    <dgm:pt modelId="{4DB143EF-0837-4F1A-B706-A70B4CDA5850}" type="pres">
      <dgm:prSet presAssocID="{FEA763E7-8FF0-4C5D-B7DF-14A49C30BA3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378872C-69E7-4204-BA05-D1D4B5498CDC}" type="pres">
      <dgm:prSet presAssocID="{FEA763E7-8FF0-4C5D-B7DF-14A49C30BA3E}" presName="descendantText" presStyleLbl="alignAccFollowNode1" presStyleIdx="3" presStyleCnt="5">
        <dgm:presLayoutVars>
          <dgm:bulletEnabled val="1"/>
        </dgm:presLayoutVars>
      </dgm:prSet>
      <dgm:spPr/>
    </dgm:pt>
    <dgm:pt modelId="{D4830B73-EB16-4C4A-AAE1-69758D609F0E}" type="pres">
      <dgm:prSet presAssocID="{8B93AA3C-6D2B-443C-94B7-2E8B93C71656}" presName="sp" presStyleCnt="0"/>
      <dgm:spPr/>
    </dgm:pt>
    <dgm:pt modelId="{6D72D67B-B7A8-4B0A-8997-E79A345E449B}" type="pres">
      <dgm:prSet presAssocID="{4AA15981-64B6-4250-B79E-AFBBAA252F16}" presName="linNode" presStyleCnt="0"/>
      <dgm:spPr/>
    </dgm:pt>
    <dgm:pt modelId="{5A2A0CFA-2B65-489D-A47F-F53C6F55F4FD}" type="pres">
      <dgm:prSet presAssocID="{4AA15981-64B6-4250-B79E-AFBBAA252F1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B351176-2402-4964-AC19-E070E83486B9}" type="pres">
      <dgm:prSet presAssocID="{4AA15981-64B6-4250-B79E-AFBBAA252F1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9DBC420F-0486-48CE-8F2E-98A899FC97E8}" srcId="{FEA763E7-8FF0-4C5D-B7DF-14A49C30BA3E}" destId="{A3B6CE18-A47F-4CA0-8700-BC1AE9033312}" srcOrd="0" destOrd="0" parTransId="{F345C1F5-95A6-49F0-BBCF-85E92296367E}" sibTransId="{FB240270-7005-47B9-BD77-9303FE643A81}"/>
    <dgm:cxn modelId="{3152E117-600A-4242-87F4-047D53DB8498}" srcId="{A2092E99-26A1-4322-9DBB-8277B481532A}" destId="{F01E373E-C2F7-414A-B6FC-198D87D3C5FE}" srcOrd="2" destOrd="0" parTransId="{C6C90AC9-7298-4881-91B4-ED9B234C3DFD}" sibTransId="{72E15F97-E519-4979-ACB4-3D8BDAAE8C70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1D9F895D-94BC-4311-A03B-C4C05B45F730}" srcId="{FEA763E7-8FF0-4C5D-B7DF-14A49C30BA3E}" destId="{4D4AA8CB-5B32-4660-9100-DA30BACA962A}" srcOrd="2" destOrd="0" parTransId="{59C4369C-90F3-4691-B8EB-2A56D90F0323}" sibTransId="{C8A15D26-5B04-4EDC-A3DB-AC24EEF1D330}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F6282649-DF44-4B7B-925C-0A4574D85863}" type="presOf" srcId="{496142D3-787B-444F-9659-7AE08F911457}" destId="{25ADF404-98AD-4F2C-BB81-D97E72A92298}" srcOrd="0" destOrd="1" presId="urn:microsoft.com/office/officeart/2005/8/layout/vList5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FE0A314E-BC60-4186-B397-47C4E4D3EF6D}" type="presOf" srcId="{508677E8-5C10-426E-8075-1D2BDD08026F}" destId="{3B351176-2402-4964-AC19-E070E83486B9}" srcOrd="0" destOrd="0" presId="urn:microsoft.com/office/officeart/2005/8/layout/vList5"/>
    <dgm:cxn modelId="{FEFE016F-2B7E-426E-94E0-2B1227029F3C}" srcId="{1E4AA761-40C8-4246-8A00-D61718843F41}" destId="{4AA15981-64B6-4250-B79E-AFBBAA252F16}" srcOrd="4" destOrd="0" parTransId="{CAE6F3B8-18C4-4982-8630-3EB843D7BCA6}" sibTransId="{DB08E85C-9F17-4CDF-AE92-6A1C589352A8}"/>
    <dgm:cxn modelId="{396B5657-8613-443E-893A-0D63E2FC04C5}" srcId="{FEA763E7-8FF0-4C5D-B7DF-14A49C30BA3E}" destId="{03E5E8F9-25A7-4BBE-B899-FDEE8506EFDF}" srcOrd="1" destOrd="0" parTransId="{BC50D5B7-2B99-4884-AED8-5848642CB96A}" sibTransId="{3408CA98-93D0-4FA4-AD2D-F2CA1186410B}"/>
    <dgm:cxn modelId="{C5BC767C-1023-4469-8710-CF07539D206A}" srcId="{1E4AA761-40C8-4246-8A00-D61718843F41}" destId="{FEA763E7-8FF0-4C5D-B7DF-14A49C30BA3E}" srcOrd="3" destOrd="0" parTransId="{FE965ABD-362D-4E3B-82C4-152DAEE3C861}" sibTransId="{8B93AA3C-6D2B-443C-94B7-2E8B93C71656}"/>
    <dgm:cxn modelId="{A611BF7E-F895-4666-93E1-0AA7344D7E34}" srcId="{4AA15981-64B6-4250-B79E-AFBBAA252F16}" destId="{14BEEC90-DC19-410E-AD48-426B607973FE}" srcOrd="1" destOrd="0" parTransId="{26415854-1586-481C-801E-6A9084B99A91}" sibTransId="{71C2B947-0913-40F0-B4BE-BA0D9668017A}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2" destOrd="0" parTransId="{B5EC488E-842A-4943-AF16-2529E335B403}" sibTransId="{6A49A6E5-65D4-4D38-9AA2-D08B11E5E7FF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AEC331B2-2373-4F43-8214-2E6B705ADD15}" srcId="{4AA15981-64B6-4250-B79E-AFBBAA252F16}" destId="{508677E8-5C10-426E-8075-1D2BDD08026F}" srcOrd="0" destOrd="0" parTransId="{5D205F5E-3F56-4BEB-94EF-621A3261F070}" sibTransId="{15BE25DE-163A-4199-9ADF-D4459D5E855A}"/>
    <dgm:cxn modelId="{A5E7AAB2-B78F-4692-833E-EA6228E6BA58}" type="presOf" srcId="{F01E373E-C2F7-414A-B6FC-198D87D3C5FE}" destId="{25ADF404-98AD-4F2C-BB81-D97E72A92298}" srcOrd="0" destOrd="2" presId="urn:microsoft.com/office/officeart/2005/8/layout/vList5"/>
    <dgm:cxn modelId="{EF8585B3-BEAE-4A15-9AAA-05F1599F409D}" srcId="{82F40634-7611-4D5C-85AB-F787F7FFD351}" destId="{06686FF2-E39D-40B0-95D3-851F569A90DF}" srcOrd="1" destOrd="0" parTransId="{013BED58-47BA-4187-B774-CE9AE2338F1E}" sibTransId="{7717AD2C-BD4E-46E2-BFCF-E230CF3738DA}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CE7C81D2-2A09-4833-AE37-E526896AD222}" type="presOf" srcId="{03E5E8F9-25A7-4BBE-B899-FDEE8506EFDF}" destId="{F378872C-69E7-4204-BA05-D1D4B5498CDC}" srcOrd="0" destOrd="1" presId="urn:microsoft.com/office/officeart/2005/8/layout/vList5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2" presId="urn:microsoft.com/office/officeart/2005/8/layout/vList5"/>
    <dgm:cxn modelId="{244AF3E2-BB49-423C-A118-0FB86177262B}" type="presOf" srcId="{FEA763E7-8FF0-4C5D-B7DF-14A49C30BA3E}" destId="{4DB143EF-0837-4F1A-B706-A70B4CDA5850}" srcOrd="0" destOrd="0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64FE1CF1-D4EA-499E-AF1F-C57339C2BC49}" type="presOf" srcId="{4D4AA8CB-5B32-4660-9100-DA30BACA962A}" destId="{F378872C-69E7-4204-BA05-D1D4B5498CDC}" srcOrd="0" destOrd="2" presId="urn:microsoft.com/office/officeart/2005/8/layout/vList5"/>
    <dgm:cxn modelId="{DDEA8AF1-8595-4D9F-8557-B454D7981BEB}" type="presOf" srcId="{A3B6CE18-A47F-4CA0-8700-BC1AE9033312}" destId="{F378872C-69E7-4204-BA05-D1D4B5498CDC}" srcOrd="0" destOrd="0" presId="urn:microsoft.com/office/officeart/2005/8/layout/vList5"/>
    <dgm:cxn modelId="{A8509FF2-5133-4AE0-B73A-F58356D5B4B3}" type="presOf" srcId="{4AA15981-64B6-4250-B79E-AFBBAA252F16}" destId="{5A2A0CFA-2B65-489D-A47F-F53C6F55F4FD}" srcOrd="0" destOrd="0" presId="urn:microsoft.com/office/officeart/2005/8/layout/vList5"/>
    <dgm:cxn modelId="{CF4C65F8-F6C2-4466-A6F6-267CEB2C199C}" type="presOf" srcId="{14BEEC90-DC19-410E-AD48-426B607973FE}" destId="{3B351176-2402-4964-AC19-E070E83486B9}" srcOrd="0" destOrd="1" presId="urn:microsoft.com/office/officeart/2005/8/layout/vList5"/>
    <dgm:cxn modelId="{99494AFB-0947-45F0-8754-B63A8619C8E1}" srcId="{A2092E99-26A1-4322-9DBB-8277B481532A}" destId="{496142D3-787B-444F-9659-7AE08F911457}" srcOrd="1" destOrd="0" parTransId="{EA4F6934-F192-411D-83F4-50BA36289306}" sibTransId="{297DD434-09EF-498F-B4B9-C9BD2732A1BD}"/>
    <dgm:cxn modelId="{8335D3FB-BB30-4ACC-81B4-70B5409A6BBF}" type="presOf" srcId="{06686FF2-E39D-40B0-95D3-851F569A90DF}" destId="{157CCD62-26F6-485E-A521-71AB3F25F462}" srcOrd="0" destOrd="1" presId="urn:microsoft.com/office/officeart/2005/8/layout/vList5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  <dgm:cxn modelId="{4A6F2DEC-E806-4636-87EC-71774F958AFB}" type="presParOf" srcId="{FED5E8CA-172E-4CFE-A1BD-BF11CB65F86D}" destId="{6CAE81DC-5A2E-406A-A601-CEFCE9F7B5AC}" srcOrd="5" destOrd="0" presId="urn:microsoft.com/office/officeart/2005/8/layout/vList5"/>
    <dgm:cxn modelId="{B58DB333-E9BB-4284-A651-CF61431468F2}" type="presParOf" srcId="{FED5E8CA-172E-4CFE-A1BD-BF11CB65F86D}" destId="{BCA625D4-D143-4EA3-B163-40EB138CA494}" srcOrd="6" destOrd="0" presId="urn:microsoft.com/office/officeart/2005/8/layout/vList5"/>
    <dgm:cxn modelId="{CCD848AF-243F-49F1-9A83-372A43530548}" type="presParOf" srcId="{BCA625D4-D143-4EA3-B163-40EB138CA494}" destId="{4DB143EF-0837-4F1A-B706-A70B4CDA5850}" srcOrd="0" destOrd="0" presId="urn:microsoft.com/office/officeart/2005/8/layout/vList5"/>
    <dgm:cxn modelId="{28729846-DE67-455C-93A8-3CB3B78A4A23}" type="presParOf" srcId="{BCA625D4-D143-4EA3-B163-40EB138CA494}" destId="{F378872C-69E7-4204-BA05-D1D4B5498CDC}" srcOrd="1" destOrd="0" presId="urn:microsoft.com/office/officeart/2005/8/layout/vList5"/>
    <dgm:cxn modelId="{EB7C37D3-AED4-4D4A-9AAA-9BE692F9BDDB}" type="presParOf" srcId="{FED5E8CA-172E-4CFE-A1BD-BF11CB65F86D}" destId="{D4830B73-EB16-4C4A-AAE1-69758D609F0E}" srcOrd="7" destOrd="0" presId="urn:microsoft.com/office/officeart/2005/8/layout/vList5"/>
    <dgm:cxn modelId="{072DDEB5-04CC-4466-8B28-4FA07DC02638}" type="presParOf" srcId="{FED5E8CA-172E-4CFE-A1BD-BF11CB65F86D}" destId="{6D72D67B-B7A8-4B0A-8997-E79A345E449B}" srcOrd="8" destOrd="0" presId="urn:microsoft.com/office/officeart/2005/8/layout/vList5"/>
    <dgm:cxn modelId="{F37D258C-ECF7-419C-B2D4-E219AC68AD34}" type="presParOf" srcId="{6D72D67B-B7A8-4B0A-8997-E79A345E449B}" destId="{5A2A0CFA-2B65-489D-A47F-F53C6F55F4FD}" srcOrd="0" destOrd="0" presId="urn:microsoft.com/office/officeart/2005/8/layout/vList5"/>
    <dgm:cxn modelId="{330A4CE1-5B3C-41AF-B9E6-D517A7AF2EB1}" type="presParOf" srcId="{6D72D67B-B7A8-4B0A-8997-E79A345E449B}" destId="{3B351176-2402-4964-AC19-E070E83486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AA761-40C8-4246-8A00-D61718843F4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3CA910-DB3D-42E5-AD1A-25DD0485937E}">
      <dgm:prSet phldrT="[Text]"/>
      <dgm:spPr/>
      <dgm:t>
        <a:bodyPr/>
        <a:lstStyle/>
        <a:p>
          <a:r>
            <a:rPr lang="en-US" dirty="0"/>
            <a:t>Bring E6 to clean experimental room</a:t>
          </a:r>
        </a:p>
      </dgm:t>
    </dgm:pt>
    <dgm:pt modelId="{4F6E65E6-D175-4F10-B217-526D6D30FF2C}" type="parTrans" cxnId="{2DE467C4-39F1-45FC-8F37-7AB7C7FC1D00}">
      <dgm:prSet/>
      <dgm:spPr/>
      <dgm:t>
        <a:bodyPr/>
        <a:lstStyle/>
        <a:p>
          <a:endParaRPr lang="en-US"/>
        </a:p>
      </dgm:t>
    </dgm:pt>
    <dgm:pt modelId="{C6AEDCEF-794E-49FA-BC5A-FE56584BFFEA}" type="sibTrans" cxnId="{2DE467C4-39F1-45FC-8F37-7AB7C7FC1D00}">
      <dgm:prSet/>
      <dgm:spPr/>
      <dgm:t>
        <a:bodyPr/>
        <a:lstStyle/>
        <a:p>
          <a:endParaRPr lang="en-US"/>
        </a:p>
      </dgm:t>
    </dgm:pt>
    <dgm:pt modelId="{944D8A68-6C9D-495A-9E6C-C0B3F0395403}">
      <dgm:prSet phldrT="[Text]"/>
      <dgm:spPr/>
      <dgm:t>
        <a:bodyPr/>
        <a:lstStyle/>
        <a:p>
          <a:r>
            <a:rPr lang="en-US" dirty="0"/>
            <a:t>E6 pre-cleaned (Aug. 24)</a:t>
          </a:r>
        </a:p>
      </dgm:t>
    </dgm:pt>
    <dgm:pt modelId="{AA61E928-D76A-45C1-BD5E-49617F954593}" type="parTrans" cxnId="{5DDDCEE7-0F90-41E1-ADC3-712DD94EE8FF}">
      <dgm:prSet/>
      <dgm:spPr/>
      <dgm:t>
        <a:bodyPr/>
        <a:lstStyle/>
        <a:p>
          <a:endParaRPr lang="en-US"/>
        </a:p>
      </dgm:t>
    </dgm:pt>
    <dgm:pt modelId="{E56B87A4-A289-439F-9F11-60B40569383D}" type="sibTrans" cxnId="{5DDDCEE7-0F90-41E1-ADC3-712DD94EE8FF}">
      <dgm:prSet/>
      <dgm:spPr/>
      <dgm:t>
        <a:bodyPr/>
        <a:lstStyle/>
        <a:p>
          <a:endParaRPr lang="en-US"/>
        </a:p>
      </dgm:t>
    </dgm:pt>
    <dgm:pt modelId="{82F40634-7611-4D5C-85AB-F787F7FFD351}">
      <dgm:prSet phldrT="[Text]"/>
      <dgm:spPr/>
      <dgm:t>
        <a:bodyPr/>
        <a:lstStyle/>
        <a:p>
          <a:r>
            <a:rPr lang="en-US" dirty="0"/>
            <a:t>Experimental chamber and related equipment</a:t>
          </a:r>
        </a:p>
      </dgm:t>
    </dgm:pt>
    <dgm:pt modelId="{77F1E17C-8B23-489A-B46F-4CC4A53EFBF6}" type="parTrans" cxnId="{8C40083B-1621-4801-B3D0-99331FB5AA7C}">
      <dgm:prSet/>
      <dgm:spPr/>
      <dgm:t>
        <a:bodyPr/>
        <a:lstStyle/>
        <a:p>
          <a:endParaRPr lang="en-US"/>
        </a:p>
      </dgm:t>
    </dgm:pt>
    <dgm:pt modelId="{12A08392-9579-4E08-AC17-C7652D03EADA}" type="sibTrans" cxnId="{8C40083B-1621-4801-B3D0-99331FB5AA7C}">
      <dgm:prSet/>
      <dgm:spPr/>
      <dgm:t>
        <a:bodyPr/>
        <a:lstStyle/>
        <a:p>
          <a:endParaRPr lang="en-US"/>
        </a:p>
      </dgm:t>
    </dgm:pt>
    <dgm:pt modelId="{14BF9D5A-B892-417B-971D-F22FAF0DF7E2}">
      <dgm:prSet phldrT="[Text]"/>
      <dgm:spPr/>
      <dgm:t>
        <a:bodyPr/>
        <a:lstStyle/>
        <a:p>
          <a:r>
            <a:rPr lang="en-US" dirty="0"/>
            <a:t>Design (Q2/25)</a:t>
          </a:r>
        </a:p>
      </dgm:t>
    </dgm:pt>
    <dgm:pt modelId="{42E54E99-C785-446F-B0AB-34085461556B}" type="parTrans" cxnId="{3D0D1EFD-6A39-44CA-A5AC-5FF44E0C5D7A}">
      <dgm:prSet/>
      <dgm:spPr/>
      <dgm:t>
        <a:bodyPr/>
        <a:lstStyle/>
        <a:p>
          <a:endParaRPr lang="en-US"/>
        </a:p>
      </dgm:t>
    </dgm:pt>
    <dgm:pt modelId="{D6C769BA-64F3-465E-A1D1-B686F454AEBF}" type="sibTrans" cxnId="{3D0D1EFD-6A39-44CA-A5AC-5FF44E0C5D7A}">
      <dgm:prSet/>
      <dgm:spPr/>
      <dgm:t>
        <a:bodyPr/>
        <a:lstStyle/>
        <a:p>
          <a:endParaRPr lang="en-US"/>
        </a:p>
      </dgm:t>
    </dgm:pt>
    <dgm:pt modelId="{F328EC11-2E56-409D-8DFA-C17CFB681E5B}">
      <dgm:prSet phldrT="[Text]"/>
      <dgm:spPr/>
      <dgm:t>
        <a:bodyPr/>
        <a:lstStyle/>
        <a:p>
          <a:r>
            <a:rPr lang="en-US" dirty="0"/>
            <a:t>Installation (Q3/26)</a:t>
          </a:r>
        </a:p>
      </dgm:t>
    </dgm:pt>
    <dgm:pt modelId="{B5EC488E-842A-4943-AF16-2529E335B403}" type="parTrans" cxnId="{B1FCDF87-0290-4D8A-ABD0-8CAA42DA6FE0}">
      <dgm:prSet/>
      <dgm:spPr/>
      <dgm:t>
        <a:bodyPr/>
        <a:lstStyle/>
        <a:p>
          <a:endParaRPr lang="en-US"/>
        </a:p>
      </dgm:t>
    </dgm:pt>
    <dgm:pt modelId="{6A49A6E5-65D4-4D38-9AA2-D08B11E5E7FF}" type="sibTrans" cxnId="{B1FCDF87-0290-4D8A-ABD0-8CAA42DA6FE0}">
      <dgm:prSet/>
      <dgm:spPr/>
      <dgm:t>
        <a:bodyPr/>
        <a:lstStyle/>
        <a:p>
          <a:endParaRPr lang="en-US"/>
        </a:p>
      </dgm:t>
    </dgm:pt>
    <dgm:pt modelId="{A2092E99-26A1-4322-9DBB-8277B481532A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298001-09A1-490C-B717-BE1E3DA31F09}" type="parTrans" cxnId="{C850EE65-2CB5-4904-9455-9BEDBEB5EFFB}">
      <dgm:prSet/>
      <dgm:spPr/>
      <dgm:t>
        <a:bodyPr/>
        <a:lstStyle/>
        <a:p>
          <a:endParaRPr lang="en-US"/>
        </a:p>
      </dgm:t>
    </dgm:pt>
    <dgm:pt modelId="{91C55AF5-7CD3-4FE0-9E69-AD9C865B2BF2}" type="sibTrans" cxnId="{C850EE65-2CB5-4904-9455-9BEDBEB5EFFB}">
      <dgm:prSet/>
      <dgm:spPr/>
      <dgm:t>
        <a:bodyPr/>
        <a:lstStyle/>
        <a:p>
          <a:endParaRPr lang="en-US"/>
        </a:p>
      </dgm:t>
    </dgm:pt>
    <dgm:pt modelId="{356E92B2-D27F-4BB4-96FC-77FFCB27ED93}">
      <dgm:prSet phldrT="[Text]"/>
      <dgm:spPr/>
      <dgm:t>
        <a:bodyPr/>
        <a:lstStyle/>
        <a:p>
          <a:r>
            <a:rPr lang="en-US" dirty="0"/>
            <a:t>Commissioning (Q1/27)</a:t>
          </a:r>
        </a:p>
      </dgm:t>
    </dgm:pt>
    <dgm:pt modelId="{E9ADBCE1-9DFA-49A7-AE0F-EB2F628DBA25}" type="parTrans" cxnId="{07DB16D1-89E5-443D-A635-8D9848E878F4}">
      <dgm:prSet/>
      <dgm:spPr/>
      <dgm:t>
        <a:bodyPr/>
        <a:lstStyle/>
        <a:p>
          <a:endParaRPr lang="en-US"/>
        </a:p>
      </dgm:t>
    </dgm:pt>
    <dgm:pt modelId="{DAC856B4-3D22-4A7F-9CCA-9D06B507E3F2}" type="sibTrans" cxnId="{07DB16D1-89E5-443D-A635-8D9848E878F4}">
      <dgm:prSet/>
      <dgm:spPr/>
      <dgm:t>
        <a:bodyPr/>
        <a:lstStyle/>
        <a:p>
          <a:endParaRPr lang="en-US"/>
        </a:p>
      </dgm:t>
    </dgm:pt>
    <dgm:pt modelId="{9B3795C9-EBE1-4FA2-935D-FBA1DAF4ED14}">
      <dgm:prSet phldrT="[Text]"/>
      <dgm:spPr/>
      <dgm:t>
        <a:bodyPr/>
        <a:lstStyle/>
        <a:p>
          <a:r>
            <a:rPr lang="en-US" dirty="0"/>
            <a:t>Project (Dec. 24)</a:t>
          </a:r>
        </a:p>
      </dgm:t>
    </dgm:pt>
    <dgm:pt modelId="{24583379-8591-4D26-9865-A0B117A52CD5}" type="parTrans" cxnId="{FA89D14E-674D-4D8F-8599-61E079459E08}">
      <dgm:prSet/>
      <dgm:spPr/>
      <dgm:t>
        <a:bodyPr/>
        <a:lstStyle/>
        <a:p>
          <a:endParaRPr lang="en-US"/>
        </a:p>
      </dgm:t>
    </dgm:pt>
    <dgm:pt modelId="{5CF5B5F4-FC10-4B25-8CA4-2B9A5842CF3B}" type="sibTrans" cxnId="{FA89D14E-674D-4D8F-8599-61E079459E08}">
      <dgm:prSet/>
      <dgm:spPr/>
      <dgm:t>
        <a:bodyPr/>
        <a:lstStyle/>
        <a:p>
          <a:endParaRPr lang="en-US"/>
        </a:p>
      </dgm:t>
    </dgm:pt>
    <dgm:pt modelId="{A4572810-2049-40D3-B0B5-975EFA1455A9}">
      <dgm:prSet phldrT="[Text]"/>
      <dgm:spPr/>
      <dgm:t>
        <a:bodyPr/>
        <a:lstStyle/>
        <a:p>
          <a:r>
            <a:rPr lang="en-US" dirty="0"/>
            <a:t>Works (Q1-Q3/25)</a:t>
          </a:r>
        </a:p>
      </dgm:t>
    </dgm:pt>
    <dgm:pt modelId="{3F60ACCF-D9AD-4282-ADD8-24FA8A49205C}" type="parTrans" cxnId="{41187D4F-7EC2-4A11-A5FF-A71BE1D2E5E3}">
      <dgm:prSet/>
      <dgm:spPr/>
      <dgm:t>
        <a:bodyPr/>
        <a:lstStyle/>
        <a:p>
          <a:endParaRPr lang="en-US"/>
        </a:p>
      </dgm:t>
    </dgm:pt>
    <dgm:pt modelId="{F4C54A84-D7E2-480B-BDDD-0C521E0958D7}" type="sibTrans" cxnId="{41187D4F-7EC2-4A11-A5FF-A71BE1D2E5E3}">
      <dgm:prSet/>
      <dgm:spPr/>
      <dgm:t>
        <a:bodyPr/>
        <a:lstStyle/>
        <a:p>
          <a:endParaRPr lang="en-US"/>
        </a:p>
      </dgm:t>
    </dgm:pt>
    <dgm:pt modelId="{8580A8C3-F7DD-4452-8C20-628CBF421911}">
      <dgm:prSet phldrT="[Text]"/>
      <dgm:spPr/>
      <dgm:t>
        <a:bodyPr/>
        <a:lstStyle/>
        <a:p>
          <a:r>
            <a:rPr lang="en-US" dirty="0"/>
            <a:t>First run (Q2/27)</a:t>
          </a:r>
        </a:p>
      </dgm:t>
    </dgm:pt>
    <dgm:pt modelId="{62FABD70-70D6-4400-8AEE-32B7EE9BF5CB}" type="parTrans" cxnId="{38071F5A-A879-4FF6-A7D1-84246C8C3674}">
      <dgm:prSet/>
      <dgm:spPr/>
    </dgm:pt>
    <dgm:pt modelId="{FC31D1E9-664B-4890-BACE-79A39BBCB820}" type="sibTrans" cxnId="{38071F5A-A879-4FF6-A7D1-84246C8C3674}">
      <dgm:prSet/>
      <dgm:spPr/>
    </dgm:pt>
    <dgm:pt modelId="{C158E0D5-C195-4730-83BE-8BC28E92831E}">
      <dgm:prSet phldrT="[Text]"/>
      <dgm:spPr/>
      <dgm:t>
        <a:bodyPr/>
        <a:lstStyle/>
        <a:p>
          <a:r>
            <a:rPr lang="en-US" dirty="0"/>
            <a:t>Second run (Q3/27)</a:t>
          </a:r>
        </a:p>
      </dgm:t>
    </dgm:pt>
    <dgm:pt modelId="{6F9BC3C2-F54E-4C98-9D7F-B9E0D3FDC773}" type="parTrans" cxnId="{CEFC2F2A-8BDB-4A19-9963-50FD6A949DE4}">
      <dgm:prSet/>
      <dgm:spPr/>
    </dgm:pt>
    <dgm:pt modelId="{8A48A2DC-89C4-4CCC-A2D6-E917B0F9B95C}" type="sibTrans" cxnId="{CEFC2F2A-8BDB-4A19-9963-50FD6A949DE4}">
      <dgm:prSet/>
      <dgm:spPr/>
    </dgm:pt>
    <dgm:pt modelId="{FED5E8CA-172E-4CFE-A1BD-BF11CB65F86D}" type="pres">
      <dgm:prSet presAssocID="{1E4AA761-40C8-4246-8A00-D61718843F41}" presName="Name0" presStyleCnt="0">
        <dgm:presLayoutVars>
          <dgm:dir/>
          <dgm:animLvl val="lvl"/>
          <dgm:resizeHandles val="exact"/>
        </dgm:presLayoutVars>
      </dgm:prSet>
      <dgm:spPr/>
    </dgm:pt>
    <dgm:pt modelId="{8B8278E1-D14F-4858-B16C-D79F9E41CC83}" type="pres">
      <dgm:prSet presAssocID="{203CA910-DB3D-42E5-AD1A-25DD0485937E}" presName="linNode" presStyleCnt="0"/>
      <dgm:spPr/>
    </dgm:pt>
    <dgm:pt modelId="{21F41A3E-3010-4F59-942E-2220591A665C}" type="pres">
      <dgm:prSet presAssocID="{203CA910-DB3D-42E5-AD1A-25DD0485937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9B42D55-74CF-4658-9586-0DEA474940FE}" type="pres">
      <dgm:prSet presAssocID="{203CA910-DB3D-42E5-AD1A-25DD0485937E}" presName="descendantText" presStyleLbl="alignAccFollowNode1" presStyleIdx="0" presStyleCnt="3">
        <dgm:presLayoutVars>
          <dgm:bulletEnabled val="1"/>
        </dgm:presLayoutVars>
      </dgm:prSet>
      <dgm:spPr/>
    </dgm:pt>
    <dgm:pt modelId="{A6F6745A-1910-4671-833F-6206CD483EAF}" type="pres">
      <dgm:prSet presAssocID="{C6AEDCEF-794E-49FA-BC5A-FE56584BFFEA}" presName="sp" presStyleCnt="0"/>
      <dgm:spPr/>
    </dgm:pt>
    <dgm:pt modelId="{FC0BCA38-C3A2-4D30-BC83-F4DC71B71663}" type="pres">
      <dgm:prSet presAssocID="{82F40634-7611-4D5C-85AB-F787F7FFD351}" presName="linNode" presStyleCnt="0"/>
      <dgm:spPr/>
    </dgm:pt>
    <dgm:pt modelId="{4E4C692F-D265-4BAF-8BDA-975472C1B846}" type="pres">
      <dgm:prSet presAssocID="{82F40634-7611-4D5C-85AB-F787F7FFD3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7CCD62-26F6-485E-A521-71AB3F25F462}" type="pres">
      <dgm:prSet presAssocID="{82F40634-7611-4D5C-85AB-F787F7FFD351}" presName="descendantText" presStyleLbl="alignAccFollowNode1" presStyleIdx="1" presStyleCnt="3">
        <dgm:presLayoutVars>
          <dgm:bulletEnabled val="1"/>
        </dgm:presLayoutVars>
      </dgm:prSet>
      <dgm:spPr/>
    </dgm:pt>
    <dgm:pt modelId="{99411D1D-967A-4755-8308-11C07FE99B78}" type="pres">
      <dgm:prSet presAssocID="{12A08392-9579-4E08-AC17-C7652D03EADA}" presName="sp" presStyleCnt="0"/>
      <dgm:spPr/>
    </dgm:pt>
    <dgm:pt modelId="{7B7A4EA5-6568-41BE-A091-2175D66A19B2}" type="pres">
      <dgm:prSet presAssocID="{A2092E99-26A1-4322-9DBB-8277B481532A}" presName="linNode" presStyleCnt="0"/>
      <dgm:spPr/>
    </dgm:pt>
    <dgm:pt modelId="{95A2EFC0-8FBA-454C-8217-D324F66086DA}" type="pres">
      <dgm:prSet presAssocID="{A2092E99-26A1-4322-9DBB-8277B481532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ADF404-98AD-4F2C-BB81-D97E72A92298}" type="pres">
      <dgm:prSet presAssocID="{A2092E99-26A1-4322-9DBB-8277B481532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6AF602-4B28-440A-88B0-79394214DEA7}" type="presOf" srcId="{14BF9D5A-B892-417B-971D-F22FAF0DF7E2}" destId="{157CCD62-26F6-485E-A521-71AB3F25F462}" srcOrd="0" destOrd="0" presId="urn:microsoft.com/office/officeart/2005/8/layout/vList5"/>
    <dgm:cxn modelId="{CEFC2F2A-8BDB-4A19-9963-50FD6A949DE4}" srcId="{A2092E99-26A1-4322-9DBB-8277B481532A}" destId="{C158E0D5-C195-4730-83BE-8BC28E92831E}" srcOrd="2" destOrd="0" parTransId="{6F9BC3C2-F54E-4C98-9D7F-B9E0D3FDC773}" sibTransId="{8A48A2DC-89C4-4CCC-A2D6-E917B0F9B95C}"/>
    <dgm:cxn modelId="{8C40083B-1621-4801-B3D0-99331FB5AA7C}" srcId="{1E4AA761-40C8-4246-8A00-D61718843F41}" destId="{82F40634-7611-4D5C-85AB-F787F7FFD351}" srcOrd="1" destOrd="0" parTransId="{77F1E17C-8B23-489A-B46F-4CC4A53EFBF6}" sibTransId="{12A08392-9579-4E08-AC17-C7652D03EADA}"/>
    <dgm:cxn modelId="{2AFD803D-94EC-468B-8B56-73FA752D9ACF}" type="presOf" srcId="{82F40634-7611-4D5C-85AB-F787F7FFD351}" destId="{4E4C692F-D265-4BAF-8BDA-975472C1B846}" srcOrd="0" destOrd="0" presId="urn:microsoft.com/office/officeart/2005/8/layout/vList5"/>
    <dgm:cxn modelId="{9402DF64-A4F3-401E-8CED-F1D6CF16CAF9}" type="presOf" srcId="{C158E0D5-C195-4730-83BE-8BC28E92831E}" destId="{25ADF404-98AD-4F2C-BB81-D97E72A92298}" srcOrd="0" destOrd="2" presId="urn:microsoft.com/office/officeart/2005/8/layout/vList5"/>
    <dgm:cxn modelId="{C850EE65-2CB5-4904-9455-9BEDBEB5EFFB}" srcId="{1E4AA761-40C8-4246-8A00-D61718843F41}" destId="{A2092E99-26A1-4322-9DBB-8277B481532A}" srcOrd="2" destOrd="0" parTransId="{D5298001-09A1-490C-B717-BE1E3DA31F09}" sibTransId="{91C55AF5-7CD3-4FE0-9E69-AD9C865B2BF2}"/>
    <dgm:cxn modelId="{451CA04A-7670-42AE-A132-952D948843E2}" type="presOf" srcId="{944D8A68-6C9D-495A-9E6C-C0B3F0395403}" destId="{19B42D55-74CF-4658-9586-0DEA474940FE}" srcOrd="0" destOrd="0" presId="urn:microsoft.com/office/officeart/2005/8/layout/vList5"/>
    <dgm:cxn modelId="{FA89D14E-674D-4D8F-8599-61E079459E08}" srcId="{203CA910-DB3D-42E5-AD1A-25DD0485937E}" destId="{9B3795C9-EBE1-4FA2-935D-FBA1DAF4ED14}" srcOrd="1" destOrd="0" parTransId="{24583379-8591-4D26-9865-A0B117A52CD5}" sibTransId="{5CF5B5F4-FC10-4B25-8CA4-2B9A5842CF3B}"/>
    <dgm:cxn modelId="{41187D4F-7EC2-4A11-A5FF-A71BE1D2E5E3}" srcId="{203CA910-DB3D-42E5-AD1A-25DD0485937E}" destId="{A4572810-2049-40D3-B0B5-975EFA1455A9}" srcOrd="2" destOrd="0" parTransId="{3F60ACCF-D9AD-4282-ADD8-24FA8A49205C}" sibTransId="{F4C54A84-D7E2-480B-BDDD-0C521E0958D7}"/>
    <dgm:cxn modelId="{DC0E6D72-6010-4D4C-878B-90E8F68107BE}" type="presOf" srcId="{9B3795C9-EBE1-4FA2-935D-FBA1DAF4ED14}" destId="{19B42D55-74CF-4658-9586-0DEA474940FE}" srcOrd="0" destOrd="1" presId="urn:microsoft.com/office/officeart/2005/8/layout/vList5"/>
    <dgm:cxn modelId="{38071F5A-A879-4FF6-A7D1-84246C8C3674}" srcId="{A2092E99-26A1-4322-9DBB-8277B481532A}" destId="{8580A8C3-F7DD-4452-8C20-628CBF421911}" srcOrd="1" destOrd="0" parTransId="{62FABD70-70D6-4400-8AEE-32B7EE9BF5CB}" sibTransId="{FC31D1E9-664B-4890-BACE-79A39BBCB820}"/>
    <dgm:cxn modelId="{3F71A786-785D-4DF4-8809-3C4996D93E4B}" type="presOf" srcId="{1E4AA761-40C8-4246-8A00-D61718843F41}" destId="{FED5E8CA-172E-4CFE-A1BD-BF11CB65F86D}" srcOrd="0" destOrd="0" presId="urn:microsoft.com/office/officeart/2005/8/layout/vList5"/>
    <dgm:cxn modelId="{B1FCDF87-0290-4D8A-ABD0-8CAA42DA6FE0}" srcId="{82F40634-7611-4D5C-85AB-F787F7FFD351}" destId="{F328EC11-2E56-409D-8DFA-C17CFB681E5B}" srcOrd="1" destOrd="0" parTransId="{B5EC488E-842A-4943-AF16-2529E335B403}" sibTransId="{6A49A6E5-65D4-4D38-9AA2-D08B11E5E7FF}"/>
    <dgm:cxn modelId="{773320A8-179F-4DD5-9D84-1EF0CB93463B}" type="presOf" srcId="{203CA910-DB3D-42E5-AD1A-25DD0485937E}" destId="{21F41A3E-3010-4F59-942E-2220591A665C}" srcOrd="0" destOrd="0" presId="urn:microsoft.com/office/officeart/2005/8/layout/vList5"/>
    <dgm:cxn modelId="{5D170FAA-2E28-4B5B-B354-B5420561C515}" type="presOf" srcId="{A2092E99-26A1-4322-9DBB-8277B481532A}" destId="{95A2EFC0-8FBA-454C-8217-D324F66086DA}" srcOrd="0" destOrd="0" presId="urn:microsoft.com/office/officeart/2005/8/layout/vList5"/>
    <dgm:cxn modelId="{2DE467C4-39F1-45FC-8F37-7AB7C7FC1D00}" srcId="{1E4AA761-40C8-4246-8A00-D61718843F41}" destId="{203CA910-DB3D-42E5-AD1A-25DD0485937E}" srcOrd="0" destOrd="0" parTransId="{4F6E65E6-D175-4F10-B217-526D6D30FF2C}" sibTransId="{C6AEDCEF-794E-49FA-BC5A-FE56584BFFEA}"/>
    <dgm:cxn modelId="{739588C9-C278-4131-B725-F895DDA689F9}" type="presOf" srcId="{8580A8C3-F7DD-4452-8C20-628CBF421911}" destId="{25ADF404-98AD-4F2C-BB81-D97E72A92298}" srcOrd="0" destOrd="1" presId="urn:microsoft.com/office/officeart/2005/8/layout/vList5"/>
    <dgm:cxn modelId="{07DB16D1-89E5-443D-A635-8D9848E878F4}" srcId="{A2092E99-26A1-4322-9DBB-8277B481532A}" destId="{356E92B2-D27F-4BB4-96FC-77FFCB27ED93}" srcOrd="0" destOrd="0" parTransId="{E9ADBCE1-9DFA-49A7-AE0F-EB2F628DBA25}" sibTransId="{DAC856B4-3D22-4A7F-9CCA-9D06B507E3F2}"/>
    <dgm:cxn modelId="{B376DFD4-3D60-4548-A9B3-B082930E0062}" type="presOf" srcId="{356E92B2-D27F-4BB4-96FC-77FFCB27ED93}" destId="{25ADF404-98AD-4F2C-BB81-D97E72A92298}" srcOrd="0" destOrd="0" presId="urn:microsoft.com/office/officeart/2005/8/layout/vList5"/>
    <dgm:cxn modelId="{067BC3E0-055F-47C2-8738-FC16B405F11E}" type="presOf" srcId="{F328EC11-2E56-409D-8DFA-C17CFB681E5B}" destId="{157CCD62-26F6-485E-A521-71AB3F25F462}" srcOrd="0" destOrd="1" presId="urn:microsoft.com/office/officeart/2005/8/layout/vList5"/>
    <dgm:cxn modelId="{BCF220E1-4BCF-4DF1-9D09-86DCD1843D98}" type="presOf" srcId="{A4572810-2049-40D3-B0B5-975EFA1455A9}" destId="{19B42D55-74CF-4658-9586-0DEA474940FE}" srcOrd="0" destOrd="2" presId="urn:microsoft.com/office/officeart/2005/8/layout/vList5"/>
    <dgm:cxn modelId="{5DDDCEE7-0F90-41E1-ADC3-712DD94EE8FF}" srcId="{203CA910-DB3D-42E5-AD1A-25DD0485937E}" destId="{944D8A68-6C9D-495A-9E6C-C0B3F0395403}" srcOrd="0" destOrd="0" parTransId="{AA61E928-D76A-45C1-BD5E-49617F954593}" sibTransId="{E56B87A4-A289-439F-9F11-60B40569383D}"/>
    <dgm:cxn modelId="{3D0D1EFD-6A39-44CA-A5AC-5FF44E0C5D7A}" srcId="{82F40634-7611-4D5C-85AB-F787F7FFD351}" destId="{14BF9D5A-B892-417B-971D-F22FAF0DF7E2}" srcOrd="0" destOrd="0" parTransId="{42E54E99-C785-446F-B0AB-34085461556B}" sibTransId="{D6C769BA-64F3-465E-A1D1-B686F454AEBF}"/>
    <dgm:cxn modelId="{40DC4E6A-E8B3-4F65-8246-50A65FB5C450}" type="presParOf" srcId="{FED5E8CA-172E-4CFE-A1BD-BF11CB65F86D}" destId="{8B8278E1-D14F-4858-B16C-D79F9E41CC83}" srcOrd="0" destOrd="0" presId="urn:microsoft.com/office/officeart/2005/8/layout/vList5"/>
    <dgm:cxn modelId="{C30BBBEF-E62B-46D4-A3DE-858C72E8B92C}" type="presParOf" srcId="{8B8278E1-D14F-4858-B16C-D79F9E41CC83}" destId="{21F41A3E-3010-4F59-942E-2220591A665C}" srcOrd="0" destOrd="0" presId="urn:microsoft.com/office/officeart/2005/8/layout/vList5"/>
    <dgm:cxn modelId="{FA4F04C0-8479-47AC-85E8-42DA95B0ADCA}" type="presParOf" srcId="{8B8278E1-D14F-4858-B16C-D79F9E41CC83}" destId="{19B42D55-74CF-4658-9586-0DEA474940FE}" srcOrd="1" destOrd="0" presId="urn:microsoft.com/office/officeart/2005/8/layout/vList5"/>
    <dgm:cxn modelId="{693D9643-0AE5-4BD5-892F-F94E69858856}" type="presParOf" srcId="{FED5E8CA-172E-4CFE-A1BD-BF11CB65F86D}" destId="{A6F6745A-1910-4671-833F-6206CD483EAF}" srcOrd="1" destOrd="0" presId="urn:microsoft.com/office/officeart/2005/8/layout/vList5"/>
    <dgm:cxn modelId="{9AD747C6-E135-4858-B1EB-6DE76983DB62}" type="presParOf" srcId="{FED5E8CA-172E-4CFE-A1BD-BF11CB65F86D}" destId="{FC0BCA38-C3A2-4D30-BC83-F4DC71B71663}" srcOrd="2" destOrd="0" presId="urn:microsoft.com/office/officeart/2005/8/layout/vList5"/>
    <dgm:cxn modelId="{ADBA4CE8-0679-4C50-9571-949CC7C65048}" type="presParOf" srcId="{FC0BCA38-C3A2-4D30-BC83-F4DC71B71663}" destId="{4E4C692F-D265-4BAF-8BDA-975472C1B846}" srcOrd="0" destOrd="0" presId="urn:microsoft.com/office/officeart/2005/8/layout/vList5"/>
    <dgm:cxn modelId="{FFB6AA66-1FF2-48ED-BD68-48BB50C9DCC5}" type="presParOf" srcId="{FC0BCA38-C3A2-4D30-BC83-F4DC71B71663}" destId="{157CCD62-26F6-485E-A521-71AB3F25F462}" srcOrd="1" destOrd="0" presId="urn:microsoft.com/office/officeart/2005/8/layout/vList5"/>
    <dgm:cxn modelId="{4914A9D3-9041-4745-97D9-FF6237C47A18}" type="presParOf" srcId="{FED5E8CA-172E-4CFE-A1BD-BF11CB65F86D}" destId="{99411D1D-967A-4755-8308-11C07FE99B78}" srcOrd="3" destOrd="0" presId="urn:microsoft.com/office/officeart/2005/8/layout/vList5"/>
    <dgm:cxn modelId="{00CDD0F5-7DD6-417C-B74E-0327D18D0FA8}" type="presParOf" srcId="{FED5E8CA-172E-4CFE-A1BD-BF11CB65F86D}" destId="{7B7A4EA5-6568-41BE-A091-2175D66A19B2}" srcOrd="4" destOrd="0" presId="urn:microsoft.com/office/officeart/2005/8/layout/vList5"/>
    <dgm:cxn modelId="{B578764A-F61C-4600-80AB-B862E7FF3C71}" type="presParOf" srcId="{7B7A4EA5-6568-41BE-A091-2175D66A19B2}" destId="{95A2EFC0-8FBA-454C-8217-D324F66086DA}" srcOrd="0" destOrd="0" presId="urn:microsoft.com/office/officeart/2005/8/layout/vList5"/>
    <dgm:cxn modelId="{7A601B3F-FCF5-4E40-AF6F-1DB0B0B5A269}" type="presParOf" srcId="{7B7A4EA5-6568-41BE-A091-2175D66A19B2}" destId="{25ADF404-98AD-4F2C-BB81-D97E72A922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687520" y="-308529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Optics installation (Nov.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Light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100s J demonstration (Feb. 25)</a:t>
          </a:r>
        </a:p>
      </dsp:txBody>
      <dsp:txXfrm rot="-5400000">
        <a:off x="1221638" y="217887"/>
        <a:ext cx="2111266" cy="1118968"/>
      </dsp:txXfrm>
    </dsp:sp>
    <dsp:sp modelId="{21F41A3E-3010-4F59-942E-2220591A665C}">
      <dsp:nvSpPr>
        <dsp:cNvPr id="0" name=""/>
        <dsp:cNvSpPr/>
      </dsp:nvSpPr>
      <dsp:spPr>
        <a:xfrm>
          <a:off x="0" y="2348"/>
          <a:ext cx="1221638" cy="1550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L4 compressor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(not shown in picture, but in same room)</a:t>
          </a:r>
        </a:p>
      </dsp:txBody>
      <dsp:txXfrm>
        <a:off x="59635" y="61983"/>
        <a:ext cx="1102368" cy="1430775"/>
      </dsp:txXfrm>
    </dsp:sp>
    <dsp:sp modelId="{157CCD62-26F6-485E-A521-71AB3F25F462}">
      <dsp:nvSpPr>
        <dsp:cNvPr id="0" name=""/>
        <dsp:cNvSpPr/>
      </dsp:nvSpPr>
      <dsp:spPr>
        <a:xfrm rot="5400000">
          <a:off x="1687520" y="1319018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8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8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(ordered, delivery scheduled on 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(Q2/25, depending on L4 beamtime)</a:t>
          </a:r>
        </a:p>
      </dsp:txBody>
      <dsp:txXfrm rot="-5400000">
        <a:off x="1221638" y="1845434"/>
        <a:ext cx="2111266" cy="1118968"/>
      </dsp:txXfrm>
    </dsp:sp>
    <dsp:sp modelId="{4E4C692F-D265-4BAF-8BDA-975472C1B846}">
      <dsp:nvSpPr>
        <dsp:cNvPr id="0" name=""/>
        <dsp:cNvSpPr/>
      </dsp:nvSpPr>
      <dsp:spPr>
        <a:xfrm>
          <a:off x="0" y="1629896"/>
          <a:ext cx="1221638" cy="155004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Laser beam transport in L4c</a:t>
          </a:r>
        </a:p>
      </dsp:txBody>
      <dsp:txXfrm>
        <a:off x="59635" y="1689531"/>
        <a:ext cx="1102368" cy="1430775"/>
      </dsp:txXfrm>
    </dsp:sp>
    <dsp:sp modelId="{25ADF404-98AD-4F2C-BB81-D97E72A92298}">
      <dsp:nvSpPr>
        <dsp:cNvPr id="0" name=""/>
        <dsp:cNvSpPr/>
      </dsp:nvSpPr>
      <dsp:spPr>
        <a:xfrm rot="5400000">
          <a:off x="1687520" y="2946566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6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6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(Sept.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(Q1/25)</a:t>
          </a:r>
        </a:p>
      </dsp:txBody>
      <dsp:txXfrm rot="-5400000">
        <a:off x="1221638" y="3472982"/>
        <a:ext cx="2111266" cy="1118968"/>
      </dsp:txXfrm>
    </dsp:sp>
    <dsp:sp modelId="{95A2EFC0-8FBA-454C-8217-D324F66086DA}">
      <dsp:nvSpPr>
        <dsp:cNvPr id="0" name=""/>
        <dsp:cNvSpPr/>
      </dsp:nvSpPr>
      <dsp:spPr>
        <a:xfrm>
          <a:off x="0" y="3257443"/>
          <a:ext cx="1221638" cy="155004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Laser beam transport L4c to E5</a:t>
          </a:r>
        </a:p>
      </dsp:txBody>
      <dsp:txXfrm>
        <a:off x="59635" y="3317078"/>
        <a:ext cx="1102368" cy="143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937876" y="-621708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Completed in August 24</a:t>
          </a:r>
        </a:p>
      </dsp:txBody>
      <dsp:txXfrm rot="-5400000">
        <a:off x="1221639" y="130620"/>
        <a:ext cx="2135709" cy="667142"/>
      </dsp:txXfrm>
    </dsp:sp>
    <dsp:sp modelId="{21F41A3E-3010-4F59-942E-2220591A665C}">
      <dsp:nvSpPr>
        <dsp:cNvPr id="0" name=""/>
        <dsp:cNvSpPr/>
      </dsp:nvSpPr>
      <dsp:spPr>
        <a:xfrm>
          <a:off x="0" y="2113"/>
          <a:ext cx="1221638" cy="924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E5 works to “free up” space for L4c and E6 pipes</a:t>
          </a:r>
        </a:p>
      </dsp:txBody>
      <dsp:txXfrm>
        <a:off x="45114" y="47227"/>
        <a:ext cx="1131410" cy="833927"/>
      </dsp:txXfrm>
    </dsp:sp>
    <dsp:sp modelId="{157CCD62-26F6-485E-A521-71AB3F25F462}">
      <dsp:nvSpPr>
        <dsp:cNvPr id="0" name=""/>
        <dsp:cNvSpPr/>
      </dsp:nvSpPr>
      <dsp:spPr>
        <a:xfrm rot="5400000">
          <a:off x="1937876" y="348654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1854204"/>
            <a:satOff val="-16701"/>
            <a:lumOff val="-164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854204"/>
              <a:satOff val="-16701"/>
              <a:lumOff val="-1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(Oct.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(Q3/25)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(Q4/25)</a:t>
          </a:r>
        </a:p>
      </dsp:txBody>
      <dsp:txXfrm rot="-5400000">
        <a:off x="1221639" y="1100983"/>
        <a:ext cx="2135709" cy="667142"/>
      </dsp:txXfrm>
    </dsp:sp>
    <dsp:sp modelId="{4E4C692F-D265-4BAF-8BDA-975472C1B846}">
      <dsp:nvSpPr>
        <dsp:cNvPr id="0" name=""/>
        <dsp:cNvSpPr/>
      </dsp:nvSpPr>
      <dsp:spPr>
        <a:xfrm>
          <a:off x="0" y="972477"/>
          <a:ext cx="1221638" cy="924155"/>
        </a:xfrm>
        <a:prstGeom prst="roundRect">
          <a:avLst/>
        </a:prstGeom>
        <a:solidFill>
          <a:schemeClr val="accent3">
            <a:hueOff val="1746486"/>
            <a:satOff val="-12987"/>
            <a:lumOff val="-4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Vacuum chambers 7 and 8</a:t>
          </a:r>
        </a:p>
      </dsp:txBody>
      <dsp:txXfrm>
        <a:off x="45114" y="1017591"/>
        <a:ext cx="1131410" cy="833927"/>
      </dsp:txXfrm>
    </dsp:sp>
    <dsp:sp modelId="{25ADF404-98AD-4F2C-BB81-D97E72A92298}">
      <dsp:nvSpPr>
        <dsp:cNvPr id="0" name=""/>
        <dsp:cNvSpPr/>
      </dsp:nvSpPr>
      <dsp:spPr>
        <a:xfrm rot="5400000">
          <a:off x="1937876" y="1319018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8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8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(Q4/25)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(Q1/26)</a:t>
          </a:r>
        </a:p>
      </dsp:txBody>
      <dsp:txXfrm rot="-5400000">
        <a:off x="1221639" y="2071347"/>
        <a:ext cx="2135709" cy="667142"/>
      </dsp:txXfrm>
    </dsp:sp>
    <dsp:sp modelId="{95A2EFC0-8FBA-454C-8217-D324F66086DA}">
      <dsp:nvSpPr>
        <dsp:cNvPr id="0" name=""/>
        <dsp:cNvSpPr/>
      </dsp:nvSpPr>
      <dsp:spPr>
        <a:xfrm>
          <a:off x="0" y="1942841"/>
          <a:ext cx="1221638" cy="92415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Vacuum chamber 9</a:t>
          </a:r>
        </a:p>
      </dsp:txBody>
      <dsp:txXfrm>
        <a:off x="45114" y="1987955"/>
        <a:ext cx="1131410" cy="833927"/>
      </dsp:txXfrm>
    </dsp:sp>
    <dsp:sp modelId="{F378872C-69E7-4204-BA05-D1D4B5498CDC}">
      <dsp:nvSpPr>
        <dsp:cNvPr id="0" name=""/>
        <dsp:cNvSpPr/>
      </dsp:nvSpPr>
      <dsp:spPr>
        <a:xfrm rot="5400000">
          <a:off x="1937876" y="2289382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5562612"/>
            <a:satOff val="-50104"/>
            <a:lumOff val="-49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562612"/>
              <a:satOff val="-50104"/>
              <a:lumOff val="-4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(Dec. 24)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Procurement (Q4/25)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Installation (Q1/26)</a:t>
          </a:r>
        </a:p>
      </dsp:txBody>
      <dsp:txXfrm rot="-5400000">
        <a:off x="1221639" y="3041711"/>
        <a:ext cx="2135709" cy="667142"/>
      </dsp:txXfrm>
    </dsp:sp>
    <dsp:sp modelId="{4DB143EF-0837-4F1A-B706-A70B4CDA5850}">
      <dsp:nvSpPr>
        <dsp:cNvPr id="0" name=""/>
        <dsp:cNvSpPr/>
      </dsp:nvSpPr>
      <dsp:spPr>
        <a:xfrm>
          <a:off x="0" y="2913204"/>
          <a:ext cx="1221638" cy="924155"/>
        </a:xfrm>
        <a:prstGeom prst="roundRect">
          <a:avLst/>
        </a:prstGeom>
        <a:solidFill>
          <a:schemeClr val="accent3">
            <a:hueOff val="5239459"/>
            <a:satOff val="-38962"/>
            <a:lumOff val="-12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OAP vacuum chamber</a:t>
          </a:r>
        </a:p>
      </dsp:txBody>
      <dsp:txXfrm>
        <a:off x="45114" y="2958318"/>
        <a:ext cx="1131410" cy="833927"/>
      </dsp:txXfrm>
    </dsp:sp>
    <dsp:sp modelId="{3B351176-2402-4964-AC19-E070E83486B9}">
      <dsp:nvSpPr>
        <dsp:cNvPr id="0" name=""/>
        <dsp:cNvSpPr/>
      </dsp:nvSpPr>
      <dsp:spPr>
        <a:xfrm rot="5400000">
          <a:off x="1937876" y="3259745"/>
          <a:ext cx="739324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6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6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OAP (delivery exp. Q2/26)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Mirrors (delivery exp. Q4/25)</a:t>
          </a:r>
        </a:p>
      </dsp:txBody>
      <dsp:txXfrm rot="-5400000">
        <a:off x="1221639" y="4012074"/>
        <a:ext cx="2135709" cy="667142"/>
      </dsp:txXfrm>
    </dsp:sp>
    <dsp:sp modelId="{5A2A0CFA-2B65-489D-A47F-F53C6F55F4FD}">
      <dsp:nvSpPr>
        <dsp:cNvPr id="0" name=""/>
        <dsp:cNvSpPr/>
      </dsp:nvSpPr>
      <dsp:spPr>
        <a:xfrm>
          <a:off x="0" y="3883568"/>
          <a:ext cx="1221638" cy="92415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Optics</a:t>
          </a:r>
        </a:p>
      </dsp:txBody>
      <dsp:txXfrm>
        <a:off x="45114" y="3928682"/>
        <a:ext cx="1131410" cy="833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2D55-74CF-4658-9586-0DEA474940FE}">
      <dsp:nvSpPr>
        <dsp:cNvPr id="0" name=""/>
        <dsp:cNvSpPr/>
      </dsp:nvSpPr>
      <dsp:spPr>
        <a:xfrm rot="5400000">
          <a:off x="1687520" y="-308529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E6 pre-cleaned (Aug. 24)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Project (Dec. 24)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Works (Q1-Q3/25)</a:t>
          </a:r>
        </a:p>
      </dsp:txBody>
      <dsp:txXfrm rot="-5400000">
        <a:off x="1221638" y="217887"/>
        <a:ext cx="2111266" cy="1118968"/>
      </dsp:txXfrm>
    </dsp:sp>
    <dsp:sp modelId="{21F41A3E-3010-4F59-942E-2220591A665C}">
      <dsp:nvSpPr>
        <dsp:cNvPr id="0" name=""/>
        <dsp:cNvSpPr/>
      </dsp:nvSpPr>
      <dsp:spPr>
        <a:xfrm>
          <a:off x="0" y="2348"/>
          <a:ext cx="1221638" cy="1550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Bring E6 to clean experimental room</a:t>
          </a:r>
        </a:p>
      </dsp:txBody>
      <dsp:txXfrm>
        <a:off x="59635" y="61983"/>
        <a:ext cx="1102368" cy="1430775"/>
      </dsp:txXfrm>
    </dsp:sp>
    <dsp:sp modelId="{157CCD62-26F6-485E-A521-71AB3F25F462}">
      <dsp:nvSpPr>
        <dsp:cNvPr id="0" name=""/>
        <dsp:cNvSpPr/>
      </dsp:nvSpPr>
      <dsp:spPr>
        <a:xfrm rot="5400000">
          <a:off x="1687520" y="1319018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3708408"/>
            <a:satOff val="-33403"/>
            <a:lumOff val="-32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708408"/>
              <a:satOff val="-33403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 (Q2/25)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Installation (Q3/26)</a:t>
          </a:r>
        </a:p>
      </dsp:txBody>
      <dsp:txXfrm rot="-5400000">
        <a:off x="1221638" y="1845434"/>
        <a:ext cx="2111266" cy="1118968"/>
      </dsp:txXfrm>
    </dsp:sp>
    <dsp:sp modelId="{4E4C692F-D265-4BAF-8BDA-975472C1B846}">
      <dsp:nvSpPr>
        <dsp:cNvPr id="0" name=""/>
        <dsp:cNvSpPr/>
      </dsp:nvSpPr>
      <dsp:spPr>
        <a:xfrm>
          <a:off x="0" y="1629896"/>
          <a:ext cx="1221638" cy="1550045"/>
        </a:xfrm>
        <a:prstGeom prst="roundRect">
          <a:avLst/>
        </a:prstGeom>
        <a:solidFill>
          <a:schemeClr val="accent3">
            <a:hueOff val="3492973"/>
            <a:satOff val="-25975"/>
            <a:lumOff val="-8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Experimental chamber and related equipment</a:t>
          </a:r>
        </a:p>
      </dsp:txBody>
      <dsp:txXfrm>
        <a:off x="59635" y="1689531"/>
        <a:ext cx="1102368" cy="1430775"/>
      </dsp:txXfrm>
    </dsp:sp>
    <dsp:sp modelId="{25ADF404-98AD-4F2C-BB81-D97E72A92298}">
      <dsp:nvSpPr>
        <dsp:cNvPr id="0" name=""/>
        <dsp:cNvSpPr/>
      </dsp:nvSpPr>
      <dsp:spPr>
        <a:xfrm rot="5400000">
          <a:off x="1687520" y="2946566"/>
          <a:ext cx="1240036" cy="2171800"/>
        </a:xfrm>
        <a:prstGeom prst="round2SameRect">
          <a:avLst/>
        </a:prstGeom>
        <a:solidFill>
          <a:schemeClr val="accent3">
            <a:tint val="40000"/>
            <a:alpha val="90000"/>
            <a:hueOff val="7416816"/>
            <a:satOff val="-66806"/>
            <a:lumOff val="-656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16816"/>
              <a:satOff val="-66806"/>
              <a:lumOff val="-6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Commissioning (Q1/27)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First run (Q2/27)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Second run (Q3/27)</a:t>
          </a:r>
        </a:p>
      </dsp:txBody>
      <dsp:txXfrm rot="-5400000">
        <a:off x="1221638" y="3472982"/>
        <a:ext cx="2111266" cy="1118968"/>
      </dsp:txXfrm>
    </dsp:sp>
    <dsp:sp modelId="{95A2EFC0-8FBA-454C-8217-D324F66086DA}">
      <dsp:nvSpPr>
        <dsp:cNvPr id="0" name=""/>
        <dsp:cNvSpPr/>
      </dsp:nvSpPr>
      <dsp:spPr>
        <a:xfrm>
          <a:off x="0" y="3257443"/>
          <a:ext cx="1221638" cy="1550045"/>
        </a:xfrm>
        <a:prstGeom prst="roundRect">
          <a:avLst/>
        </a:prstGeom>
        <a:solidFill>
          <a:schemeClr val="accent3">
            <a:hueOff val="6985946"/>
            <a:satOff val="-51949"/>
            <a:lumOff val="-1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59635" y="3317078"/>
        <a:ext cx="1102368" cy="143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5ADA-6870-4CF9-B857-19562079D777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39FB-406A-4AC8-8F71-93DA655A7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0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52DA45B9-D35B-471A-9E1B-D1B06FD4318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C78EDB48-BD0C-4EA7-8BF3-67FBAEE29DC0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3" name="PlaceHolder 5">
            <a:extLst>
              <a:ext uri="{FF2B5EF4-FFF2-40B4-BE49-F238E27FC236}">
                <a16:creationId xmlns:a16="http://schemas.microsoft.com/office/drawing/2014/main" id="{85E7EDEB-9FBA-421B-9793-54C722CAB65F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PlaceHolder 6">
            <a:extLst>
              <a:ext uri="{FF2B5EF4-FFF2-40B4-BE49-F238E27FC236}">
                <a16:creationId xmlns:a16="http://schemas.microsoft.com/office/drawing/2014/main" id="{74E9B586-A019-4396-9B9F-2B737AC2027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016C4E9-4E51-4313-A050-0FC2F097DE0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PlaceHolder 7">
            <a:extLst>
              <a:ext uri="{FF2B5EF4-FFF2-40B4-BE49-F238E27FC236}">
                <a16:creationId xmlns:a16="http://schemas.microsoft.com/office/drawing/2014/main" id="{EA7CA2D1-E8FF-45B2-8373-028097DC084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2000" y="454392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670CAE9-FC36-4CAA-A528-8CD70196359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6BA6E450-A97E-441B-A73A-1BD83CC85213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CB584019-FE11-4E0C-BBC7-1C17A90429AE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7EFC6F8F-564A-479E-8BF0-A2B04730BA4B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15D1B9A6-7EB5-4685-B38C-B1B40EA45FB0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7">
            <a:extLst>
              <a:ext uri="{FF2B5EF4-FFF2-40B4-BE49-F238E27FC236}">
                <a16:creationId xmlns:a16="http://schemas.microsoft.com/office/drawing/2014/main" id="{815B47E2-CCE6-419A-AA39-3837CF4013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23604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3200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C385BC21-BDF2-4F95-A05E-762372348C38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D929F184-3C87-4CEE-9B62-0AB330AF0542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8" name="PlaceHolder 5">
            <a:extLst>
              <a:ext uri="{FF2B5EF4-FFF2-40B4-BE49-F238E27FC236}">
                <a16:creationId xmlns:a16="http://schemas.microsoft.com/office/drawing/2014/main" id="{9B53E7A4-F993-421B-817F-AAD022B8D06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" name="PlaceHolder 6">
            <a:extLst>
              <a:ext uri="{FF2B5EF4-FFF2-40B4-BE49-F238E27FC236}">
                <a16:creationId xmlns:a16="http://schemas.microsoft.com/office/drawing/2014/main" id="{AD11B949-DA1A-46FF-A325-B7AAA801CEF8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C7638643-E3B0-42B6-9E25-21D4DFF290C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PlaceHolder 7">
            <a:extLst>
              <a:ext uri="{FF2B5EF4-FFF2-40B4-BE49-F238E27FC236}">
                <a16:creationId xmlns:a16="http://schemas.microsoft.com/office/drawing/2014/main" id="{182E9DA8-F814-48A8-B670-2347C7C2ED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93ED4B6A-E666-4D3F-83F2-24137366FCE4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5FC13258-2BD6-436A-9D5E-FDB48F76CD2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80D95E94-43ED-4D1C-8A1B-D8B8CE701D90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6">
            <a:extLst>
              <a:ext uri="{FF2B5EF4-FFF2-40B4-BE49-F238E27FC236}">
                <a16:creationId xmlns:a16="http://schemas.microsoft.com/office/drawing/2014/main" id="{3CE0FC32-B62E-40AC-91E5-2858957C638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E9CE4B15-7524-4EBE-9894-F28DACC7B2B2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PlaceHolder 7">
            <a:extLst>
              <a:ext uri="{FF2B5EF4-FFF2-40B4-BE49-F238E27FC236}">
                <a16:creationId xmlns:a16="http://schemas.microsoft.com/office/drawing/2014/main" id="{CBC59113-8BE8-4CDD-A489-8F20CCD0DE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32000" y="4307760"/>
            <a:ext cx="547164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8CE8A150-C42B-420D-88BA-702821CD659A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1FDB136A-2FF2-4BCD-8F25-75C8FCACB345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DF81CD9B-D7D2-4D42-B300-744BC8F74DBE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PlaceHolder 6">
            <a:extLst>
              <a:ext uri="{FF2B5EF4-FFF2-40B4-BE49-F238E27FC236}">
                <a16:creationId xmlns:a16="http://schemas.microsoft.com/office/drawing/2014/main" id="{6000B124-19C9-4ED7-97DD-26B1F7A7267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DEF49C25-7145-4CC4-BD53-96BAD29C2B31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PlaceHolder 7">
            <a:extLst>
              <a:ext uri="{FF2B5EF4-FFF2-40B4-BE49-F238E27FC236}">
                <a16:creationId xmlns:a16="http://schemas.microsoft.com/office/drawing/2014/main" id="{C4AC6A11-914E-45C0-9339-3B30C367DB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547164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D8B14484-96C9-406B-B6BB-E722F1CC8B5F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5A0EB996-E4E7-463F-96F8-C9859C2CFC74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5" name="PlaceHolder 5">
            <a:extLst>
              <a:ext uri="{FF2B5EF4-FFF2-40B4-BE49-F238E27FC236}">
                <a16:creationId xmlns:a16="http://schemas.microsoft.com/office/drawing/2014/main" id="{C3183BCE-C264-4017-BD8A-0235E2CCEB3B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PlaceHolder 6">
            <a:extLst>
              <a:ext uri="{FF2B5EF4-FFF2-40B4-BE49-F238E27FC236}">
                <a16:creationId xmlns:a16="http://schemas.microsoft.com/office/drawing/2014/main" id="{1FAEC831-9A4A-4514-94E0-C8F6F84E888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BACD9C14-3302-40AE-B8F8-C067495CD163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" name="PlaceHolder 7">
            <a:extLst>
              <a:ext uri="{FF2B5EF4-FFF2-40B4-BE49-F238E27FC236}">
                <a16:creationId xmlns:a16="http://schemas.microsoft.com/office/drawing/2014/main" id="{81CC9282-8351-4082-BC5C-728892A0B7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649D65B-F54B-42E9-9CBD-D1412B7581AB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2105269F-778F-40FC-B170-0273F9AFE90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CAFC7ACF-4E53-494E-8BF4-827B706B77D2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685EB110-4C1A-4580-BEAD-BAFA45BA0C3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B4B21C6-AAA3-4097-B206-DA5E8B04CC09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7">
            <a:extLst>
              <a:ext uri="{FF2B5EF4-FFF2-40B4-BE49-F238E27FC236}">
                <a16:creationId xmlns:a16="http://schemas.microsoft.com/office/drawing/2014/main" id="{246ADB00-DA17-4794-9746-3EB7D20D6E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FDD9346-C791-4172-AEED-40F0BAC7228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00586D1-DC0C-4EF3-A138-50BF97E6CDE1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388E6C6D-1C80-488E-A257-2B39148E4778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PlaceHolder 6">
            <a:extLst>
              <a:ext uri="{FF2B5EF4-FFF2-40B4-BE49-F238E27FC236}">
                <a16:creationId xmlns:a16="http://schemas.microsoft.com/office/drawing/2014/main" id="{75E90AE9-91D0-4225-BACF-86CC302D52C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ABE6CE02-2739-470D-95FE-3A9A8493DB9C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pPr/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PlaceHolder 7">
            <a:extLst>
              <a:ext uri="{FF2B5EF4-FFF2-40B4-BE49-F238E27FC236}">
                <a16:creationId xmlns:a16="http://schemas.microsoft.com/office/drawing/2014/main" id="{EDEBB947-60E0-44E1-A44A-7E76120F14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32000" y="2592000"/>
            <a:ext cx="5471640" cy="617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E9467AD-2B9D-4D24-A396-583788CFC445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70E25EE-698C-4189-B968-CC755D5CE572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60796065-ABA9-4F1B-96A0-9F9C196769F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PlaceHolder 6">
            <a:extLst>
              <a:ext uri="{FF2B5EF4-FFF2-40B4-BE49-F238E27FC236}">
                <a16:creationId xmlns:a16="http://schemas.microsoft.com/office/drawing/2014/main" id="{236AD1B4-D1A6-4AB5-8107-3476EA5D22D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29754D2-5181-45B7-89F7-7DBDA0C69218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PlaceHolder 7">
            <a:extLst>
              <a:ext uri="{FF2B5EF4-FFF2-40B4-BE49-F238E27FC236}">
                <a16:creationId xmlns:a16="http://schemas.microsoft.com/office/drawing/2014/main" id="{2316649E-0CB2-4BA7-98E9-3061AD02D6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200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20DAB3D3-8854-4012-BA32-8E3C735000E4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3C02BF82-4FBD-45B6-AEDF-E97451DCDEA8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9518459D-9697-440E-A56A-821600CAD76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8A80B00-7DE3-4681-9E0F-A8C5822BFAA0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A5C07784-ABA4-4DDB-987D-FACB2A5214B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1DE1F34C-FC09-47D6-8B2E-BCAE7F76B0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359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236040" y="454392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C09CEF79-BED4-446B-8093-4499B719CD5E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B82B866-E358-47EF-9625-E299CD6F793E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497697DE-F5B5-405E-8BEC-5A41A023F2D1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88FC0DD7-006A-4427-A463-4E1C9A577AEA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DFB42C4-33DD-411D-8214-3B02C227998C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8F8F123A-298E-4F60-A19D-E91599F315D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32000" y="2592000"/>
            <a:ext cx="5471640" cy="133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3200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6040" y="4356000"/>
            <a:ext cx="267012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32000" y="4543920"/>
            <a:ext cx="5471640" cy="17136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4E30807-B132-482F-856D-E7ECDED6F8AF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01E9A679-5A05-461B-B87F-58323B571FCA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10" name="PlaceHolder 5">
            <a:extLst>
              <a:ext uri="{FF2B5EF4-FFF2-40B4-BE49-F238E27FC236}">
                <a16:creationId xmlns:a16="http://schemas.microsoft.com/office/drawing/2014/main" id="{4891C51B-B439-4617-991B-E937DA23D169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FE7EB25E-696E-4282-B97E-BE55B0F6720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80E41743-E9D3-42C4-B814-DB3A11500988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PlaceHolder 7">
            <a:extLst>
              <a:ext uri="{FF2B5EF4-FFF2-40B4-BE49-F238E27FC236}">
                <a16:creationId xmlns:a16="http://schemas.microsoft.com/office/drawing/2014/main" id="{9E54DF10-69FF-4CE8-BBAD-093660A35B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2516400" y="270000"/>
            <a:ext cx="7743240" cy="107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cs-CZ" sz="32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styl.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body"/>
          </p:nvPr>
        </p:nvSpPr>
        <p:spPr>
          <a:xfrm>
            <a:off x="432000" y="1548000"/>
            <a:ext cx="46436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edit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text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Level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LevelKlepnutím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lze upravit styly předlohy textu.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pPr marL="1080000" lvl="4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97" name="PlaceHolder 9"/>
          <p:cNvSpPr>
            <a:spLocks noGrp="1"/>
          </p:cNvSpPr>
          <p:nvPr>
            <p:ph type="body"/>
          </p:nvPr>
        </p:nvSpPr>
        <p:spPr>
          <a:xfrm>
            <a:off x="5616000" y="1548000"/>
            <a:ext cx="4643640" cy="49676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LevelKlepnutím lze upravit styly předlohy textu.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648000" lvl="2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864000" lvl="3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pPr marL="1080000" lvl="4" indent="-2156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21" name="CustomShape 1">
            <a:extLst>
              <a:ext uri="{FF2B5EF4-FFF2-40B4-BE49-F238E27FC236}">
                <a16:creationId xmlns:a16="http://schemas.microsoft.com/office/drawing/2014/main" id="{367B2104-C9DE-4406-BE79-048C0B79DDC8}"/>
              </a:ext>
            </a:extLst>
          </p:cNvPr>
          <p:cNvSpPr/>
          <p:nvPr userDrawn="1"/>
        </p:nvSpPr>
        <p:spPr>
          <a:xfrm>
            <a:off x="3405984" y="7041600"/>
            <a:ext cx="32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Date:</a:t>
            </a: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id="{2DA2776A-9DF5-47E4-92DD-C2FB082D6CAF}"/>
              </a:ext>
            </a:extLst>
          </p:cNvPr>
          <p:cNvSpPr/>
          <p:nvPr userDrawn="1"/>
        </p:nvSpPr>
        <p:spPr>
          <a:xfrm>
            <a:off x="4716892" y="704160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Page:</a:t>
            </a:r>
          </a:p>
        </p:txBody>
      </p:sp>
      <p:sp>
        <p:nvSpPr>
          <p:cNvPr id="24" name="PlaceHolder 5">
            <a:extLst>
              <a:ext uri="{FF2B5EF4-FFF2-40B4-BE49-F238E27FC236}">
                <a16:creationId xmlns:a16="http://schemas.microsoft.com/office/drawing/2014/main" id="{C316FD1C-F0B5-4053-B9D0-02E963BB15EF}"/>
              </a:ext>
            </a:extLst>
          </p:cNvPr>
          <p:cNvSpPr>
            <a:spLocks noGrp="1"/>
          </p:cNvSpPr>
          <p:nvPr>
            <p:ph type="ftr" idx="3"/>
          </p:nvPr>
        </p:nvSpPr>
        <p:spPr>
          <a:xfrm>
            <a:off x="426383" y="7041600"/>
            <a:ext cx="2843640" cy="359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  <a:ea typeface="Calibri" panose="020B0604030504040204" pitchFamily="34" charset="0"/>
              </a:defRPr>
            </a:lvl1pPr>
          </a:lstStyle>
          <a:p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PlaceHolder 6">
            <a:extLst>
              <a:ext uri="{FF2B5EF4-FFF2-40B4-BE49-F238E27FC236}">
                <a16:creationId xmlns:a16="http://schemas.microsoft.com/office/drawing/2014/main" id="{07DFD2B4-5D9B-43EE-9650-969B7CC3C733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3729984" y="7041600"/>
            <a:ext cx="791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3DCA19CA-C788-43B2-AD58-94DD39699A75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" name="PlaceHolder 7">
            <a:extLst>
              <a:ext uri="{FF2B5EF4-FFF2-40B4-BE49-F238E27FC236}">
                <a16:creationId xmlns:a16="http://schemas.microsoft.com/office/drawing/2014/main" id="{17625200-1B26-4E22-89CB-C6FCF21D225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5092934" y="7041600"/>
            <a:ext cx="359640" cy="359640"/>
          </a:xfrm>
          <a:prstGeom prst="rect">
            <a:avLst/>
          </a:prstGeom>
        </p:spPr>
        <p:txBody>
          <a:bodyPr lIns="36000" tIns="0" rIns="0" bIns="0" anchor="ctr"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‹#›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Logo ELI rgb svg">
            <a:extLst>
              <a:ext uri="{FF2B5EF4-FFF2-40B4-BE49-F238E27FC236}">
                <a16:creationId xmlns:a16="http://schemas.microsoft.com/office/drawing/2014/main" id="{B44B64CE-5116-55A0-366B-437D082BD5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2000" y="432000"/>
            <a:ext cx="1588400" cy="752400"/>
          </a:xfrm>
          <a:prstGeom prst="rect">
            <a:avLst/>
          </a:prstGeom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3BA61DE6-6332-68BB-EB15-010D3217421E}"/>
              </a:ext>
            </a:extLst>
          </p:cNvPr>
          <p:cNvSpPr/>
          <p:nvPr userDrawn="1"/>
        </p:nvSpPr>
        <p:spPr>
          <a:xfrm>
            <a:off x="4597882" y="7164388"/>
            <a:ext cx="0" cy="122732"/>
          </a:xfrm>
          <a:prstGeom prst="line">
            <a:avLst/>
          </a:prstGeom>
          <a:ln w="32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E2BB-DF54-5F0F-F9B3-0CB0C304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EF90D-FFA1-F663-8B30-091704ACDA7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E095-5032-54DA-AABD-CA35727FBE8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F49C25-7145-4CC4-BD53-96BAD29C2B31}" type="datetime1">
              <a:rPr lang="cs-CZ" spc="-1" smtClean="0">
                <a:uFill>
                  <a:solidFill>
                    <a:srgbClr val="FFFFFF"/>
                  </a:solidFill>
                </a:uFill>
              </a:rPr>
              <a:t>19.03.2025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0BE3D-C919-0229-B6BB-A1EE8E081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AD6361-5E2D-42E9-A29D-CCE202173234}" type="slidenum">
              <a:rPr lang="en-US" spc="-1" smtClean="0">
                <a:uFill>
                  <a:solidFill>
                    <a:srgbClr val="FFFFFF"/>
                  </a:solidFill>
                </a:uFill>
              </a:rPr>
              <a:pPr/>
              <a:t>1</a:t>
            </a:fld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1" descr="page1image2785280">
            <a:extLst>
              <a:ext uri="{FF2B5EF4-FFF2-40B4-BE49-F238E27FC236}">
                <a16:creationId xmlns:a16="http://schemas.microsoft.com/office/drawing/2014/main" id="{733336B2-094C-8AF4-CF43-8FD77F80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11" y="6489359"/>
            <a:ext cx="2926489" cy="8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094C9-81FC-8801-F6F3-8AD5A99F6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" y="-1"/>
            <a:ext cx="10691459" cy="7561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77D268-E852-4F9E-19FD-7DDEE121D78C}"/>
              </a:ext>
            </a:extLst>
          </p:cNvPr>
          <p:cNvGrpSpPr/>
          <p:nvPr/>
        </p:nvGrpSpPr>
        <p:grpSpPr>
          <a:xfrm>
            <a:off x="353" y="1"/>
            <a:ext cx="3177644" cy="1710058"/>
            <a:chOff x="120018" y="2200659"/>
            <a:chExt cx="2882096" cy="1551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14D337-CEB7-9992-AA13-7D7D1CA417DB}"/>
                </a:ext>
              </a:extLst>
            </p:cNvPr>
            <p:cNvSpPr/>
            <p:nvPr/>
          </p:nvSpPr>
          <p:spPr>
            <a:xfrm>
              <a:off x="120018" y="2200659"/>
              <a:ext cx="2882096" cy="1551008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85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AE78DE-79E4-1C5A-19F0-378324B3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93" y="2335903"/>
              <a:ext cx="2613346" cy="1280519"/>
            </a:xfrm>
            <a:prstGeom prst="rect">
              <a:avLst/>
            </a:prstGeom>
            <a:noFill/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C8660-6AD5-8F44-07E7-C8E3ABBC804E}"/>
              </a:ext>
            </a:extLst>
          </p:cNvPr>
          <p:cNvSpPr/>
          <p:nvPr/>
        </p:nvSpPr>
        <p:spPr>
          <a:xfrm>
            <a:off x="287079" y="2113075"/>
            <a:ext cx="10020703" cy="3816429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5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Gabriele Maria Grittani</a:t>
            </a:r>
          </a:p>
          <a:p>
            <a:r>
              <a:rPr lang="en-US" sz="2400" i="1" dirty="0">
                <a:solidFill>
                  <a:schemeClr val="bg1"/>
                </a:solidFill>
                <a:latin typeface="+mj-lt"/>
              </a:rPr>
              <a:t>Leader of the electron acceleration group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+mj-lt"/>
              </a:rPr>
              <a:t>LAMU Workshop, Zoom, 19</a:t>
            </a:r>
            <a:r>
              <a:rPr lang="en-US" sz="2400" i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 March 2025</a:t>
            </a:r>
            <a:endParaRPr lang="en-GB" sz="4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386FB-1431-AAFA-30E2-6476186068BB}"/>
              </a:ext>
            </a:extLst>
          </p:cNvPr>
          <p:cNvSpPr txBox="1"/>
          <p:nvPr/>
        </p:nvSpPr>
        <p:spPr>
          <a:xfrm>
            <a:off x="-6663" y="6784720"/>
            <a:ext cx="10522263" cy="567399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87" b="1" dirty="0">
                <a:solidFill>
                  <a:schemeClr val="bg1"/>
                </a:solidFill>
                <a:latin typeface="+mj-lt"/>
              </a:rPr>
              <a:t>                   A European Research Infrastructure Consortium</a:t>
            </a:r>
          </a:p>
        </p:txBody>
      </p:sp>
    </p:spTree>
    <p:extLst>
      <p:ext uri="{BB962C8B-B14F-4D97-AF65-F5344CB8AC3E}">
        <p14:creationId xmlns:p14="http://schemas.microsoft.com/office/powerpoint/2010/main" val="49148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5982-F8EF-771F-43D8-E3CAA154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CEB7D646-6C58-3869-79E1-8B5E9069BF3F}"/>
              </a:ext>
            </a:extLst>
          </p:cNvPr>
          <p:cNvSpPr txBox="1"/>
          <p:nvPr/>
        </p:nvSpPr>
        <p:spPr>
          <a:xfrm>
            <a:off x="2198255" y="270000"/>
            <a:ext cx="8061385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Example: history of ALFA beamline development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1FE4A49-6270-D0FC-0865-CDA285F3F485}"/>
              </a:ext>
            </a:extLst>
          </p:cNvPr>
          <p:cNvSpPr/>
          <p:nvPr/>
        </p:nvSpPr>
        <p:spPr>
          <a:xfrm>
            <a:off x="420255" y="3805380"/>
            <a:ext cx="10210800" cy="3694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5F437-1923-78E3-BB24-22EC13EC6874}"/>
              </a:ext>
            </a:extLst>
          </p:cNvPr>
          <p:cNvSpPr txBox="1"/>
          <p:nvPr/>
        </p:nvSpPr>
        <p:spPr>
          <a:xfrm>
            <a:off x="158103" y="2263398"/>
            <a:ext cx="2604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2018:</a:t>
            </a:r>
          </a:p>
          <a:p>
            <a:r>
              <a:rPr lang="en-US" dirty="0"/>
              <a:t>LEAK Workshop to understand the interest from perspective user community on kHz LWFA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B21FD-D5D1-F754-9666-C7AB7C2A4B4F}"/>
              </a:ext>
            </a:extLst>
          </p:cNvPr>
          <p:cNvSpPr/>
          <p:nvPr/>
        </p:nvSpPr>
        <p:spPr>
          <a:xfrm>
            <a:off x="780473" y="3763817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E1564-0B06-9A24-0627-DDB298E260F1}"/>
              </a:ext>
            </a:extLst>
          </p:cNvPr>
          <p:cNvSpPr txBox="1"/>
          <p:nvPr/>
        </p:nvSpPr>
        <p:spPr>
          <a:xfrm>
            <a:off x="7449128" y="4345958"/>
            <a:ext cx="3003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2025:</a:t>
            </a:r>
          </a:p>
          <a:p>
            <a:r>
              <a:rPr lang="en-US" dirty="0"/>
              <a:t>8 user experiments completed, half on source development, half of users of the electron beam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2A8CB-FFA0-4384-E95D-64383350F119}"/>
              </a:ext>
            </a:extLst>
          </p:cNvPr>
          <p:cNvSpPr/>
          <p:nvPr/>
        </p:nvSpPr>
        <p:spPr>
          <a:xfrm>
            <a:off x="932873" y="3916217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5043C-DCE3-5F6C-A2B1-6DE1EE64616A}"/>
              </a:ext>
            </a:extLst>
          </p:cNvPr>
          <p:cNvSpPr/>
          <p:nvPr/>
        </p:nvSpPr>
        <p:spPr>
          <a:xfrm>
            <a:off x="1487779" y="4073942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82783-AE32-A080-B680-11C3A68DEB11}"/>
              </a:ext>
            </a:extLst>
          </p:cNvPr>
          <p:cNvSpPr txBox="1"/>
          <p:nvPr/>
        </p:nvSpPr>
        <p:spPr>
          <a:xfrm>
            <a:off x="1032526" y="4210426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2020:</a:t>
            </a:r>
          </a:p>
          <a:p>
            <a:r>
              <a:rPr lang="en-US" dirty="0"/>
              <a:t>Technical Design of ALFA completed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8FE20-72D3-C1EF-5D6C-D38A78C98969}"/>
              </a:ext>
            </a:extLst>
          </p:cNvPr>
          <p:cNvSpPr/>
          <p:nvPr/>
        </p:nvSpPr>
        <p:spPr>
          <a:xfrm>
            <a:off x="3871121" y="3733799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9EBD9-BE44-3A9B-0CA4-C9DCF1941082}"/>
              </a:ext>
            </a:extLst>
          </p:cNvPr>
          <p:cNvSpPr txBox="1"/>
          <p:nvPr/>
        </p:nvSpPr>
        <p:spPr>
          <a:xfrm>
            <a:off x="4159938" y="4235578"/>
            <a:ext cx="251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2022: </a:t>
            </a:r>
            <a:r>
              <a:rPr lang="en-US" dirty="0"/>
              <a:t>Commissioning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02873-42AE-8C77-1397-06A7A65FB984}"/>
              </a:ext>
            </a:extLst>
          </p:cNvPr>
          <p:cNvSpPr/>
          <p:nvPr/>
        </p:nvSpPr>
        <p:spPr>
          <a:xfrm>
            <a:off x="4580263" y="4080288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3D17E9-6100-E863-8706-DEEC1BD1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2"/>
          <a:stretch/>
        </p:blipFill>
        <p:spPr>
          <a:xfrm>
            <a:off x="158103" y="1807390"/>
            <a:ext cx="2663606" cy="400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458BF2-D9DC-6240-80AF-65959978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64" t="10797" r="34776" b="46361"/>
          <a:stretch/>
        </p:blipFill>
        <p:spPr>
          <a:xfrm>
            <a:off x="2980023" y="1841755"/>
            <a:ext cx="3117492" cy="1026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F30CA1-BDE8-FC81-98AA-4B8EE817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7" t="8145" r="78195" b="33368"/>
          <a:stretch/>
        </p:blipFill>
        <p:spPr>
          <a:xfrm>
            <a:off x="1576787" y="5059062"/>
            <a:ext cx="1640680" cy="17694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99FF4A-DE4F-3E5E-D78B-0CC95E407FEE}"/>
              </a:ext>
            </a:extLst>
          </p:cNvPr>
          <p:cNvSpPr txBox="1"/>
          <p:nvPr/>
        </p:nvSpPr>
        <p:spPr>
          <a:xfrm>
            <a:off x="3323213" y="2987926"/>
            <a:ext cx="157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2021:</a:t>
            </a:r>
          </a:p>
          <a:p>
            <a:r>
              <a:rPr lang="en-US" dirty="0"/>
              <a:t>Installation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B76865-0AF3-8AF0-D511-B8339252EED3}"/>
              </a:ext>
            </a:extLst>
          </p:cNvPr>
          <p:cNvSpPr/>
          <p:nvPr/>
        </p:nvSpPr>
        <p:spPr>
          <a:xfrm>
            <a:off x="6812180" y="3754581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5906F8-20FB-1A73-E686-274BD9BF4CF1}"/>
              </a:ext>
            </a:extLst>
          </p:cNvPr>
          <p:cNvSpPr/>
          <p:nvPr/>
        </p:nvSpPr>
        <p:spPr>
          <a:xfrm>
            <a:off x="7781999" y="4087795"/>
            <a:ext cx="55418" cy="161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286A58-E796-8D70-F1D4-5CD18B48F1CD}"/>
              </a:ext>
            </a:extLst>
          </p:cNvPr>
          <p:cNvSpPr txBox="1"/>
          <p:nvPr/>
        </p:nvSpPr>
        <p:spPr>
          <a:xfrm>
            <a:off x="6677890" y="2851984"/>
            <a:ext cx="185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2023:</a:t>
            </a:r>
          </a:p>
          <a:p>
            <a:r>
              <a:rPr lang="en-US" dirty="0"/>
              <a:t>ALFA part of ELI User Call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25EE4E-068C-2509-3C49-95A604F0B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93" r="3765"/>
          <a:stretch/>
        </p:blipFill>
        <p:spPr>
          <a:xfrm>
            <a:off x="4134328" y="4567625"/>
            <a:ext cx="1794518" cy="7220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E37979A-3C1E-160A-081E-4EB0B2560EE3}"/>
              </a:ext>
            </a:extLst>
          </p:cNvPr>
          <p:cNvSpPr/>
          <p:nvPr/>
        </p:nvSpPr>
        <p:spPr>
          <a:xfrm>
            <a:off x="355600" y="5758873"/>
            <a:ext cx="424873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B6901A-022D-173A-CAE7-B8C222A24CBC}"/>
              </a:ext>
            </a:extLst>
          </p:cNvPr>
          <p:cNvSpPr/>
          <p:nvPr/>
        </p:nvSpPr>
        <p:spPr>
          <a:xfrm>
            <a:off x="508000" y="5911273"/>
            <a:ext cx="424873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A70F7DE-0C5C-3F13-4816-4A1A32F52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933" y="5289298"/>
            <a:ext cx="2167118" cy="21976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5F63A6-DEEA-5A81-0E25-7BEB754B9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349" y="1230311"/>
            <a:ext cx="3003081" cy="1554748"/>
          </a:xfrm>
          <a:prstGeom prst="rect">
            <a:avLst/>
          </a:prstGeom>
        </p:spPr>
      </p:pic>
      <p:pic>
        <p:nvPicPr>
          <p:cNvPr id="35" name="Immagine 2">
            <a:extLst>
              <a:ext uri="{FF2B5EF4-FFF2-40B4-BE49-F238E27FC236}">
                <a16:creationId xmlns:a16="http://schemas.microsoft.com/office/drawing/2014/main" id="{4313664D-0173-89B2-8638-DA0CFC6B6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3" y="5805671"/>
            <a:ext cx="1712871" cy="16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4DAA-1936-2756-C942-AAE4699B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00C5-F412-519C-7516-56D145804177}"/>
              </a:ext>
            </a:extLst>
          </p:cNvPr>
          <p:cNvSpPr txBox="1"/>
          <p:nvPr/>
        </p:nvSpPr>
        <p:spPr>
          <a:xfrm>
            <a:off x="438727" y="1496291"/>
            <a:ext cx="9776691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75E78-9B80-4B56-AA8D-6A449A79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2213BAE6-FAF5-86D1-B1F9-82267E67F70C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Introduction to LAMU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9D7D5-77AB-EBAC-BAD8-733E52F803DC}"/>
              </a:ext>
            </a:extLst>
          </p:cNvPr>
          <p:cNvSpPr txBox="1"/>
          <p:nvPr/>
        </p:nvSpPr>
        <p:spPr>
          <a:xfrm>
            <a:off x="332509" y="1413164"/>
            <a:ext cx="9841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 Beamlines has been part of a major project to build a &gt;20 GeV laser electron accelerator powered by its unique L4-Aton 10 PW laser (1.5 kJ, 150 fs, 0.01 Hz).</a:t>
            </a:r>
          </a:p>
          <a:p>
            <a:endParaRPr lang="en-US" dirty="0"/>
          </a:p>
          <a:p>
            <a:r>
              <a:rPr lang="en-US" dirty="0"/>
              <a:t>As a result of this project we have a design for this new beamline for users. Before moving forward with the implementation of the beamline, we organized this “Laser-Driven GeV Muon Sources at ELI” (LAMU) Workshop, to gather the feedback from the perspective user community.</a:t>
            </a:r>
          </a:p>
          <a:p>
            <a:endParaRPr lang="en-US" dirty="0"/>
          </a:p>
          <a:p>
            <a:r>
              <a:rPr lang="en-US" dirty="0"/>
              <a:t>We identified two sub-groups of users: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We did our best to attract the world leading teams in both fields! </a:t>
            </a:r>
          </a:p>
          <a:p>
            <a:endParaRPr lang="en-US" b="1" dirty="0"/>
          </a:p>
          <a:p>
            <a:r>
              <a:rPr lang="en-US" b="1" dirty="0"/>
              <a:t>We plan to publish in peer-reviewed journal workshop summary, so please attend the round table.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E8976-1454-A833-B4F5-B06C50B26F7E}"/>
              </a:ext>
            </a:extLst>
          </p:cNvPr>
          <p:cNvSpPr txBox="1"/>
          <p:nvPr/>
        </p:nvSpPr>
        <p:spPr>
          <a:xfrm>
            <a:off x="323272" y="3998487"/>
            <a:ext cx="479829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Laser Muon Source Development (Day 1)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/>
              <a:t>kJ laser wakefield acceleration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Muon beam transport </a:t>
            </a:r>
          </a:p>
          <a:p>
            <a:pPr marL="285750" indent="-285750">
              <a:buFontTx/>
              <a:buChar char="-"/>
            </a:pPr>
            <a:r>
              <a:rPr lang="en-US" dirty="0"/>
              <a:t>Muon detection in laser-plasma environment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A04B3-C846-336E-2F04-B3D0972057D0}"/>
              </a:ext>
            </a:extLst>
          </p:cNvPr>
          <p:cNvSpPr txBox="1"/>
          <p:nvPr/>
        </p:nvSpPr>
        <p:spPr>
          <a:xfrm>
            <a:off x="5560290" y="3998487"/>
            <a:ext cx="479439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Muon Source Users (Day 2)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Nuclear Safety</a:t>
            </a:r>
          </a:p>
          <a:p>
            <a:pPr marL="285750" indent="-285750">
              <a:buFontTx/>
              <a:buChar char="-"/>
            </a:pPr>
            <a:r>
              <a:rPr lang="en-US" dirty="0"/>
              <a:t>Geology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Energy Physics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29A9-0C0A-E63F-114F-0F947F69A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A53B4867-8436-001F-81FF-B32ECCEB1F6C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The Extreme Light Infrastructure (ELI)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50923-B6D0-DF73-F45A-622CB014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2" y="1628269"/>
            <a:ext cx="4242609" cy="3003767"/>
          </a:xfrm>
          <a:prstGeom prst="rect">
            <a:avLst/>
          </a:prstGeom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F245452C-F6C9-A257-AF78-F4BD7A780FC9}"/>
              </a:ext>
            </a:extLst>
          </p:cNvPr>
          <p:cNvGrpSpPr/>
          <p:nvPr/>
        </p:nvGrpSpPr>
        <p:grpSpPr bwMode="auto">
          <a:xfrm>
            <a:off x="4805440" y="1628269"/>
            <a:ext cx="2053837" cy="1393787"/>
            <a:chOff x="0" y="0"/>
            <a:chExt cx="4877" cy="3309"/>
          </a:xfrm>
        </p:grpSpPr>
        <p:pic>
          <p:nvPicPr>
            <p:cNvPr id="4" name="Picture 36">
              <a:extLst>
                <a:ext uri="{FF2B5EF4-FFF2-40B4-BE49-F238E27FC236}">
                  <a16:creationId xmlns:a16="http://schemas.microsoft.com/office/drawing/2014/main" id="{D9DA4040-8FFC-07BF-F277-757DDEA24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2" y="60"/>
              <a:ext cx="4864" cy="3248"/>
            </a:xfrm>
            <a:prstGeom prst="rect">
              <a:avLst/>
            </a:prstGeom>
            <a:noFill/>
          </p:spPr>
        </p:pic>
        <p:pic>
          <p:nvPicPr>
            <p:cNvPr id="5" name="Picture 35">
              <a:extLst>
                <a:ext uri="{FF2B5EF4-FFF2-40B4-BE49-F238E27FC236}">
                  <a16:creationId xmlns:a16="http://schemas.microsoft.com/office/drawing/2014/main" id="{E3BD55B1-D081-D473-313C-1F5626EB7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1164" cy="1154"/>
            </a:xfrm>
            <a:prstGeom prst="rect">
              <a:avLst/>
            </a:prstGeom>
            <a:noFill/>
          </p:spPr>
        </p:pic>
        <p:pic>
          <p:nvPicPr>
            <p:cNvPr id="6" name="Picture 34">
              <a:extLst>
                <a:ext uri="{FF2B5EF4-FFF2-40B4-BE49-F238E27FC236}">
                  <a16:creationId xmlns:a16="http://schemas.microsoft.com/office/drawing/2014/main" id="{110C08B0-FA3C-43F4-3373-3548DA200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6" y="156"/>
              <a:ext cx="598" cy="587"/>
            </a:xfrm>
            <a:prstGeom prst="rect">
              <a:avLst/>
            </a:prstGeom>
            <a:noFill/>
          </p:spPr>
        </p:pic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1AB784EB-8A99-4EF3-7D50-E52215288324}"/>
              </a:ext>
            </a:extLst>
          </p:cNvPr>
          <p:cNvSpPr/>
          <p:nvPr/>
        </p:nvSpPr>
        <p:spPr>
          <a:xfrm rot="14833920">
            <a:off x="4163963" y="2313989"/>
            <a:ext cx="129658" cy="10906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744F37F-8FD9-55CB-6021-866748DF3430}"/>
              </a:ext>
            </a:extLst>
          </p:cNvPr>
          <p:cNvSpPr/>
          <p:nvPr/>
        </p:nvSpPr>
        <p:spPr>
          <a:xfrm rot="16200000">
            <a:off x="4331432" y="2725014"/>
            <a:ext cx="129658" cy="10906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2079E3D-634D-11F1-372D-A0A3467CCAB8}"/>
              </a:ext>
            </a:extLst>
          </p:cNvPr>
          <p:cNvSpPr/>
          <p:nvPr/>
        </p:nvSpPr>
        <p:spPr>
          <a:xfrm rot="19520088">
            <a:off x="4528656" y="3660429"/>
            <a:ext cx="133896" cy="11524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3CBBF1D0-BA38-BDB7-0DED-1A4564EAA2FB}"/>
              </a:ext>
            </a:extLst>
          </p:cNvPr>
          <p:cNvGrpSpPr/>
          <p:nvPr/>
        </p:nvGrpSpPr>
        <p:grpSpPr bwMode="auto">
          <a:xfrm>
            <a:off x="5050536" y="3021635"/>
            <a:ext cx="2072405" cy="1396025"/>
            <a:chOff x="0" y="0"/>
            <a:chExt cx="4911" cy="3308"/>
          </a:xfrm>
        </p:grpSpPr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A9EF19A7-750A-41A4-4CC3-8D1684986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43" y="62"/>
              <a:ext cx="4867" cy="3245"/>
            </a:xfrm>
            <a:prstGeom prst="rect">
              <a:avLst/>
            </a:prstGeom>
            <a:noFill/>
          </p:spPr>
        </p:pic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DE2D5A59-F07D-7796-FE6B-08DFB7590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0" y="0"/>
              <a:ext cx="1166" cy="1152"/>
            </a:xfrm>
            <a:prstGeom prst="rect">
              <a:avLst/>
            </a:prstGeom>
            <a:noFill/>
          </p:spPr>
        </p:pic>
        <p:pic>
          <p:nvPicPr>
            <p:cNvPr id="13" name="Picture 38">
              <a:extLst>
                <a:ext uri="{FF2B5EF4-FFF2-40B4-BE49-F238E27FC236}">
                  <a16:creationId xmlns:a16="http://schemas.microsoft.com/office/drawing/2014/main" id="{8512D317-8725-95B6-84DD-3503E46A6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56" y="156"/>
              <a:ext cx="600" cy="586"/>
            </a:xfrm>
            <a:prstGeom prst="rect">
              <a:avLst/>
            </a:prstGeom>
            <a:noFill/>
          </p:spPr>
        </p:pic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B494BD52-3D43-BE5D-F454-2F0EE5255E37}"/>
              </a:ext>
            </a:extLst>
          </p:cNvPr>
          <p:cNvGrpSpPr/>
          <p:nvPr/>
        </p:nvGrpSpPr>
        <p:grpSpPr bwMode="auto">
          <a:xfrm>
            <a:off x="5068682" y="4545134"/>
            <a:ext cx="2053417" cy="1362587"/>
            <a:chOff x="0" y="0"/>
            <a:chExt cx="4844" cy="3214"/>
          </a:xfrm>
        </p:grpSpPr>
        <p:pic>
          <p:nvPicPr>
            <p:cNvPr id="15" name="Picture 32">
              <a:extLst>
                <a:ext uri="{FF2B5EF4-FFF2-40B4-BE49-F238E27FC236}">
                  <a16:creationId xmlns:a16="http://schemas.microsoft.com/office/drawing/2014/main" id="{C8A60330-7E3E-2627-4CC7-514C2970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0" y="0"/>
              <a:ext cx="4843" cy="3213"/>
            </a:xfrm>
            <a:prstGeom prst="rect">
              <a:avLst/>
            </a:prstGeom>
            <a:noFill/>
          </p:spPr>
        </p:pic>
        <p:pic>
          <p:nvPicPr>
            <p:cNvPr id="16" name="Picture 31">
              <a:extLst>
                <a:ext uri="{FF2B5EF4-FFF2-40B4-BE49-F238E27FC236}">
                  <a16:creationId xmlns:a16="http://schemas.microsoft.com/office/drawing/2014/main" id="{3C38CDF3-B24D-536B-A5A3-07201A6FE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185" y="84"/>
              <a:ext cx="607" cy="578"/>
            </a:xfrm>
            <a:prstGeom prst="rect">
              <a:avLst/>
            </a:prstGeom>
            <a:noFill/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C5DD48-7963-2684-AA83-0A0F87FE72E0}"/>
              </a:ext>
            </a:extLst>
          </p:cNvPr>
          <p:cNvSpPr txBox="1"/>
          <p:nvPr/>
        </p:nvSpPr>
        <p:spPr>
          <a:xfrm>
            <a:off x="7037316" y="1871307"/>
            <a:ext cx="333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 Beamlines </a:t>
            </a:r>
          </a:p>
          <a:p>
            <a:r>
              <a:rPr lang="en-US" dirty="0"/>
              <a:t>(</a:t>
            </a:r>
            <a:r>
              <a:rPr lang="en-US" dirty="0" err="1"/>
              <a:t>Dolni</a:t>
            </a:r>
            <a:r>
              <a:rPr lang="en-US" dirty="0"/>
              <a:t> </a:t>
            </a:r>
            <a:r>
              <a:rPr lang="en-US" dirty="0" err="1"/>
              <a:t>Brezany</a:t>
            </a:r>
            <a:r>
              <a:rPr lang="en-US" dirty="0"/>
              <a:t>, Czech Republic)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B2FF1-C201-64D7-71B7-DC43798CC5B5}"/>
              </a:ext>
            </a:extLst>
          </p:cNvPr>
          <p:cNvSpPr txBox="1"/>
          <p:nvPr/>
        </p:nvSpPr>
        <p:spPr>
          <a:xfrm>
            <a:off x="7214038" y="3264715"/>
            <a:ext cx="220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 ALPS </a:t>
            </a:r>
          </a:p>
          <a:p>
            <a:r>
              <a:rPr lang="en-US" dirty="0"/>
              <a:t>(Szeged, Hungary)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8C317-536C-B33B-296C-5592681D48BC}"/>
              </a:ext>
            </a:extLst>
          </p:cNvPr>
          <p:cNvSpPr txBox="1"/>
          <p:nvPr/>
        </p:nvSpPr>
        <p:spPr>
          <a:xfrm>
            <a:off x="7226991" y="4748629"/>
            <a:ext cx="220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 NP </a:t>
            </a:r>
          </a:p>
          <a:p>
            <a:r>
              <a:rPr lang="en-US" dirty="0"/>
              <a:t>(</a:t>
            </a:r>
            <a:r>
              <a:rPr lang="en-US" dirty="0" err="1"/>
              <a:t>Magurele</a:t>
            </a:r>
            <a:r>
              <a:rPr lang="en-US" dirty="0"/>
              <a:t>, Romania)</a:t>
            </a:r>
          </a:p>
        </p:txBody>
      </p:sp>
    </p:spTree>
    <p:extLst>
      <p:ext uri="{BB962C8B-B14F-4D97-AF65-F5344CB8AC3E}">
        <p14:creationId xmlns:p14="http://schemas.microsoft.com/office/powerpoint/2010/main" val="166418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77B5-3EBC-7482-F907-18D2B95F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:\Department 92\share\VBL\EliBeamlines_Visualizations_October2014\EliBeamlinesScheme_October2014.png">
            <a:extLst>
              <a:ext uri="{FF2B5EF4-FFF2-40B4-BE49-F238E27FC236}">
                <a16:creationId xmlns:a16="http://schemas.microsoft.com/office/drawing/2014/main" id="{91A44D6E-5B1E-031A-ECA3-A2D8A85DB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6" r="5647"/>
          <a:stretch/>
        </p:blipFill>
        <p:spPr bwMode="auto">
          <a:xfrm>
            <a:off x="355601" y="1721180"/>
            <a:ext cx="6225309" cy="36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Shape 1">
            <a:extLst>
              <a:ext uri="{FF2B5EF4-FFF2-40B4-BE49-F238E27FC236}">
                <a16:creationId xmlns:a16="http://schemas.microsoft.com/office/drawing/2014/main" id="{CD239180-6CFE-9828-705F-10847B608500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ELI Beamlines for muons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71D46-318E-8A1E-C686-13D45702F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59664"/>
              </p:ext>
            </p:extLst>
          </p:nvPr>
        </p:nvGraphicFramePr>
        <p:xfrm>
          <a:off x="6658769" y="1703175"/>
          <a:ext cx="4033044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8261">
                  <a:extLst>
                    <a:ext uri="{9D8B030D-6E8A-4147-A177-3AD203B41FA5}">
                      <a16:colId xmlns:a16="http://schemas.microsoft.com/office/drawing/2014/main" val="604211886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1096768820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776852191"/>
                    </a:ext>
                  </a:extLst>
                </a:gridCol>
                <a:gridCol w="1008261">
                  <a:extLst>
                    <a:ext uri="{9D8B030D-6E8A-4147-A177-3AD203B41FA5}">
                      <a16:colId xmlns:a16="http://schemas.microsoft.com/office/drawing/2014/main" val="1836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L1-Allegra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L2-Duha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L3-HAPLS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L4-Aton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6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OPCPA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OPCPA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Ti:Sa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Nd:Glass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0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100 </a:t>
                      </a:r>
                      <a:r>
                        <a:rPr lang="en-US" sz="1200" dirty="0" err="1"/>
                        <a:t>mJ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 kJ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2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15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150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0.01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48011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F57D0222-7057-F512-124F-A58CED277C24}"/>
              </a:ext>
            </a:extLst>
          </p:cNvPr>
          <p:cNvSpPr/>
          <p:nvPr/>
        </p:nvSpPr>
        <p:spPr>
          <a:xfrm rot="4811126">
            <a:off x="5553279" y="2228919"/>
            <a:ext cx="243474" cy="1875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DBDD83A-7BCF-5D87-E766-A39962E537F1}"/>
              </a:ext>
            </a:extLst>
          </p:cNvPr>
          <p:cNvSpPr/>
          <p:nvPr/>
        </p:nvSpPr>
        <p:spPr>
          <a:xfrm rot="10424988">
            <a:off x="2861102" y="5339561"/>
            <a:ext cx="243474" cy="437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010186A-BF33-BFF0-3B73-7326AE5D09D3}"/>
              </a:ext>
            </a:extLst>
          </p:cNvPr>
          <p:cNvSpPr/>
          <p:nvPr/>
        </p:nvSpPr>
        <p:spPr>
          <a:xfrm rot="6488139">
            <a:off x="6153272" y="4443568"/>
            <a:ext cx="243474" cy="18755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DABA8-995D-C522-A36B-CBDE163545F7}"/>
              </a:ext>
            </a:extLst>
          </p:cNvPr>
          <p:cNvGrpSpPr/>
          <p:nvPr/>
        </p:nvGrpSpPr>
        <p:grpSpPr>
          <a:xfrm>
            <a:off x="948966" y="6220140"/>
            <a:ext cx="4067746" cy="1255850"/>
            <a:chOff x="5737289" y="1493561"/>
            <a:chExt cx="4092511" cy="13761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69C619-0F57-74BE-6118-37201B7D58CA}"/>
                </a:ext>
              </a:extLst>
            </p:cNvPr>
            <p:cNvGrpSpPr/>
            <p:nvPr/>
          </p:nvGrpSpPr>
          <p:grpSpPr>
            <a:xfrm>
              <a:off x="5737289" y="1493561"/>
              <a:ext cx="4092511" cy="1376177"/>
              <a:chOff x="6953441" y="1585723"/>
              <a:chExt cx="4092511" cy="137617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4DCD39F-1978-DC04-D36B-F3B3CC827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8" b="8268"/>
              <a:stretch/>
            </p:blipFill>
            <p:spPr>
              <a:xfrm>
                <a:off x="6953441" y="1585723"/>
                <a:ext cx="2074671" cy="1358292"/>
              </a:xfrm>
              <a:prstGeom prst="rect">
                <a:avLst/>
              </a:prstGeom>
            </p:spPr>
          </p:pic>
          <p:pic>
            <p:nvPicPr>
              <p:cNvPr id="19" name="Picture 2" descr="Image preview">
                <a:extLst>
                  <a:ext uri="{FF2B5EF4-FFF2-40B4-BE49-F238E27FC236}">
                    <a16:creationId xmlns:a16="http://schemas.microsoft.com/office/drawing/2014/main" id="{C51AA716-10FF-686D-0977-127F5C0C4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1049" y="1585723"/>
                <a:ext cx="1834903" cy="1376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B7694B-485A-0B1A-47F7-D967E654CF0A}"/>
                </a:ext>
              </a:extLst>
            </p:cNvPr>
            <p:cNvPicPr/>
            <p:nvPr/>
          </p:nvPicPr>
          <p:blipFill rotWithShape="1">
            <a:blip r:embed="rId5"/>
            <a:srcRect l="33780" t="24538" r="20729" b="32959"/>
            <a:stretch/>
          </p:blipFill>
          <p:spPr>
            <a:xfrm>
              <a:off x="7994897" y="2326597"/>
              <a:ext cx="589210" cy="53993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942F570-4EF6-B439-08FF-6CE67D61162F}"/>
              </a:ext>
            </a:extLst>
          </p:cNvPr>
          <p:cNvSpPr txBox="1"/>
          <p:nvPr/>
        </p:nvSpPr>
        <p:spPr>
          <a:xfrm>
            <a:off x="1525174" y="583210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ELBA Beamline (L3-HAPLS)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D6027-090D-0F3D-3AA1-6DECD757FF4F}"/>
              </a:ext>
            </a:extLst>
          </p:cNvPr>
          <p:cNvSpPr txBox="1"/>
          <p:nvPr/>
        </p:nvSpPr>
        <p:spPr>
          <a:xfrm>
            <a:off x="7140882" y="5518934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Beamline (L4-Aton) </a:t>
            </a:r>
          </a:p>
        </p:txBody>
      </p:sp>
      <p:pic>
        <p:nvPicPr>
          <p:cNvPr id="22" name="Obrázek 16">
            <a:extLst>
              <a:ext uri="{FF2B5EF4-FFF2-40B4-BE49-F238E27FC236}">
                <a16:creationId xmlns:a16="http://schemas.microsoft.com/office/drawing/2014/main" id="{4BCB4204-D62A-4AE2-EF53-9879DD692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7200917" y="5882905"/>
            <a:ext cx="2786210" cy="1543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41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1F67-C1B1-7872-4B4B-4B51637D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1DD3D70A-6D3E-58BB-8CF2-AA92458A1683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ELBA Beamline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49195-0FC4-66CB-46C2-BE51413C1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6" b="23499"/>
          <a:stretch/>
        </p:blipFill>
        <p:spPr>
          <a:xfrm>
            <a:off x="174824" y="1531995"/>
            <a:ext cx="6992595" cy="2663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A2DAC-7049-FB4D-3A6E-07AE613CA6C5}"/>
              </a:ext>
            </a:extLst>
          </p:cNvPr>
          <p:cNvSpPr txBox="1"/>
          <p:nvPr/>
        </p:nvSpPr>
        <p:spPr>
          <a:xfrm>
            <a:off x="7121236" y="2803236"/>
            <a:ext cx="297676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Area for Parasitic muon beam users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65D200-DFC4-BD3D-A264-0BEFDB3A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4" y="4573637"/>
            <a:ext cx="4183157" cy="19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0BAE2BF-3BB0-0995-666A-7E443F05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54" y="4782744"/>
            <a:ext cx="5832987" cy="157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C2D7A-7AE3-D26C-2413-2E396EDFEE7E}"/>
              </a:ext>
            </a:extLst>
          </p:cNvPr>
          <p:cNvSpPr txBox="1"/>
          <p:nvPr/>
        </p:nvSpPr>
        <p:spPr>
          <a:xfrm>
            <a:off x="7171056" y="1518084"/>
            <a:ext cx="2707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First muon source users in May 2025!</a:t>
            </a:r>
          </a:p>
        </p:txBody>
      </p:sp>
    </p:spTree>
    <p:extLst>
      <p:ext uri="{BB962C8B-B14F-4D97-AF65-F5344CB8AC3E}">
        <p14:creationId xmlns:p14="http://schemas.microsoft.com/office/powerpoint/2010/main" val="194108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3C3CB-49E3-B446-2D16-45B3FF3D2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2CB507A6-797E-3289-A6DB-C8DEACACFF1D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3" name="Obrázek 16">
            <a:extLst>
              <a:ext uri="{FF2B5EF4-FFF2-40B4-BE49-F238E27FC236}">
                <a16:creationId xmlns:a16="http://schemas.microsoft.com/office/drawing/2014/main" id="{F72967BD-00F9-8C8A-4333-3A1DD20C0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16">
            <a:extLst>
              <a:ext uri="{FF2B5EF4-FFF2-40B4-BE49-F238E27FC236}">
                <a16:creationId xmlns:a16="http://schemas.microsoft.com/office/drawing/2014/main" id="{0B1AE80C-0C73-6AD5-B57E-7223FD47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58393" r="21982" b="8613"/>
          <a:stretch/>
        </p:blipFill>
        <p:spPr bwMode="auto">
          <a:xfrm>
            <a:off x="2226361" y="4119770"/>
            <a:ext cx="3230218" cy="1565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C31FE-07F1-5A72-AC5A-6D5239CBC850}"/>
              </a:ext>
            </a:extLst>
          </p:cNvPr>
          <p:cNvSpPr txBox="1"/>
          <p:nvPr/>
        </p:nvSpPr>
        <p:spPr>
          <a:xfrm>
            <a:off x="2305877" y="4233656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L4c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3116AE-AF81-A48A-5534-FB924313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725820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4CB449B-1888-0D72-FFE4-6538969FEF1D}"/>
              </a:ext>
            </a:extLst>
          </p:cNvPr>
          <p:cNvSpPr/>
          <p:nvPr/>
        </p:nvSpPr>
        <p:spPr>
          <a:xfrm>
            <a:off x="4229100" y="4552122"/>
            <a:ext cx="863834" cy="11728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088E9-86D1-F3C6-8C33-CBCE36F8EA78}"/>
              </a:ext>
            </a:extLst>
          </p:cNvPr>
          <p:cNvCxnSpPr>
            <a:stCxn id="7" idx="6"/>
          </p:cNvCxnSpPr>
          <p:nvPr/>
        </p:nvCxnSpPr>
        <p:spPr>
          <a:xfrm flipV="1">
            <a:off x="5092934" y="4119770"/>
            <a:ext cx="2083118" cy="1018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CDBADA3-BC2E-C6D4-52EE-31D312A73283}"/>
              </a:ext>
            </a:extLst>
          </p:cNvPr>
          <p:cNvSpPr/>
          <p:nvPr/>
        </p:nvSpPr>
        <p:spPr>
          <a:xfrm rot="1311219">
            <a:off x="4748999" y="3588854"/>
            <a:ext cx="655138" cy="11728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24F77-0FA5-E8B6-A5A0-9238A55F3C76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380597" y="4297196"/>
            <a:ext cx="1850894" cy="1209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3CA0E3-FB6C-02B0-EF7B-0BF1DC3E120E}"/>
              </a:ext>
            </a:extLst>
          </p:cNvPr>
          <p:cNvCxnSpPr>
            <a:cxnSpLocks/>
          </p:cNvCxnSpPr>
          <p:nvPr/>
        </p:nvCxnSpPr>
        <p:spPr>
          <a:xfrm flipH="1">
            <a:off x="4156998" y="2109190"/>
            <a:ext cx="3074493" cy="3575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1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CBD2-B992-FF41-14FC-5BB4A3932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5DEA88E9-A01C-37B7-9B2A-A71CD3C10649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2" name="Obrázek 16">
            <a:extLst>
              <a:ext uri="{FF2B5EF4-FFF2-40B4-BE49-F238E27FC236}">
                <a16:creationId xmlns:a16="http://schemas.microsoft.com/office/drawing/2014/main" id="{76E871BF-2968-FF90-7CE8-A883B9188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7" t="25189" b="31553"/>
          <a:stretch/>
        </p:blipFill>
        <p:spPr bwMode="auto">
          <a:xfrm>
            <a:off x="4790661" y="2544417"/>
            <a:ext cx="2182410" cy="2052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6">
            <a:extLst>
              <a:ext uri="{FF2B5EF4-FFF2-40B4-BE49-F238E27FC236}">
                <a16:creationId xmlns:a16="http://schemas.microsoft.com/office/drawing/2014/main" id="{84C31598-0974-5E53-9AF6-8FCB9A9C87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BB6163-860A-E140-700D-7B8D0D6E9B48}"/>
              </a:ext>
            </a:extLst>
          </p:cNvPr>
          <p:cNvSpPr txBox="1"/>
          <p:nvPr/>
        </p:nvSpPr>
        <p:spPr>
          <a:xfrm>
            <a:off x="6356073" y="4124326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E5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4FEEA54-C8FC-AAB8-47C9-E986E0662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217156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 descr="A large room with a lift and a ladder&#10;&#10;Description automatically generated with medium confidence">
            <a:extLst>
              <a:ext uri="{FF2B5EF4-FFF2-40B4-BE49-F238E27FC236}">
                <a16:creationId xmlns:a16="http://schemas.microsoft.com/office/drawing/2014/main" id="{AF85DA8F-88BF-3160-5890-8FA8362A8A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07" y="1097440"/>
            <a:ext cx="1469099" cy="1101824"/>
          </a:xfrm>
          <a:prstGeom prst="rect">
            <a:avLst/>
          </a:prstGeom>
        </p:spPr>
      </p:pic>
      <p:pic>
        <p:nvPicPr>
          <p:cNvPr id="16" name="Picture 15" descr="A person standing in a window&#10;&#10;Description automatically generated">
            <a:extLst>
              <a:ext uri="{FF2B5EF4-FFF2-40B4-BE49-F238E27FC236}">
                <a16:creationId xmlns:a16="http://schemas.microsoft.com/office/drawing/2014/main" id="{7B8F791F-26C9-5EB0-1E6F-1EAC0CC5EE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3577" y="1178956"/>
            <a:ext cx="1288235" cy="96617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1C6786-DA19-47F6-AA07-4D270B506747}"/>
              </a:ext>
            </a:extLst>
          </p:cNvPr>
          <p:cNvCxnSpPr>
            <a:cxnSpLocks/>
          </p:cNvCxnSpPr>
          <p:nvPr/>
        </p:nvCxnSpPr>
        <p:spPr>
          <a:xfrm flipH="1" flipV="1">
            <a:off x="6616975" y="1818861"/>
            <a:ext cx="614516" cy="14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7719027-4702-C11C-9E77-8B39F5DEEBE9}"/>
              </a:ext>
            </a:extLst>
          </p:cNvPr>
          <p:cNvSpPr/>
          <p:nvPr/>
        </p:nvSpPr>
        <p:spPr>
          <a:xfrm>
            <a:off x="3729984" y="939946"/>
            <a:ext cx="2879538" cy="1501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78906B-524D-ACCE-A646-DAFCE9E2B069}"/>
              </a:ext>
            </a:extLst>
          </p:cNvPr>
          <p:cNvSpPr/>
          <p:nvPr/>
        </p:nvSpPr>
        <p:spPr>
          <a:xfrm rot="712303">
            <a:off x="5261488" y="2951445"/>
            <a:ext cx="1525537" cy="4416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860B44-4E55-BE63-CC8C-E408AB495FC8}"/>
              </a:ext>
            </a:extLst>
          </p:cNvPr>
          <p:cNvSpPr/>
          <p:nvPr/>
        </p:nvSpPr>
        <p:spPr>
          <a:xfrm rot="20081028">
            <a:off x="6324150" y="3469951"/>
            <a:ext cx="432351" cy="4980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0B766E-1F26-3325-C92A-FDA887D6DB1D}"/>
              </a:ext>
            </a:extLst>
          </p:cNvPr>
          <p:cNvSpPr/>
          <p:nvPr/>
        </p:nvSpPr>
        <p:spPr>
          <a:xfrm>
            <a:off x="5809809" y="3275579"/>
            <a:ext cx="315563" cy="269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6E36A6-721B-D625-3FC5-6B234141A469}"/>
              </a:ext>
            </a:extLst>
          </p:cNvPr>
          <p:cNvCxnSpPr>
            <a:cxnSpLocks/>
          </p:cNvCxnSpPr>
          <p:nvPr/>
        </p:nvCxnSpPr>
        <p:spPr>
          <a:xfrm flipH="1">
            <a:off x="6435587" y="2839898"/>
            <a:ext cx="788451" cy="15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3B3523-C568-F3CC-D469-B9620672624E}"/>
              </a:ext>
            </a:extLst>
          </p:cNvPr>
          <p:cNvCxnSpPr>
            <a:cxnSpLocks/>
          </p:cNvCxnSpPr>
          <p:nvPr/>
        </p:nvCxnSpPr>
        <p:spPr>
          <a:xfrm flipH="1" flipV="1">
            <a:off x="5967590" y="3568161"/>
            <a:ext cx="1321644" cy="1184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BCA4CF-A559-54CA-EC59-57A579054650}"/>
              </a:ext>
            </a:extLst>
          </p:cNvPr>
          <p:cNvCxnSpPr>
            <a:cxnSpLocks/>
          </p:cNvCxnSpPr>
          <p:nvPr/>
        </p:nvCxnSpPr>
        <p:spPr>
          <a:xfrm flipH="1" flipV="1">
            <a:off x="6816142" y="3695126"/>
            <a:ext cx="415348" cy="5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2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C5EEB-A2A4-F601-1E20-FB8FF28C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B27AEF56-7370-2F2D-A95E-90F6D19D8A60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pic>
        <p:nvPicPr>
          <p:cNvPr id="2" name="Obrázek 16">
            <a:extLst>
              <a:ext uri="{FF2B5EF4-FFF2-40B4-BE49-F238E27FC236}">
                <a16:creationId xmlns:a16="http://schemas.microsoft.com/office/drawing/2014/main" id="{267CB039-ECC5-2A4D-3B9B-5D6968DF2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8613"/>
          <a:stretch/>
        </p:blipFill>
        <p:spPr bwMode="auto">
          <a:xfrm>
            <a:off x="262701" y="1968669"/>
            <a:ext cx="6710371" cy="371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90F6623-5CDC-BC26-94A6-38EAFE10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164242"/>
              </p:ext>
            </p:extLst>
          </p:nvPr>
        </p:nvGraphicFramePr>
        <p:xfrm>
          <a:off x="7231491" y="1346753"/>
          <a:ext cx="3393439" cy="480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ázek 16">
            <a:extLst>
              <a:ext uri="{FF2B5EF4-FFF2-40B4-BE49-F238E27FC236}">
                <a16:creationId xmlns:a16="http://schemas.microsoft.com/office/drawing/2014/main" id="{7341DB44-F596-0DE6-EABA-6D0B39F90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30449" b="41397"/>
          <a:stretch/>
        </p:blipFill>
        <p:spPr bwMode="auto">
          <a:xfrm>
            <a:off x="262702" y="1968670"/>
            <a:ext cx="4667108" cy="216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B159AD-27B0-7C8A-8D54-6C90C80A34FF}"/>
              </a:ext>
            </a:extLst>
          </p:cNvPr>
          <p:cNvSpPr txBox="1"/>
          <p:nvPr/>
        </p:nvSpPr>
        <p:spPr>
          <a:xfrm>
            <a:off x="601316" y="2056987"/>
            <a:ext cx="521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E6</a:t>
            </a:r>
          </a:p>
        </p:txBody>
      </p:sp>
      <p:pic>
        <p:nvPicPr>
          <p:cNvPr id="15" name="Picture 14" descr="A room with a lot of flooring and pallets&#10;&#10;Description automatically generated with medium confidence">
            <a:extLst>
              <a:ext uri="{FF2B5EF4-FFF2-40B4-BE49-F238E27FC236}">
                <a16:creationId xmlns:a16="http://schemas.microsoft.com/office/drawing/2014/main" id="{1B29749C-B466-74F4-6740-64BE87EC9E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30" y="1015175"/>
            <a:ext cx="1801096" cy="135082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4560B3-56A7-F755-1CDF-65BAB5CBDC35}"/>
              </a:ext>
            </a:extLst>
          </p:cNvPr>
          <p:cNvCxnSpPr>
            <a:cxnSpLocks/>
          </p:cNvCxnSpPr>
          <p:nvPr/>
        </p:nvCxnSpPr>
        <p:spPr>
          <a:xfrm flipH="1" flipV="1">
            <a:off x="6574735" y="1823830"/>
            <a:ext cx="656756" cy="1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9A4D8-2BAC-7408-60D3-34DA013EE6DD}"/>
              </a:ext>
            </a:extLst>
          </p:cNvPr>
          <p:cNvSpPr/>
          <p:nvPr/>
        </p:nvSpPr>
        <p:spPr>
          <a:xfrm>
            <a:off x="4521624" y="939946"/>
            <a:ext cx="2043168" cy="1501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ADE04-46CD-F15F-52E9-9B9CE5BDA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>
            <a:extLst>
              <a:ext uri="{FF2B5EF4-FFF2-40B4-BE49-F238E27FC236}">
                <a16:creationId xmlns:a16="http://schemas.microsoft.com/office/drawing/2014/main" id="{AA3E130C-E7AF-8EAC-2D65-F1CD8C0B5244}"/>
              </a:ext>
            </a:extLst>
          </p:cNvPr>
          <p:cNvSpPr txBox="1"/>
          <p:nvPr/>
        </p:nvSpPr>
        <p:spPr>
          <a:xfrm>
            <a:off x="2516400" y="270000"/>
            <a:ext cx="774324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en-US" sz="3200" spc="-1" dirty="0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Future 10 PW beamline for 10s GeV electrons and muons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4DE573F-B6C0-22B3-6DD0-3A6BEB8C62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952573" y="7041600"/>
            <a:ext cx="791640" cy="359640"/>
          </a:xfrm>
        </p:spPr>
        <p:txBody>
          <a:bodyPr/>
          <a:lstStyle/>
          <a:p>
            <a:r>
              <a:rPr lang="cs-CZ" dirty="0"/>
              <a:t>26.</a:t>
            </a:r>
            <a:r>
              <a:rPr lang="en-US" dirty="0"/>
              <a:t>03</a:t>
            </a:r>
            <a:r>
              <a:rPr lang="cs-CZ" dirty="0"/>
              <a:t>.2024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2662CDF-DBD9-B35E-7CE3-60E617E5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5523" y="7041600"/>
            <a:ext cx="359640" cy="359640"/>
          </a:xfrm>
        </p:spPr>
        <p:txBody>
          <a:bodyPr/>
          <a:lstStyle/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13" name="Picture 12" descr="A staircase going through a hole in the wall&#10;&#10;Description automatically generated">
            <a:extLst>
              <a:ext uri="{FF2B5EF4-FFF2-40B4-BE49-F238E27FC236}">
                <a16:creationId xmlns:a16="http://schemas.microsoft.com/office/drawing/2014/main" id="{5F6AAFF9-ADEC-15CB-BC82-92D6191E8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5420" y="5234115"/>
            <a:ext cx="2049847" cy="1537385"/>
          </a:xfrm>
          <a:prstGeom prst="rect">
            <a:avLst/>
          </a:prstGeom>
        </p:spPr>
      </p:pic>
      <p:pic>
        <p:nvPicPr>
          <p:cNvPr id="14" name="Picture 13" descr="A large room with a lift and a ladder&#10;&#10;Description automatically generated with medium confidence">
            <a:extLst>
              <a:ext uri="{FF2B5EF4-FFF2-40B4-BE49-F238E27FC236}">
                <a16:creationId xmlns:a16="http://schemas.microsoft.com/office/drawing/2014/main" id="{1FDDF9BA-F5CB-DA1B-94FA-E95B79A12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57" y="2164653"/>
            <a:ext cx="3388854" cy="2541641"/>
          </a:xfrm>
          <a:prstGeom prst="rect">
            <a:avLst/>
          </a:prstGeom>
        </p:spPr>
      </p:pic>
      <p:pic>
        <p:nvPicPr>
          <p:cNvPr id="15" name="Picture 14" descr="A group of wires in a room&#10;&#10;Description automatically generated">
            <a:extLst>
              <a:ext uri="{FF2B5EF4-FFF2-40B4-BE49-F238E27FC236}">
                <a16:creationId xmlns:a16="http://schemas.microsoft.com/office/drawing/2014/main" id="{050FD1BB-C654-7691-0897-0D5C7EAE3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2201" y="5232591"/>
            <a:ext cx="2049847" cy="1537385"/>
          </a:xfrm>
          <a:prstGeom prst="rect">
            <a:avLst/>
          </a:prstGeom>
        </p:spPr>
      </p:pic>
      <p:pic>
        <p:nvPicPr>
          <p:cNvPr id="16" name="Picture 15" descr="A room with a lot of flooring and pallets&#10;&#10;Description automatically generated with medium confidence">
            <a:extLst>
              <a:ext uri="{FF2B5EF4-FFF2-40B4-BE49-F238E27FC236}">
                <a16:creationId xmlns:a16="http://schemas.microsoft.com/office/drawing/2014/main" id="{F65BFB95-8C3B-6296-B5D8-99A5ACE0B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49" y="3223433"/>
            <a:ext cx="3388856" cy="2541642"/>
          </a:xfrm>
          <a:prstGeom prst="rect">
            <a:avLst/>
          </a:prstGeom>
        </p:spPr>
      </p:pic>
      <p:pic>
        <p:nvPicPr>
          <p:cNvPr id="17" name="Picture 16" descr="A large room with a large mirror&#10;&#10;Description automatically generated">
            <a:extLst>
              <a:ext uri="{FF2B5EF4-FFF2-40B4-BE49-F238E27FC236}">
                <a16:creationId xmlns:a16="http://schemas.microsoft.com/office/drawing/2014/main" id="{6129585B-6CC9-4FF3-840C-45A2A4639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5" y="2164653"/>
            <a:ext cx="3388856" cy="25416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35456E-EC60-1186-D5A0-23935EE589C9}"/>
              </a:ext>
            </a:extLst>
          </p:cNvPr>
          <p:cNvSpPr txBox="1"/>
          <p:nvPr/>
        </p:nvSpPr>
        <p:spPr>
          <a:xfrm>
            <a:off x="139419" y="1734671"/>
            <a:ext cx="35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June 24 – QUB User Campaign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F34B-3119-A178-73D7-8EB06BE55437}"/>
              </a:ext>
            </a:extLst>
          </p:cNvPr>
          <p:cNvSpPr txBox="1"/>
          <p:nvPr/>
        </p:nvSpPr>
        <p:spPr>
          <a:xfrm>
            <a:off x="3698407" y="1742662"/>
            <a:ext cx="373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July-August 24 Construction works</a:t>
            </a:r>
          </a:p>
        </p:txBody>
      </p:sp>
      <p:pic>
        <p:nvPicPr>
          <p:cNvPr id="20" name="Picture 19" descr="A person standing in a window&#10;&#10;Description automatically generated">
            <a:extLst>
              <a:ext uri="{FF2B5EF4-FFF2-40B4-BE49-F238E27FC236}">
                <a16:creationId xmlns:a16="http://schemas.microsoft.com/office/drawing/2014/main" id="{BB17DEAA-6F11-1B5C-C8D0-6FB79FD483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5626" y="5232592"/>
            <a:ext cx="2049847" cy="15373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FD974E-6749-4098-421A-3D3B21B207B1}"/>
              </a:ext>
            </a:extLst>
          </p:cNvPr>
          <p:cNvSpPr txBox="1"/>
          <p:nvPr/>
        </p:nvSpPr>
        <p:spPr>
          <a:xfrm>
            <a:off x="1202242" y="1317308"/>
            <a:ext cx="664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E5 works done in July-August 2024 between two user campaigns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AD50D-BE39-B271-0261-A180F626060A}"/>
              </a:ext>
            </a:extLst>
          </p:cNvPr>
          <p:cNvSpPr txBox="1"/>
          <p:nvPr/>
        </p:nvSpPr>
        <p:spPr>
          <a:xfrm>
            <a:off x="7316101" y="2765347"/>
            <a:ext cx="324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E6 Experimental Hall cleaned up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86BE07-98CE-F8CA-E18E-4A2CE96FF92F}"/>
              </a:ext>
            </a:extLst>
          </p:cNvPr>
          <p:cNvSpPr/>
          <p:nvPr/>
        </p:nvSpPr>
        <p:spPr>
          <a:xfrm>
            <a:off x="7184386" y="2701092"/>
            <a:ext cx="3447267" cy="4499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3C5A62-E50B-9BE9-FE8A-E68831D94897}"/>
              </a:ext>
            </a:extLst>
          </p:cNvPr>
          <p:cNvSpPr txBox="1"/>
          <p:nvPr/>
        </p:nvSpPr>
        <p:spPr>
          <a:xfrm>
            <a:off x="122295" y="5057146"/>
            <a:ext cx="185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Openings created connecting E5 and E6 for future. Lot of work required to re-route the cablings on the way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6CB09B-BA80-2A47-B1FB-F8F0E01807EE}"/>
              </a:ext>
            </a:extLst>
          </p:cNvPr>
          <p:cNvSpPr/>
          <p:nvPr/>
        </p:nvSpPr>
        <p:spPr>
          <a:xfrm>
            <a:off x="77317" y="1765454"/>
            <a:ext cx="7037690" cy="5363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372D27-520C-96CB-7736-746ED1D01BBE}"/>
              </a:ext>
            </a:extLst>
          </p:cNvPr>
          <p:cNvSpPr txBox="1"/>
          <p:nvPr/>
        </p:nvSpPr>
        <p:spPr>
          <a:xfrm>
            <a:off x="7261717" y="5877119"/>
            <a:ext cx="327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E6 is not user for user activity, therefore the works can be scheduled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197814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I laser 2022">
      <a:dk1>
        <a:sysClr val="windowText" lastClr="000000"/>
      </a:dk1>
      <a:lt1>
        <a:sysClr val="window" lastClr="FFFFFF"/>
      </a:lt1>
      <a:dk2>
        <a:srgbClr val="3C3C3C"/>
      </a:dk2>
      <a:lt2>
        <a:srgbClr val="E1E1E1"/>
      </a:lt2>
      <a:accent1>
        <a:srgbClr val="F26722"/>
      </a:accent1>
      <a:accent2>
        <a:srgbClr val="3D3D3D"/>
      </a:accent2>
      <a:accent3>
        <a:srgbClr val="ED8B00"/>
      </a:accent3>
      <a:accent4>
        <a:srgbClr val="28724F"/>
      </a:accent4>
      <a:accent5>
        <a:srgbClr val="722257"/>
      </a:accent5>
      <a:accent6>
        <a:srgbClr val="AF272F"/>
      </a:accent6>
      <a:hlink>
        <a:srgbClr val="F26722"/>
      </a:hlink>
      <a:folHlink>
        <a:srgbClr val="F2672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2865</TotalTime>
  <Words>680</Words>
  <Application>Microsoft Office PowerPoint</Application>
  <PresentationFormat>Custom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Antipenkov Roman</dc:creator>
  <dc:description/>
  <cp:lastModifiedBy>Grittani Gabriele Maria</cp:lastModifiedBy>
  <cp:revision>162</cp:revision>
  <dcterms:created xsi:type="dcterms:W3CDTF">2022-12-03T10:45:28Z</dcterms:created>
  <dcterms:modified xsi:type="dcterms:W3CDTF">2025-03-19T12:41:00Z</dcterms:modified>
  <dc:language/>
</cp:coreProperties>
</file>