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5009" r:id="rId3"/>
    <p:sldId id="5011" r:id="rId4"/>
    <p:sldId id="5012" r:id="rId5"/>
    <p:sldId id="5015" r:id="rId6"/>
    <p:sldId id="5016" r:id="rId7"/>
    <p:sldId id="5014" r:id="rId8"/>
    <p:sldId id="5020" r:id="rId9"/>
    <p:sldId id="5021" r:id="rId10"/>
    <p:sldId id="5024" r:id="rId11"/>
    <p:sldId id="5013" r:id="rId12"/>
    <p:sldId id="5019" r:id="rId13"/>
    <p:sldId id="5017" r:id="rId14"/>
    <p:sldId id="5022" r:id="rId15"/>
    <p:sldId id="5018" r:id="rId16"/>
    <p:sldId id="5040" r:id="rId17"/>
    <p:sldId id="5042" r:id="rId18"/>
    <p:sldId id="5043" r:id="rId19"/>
    <p:sldId id="5045" r:id="rId20"/>
    <p:sldId id="5023" r:id="rId21"/>
    <p:sldId id="5025" r:id="rId22"/>
    <p:sldId id="5026" r:id="rId23"/>
    <p:sldId id="5027" r:id="rId24"/>
    <p:sldId id="5028" r:id="rId25"/>
    <p:sldId id="5029" r:id="rId26"/>
    <p:sldId id="5030" r:id="rId27"/>
    <p:sldId id="5032" r:id="rId28"/>
    <p:sldId id="5033" r:id="rId29"/>
    <p:sldId id="5038" r:id="rId30"/>
    <p:sldId id="5035" r:id="rId31"/>
    <p:sldId id="5034" r:id="rId32"/>
    <p:sldId id="5044" r:id="rId33"/>
    <p:sldId id="5037" r:id="rId34"/>
    <p:sldId id="5039" r:id="rId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7" userDrawn="1">
          <p15:clr>
            <a:srgbClr val="A4A3A4"/>
          </p15:clr>
        </p15:guide>
        <p15:guide id="2" pos="5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2"/>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1"/>
    <p:restoredTop sz="81250"/>
  </p:normalViewPr>
  <p:slideViewPr>
    <p:cSldViewPr snapToGrid="0" snapToObjects="1" showGuides="1">
      <p:cViewPr varScale="1">
        <p:scale>
          <a:sx n="90" d="100"/>
          <a:sy n="90" d="100"/>
        </p:scale>
        <p:origin x="1254" y="78"/>
      </p:cViewPr>
      <p:guideLst>
        <p:guide orient="horz" pos="2727"/>
        <p:guide pos="529"/>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436F5-FA99-AD4C-9CC9-B8A79E043140}" type="datetimeFigureOut">
              <a:rPr lang="en-GB" smtClean="0"/>
              <a:t>11/09/2024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2CE8D-DAF1-3840-A36F-EDF40654C5E0}" type="slidenum">
              <a:rPr lang="en-GB" smtClean="0"/>
              <a:t>‹#›</a:t>
            </a:fld>
            <a:endParaRPr lang="en-GB"/>
          </a:p>
        </p:txBody>
      </p:sp>
    </p:spTree>
    <p:extLst>
      <p:ext uri="{BB962C8B-B14F-4D97-AF65-F5344CB8AC3E}">
        <p14:creationId xmlns:p14="http://schemas.microsoft.com/office/powerpoint/2010/main" val="254543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6</a:t>
            </a:fld>
            <a:endParaRPr lang="en-GB"/>
          </a:p>
        </p:txBody>
      </p:sp>
    </p:spTree>
    <p:extLst>
      <p:ext uri="{BB962C8B-B14F-4D97-AF65-F5344CB8AC3E}">
        <p14:creationId xmlns:p14="http://schemas.microsoft.com/office/powerpoint/2010/main" val="2324090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28</a:t>
            </a:fld>
            <a:endParaRPr lang="en-GB"/>
          </a:p>
        </p:txBody>
      </p:sp>
    </p:spTree>
    <p:extLst>
      <p:ext uri="{BB962C8B-B14F-4D97-AF65-F5344CB8AC3E}">
        <p14:creationId xmlns:p14="http://schemas.microsoft.com/office/powerpoint/2010/main" val="31345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33</a:t>
            </a:fld>
            <a:endParaRPr lang="en-GB"/>
          </a:p>
        </p:txBody>
      </p:sp>
    </p:spTree>
    <p:extLst>
      <p:ext uri="{BB962C8B-B14F-4D97-AF65-F5344CB8AC3E}">
        <p14:creationId xmlns:p14="http://schemas.microsoft.com/office/powerpoint/2010/main" val="295839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34</a:t>
            </a:fld>
            <a:endParaRPr lang="en-GB"/>
          </a:p>
        </p:txBody>
      </p:sp>
    </p:spTree>
    <p:extLst>
      <p:ext uri="{BB962C8B-B14F-4D97-AF65-F5344CB8AC3E}">
        <p14:creationId xmlns:p14="http://schemas.microsoft.com/office/powerpoint/2010/main" val="328902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7</a:t>
            </a:fld>
            <a:endParaRPr lang="en-GB"/>
          </a:p>
        </p:txBody>
      </p:sp>
    </p:spTree>
    <p:extLst>
      <p:ext uri="{BB962C8B-B14F-4D97-AF65-F5344CB8AC3E}">
        <p14:creationId xmlns:p14="http://schemas.microsoft.com/office/powerpoint/2010/main" val="252130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8</a:t>
            </a:fld>
            <a:endParaRPr lang="en-GB"/>
          </a:p>
        </p:txBody>
      </p:sp>
    </p:spTree>
    <p:extLst>
      <p:ext uri="{BB962C8B-B14F-4D97-AF65-F5344CB8AC3E}">
        <p14:creationId xmlns:p14="http://schemas.microsoft.com/office/powerpoint/2010/main" val="154834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9</a:t>
            </a:fld>
            <a:endParaRPr lang="en-GB"/>
          </a:p>
        </p:txBody>
      </p:sp>
    </p:spTree>
    <p:extLst>
      <p:ext uri="{BB962C8B-B14F-4D97-AF65-F5344CB8AC3E}">
        <p14:creationId xmlns:p14="http://schemas.microsoft.com/office/powerpoint/2010/main" val="252234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11</a:t>
            </a:fld>
            <a:endParaRPr lang="en-GB"/>
          </a:p>
        </p:txBody>
      </p:sp>
    </p:spTree>
    <p:extLst>
      <p:ext uri="{BB962C8B-B14F-4D97-AF65-F5344CB8AC3E}">
        <p14:creationId xmlns:p14="http://schemas.microsoft.com/office/powerpoint/2010/main" val="377923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cs typeface="Arial"/>
              </a:rPr>
              <a:t>This model is better than doctors at detecting cancer. Statistically.</a:t>
            </a:r>
          </a:p>
          <a:p>
            <a:r>
              <a:rPr lang="en-US" dirty="0">
                <a:cs typeface="Arial"/>
              </a:rPr>
              <a:t>We do not know how it makes decisions. </a:t>
            </a:r>
            <a:br>
              <a:rPr lang="en-US" dirty="0">
                <a:cs typeface="Arial"/>
              </a:rPr>
            </a:br>
            <a:r>
              <a:rPr lang="en-US" dirty="0">
                <a:cs typeface="Arial"/>
              </a:rPr>
              <a:t>Who is liable when it makes a mistake? Does it have biases we don’t know about? Can it be used for discrimination in healthcare access? The use would prevent </a:t>
            </a:r>
            <a:r>
              <a:rPr lang="en-US" dirty="0" err="1">
                <a:cs typeface="Arial"/>
              </a:rPr>
              <a:t>unecesssary</a:t>
            </a:r>
            <a:r>
              <a:rPr lang="en-US" dirty="0">
                <a:cs typeface="Arial"/>
              </a:rPr>
              <a:t> deaths – isn’t it unethical not to use it?</a:t>
            </a:r>
            <a:endParaRPr lang="en-US" sz="1200" dirty="0">
              <a:solidFill>
                <a:schemeClr val="tx1"/>
              </a:solidFill>
              <a:cs typeface="Arial"/>
            </a:endParaRPr>
          </a:p>
          <a:p>
            <a:endParaRPr lang="en-AT" dirty="0"/>
          </a:p>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17</a:t>
            </a:fld>
            <a:endParaRPr lang="en-GB"/>
          </a:p>
        </p:txBody>
      </p:sp>
    </p:spTree>
    <p:extLst>
      <p:ext uri="{BB962C8B-B14F-4D97-AF65-F5344CB8AC3E}">
        <p14:creationId xmlns:p14="http://schemas.microsoft.com/office/powerpoint/2010/main" val="1760531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app.. Makes you healthier.</a:t>
            </a:r>
            <a:br>
              <a:rPr lang="en-US" dirty="0"/>
            </a:br>
            <a:r>
              <a:rPr lang="en-US" dirty="0"/>
              <a:t>Let’s assume location data.. </a:t>
            </a:r>
          </a:p>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18</a:t>
            </a:fld>
            <a:endParaRPr lang="en-GB"/>
          </a:p>
        </p:txBody>
      </p:sp>
    </p:spTree>
    <p:extLst>
      <p:ext uri="{BB962C8B-B14F-4D97-AF65-F5344CB8AC3E}">
        <p14:creationId xmlns:p14="http://schemas.microsoft.com/office/powerpoint/2010/main" val="394551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app.. Makes you healthier.</a:t>
            </a:r>
            <a:br>
              <a:rPr lang="en-US" dirty="0"/>
            </a:br>
            <a:r>
              <a:rPr lang="en-US" dirty="0"/>
              <a:t>Let’s assume location data.. </a:t>
            </a:r>
          </a:p>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19</a:t>
            </a:fld>
            <a:endParaRPr lang="en-GB"/>
          </a:p>
        </p:txBody>
      </p:sp>
    </p:spTree>
    <p:extLst>
      <p:ext uri="{BB962C8B-B14F-4D97-AF65-F5344CB8AC3E}">
        <p14:creationId xmlns:p14="http://schemas.microsoft.com/office/powerpoint/2010/main" val="393289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D3A2CE8D-DAF1-3840-A36F-EDF40654C5E0}" type="slidenum">
              <a:rPr lang="en-GB" smtClean="0"/>
              <a:t>25</a:t>
            </a:fld>
            <a:endParaRPr lang="en-GB"/>
          </a:p>
        </p:txBody>
      </p:sp>
    </p:spTree>
    <p:extLst>
      <p:ext uri="{BB962C8B-B14F-4D97-AF65-F5344CB8AC3E}">
        <p14:creationId xmlns:p14="http://schemas.microsoft.com/office/powerpoint/2010/main" val="164259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0CEF-8B92-B048-8900-4AABD82F0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0D822B-96D3-BD4E-B8DF-17C9A80E0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57F36A-7429-0144-A87C-4702640F745E}"/>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5" name="Footer Placeholder 4">
            <a:extLst>
              <a:ext uri="{FF2B5EF4-FFF2-40B4-BE49-F238E27FC236}">
                <a16:creationId xmlns:a16="http://schemas.microsoft.com/office/drawing/2014/main" id="{B14CAFB6-6944-1F4A-B9B4-80532C5C2D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10D9A8-43E6-9042-8A0C-57FE54BA74F0}"/>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96580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8555-6286-BE40-8807-78DE355655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6C0F6B-E0B3-6A45-BA88-09232F5BBB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A2840-8E0E-714D-A53C-99713CE9555B}"/>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5" name="Footer Placeholder 4">
            <a:extLst>
              <a:ext uri="{FF2B5EF4-FFF2-40B4-BE49-F238E27FC236}">
                <a16:creationId xmlns:a16="http://schemas.microsoft.com/office/drawing/2014/main" id="{BD7EEA1A-AF6A-374A-A506-55A06FEB74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841AAC-1BF2-6042-80D1-593A7EEDF533}"/>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92314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40127-3A1B-2F46-B941-CDF1E510E0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0105E4-EC36-2747-BF72-71C4B1E367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AC105C-48B1-E746-93BC-882874B13197}"/>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5" name="Footer Placeholder 4">
            <a:extLst>
              <a:ext uri="{FF2B5EF4-FFF2-40B4-BE49-F238E27FC236}">
                <a16:creationId xmlns:a16="http://schemas.microsoft.com/office/drawing/2014/main" id="{0045A9C2-8F6D-9145-8AF2-1FE4446213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54E0EF-89B1-D742-B4B2-D732A396A50C}"/>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140846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426D-5C94-6D4C-BE24-771F8F597A65}"/>
              </a:ext>
            </a:extLst>
          </p:cNvPr>
          <p:cNvSpPr>
            <a:spLocks noGrp="1"/>
          </p:cNvSpPr>
          <p:nvPr>
            <p:ph type="title"/>
          </p:nvPr>
        </p:nvSpPr>
        <p:spPr>
          <a:xfrm>
            <a:off x="2693772" y="365126"/>
            <a:ext cx="8660027" cy="722270"/>
          </a:xfrm>
        </p:spPr>
        <p:txBody>
          <a:bodyPr>
            <a:normAutofit/>
          </a:bodyPr>
          <a:lstStyle>
            <a:lvl1pPr algn="r">
              <a:defRPr sz="36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B853158-A311-CF45-A263-DB7CA184B7DA}"/>
              </a:ext>
            </a:extLst>
          </p:cNvPr>
          <p:cNvSpPr>
            <a:spLocks noGrp="1"/>
          </p:cNvSpPr>
          <p:nvPr>
            <p:ph idx="1"/>
          </p:nvPr>
        </p:nvSpPr>
        <p:spPr>
          <a:xfrm>
            <a:off x="838200" y="1569308"/>
            <a:ext cx="10515600" cy="460765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AFEDA08-0A4B-5246-BB53-14599224FFB6}"/>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5" name="Footer Placeholder 4">
            <a:extLst>
              <a:ext uri="{FF2B5EF4-FFF2-40B4-BE49-F238E27FC236}">
                <a16:creationId xmlns:a16="http://schemas.microsoft.com/office/drawing/2014/main" id="{398B2886-41CC-6D4D-9ACD-4CEAEFC8B3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8575DD-7E76-D248-AB69-96C41653A005}"/>
              </a:ext>
            </a:extLst>
          </p:cNvPr>
          <p:cNvSpPr>
            <a:spLocks noGrp="1"/>
          </p:cNvSpPr>
          <p:nvPr>
            <p:ph type="sldNum" sz="quarter" idx="12"/>
          </p:nvPr>
        </p:nvSpPr>
        <p:spPr/>
        <p:txBody>
          <a:bodyPr/>
          <a:lstStyle/>
          <a:p>
            <a:fld id="{404F8D86-4400-1144-9356-3A800FF33C22}" type="slidenum">
              <a:rPr lang="en-GB" smtClean="0"/>
              <a:t>‹#›</a:t>
            </a:fld>
            <a:endParaRPr lang="en-GB"/>
          </a:p>
        </p:txBody>
      </p:sp>
      <p:pic>
        <p:nvPicPr>
          <p:cNvPr id="7" name="Picture 6">
            <a:extLst>
              <a:ext uri="{FF2B5EF4-FFF2-40B4-BE49-F238E27FC236}">
                <a16:creationId xmlns:a16="http://schemas.microsoft.com/office/drawing/2014/main" id="{3983F2BE-B2BE-C64A-9253-F38EB6AEA1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060" y="397809"/>
            <a:ext cx="1841462" cy="893109"/>
          </a:xfrm>
          <a:prstGeom prst="rect">
            <a:avLst/>
          </a:prstGeom>
        </p:spPr>
      </p:pic>
    </p:spTree>
    <p:extLst>
      <p:ext uri="{BB962C8B-B14F-4D97-AF65-F5344CB8AC3E}">
        <p14:creationId xmlns:p14="http://schemas.microsoft.com/office/powerpoint/2010/main" val="422855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165F-96C9-4F4C-81E9-5F07A4D5F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BF4F10-32ED-6C46-959B-6CE8437CB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9A0E83-3E39-2845-A725-C698552BD582}"/>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5" name="Footer Placeholder 4">
            <a:extLst>
              <a:ext uri="{FF2B5EF4-FFF2-40B4-BE49-F238E27FC236}">
                <a16:creationId xmlns:a16="http://schemas.microsoft.com/office/drawing/2014/main" id="{C0CA588D-1EC4-624E-BD49-7774ACE37D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23587-1339-0D42-8A74-1AFFEC8E775B}"/>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406263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FF8A-1ADE-5C4B-9D60-12DAB7A7EE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3148D6-BE81-E84A-93EC-BD10832658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C52C8B-44EB-B147-A758-A6AA8FA8F6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20A89D-7A2A-0547-87E1-821C7513C188}"/>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6" name="Footer Placeholder 5">
            <a:extLst>
              <a:ext uri="{FF2B5EF4-FFF2-40B4-BE49-F238E27FC236}">
                <a16:creationId xmlns:a16="http://schemas.microsoft.com/office/drawing/2014/main" id="{8D0D07AB-4805-0C4B-9F79-B7BB7410C0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FC530B-4F00-594B-8449-B79C617ECCD9}"/>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151049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1546-C884-9B40-8737-49227225FA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34B4C7-E7D1-9C41-B9A7-95CD24CFDA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A4F6BD-EB93-464B-8B40-DFA3FBB34B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877A15-5889-1749-9B2B-B288B6393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D59C69-3767-6B4A-B3CD-33F7FC4105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A1D27B-8D60-7840-B48E-9F4773413A23}"/>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8" name="Footer Placeholder 7">
            <a:extLst>
              <a:ext uri="{FF2B5EF4-FFF2-40B4-BE49-F238E27FC236}">
                <a16:creationId xmlns:a16="http://schemas.microsoft.com/office/drawing/2014/main" id="{BFB1D8F0-401E-694D-9B3E-B44CEC2A99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0C812A-8673-574E-87E7-B350B8207416}"/>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44248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6B57-1579-F148-91BC-558940FAEB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5B34F1-4EB8-D143-AC13-A1BFAC663CF2}"/>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4" name="Footer Placeholder 3">
            <a:extLst>
              <a:ext uri="{FF2B5EF4-FFF2-40B4-BE49-F238E27FC236}">
                <a16:creationId xmlns:a16="http://schemas.microsoft.com/office/drawing/2014/main" id="{DB958BEB-31A3-5248-B6D9-28F7973FEC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DB5844-DD8E-8E4B-B6FE-64B62E28CA6F}"/>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281466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E23F9-CCB6-B948-990D-D8C038015637}"/>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3" name="Footer Placeholder 2">
            <a:extLst>
              <a:ext uri="{FF2B5EF4-FFF2-40B4-BE49-F238E27FC236}">
                <a16:creationId xmlns:a16="http://schemas.microsoft.com/office/drawing/2014/main" id="{FB6F6732-8C04-1E47-BCF8-DB5C9715AB4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426067-7F2A-424C-AAB0-8E979D73F57B}"/>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333702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C809F-4FF6-104C-9EA3-4BEA6F0BE7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499D-5B87-2C4B-AEEF-91B8B590D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3C65D14-BDBC-C448-A7B1-3F9B61016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AB2DBD-6899-FE41-82EC-A7DF0484968A}"/>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6" name="Footer Placeholder 5">
            <a:extLst>
              <a:ext uri="{FF2B5EF4-FFF2-40B4-BE49-F238E27FC236}">
                <a16:creationId xmlns:a16="http://schemas.microsoft.com/office/drawing/2014/main" id="{1C77B01E-A9C9-224F-9543-05901A8485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FCBA9A-ECF6-8741-9836-1083C23479EB}"/>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365100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C4083-1C71-4E4C-B4B0-A4DFF0F0B8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2B9142-6D7C-6044-99C5-A6A79888FB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A92A03-0BF1-7F4A-ADEF-A644FACF7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16833-54FA-6542-A10A-B0BB73772D41}"/>
              </a:ext>
            </a:extLst>
          </p:cNvPr>
          <p:cNvSpPr>
            <a:spLocks noGrp="1"/>
          </p:cNvSpPr>
          <p:nvPr>
            <p:ph type="dt" sz="half" idx="10"/>
          </p:nvPr>
        </p:nvSpPr>
        <p:spPr/>
        <p:txBody>
          <a:bodyPr/>
          <a:lstStyle/>
          <a:p>
            <a:fld id="{1D2CEBB7-C252-9743-8854-85E355A06098}" type="datetimeFigureOut">
              <a:rPr lang="en-GB" smtClean="0"/>
              <a:t>11/09/2024</a:t>
            </a:fld>
            <a:endParaRPr lang="en-GB"/>
          </a:p>
        </p:txBody>
      </p:sp>
      <p:sp>
        <p:nvSpPr>
          <p:cNvPr id="6" name="Footer Placeholder 5">
            <a:extLst>
              <a:ext uri="{FF2B5EF4-FFF2-40B4-BE49-F238E27FC236}">
                <a16:creationId xmlns:a16="http://schemas.microsoft.com/office/drawing/2014/main" id="{F00A5D40-A519-FA44-A901-F1BBD5D7C6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44CB4B-FB2D-B94B-A17B-39C51B5B63FB}"/>
              </a:ext>
            </a:extLst>
          </p:cNvPr>
          <p:cNvSpPr>
            <a:spLocks noGrp="1"/>
          </p:cNvSpPr>
          <p:nvPr>
            <p:ph type="sldNum" sz="quarter" idx="12"/>
          </p:nvPr>
        </p:nvSpPr>
        <p:spPr/>
        <p:txBody>
          <a:bodyPr/>
          <a:lstStyle/>
          <a:p>
            <a:fld id="{404F8D86-4400-1144-9356-3A800FF33C22}" type="slidenum">
              <a:rPr lang="en-GB" smtClean="0"/>
              <a:t>‹#›</a:t>
            </a:fld>
            <a:endParaRPr lang="en-GB"/>
          </a:p>
        </p:txBody>
      </p:sp>
    </p:spTree>
    <p:extLst>
      <p:ext uri="{BB962C8B-B14F-4D97-AF65-F5344CB8AC3E}">
        <p14:creationId xmlns:p14="http://schemas.microsoft.com/office/powerpoint/2010/main" val="150956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2E9F0-D1A7-8B4B-8B6D-7B2AF7C947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2931B4-C740-5647-9DB8-5868046D8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2B8DE7-874B-E04B-867E-C9B46AA3D6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CEBB7-C252-9743-8854-85E355A06098}" type="datetimeFigureOut">
              <a:rPr lang="en-GB" smtClean="0"/>
              <a:t>11/09/2024</a:t>
            </a:fld>
            <a:endParaRPr lang="en-GB"/>
          </a:p>
        </p:txBody>
      </p:sp>
      <p:sp>
        <p:nvSpPr>
          <p:cNvPr id="5" name="Footer Placeholder 4">
            <a:extLst>
              <a:ext uri="{FF2B5EF4-FFF2-40B4-BE49-F238E27FC236}">
                <a16:creationId xmlns:a16="http://schemas.microsoft.com/office/drawing/2014/main" id="{1C0B290D-552B-E043-93B2-374222A5D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2AD6134-82D6-BA4B-9E88-0AD1A2404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F8D86-4400-1144-9356-3A800FF33C22}" type="slidenum">
              <a:rPr lang="en-GB" smtClean="0"/>
              <a:t>‹#›</a:t>
            </a:fld>
            <a:endParaRPr lang="en-GB"/>
          </a:p>
        </p:txBody>
      </p:sp>
    </p:spTree>
    <p:extLst>
      <p:ext uri="{BB962C8B-B14F-4D97-AF65-F5344CB8AC3E}">
        <p14:creationId xmlns:p14="http://schemas.microsoft.com/office/powerpoint/2010/main" val="4040644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docs.anthropic.com/en/docs/build-with-claude/prompt-engineering/system-prompts" TargetMode="External"/><Relationship Id="rId3" Type="http://schemas.openxmlformats.org/officeDocument/2006/relationships/image" Target="../media/image20.png"/><Relationship Id="rId7" Type="http://schemas.openxmlformats.org/officeDocument/2006/relationships/hyperlink" Target="https://docs.anthropic.com/en/docs/build-with-claude/prompt-engineering/use-xml-tag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docs.anthropic.com/en/docs/build-with-claude/prompt-engineering/chain-of-thought" TargetMode="External"/><Relationship Id="rId5" Type="http://schemas.openxmlformats.org/officeDocument/2006/relationships/hyperlink" Target="https://docs.anthropic.com/en/docs/build-with-claude/prompt-engineering/multishot-prompting" TargetMode="External"/><Relationship Id="rId4" Type="http://schemas.openxmlformats.org/officeDocument/2006/relationships/hyperlink" Target="https://docs.anthropic.com/en/docs/build-with-claude/prompt-engineer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image2785280">
            <a:extLst>
              <a:ext uri="{FF2B5EF4-FFF2-40B4-BE49-F238E27FC236}">
                <a16:creationId xmlns:a16="http://schemas.microsoft.com/office/drawing/2014/main" id="{933A65A9-37FD-FD4A-A915-E4EECC5090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35" y="5885793"/>
            <a:ext cx="26543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07E458-1B72-9642-BCB6-AB2011000E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12192000" cy="6858000"/>
          </a:xfrm>
          <a:prstGeom prst="rect">
            <a:avLst/>
          </a:prstGeom>
        </p:spPr>
      </p:pic>
      <p:grpSp>
        <p:nvGrpSpPr>
          <p:cNvPr id="14" name="Group 13">
            <a:extLst>
              <a:ext uri="{FF2B5EF4-FFF2-40B4-BE49-F238E27FC236}">
                <a16:creationId xmlns:a16="http://schemas.microsoft.com/office/drawing/2014/main" id="{12B91183-21D8-CE45-A16D-EF60072CCE68}"/>
              </a:ext>
            </a:extLst>
          </p:cNvPr>
          <p:cNvGrpSpPr/>
          <p:nvPr/>
        </p:nvGrpSpPr>
        <p:grpSpPr>
          <a:xfrm>
            <a:off x="0" y="1"/>
            <a:ext cx="2882096" cy="1551008"/>
            <a:chOff x="120018" y="2200659"/>
            <a:chExt cx="2882096" cy="1551008"/>
          </a:xfrm>
        </p:grpSpPr>
        <p:sp>
          <p:nvSpPr>
            <p:cNvPr id="13" name="Rectangle 12">
              <a:extLst>
                <a:ext uri="{FF2B5EF4-FFF2-40B4-BE49-F238E27FC236}">
                  <a16:creationId xmlns:a16="http://schemas.microsoft.com/office/drawing/2014/main" id="{9C213621-AC0D-CE4F-B487-C849D58678FE}"/>
                </a:ext>
              </a:extLst>
            </p:cNvPr>
            <p:cNvSpPr/>
            <p:nvPr/>
          </p:nvSpPr>
          <p:spPr>
            <a:xfrm>
              <a:off x="120018" y="2200659"/>
              <a:ext cx="2882096" cy="1551008"/>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B65C90B-DCE0-A343-BEAE-7DF1A4D4AC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393" y="2335903"/>
              <a:ext cx="2613346" cy="1280519"/>
            </a:xfrm>
            <a:prstGeom prst="rect">
              <a:avLst/>
            </a:prstGeom>
            <a:noFill/>
          </p:spPr>
        </p:pic>
      </p:grpSp>
      <p:sp>
        <p:nvSpPr>
          <p:cNvPr id="4" name="Rectangle 2">
            <a:extLst>
              <a:ext uri="{FF2B5EF4-FFF2-40B4-BE49-F238E27FC236}">
                <a16:creationId xmlns:a16="http://schemas.microsoft.com/office/drawing/2014/main" id="{F62E5746-2E73-0147-A82A-A84D09399011}"/>
              </a:ext>
            </a:extLst>
          </p:cNvPr>
          <p:cNvSpPr>
            <a:spLocks noChangeArrowheads="1"/>
          </p:cNvSpPr>
          <p:nvPr/>
        </p:nvSpPr>
        <p:spPr bwMode="auto">
          <a:xfrm>
            <a:off x="741044" y="3051514"/>
            <a:ext cx="4240996" cy="64633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cs-CZ" altLang="cs-CZ" sz="3600" b="1" dirty="0">
                <a:solidFill>
                  <a:schemeClr val="bg1"/>
                </a:solidFill>
              </a:rPr>
              <a:t>E</a:t>
            </a:r>
            <a:r>
              <a:rPr kumimoji="0" lang="cs-CZ" altLang="cs-CZ" sz="3600" b="1" u="none" strike="noStrike" cap="none" normalizeH="0" baseline="0" dirty="0">
                <a:ln>
                  <a:noFill/>
                </a:ln>
                <a:solidFill>
                  <a:schemeClr val="bg1"/>
                </a:solidFill>
                <a:effectLst/>
              </a:rPr>
              <a:t>XTREME </a:t>
            </a:r>
            <a:r>
              <a:rPr kumimoji="0" lang="cs-CZ" altLang="cs-CZ" sz="3600" b="0" u="none" strike="noStrike" cap="none" normalizeH="0" baseline="0" dirty="0">
                <a:ln>
                  <a:noFill/>
                </a:ln>
                <a:solidFill>
                  <a:schemeClr val="bg1"/>
                </a:solidFill>
                <a:effectLst/>
              </a:rPr>
              <a:t>SCIENCE</a:t>
            </a:r>
            <a:r>
              <a:rPr kumimoji="0" lang="cs-CZ" altLang="cs-CZ" sz="3600" u="none" strike="noStrike" cap="none" normalizeH="0" baseline="0" dirty="0">
                <a:ln>
                  <a:noFill/>
                </a:ln>
                <a:solidFill>
                  <a:schemeClr val="bg1"/>
                </a:solidFill>
                <a:effectLst/>
              </a:rPr>
              <a:t> </a:t>
            </a:r>
          </a:p>
        </p:txBody>
      </p:sp>
      <p:sp>
        <p:nvSpPr>
          <p:cNvPr id="15" name="Rectangle 14">
            <a:extLst>
              <a:ext uri="{FF2B5EF4-FFF2-40B4-BE49-F238E27FC236}">
                <a16:creationId xmlns:a16="http://schemas.microsoft.com/office/drawing/2014/main" id="{787AF4FD-107F-CE46-A822-B7938338D218}"/>
              </a:ext>
            </a:extLst>
          </p:cNvPr>
          <p:cNvSpPr/>
          <p:nvPr/>
        </p:nvSpPr>
        <p:spPr>
          <a:xfrm>
            <a:off x="775769" y="1916541"/>
            <a:ext cx="8816941" cy="769441"/>
          </a:xfrm>
          <a:prstGeom prst="rect">
            <a:avLst/>
          </a:prstGeom>
        </p:spPr>
        <p:txBody>
          <a:bodyPr wrap="square">
            <a:spAutoFit/>
          </a:bodyPr>
          <a:lstStyle/>
          <a:p>
            <a:r>
              <a:rPr lang="en-GB" sz="4400" b="1" dirty="0">
                <a:solidFill>
                  <a:schemeClr val="bg1"/>
                </a:solidFill>
                <a:latin typeface="+mj-lt"/>
              </a:rPr>
              <a:t>The Extreme Light Infrastructure</a:t>
            </a:r>
            <a:endParaRPr lang="en-GB" sz="4400" dirty="0">
              <a:solidFill>
                <a:schemeClr val="bg1"/>
              </a:solidFill>
              <a:latin typeface="+mj-lt"/>
            </a:endParaRPr>
          </a:p>
        </p:txBody>
      </p:sp>
      <p:sp>
        <p:nvSpPr>
          <p:cNvPr id="16" name="TextBox 15">
            <a:extLst>
              <a:ext uri="{FF2B5EF4-FFF2-40B4-BE49-F238E27FC236}">
                <a16:creationId xmlns:a16="http://schemas.microsoft.com/office/drawing/2014/main" id="{60CE1E38-26D6-AE4A-A3C2-E43F9594C81B}"/>
              </a:ext>
            </a:extLst>
          </p:cNvPr>
          <p:cNvSpPr txBox="1"/>
          <p:nvPr/>
        </p:nvSpPr>
        <p:spPr>
          <a:xfrm>
            <a:off x="-1" y="5686189"/>
            <a:ext cx="12192001" cy="523220"/>
          </a:xfrm>
          <a:prstGeom prst="rect">
            <a:avLst/>
          </a:prstGeom>
          <a:solidFill>
            <a:schemeClr val="tx1">
              <a:alpha val="46000"/>
            </a:schemeClr>
          </a:solidFill>
        </p:spPr>
        <p:txBody>
          <a:bodyPr wrap="square" rtlCol="0">
            <a:spAutoFit/>
          </a:bodyPr>
          <a:lstStyle/>
          <a:p>
            <a:pPr algn="ctr"/>
            <a:r>
              <a:rPr lang="en-GB" sz="2800" b="1" dirty="0">
                <a:solidFill>
                  <a:schemeClr val="bg1"/>
                </a:solidFill>
                <a:latin typeface="+mj-lt"/>
              </a:rPr>
              <a:t>                   A European Research Infrastructure Consortium</a:t>
            </a:r>
          </a:p>
        </p:txBody>
      </p:sp>
    </p:spTree>
    <p:extLst>
      <p:ext uri="{BB962C8B-B14F-4D97-AF65-F5344CB8AC3E}">
        <p14:creationId xmlns:p14="http://schemas.microsoft.com/office/powerpoint/2010/main" val="3548650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3 Alpha 407954447, Scene A vast, moder">
            <a:hlinkClick r:id="" action="ppaction://media"/>
            <a:extLst>
              <a:ext uri="{FF2B5EF4-FFF2-40B4-BE49-F238E27FC236}">
                <a16:creationId xmlns:a16="http://schemas.microsoft.com/office/drawing/2014/main" id="{DDE86EE8-06B0-BAB4-90B8-A99C0DDF58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74" y="-1"/>
            <a:ext cx="11769725" cy="7061835"/>
          </a:xfrm>
          <a:prstGeom prst="rect">
            <a:avLst/>
          </a:prstGeom>
        </p:spPr>
      </p:pic>
    </p:spTree>
    <p:extLst>
      <p:ext uri="{BB962C8B-B14F-4D97-AF65-F5344CB8AC3E}">
        <p14:creationId xmlns:p14="http://schemas.microsoft.com/office/powerpoint/2010/main" val="428158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7126E9-66CE-0773-0848-F1EFE950D1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579" y="300541"/>
            <a:ext cx="1841462" cy="893109"/>
          </a:xfrm>
          <a:prstGeom prst="rect">
            <a:avLst/>
          </a:prstGeom>
        </p:spPr>
      </p:pic>
      <p:pic>
        <p:nvPicPr>
          <p:cNvPr id="1028" name="Picture 4" descr="Sam Altman">
            <a:extLst>
              <a:ext uri="{FF2B5EF4-FFF2-40B4-BE49-F238E27FC236}">
                <a16:creationId xmlns:a16="http://schemas.microsoft.com/office/drawing/2014/main" id="{C9FB1068-8032-4D30-6B1D-19CCC6380F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761"/>
          <a:stretch/>
        </p:blipFill>
        <p:spPr bwMode="auto">
          <a:xfrm>
            <a:off x="-1524" y="0"/>
            <a:ext cx="12193524" cy="701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70FBC2-3730-F1E0-0694-A295A4B091AE}"/>
              </a:ext>
            </a:extLst>
          </p:cNvPr>
          <p:cNvSpPr txBox="1"/>
          <p:nvPr/>
        </p:nvSpPr>
        <p:spPr>
          <a:xfrm>
            <a:off x="1130300" y="2291834"/>
            <a:ext cx="3987800" cy="3231654"/>
          </a:xfrm>
          <a:prstGeom prst="rect">
            <a:avLst/>
          </a:prstGeom>
          <a:noFill/>
        </p:spPr>
        <p:txBody>
          <a:bodyPr wrap="square">
            <a:spAutoFit/>
          </a:bodyPr>
          <a:lstStyle/>
          <a:p>
            <a:pPr algn="r">
              <a:defRPr/>
            </a:pPr>
            <a:r>
              <a:rPr lang="en-US" sz="3600" b="1" dirty="0">
                <a:solidFill>
                  <a:schemeClr val="bg1"/>
                </a:solidFill>
                <a:cs typeface="Arial"/>
              </a:rPr>
              <a:t>Sam Altman (Founder of OpenAI)</a:t>
            </a:r>
          </a:p>
          <a:p>
            <a:pPr algn="r">
              <a:defRPr/>
            </a:pPr>
            <a:r>
              <a:rPr lang="en-US" sz="2400" b="0" i="0" dirty="0">
                <a:solidFill>
                  <a:schemeClr val="bg1"/>
                </a:solidFill>
                <a:effectLst/>
                <a:latin typeface="-apple-system"/>
              </a:rPr>
              <a:t>“ChatGPT is successful because it isn’t so much the underlying model that matters, it's the usability</a:t>
            </a:r>
            <a:r>
              <a:rPr lang="en-US" sz="2400" b="1" i="0" dirty="0">
                <a:solidFill>
                  <a:schemeClr val="bg1"/>
                </a:solidFill>
                <a:effectLst/>
                <a:latin typeface="-apple-system"/>
                <a:cs typeface="Arial"/>
              </a:rPr>
              <a:t>”</a:t>
            </a:r>
            <a:endParaRPr lang="en-US" sz="2400" b="1" dirty="0">
              <a:solidFill>
                <a:schemeClr val="bg1"/>
              </a:solidFill>
              <a:cs typeface="Arial"/>
            </a:endParaRPr>
          </a:p>
        </p:txBody>
      </p:sp>
    </p:spTree>
    <p:extLst>
      <p:ext uri="{BB962C8B-B14F-4D97-AF65-F5344CB8AC3E}">
        <p14:creationId xmlns:p14="http://schemas.microsoft.com/office/powerpoint/2010/main" val="367404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3 Alpha 88739343, A researcher is sitt (2)">
            <a:hlinkClick r:id="" action="ppaction://media"/>
            <a:extLst>
              <a:ext uri="{FF2B5EF4-FFF2-40B4-BE49-F238E27FC236}">
                <a16:creationId xmlns:a16="http://schemas.microsoft.com/office/drawing/2014/main" id="{21F34193-A8D1-3ABF-8BA0-9148260675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315200"/>
          </a:xfrm>
          <a:prstGeom prst="rect">
            <a:avLst/>
          </a:prstGeom>
        </p:spPr>
      </p:pic>
      <p:sp>
        <p:nvSpPr>
          <p:cNvPr id="3" name="TextBox 2">
            <a:extLst>
              <a:ext uri="{FF2B5EF4-FFF2-40B4-BE49-F238E27FC236}">
                <a16:creationId xmlns:a16="http://schemas.microsoft.com/office/drawing/2014/main" id="{F589401D-9546-9745-A7C6-56ADBA405DB0}"/>
              </a:ext>
            </a:extLst>
          </p:cNvPr>
          <p:cNvSpPr txBox="1"/>
          <p:nvPr/>
        </p:nvSpPr>
        <p:spPr>
          <a:xfrm>
            <a:off x="9372600" y="850900"/>
            <a:ext cx="1560107" cy="707886"/>
          </a:xfrm>
          <a:prstGeom prst="rect">
            <a:avLst/>
          </a:prstGeom>
          <a:noFill/>
        </p:spPr>
        <p:txBody>
          <a:bodyPr wrap="none" rtlCol="0">
            <a:spAutoFit/>
          </a:bodyPr>
          <a:lstStyle/>
          <a:p>
            <a:r>
              <a:rPr lang="en-US" sz="4000" dirty="0">
                <a:highlight>
                  <a:srgbClr val="F26722"/>
                </a:highlight>
              </a:rPr>
              <a:t>What?</a:t>
            </a:r>
            <a:endParaRPr lang="en-AT" sz="4000" dirty="0">
              <a:highlight>
                <a:srgbClr val="F26722"/>
              </a:highlight>
            </a:endParaRPr>
          </a:p>
        </p:txBody>
      </p:sp>
    </p:spTree>
    <p:extLst>
      <p:ext uri="{BB962C8B-B14F-4D97-AF65-F5344CB8AC3E}">
        <p14:creationId xmlns:p14="http://schemas.microsoft.com/office/powerpoint/2010/main" val="5117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316BE0-26F4-7EDB-6238-CD2EFBA3EC02}"/>
              </a:ext>
            </a:extLst>
          </p:cNvPr>
          <p:cNvPicPr>
            <a:picLocks noChangeAspect="1"/>
          </p:cNvPicPr>
          <p:nvPr/>
        </p:nvPicPr>
        <p:blipFill>
          <a:blip r:embed="rId2"/>
          <a:stretch>
            <a:fillRect/>
          </a:stretch>
        </p:blipFill>
        <p:spPr>
          <a:xfrm>
            <a:off x="258649" y="306303"/>
            <a:ext cx="11674701" cy="6551697"/>
          </a:xfrm>
          <a:prstGeom prst="rect">
            <a:avLst/>
          </a:prstGeom>
        </p:spPr>
      </p:pic>
    </p:spTree>
    <p:extLst>
      <p:ext uri="{BB962C8B-B14F-4D97-AF65-F5344CB8AC3E}">
        <p14:creationId xmlns:p14="http://schemas.microsoft.com/office/powerpoint/2010/main" val="316074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ill AI governance catch up with the tech in 2024? | World Economic Forum">
            <a:extLst>
              <a:ext uri="{FF2B5EF4-FFF2-40B4-BE49-F238E27FC236}">
                <a16:creationId xmlns:a16="http://schemas.microsoft.com/office/drawing/2014/main" id="{2CF3EE22-405C-3139-61C7-D29153971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2914"/>
            <a:ext cx="9501187" cy="633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3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C3AE9F-D632-36ED-36CF-22EF88C94C94}"/>
              </a:ext>
            </a:extLst>
          </p:cNvPr>
          <p:cNvPicPr>
            <a:picLocks noChangeAspect="1"/>
          </p:cNvPicPr>
          <p:nvPr/>
        </p:nvPicPr>
        <p:blipFill>
          <a:blip r:embed="rId2"/>
          <a:stretch>
            <a:fillRect/>
          </a:stretch>
        </p:blipFill>
        <p:spPr>
          <a:xfrm>
            <a:off x="552227" y="199961"/>
            <a:ext cx="11305786" cy="6458077"/>
          </a:xfrm>
          <a:prstGeom prst="rect">
            <a:avLst/>
          </a:prstGeom>
        </p:spPr>
      </p:pic>
    </p:spTree>
    <p:extLst>
      <p:ext uri="{BB962C8B-B14F-4D97-AF65-F5344CB8AC3E}">
        <p14:creationId xmlns:p14="http://schemas.microsoft.com/office/powerpoint/2010/main" val="3011532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04A224-8EE7-6461-A4FB-93F3C44ECC35}"/>
              </a:ext>
            </a:extLst>
          </p:cNvPr>
          <p:cNvSpPr/>
          <p:nvPr/>
        </p:nvSpPr>
        <p:spPr>
          <a:xfrm>
            <a:off x="6177053" y="1612154"/>
            <a:ext cx="5904880" cy="4342836"/>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ctr">
              <a:defRPr/>
            </a:pPr>
            <a:r>
              <a:rPr lang="en-US" sz="2800" b="1" dirty="0">
                <a:solidFill>
                  <a:schemeClr val="tx1"/>
                </a:solidFill>
                <a:cs typeface="Arial"/>
              </a:rPr>
              <a:t>Let’s make it real.</a:t>
            </a:r>
          </a:p>
          <a:p>
            <a:pPr algn="ctr">
              <a:defRPr/>
            </a:pPr>
            <a:r>
              <a:rPr lang="en-US" sz="2800" b="1" dirty="0">
                <a:solidFill>
                  <a:schemeClr val="tx1"/>
                </a:solidFill>
                <a:cs typeface="Arial"/>
              </a:rPr>
              <a:t>Here’s a useful tool – 4 questions:</a:t>
            </a:r>
            <a:br>
              <a:rPr lang="en-US" sz="2800" b="1" dirty="0">
                <a:solidFill>
                  <a:schemeClr val="tx1"/>
                </a:solidFill>
                <a:cs typeface="Arial"/>
              </a:rPr>
            </a:br>
            <a:endParaRPr lang="en-US" sz="2800" dirty="0">
              <a:solidFill>
                <a:schemeClr val="tx1"/>
              </a:solidFill>
              <a:cs typeface="Arial"/>
            </a:endParaRPr>
          </a:p>
          <a:p>
            <a:pPr marL="514350" indent="-514350" algn="ctr">
              <a:buAutoNum type="arabicParenR"/>
              <a:defRPr/>
            </a:pPr>
            <a:r>
              <a:rPr lang="en-US" sz="2400" dirty="0">
                <a:solidFill>
                  <a:schemeClr val="tx1"/>
                </a:solidFill>
                <a:cs typeface="Arial"/>
              </a:rPr>
              <a:t>Is something within regulatory and legislative frameworks?</a:t>
            </a:r>
          </a:p>
          <a:p>
            <a:pPr marL="514350" indent="-514350" algn="ctr">
              <a:buAutoNum type="arabicParenR"/>
              <a:defRPr/>
            </a:pPr>
            <a:r>
              <a:rPr lang="en-US" sz="2400" dirty="0">
                <a:solidFill>
                  <a:schemeClr val="tx1"/>
                </a:solidFill>
                <a:cs typeface="Arial"/>
              </a:rPr>
              <a:t>Is the discussion fair and balanced?</a:t>
            </a:r>
          </a:p>
          <a:p>
            <a:pPr marL="514350" indent="-514350" algn="ctr">
              <a:buAutoNum type="arabicParenR"/>
              <a:defRPr/>
            </a:pPr>
            <a:r>
              <a:rPr lang="en-US" sz="2400" dirty="0">
                <a:solidFill>
                  <a:schemeClr val="tx1"/>
                </a:solidFill>
                <a:cs typeface="Arial"/>
              </a:rPr>
              <a:t>Do I understand the consequences, including the precedents it sets?</a:t>
            </a:r>
          </a:p>
          <a:p>
            <a:pPr marL="514350" indent="-514350" algn="ctr">
              <a:buAutoNum type="arabicParenR"/>
              <a:defRPr/>
            </a:pPr>
            <a:r>
              <a:rPr lang="en-US" sz="2400" dirty="0">
                <a:solidFill>
                  <a:schemeClr val="tx1"/>
                </a:solidFill>
                <a:cs typeface="Arial"/>
              </a:rPr>
              <a:t> Can I live with the person I become and the organization I work for if something is not solved correctly?</a:t>
            </a:r>
          </a:p>
        </p:txBody>
      </p:sp>
      <p:sp>
        <p:nvSpPr>
          <p:cNvPr id="4" name="TextBox 3">
            <a:extLst>
              <a:ext uri="{FF2B5EF4-FFF2-40B4-BE49-F238E27FC236}">
                <a16:creationId xmlns:a16="http://schemas.microsoft.com/office/drawing/2014/main" id="{528E8C4E-F7E9-5D67-F1DC-63AE3899D30A}"/>
              </a:ext>
            </a:extLst>
          </p:cNvPr>
          <p:cNvSpPr txBox="1"/>
          <p:nvPr/>
        </p:nvSpPr>
        <p:spPr>
          <a:xfrm>
            <a:off x="-266940" y="1107045"/>
            <a:ext cx="6096000" cy="5016758"/>
          </a:xfrm>
          <a:prstGeom prst="rect">
            <a:avLst/>
          </a:prstGeom>
          <a:noFill/>
        </p:spPr>
        <p:txBody>
          <a:bodyPr wrap="square">
            <a:spAutoFit/>
          </a:bodyPr>
          <a:lstStyle/>
          <a:p>
            <a:pPr algn="ctr">
              <a:defRPr/>
            </a:pPr>
            <a:r>
              <a:rPr lang="en-US" sz="3200" b="1" dirty="0">
                <a:solidFill>
                  <a:schemeClr val="tx1"/>
                </a:solidFill>
                <a:cs typeface="Arial"/>
              </a:rPr>
              <a:t>Challenges with AI:</a:t>
            </a:r>
          </a:p>
          <a:p>
            <a:pPr algn="ctr">
              <a:defRPr/>
            </a:pPr>
            <a:r>
              <a:rPr lang="en-US" sz="2400" dirty="0">
                <a:cs typeface="Arial"/>
              </a:rPr>
              <a:t>Overuse: costly, unnecessary</a:t>
            </a:r>
          </a:p>
          <a:p>
            <a:pPr algn="ctr">
              <a:defRPr/>
            </a:pPr>
            <a:r>
              <a:rPr lang="en-US" sz="2400" dirty="0">
                <a:solidFill>
                  <a:schemeClr val="tx1"/>
                </a:solidFill>
                <a:cs typeface="Arial"/>
              </a:rPr>
              <a:t>Misuse: Unethical, illegal</a:t>
            </a:r>
          </a:p>
          <a:p>
            <a:pPr algn="ctr">
              <a:defRPr/>
            </a:pPr>
            <a:r>
              <a:rPr lang="en-US" sz="2400" dirty="0">
                <a:cs typeface="Arial"/>
              </a:rPr>
              <a:t>Underuse: Unethical, uneconomic</a:t>
            </a:r>
          </a:p>
          <a:p>
            <a:pPr algn="ctr">
              <a:defRPr/>
            </a:pPr>
            <a:endParaRPr lang="en-US" sz="2400" dirty="0">
              <a:solidFill>
                <a:schemeClr val="tx1"/>
              </a:solidFill>
              <a:cs typeface="Arial"/>
            </a:endParaRPr>
          </a:p>
          <a:p>
            <a:pPr algn="ctr">
              <a:defRPr/>
            </a:pPr>
            <a:endParaRPr lang="en-US" sz="2400" dirty="0">
              <a:cs typeface="Arial"/>
            </a:endParaRPr>
          </a:p>
          <a:p>
            <a:pPr algn="ctr">
              <a:defRPr/>
            </a:pPr>
            <a:r>
              <a:rPr lang="en-US" sz="2400" dirty="0">
                <a:solidFill>
                  <a:schemeClr val="tx1"/>
                </a:solidFill>
                <a:cs typeface="Arial"/>
              </a:rPr>
              <a:t>Copyright infringement, plagiarism, trade secrets and confidentiality, authorship and ownership, moral rights, liability, bias and discrimination, misinformation and manipulation, privacy and data protection, content moderation and censorship, digital deception,..</a:t>
            </a:r>
          </a:p>
        </p:txBody>
      </p:sp>
      <p:sp>
        <p:nvSpPr>
          <p:cNvPr id="6" name="Right Triangle 5">
            <a:extLst>
              <a:ext uri="{FF2B5EF4-FFF2-40B4-BE49-F238E27FC236}">
                <a16:creationId xmlns:a16="http://schemas.microsoft.com/office/drawing/2014/main" id="{60B516EC-C59F-1EEA-97F5-9A8310D11E20}"/>
              </a:ext>
            </a:extLst>
          </p:cNvPr>
          <p:cNvSpPr/>
          <p:nvPr/>
        </p:nvSpPr>
        <p:spPr>
          <a:xfrm rot="13367406">
            <a:off x="5155938" y="2913885"/>
            <a:ext cx="1346245" cy="1403076"/>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303789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2658E87-F789-B52E-CE12-27A2EF3B8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99" y="1168996"/>
            <a:ext cx="10521951" cy="49787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B578EA-B6AC-BE96-99A5-065116CC3B07}"/>
              </a:ext>
            </a:extLst>
          </p:cNvPr>
          <p:cNvSpPr txBox="1"/>
          <p:nvPr/>
        </p:nvSpPr>
        <p:spPr>
          <a:xfrm>
            <a:off x="-1111250" y="697043"/>
            <a:ext cx="6096000" cy="369332"/>
          </a:xfrm>
          <a:prstGeom prst="rect">
            <a:avLst/>
          </a:prstGeom>
          <a:noFill/>
        </p:spPr>
        <p:txBody>
          <a:bodyPr wrap="square">
            <a:spAutoFit/>
          </a:bodyPr>
          <a:lstStyle/>
          <a:p>
            <a:pPr algn="ctr">
              <a:defRPr/>
            </a:pPr>
            <a:r>
              <a:rPr lang="en-US" sz="1800" b="1" dirty="0">
                <a:solidFill>
                  <a:schemeClr val="tx1"/>
                </a:solidFill>
                <a:cs typeface="Arial"/>
              </a:rPr>
              <a:t>Medical systems</a:t>
            </a:r>
          </a:p>
        </p:txBody>
      </p:sp>
    </p:spTree>
    <p:extLst>
      <p:ext uri="{BB962C8B-B14F-4D97-AF65-F5344CB8AC3E}">
        <p14:creationId xmlns:p14="http://schemas.microsoft.com/office/powerpoint/2010/main" val="172239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 modern and sleek AI-powered healthcare app mockup. The design features a clean, user-friendly interface with soft blue and white tones. On the main screen, there is a dashboard displaying vital signs like heart rate, blood pressure, and oxygen levels in rounded, stylish icons. There's an AI chatbot in the lower corner, providing personalized health recommendations. The top of the screen has a navigation bar for accessing medical history, doctor's appointments, and wellness tips. At the bottom, a menu with icons for Home, Chat, Health Metrics, and Profile is visible.">
            <a:extLst>
              <a:ext uri="{FF2B5EF4-FFF2-40B4-BE49-F238E27FC236}">
                <a16:creationId xmlns:a16="http://schemas.microsoft.com/office/drawing/2014/main" id="{A20C27F5-081C-238C-541A-D20AE52AD9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p>
        </p:txBody>
      </p:sp>
      <p:sp>
        <p:nvSpPr>
          <p:cNvPr id="5" name="AutoShape 6">
            <a:extLst>
              <a:ext uri="{FF2B5EF4-FFF2-40B4-BE49-F238E27FC236}">
                <a16:creationId xmlns:a16="http://schemas.microsoft.com/office/drawing/2014/main" id="{EEEFF818-8B0D-6912-262C-70C67F6D6A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p>
        </p:txBody>
      </p:sp>
      <p:pic>
        <p:nvPicPr>
          <p:cNvPr id="8" name="Picture 7">
            <a:extLst>
              <a:ext uri="{FF2B5EF4-FFF2-40B4-BE49-F238E27FC236}">
                <a16:creationId xmlns:a16="http://schemas.microsoft.com/office/drawing/2014/main" id="{2088B0EB-2DD8-C9A1-0B93-C7F18F71FDF9}"/>
              </a:ext>
            </a:extLst>
          </p:cNvPr>
          <p:cNvPicPr>
            <a:picLocks noChangeAspect="1"/>
          </p:cNvPicPr>
          <p:nvPr/>
        </p:nvPicPr>
        <p:blipFill>
          <a:blip r:embed="rId3"/>
          <a:stretch>
            <a:fillRect/>
          </a:stretch>
        </p:blipFill>
        <p:spPr>
          <a:xfrm>
            <a:off x="2674050" y="0"/>
            <a:ext cx="6843899" cy="6858000"/>
          </a:xfrm>
          <a:prstGeom prst="rect">
            <a:avLst/>
          </a:prstGeom>
        </p:spPr>
      </p:pic>
      <p:sp>
        <p:nvSpPr>
          <p:cNvPr id="9" name="TextBox 8">
            <a:extLst>
              <a:ext uri="{FF2B5EF4-FFF2-40B4-BE49-F238E27FC236}">
                <a16:creationId xmlns:a16="http://schemas.microsoft.com/office/drawing/2014/main" id="{5923BF9E-6599-E5F2-145A-D99EFF4C6135}"/>
              </a:ext>
            </a:extLst>
          </p:cNvPr>
          <p:cNvSpPr txBox="1"/>
          <p:nvPr/>
        </p:nvSpPr>
        <p:spPr>
          <a:xfrm>
            <a:off x="355600" y="663836"/>
            <a:ext cx="1974850" cy="830997"/>
          </a:xfrm>
          <a:prstGeom prst="rect">
            <a:avLst/>
          </a:prstGeom>
          <a:noFill/>
        </p:spPr>
        <p:txBody>
          <a:bodyPr wrap="square">
            <a:spAutoFit/>
          </a:bodyPr>
          <a:lstStyle/>
          <a:p>
            <a:pPr algn="ctr">
              <a:defRPr/>
            </a:pPr>
            <a:r>
              <a:rPr lang="en-US" sz="2400" b="1" dirty="0">
                <a:solidFill>
                  <a:schemeClr val="tx1"/>
                </a:solidFill>
                <a:cs typeface="Arial"/>
              </a:rPr>
              <a:t>Alignment problem</a:t>
            </a:r>
          </a:p>
        </p:txBody>
      </p:sp>
    </p:spTree>
    <p:extLst>
      <p:ext uri="{BB962C8B-B14F-4D97-AF65-F5344CB8AC3E}">
        <p14:creationId xmlns:p14="http://schemas.microsoft.com/office/powerpoint/2010/main" val="1043596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 modern and sleek AI-powered healthcare app mockup. The design features a clean, user-friendly interface with soft blue and white tones. On the main screen, there is a dashboard displaying vital signs like heart rate, blood pressure, and oxygen levels in rounded, stylish icons. There's an AI chatbot in the lower corner, providing personalized health recommendations. The top of the screen has a navigation bar for accessing medical history, doctor's appointments, and wellness tips. At the bottom, a menu with icons for Home, Chat, Health Metrics, and Profile is visible.">
            <a:extLst>
              <a:ext uri="{FF2B5EF4-FFF2-40B4-BE49-F238E27FC236}">
                <a16:creationId xmlns:a16="http://schemas.microsoft.com/office/drawing/2014/main" id="{A20C27F5-081C-238C-541A-D20AE52AD9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p>
        </p:txBody>
      </p:sp>
      <p:sp>
        <p:nvSpPr>
          <p:cNvPr id="5" name="AutoShape 6">
            <a:extLst>
              <a:ext uri="{FF2B5EF4-FFF2-40B4-BE49-F238E27FC236}">
                <a16:creationId xmlns:a16="http://schemas.microsoft.com/office/drawing/2014/main" id="{EEEFF818-8B0D-6912-262C-70C67F6D6A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T"/>
          </a:p>
        </p:txBody>
      </p:sp>
      <p:pic>
        <p:nvPicPr>
          <p:cNvPr id="14338" name="Picture 2" descr="How AI-powered Collusion in Stock Trading Could Hurt Price Formation -  Knowledge at Wharton">
            <a:extLst>
              <a:ext uri="{FF2B5EF4-FFF2-40B4-BE49-F238E27FC236}">
                <a16:creationId xmlns:a16="http://schemas.microsoft.com/office/drawing/2014/main" id="{0861A08D-08C8-D372-B896-622BB9D38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8351"/>
            <a:ext cx="12668250" cy="86143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8B9282-78AF-9865-0B66-7DA0C375062A}"/>
              </a:ext>
            </a:extLst>
          </p:cNvPr>
          <p:cNvSpPr txBox="1"/>
          <p:nvPr/>
        </p:nvSpPr>
        <p:spPr>
          <a:xfrm>
            <a:off x="355600" y="663836"/>
            <a:ext cx="1974850" cy="830997"/>
          </a:xfrm>
          <a:prstGeom prst="rect">
            <a:avLst/>
          </a:prstGeom>
          <a:noFill/>
        </p:spPr>
        <p:txBody>
          <a:bodyPr wrap="square">
            <a:spAutoFit/>
          </a:bodyPr>
          <a:lstStyle/>
          <a:p>
            <a:pPr algn="ctr">
              <a:defRPr/>
            </a:pPr>
            <a:r>
              <a:rPr lang="en-US" sz="2400" b="1" dirty="0">
                <a:solidFill>
                  <a:schemeClr val="bg1"/>
                </a:solidFill>
                <a:cs typeface="Arial"/>
              </a:rPr>
              <a:t>Algorithmic collusion</a:t>
            </a:r>
          </a:p>
        </p:txBody>
      </p:sp>
    </p:spTree>
    <p:extLst>
      <p:ext uri="{BB962C8B-B14F-4D97-AF65-F5344CB8AC3E}">
        <p14:creationId xmlns:p14="http://schemas.microsoft.com/office/powerpoint/2010/main" val="22115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7126E9-66CE-0773-0848-F1EFE950D1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579" y="300541"/>
            <a:ext cx="1841462" cy="893109"/>
          </a:xfrm>
          <a:prstGeom prst="rect">
            <a:avLst/>
          </a:prstGeom>
        </p:spPr>
      </p:pic>
      <p:sp>
        <p:nvSpPr>
          <p:cNvPr id="5" name="Rectangle 4">
            <a:extLst>
              <a:ext uri="{FF2B5EF4-FFF2-40B4-BE49-F238E27FC236}">
                <a16:creationId xmlns:a16="http://schemas.microsoft.com/office/drawing/2014/main" id="{A0FF5503-9588-1102-5F6D-17F6604769E1}"/>
              </a:ext>
            </a:extLst>
          </p:cNvPr>
          <p:cNvSpPr/>
          <p:nvPr/>
        </p:nvSpPr>
        <p:spPr>
          <a:xfrm>
            <a:off x="5013960" y="409603"/>
            <a:ext cx="6483096" cy="6035607"/>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Let’s talk about AI in science. </a:t>
            </a:r>
          </a:p>
          <a:p>
            <a:pPr algn="r">
              <a:defRPr/>
            </a:pPr>
            <a:endParaRPr lang="en-US" sz="2800" dirty="0">
              <a:solidFill>
                <a:schemeClr val="tx1"/>
              </a:solidFill>
              <a:cs typeface="Arial"/>
            </a:endParaRPr>
          </a:p>
          <a:p>
            <a:pPr algn="r">
              <a:defRPr/>
            </a:pPr>
            <a:endParaRPr lang="en-US" sz="2800" dirty="0">
              <a:solidFill>
                <a:schemeClr val="tx1"/>
              </a:solidFill>
              <a:cs typeface="Arial"/>
            </a:endParaRPr>
          </a:p>
          <a:p>
            <a:pPr marL="514350" indent="-514350" algn="r">
              <a:buAutoNum type="arabicPeriod"/>
              <a:defRPr/>
            </a:pPr>
            <a:r>
              <a:rPr lang="en-US" sz="2800" b="1" dirty="0">
                <a:solidFill>
                  <a:schemeClr val="tx1"/>
                </a:solidFill>
                <a:cs typeface="Arial"/>
              </a:rPr>
              <a:t>Why</a:t>
            </a:r>
            <a:r>
              <a:rPr lang="en-US" sz="2800" dirty="0">
                <a:solidFill>
                  <a:schemeClr val="tx1"/>
                </a:solidFill>
                <a:cs typeface="Arial"/>
              </a:rPr>
              <a:t>? Why now?</a:t>
            </a:r>
            <a:br>
              <a:rPr lang="en-US" sz="2800" dirty="0">
                <a:solidFill>
                  <a:schemeClr val="tx1"/>
                </a:solidFill>
                <a:cs typeface="Arial"/>
              </a:rPr>
            </a:br>
            <a:endParaRPr lang="en-US" sz="2800" dirty="0">
              <a:solidFill>
                <a:schemeClr val="tx1"/>
              </a:solidFill>
              <a:cs typeface="Arial"/>
            </a:endParaRPr>
          </a:p>
          <a:p>
            <a:pPr marL="514350" indent="-514350" algn="r">
              <a:buAutoNum type="arabicPeriod"/>
              <a:defRPr/>
            </a:pPr>
            <a:r>
              <a:rPr lang="en-US" sz="2800" b="1" dirty="0">
                <a:solidFill>
                  <a:schemeClr val="tx1"/>
                </a:solidFill>
                <a:cs typeface="Arial"/>
              </a:rPr>
              <a:t>What’s</a:t>
            </a:r>
            <a:r>
              <a:rPr lang="en-US" sz="2800" dirty="0">
                <a:solidFill>
                  <a:schemeClr val="tx1"/>
                </a:solidFill>
                <a:cs typeface="Arial"/>
              </a:rPr>
              <a:t> the current state?</a:t>
            </a:r>
            <a:br>
              <a:rPr lang="en-US" sz="2800" dirty="0">
                <a:solidFill>
                  <a:schemeClr val="tx1"/>
                </a:solidFill>
                <a:cs typeface="Arial"/>
              </a:rPr>
            </a:br>
            <a:r>
              <a:rPr lang="en-US" sz="2800" dirty="0">
                <a:solidFill>
                  <a:schemeClr val="tx1"/>
                </a:solidFill>
                <a:cs typeface="Arial"/>
              </a:rPr>
              <a:t>EU Strategy on AI</a:t>
            </a:r>
            <a:br>
              <a:rPr lang="en-US" sz="2800" dirty="0">
                <a:solidFill>
                  <a:schemeClr val="tx1"/>
                </a:solidFill>
                <a:cs typeface="Arial"/>
              </a:rPr>
            </a:br>
            <a:r>
              <a:rPr lang="en-US" sz="2800" dirty="0">
                <a:solidFill>
                  <a:schemeClr val="tx1"/>
                </a:solidFill>
                <a:cs typeface="Arial"/>
              </a:rPr>
              <a:t>Ethical and regulatory challenges</a:t>
            </a:r>
            <a:br>
              <a:rPr lang="en-US" sz="2800" dirty="0">
                <a:solidFill>
                  <a:schemeClr val="tx1"/>
                </a:solidFill>
                <a:cs typeface="Arial"/>
              </a:rPr>
            </a:br>
            <a:br>
              <a:rPr lang="en-US" sz="2800" dirty="0">
                <a:solidFill>
                  <a:schemeClr val="tx1"/>
                </a:solidFill>
                <a:cs typeface="Arial"/>
              </a:rPr>
            </a:br>
            <a:r>
              <a:rPr lang="en-US" sz="2800" dirty="0">
                <a:solidFill>
                  <a:schemeClr val="tx1"/>
                </a:solidFill>
                <a:cs typeface="Arial"/>
              </a:rPr>
              <a:t>3. </a:t>
            </a:r>
            <a:r>
              <a:rPr lang="en-US" sz="2800" b="1" dirty="0">
                <a:solidFill>
                  <a:schemeClr val="tx1"/>
                </a:solidFill>
                <a:cs typeface="Arial"/>
              </a:rPr>
              <a:t>How</a:t>
            </a:r>
            <a:r>
              <a:rPr lang="en-US" sz="2800" dirty="0">
                <a:solidFill>
                  <a:schemeClr val="tx1"/>
                </a:solidFill>
                <a:cs typeface="Arial"/>
              </a:rPr>
              <a:t>? </a:t>
            </a:r>
            <a:br>
              <a:rPr lang="en-US" sz="2800" dirty="0">
                <a:solidFill>
                  <a:schemeClr val="tx1"/>
                </a:solidFill>
                <a:cs typeface="Arial"/>
              </a:rPr>
            </a:br>
            <a:r>
              <a:rPr lang="en-US" sz="2800" dirty="0">
                <a:solidFill>
                  <a:schemeClr val="tx1"/>
                </a:solidFill>
                <a:cs typeface="Arial"/>
              </a:rPr>
              <a:t>What tools help you?</a:t>
            </a:r>
            <a:br>
              <a:rPr lang="en-US" sz="2800" dirty="0">
                <a:solidFill>
                  <a:schemeClr val="tx1"/>
                </a:solidFill>
                <a:cs typeface="Arial"/>
              </a:rPr>
            </a:br>
            <a:r>
              <a:rPr lang="en-US" sz="2800" dirty="0">
                <a:solidFill>
                  <a:schemeClr val="tx1"/>
                </a:solidFill>
                <a:cs typeface="Arial"/>
              </a:rPr>
              <a:t>What are we doing?</a:t>
            </a:r>
          </a:p>
          <a:p>
            <a:pPr marL="514350" indent="-514350" algn="r">
              <a:buAutoNum type="arabicPeriod"/>
              <a:defRPr/>
            </a:pPr>
            <a:endParaRPr lang="en-US" sz="2800" dirty="0">
              <a:solidFill>
                <a:schemeClr val="tx1"/>
              </a:solidFill>
              <a:cs typeface="Arial"/>
            </a:endParaRPr>
          </a:p>
          <a:p>
            <a:pPr algn="r">
              <a:spcAft>
                <a:spcPts val="272"/>
              </a:spcAft>
              <a:defRPr/>
            </a:pPr>
            <a:endParaRPr lang="en-US" sz="2200" b="1" dirty="0">
              <a:solidFill>
                <a:schemeClr val="tx1"/>
              </a:solidFill>
            </a:endParaRPr>
          </a:p>
        </p:txBody>
      </p:sp>
    </p:spTree>
    <p:extLst>
      <p:ext uri="{BB962C8B-B14F-4D97-AF65-F5344CB8AC3E}">
        <p14:creationId xmlns:p14="http://schemas.microsoft.com/office/powerpoint/2010/main" val="4156830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2854452" y="2774577"/>
            <a:ext cx="6483096" cy="526407"/>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How to be responsible with AI in science.</a:t>
            </a:r>
          </a:p>
        </p:txBody>
      </p:sp>
    </p:spTree>
    <p:extLst>
      <p:ext uri="{BB962C8B-B14F-4D97-AF65-F5344CB8AC3E}">
        <p14:creationId xmlns:p14="http://schemas.microsoft.com/office/powerpoint/2010/main" val="2030660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1009650" y="795917"/>
            <a:ext cx="10656824" cy="5266166"/>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Remain ultimately responsible for scientific output.</a:t>
            </a:r>
          </a:p>
          <a:p>
            <a:pPr>
              <a:defRPr/>
            </a:pPr>
            <a:endParaRPr lang="en-US" sz="2800" b="1" dirty="0">
              <a:solidFill>
                <a:schemeClr val="tx1"/>
              </a:solidFill>
              <a:cs typeface="Arial"/>
            </a:endParaRPr>
          </a:p>
          <a:p>
            <a:pPr>
              <a:defRPr/>
            </a:pPr>
            <a:r>
              <a:rPr lang="en-US" sz="2800" b="1" dirty="0">
                <a:solidFill>
                  <a:schemeClr val="tx1"/>
                </a:solidFill>
                <a:cs typeface="Arial"/>
              </a:rPr>
              <a:t> </a:t>
            </a:r>
            <a:r>
              <a:rPr lang="en-US" sz="2800" dirty="0">
                <a:solidFill>
                  <a:schemeClr val="tx1"/>
                </a:solidFill>
                <a:cs typeface="Arial"/>
              </a:rPr>
              <a:t>• Be accountable for the integrity of the content generated by or with the support of AI tools. </a:t>
            </a:r>
          </a:p>
          <a:p>
            <a:pPr>
              <a:defRPr/>
            </a:pPr>
            <a:r>
              <a:rPr lang="en-US" sz="2800" dirty="0">
                <a:solidFill>
                  <a:schemeClr val="tx1"/>
                </a:solidFill>
                <a:cs typeface="Arial"/>
              </a:rPr>
              <a:t>• Maintain a critical approach to using the output produced by generative AI and are aware of the tools’ limitations, such as bias, hallucinations and inaccuracies. </a:t>
            </a:r>
            <a:br>
              <a:rPr lang="en-US" sz="2800" dirty="0">
                <a:solidFill>
                  <a:schemeClr val="tx1"/>
                </a:solidFill>
                <a:cs typeface="Arial"/>
              </a:rPr>
            </a:br>
            <a:r>
              <a:rPr lang="en-US" sz="2800" dirty="0">
                <a:solidFill>
                  <a:schemeClr val="tx1"/>
                </a:solidFill>
                <a:cs typeface="Arial"/>
              </a:rPr>
              <a:t>• AI systems are neither authors nor co-authors. Authorship implies agency and responsibility, so it lies with human researchers. </a:t>
            </a:r>
          </a:p>
          <a:p>
            <a:pPr>
              <a:defRPr/>
            </a:pPr>
            <a:r>
              <a:rPr lang="en-US" sz="2800" dirty="0">
                <a:solidFill>
                  <a:schemeClr val="tx1"/>
                </a:solidFill>
                <a:cs typeface="Arial"/>
              </a:rPr>
              <a:t>• Do not use fabricated material created by generative AI in the scientific process, for example falsifying, altering or manipulating original research data. </a:t>
            </a:r>
          </a:p>
        </p:txBody>
      </p:sp>
    </p:spTree>
    <p:extLst>
      <p:ext uri="{BB962C8B-B14F-4D97-AF65-F5344CB8AC3E}">
        <p14:creationId xmlns:p14="http://schemas.microsoft.com/office/powerpoint/2010/main" val="1444827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639826" y="365030"/>
            <a:ext cx="11140948" cy="6127940"/>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Use AI transparently</a:t>
            </a:r>
          </a:p>
          <a:p>
            <a:pPr>
              <a:defRPr/>
            </a:pPr>
            <a:endParaRPr lang="en-US" sz="2800" b="1" dirty="0">
              <a:solidFill>
                <a:schemeClr val="tx1"/>
              </a:solidFill>
              <a:cs typeface="Arial"/>
            </a:endParaRPr>
          </a:p>
          <a:p>
            <a:pPr>
              <a:defRPr/>
            </a:pPr>
            <a:r>
              <a:rPr lang="en-US" sz="2800" dirty="0">
                <a:solidFill>
                  <a:schemeClr val="tx1"/>
                </a:solidFill>
                <a:cs typeface="Arial"/>
              </a:rPr>
              <a:t>• To be transparent, detail which generative AI tools have been used substantially in their research processes. Reference to the tool could include the name, version, date, etc. and how it was used and affected the research process. If relevant, make the input (prompts) and output available, in line with open science principles.</a:t>
            </a:r>
            <a:br>
              <a:rPr lang="en-US" sz="2800" dirty="0">
                <a:solidFill>
                  <a:schemeClr val="tx1"/>
                </a:solidFill>
                <a:cs typeface="Arial"/>
              </a:rPr>
            </a:br>
            <a:endParaRPr lang="en-US" sz="2800" dirty="0">
              <a:solidFill>
                <a:schemeClr val="tx1"/>
              </a:solidFill>
              <a:cs typeface="Arial"/>
            </a:endParaRPr>
          </a:p>
          <a:p>
            <a:pPr>
              <a:defRPr/>
            </a:pPr>
            <a:r>
              <a:rPr lang="en-US" sz="2800" dirty="0">
                <a:solidFill>
                  <a:schemeClr val="tx1"/>
                </a:solidFill>
                <a:cs typeface="Arial"/>
              </a:rPr>
              <a:t> • Take into account the stochastic (random) nature of generative AI tools, which is the tendency to produce different output from the same input. Aim for reproducibility and robustness in their results and conclusions. Disclose or discuss the limitations of generative AI tools used, including possible biases in the generated content, as well as possible mitigation measures. </a:t>
            </a:r>
          </a:p>
        </p:txBody>
      </p:sp>
    </p:spTree>
    <p:extLst>
      <p:ext uri="{BB962C8B-B14F-4D97-AF65-F5344CB8AC3E}">
        <p14:creationId xmlns:p14="http://schemas.microsoft.com/office/powerpoint/2010/main" val="4073754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825500" y="365030"/>
            <a:ext cx="10955274" cy="6127940"/>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Pay particular attention to issues related to privacy, confidentiality and intellectual property rights when sharing sensitive or protected information with AI tools. </a:t>
            </a:r>
          </a:p>
          <a:p>
            <a:pPr>
              <a:defRPr/>
            </a:pPr>
            <a:r>
              <a:rPr lang="en-US" sz="2800" b="1" dirty="0">
                <a:solidFill>
                  <a:schemeClr val="tx1"/>
                </a:solidFill>
                <a:cs typeface="Arial"/>
              </a:rPr>
              <a:t> </a:t>
            </a:r>
            <a:r>
              <a:rPr lang="en-US" sz="2800" dirty="0">
                <a:solidFill>
                  <a:schemeClr val="tx1"/>
                </a:solidFill>
                <a:cs typeface="Arial"/>
              </a:rPr>
              <a:t>• Remain mindful that generated or uploaded input (text, data, prompts, images, etc.) could be used for other purposes, such as the training of AI models. Therefore, protect unpublished or sensitive work (such as their own or others’ unpublished work) by taking care not to upload it into an online AI system unless there are assurances that the data will not be re-used, e.g., to train future language models or to the untraceable and unverifiable reuse of data. </a:t>
            </a:r>
          </a:p>
          <a:p>
            <a:pPr marL="457200" indent="-457200">
              <a:buFont typeface="Arial" panose="020B0604020202020204" pitchFamily="34" charset="0"/>
              <a:buChar char="•"/>
              <a:defRPr/>
            </a:pPr>
            <a:r>
              <a:rPr lang="en-US" sz="2800" dirty="0">
                <a:solidFill>
                  <a:schemeClr val="tx1"/>
                </a:solidFill>
                <a:cs typeface="Arial"/>
              </a:rPr>
              <a:t>Take care not to provide third parties’ personal data to online generative AI systems unless the data subject (individual) has given them their consent and researchers have a clear goal for which the personal data are to be used</a:t>
            </a:r>
          </a:p>
        </p:txBody>
      </p:sp>
    </p:spTree>
    <p:extLst>
      <p:ext uri="{BB962C8B-B14F-4D97-AF65-F5344CB8AC3E}">
        <p14:creationId xmlns:p14="http://schemas.microsoft.com/office/powerpoint/2010/main" val="47927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825500" y="365030"/>
            <a:ext cx="10955274" cy="4835279"/>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Pay particular attention to issues related to privacy, confidentiality and intellectual property rights when sharing sensitive or protected information with AI tools. </a:t>
            </a:r>
          </a:p>
          <a:p>
            <a:pPr>
              <a:defRPr/>
            </a:pPr>
            <a:endParaRPr lang="en-US" sz="2800" dirty="0">
              <a:solidFill>
                <a:schemeClr val="tx1"/>
              </a:solidFill>
              <a:cs typeface="Arial"/>
            </a:endParaRPr>
          </a:p>
          <a:p>
            <a:pPr marL="457200" indent="-457200">
              <a:buFont typeface="Arial" panose="020B0604020202020204" pitchFamily="34" charset="0"/>
              <a:buChar char="•"/>
              <a:defRPr/>
            </a:pPr>
            <a:r>
              <a:rPr lang="en-US" sz="2800" dirty="0">
                <a:solidFill>
                  <a:schemeClr val="tx1"/>
                </a:solidFill>
                <a:cs typeface="Arial"/>
              </a:rPr>
              <a:t>Understand the technical and ethical implications regarding privacy, confidentiality and intellectual property rights. Check, for example, the privacy options of the tools, who is managing the tool (public or private institutions, companies, etc.), where the tool is running and implications for any information uploaded. This could range from closed environments, hosting on a third-party infrastructure with guaranteed privacy, to open internet-accessible platforms. </a:t>
            </a:r>
          </a:p>
        </p:txBody>
      </p:sp>
    </p:spTree>
    <p:extLst>
      <p:ext uri="{BB962C8B-B14F-4D97-AF65-F5344CB8AC3E}">
        <p14:creationId xmlns:p14="http://schemas.microsoft.com/office/powerpoint/2010/main" val="1856157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825500" y="365030"/>
            <a:ext cx="10955274" cy="6558828"/>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When using generative AI, respect applicable national, EU and international legislation, as in their regular research activities.</a:t>
            </a:r>
            <a:br>
              <a:rPr lang="en-US" sz="2800" b="1" dirty="0">
                <a:solidFill>
                  <a:schemeClr val="tx1"/>
                </a:solidFill>
                <a:cs typeface="Arial"/>
              </a:rPr>
            </a:br>
            <a:r>
              <a:rPr lang="en-US" sz="2800" b="1" dirty="0">
                <a:solidFill>
                  <a:schemeClr val="tx1"/>
                </a:solidFill>
                <a:cs typeface="Arial"/>
              </a:rPr>
              <a:t> In particular, the output produced by generative AI can be especially sensitive in relation to the protection of intellectual property rights and personal data. </a:t>
            </a:r>
            <a:br>
              <a:rPr lang="en-US" sz="2800" b="1" dirty="0">
                <a:solidFill>
                  <a:schemeClr val="tx1"/>
                </a:solidFill>
                <a:cs typeface="Arial"/>
              </a:rPr>
            </a:br>
            <a:endParaRPr lang="en-US" sz="2800" dirty="0">
              <a:solidFill>
                <a:schemeClr val="tx1"/>
              </a:solidFill>
              <a:cs typeface="Arial"/>
            </a:endParaRPr>
          </a:p>
          <a:p>
            <a:pPr marL="457200" indent="-457200">
              <a:buFont typeface="Arial" panose="020B0604020202020204" pitchFamily="34" charset="0"/>
              <a:buChar char="•"/>
              <a:defRPr/>
            </a:pPr>
            <a:r>
              <a:rPr lang="en-US" sz="2800" dirty="0">
                <a:solidFill>
                  <a:schemeClr val="tx1"/>
                </a:solidFill>
                <a:cs typeface="Arial"/>
              </a:rPr>
              <a:t>Pay attention to the potential for plagiarism (text, code, images, etc.) when using outputs from generative AI. Respect others’ authorship and cite their work where appropriate. </a:t>
            </a:r>
            <a:r>
              <a:rPr lang="en-US" sz="2800" b="1" dirty="0">
                <a:solidFill>
                  <a:schemeClr val="tx1"/>
                </a:solidFill>
                <a:cs typeface="Arial"/>
              </a:rPr>
              <a:t>The output of a generative AI (such a large language model) may be based on someone else’s results and require proper recognition and citation</a:t>
            </a:r>
            <a:r>
              <a:rPr lang="en-US" sz="2800" dirty="0">
                <a:solidFill>
                  <a:schemeClr val="tx1"/>
                </a:solidFill>
                <a:cs typeface="Arial"/>
              </a:rPr>
              <a:t>. </a:t>
            </a:r>
          </a:p>
          <a:p>
            <a:pPr marL="457200" indent="-457200">
              <a:buFont typeface="Arial" panose="020B0604020202020204" pitchFamily="34" charset="0"/>
              <a:buChar char="•"/>
              <a:defRPr/>
            </a:pPr>
            <a:r>
              <a:rPr lang="en-US" sz="2800" dirty="0">
                <a:solidFill>
                  <a:schemeClr val="tx1"/>
                </a:solidFill>
                <a:cs typeface="Arial"/>
              </a:rPr>
              <a:t>The output produced by generative AI can contain personal data. If this becomes apparent, researchers are responsible for handling any personal data output responsibly and appropriately, and EU data protection rules are to be followed. </a:t>
            </a:r>
          </a:p>
        </p:txBody>
      </p:sp>
    </p:spTree>
    <p:extLst>
      <p:ext uri="{BB962C8B-B14F-4D97-AF65-F5344CB8AC3E}">
        <p14:creationId xmlns:p14="http://schemas.microsoft.com/office/powerpoint/2010/main" val="314022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266700" y="365030"/>
            <a:ext cx="11514074" cy="6127940"/>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Continuously learn how to use generative AI tools properly to </a:t>
            </a:r>
            <a:r>
              <a:rPr lang="en-US" sz="2800" b="1" dirty="0" err="1">
                <a:solidFill>
                  <a:schemeClr val="tx1"/>
                </a:solidFill>
                <a:cs typeface="Arial"/>
              </a:rPr>
              <a:t>maximise</a:t>
            </a:r>
            <a:r>
              <a:rPr lang="en-US" sz="2800" b="1" dirty="0">
                <a:solidFill>
                  <a:schemeClr val="tx1"/>
                </a:solidFill>
                <a:cs typeface="Arial"/>
              </a:rPr>
              <a:t> their benefits, including by undertaking training</a:t>
            </a:r>
          </a:p>
          <a:p>
            <a:pPr algn="r">
              <a:defRPr/>
            </a:pPr>
            <a:endParaRPr lang="en-US" sz="2800" b="1" dirty="0">
              <a:solidFill>
                <a:schemeClr val="tx1"/>
              </a:solidFill>
              <a:cs typeface="Arial"/>
            </a:endParaRPr>
          </a:p>
          <a:p>
            <a:pPr algn="r">
              <a:defRPr/>
            </a:pPr>
            <a:r>
              <a:rPr lang="en-US" sz="2800" dirty="0">
                <a:solidFill>
                  <a:schemeClr val="tx1"/>
                </a:solidFill>
                <a:cs typeface="Arial"/>
              </a:rPr>
              <a:t>Generative AI tools are evolving quickly, and new ways to use them are regularly discovered. Stay up to date on the best practices and share them with colleagues and other stakeholders. </a:t>
            </a:r>
          </a:p>
          <a:p>
            <a:pPr algn="r">
              <a:defRPr/>
            </a:pPr>
            <a:endParaRPr lang="en-US" sz="2800" dirty="0">
              <a:solidFill>
                <a:schemeClr val="tx1"/>
              </a:solidFill>
              <a:cs typeface="Arial"/>
            </a:endParaRPr>
          </a:p>
          <a:p>
            <a:pPr algn="r">
              <a:defRPr/>
            </a:pPr>
            <a:r>
              <a:rPr lang="en-US" sz="2800" b="1" dirty="0">
                <a:solidFill>
                  <a:schemeClr val="tx1"/>
                </a:solidFill>
                <a:cs typeface="Arial"/>
              </a:rPr>
              <a:t>Refrain from using generative AI tools substantially in sensitive activities that could impact other researchers or </a:t>
            </a:r>
            <a:r>
              <a:rPr lang="en-US" sz="2800" b="1" dirty="0" err="1">
                <a:solidFill>
                  <a:schemeClr val="tx1"/>
                </a:solidFill>
                <a:cs typeface="Arial"/>
              </a:rPr>
              <a:t>organisations</a:t>
            </a:r>
            <a:r>
              <a:rPr lang="en-US" sz="2800" b="1" dirty="0">
                <a:solidFill>
                  <a:schemeClr val="tx1"/>
                </a:solidFill>
                <a:cs typeface="Arial"/>
              </a:rPr>
              <a:t> </a:t>
            </a:r>
            <a:br>
              <a:rPr lang="en-US" sz="2800" b="1" dirty="0">
                <a:solidFill>
                  <a:schemeClr val="tx1"/>
                </a:solidFill>
                <a:cs typeface="Arial"/>
              </a:rPr>
            </a:br>
            <a:r>
              <a:rPr lang="en-US" sz="2800" b="1" dirty="0">
                <a:solidFill>
                  <a:schemeClr val="tx1"/>
                </a:solidFill>
                <a:cs typeface="Arial"/>
              </a:rPr>
              <a:t>(for example peer review, evaluation of research proposals, etc). </a:t>
            </a:r>
          </a:p>
          <a:p>
            <a:pPr algn="r">
              <a:defRPr/>
            </a:pPr>
            <a:r>
              <a:rPr lang="en-US" sz="2800" dirty="0">
                <a:solidFill>
                  <a:schemeClr val="tx1"/>
                </a:solidFill>
                <a:cs typeface="Arial"/>
              </a:rPr>
              <a:t>• Avoiding the use of generative AI tools eliminates the potential risks of unfair treatment or assessment that may arise from these tools’ limitations</a:t>
            </a:r>
          </a:p>
          <a:p>
            <a:pPr algn="r">
              <a:defRPr/>
            </a:pPr>
            <a:r>
              <a:rPr lang="en-US" sz="2800" dirty="0">
                <a:solidFill>
                  <a:schemeClr val="tx1"/>
                </a:solidFill>
                <a:cs typeface="Arial"/>
              </a:rPr>
              <a:t>• Moreover, this will safeguard the original unpublished work of fellow researchers from potential exposure or inclusion in an AI model</a:t>
            </a:r>
          </a:p>
        </p:txBody>
      </p:sp>
    </p:spTree>
    <p:extLst>
      <p:ext uri="{BB962C8B-B14F-4D97-AF65-F5344CB8AC3E}">
        <p14:creationId xmlns:p14="http://schemas.microsoft.com/office/powerpoint/2010/main" val="1726449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B56525-EB03-823D-0334-8A7F615A5127}"/>
              </a:ext>
            </a:extLst>
          </p:cNvPr>
          <p:cNvSpPr/>
          <p:nvPr/>
        </p:nvSpPr>
        <p:spPr>
          <a:xfrm>
            <a:off x="2854452" y="2774577"/>
            <a:ext cx="6483096" cy="526407"/>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Let’s look at some toys.</a:t>
            </a:r>
          </a:p>
        </p:txBody>
      </p:sp>
    </p:spTree>
    <p:extLst>
      <p:ext uri="{BB962C8B-B14F-4D97-AF65-F5344CB8AC3E}">
        <p14:creationId xmlns:p14="http://schemas.microsoft.com/office/powerpoint/2010/main" val="3697224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564369-4EF7-17EE-2C08-98373407BA57}"/>
              </a:ext>
            </a:extLst>
          </p:cNvPr>
          <p:cNvPicPr>
            <a:picLocks noChangeAspect="1"/>
          </p:cNvPicPr>
          <p:nvPr/>
        </p:nvPicPr>
        <p:blipFill>
          <a:blip r:embed="rId3"/>
          <a:stretch>
            <a:fillRect/>
          </a:stretch>
        </p:blipFill>
        <p:spPr>
          <a:xfrm>
            <a:off x="-479173" y="0"/>
            <a:ext cx="9473495" cy="6858000"/>
          </a:xfrm>
          <a:prstGeom prst="rect">
            <a:avLst/>
          </a:prstGeom>
        </p:spPr>
      </p:pic>
      <p:sp>
        <p:nvSpPr>
          <p:cNvPr id="5" name="TextBox 4">
            <a:extLst>
              <a:ext uri="{FF2B5EF4-FFF2-40B4-BE49-F238E27FC236}">
                <a16:creationId xmlns:a16="http://schemas.microsoft.com/office/drawing/2014/main" id="{820D73A7-3B3D-4FEC-8DF2-A2065E14D64A}"/>
              </a:ext>
            </a:extLst>
          </p:cNvPr>
          <p:cNvSpPr txBox="1"/>
          <p:nvPr/>
        </p:nvSpPr>
        <p:spPr>
          <a:xfrm>
            <a:off x="8561185" y="1309731"/>
            <a:ext cx="3342373" cy="6032421"/>
          </a:xfrm>
          <a:prstGeom prst="rect">
            <a:avLst/>
          </a:prstGeom>
          <a:noFill/>
        </p:spPr>
        <p:txBody>
          <a:bodyPr wrap="square">
            <a:spAutoFit/>
          </a:bodyPr>
          <a:lstStyle/>
          <a:p>
            <a:pPr algn="r">
              <a:defRPr/>
            </a:pPr>
            <a:r>
              <a:rPr lang="en-US" sz="2800" b="1" dirty="0">
                <a:solidFill>
                  <a:schemeClr val="tx1"/>
                </a:solidFill>
                <a:cs typeface="Arial"/>
              </a:rPr>
              <a:t>Chat GPT can do a lot more than you think.</a:t>
            </a:r>
          </a:p>
          <a:p>
            <a:pPr algn="r">
              <a:defRPr/>
            </a:pPr>
            <a:endParaRPr lang="en-US" b="1" dirty="0">
              <a:cs typeface="Arial"/>
            </a:endParaRPr>
          </a:p>
          <a:p>
            <a:pPr marL="285750" indent="-285750" algn="r">
              <a:buFontTx/>
              <a:buChar char="-"/>
              <a:defRPr/>
            </a:pPr>
            <a:r>
              <a:rPr lang="en-US" dirty="0">
                <a:cs typeface="Arial"/>
              </a:rPr>
              <a:t>Write your documents </a:t>
            </a:r>
          </a:p>
          <a:p>
            <a:pPr marL="285750" indent="-285750" algn="r">
              <a:buFontTx/>
              <a:buChar char="-"/>
              <a:defRPr/>
            </a:pPr>
            <a:r>
              <a:rPr lang="en-US" dirty="0">
                <a:cs typeface="Arial"/>
              </a:rPr>
              <a:t>Software Engineering</a:t>
            </a:r>
          </a:p>
          <a:p>
            <a:pPr marL="285750" indent="-285750" algn="r">
              <a:buFontTx/>
              <a:buChar char="-"/>
              <a:defRPr/>
            </a:pPr>
            <a:r>
              <a:rPr lang="en-US" dirty="0">
                <a:cs typeface="Arial"/>
              </a:rPr>
              <a:t>Data Cleanup and processing</a:t>
            </a:r>
          </a:p>
          <a:p>
            <a:pPr marL="285750" indent="-285750" algn="r">
              <a:buFontTx/>
              <a:buChar char="-"/>
              <a:defRPr/>
            </a:pPr>
            <a:endParaRPr lang="en-US" dirty="0">
              <a:cs typeface="Arial"/>
            </a:endParaRPr>
          </a:p>
          <a:p>
            <a:pPr algn="r">
              <a:defRPr/>
            </a:pPr>
            <a:r>
              <a:rPr lang="en-US" sz="2000" b="1" dirty="0">
                <a:solidFill>
                  <a:schemeClr val="tx1"/>
                </a:solidFill>
                <a:cs typeface="Arial"/>
              </a:rPr>
              <a:t>You should learn how to prompt.</a:t>
            </a:r>
            <a:endParaRPr lang="en-US" sz="2000" b="1" dirty="0">
              <a:cs typeface="Arial"/>
            </a:endParaRPr>
          </a:p>
          <a:p>
            <a:pPr algn="r">
              <a:defRPr/>
            </a:pPr>
            <a:r>
              <a:rPr lang="en-US" sz="1600" b="1" dirty="0">
                <a:solidFill>
                  <a:schemeClr val="tx1"/>
                </a:solidFill>
                <a:cs typeface="Arial"/>
                <a:hlinkClick r:id="rId4"/>
              </a:rPr>
              <a:t>https://docs.anthropic.com/en/docs/build-with-claude/prompt-engineering/</a:t>
            </a:r>
            <a:r>
              <a:rPr lang="en-US" sz="1600" b="1" dirty="0">
                <a:solidFill>
                  <a:schemeClr val="tx1"/>
                </a:solidFill>
                <a:cs typeface="Arial"/>
              </a:rPr>
              <a:t> </a:t>
            </a:r>
          </a:p>
          <a:p>
            <a:pPr algn="r">
              <a:defRPr/>
            </a:pPr>
            <a:endParaRPr lang="en-US" sz="1600" b="1" dirty="0">
              <a:cs typeface="Arial"/>
            </a:endParaRPr>
          </a:p>
          <a:p>
            <a:pPr algn="l">
              <a:buFont typeface="+mj-lt"/>
              <a:buAutoNum type="arabicPeriod"/>
            </a:pPr>
            <a:r>
              <a:rPr lang="en-US" sz="1600" b="1" i="0" u="none" strike="noStrike" dirty="0">
                <a:solidFill>
                  <a:srgbClr val="3E3E3E"/>
                </a:solidFill>
                <a:effectLst/>
                <a:latin typeface="Tiempos"/>
                <a:hlinkClick r:id="rId5"/>
              </a:rPr>
              <a:t>Use examples (</a:t>
            </a:r>
            <a:r>
              <a:rPr lang="en-US" sz="1600" b="1" i="0" u="none" strike="noStrike" dirty="0" err="1">
                <a:solidFill>
                  <a:srgbClr val="3E3E3E"/>
                </a:solidFill>
                <a:effectLst/>
                <a:latin typeface="Tiempos"/>
                <a:hlinkClick r:id="rId5"/>
              </a:rPr>
              <a:t>multishot</a:t>
            </a:r>
            <a:r>
              <a:rPr lang="en-US" sz="1600" b="1" i="0" u="none" strike="noStrike" dirty="0">
                <a:solidFill>
                  <a:srgbClr val="3E3E3E"/>
                </a:solidFill>
                <a:effectLst/>
                <a:latin typeface="Tiempos"/>
                <a:hlinkClick r:id="rId5"/>
              </a:rPr>
              <a:t>)</a:t>
            </a:r>
            <a:endParaRPr lang="en-US" sz="1600" b="0" i="0" dirty="0">
              <a:solidFill>
                <a:srgbClr val="3E3E3E"/>
              </a:solidFill>
              <a:effectLst/>
              <a:latin typeface="Tiempos"/>
            </a:endParaRPr>
          </a:p>
          <a:p>
            <a:pPr algn="l">
              <a:buFont typeface="+mj-lt"/>
              <a:buAutoNum type="arabicPeriod"/>
            </a:pPr>
            <a:r>
              <a:rPr lang="en-US" sz="1600" b="1" i="0" u="none" strike="noStrike" dirty="0">
                <a:solidFill>
                  <a:srgbClr val="3E3E3E"/>
                </a:solidFill>
                <a:effectLst/>
                <a:latin typeface="Tiempos"/>
                <a:hlinkClick r:id="rId6"/>
              </a:rPr>
              <a:t>Let the AI think (chain of thought)</a:t>
            </a:r>
            <a:endParaRPr lang="en-US" sz="1600" b="0" i="0" dirty="0">
              <a:solidFill>
                <a:srgbClr val="3E3E3E"/>
              </a:solidFill>
              <a:effectLst/>
              <a:latin typeface="Tiempos"/>
            </a:endParaRPr>
          </a:p>
          <a:p>
            <a:pPr algn="l">
              <a:buFont typeface="+mj-lt"/>
              <a:buAutoNum type="arabicPeriod"/>
            </a:pPr>
            <a:r>
              <a:rPr lang="en-US" sz="1600" b="1" i="0" u="none" strike="noStrike" dirty="0">
                <a:solidFill>
                  <a:srgbClr val="3E3E3E"/>
                </a:solidFill>
                <a:effectLst/>
                <a:latin typeface="Tiempos"/>
                <a:hlinkClick r:id="rId7"/>
              </a:rPr>
              <a:t>Use XML tags</a:t>
            </a:r>
            <a:endParaRPr lang="en-US" sz="1600" b="0" i="0" dirty="0">
              <a:solidFill>
                <a:srgbClr val="3E3E3E"/>
              </a:solidFill>
              <a:effectLst/>
              <a:latin typeface="Tiempos"/>
            </a:endParaRPr>
          </a:p>
          <a:p>
            <a:pPr algn="l">
              <a:buFont typeface="+mj-lt"/>
              <a:buAutoNum type="arabicPeriod"/>
            </a:pPr>
            <a:r>
              <a:rPr lang="en-US" sz="1600" b="1" i="0" u="none" strike="noStrike" dirty="0">
                <a:solidFill>
                  <a:srgbClr val="3E3E3E"/>
                </a:solidFill>
                <a:effectLst/>
                <a:latin typeface="Tiempos"/>
                <a:hlinkClick r:id="rId8"/>
              </a:rPr>
              <a:t>Give the AI a role (system prompts)</a:t>
            </a:r>
            <a:endParaRPr lang="en-US" sz="1600" b="0" i="0" dirty="0">
              <a:solidFill>
                <a:srgbClr val="3E3E3E"/>
              </a:solidFill>
              <a:effectLst/>
              <a:latin typeface="Tiempos"/>
            </a:endParaRPr>
          </a:p>
          <a:p>
            <a:pPr marL="285750" indent="-285750" algn="r">
              <a:buFontTx/>
              <a:buChar char="-"/>
              <a:defRPr/>
            </a:pPr>
            <a:endParaRPr lang="en-US" dirty="0">
              <a:cs typeface="Arial"/>
            </a:endParaRPr>
          </a:p>
          <a:p>
            <a:pPr algn="r">
              <a:defRPr/>
            </a:pPr>
            <a:endParaRPr lang="en-US" dirty="0">
              <a:cs typeface="Arial"/>
            </a:endParaRPr>
          </a:p>
          <a:p>
            <a:pPr marL="285750" indent="-285750" algn="r">
              <a:buFontTx/>
              <a:buChar char="-"/>
              <a:defRPr/>
            </a:pPr>
            <a:endParaRPr lang="en-US" b="1" dirty="0">
              <a:cs typeface="Arial"/>
            </a:endParaRPr>
          </a:p>
          <a:p>
            <a:pPr algn="r">
              <a:defRPr/>
            </a:pPr>
            <a:endParaRPr lang="en-US" sz="1800" b="1" dirty="0">
              <a:solidFill>
                <a:schemeClr val="tx1"/>
              </a:solidFill>
              <a:cs typeface="Arial"/>
            </a:endParaRPr>
          </a:p>
        </p:txBody>
      </p:sp>
    </p:spTree>
    <p:extLst>
      <p:ext uri="{BB962C8B-B14F-4D97-AF65-F5344CB8AC3E}">
        <p14:creationId xmlns:p14="http://schemas.microsoft.com/office/powerpoint/2010/main" val="1831622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0D73A7-3B3D-4FEC-8DF2-A2065E14D64A}"/>
              </a:ext>
            </a:extLst>
          </p:cNvPr>
          <p:cNvSpPr txBox="1"/>
          <p:nvPr/>
        </p:nvSpPr>
        <p:spPr>
          <a:xfrm>
            <a:off x="8470785" y="628661"/>
            <a:ext cx="3342373" cy="1508105"/>
          </a:xfrm>
          <a:prstGeom prst="rect">
            <a:avLst/>
          </a:prstGeom>
          <a:noFill/>
        </p:spPr>
        <p:txBody>
          <a:bodyPr wrap="square">
            <a:spAutoFit/>
          </a:bodyPr>
          <a:lstStyle/>
          <a:p>
            <a:pPr algn="r">
              <a:defRPr/>
            </a:pPr>
            <a:r>
              <a:rPr lang="en-US" sz="2800" b="1" dirty="0">
                <a:solidFill>
                  <a:schemeClr val="tx1"/>
                </a:solidFill>
                <a:cs typeface="Arial"/>
              </a:rPr>
              <a:t>Use Atlassian. </a:t>
            </a:r>
            <a:br>
              <a:rPr lang="en-US" sz="2800" b="1" dirty="0">
                <a:solidFill>
                  <a:schemeClr val="tx1"/>
                </a:solidFill>
                <a:cs typeface="Arial"/>
              </a:rPr>
            </a:br>
            <a:r>
              <a:rPr lang="en-US" sz="2800" b="1" dirty="0">
                <a:solidFill>
                  <a:schemeClr val="tx1"/>
                </a:solidFill>
                <a:cs typeface="Arial"/>
              </a:rPr>
              <a:t>We have a plan.</a:t>
            </a:r>
          </a:p>
          <a:p>
            <a:pPr algn="r">
              <a:defRPr/>
            </a:pPr>
            <a:r>
              <a:rPr lang="en-US" b="1" dirty="0">
                <a:cs typeface="Arial"/>
              </a:rPr>
              <a:t> </a:t>
            </a:r>
          </a:p>
          <a:p>
            <a:pPr algn="r">
              <a:defRPr/>
            </a:pPr>
            <a:endParaRPr lang="en-US" sz="1800" b="1" dirty="0">
              <a:solidFill>
                <a:schemeClr val="tx1"/>
              </a:solidFill>
              <a:cs typeface="Arial"/>
            </a:endParaRPr>
          </a:p>
        </p:txBody>
      </p:sp>
      <p:pic>
        <p:nvPicPr>
          <p:cNvPr id="3" name="Picture 2">
            <a:extLst>
              <a:ext uri="{FF2B5EF4-FFF2-40B4-BE49-F238E27FC236}">
                <a16:creationId xmlns:a16="http://schemas.microsoft.com/office/drawing/2014/main" id="{BDE5EB5F-F9CB-FB8B-2B2B-E6FD640816AF}"/>
              </a:ext>
            </a:extLst>
          </p:cNvPr>
          <p:cNvPicPr>
            <a:picLocks noChangeAspect="1"/>
          </p:cNvPicPr>
          <p:nvPr/>
        </p:nvPicPr>
        <p:blipFill>
          <a:blip r:embed="rId2"/>
          <a:stretch>
            <a:fillRect/>
          </a:stretch>
        </p:blipFill>
        <p:spPr>
          <a:xfrm>
            <a:off x="214411" y="134246"/>
            <a:ext cx="8604024" cy="4107341"/>
          </a:xfrm>
          <a:prstGeom prst="rect">
            <a:avLst/>
          </a:prstGeom>
        </p:spPr>
      </p:pic>
      <p:pic>
        <p:nvPicPr>
          <p:cNvPr id="6146" name="Picture 2">
            <a:extLst>
              <a:ext uri="{FF2B5EF4-FFF2-40B4-BE49-F238E27FC236}">
                <a16:creationId xmlns:a16="http://schemas.microsoft.com/office/drawing/2014/main" id="{5CBA9EEB-BF25-B96D-E7D7-F92C8054E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241" y="1728483"/>
            <a:ext cx="9769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9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58B27-795F-2D9D-D48B-CCAC4EA0D685}"/>
              </a:ext>
            </a:extLst>
          </p:cNvPr>
          <p:cNvPicPr>
            <a:picLocks noChangeAspect="1"/>
          </p:cNvPicPr>
          <p:nvPr/>
        </p:nvPicPr>
        <p:blipFill>
          <a:blip r:embed="rId2"/>
          <a:stretch>
            <a:fillRect/>
          </a:stretch>
        </p:blipFill>
        <p:spPr>
          <a:xfrm>
            <a:off x="596676" y="421012"/>
            <a:ext cx="11341314" cy="6431153"/>
          </a:xfrm>
          <a:prstGeom prst="rect">
            <a:avLst/>
          </a:prstGeom>
        </p:spPr>
      </p:pic>
      <p:sp>
        <p:nvSpPr>
          <p:cNvPr id="5" name="TextBox 4">
            <a:extLst>
              <a:ext uri="{FF2B5EF4-FFF2-40B4-BE49-F238E27FC236}">
                <a16:creationId xmlns:a16="http://schemas.microsoft.com/office/drawing/2014/main" id="{89532199-5624-FCAF-7B9B-0FE99302F3A6}"/>
              </a:ext>
            </a:extLst>
          </p:cNvPr>
          <p:cNvSpPr txBox="1"/>
          <p:nvPr/>
        </p:nvSpPr>
        <p:spPr>
          <a:xfrm>
            <a:off x="0" y="5835"/>
            <a:ext cx="10018776" cy="369332"/>
          </a:xfrm>
          <a:prstGeom prst="rect">
            <a:avLst/>
          </a:prstGeom>
          <a:noFill/>
        </p:spPr>
        <p:txBody>
          <a:bodyPr wrap="square">
            <a:spAutoFit/>
          </a:bodyPr>
          <a:lstStyle/>
          <a:p>
            <a:r>
              <a:rPr lang="en-US" sz="1800" dirty="0" err="1">
                <a:solidFill>
                  <a:schemeClr val="tx2"/>
                </a:solidFill>
                <a:cs typeface="Arial"/>
              </a:rPr>
              <a:t>Source:Liviu</a:t>
            </a:r>
            <a:r>
              <a:rPr lang="en-US" sz="1800" dirty="0">
                <a:solidFill>
                  <a:schemeClr val="tx2"/>
                </a:solidFill>
                <a:cs typeface="Arial"/>
              </a:rPr>
              <a:t> ȘTIRBĂȚ, Head of Unit of DG RTD E.4 -Industry 5.0 and AI in Science </a:t>
            </a:r>
            <a:endParaRPr lang="en-AT" dirty="0">
              <a:solidFill>
                <a:schemeClr val="tx2"/>
              </a:solidFill>
            </a:endParaRPr>
          </a:p>
        </p:txBody>
      </p:sp>
    </p:spTree>
    <p:extLst>
      <p:ext uri="{BB962C8B-B14F-4D97-AF65-F5344CB8AC3E}">
        <p14:creationId xmlns:p14="http://schemas.microsoft.com/office/powerpoint/2010/main" val="432807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2F1D66-90D8-513A-0E68-B98E30F4454B}"/>
              </a:ext>
            </a:extLst>
          </p:cNvPr>
          <p:cNvPicPr>
            <a:picLocks noChangeAspect="1"/>
          </p:cNvPicPr>
          <p:nvPr/>
        </p:nvPicPr>
        <p:blipFill>
          <a:blip r:embed="rId2"/>
          <a:stretch>
            <a:fillRect/>
          </a:stretch>
        </p:blipFill>
        <p:spPr>
          <a:xfrm>
            <a:off x="1028700" y="-33447"/>
            <a:ext cx="9448800" cy="6924893"/>
          </a:xfrm>
          <a:prstGeom prst="rect">
            <a:avLst/>
          </a:prstGeom>
        </p:spPr>
      </p:pic>
    </p:spTree>
    <p:extLst>
      <p:ext uri="{BB962C8B-B14F-4D97-AF65-F5344CB8AC3E}">
        <p14:creationId xmlns:p14="http://schemas.microsoft.com/office/powerpoint/2010/main" val="3496155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A6053-8D7C-C49B-4C16-D6EA689A64B3}"/>
              </a:ext>
            </a:extLst>
          </p:cNvPr>
          <p:cNvSpPr txBox="1"/>
          <p:nvPr/>
        </p:nvSpPr>
        <p:spPr>
          <a:xfrm>
            <a:off x="3911600" y="527934"/>
            <a:ext cx="7311872" cy="523220"/>
          </a:xfrm>
          <a:prstGeom prst="rect">
            <a:avLst/>
          </a:prstGeom>
          <a:noFill/>
        </p:spPr>
        <p:txBody>
          <a:bodyPr wrap="square">
            <a:spAutoFit/>
          </a:bodyPr>
          <a:lstStyle/>
          <a:p>
            <a:pPr algn="r">
              <a:defRPr/>
            </a:pPr>
            <a:r>
              <a:rPr lang="en-US" sz="2800" b="1" dirty="0">
                <a:solidFill>
                  <a:schemeClr val="tx1"/>
                </a:solidFill>
                <a:cs typeface="Arial"/>
              </a:rPr>
              <a:t>Reference Management – Research Rabbit</a:t>
            </a:r>
            <a:endParaRPr lang="en-US" sz="2800" b="1" dirty="0">
              <a:cs typeface="Arial"/>
            </a:endParaRPr>
          </a:p>
        </p:txBody>
      </p:sp>
      <p:pic>
        <p:nvPicPr>
          <p:cNvPr id="7" name="Picture 6">
            <a:extLst>
              <a:ext uri="{FF2B5EF4-FFF2-40B4-BE49-F238E27FC236}">
                <a16:creationId xmlns:a16="http://schemas.microsoft.com/office/drawing/2014/main" id="{DD37D302-BFD8-A8FE-6626-F8B95A09A953}"/>
              </a:ext>
            </a:extLst>
          </p:cNvPr>
          <p:cNvPicPr>
            <a:picLocks noChangeAspect="1"/>
          </p:cNvPicPr>
          <p:nvPr/>
        </p:nvPicPr>
        <p:blipFill>
          <a:blip r:embed="rId2"/>
          <a:stretch>
            <a:fillRect/>
          </a:stretch>
        </p:blipFill>
        <p:spPr>
          <a:xfrm>
            <a:off x="1041400" y="1345601"/>
            <a:ext cx="9787111" cy="8192099"/>
          </a:xfrm>
          <a:prstGeom prst="rect">
            <a:avLst/>
          </a:prstGeom>
        </p:spPr>
      </p:pic>
    </p:spTree>
    <p:extLst>
      <p:ext uri="{BB962C8B-B14F-4D97-AF65-F5344CB8AC3E}">
        <p14:creationId xmlns:p14="http://schemas.microsoft.com/office/powerpoint/2010/main" val="3725945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A6053-8D7C-C49B-4C16-D6EA689A64B3}"/>
              </a:ext>
            </a:extLst>
          </p:cNvPr>
          <p:cNvSpPr txBox="1"/>
          <p:nvPr/>
        </p:nvSpPr>
        <p:spPr>
          <a:xfrm>
            <a:off x="3911600" y="527934"/>
            <a:ext cx="7311872" cy="523220"/>
          </a:xfrm>
          <a:prstGeom prst="rect">
            <a:avLst/>
          </a:prstGeom>
          <a:noFill/>
        </p:spPr>
        <p:txBody>
          <a:bodyPr wrap="square">
            <a:spAutoFit/>
          </a:bodyPr>
          <a:lstStyle/>
          <a:p>
            <a:pPr algn="r">
              <a:defRPr/>
            </a:pPr>
            <a:r>
              <a:rPr lang="en-US" sz="2800" b="1" dirty="0">
                <a:cs typeface="Arial"/>
              </a:rPr>
              <a:t>Talk Transcription</a:t>
            </a:r>
          </a:p>
        </p:txBody>
      </p:sp>
      <p:pic>
        <p:nvPicPr>
          <p:cNvPr id="4" name="Picture 3">
            <a:extLst>
              <a:ext uri="{FF2B5EF4-FFF2-40B4-BE49-F238E27FC236}">
                <a16:creationId xmlns:a16="http://schemas.microsoft.com/office/drawing/2014/main" id="{ECA342FC-2771-CD45-2EB5-F9CEE51AA2F3}"/>
              </a:ext>
            </a:extLst>
          </p:cNvPr>
          <p:cNvPicPr>
            <a:picLocks noChangeAspect="1"/>
          </p:cNvPicPr>
          <p:nvPr/>
        </p:nvPicPr>
        <p:blipFill>
          <a:blip r:embed="rId2"/>
          <a:stretch>
            <a:fillRect/>
          </a:stretch>
        </p:blipFill>
        <p:spPr>
          <a:xfrm>
            <a:off x="120650" y="1235659"/>
            <a:ext cx="12192000" cy="6825081"/>
          </a:xfrm>
          <a:prstGeom prst="rect">
            <a:avLst/>
          </a:prstGeom>
        </p:spPr>
      </p:pic>
    </p:spTree>
    <p:extLst>
      <p:ext uri="{BB962C8B-B14F-4D97-AF65-F5344CB8AC3E}">
        <p14:creationId xmlns:p14="http://schemas.microsoft.com/office/powerpoint/2010/main" val="811563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6EE5A-EDCF-CE90-F29B-334245950E8A}"/>
              </a:ext>
            </a:extLst>
          </p:cNvPr>
          <p:cNvPicPr>
            <a:picLocks noChangeAspect="1"/>
          </p:cNvPicPr>
          <p:nvPr/>
        </p:nvPicPr>
        <p:blipFill>
          <a:blip r:embed="rId3"/>
          <a:stretch>
            <a:fillRect/>
          </a:stretch>
        </p:blipFill>
        <p:spPr>
          <a:xfrm>
            <a:off x="536028" y="967030"/>
            <a:ext cx="10318804" cy="7752898"/>
          </a:xfrm>
          <a:prstGeom prst="rect">
            <a:avLst/>
          </a:prstGeom>
        </p:spPr>
      </p:pic>
      <p:sp>
        <p:nvSpPr>
          <p:cNvPr id="6" name="TextBox 5">
            <a:extLst>
              <a:ext uri="{FF2B5EF4-FFF2-40B4-BE49-F238E27FC236}">
                <a16:creationId xmlns:a16="http://schemas.microsoft.com/office/drawing/2014/main" id="{526D4A2E-F8DC-25BF-6D55-69B69A451780}"/>
              </a:ext>
            </a:extLst>
          </p:cNvPr>
          <p:cNvSpPr txBox="1"/>
          <p:nvPr/>
        </p:nvSpPr>
        <p:spPr>
          <a:xfrm>
            <a:off x="657422" y="332443"/>
            <a:ext cx="6094948" cy="523220"/>
          </a:xfrm>
          <a:prstGeom prst="rect">
            <a:avLst/>
          </a:prstGeom>
          <a:noFill/>
        </p:spPr>
        <p:txBody>
          <a:bodyPr wrap="square">
            <a:spAutoFit/>
          </a:bodyPr>
          <a:lstStyle/>
          <a:p>
            <a:r>
              <a:rPr lang="en-AT" sz="2800" b="1" dirty="0"/>
              <a:t>scite.ai</a:t>
            </a:r>
            <a:r>
              <a:rPr lang="en-US" sz="2800" b="1" dirty="0"/>
              <a:t> &amp; Elicit</a:t>
            </a:r>
            <a:endParaRPr lang="en-AT" sz="2800" b="1" dirty="0"/>
          </a:p>
        </p:txBody>
      </p:sp>
    </p:spTree>
    <p:extLst>
      <p:ext uri="{BB962C8B-B14F-4D97-AF65-F5344CB8AC3E}">
        <p14:creationId xmlns:p14="http://schemas.microsoft.com/office/powerpoint/2010/main" val="3412914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C989-2516-3968-E2FB-3E66EDBAE75E}"/>
              </a:ext>
            </a:extLst>
          </p:cNvPr>
          <p:cNvPicPr>
            <a:picLocks noChangeAspect="1"/>
          </p:cNvPicPr>
          <p:nvPr/>
        </p:nvPicPr>
        <p:blipFill>
          <a:blip r:embed="rId3"/>
          <a:stretch>
            <a:fillRect/>
          </a:stretch>
        </p:blipFill>
        <p:spPr>
          <a:xfrm>
            <a:off x="0" y="-1232922"/>
            <a:ext cx="12738100" cy="8090922"/>
          </a:xfrm>
          <a:prstGeom prst="rect">
            <a:avLst/>
          </a:prstGeom>
        </p:spPr>
      </p:pic>
      <p:sp>
        <p:nvSpPr>
          <p:cNvPr id="3" name="TextBox 2">
            <a:extLst>
              <a:ext uri="{FF2B5EF4-FFF2-40B4-BE49-F238E27FC236}">
                <a16:creationId xmlns:a16="http://schemas.microsoft.com/office/drawing/2014/main" id="{F5EA6053-8D7C-C49B-4C16-D6EA689A64B3}"/>
              </a:ext>
            </a:extLst>
          </p:cNvPr>
          <p:cNvSpPr txBox="1"/>
          <p:nvPr/>
        </p:nvSpPr>
        <p:spPr>
          <a:xfrm>
            <a:off x="6096000" y="4007384"/>
            <a:ext cx="6094948" cy="1877437"/>
          </a:xfrm>
          <a:prstGeom prst="rect">
            <a:avLst/>
          </a:prstGeom>
          <a:noFill/>
        </p:spPr>
        <p:txBody>
          <a:bodyPr wrap="square">
            <a:spAutoFit/>
          </a:bodyPr>
          <a:lstStyle/>
          <a:p>
            <a:pPr algn="r">
              <a:defRPr/>
            </a:pPr>
            <a:r>
              <a:rPr lang="en-US" sz="3200" b="1" dirty="0">
                <a:solidFill>
                  <a:schemeClr val="tx1"/>
                </a:solidFill>
                <a:highlight>
                  <a:srgbClr val="F26722"/>
                </a:highlight>
                <a:cs typeface="Arial"/>
              </a:rPr>
              <a:t>Want more?</a:t>
            </a:r>
          </a:p>
          <a:p>
            <a:pPr algn="r">
              <a:defRPr/>
            </a:pPr>
            <a:endParaRPr lang="en-US" sz="2800" b="1" dirty="0">
              <a:cs typeface="Arial"/>
            </a:endParaRPr>
          </a:p>
          <a:p>
            <a:pPr marL="457200" indent="-457200" algn="r">
              <a:buFont typeface="Arial" panose="020B0604020202020204" pitchFamily="34" charset="0"/>
              <a:buChar char="•"/>
              <a:defRPr/>
            </a:pPr>
            <a:r>
              <a:rPr lang="en-US" sz="2800" dirty="0">
                <a:highlight>
                  <a:srgbClr val="C0C0C0"/>
                </a:highlight>
                <a:cs typeface="Arial"/>
              </a:rPr>
              <a:t>National AI Day – October</a:t>
            </a:r>
          </a:p>
          <a:p>
            <a:pPr marL="457200" indent="-457200" algn="r">
              <a:buFont typeface="Arial" panose="020B0604020202020204" pitchFamily="34" charset="0"/>
              <a:buChar char="•"/>
              <a:defRPr/>
            </a:pPr>
            <a:r>
              <a:rPr lang="en-US" sz="2800" dirty="0">
                <a:highlight>
                  <a:srgbClr val="C0C0C0"/>
                </a:highlight>
                <a:cs typeface="Arial"/>
              </a:rPr>
              <a:t>Data Meeting (Tuesday)</a:t>
            </a:r>
          </a:p>
        </p:txBody>
      </p:sp>
    </p:spTree>
    <p:extLst>
      <p:ext uri="{BB962C8B-B14F-4D97-AF65-F5344CB8AC3E}">
        <p14:creationId xmlns:p14="http://schemas.microsoft.com/office/powerpoint/2010/main" val="52083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E35DF-B232-564A-3788-5C58CAD93694}"/>
              </a:ext>
            </a:extLst>
          </p:cNvPr>
          <p:cNvPicPr>
            <a:picLocks noChangeAspect="1"/>
          </p:cNvPicPr>
          <p:nvPr/>
        </p:nvPicPr>
        <p:blipFill>
          <a:blip r:embed="rId2"/>
          <a:stretch>
            <a:fillRect/>
          </a:stretch>
        </p:blipFill>
        <p:spPr>
          <a:xfrm>
            <a:off x="320445" y="196724"/>
            <a:ext cx="11637797" cy="6394576"/>
          </a:xfrm>
          <a:prstGeom prst="rect">
            <a:avLst/>
          </a:prstGeom>
        </p:spPr>
      </p:pic>
    </p:spTree>
    <p:extLst>
      <p:ext uri="{BB962C8B-B14F-4D97-AF65-F5344CB8AC3E}">
        <p14:creationId xmlns:p14="http://schemas.microsoft.com/office/powerpoint/2010/main" val="2665764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48256-F886-85C0-5DF2-9818F8E19E23}"/>
              </a:ext>
            </a:extLst>
          </p:cNvPr>
          <p:cNvSpPr/>
          <p:nvPr/>
        </p:nvSpPr>
        <p:spPr>
          <a:xfrm>
            <a:off x="2854452" y="2774577"/>
            <a:ext cx="6483096" cy="1388181"/>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The emergence of AI is </a:t>
            </a:r>
            <a:r>
              <a:rPr lang="en-US" sz="2800" b="1" u="sng" dirty="0">
                <a:solidFill>
                  <a:schemeClr val="tx1"/>
                </a:solidFill>
                <a:cs typeface="Arial"/>
              </a:rPr>
              <a:t>not</a:t>
            </a:r>
            <a:r>
              <a:rPr lang="en-US" sz="2800" b="1" dirty="0">
                <a:solidFill>
                  <a:schemeClr val="tx1"/>
                </a:solidFill>
                <a:cs typeface="Arial"/>
              </a:rPr>
              <a:t> a surprise.</a:t>
            </a:r>
          </a:p>
          <a:p>
            <a:pPr algn="r">
              <a:defRPr/>
            </a:pPr>
            <a:endParaRPr lang="en-US" sz="2800" b="1" dirty="0">
              <a:solidFill>
                <a:schemeClr val="tx1"/>
              </a:solidFill>
              <a:cs typeface="Arial"/>
            </a:endParaRPr>
          </a:p>
          <a:p>
            <a:pPr algn="r">
              <a:defRPr/>
            </a:pPr>
            <a:r>
              <a:rPr lang="en-US" sz="2800" b="1" dirty="0">
                <a:solidFill>
                  <a:schemeClr val="tx1"/>
                </a:solidFill>
                <a:cs typeface="Arial"/>
              </a:rPr>
              <a:t>We had the theory already in the 70s.</a:t>
            </a:r>
          </a:p>
        </p:txBody>
      </p:sp>
    </p:spTree>
    <p:extLst>
      <p:ext uri="{BB962C8B-B14F-4D97-AF65-F5344CB8AC3E}">
        <p14:creationId xmlns:p14="http://schemas.microsoft.com/office/powerpoint/2010/main" val="363382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48256-F886-85C0-5DF2-9818F8E19E23}"/>
              </a:ext>
            </a:extLst>
          </p:cNvPr>
          <p:cNvSpPr/>
          <p:nvPr/>
        </p:nvSpPr>
        <p:spPr>
          <a:xfrm>
            <a:off x="2645664" y="2774577"/>
            <a:ext cx="6483096" cy="526407"/>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The emergence of AI is not a surprise.</a:t>
            </a:r>
          </a:p>
        </p:txBody>
      </p:sp>
      <p:pic>
        <p:nvPicPr>
          <p:cNvPr id="2050" name="Picture 2" descr="Remembering Gordon Moore | IEEE-USA">
            <a:extLst>
              <a:ext uri="{FF2B5EF4-FFF2-40B4-BE49-F238E27FC236}">
                <a16:creationId xmlns:a16="http://schemas.microsoft.com/office/drawing/2014/main" id="{25F3B052-46CB-13E7-6B7B-D76BDE46B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13730"/>
            <a:ext cx="12557558" cy="70479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423E6E-A2C7-A45F-F426-F7EFAD5F236E}"/>
              </a:ext>
            </a:extLst>
          </p:cNvPr>
          <p:cNvSpPr/>
          <p:nvPr/>
        </p:nvSpPr>
        <p:spPr>
          <a:xfrm>
            <a:off x="7927848" y="4356310"/>
            <a:ext cx="3456432" cy="1388181"/>
          </a:xfrm>
          <a:prstGeom prst="rect">
            <a:avLst/>
          </a:prstGeom>
          <a:noFill/>
          <a:effectLst/>
        </p:spPr>
        <p:style>
          <a:lnRef idx="0">
            <a:schemeClr val="accent1"/>
          </a:lnRef>
          <a:fillRef idx="1002">
            <a:schemeClr val="dk1"/>
          </a:fillRef>
          <a:effectRef idx="3">
            <a:schemeClr val="accent1"/>
          </a:effectRef>
          <a:fontRef idx="minor">
            <a:schemeClr val="lt1"/>
          </a:fontRef>
        </p:style>
        <p:txBody>
          <a:bodyPr wrap="square" lIns="94596" tIns="47298" rIns="94596" bIns="47298" anchor="t">
            <a:spAutoFit/>
          </a:bodyPr>
          <a:lstStyle/>
          <a:p>
            <a:pPr algn="r">
              <a:defRPr/>
            </a:pPr>
            <a:r>
              <a:rPr lang="en-US" sz="2800" b="1" dirty="0">
                <a:solidFill>
                  <a:schemeClr val="tx1"/>
                </a:solidFill>
                <a:cs typeface="Arial"/>
              </a:rPr>
              <a:t>Available computing power doubles every 2 years.</a:t>
            </a:r>
          </a:p>
        </p:txBody>
      </p:sp>
    </p:spTree>
    <p:extLst>
      <p:ext uri="{BB962C8B-B14F-4D97-AF65-F5344CB8AC3E}">
        <p14:creationId xmlns:p14="http://schemas.microsoft.com/office/powerpoint/2010/main" val="2792934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7126E9-66CE-0773-0848-F1EFE950D1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579" y="300541"/>
            <a:ext cx="1841462" cy="893109"/>
          </a:xfrm>
          <a:prstGeom prst="rect">
            <a:avLst/>
          </a:prstGeom>
        </p:spPr>
      </p:pic>
      <p:pic>
        <p:nvPicPr>
          <p:cNvPr id="3" name="Picture 2">
            <a:extLst>
              <a:ext uri="{FF2B5EF4-FFF2-40B4-BE49-F238E27FC236}">
                <a16:creationId xmlns:a16="http://schemas.microsoft.com/office/drawing/2014/main" id="{9A6EB6D0-09AF-8C56-58F0-08C4535E3D81}"/>
              </a:ext>
            </a:extLst>
          </p:cNvPr>
          <p:cNvPicPr>
            <a:picLocks noChangeAspect="1"/>
          </p:cNvPicPr>
          <p:nvPr/>
        </p:nvPicPr>
        <p:blipFill>
          <a:blip r:embed="rId4"/>
          <a:stretch>
            <a:fillRect/>
          </a:stretch>
        </p:blipFill>
        <p:spPr>
          <a:xfrm>
            <a:off x="3072385" y="0"/>
            <a:ext cx="8164830" cy="7344514"/>
          </a:xfrm>
          <a:prstGeom prst="rect">
            <a:avLst/>
          </a:prstGeom>
        </p:spPr>
      </p:pic>
    </p:spTree>
    <p:extLst>
      <p:ext uri="{BB962C8B-B14F-4D97-AF65-F5344CB8AC3E}">
        <p14:creationId xmlns:p14="http://schemas.microsoft.com/office/powerpoint/2010/main" val="274314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7126E9-66CE-0773-0848-F1EFE950D1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579" y="300541"/>
            <a:ext cx="1841462" cy="893109"/>
          </a:xfrm>
          <a:prstGeom prst="rect">
            <a:avLst/>
          </a:prstGeom>
        </p:spPr>
      </p:pic>
      <p:pic>
        <p:nvPicPr>
          <p:cNvPr id="5" name="Gen-3 Alpha 179460534, Dynamic motion Stra">
            <a:hlinkClick r:id="" action="ppaction://media"/>
            <a:extLst>
              <a:ext uri="{FF2B5EF4-FFF2-40B4-BE49-F238E27FC236}">
                <a16:creationId xmlns:a16="http://schemas.microsoft.com/office/drawing/2014/main" id="{1546B5A5-9842-177F-FF0A-3DC7ECC0B60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457199"/>
            <a:ext cx="12192000" cy="7315200"/>
          </a:xfrm>
          <a:prstGeom prst="rect">
            <a:avLst/>
          </a:prstGeom>
        </p:spPr>
      </p:pic>
    </p:spTree>
    <p:extLst>
      <p:ext uri="{BB962C8B-B14F-4D97-AF65-F5344CB8AC3E}">
        <p14:creationId xmlns:p14="http://schemas.microsoft.com/office/powerpoint/2010/main" val="10282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7126E9-66CE-0773-0848-F1EFE950D1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579" y="300541"/>
            <a:ext cx="1841462" cy="893109"/>
          </a:xfrm>
          <a:prstGeom prst="rect">
            <a:avLst/>
          </a:prstGeom>
        </p:spPr>
      </p:pic>
      <p:pic>
        <p:nvPicPr>
          <p:cNvPr id="2" name="Agrobot E-Series Harvesting">
            <a:hlinkClick r:id="" action="ppaction://media"/>
            <a:extLst>
              <a:ext uri="{FF2B5EF4-FFF2-40B4-BE49-F238E27FC236}">
                <a16:creationId xmlns:a16="http://schemas.microsoft.com/office/drawing/2014/main" id="{3C389DE7-620E-C11E-0B59-97205D68E3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9849"/>
            <a:ext cx="12344400" cy="6943725"/>
          </a:xfrm>
          <a:prstGeom prst="rect">
            <a:avLst/>
          </a:prstGeom>
        </p:spPr>
      </p:pic>
    </p:spTree>
    <p:extLst>
      <p:ext uri="{BB962C8B-B14F-4D97-AF65-F5344CB8AC3E}">
        <p14:creationId xmlns:p14="http://schemas.microsoft.com/office/powerpoint/2010/main" val="37412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dget 2025 preparation_intro" id="{1FD81ED4-494E-D04C-843E-6C9B7E3947EC}" vid="{1820EB79-3D84-0D4F-AAB9-4FCCC48ABA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9030</TotalTime>
  <Words>1274</Words>
  <Application>Microsoft Office PowerPoint</Application>
  <PresentationFormat>Widescreen</PresentationFormat>
  <Paragraphs>100</Paragraphs>
  <Slides>34</Slides>
  <Notes>12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-apple-system</vt:lpstr>
      <vt:lpstr>Arial</vt:lpstr>
      <vt:lpstr>Calibri</vt:lpstr>
      <vt:lpstr>Calibri Light</vt:lpstr>
      <vt:lpstr>Tiempos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birgit.ploetzeneder</dc:creator>
  <cp:keywords/>
  <dc:description/>
  <cp:lastModifiedBy>Conference</cp:lastModifiedBy>
  <cp:revision>120</cp:revision>
  <cp:lastPrinted>2021-07-01T16:53:13Z</cp:lastPrinted>
  <dcterms:created xsi:type="dcterms:W3CDTF">2021-06-30T16:41:54Z</dcterms:created>
  <dcterms:modified xsi:type="dcterms:W3CDTF">2024-09-11T13:23:16Z</dcterms:modified>
  <cp:category/>
</cp:coreProperties>
</file>