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4" r:id="rId5"/>
    <p:sldId id="265" r:id="rId6"/>
    <p:sldId id="266" r:id="rId7"/>
    <p:sldId id="263" r:id="rId8"/>
    <p:sldId id="256" r:id="rId9"/>
    <p:sldId id="257" r:id="rId10"/>
    <p:sldId id="258" r:id="rId11"/>
    <p:sldId id="259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DF0D2-90F0-4752-899B-FE015281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16116C-C95A-4D0C-9E4A-BECAB718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467AF2-124F-4AD9-AD2D-34F76D73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035A5F-10FA-4749-96A6-51F98C57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32337-71A4-48EF-8C2B-FBE2755D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43BB1-50E2-4F2E-8A4B-C5ECF7EA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67D483-9D5C-4F1B-BC4B-29F29B15E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D34EC6-0252-4C2D-86FA-EDFECA49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9501A-635E-490E-A350-D416523F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FEDC9B-186E-4ADC-B6FA-3BCA561D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53955B-B612-4A08-8EB1-A4E9D4CCF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92E9E8-C065-4F37-94F4-B63146A6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B63C56-5612-4059-BFD9-A5B45731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08EF8-44EF-4558-A4C8-1A209632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A46BBB-8AAA-4BC9-9101-87A7D99D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8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2E0D2-BAF6-411E-95DF-0D1E0770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8DED41-241D-46AC-ABB4-A11326C1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DA39CF-5553-4943-9FF5-920C63D1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CAA536-2049-45EE-B715-640D187C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1704AB-CC33-408C-8158-0AD159AF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C544D-78FD-4BDF-9A3B-D4C12D32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9C29FF-2337-432B-846B-D69ECA8A6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899924-EA3D-42FE-BCFC-75C6F029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C06674-BADC-4226-BE6E-79D30CA1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3EA2B-DD29-4368-8342-36CA1D14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5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2F43B-2901-4D6E-8683-E437566F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14473-A7EF-4266-A864-3A713DB30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A9F70D-76D9-4064-8883-CF5E0A63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71ADA3-824B-4653-AA32-F2A9E96A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1EEC7F-86DB-4C34-9475-BE44494D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95EC07-2787-4BE2-9EFC-73A059A2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2360A-C6A4-4C59-9B10-BDCA7FF0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5336A2-5386-41C5-81DD-839640B9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D349A7-FD1D-4601-AF49-DA5259F3A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4BDA89-D5DD-4165-9C39-92036B25E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5D028B-FB16-4013-996A-C66D90BC7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900C7BC-90A7-47D7-96CE-7696EAE2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80BA76-26A6-43D6-A341-5D93139E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F0C441-550A-43ED-B387-1C36E901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0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C1DB7-5969-4AEB-A0DE-63B2C027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B2CAD2-D49C-48BF-B1E4-3CBD78F7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1B1407-438E-4700-A814-36E2DA55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2CE266-2449-4B62-8001-D6A59BF9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B87862-0108-4E47-A5A4-298F863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AD0436-45CD-4DF5-83DE-8DD02B2A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0B6A8-1BC7-46F8-8387-AA53A19C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50376-45DE-41B0-9D4A-4D11D74E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7B9AD-6D80-4E64-A54D-706CE4C7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13F603-DA25-4209-A307-5E00186A6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4116B0-1BB9-4280-A939-54FD300F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322DCD-EA4D-4969-A647-2E308EC3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41D71A-C742-4602-9449-03849863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1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6206-DB76-4DCF-B0B3-7646F62B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B183ED-EAED-417A-850D-9A65D498C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271062-AF4F-4AC6-ABE5-6476EA7EC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BCE9B7-4E1B-4250-83CF-4C0E7290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0816BE-8AF9-42E6-8499-255F940C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52B835-8877-4913-8D92-42D0E919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CD771A-3599-4579-97AC-A40F7854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E72C8-77F0-4272-8B8E-5C32DE2E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06DB18-42BA-4A53-8486-070377935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D116-7515-46FA-837C-8300F3019D87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7E68BB-1121-409C-812C-8C6222946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899F0F-930A-43AC-93D4-D9CC7063A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B2BA-DFEF-42F0-9C4E-4C534E6750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F1BE02B-5429-4461-8837-96CCCF6EF1D3}"/>
              </a:ext>
            </a:extLst>
          </p:cNvPr>
          <p:cNvSpPr txBox="1"/>
          <p:nvPr/>
        </p:nvSpPr>
        <p:spPr>
          <a:xfrm>
            <a:off x="594804" y="395030"/>
            <a:ext cx="115054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 err="1"/>
              <a:t>UHDpulse</a:t>
            </a:r>
            <a:r>
              <a:rPr lang="en-US" sz="2800" b="1" dirty="0"/>
              <a:t> final paper</a:t>
            </a:r>
            <a:r>
              <a:rPr lang="en-US" sz="2800" dirty="0"/>
              <a:t>” </a:t>
            </a:r>
          </a:p>
          <a:p>
            <a:r>
              <a:rPr lang="en-US" sz="2800" dirty="0"/>
              <a:t>in FRPT special issue in “Radiotherapy &amp; Oncology”</a:t>
            </a:r>
          </a:p>
          <a:p>
            <a:endParaRPr lang="en-US" sz="2800" dirty="0"/>
          </a:p>
          <a:p>
            <a:r>
              <a:rPr lang="en-US" sz="2800" dirty="0"/>
              <a:t>Corresponding Author: Anna </a:t>
            </a:r>
            <a:r>
              <a:rPr lang="en-US" sz="2800" dirty="0" err="1"/>
              <a:t>Subiel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Type: review paper summarizing the published/submitted work</a:t>
            </a:r>
          </a:p>
          <a:p>
            <a:endParaRPr lang="en-US" sz="2800" dirty="0"/>
          </a:p>
          <a:p>
            <a:r>
              <a:rPr lang="en-US" sz="2800" dirty="0"/>
              <a:t>Method: Overleave, everybody works on only one section like for </a:t>
            </a:r>
            <a:r>
              <a:rPr lang="en-US" sz="2800" dirty="0" err="1"/>
              <a:t>UHDpulse</a:t>
            </a:r>
            <a:r>
              <a:rPr lang="en-US" sz="2800" dirty="0"/>
              <a:t> announcement paper</a:t>
            </a:r>
          </a:p>
          <a:p>
            <a:endParaRPr lang="en-US" sz="2800" dirty="0"/>
          </a:p>
          <a:p>
            <a:r>
              <a:rPr lang="en-US" sz="2800" dirty="0"/>
              <a:t>deadline for title and preliminary list of authors: next week</a:t>
            </a:r>
          </a:p>
          <a:p>
            <a:endParaRPr lang="en-US" sz="2800" dirty="0"/>
          </a:p>
          <a:p>
            <a:r>
              <a:rPr lang="en-US" sz="2800" dirty="0"/>
              <a:t>deadline for submission: March/April</a:t>
            </a:r>
          </a:p>
        </p:txBody>
      </p:sp>
    </p:spTree>
    <p:extLst>
      <p:ext uri="{BB962C8B-B14F-4D97-AF65-F5344CB8AC3E}">
        <p14:creationId xmlns:p14="http://schemas.microsoft.com/office/powerpoint/2010/main" val="21650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9C07511-9F0B-4856-B34B-69AEB746F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65913"/>
              </p:ext>
            </p:extLst>
          </p:nvPr>
        </p:nvGraphicFramePr>
        <p:xfrm>
          <a:off x="7107931" y="937850"/>
          <a:ext cx="4069055" cy="362712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1778601779"/>
                    </a:ext>
                  </a:extLst>
                </a:gridCol>
                <a:gridCol w="3561055">
                  <a:extLst>
                    <a:ext uri="{9D8B030D-6E8A-4147-A177-3AD203B41FA5}">
                      <a16:colId xmlns:a16="http://schemas.microsoft.com/office/drawing/2014/main" val="22651260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A3.1.1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Improving the monitoring of FLASH beam facility 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74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A3.1.2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Curie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Exploring the relevant beam metrics of FLASH beams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83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10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Survey of the high-dose rate pulsed beams characteristics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41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Evaluating commercially available and novel detectors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17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USC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Designing custom-built detectors for FLASH proton beams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57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CSIC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Improving custom-built detectors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4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Comparison of detectors for Flash beams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64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CSIC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Documenting the tests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63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A3.2.7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CSIC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04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A3.2.8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Towards a code of practice guide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42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68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A3.3.1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Survey of the laser-driven pulsed beams characteristics 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53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A3.3.2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CSIC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Testing detectors in laser-driven pulsed proton beams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80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A3.3.3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CSIC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Documenting the tests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34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A3.3.4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Comparison of detectors for laser-driven pulsed beams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18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A3.3.5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Reporting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4625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2949F15-671C-47B1-9B8E-B51539FE31A6}"/>
              </a:ext>
            </a:extLst>
          </p:cNvPr>
          <p:cNvSpPr txBox="1"/>
          <p:nvPr/>
        </p:nvSpPr>
        <p:spPr>
          <a:xfrm>
            <a:off x="96371" y="0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Status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WP3:</a:t>
            </a:r>
          </a:p>
        </p:txBody>
      </p:sp>
    </p:spTree>
    <p:extLst>
      <p:ext uri="{BB962C8B-B14F-4D97-AF65-F5344CB8AC3E}">
        <p14:creationId xmlns:p14="http://schemas.microsoft.com/office/powerpoint/2010/main" val="359708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407F9B3-329A-4514-9A94-F1D2FBA8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42361"/>
              </p:ext>
            </p:extLst>
          </p:nvPr>
        </p:nvGraphicFramePr>
        <p:xfrm>
          <a:off x="7292635" y="598141"/>
          <a:ext cx="3946495" cy="5448654"/>
        </p:xfrm>
        <a:graphic>
          <a:graphicData uri="http://schemas.openxmlformats.org/drawingml/2006/table">
            <a:tbl>
              <a:tblPr/>
              <a:tblGrid>
                <a:gridCol w="397928">
                  <a:extLst>
                    <a:ext uri="{9D8B030D-6E8A-4147-A177-3AD203B41FA5}">
                      <a16:colId xmlns:a16="http://schemas.microsoft.com/office/drawing/2014/main" val="243607484"/>
                    </a:ext>
                  </a:extLst>
                </a:gridCol>
                <a:gridCol w="3548567">
                  <a:extLst>
                    <a:ext uri="{9D8B030D-6E8A-4147-A177-3AD203B41FA5}">
                      <a16:colId xmlns:a16="http://schemas.microsoft.com/office/drawing/2014/main" val="4260220271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Testing of TPX3 sensors for stray radiation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54412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Optimization of the detector for stray radiation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7241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Monte Carlo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modelling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8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Method for particle quantification 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222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Method for absorbed dose to water quantification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785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A4.1.6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Software development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2925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A4.1.7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Detailed tests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395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A4.1.8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Documentation and manual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7307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A4.1.9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Submission of a peer-reviewed article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0317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49420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A4.2.1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Testing of luminescence dosimeters in stray radiation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405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A4.2.2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CMI,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Monte Carlo simulations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6058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A4.2.3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Documentation and manual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977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A4.2.4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Submission of a peer-reviewed article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322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72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A4.3.1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PoliMi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Development of a Bonner Sphere Spectrometer read out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0749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A4.3.2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Response function calculations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0632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A4.3.3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Bonner Sphere with monoenergetic neutrons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475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A4.3.4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Development of a Bonner sphere spectrometer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4589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A4.3.5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Detailed tests, documentation and manual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7877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1946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TPX3 measurements in reference, non-pulsed beams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2898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Traceability for methods for stray radiation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6158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Validation of methods for stray radiation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3318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Validation report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7976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Best Practice Guide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763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A4.4.6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ADVACAM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Deliverable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6993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E42840E-00C1-4415-B586-D98E47C324A8}"/>
              </a:ext>
            </a:extLst>
          </p:cNvPr>
          <p:cNvSpPr txBox="1"/>
          <p:nvPr/>
        </p:nvSpPr>
        <p:spPr>
          <a:xfrm>
            <a:off x="96371" y="0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Status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WP4:</a:t>
            </a:r>
          </a:p>
        </p:txBody>
      </p:sp>
    </p:spTree>
    <p:extLst>
      <p:ext uri="{BB962C8B-B14F-4D97-AF65-F5344CB8AC3E}">
        <p14:creationId xmlns:p14="http://schemas.microsoft.com/office/powerpoint/2010/main" val="262606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834BC95-D45A-4003-8F73-B803DFA59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11352"/>
              </p:ext>
            </p:extLst>
          </p:nvPr>
        </p:nvGraphicFramePr>
        <p:xfrm>
          <a:off x="838200" y="3347916"/>
          <a:ext cx="10515600" cy="26936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5875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Publishable Summary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Progress Report 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52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Impact Report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931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Questionnaire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5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Final Publishable Report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0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DMP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0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Finance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01900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7057D66-C843-4D40-9A31-DAAB7829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8646"/>
            <a:ext cx="101489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Deliverables (other than the final two which are part of reporting) are due by 28 February 2023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following reports are due on 29 April 2023.   -&gt;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deadline to send it to the coordinator: 31 March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6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834BC95-D45A-4003-8F73-B803DFA59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11419"/>
              </p:ext>
            </p:extLst>
          </p:nvPr>
        </p:nvGraphicFramePr>
        <p:xfrm>
          <a:off x="838200" y="3374549"/>
          <a:ext cx="10515600" cy="26936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5875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Publishable Summary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Progress Report </a:t>
                      </a:r>
                      <a:endParaRPr lang="en-GB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52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Impact Report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931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Questionnaire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5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Final Publishable Report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0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DMP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0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Finance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01900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7057D66-C843-4D40-9A31-DAAB7829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8646"/>
            <a:ext cx="101489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</a:t>
            </a:r>
            <a:r>
              <a:rPr kumimoji="0" lang="en-GB" altLang="de-DE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Deliverables</a:t>
            </a:r>
            <a:r>
              <a: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(other than the final two which are part of reporting) are due by 28 February 2023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following reports are due on 29 April 2023.   -&gt;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deadline to send it to the coordinator: 31 March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8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B3C2B9C-CB3C-43A5-B7BA-8A904B447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82405"/>
              </p:ext>
            </p:extLst>
          </p:nvPr>
        </p:nvGraphicFramePr>
        <p:xfrm>
          <a:off x="3462750" y="152604"/>
          <a:ext cx="3905245" cy="5786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3596">
                  <a:extLst>
                    <a:ext uri="{9D8B030D-6E8A-4147-A177-3AD203B41FA5}">
                      <a16:colId xmlns:a16="http://schemas.microsoft.com/office/drawing/2014/main" val="470353511"/>
                    </a:ext>
                  </a:extLst>
                </a:gridCol>
                <a:gridCol w="353246">
                  <a:extLst>
                    <a:ext uri="{9D8B030D-6E8A-4147-A177-3AD203B41FA5}">
                      <a16:colId xmlns:a16="http://schemas.microsoft.com/office/drawing/2014/main" val="2932228912"/>
                    </a:ext>
                  </a:extLst>
                </a:gridCol>
                <a:gridCol w="1237881">
                  <a:extLst>
                    <a:ext uri="{9D8B030D-6E8A-4147-A177-3AD203B41FA5}">
                      <a16:colId xmlns:a16="http://schemas.microsoft.com/office/drawing/2014/main" val="1238148662"/>
                    </a:ext>
                  </a:extLst>
                </a:gridCol>
                <a:gridCol w="706467">
                  <a:extLst>
                    <a:ext uri="{9D8B030D-6E8A-4147-A177-3AD203B41FA5}">
                      <a16:colId xmlns:a16="http://schemas.microsoft.com/office/drawing/2014/main" val="1879255555"/>
                    </a:ext>
                  </a:extLst>
                </a:gridCol>
                <a:gridCol w="525161">
                  <a:extLst>
                    <a:ext uri="{9D8B030D-6E8A-4147-A177-3AD203B41FA5}">
                      <a16:colId xmlns:a16="http://schemas.microsoft.com/office/drawing/2014/main" val="2668543960"/>
                    </a:ext>
                  </a:extLst>
                </a:gridCol>
                <a:gridCol w="468894">
                  <a:extLst>
                    <a:ext uri="{9D8B030D-6E8A-4147-A177-3AD203B41FA5}">
                      <a16:colId xmlns:a16="http://schemas.microsoft.com/office/drawing/2014/main" val="411686092"/>
                    </a:ext>
                  </a:extLst>
                </a:gridCol>
              </a:tblGrid>
              <a:tr h="862765"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1 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(A1.1.6)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chemeClr val="accent6"/>
                          </a:solidFill>
                          <a:effectLst/>
                        </a:rPr>
                        <a:t>D1 </a:t>
                      </a:r>
                      <a:endParaRPr lang="de-DE" sz="1800" b="1" i="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en-US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 dirty="0">
                          <a:effectLst/>
                        </a:rPr>
                        <a:t>Report describing the new reference fields for dosimetry in electron beams with ultra-high pulse dose rates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Report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effectLst/>
                        </a:rPr>
                        <a:t>PTB</a:t>
                      </a:r>
                      <a:r>
                        <a:rPr lang="de-DE" sz="900" b="0" dirty="0">
                          <a:effectLst/>
                        </a:rPr>
                        <a:t>,</a:t>
                      </a:r>
                      <a:r>
                        <a:rPr lang="de-DE" sz="900" b="1" dirty="0">
                          <a:effectLst/>
                        </a:rPr>
                        <a:t> </a:t>
                      </a:r>
                      <a:r>
                        <a:rPr lang="de-DE" sz="900" b="0" dirty="0">
                          <a:effectLst/>
                        </a:rPr>
                        <a:t>METAS, GUM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Feb 2021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(M18)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2504980336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1 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(A1.2.9)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chemeClr val="accent2"/>
                          </a:solidFill>
                          <a:effectLst/>
                        </a:rPr>
                        <a:t>D2 </a:t>
                      </a:r>
                      <a:endParaRPr lang="de-DE" sz="1800" b="1" i="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Report describing the traceability to a primary standard that will be provided for FLASH proton beams at the Proton Therapy Centre of Curie </a:t>
                      </a:r>
                      <a:endParaRPr lang="en-US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Report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NPL</a:t>
                      </a:r>
                      <a:r>
                        <a:rPr lang="de-DE" sz="900" b="0">
                          <a:effectLst/>
                        </a:rPr>
                        <a:t>, Curie 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Apr 2021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(M20)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3029468594"/>
                  </a:ext>
                </a:extLst>
              </a:tr>
              <a:tr h="975300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1 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(A1.2.5)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chemeClr val="accent6"/>
                          </a:solidFill>
                          <a:effectLst/>
                        </a:rPr>
                        <a:t>D3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Report on the comparison of the primary standards of PTB and METAS for absorbed dose to water in ultra-high dose per pulse electron beams </a:t>
                      </a:r>
                      <a:endParaRPr lang="en-US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Comparison report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METAS</a:t>
                      </a:r>
                      <a:r>
                        <a:rPr lang="de-DE" sz="900" b="0">
                          <a:effectLst/>
                        </a:rPr>
                        <a:t>,</a:t>
                      </a:r>
                      <a:r>
                        <a:rPr lang="de-DE" sz="900" b="1">
                          <a:effectLst/>
                        </a:rPr>
                        <a:t> </a:t>
                      </a:r>
                      <a:r>
                        <a:rPr lang="de-DE" sz="900" b="0">
                          <a:effectLst/>
                        </a:rPr>
                        <a:t>PTB 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Dec 2021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(M28)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1756627034"/>
                  </a:ext>
                </a:extLst>
              </a:tr>
              <a:tr h="1425438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1, 2, 3 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(A2.1.8)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rgbClr val="FF0000"/>
                          </a:solidFill>
                          <a:effectLst/>
                        </a:rPr>
                        <a:t>D4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Recommendation report about the suitability of investigated detector systems as secondary standards and for relative dosimetry in ultrahigh pulse dose per pulse electron beams including dose rate correction factors </a:t>
                      </a:r>
                      <a:endParaRPr lang="en-US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Recommendation report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CHUV,</a:t>
                      </a:r>
                      <a:r>
                        <a:rPr lang="de-DE" sz="900" b="0">
                          <a:effectLst/>
                        </a:rPr>
                        <a:t> Curie, METAS, PTB, USC, HZDR, PTW </a:t>
                      </a:r>
                      <a:endParaRPr lang="de-DE" sz="1800" b="0" i="0">
                        <a:effectLst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Apr 2022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(M32)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796291055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9FA28E5-1D89-4CCB-AB18-959DCC934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79533"/>
              </p:ext>
            </p:extLst>
          </p:nvPr>
        </p:nvGraphicFramePr>
        <p:xfrm>
          <a:off x="7783485" y="152604"/>
          <a:ext cx="3923203" cy="65527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1832">
                  <a:extLst>
                    <a:ext uri="{9D8B030D-6E8A-4147-A177-3AD203B41FA5}">
                      <a16:colId xmlns:a16="http://schemas.microsoft.com/office/drawing/2014/main" val="2505016082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2231471502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1543951045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847655401"/>
                    </a:ext>
                  </a:extLst>
                </a:gridCol>
                <a:gridCol w="514904">
                  <a:extLst>
                    <a:ext uri="{9D8B030D-6E8A-4147-A177-3AD203B41FA5}">
                      <a16:colId xmlns:a16="http://schemas.microsoft.com/office/drawing/2014/main" val="3821805588"/>
                    </a:ext>
                  </a:extLst>
                </a:gridCol>
                <a:gridCol w="488272">
                  <a:extLst>
                    <a:ext uri="{9D8B030D-6E8A-4147-A177-3AD203B41FA5}">
                      <a16:colId xmlns:a16="http://schemas.microsoft.com/office/drawing/2014/main" val="3934852712"/>
                    </a:ext>
                  </a:extLst>
                </a:gridCol>
              </a:tblGrid>
              <a:tr h="1338873"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2 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(A3.2.7)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chemeClr val="accent6"/>
                          </a:solidFill>
                          <a:effectLst/>
                        </a:rPr>
                        <a:t>D5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Report about the capabilities of commercially available and novel detector systems tested in clinical FLASH electron and proton beams and possible future developments and optimisations </a:t>
                      </a:r>
                      <a:endParaRPr lang="en-US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Report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CSIC</a:t>
                      </a:r>
                      <a:r>
                        <a:rPr lang="de-DE" sz="900" b="0">
                          <a:effectLst/>
                        </a:rPr>
                        <a:t>, USC, ADVACAM, FZU, UJF CAS, CMI, CHUV, Curie, PTB, PTW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Nov 2021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(M27)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extLst>
                  <a:ext uri="{0D108BD9-81ED-4DB2-BD59-A6C34878D82A}">
                    <a16:rowId xmlns:a16="http://schemas.microsoft.com/office/drawing/2014/main" val="1913206534"/>
                  </a:ext>
                </a:extLst>
              </a:tr>
              <a:tr h="973726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3 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(A2.4.5)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rgbClr val="FF0000"/>
                          </a:solidFill>
                          <a:effectLst/>
                        </a:rPr>
                        <a:t>D6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Recommendation report describing validated methods of relative dosimetry in emerging pre-clinical beams and including recommendations on the most optimal setup </a:t>
                      </a:r>
                      <a:endParaRPr lang="en-US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Recommendation Report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NPL</a:t>
                      </a:r>
                      <a:r>
                        <a:rPr lang="de-DE" sz="900" b="0">
                          <a:effectLst/>
                        </a:rPr>
                        <a:t>, QUB, FZU, PTB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Jun 2022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(M34)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extLst>
                  <a:ext uri="{0D108BD9-81ED-4DB2-BD59-A6C34878D82A}">
                    <a16:rowId xmlns:a16="http://schemas.microsoft.com/office/drawing/2014/main" val="207526673"/>
                  </a:ext>
                </a:extLst>
              </a:tr>
              <a:tr h="1065013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3 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(A4.4.6)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rgbClr val="FF0000"/>
                          </a:solidFill>
                          <a:effectLst/>
                        </a:rPr>
                        <a:t>D7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Best Practice Guide for the characterisation of stray radiation outside the pulsed ultra-high dose rate particle beams </a:t>
                      </a:r>
                      <a:endParaRPr lang="en-US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Best Practice Guide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ADVACAM</a:t>
                      </a:r>
                      <a:r>
                        <a:rPr lang="de-DE" sz="900" b="0">
                          <a:effectLst/>
                        </a:rPr>
                        <a:t>, CMI, NPL, PTB, POLiMi, UJF CAS, FZU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Aug 2022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(M36)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extLst>
                  <a:ext uri="{0D108BD9-81ED-4DB2-BD59-A6C34878D82A}">
                    <a16:rowId xmlns:a16="http://schemas.microsoft.com/office/drawing/2014/main" val="1133817180"/>
                  </a:ext>
                </a:extLst>
              </a:tr>
              <a:tr h="973726"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4 </a:t>
                      </a:r>
                      <a:endParaRPr lang="de-DE" sz="1800" b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>
                          <a:effectLst/>
                        </a:rPr>
                        <a:t>(A2.3.6)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 dirty="0">
                          <a:solidFill>
                            <a:srgbClr val="FF0000"/>
                          </a:solidFill>
                          <a:effectLst/>
                        </a:rPr>
                        <a:t>D8</a:t>
                      </a:r>
                      <a:r>
                        <a:rPr lang="de-DE" sz="900" b="0" dirty="0">
                          <a:effectLst/>
                        </a:rPr>
                        <a:t> 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Validated dosimetry protocol (Code of Practice) for traceable absorbed dose measurement in ultra-high pulse dose rate electron beams under reference conditions </a:t>
                      </a:r>
                      <a:endParaRPr lang="en-US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en-US" sz="1800">
                        <a:effectLst/>
                      </a:endParaRPr>
                    </a:p>
                    <a:p>
                      <a:pPr algn="l" rtl="0" fontAlgn="base"/>
                      <a:r>
                        <a:rPr lang="en-US" sz="900" b="0">
                          <a:effectLst/>
                        </a:rPr>
                        <a:t>Validated Code of Practice document </a:t>
                      </a:r>
                      <a:endParaRPr lang="en-US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1">
                          <a:effectLst/>
                        </a:rPr>
                        <a:t>PTB</a:t>
                      </a:r>
                      <a:r>
                        <a:rPr lang="de-DE" sz="900" b="0">
                          <a:effectLst/>
                        </a:rPr>
                        <a:t>, METAS, CHUV, Curie </a:t>
                      </a:r>
                      <a:endParaRPr lang="de-DE" sz="1800" b="0" i="0">
                        <a:effectLst/>
                      </a:endParaRPr>
                    </a:p>
                  </a:txBody>
                  <a:tcPr marL="60858" marR="60858" marT="30429" marB="30429"/>
                </a:tc>
                <a:tc>
                  <a:txBody>
                    <a:bodyPr/>
                    <a:lstStyle/>
                    <a:p>
                      <a:pPr fontAlgn="t"/>
                      <a:endParaRPr lang="de-DE" sz="180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Aug 2022 </a:t>
                      </a:r>
                      <a:endParaRPr lang="de-DE" sz="1800" b="0" dirty="0">
                        <a:effectLst/>
                      </a:endParaRPr>
                    </a:p>
                    <a:p>
                      <a:pPr algn="l" rtl="0" fontAlgn="base"/>
                      <a:r>
                        <a:rPr lang="de-DE" sz="900" b="0" dirty="0">
                          <a:effectLst/>
                        </a:rPr>
                        <a:t>(M36) </a:t>
                      </a:r>
                      <a:endParaRPr lang="de-DE" sz="1800" b="0" i="0" dirty="0">
                        <a:effectLst/>
                      </a:endParaRPr>
                    </a:p>
                  </a:txBody>
                  <a:tcPr marL="60858" marR="60858" marT="30429" marB="30429"/>
                </a:tc>
                <a:extLst>
                  <a:ext uri="{0D108BD9-81ED-4DB2-BD59-A6C34878D82A}">
                    <a16:rowId xmlns:a16="http://schemas.microsoft.com/office/drawing/2014/main" val="1657124920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470D61B-74E4-4FCE-B2A4-7A10C2B222DB}"/>
              </a:ext>
            </a:extLst>
          </p:cNvPr>
          <p:cNvSpPr txBox="1"/>
          <p:nvPr/>
        </p:nvSpPr>
        <p:spPr>
          <a:xfrm>
            <a:off x="207745" y="152604"/>
            <a:ext cx="31036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Deliverables</a:t>
            </a:r>
          </a:p>
          <a:p>
            <a:endParaRPr lang="en-US" sz="2800" dirty="0"/>
          </a:p>
          <a:p>
            <a:r>
              <a:rPr lang="en-US" sz="2800" dirty="0"/>
              <a:t>hard deadline:</a:t>
            </a:r>
          </a:p>
          <a:p>
            <a:r>
              <a:rPr lang="en-US" sz="2800" dirty="0"/>
              <a:t>28.2.23</a:t>
            </a:r>
          </a:p>
          <a:p>
            <a:endParaRPr lang="en-US" sz="2800" dirty="0"/>
          </a:p>
          <a:p>
            <a:r>
              <a:rPr lang="en-US" sz="2800" dirty="0"/>
              <a:t>deadline to put it on SharePoint:</a:t>
            </a:r>
          </a:p>
          <a:p>
            <a:r>
              <a:rPr lang="en-US" sz="2800" dirty="0"/>
              <a:t>13.2.23</a:t>
            </a:r>
          </a:p>
        </p:txBody>
      </p:sp>
    </p:spTree>
    <p:extLst>
      <p:ext uri="{BB962C8B-B14F-4D97-AF65-F5344CB8AC3E}">
        <p14:creationId xmlns:p14="http://schemas.microsoft.com/office/powerpoint/2010/main" val="17271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3B08A5-1EDA-4F9C-8989-5D3830271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4" t="19811" r="3507" b="7411"/>
          <a:stretch/>
        </p:blipFill>
        <p:spPr>
          <a:xfrm>
            <a:off x="1609725" y="933449"/>
            <a:ext cx="8839200" cy="49911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763C80C-2967-4D0D-8342-519A850A26BA}"/>
              </a:ext>
            </a:extLst>
          </p:cNvPr>
          <p:cNvSpPr txBox="1"/>
          <p:nvPr/>
        </p:nvSpPr>
        <p:spPr>
          <a:xfrm>
            <a:off x="390525" y="36195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7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C17DA9-8A94-4D59-AE7E-729AF2E2B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2" r="26094" b="8333"/>
          <a:stretch/>
        </p:blipFill>
        <p:spPr>
          <a:xfrm>
            <a:off x="1150669" y="173798"/>
            <a:ext cx="5514975" cy="628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3177BC-C4FE-4D20-8EFC-A3DAA17B1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5" r="27423" b="11598"/>
          <a:stretch/>
        </p:blipFill>
        <p:spPr>
          <a:xfrm>
            <a:off x="6883052" y="188151"/>
            <a:ext cx="5166073" cy="6062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B24DADC-6F83-43F2-8B75-AA9E31D66E89}"/>
              </a:ext>
            </a:extLst>
          </p:cNvPr>
          <p:cNvSpPr txBox="1"/>
          <p:nvPr/>
        </p:nvSpPr>
        <p:spPr>
          <a:xfrm>
            <a:off x="390525" y="36195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26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E68A920-C977-4D8A-92F2-F6C5995D1A9D}"/>
              </a:ext>
            </a:extLst>
          </p:cNvPr>
          <p:cNvSpPr txBox="1"/>
          <p:nvPr/>
        </p:nvSpPr>
        <p:spPr>
          <a:xfrm>
            <a:off x="390525" y="36195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D4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B06746-B2F2-49C4-89DE-43C0A336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1" t="38235" r="8564" b="7979"/>
          <a:stretch/>
        </p:blipFill>
        <p:spPr>
          <a:xfrm>
            <a:off x="1000575" y="1780017"/>
            <a:ext cx="9626348" cy="4585271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10221AE-30D1-48CD-B30F-4F64F8FEA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53783"/>
              </p:ext>
            </p:extLst>
          </p:nvPr>
        </p:nvGraphicFramePr>
        <p:xfrm>
          <a:off x="1150669" y="366466"/>
          <a:ext cx="10515600" cy="1226058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89756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Recommendation report about the suitability of investigated detector systems as secondary standards and for relative dosimetry in ultra high pulse dose per pulse electron beams including dose rate correction factors</a:t>
                      </a:r>
                      <a:endParaRPr lang="de-DE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42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6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834BC95-D45A-4003-8F73-B803DFA5956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74549"/>
          <a:ext cx="10515600" cy="26936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58753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Publishable Summary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Progress Report </a:t>
                      </a:r>
                      <a:endParaRPr lang="en-GB" sz="4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252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Impact Report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931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Questionnaire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75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Final Publishable Report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0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Arial" panose="020B0604020202020204" pitchFamily="34" charset="0"/>
                        </a:rPr>
                        <a:t>DMP </a:t>
                      </a:r>
                      <a:endParaRPr lang="en-GB" sz="440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0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</a:rPr>
                        <a:t>Finance </a:t>
                      </a:r>
                      <a:endParaRPr lang="en-GB" sz="4400" dirty="0">
                        <a:effectLst/>
                      </a:endParaRPr>
                    </a:p>
                  </a:txBody>
                  <a:tcPr marL="9525" marR="1905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01900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7057D66-C843-4D40-9A31-DAAB7829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8646"/>
            <a:ext cx="101489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Deliverables (other than the final two which are part of reporting) are due by 28 February 2023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following reports are due on 29 April 2023.   -&gt;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deadline to send it to the coordinator: 31 March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EC96E44-91F3-4C38-AF2D-768D62EF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62718"/>
              </p:ext>
            </p:extLst>
          </p:nvPr>
        </p:nvGraphicFramePr>
        <p:xfrm>
          <a:off x="7396035" y="274140"/>
          <a:ext cx="3754319" cy="6309720"/>
        </p:xfrm>
        <a:graphic>
          <a:graphicData uri="http://schemas.openxmlformats.org/drawingml/2006/table">
            <a:tbl>
              <a:tblPr/>
              <a:tblGrid>
                <a:gridCol w="388447">
                  <a:extLst>
                    <a:ext uri="{9D8B030D-6E8A-4147-A177-3AD203B41FA5}">
                      <a16:colId xmlns:a16="http://schemas.microsoft.com/office/drawing/2014/main" val="2974768933"/>
                    </a:ext>
                  </a:extLst>
                </a:gridCol>
                <a:gridCol w="3365872">
                  <a:extLst>
                    <a:ext uri="{9D8B030D-6E8A-4147-A177-3AD203B41FA5}">
                      <a16:colId xmlns:a16="http://schemas.microsoft.com/office/drawing/2014/main" val="3345928826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A1.1.1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Curie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Review of beam parameters in FLASH radiotherapy 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522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A1.1.2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Optimization of existing reference fields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2553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A1.1.3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Absolute charge measurements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8325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A1.1.4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Monte Carlo simulations of the beam and validation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103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A1.1.5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Draft of a report on reference fields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1903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A1.1.6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1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819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8488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A1.2.1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Parametrization of radiation chemical yield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2885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A1.2.2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Establishment of primary standard Fricke dosimetry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8773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A1.2.3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Correction factor calculations for PTB’s water calorimeter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395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A1.2.4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PTB’s water calorimeter as primary standard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9213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A1.2.5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3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241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A1.2.6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GUM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Validation of a portable Graphite calorimeter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8335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A1.2.7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GUM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Graphite calorimetry in FLASH electron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405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A1.2.8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Traceable graphite calorimetry of FLASH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4619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A1.2.9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2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0007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A1.2.10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Setup for short pulsed VHEE beams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1836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A1.2.11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Graphite calorimetry of VHEE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0823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A.1.2.12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Monte Carlo calculations supporting graphite calorimetry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473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A1.2.13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Development of manuscript on VHEE calorimetry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3346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819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A1.3.1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Small graphite calorimeter at FLASH proton beams 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9080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A1.3.2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Monte Carlo calculations supporting graphite calorimetry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6805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A1.3.3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Report on graphite calorimetry with FLASH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194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A1.3.4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Characterization of laser-driven beam parameters</a:t>
                      </a:r>
                    </a:p>
                  </a:txBody>
                  <a:tcPr marL="5372" marR="5372" marT="5372" marB="3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7655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A1.3.5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Small graphite calorimeter at laser-driven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0982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A1.3.6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Characterization of laser-driven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591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A1.3.7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Graphite calorimetry at laser-driven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9885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A1.3.8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Manuscript on calorimetry of laser-driven proton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5137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A1.3.9</a:t>
                      </a:r>
                    </a:p>
                  </a:txBody>
                  <a:tcPr marL="5372" marR="5372" marT="5372" marB="322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Graphite calorimetry in laser-driven electron beams</a:t>
                      </a:r>
                    </a:p>
                  </a:txBody>
                  <a:tcPr marL="5372" marR="5372" marT="5372" marB="322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62713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878CABF-CA1B-404A-8CB9-B5A085B31917}"/>
              </a:ext>
            </a:extLst>
          </p:cNvPr>
          <p:cNvSpPr txBox="1"/>
          <p:nvPr/>
        </p:nvSpPr>
        <p:spPr>
          <a:xfrm>
            <a:off x="96371" y="0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Status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WP1:</a:t>
            </a:r>
          </a:p>
        </p:txBody>
      </p:sp>
    </p:spTree>
    <p:extLst>
      <p:ext uri="{BB962C8B-B14F-4D97-AF65-F5344CB8AC3E}">
        <p14:creationId xmlns:p14="http://schemas.microsoft.com/office/powerpoint/2010/main" val="24690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616223C-6224-4117-86B2-95CDA529B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68030"/>
              </p:ext>
            </p:extLst>
          </p:nvPr>
        </p:nvGraphicFramePr>
        <p:xfrm>
          <a:off x="7257125" y="704673"/>
          <a:ext cx="3973128" cy="5448654"/>
        </p:xfrm>
        <a:graphic>
          <a:graphicData uri="http://schemas.openxmlformats.org/drawingml/2006/table">
            <a:tbl>
              <a:tblPr/>
              <a:tblGrid>
                <a:gridCol w="397928">
                  <a:extLst>
                    <a:ext uri="{9D8B030D-6E8A-4147-A177-3AD203B41FA5}">
                      <a16:colId xmlns:a16="http://schemas.microsoft.com/office/drawing/2014/main" val="2784156079"/>
                    </a:ext>
                  </a:extLst>
                </a:gridCol>
                <a:gridCol w="3575200">
                  <a:extLst>
                    <a:ext uri="{9D8B030D-6E8A-4147-A177-3AD203B41FA5}">
                      <a16:colId xmlns:a16="http://schemas.microsoft.com/office/drawing/2014/main" val="1637497118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Characterization of FLASH beams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6629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Calibration of chemical dosimeters 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2228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Curie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Calibration of radiochromic dosimetry films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699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Characterization of Alanine/ESR secondary standard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0651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Ionization chambers as secondary standards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7444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A2.1.6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Test of solid-state detectors as secondary standard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7409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A2.1.7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Draft of a Recommendation Report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987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A2.1.8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CHUV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4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214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8536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A2.2.1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Preparation of experimental setup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4912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A2.2.2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Ionization chambers in laser-driven proton beams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8303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A2.2.3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Characterization of ionization chambers in VHEE beams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7844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A2.2.4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Development of empirical models for ion-recombination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949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A2.2.5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Development of report on ion correction effects 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5059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1231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Reference conditions for FLASH electron beams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539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Curie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Beam quality specifier for reference dosimetry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9382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Establish a formalism for reference dosimetry in FLASH-RT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2980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Curie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Validation of formalism for reference dosimetry in FLASH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5074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Draft of a protocol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5414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A2.3.6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PTB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Deliverable 8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8199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1871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A2.4.1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Development of irradiation phantoms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78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A2.4.2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Beam profile measurements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51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A2.4.3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Beam modelling by means of Monte Carlo simulations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0687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A2.4.4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Draft of a Recommendation Report about relative dosimetry:</a:t>
                      </a:r>
                    </a:p>
                  </a:txBody>
                  <a:tcPr marL="5969" marR="5969" marT="5969" marB="3581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5931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A2.4.5</a:t>
                      </a:r>
                    </a:p>
                  </a:txBody>
                  <a:tcPr marL="5969" marR="5969" marT="5969" marB="358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NPL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Deliverable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</a:t>
                      </a:r>
                    </a:p>
                  </a:txBody>
                  <a:tcPr marL="5969" marR="5969" marT="5969" marB="358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647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D234CD7-0A67-4135-80A3-9FE0D1EF3AAD}"/>
              </a:ext>
            </a:extLst>
          </p:cNvPr>
          <p:cNvSpPr txBox="1"/>
          <p:nvPr/>
        </p:nvSpPr>
        <p:spPr>
          <a:xfrm>
            <a:off x="96371" y="0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Status 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WP2:</a:t>
            </a:r>
          </a:p>
        </p:txBody>
      </p:sp>
    </p:spTree>
    <p:extLst>
      <p:ext uri="{BB962C8B-B14F-4D97-AF65-F5344CB8AC3E}">
        <p14:creationId xmlns:p14="http://schemas.microsoft.com/office/powerpoint/2010/main" val="189960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Breitbild</PresentationFormat>
  <Paragraphs>377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Schüller</dc:creator>
  <cp:lastModifiedBy>Andreas Schüller</cp:lastModifiedBy>
  <cp:revision>2</cp:revision>
  <dcterms:created xsi:type="dcterms:W3CDTF">2023-01-26T23:23:51Z</dcterms:created>
  <dcterms:modified xsi:type="dcterms:W3CDTF">2023-01-27T11:15:21Z</dcterms:modified>
</cp:coreProperties>
</file>