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32" r:id="rId1"/>
  </p:sldMasterIdLst>
  <p:notesMasterIdLst>
    <p:notesMasterId r:id="rId16"/>
  </p:notesMasterIdLst>
  <p:handoutMasterIdLst>
    <p:handoutMasterId r:id="rId17"/>
  </p:handoutMasterIdLst>
  <p:sldIdLst>
    <p:sldId id="285" r:id="rId2"/>
    <p:sldId id="343" r:id="rId3"/>
    <p:sldId id="395" r:id="rId4"/>
    <p:sldId id="396" r:id="rId5"/>
    <p:sldId id="391" r:id="rId6"/>
    <p:sldId id="397" r:id="rId7"/>
    <p:sldId id="399" r:id="rId8"/>
    <p:sldId id="400" r:id="rId9"/>
    <p:sldId id="401" r:id="rId10"/>
    <p:sldId id="393" r:id="rId11"/>
    <p:sldId id="394" r:id="rId12"/>
    <p:sldId id="398" r:id="rId13"/>
    <p:sldId id="369" r:id="rId14"/>
    <p:sldId id="365" r:id="rId15"/>
  </p:sldIdLst>
  <p:sldSz cx="9144000" cy="6858000" type="screen4x3"/>
  <p:notesSz cx="6645275" cy="9777413"/>
  <p:embeddedFontLst>
    <p:embeddedFont>
      <p:font typeface="Calibri" panose="020F0502020204030204" pitchFamily="34" charset="0"/>
      <p:regular r:id="rId18"/>
      <p:bold r:id="rId19"/>
      <p:italic r:id="rId20"/>
      <p:boldItalic r:id="rId21"/>
    </p:embeddedFont>
    <p:embeddedFont>
      <p:font typeface="Lucida Sans Unicode" panose="020B0602030504020204" pitchFamily="34" charset="0"/>
      <p:regular r:id="rId22"/>
    </p:embeddedFont>
    <p:embeddedFont>
      <p:font typeface="Verdana" panose="020B0604030504040204" pitchFamily="34" charset="0"/>
      <p:regular r:id="rId23"/>
      <p:bold r:id="rId24"/>
      <p:italic r:id="rId25"/>
      <p:boldItalic r:id="rId26"/>
    </p:embeddedFont>
    <p:embeddedFont>
      <p:font typeface="Wingdings 2" panose="05020102010507070707" pitchFamily="18" charset="2"/>
      <p:regular r:id="rId27"/>
    </p:embeddedFont>
    <p:embeddedFont>
      <p:font typeface="Wingdings 3" panose="05040102010807070707" pitchFamily="18" charset="2"/>
      <p:regular r:id="rId28"/>
    </p:embeddedFont>
  </p:embeddedFontLst>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8957" autoAdjust="0"/>
  </p:normalViewPr>
  <p:slideViewPr>
    <p:cSldViewPr>
      <p:cViewPr varScale="1">
        <p:scale>
          <a:sx n="98" d="100"/>
          <a:sy n="98" d="100"/>
        </p:scale>
        <p:origin x="11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71D57E3-823F-4387-B60A-CC41909F6B2C}"/>
              </a:ext>
            </a:extLst>
          </p:cNvPr>
          <p:cNvSpPr>
            <a:spLocks noGrp="1"/>
          </p:cNvSpPr>
          <p:nvPr>
            <p:ph type="hdr" sz="quarter"/>
          </p:nvPr>
        </p:nvSpPr>
        <p:spPr>
          <a:xfrm>
            <a:off x="0" y="0"/>
            <a:ext cx="2878138" cy="488950"/>
          </a:xfrm>
          <a:prstGeom prst="rect">
            <a:avLst/>
          </a:prstGeom>
        </p:spPr>
        <p:txBody>
          <a:bodyPr vert="horz" lIns="91426" tIns="45714" rIns="91426" bIns="45714" rtlCol="0"/>
          <a:lstStyle>
            <a:lvl1pPr algn="l" eaLnBrk="1" hangingPunct="1">
              <a:defRPr sz="1200">
                <a:latin typeface="Arial" charset="0"/>
              </a:defRPr>
            </a:lvl1pPr>
          </a:lstStyle>
          <a:p>
            <a:pPr>
              <a:defRPr/>
            </a:pPr>
            <a:endParaRPr lang="cs-CZ"/>
          </a:p>
        </p:txBody>
      </p:sp>
      <p:sp>
        <p:nvSpPr>
          <p:cNvPr id="3" name="Zástupný symbol pro datum 2">
            <a:extLst>
              <a:ext uri="{FF2B5EF4-FFF2-40B4-BE49-F238E27FC236}">
                <a16:creationId xmlns:a16="http://schemas.microsoft.com/office/drawing/2014/main" id="{9107D481-0714-49DE-9C0B-EFF7967A3EC0}"/>
              </a:ext>
            </a:extLst>
          </p:cNvPr>
          <p:cNvSpPr>
            <a:spLocks noGrp="1"/>
          </p:cNvSpPr>
          <p:nvPr>
            <p:ph type="dt" sz="quarter" idx="1"/>
          </p:nvPr>
        </p:nvSpPr>
        <p:spPr>
          <a:xfrm>
            <a:off x="3765550" y="0"/>
            <a:ext cx="2878138" cy="488950"/>
          </a:xfrm>
          <a:prstGeom prst="rect">
            <a:avLst/>
          </a:prstGeom>
        </p:spPr>
        <p:txBody>
          <a:bodyPr vert="horz" lIns="91426" tIns="45714" rIns="91426" bIns="45714" rtlCol="0"/>
          <a:lstStyle>
            <a:lvl1pPr algn="r" eaLnBrk="1" hangingPunct="1">
              <a:defRPr sz="1200">
                <a:latin typeface="Arial" charset="0"/>
              </a:defRPr>
            </a:lvl1pPr>
          </a:lstStyle>
          <a:p>
            <a:pPr>
              <a:defRPr/>
            </a:pPr>
            <a:fld id="{2D74BE74-8DC6-497F-9462-2FEFB467960D}" type="datetimeFigureOut">
              <a:rPr lang="cs-CZ"/>
              <a:pPr>
                <a:defRPr/>
              </a:pPr>
              <a:t>26.01.2023</a:t>
            </a:fld>
            <a:endParaRPr lang="cs-CZ"/>
          </a:p>
        </p:txBody>
      </p:sp>
      <p:sp>
        <p:nvSpPr>
          <p:cNvPr id="4" name="Zástupný symbol pro zápatí 3">
            <a:extLst>
              <a:ext uri="{FF2B5EF4-FFF2-40B4-BE49-F238E27FC236}">
                <a16:creationId xmlns:a16="http://schemas.microsoft.com/office/drawing/2014/main" id="{5091865B-CB8F-4658-BE0E-216A2EAB0816}"/>
              </a:ext>
            </a:extLst>
          </p:cNvPr>
          <p:cNvSpPr>
            <a:spLocks noGrp="1"/>
          </p:cNvSpPr>
          <p:nvPr>
            <p:ph type="ftr" sz="quarter" idx="2"/>
          </p:nvPr>
        </p:nvSpPr>
        <p:spPr>
          <a:xfrm>
            <a:off x="0" y="9286875"/>
            <a:ext cx="2878138" cy="488950"/>
          </a:xfrm>
          <a:prstGeom prst="rect">
            <a:avLst/>
          </a:prstGeom>
        </p:spPr>
        <p:txBody>
          <a:bodyPr vert="horz" lIns="91426" tIns="45714" rIns="91426" bIns="45714" rtlCol="0" anchor="b"/>
          <a:lstStyle>
            <a:lvl1pPr algn="l" eaLnBrk="1" hangingPunct="1">
              <a:defRPr sz="1200">
                <a:latin typeface="Arial" charset="0"/>
              </a:defRPr>
            </a:lvl1pPr>
          </a:lstStyle>
          <a:p>
            <a:pPr>
              <a:defRPr/>
            </a:pPr>
            <a:endParaRPr lang="cs-CZ"/>
          </a:p>
        </p:txBody>
      </p:sp>
      <p:sp>
        <p:nvSpPr>
          <p:cNvPr id="5" name="Zástupný symbol pro číslo snímku 4">
            <a:extLst>
              <a:ext uri="{FF2B5EF4-FFF2-40B4-BE49-F238E27FC236}">
                <a16:creationId xmlns:a16="http://schemas.microsoft.com/office/drawing/2014/main" id="{50F0C021-07F9-436C-AF80-229A92460286}"/>
              </a:ext>
            </a:extLst>
          </p:cNvPr>
          <p:cNvSpPr>
            <a:spLocks noGrp="1"/>
          </p:cNvSpPr>
          <p:nvPr>
            <p:ph type="sldNum" sz="quarter" idx="3"/>
          </p:nvPr>
        </p:nvSpPr>
        <p:spPr>
          <a:xfrm>
            <a:off x="3765550" y="9286875"/>
            <a:ext cx="2878138" cy="488950"/>
          </a:xfrm>
          <a:prstGeom prst="rect">
            <a:avLst/>
          </a:prstGeom>
        </p:spPr>
        <p:txBody>
          <a:bodyPr vert="horz" wrap="square" lIns="91426" tIns="45714" rIns="91426" bIns="45714" numCol="1" anchor="b" anchorCtr="0" compatLnSpc="1">
            <a:prstTxWarp prst="textNoShape">
              <a:avLst/>
            </a:prstTxWarp>
          </a:bodyPr>
          <a:lstStyle>
            <a:lvl1pPr algn="r" eaLnBrk="1" hangingPunct="1">
              <a:defRPr sz="1200"/>
            </a:lvl1pPr>
          </a:lstStyle>
          <a:p>
            <a:pPr>
              <a:defRPr/>
            </a:pPr>
            <a:fld id="{FB158C68-34A3-4DBF-B1F7-2B67D93FA0AD}"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AC9A83B9-8032-41BF-AA36-D97555B9FFD5}"/>
              </a:ext>
            </a:extLst>
          </p:cNvPr>
          <p:cNvSpPr>
            <a:spLocks noGrp="1"/>
          </p:cNvSpPr>
          <p:nvPr>
            <p:ph type="hdr" sz="quarter"/>
          </p:nvPr>
        </p:nvSpPr>
        <p:spPr>
          <a:xfrm>
            <a:off x="0" y="0"/>
            <a:ext cx="2878138" cy="488950"/>
          </a:xfrm>
          <a:prstGeom prst="rect">
            <a:avLst/>
          </a:prstGeom>
        </p:spPr>
        <p:txBody>
          <a:bodyPr vert="horz" lIns="91426" tIns="45714" rIns="91426" bIns="45714" rtlCol="0"/>
          <a:lstStyle>
            <a:lvl1pPr algn="l" eaLnBrk="1" hangingPunct="1">
              <a:defRPr sz="1200">
                <a:latin typeface="Arial" charset="0"/>
              </a:defRPr>
            </a:lvl1pPr>
          </a:lstStyle>
          <a:p>
            <a:pPr>
              <a:defRPr/>
            </a:pPr>
            <a:endParaRPr lang="cs-CZ"/>
          </a:p>
        </p:txBody>
      </p:sp>
      <p:sp>
        <p:nvSpPr>
          <p:cNvPr id="3" name="Zástupný symbol pro datum 2">
            <a:extLst>
              <a:ext uri="{FF2B5EF4-FFF2-40B4-BE49-F238E27FC236}">
                <a16:creationId xmlns:a16="http://schemas.microsoft.com/office/drawing/2014/main" id="{37A41736-D010-4105-BB12-AC79A6DEB900}"/>
              </a:ext>
            </a:extLst>
          </p:cNvPr>
          <p:cNvSpPr>
            <a:spLocks noGrp="1"/>
          </p:cNvSpPr>
          <p:nvPr>
            <p:ph type="dt" idx="1"/>
          </p:nvPr>
        </p:nvSpPr>
        <p:spPr>
          <a:xfrm>
            <a:off x="3765550" y="0"/>
            <a:ext cx="2878138" cy="488950"/>
          </a:xfrm>
          <a:prstGeom prst="rect">
            <a:avLst/>
          </a:prstGeom>
        </p:spPr>
        <p:txBody>
          <a:bodyPr vert="horz" lIns="91426" tIns="45714" rIns="91426" bIns="45714" rtlCol="0"/>
          <a:lstStyle>
            <a:lvl1pPr algn="r" eaLnBrk="1" hangingPunct="1">
              <a:defRPr sz="1200">
                <a:latin typeface="Arial" charset="0"/>
              </a:defRPr>
            </a:lvl1pPr>
          </a:lstStyle>
          <a:p>
            <a:pPr>
              <a:defRPr/>
            </a:pPr>
            <a:fld id="{5FD421D8-5AB4-411B-AA89-1BBFDAF21F2E}" type="datetimeFigureOut">
              <a:rPr lang="cs-CZ"/>
              <a:pPr>
                <a:defRPr/>
              </a:pPr>
              <a:t>26.01.2023</a:t>
            </a:fld>
            <a:endParaRPr lang="cs-CZ"/>
          </a:p>
        </p:txBody>
      </p:sp>
      <p:sp>
        <p:nvSpPr>
          <p:cNvPr id="4" name="Zástupný symbol pro obrázek snímku 3">
            <a:extLst>
              <a:ext uri="{FF2B5EF4-FFF2-40B4-BE49-F238E27FC236}">
                <a16:creationId xmlns:a16="http://schemas.microsoft.com/office/drawing/2014/main" id="{3871E826-AE07-4E68-ACF7-1516AD31A549}"/>
              </a:ext>
            </a:extLst>
          </p:cNvPr>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426" tIns="45714" rIns="91426" bIns="45714" rtlCol="0" anchor="ctr"/>
          <a:lstStyle/>
          <a:p>
            <a:pPr lvl="0"/>
            <a:endParaRPr lang="cs-CZ" noProof="0"/>
          </a:p>
        </p:txBody>
      </p:sp>
      <p:sp>
        <p:nvSpPr>
          <p:cNvPr id="5" name="Zástupný symbol pro poznámky 4">
            <a:extLst>
              <a:ext uri="{FF2B5EF4-FFF2-40B4-BE49-F238E27FC236}">
                <a16:creationId xmlns:a16="http://schemas.microsoft.com/office/drawing/2014/main" id="{D2FD848A-39B4-4FED-8755-3392FA687699}"/>
              </a:ext>
            </a:extLst>
          </p:cNvPr>
          <p:cNvSpPr>
            <a:spLocks noGrp="1"/>
          </p:cNvSpPr>
          <p:nvPr>
            <p:ph type="body" sz="quarter" idx="3"/>
          </p:nvPr>
        </p:nvSpPr>
        <p:spPr>
          <a:xfrm>
            <a:off x="665163" y="4646613"/>
            <a:ext cx="5314950" cy="4397375"/>
          </a:xfrm>
          <a:prstGeom prst="rect">
            <a:avLst/>
          </a:prstGeom>
        </p:spPr>
        <p:txBody>
          <a:bodyPr vert="horz" lIns="91426" tIns="45714" rIns="91426" bIns="45714"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6520C55B-0788-47E6-B3E6-6BE76282F3C8}"/>
              </a:ext>
            </a:extLst>
          </p:cNvPr>
          <p:cNvSpPr>
            <a:spLocks noGrp="1"/>
          </p:cNvSpPr>
          <p:nvPr>
            <p:ph type="ftr" sz="quarter" idx="4"/>
          </p:nvPr>
        </p:nvSpPr>
        <p:spPr>
          <a:xfrm>
            <a:off x="0" y="9286875"/>
            <a:ext cx="2878138" cy="488950"/>
          </a:xfrm>
          <a:prstGeom prst="rect">
            <a:avLst/>
          </a:prstGeom>
        </p:spPr>
        <p:txBody>
          <a:bodyPr vert="horz" lIns="91426" tIns="45714" rIns="91426" bIns="45714" rtlCol="0" anchor="b"/>
          <a:lstStyle>
            <a:lvl1pPr algn="l" eaLnBrk="1" hangingPunct="1">
              <a:defRPr sz="1200">
                <a:latin typeface="Arial" charset="0"/>
              </a:defRPr>
            </a:lvl1pPr>
          </a:lstStyle>
          <a:p>
            <a:pPr>
              <a:defRPr/>
            </a:pPr>
            <a:endParaRPr lang="cs-CZ"/>
          </a:p>
        </p:txBody>
      </p:sp>
      <p:sp>
        <p:nvSpPr>
          <p:cNvPr id="7" name="Zástupný symbol pro číslo snímku 6">
            <a:extLst>
              <a:ext uri="{FF2B5EF4-FFF2-40B4-BE49-F238E27FC236}">
                <a16:creationId xmlns:a16="http://schemas.microsoft.com/office/drawing/2014/main" id="{E04A7536-F7ED-4B4C-94AC-4DFBE0C0ED27}"/>
              </a:ext>
            </a:extLst>
          </p:cNvPr>
          <p:cNvSpPr>
            <a:spLocks noGrp="1"/>
          </p:cNvSpPr>
          <p:nvPr>
            <p:ph type="sldNum" sz="quarter" idx="5"/>
          </p:nvPr>
        </p:nvSpPr>
        <p:spPr>
          <a:xfrm>
            <a:off x="3765550" y="9286875"/>
            <a:ext cx="2878138" cy="488950"/>
          </a:xfrm>
          <a:prstGeom prst="rect">
            <a:avLst/>
          </a:prstGeom>
        </p:spPr>
        <p:txBody>
          <a:bodyPr vert="horz" wrap="square" lIns="91426" tIns="45714" rIns="91426" bIns="45714" numCol="1" anchor="b" anchorCtr="0" compatLnSpc="1">
            <a:prstTxWarp prst="textNoShape">
              <a:avLst/>
            </a:prstTxWarp>
          </a:bodyPr>
          <a:lstStyle>
            <a:lvl1pPr algn="r" eaLnBrk="1" hangingPunct="1">
              <a:defRPr sz="1200"/>
            </a:lvl1pPr>
          </a:lstStyle>
          <a:p>
            <a:pPr>
              <a:defRPr/>
            </a:pPr>
            <a:fld id="{2E0AB800-366E-42AE-9988-6978023485E4}"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7DFEA18F-2A14-4E35-B13F-0BA321DBA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08BBDD02-60E7-4510-9827-59174B58A3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cs-CZ" dirty="0"/>
          </a:p>
        </p:txBody>
      </p:sp>
      <p:sp>
        <p:nvSpPr>
          <p:cNvPr id="12292" name="Zástupný symbol pro číslo snímku 3">
            <a:extLst>
              <a:ext uri="{FF2B5EF4-FFF2-40B4-BE49-F238E27FC236}">
                <a16:creationId xmlns:a16="http://schemas.microsoft.com/office/drawing/2014/main" id="{D6D3C348-28D3-4907-91F0-6CE28BE751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4244D8-96EE-446A-8B3C-24BDA9369904}" type="slidenum">
              <a:rPr lang="cs-CZ" altLang="cs-CZ" smtClean="0">
                <a:latin typeface="Arial" panose="020B0604020202020204" pitchFamily="34" charset="0"/>
              </a:rPr>
              <a:pPr>
                <a:spcBef>
                  <a:spcPct val="0"/>
                </a:spcBef>
              </a:pPr>
              <a:t>1</a:t>
            </a:fld>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10</a:t>
            </a:fld>
            <a:endParaRPr lang="cs-CZ" altLang="cs-CZ"/>
          </a:p>
        </p:txBody>
      </p:sp>
    </p:spTree>
    <p:extLst>
      <p:ext uri="{BB962C8B-B14F-4D97-AF65-F5344CB8AC3E}">
        <p14:creationId xmlns:p14="http://schemas.microsoft.com/office/powerpoint/2010/main" val="274170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11</a:t>
            </a:fld>
            <a:endParaRPr lang="cs-CZ" altLang="cs-CZ"/>
          </a:p>
        </p:txBody>
      </p:sp>
    </p:spTree>
    <p:extLst>
      <p:ext uri="{BB962C8B-B14F-4D97-AF65-F5344CB8AC3E}">
        <p14:creationId xmlns:p14="http://schemas.microsoft.com/office/powerpoint/2010/main" val="222467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12</a:t>
            </a:fld>
            <a:endParaRPr lang="cs-CZ" altLang="cs-CZ"/>
          </a:p>
        </p:txBody>
      </p:sp>
    </p:spTree>
    <p:extLst>
      <p:ext uri="{BB962C8B-B14F-4D97-AF65-F5344CB8AC3E}">
        <p14:creationId xmlns:p14="http://schemas.microsoft.com/office/powerpoint/2010/main" val="2416563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13</a:t>
            </a:fld>
            <a:endParaRPr lang="cs-CZ" altLang="cs-CZ"/>
          </a:p>
        </p:txBody>
      </p:sp>
    </p:spTree>
    <p:extLst>
      <p:ext uri="{BB962C8B-B14F-4D97-AF65-F5344CB8AC3E}">
        <p14:creationId xmlns:p14="http://schemas.microsoft.com/office/powerpoint/2010/main" val="262341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14</a:t>
            </a:fld>
            <a:endParaRPr lang="cs-CZ" altLang="cs-CZ"/>
          </a:p>
        </p:txBody>
      </p:sp>
    </p:spTree>
    <p:extLst>
      <p:ext uri="{BB962C8B-B14F-4D97-AF65-F5344CB8AC3E}">
        <p14:creationId xmlns:p14="http://schemas.microsoft.com/office/powerpoint/2010/main" val="45305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2</a:t>
            </a:fld>
            <a:endParaRPr lang="cs-CZ" altLang="cs-CZ"/>
          </a:p>
        </p:txBody>
      </p:sp>
    </p:spTree>
    <p:extLst>
      <p:ext uri="{BB962C8B-B14F-4D97-AF65-F5344CB8AC3E}">
        <p14:creationId xmlns:p14="http://schemas.microsoft.com/office/powerpoint/2010/main" val="218555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3</a:t>
            </a:fld>
            <a:endParaRPr lang="cs-CZ" altLang="cs-CZ"/>
          </a:p>
        </p:txBody>
      </p:sp>
    </p:spTree>
    <p:extLst>
      <p:ext uri="{BB962C8B-B14F-4D97-AF65-F5344CB8AC3E}">
        <p14:creationId xmlns:p14="http://schemas.microsoft.com/office/powerpoint/2010/main" val="358709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4</a:t>
            </a:fld>
            <a:endParaRPr lang="cs-CZ" altLang="cs-CZ"/>
          </a:p>
        </p:txBody>
      </p:sp>
    </p:spTree>
    <p:extLst>
      <p:ext uri="{BB962C8B-B14F-4D97-AF65-F5344CB8AC3E}">
        <p14:creationId xmlns:p14="http://schemas.microsoft.com/office/powerpoint/2010/main" val="291788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5</a:t>
            </a:fld>
            <a:endParaRPr lang="cs-CZ" altLang="cs-CZ"/>
          </a:p>
        </p:txBody>
      </p:sp>
    </p:spTree>
    <p:extLst>
      <p:ext uri="{BB962C8B-B14F-4D97-AF65-F5344CB8AC3E}">
        <p14:creationId xmlns:p14="http://schemas.microsoft.com/office/powerpoint/2010/main" val="191947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6</a:t>
            </a:fld>
            <a:endParaRPr lang="cs-CZ" altLang="cs-CZ"/>
          </a:p>
        </p:txBody>
      </p:sp>
    </p:spTree>
    <p:extLst>
      <p:ext uri="{BB962C8B-B14F-4D97-AF65-F5344CB8AC3E}">
        <p14:creationId xmlns:p14="http://schemas.microsoft.com/office/powerpoint/2010/main" val="421280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7</a:t>
            </a:fld>
            <a:endParaRPr lang="cs-CZ" altLang="cs-CZ"/>
          </a:p>
        </p:txBody>
      </p:sp>
    </p:spTree>
    <p:extLst>
      <p:ext uri="{BB962C8B-B14F-4D97-AF65-F5344CB8AC3E}">
        <p14:creationId xmlns:p14="http://schemas.microsoft.com/office/powerpoint/2010/main" val="386020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8</a:t>
            </a:fld>
            <a:endParaRPr lang="cs-CZ" altLang="cs-CZ"/>
          </a:p>
        </p:txBody>
      </p:sp>
    </p:spTree>
    <p:extLst>
      <p:ext uri="{BB962C8B-B14F-4D97-AF65-F5344CB8AC3E}">
        <p14:creationId xmlns:p14="http://schemas.microsoft.com/office/powerpoint/2010/main" val="339053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pPr>
              <a:defRPr/>
            </a:pPr>
            <a:fld id="{2E0AB800-366E-42AE-9988-6978023485E4}" type="slidenum">
              <a:rPr lang="cs-CZ" altLang="cs-CZ" smtClean="0"/>
              <a:pPr>
                <a:defRPr/>
              </a:pPr>
              <a:t>9</a:t>
            </a:fld>
            <a:endParaRPr lang="cs-CZ" altLang="cs-CZ"/>
          </a:p>
        </p:txBody>
      </p:sp>
    </p:spTree>
    <p:extLst>
      <p:ext uri="{BB962C8B-B14F-4D97-AF65-F5344CB8AC3E}">
        <p14:creationId xmlns:p14="http://schemas.microsoft.com/office/powerpoint/2010/main" val="2699962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Pravoúhlý trojúhelník 3">
            <a:extLst>
              <a:ext uri="{FF2B5EF4-FFF2-40B4-BE49-F238E27FC236}">
                <a16:creationId xmlns:a16="http://schemas.microsoft.com/office/drawing/2014/main" id="{AC2C218B-2B06-466B-87E5-2FE1B80D459E}"/>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Skupina 15">
            <a:extLst>
              <a:ext uri="{FF2B5EF4-FFF2-40B4-BE49-F238E27FC236}">
                <a16:creationId xmlns:a16="http://schemas.microsoft.com/office/drawing/2014/main" id="{16458326-5371-4200-9FE0-FE8170472791}"/>
              </a:ext>
            </a:extLst>
          </p:cNvPr>
          <p:cNvGrpSpPr>
            <a:grpSpLocks/>
          </p:cNvGrpSpPr>
          <p:nvPr/>
        </p:nvGrpSpPr>
        <p:grpSpPr bwMode="auto">
          <a:xfrm>
            <a:off x="-3175" y="4953000"/>
            <a:ext cx="9147175" cy="1911350"/>
            <a:chOff x="-3765" y="4832896"/>
            <a:chExt cx="9147765" cy="2032192"/>
          </a:xfrm>
        </p:grpSpPr>
        <p:sp>
          <p:nvSpPr>
            <p:cNvPr id="6" name="Volný tvar 15">
              <a:extLst>
                <a:ext uri="{FF2B5EF4-FFF2-40B4-BE49-F238E27FC236}">
                  <a16:creationId xmlns:a16="http://schemas.microsoft.com/office/drawing/2014/main" id="{AFA18DE1-B064-49C5-8305-3E50E99418F1}"/>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Volný tvar 18">
              <a:extLst>
                <a:ext uri="{FF2B5EF4-FFF2-40B4-BE49-F238E27FC236}">
                  <a16:creationId xmlns:a16="http://schemas.microsoft.com/office/drawing/2014/main" id="{93131A8F-3E07-4ED4-A97E-BE2445199A5C}"/>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8" name="Volný tvar 18">
              <a:extLst>
                <a:ext uri="{FF2B5EF4-FFF2-40B4-BE49-F238E27FC236}">
                  <a16:creationId xmlns:a16="http://schemas.microsoft.com/office/drawing/2014/main" id="{BD1FB39F-5ED5-466E-A64F-1AC2B0102CC4}"/>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Přímá spojovací čára 20">
              <a:extLst>
                <a:ext uri="{FF2B5EF4-FFF2-40B4-BE49-F238E27FC236}">
                  <a16:creationId xmlns:a16="http://schemas.microsoft.com/office/drawing/2014/main" id="{C31B6FF0-96EC-4E3E-8468-AE996E6D7631}"/>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Nadpis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cs-CZ"/>
              <a:t>Klepnutím lze upravit styl předlohy nadpisů.</a:t>
            </a:r>
            <a:endParaRPr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cs-CZ"/>
              <a:t>Klepnutím lze upravit styl předlohy podnadpisů.</a:t>
            </a:r>
            <a:endParaRPr lang="en-US"/>
          </a:p>
        </p:txBody>
      </p:sp>
      <p:sp>
        <p:nvSpPr>
          <p:cNvPr id="11" name="Zástupný symbol pro datum 29">
            <a:extLst>
              <a:ext uri="{FF2B5EF4-FFF2-40B4-BE49-F238E27FC236}">
                <a16:creationId xmlns:a16="http://schemas.microsoft.com/office/drawing/2014/main" id="{650A2350-B42B-46A2-A3F2-563D3FDEE348}"/>
              </a:ext>
            </a:extLst>
          </p:cNvPr>
          <p:cNvSpPr>
            <a:spLocks noGrp="1"/>
          </p:cNvSpPr>
          <p:nvPr>
            <p:ph type="dt" sz="half" idx="10"/>
          </p:nvPr>
        </p:nvSpPr>
        <p:spPr/>
        <p:txBody>
          <a:bodyPr/>
          <a:lstStyle>
            <a:lvl1pPr>
              <a:defRPr>
                <a:solidFill>
                  <a:srgbClr val="FFFFFF"/>
                </a:solidFill>
              </a:defRPr>
            </a:lvl1pPr>
            <a:extLst/>
          </a:lstStyle>
          <a:p>
            <a:pPr>
              <a:defRPr/>
            </a:pPr>
            <a:fld id="{65AC3A4A-300F-4218-80FF-066B697521B7}" type="datetime1">
              <a:rPr lang="cs-CZ"/>
              <a:pPr>
                <a:defRPr/>
              </a:pPr>
              <a:t>26.01.2023</a:t>
            </a:fld>
            <a:endParaRPr lang="cs-CZ"/>
          </a:p>
        </p:txBody>
      </p:sp>
      <p:sp>
        <p:nvSpPr>
          <p:cNvPr id="12" name="Zástupný symbol pro zápatí 18">
            <a:extLst>
              <a:ext uri="{FF2B5EF4-FFF2-40B4-BE49-F238E27FC236}">
                <a16:creationId xmlns:a16="http://schemas.microsoft.com/office/drawing/2014/main" id="{22DDCEE0-8117-4D9A-B2EA-A7316ECBC26A}"/>
              </a:ext>
            </a:extLst>
          </p:cNvPr>
          <p:cNvSpPr>
            <a:spLocks noGrp="1"/>
          </p:cNvSpPr>
          <p:nvPr>
            <p:ph type="ftr" sz="quarter" idx="11"/>
          </p:nvPr>
        </p:nvSpPr>
        <p:spPr/>
        <p:txBody>
          <a:bodyPr/>
          <a:lstStyle>
            <a:lvl1pPr>
              <a:defRPr>
                <a:solidFill>
                  <a:schemeClr val="accent1">
                    <a:tint val="20000"/>
                  </a:schemeClr>
                </a:solidFill>
              </a:defRPr>
            </a:lvl1pPr>
            <a:extLst/>
          </a:lstStyle>
          <a:p>
            <a:pPr>
              <a:defRPr/>
            </a:pPr>
            <a:r>
              <a:rPr lang="en-US"/>
              <a:t>JRP meeting, Rome</a:t>
            </a:r>
            <a:endParaRPr lang="cs-CZ"/>
          </a:p>
        </p:txBody>
      </p:sp>
      <p:sp>
        <p:nvSpPr>
          <p:cNvPr id="13" name="Zástupný symbol pro číslo snímku 26">
            <a:extLst>
              <a:ext uri="{FF2B5EF4-FFF2-40B4-BE49-F238E27FC236}">
                <a16:creationId xmlns:a16="http://schemas.microsoft.com/office/drawing/2014/main" id="{D3322A5D-B5A5-4F7E-B35F-26FF82E156B2}"/>
              </a:ext>
            </a:extLst>
          </p:cNvPr>
          <p:cNvSpPr>
            <a:spLocks noGrp="1"/>
          </p:cNvSpPr>
          <p:nvPr>
            <p:ph type="sldNum" sz="quarter" idx="12"/>
          </p:nvPr>
        </p:nvSpPr>
        <p:spPr/>
        <p:txBody>
          <a:bodyPr/>
          <a:lstStyle>
            <a:lvl1pPr>
              <a:defRPr>
                <a:solidFill>
                  <a:srgbClr val="FFFFFF"/>
                </a:solidFill>
              </a:defRPr>
            </a:lvl1pPr>
          </a:lstStyle>
          <a:p>
            <a:pPr>
              <a:defRPr/>
            </a:pPr>
            <a:fld id="{67C66018-0C4C-4124-87C4-D05F4F1428D3}" type="slidenum">
              <a:rPr lang="cs-CZ" altLang="cs-CZ"/>
              <a:pPr>
                <a:defRPr/>
              </a:pPr>
              <a:t>‹#›</a:t>
            </a:fld>
            <a:endParaRPr lang="cs-CZ" altLang="cs-CZ"/>
          </a:p>
        </p:txBody>
      </p:sp>
    </p:spTree>
    <p:extLst>
      <p:ext uri="{BB962C8B-B14F-4D97-AF65-F5344CB8AC3E}">
        <p14:creationId xmlns:p14="http://schemas.microsoft.com/office/powerpoint/2010/main" val="199430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a:extLst>
              <a:ext uri="{FF2B5EF4-FFF2-40B4-BE49-F238E27FC236}">
                <a16:creationId xmlns:a16="http://schemas.microsoft.com/office/drawing/2014/main" id="{B064EEE2-766B-4714-9808-4E5D554047CE}"/>
              </a:ext>
            </a:extLst>
          </p:cNvPr>
          <p:cNvSpPr>
            <a:spLocks noGrp="1"/>
          </p:cNvSpPr>
          <p:nvPr>
            <p:ph type="dt" sz="half" idx="10"/>
          </p:nvPr>
        </p:nvSpPr>
        <p:spPr/>
        <p:txBody>
          <a:bodyPr/>
          <a:lstStyle>
            <a:lvl1pPr>
              <a:defRPr/>
            </a:lvl1pPr>
          </a:lstStyle>
          <a:p>
            <a:pPr>
              <a:defRPr/>
            </a:pPr>
            <a:fld id="{EB2E69DC-BA54-4D29-9140-78E239C68192}" type="datetime1">
              <a:rPr lang="cs-CZ"/>
              <a:pPr>
                <a:defRPr/>
              </a:pPr>
              <a:t>26.01.2023</a:t>
            </a:fld>
            <a:endParaRPr lang="cs-CZ"/>
          </a:p>
        </p:txBody>
      </p:sp>
      <p:sp>
        <p:nvSpPr>
          <p:cNvPr id="5" name="Zástupný symbol pro zápatí 21">
            <a:extLst>
              <a:ext uri="{FF2B5EF4-FFF2-40B4-BE49-F238E27FC236}">
                <a16:creationId xmlns:a16="http://schemas.microsoft.com/office/drawing/2014/main" id="{47DAD2F9-7638-49A5-AB93-5554DD923DAD}"/>
              </a:ext>
            </a:extLst>
          </p:cNvPr>
          <p:cNvSpPr>
            <a:spLocks noGrp="1"/>
          </p:cNvSpPr>
          <p:nvPr>
            <p:ph type="ftr" sz="quarter" idx="11"/>
          </p:nvPr>
        </p:nvSpPr>
        <p:spPr/>
        <p:txBody>
          <a:bodyPr/>
          <a:lstStyle>
            <a:lvl1pPr>
              <a:defRPr/>
            </a:lvl1pPr>
          </a:lstStyle>
          <a:p>
            <a:pPr>
              <a:defRPr/>
            </a:pPr>
            <a:r>
              <a:rPr lang="en-US"/>
              <a:t>JRP meeting, Rome</a:t>
            </a:r>
            <a:endParaRPr lang="cs-CZ"/>
          </a:p>
        </p:txBody>
      </p:sp>
      <p:sp>
        <p:nvSpPr>
          <p:cNvPr id="6" name="Zástupný symbol pro číslo snímku 17">
            <a:extLst>
              <a:ext uri="{FF2B5EF4-FFF2-40B4-BE49-F238E27FC236}">
                <a16:creationId xmlns:a16="http://schemas.microsoft.com/office/drawing/2014/main" id="{1A8574CC-F38B-4EA5-8365-90D89A401010}"/>
              </a:ext>
            </a:extLst>
          </p:cNvPr>
          <p:cNvSpPr>
            <a:spLocks noGrp="1"/>
          </p:cNvSpPr>
          <p:nvPr>
            <p:ph type="sldNum" sz="quarter" idx="12"/>
          </p:nvPr>
        </p:nvSpPr>
        <p:spPr/>
        <p:txBody>
          <a:bodyPr/>
          <a:lstStyle>
            <a:lvl1pPr>
              <a:defRPr/>
            </a:lvl1pPr>
          </a:lstStyle>
          <a:p>
            <a:pPr>
              <a:defRPr/>
            </a:pPr>
            <a:fld id="{9C6D8329-16D5-4C6E-84B8-F1C6D5A59F8C}" type="slidenum">
              <a:rPr lang="cs-CZ" altLang="cs-CZ"/>
              <a:pPr>
                <a:defRPr/>
              </a:pPr>
              <a:t>‹#›</a:t>
            </a:fld>
            <a:endParaRPr lang="cs-CZ" altLang="cs-CZ"/>
          </a:p>
        </p:txBody>
      </p:sp>
    </p:spTree>
    <p:extLst>
      <p:ext uri="{BB962C8B-B14F-4D97-AF65-F5344CB8AC3E}">
        <p14:creationId xmlns:p14="http://schemas.microsoft.com/office/powerpoint/2010/main" val="423873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a:extLst>
              <a:ext uri="{FF2B5EF4-FFF2-40B4-BE49-F238E27FC236}">
                <a16:creationId xmlns:a16="http://schemas.microsoft.com/office/drawing/2014/main" id="{559F31B9-7BE8-4A70-9DA0-2A93692E3C26}"/>
              </a:ext>
            </a:extLst>
          </p:cNvPr>
          <p:cNvSpPr>
            <a:spLocks noGrp="1"/>
          </p:cNvSpPr>
          <p:nvPr>
            <p:ph type="dt" sz="half" idx="10"/>
          </p:nvPr>
        </p:nvSpPr>
        <p:spPr/>
        <p:txBody>
          <a:bodyPr/>
          <a:lstStyle>
            <a:lvl1pPr>
              <a:defRPr/>
            </a:lvl1pPr>
          </a:lstStyle>
          <a:p>
            <a:pPr>
              <a:defRPr/>
            </a:pPr>
            <a:fld id="{FDC5AA87-CFEC-4FD1-A72A-A2DBFBED601B}" type="datetime1">
              <a:rPr lang="cs-CZ"/>
              <a:pPr>
                <a:defRPr/>
              </a:pPr>
              <a:t>26.01.2023</a:t>
            </a:fld>
            <a:endParaRPr lang="cs-CZ"/>
          </a:p>
        </p:txBody>
      </p:sp>
      <p:sp>
        <p:nvSpPr>
          <p:cNvPr id="5" name="Zástupný symbol pro zápatí 21">
            <a:extLst>
              <a:ext uri="{FF2B5EF4-FFF2-40B4-BE49-F238E27FC236}">
                <a16:creationId xmlns:a16="http://schemas.microsoft.com/office/drawing/2014/main" id="{8996D514-6545-4B18-9E4A-74C70AA27689}"/>
              </a:ext>
            </a:extLst>
          </p:cNvPr>
          <p:cNvSpPr>
            <a:spLocks noGrp="1"/>
          </p:cNvSpPr>
          <p:nvPr>
            <p:ph type="ftr" sz="quarter" idx="11"/>
          </p:nvPr>
        </p:nvSpPr>
        <p:spPr/>
        <p:txBody>
          <a:bodyPr/>
          <a:lstStyle>
            <a:lvl1pPr>
              <a:defRPr/>
            </a:lvl1pPr>
          </a:lstStyle>
          <a:p>
            <a:pPr>
              <a:defRPr/>
            </a:pPr>
            <a:r>
              <a:rPr lang="en-US"/>
              <a:t>JRP meeting, Rome</a:t>
            </a:r>
            <a:endParaRPr lang="cs-CZ"/>
          </a:p>
        </p:txBody>
      </p:sp>
      <p:sp>
        <p:nvSpPr>
          <p:cNvPr id="6" name="Zástupný symbol pro číslo snímku 17">
            <a:extLst>
              <a:ext uri="{FF2B5EF4-FFF2-40B4-BE49-F238E27FC236}">
                <a16:creationId xmlns:a16="http://schemas.microsoft.com/office/drawing/2014/main" id="{AC5D4F7B-0FCE-4422-9E71-25BE8C6DED40}"/>
              </a:ext>
            </a:extLst>
          </p:cNvPr>
          <p:cNvSpPr>
            <a:spLocks noGrp="1"/>
          </p:cNvSpPr>
          <p:nvPr>
            <p:ph type="sldNum" sz="quarter" idx="12"/>
          </p:nvPr>
        </p:nvSpPr>
        <p:spPr/>
        <p:txBody>
          <a:bodyPr/>
          <a:lstStyle>
            <a:lvl1pPr>
              <a:defRPr/>
            </a:lvl1pPr>
          </a:lstStyle>
          <a:p>
            <a:pPr>
              <a:defRPr/>
            </a:pPr>
            <a:fld id="{D323299D-0E9D-43BD-88F6-F7F742873E8C}" type="slidenum">
              <a:rPr lang="cs-CZ" altLang="cs-CZ"/>
              <a:pPr>
                <a:defRPr/>
              </a:pPr>
              <a:t>‹#›</a:t>
            </a:fld>
            <a:endParaRPr lang="cs-CZ" altLang="cs-CZ"/>
          </a:p>
        </p:txBody>
      </p:sp>
    </p:spTree>
    <p:extLst>
      <p:ext uri="{BB962C8B-B14F-4D97-AF65-F5344CB8AC3E}">
        <p14:creationId xmlns:p14="http://schemas.microsoft.com/office/powerpoint/2010/main" val="32126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Nadpis 6"/>
          <p:cNvSpPr>
            <a:spLocks noGrp="1"/>
          </p:cNvSpPr>
          <p:nvPr>
            <p:ph type="title"/>
          </p:nvPr>
        </p:nvSpPr>
        <p:spPr/>
        <p:txBody>
          <a:bodyPr rtlCol="0"/>
          <a:lstStyle/>
          <a:p>
            <a:r>
              <a:rPr lang="cs-CZ"/>
              <a:t>Klepnutím lze upravit styl předlohy nadpisů.</a:t>
            </a:r>
            <a:endParaRPr lang="en-US"/>
          </a:p>
        </p:txBody>
      </p:sp>
      <p:sp>
        <p:nvSpPr>
          <p:cNvPr id="4" name="Zástupný symbol pro datum 9">
            <a:extLst>
              <a:ext uri="{FF2B5EF4-FFF2-40B4-BE49-F238E27FC236}">
                <a16:creationId xmlns:a16="http://schemas.microsoft.com/office/drawing/2014/main" id="{681ABE4E-0BDD-4FEF-B8B1-59BF78935B30}"/>
              </a:ext>
            </a:extLst>
          </p:cNvPr>
          <p:cNvSpPr>
            <a:spLocks noGrp="1"/>
          </p:cNvSpPr>
          <p:nvPr>
            <p:ph type="dt" sz="half" idx="10"/>
          </p:nvPr>
        </p:nvSpPr>
        <p:spPr/>
        <p:txBody>
          <a:bodyPr/>
          <a:lstStyle>
            <a:lvl1pPr>
              <a:defRPr/>
            </a:lvl1pPr>
          </a:lstStyle>
          <a:p>
            <a:pPr>
              <a:defRPr/>
            </a:pPr>
            <a:fld id="{4506FB2E-7303-47AE-9A2C-D154ACB19D9E}" type="datetime1">
              <a:rPr lang="cs-CZ"/>
              <a:pPr>
                <a:defRPr/>
              </a:pPr>
              <a:t>26.01.2023</a:t>
            </a:fld>
            <a:endParaRPr lang="cs-CZ"/>
          </a:p>
        </p:txBody>
      </p:sp>
      <p:sp>
        <p:nvSpPr>
          <p:cNvPr id="5" name="Zástupný symbol pro zápatí 21">
            <a:extLst>
              <a:ext uri="{FF2B5EF4-FFF2-40B4-BE49-F238E27FC236}">
                <a16:creationId xmlns:a16="http://schemas.microsoft.com/office/drawing/2014/main" id="{E9388835-5E66-4440-9988-7E5AA4D6C5B4}"/>
              </a:ext>
            </a:extLst>
          </p:cNvPr>
          <p:cNvSpPr>
            <a:spLocks noGrp="1"/>
          </p:cNvSpPr>
          <p:nvPr>
            <p:ph type="ftr" sz="quarter" idx="11"/>
          </p:nvPr>
        </p:nvSpPr>
        <p:spPr/>
        <p:txBody>
          <a:bodyPr/>
          <a:lstStyle>
            <a:lvl1pPr>
              <a:defRPr/>
            </a:lvl1pPr>
          </a:lstStyle>
          <a:p>
            <a:pPr>
              <a:defRPr/>
            </a:pPr>
            <a:r>
              <a:rPr lang="en-US"/>
              <a:t>JRP meeting, Rome</a:t>
            </a:r>
            <a:endParaRPr lang="cs-CZ"/>
          </a:p>
        </p:txBody>
      </p:sp>
      <p:sp>
        <p:nvSpPr>
          <p:cNvPr id="6" name="Zástupný symbol pro číslo snímku 17">
            <a:extLst>
              <a:ext uri="{FF2B5EF4-FFF2-40B4-BE49-F238E27FC236}">
                <a16:creationId xmlns:a16="http://schemas.microsoft.com/office/drawing/2014/main" id="{0CFEE1B4-C09B-4696-97F7-22F482339C2F}"/>
              </a:ext>
            </a:extLst>
          </p:cNvPr>
          <p:cNvSpPr>
            <a:spLocks noGrp="1"/>
          </p:cNvSpPr>
          <p:nvPr>
            <p:ph type="sldNum" sz="quarter" idx="12"/>
          </p:nvPr>
        </p:nvSpPr>
        <p:spPr/>
        <p:txBody>
          <a:bodyPr/>
          <a:lstStyle>
            <a:lvl1pPr>
              <a:defRPr/>
            </a:lvl1pPr>
          </a:lstStyle>
          <a:p>
            <a:pPr>
              <a:defRPr/>
            </a:pPr>
            <a:fld id="{865295BD-460D-4638-AB84-571863D702D9}" type="slidenum">
              <a:rPr lang="cs-CZ" altLang="cs-CZ"/>
              <a:pPr>
                <a:defRPr/>
              </a:pPr>
              <a:t>‹#›</a:t>
            </a:fld>
            <a:endParaRPr lang="cs-CZ" altLang="cs-CZ"/>
          </a:p>
        </p:txBody>
      </p:sp>
    </p:spTree>
    <p:extLst>
      <p:ext uri="{BB962C8B-B14F-4D97-AF65-F5344CB8AC3E}">
        <p14:creationId xmlns:p14="http://schemas.microsoft.com/office/powerpoint/2010/main" val="394483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Dvojitá šipka 10">
            <a:extLst>
              <a:ext uri="{FF2B5EF4-FFF2-40B4-BE49-F238E27FC236}">
                <a16:creationId xmlns:a16="http://schemas.microsoft.com/office/drawing/2014/main" id="{D0640232-AE2A-4F7A-ADAF-69F67B43756E}"/>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Dvojitá šipka 11">
            <a:extLst>
              <a:ext uri="{FF2B5EF4-FFF2-40B4-BE49-F238E27FC236}">
                <a16:creationId xmlns:a16="http://schemas.microsoft.com/office/drawing/2014/main" id="{B218175C-5512-4622-AC4D-BC96C91501F3}"/>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Nadpis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cs-CZ"/>
              <a:t>Klepnutím lze upravit styl předlohy nadpisů.</a:t>
            </a:r>
            <a:endParaRPr lang="en-US"/>
          </a:p>
        </p:txBody>
      </p:sp>
      <p:sp>
        <p:nvSpPr>
          <p:cNvPr id="3" name="Zástupný symbol pro text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cs-CZ"/>
              <a:t>Klepnutím lze upravit styly předlohy textu.</a:t>
            </a:r>
          </a:p>
        </p:txBody>
      </p:sp>
      <p:sp>
        <p:nvSpPr>
          <p:cNvPr id="6" name="Zástupný symbol pro datum 3">
            <a:extLst>
              <a:ext uri="{FF2B5EF4-FFF2-40B4-BE49-F238E27FC236}">
                <a16:creationId xmlns:a16="http://schemas.microsoft.com/office/drawing/2014/main" id="{8F1E00F9-AB94-42E1-B9B7-A60348759D54}"/>
              </a:ext>
            </a:extLst>
          </p:cNvPr>
          <p:cNvSpPr>
            <a:spLocks noGrp="1"/>
          </p:cNvSpPr>
          <p:nvPr>
            <p:ph type="dt" sz="half" idx="10"/>
          </p:nvPr>
        </p:nvSpPr>
        <p:spPr/>
        <p:txBody>
          <a:bodyPr/>
          <a:lstStyle>
            <a:lvl1pPr>
              <a:defRPr/>
            </a:lvl1pPr>
            <a:extLst/>
          </a:lstStyle>
          <a:p>
            <a:pPr>
              <a:defRPr/>
            </a:pPr>
            <a:fld id="{20A6ABD2-DF5E-43A3-B1F6-00F056348FBA}" type="datetime1">
              <a:rPr lang="cs-CZ"/>
              <a:pPr>
                <a:defRPr/>
              </a:pPr>
              <a:t>26.01.2023</a:t>
            </a:fld>
            <a:endParaRPr lang="cs-CZ"/>
          </a:p>
        </p:txBody>
      </p:sp>
      <p:sp>
        <p:nvSpPr>
          <p:cNvPr id="7" name="Zástupný symbol pro zápatí 4">
            <a:extLst>
              <a:ext uri="{FF2B5EF4-FFF2-40B4-BE49-F238E27FC236}">
                <a16:creationId xmlns:a16="http://schemas.microsoft.com/office/drawing/2014/main" id="{40B50184-9E04-47AA-A3A0-8B7198CCBC02}"/>
              </a:ext>
            </a:extLst>
          </p:cNvPr>
          <p:cNvSpPr>
            <a:spLocks noGrp="1"/>
          </p:cNvSpPr>
          <p:nvPr>
            <p:ph type="ftr" sz="quarter" idx="11"/>
          </p:nvPr>
        </p:nvSpPr>
        <p:spPr/>
        <p:txBody>
          <a:bodyPr/>
          <a:lstStyle>
            <a:lvl1pPr>
              <a:defRPr/>
            </a:lvl1pPr>
            <a:extLst/>
          </a:lstStyle>
          <a:p>
            <a:pPr>
              <a:defRPr/>
            </a:pPr>
            <a:r>
              <a:rPr lang="en-US"/>
              <a:t>JRP meeting, Rome</a:t>
            </a:r>
            <a:endParaRPr lang="cs-CZ"/>
          </a:p>
        </p:txBody>
      </p:sp>
      <p:sp>
        <p:nvSpPr>
          <p:cNvPr id="8" name="Zástupný symbol pro číslo snímku 5">
            <a:extLst>
              <a:ext uri="{FF2B5EF4-FFF2-40B4-BE49-F238E27FC236}">
                <a16:creationId xmlns:a16="http://schemas.microsoft.com/office/drawing/2014/main" id="{909B73A0-6B8E-4812-AF26-360798D904C9}"/>
              </a:ext>
            </a:extLst>
          </p:cNvPr>
          <p:cNvSpPr>
            <a:spLocks noGrp="1"/>
          </p:cNvSpPr>
          <p:nvPr>
            <p:ph type="sldNum" sz="quarter" idx="12"/>
          </p:nvPr>
        </p:nvSpPr>
        <p:spPr/>
        <p:txBody>
          <a:bodyPr/>
          <a:lstStyle>
            <a:lvl1pPr>
              <a:defRPr/>
            </a:lvl1pPr>
          </a:lstStyle>
          <a:p>
            <a:pPr>
              <a:defRPr/>
            </a:pPr>
            <a:fld id="{2926F26A-883E-40B9-9B18-0E4AAE56033D}" type="slidenum">
              <a:rPr lang="cs-CZ" altLang="cs-CZ"/>
              <a:pPr>
                <a:defRPr/>
              </a:pPr>
              <a:t>‹#›</a:t>
            </a:fld>
            <a:endParaRPr lang="cs-CZ" altLang="cs-CZ"/>
          </a:p>
        </p:txBody>
      </p:sp>
    </p:spTree>
    <p:extLst>
      <p:ext uri="{BB962C8B-B14F-4D97-AF65-F5344CB8AC3E}">
        <p14:creationId xmlns:p14="http://schemas.microsoft.com/office/powerpoint/2010/main" val="19282487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Nadpis 7"/>
          <p:cNvSpPr>
            <a:spLocks noGrp="1"/>
          </p:cNvSpPr>
          <p:nvPr>
            <p:ph type="title"/>
          </p:nvPr>
        </p:nvSpPr>
        <p:spPr/>
        <p:txBody>
          <a:bodyPr rtlCol="0"/>
          <a:lstStyle/>
          <a:p>
            <a:r>
              <a:rPr lang="cs-CZ"/>
              <a:t>Klepnutím lze upravit styl předlohy nadpisů.</a:t>
            </a:r>
            <a:endParaRPr lang="en-US"/>
          </a:p>
        </p:txBody>
      </p:sp>
      <p:sp>
        <p:nvSpPr>
          <p:cNvPr id="5" name="Zástupný symbol pro datum 4">
            <a:extLst>
              <a:ext uri="{FF2B5EF4-FFF2-40B4-BE49-F238E27FC236}">
                <a16:creationId xmlns:a16="http://schemas.microsoft.com/office/drawing/2014/main" id="{60BB198D-69CE-40D6-9C29-280685EF8C0C}"/>
              </a:ext>
            </a:extLst>
          </p:cNvPr>
          <p:cNvSpPr>
            <a:spLocks noGrp="1"/>
          </p:cNvSpPr>
          <p:nvPr>
            <p:ph type="dt" sz="half" idx="10"/>
          </p:nvPr>
        </p:nvSpPr>
        <p:spPr/>
        <p:txBody>
          <a:bodyPr/>
          <a:lstStyle>
            <a:lvl1pPr>
              <a:defRPr/>
            </a:lvl1pPr>
            <a:extLst/>
          </a:lstStyle>
          <a:p>
            <a:pPr>
              <a:defRPr/>
            </a:pPr>
            <a:fld id="{ADFEE57E-E82B-45C2-BE1E-9532734C09F8}" type="datetime1">
              <a:rPr lang="cs-CZ"/>
              <a:pPr>
                <a:defRPr/>
              </a:pPr>
              <a:t>26.01.2023</a:t>
            </a:fld>
            <a:endParaRPr lang="cs-CZ"/>
          </a:p>
        </p:txBody>
      </p:sp>
      <p:sp>
        <p:nvSpPr>
          <p:cNvPr id="6" name="Zástupný symbol pro zápatí 5">
            <a:extLst>
              <a:ext uri="{FF2B5EF4-FFF2-40B4-BE49-F238E27FC236}">
                <a16:creationId xmlns:a16="http://schemas.microsoft.com/office/drawing/2014/main" id="{5C8E3914-2385-4E7C-B9C8-5B72F2449B61}"/>
              </a:ext>
            </a:extLst>
          </p:cNvPr>
          <p:cNvSpPr>
            <a:spLocks noGrp="1"/>
          </p:cNvSpPr>
          <p:nvPr>
            <p:ph type="ftr" sz="quarter" idx="11"/>
          </p:nvPr>
        </p:nvSpPr>
        <p:spPr/>
        <p:txBody>
          <a:bodyPr/>
          <a:lstStyle>
            <a:lvl1pPr>
              <a:defRPr/>
            </a:lvl1pPr>
            <a:extLst/>
          </a:lstStyle>
          <a:p>
            <a:pPr>
              <a:defRPr/>
            </a:pPr>
            <a:r>
              <a:rPr lang="en-US"/>
              <a:t>JRP meeting, Rome</a:t>
            </a:r>
            <a:endParaRPr lang="cs-CZ"/>
          </a:p>
        </p:txBody>
      </p:sp>
      <p:sp>
        <p:nvSpPr>
          <p:cNvPr id="7" name="Zástupný symbol pro číslo snímku 6">
            <a:extLst>
              <a:ext uri="{FF2B5EF4-FFF2-40B4-BE49-F238E27FC236}">
                <a16:creationId xmlns:a16="http://schemas.microsoft.com/office/drawing/2014/main" id="{2977DACE-6A26-45E3-BF73-7DE71148B93E}"/>
              </a:ext>
            </a:extLst>
          </p:cNvPr>
          <p:cNvSpPr>
            <a:spLocks noGrp="1"/>
          </p:cNvSpPr>
          <p:nvPr>
            <p:ph type="sldNum" sz="quarter" idx="12"/>
          </p:nvPr>
        </p:nvSpPr>
        <p:spPr/>
        <p:txBody>
          <a:bodyPr/>
          <a:lstStyle>
            <a:lvl1pPr>
              <a:defRPr/>
            </a:lvl1pPr>
          </a:lstStyle>
          <a:p>
            <a:pPr>
              <a:defRPr/>
            </a:pPr>
            <a:fld id="{9C6EE06C-A1A7-49F9-B774-572B2FB2D655}" type="slidenum">
              <a:rPr lang="cs-CZ" altLang="cs-CZ"/>
              <a:pPr>
                <a:defRPr/>
              </a:pPr>
              <a:t>‹#›</a:t>
            </a:fld>
            <a:endParaRPr lang="cs-CZ" altLang="cs-CZ"/>
          </a:p>
        </p:txBody>
      </p:sp>
    </p:spTree>
    <p:extLst>
      <p:ext uri="{BB962C8B-B14F-4D97-AF65-F5344CB8AC3E}">
        <p14:creationId xmlns:p14="http://schemas.microsoft.com/office/powerpoint/2010/main" val="31301235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lstStyle>
            <a:lvl1pPr>
              <a:defRPr/>
            </a:lvl1pPr>
            <a:extLst/>
          </a:lstStyle>
          <a:p>
            <a:r>
              <a:rPr lang="cs-CZ"/>
              <a:t>Klepnutím lze upravit styl předlohy nadpisů.</a:t>
            </a:r>
            <a:endParaRPr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cs-CZ"/>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cs-CZ"/>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F5B78A12-90EB-4A2D-8C75-9446ABF56084}"/>
              </a:ext>
            </a:extLst>
          </p:cNvPr>
          <p:cNvSpPr>
            <a:spLocks noGrp="1"/>
          </p:cNvSpPr>
          <p:nvPr>
            <p:ph type="dt" sz="half" idx="10"/>
          </p:nvPr>
        </p:nvSpPr>
        <p:spPr/>
        <p:txBody>
          <a:bodyPr/>
          <a:lstStyle>
            <a:lvl1pPr>
              <a:defRPr/>
            </a:lvl1pPr>
            <a:extLst/>
          </a:lstStyle>
          <a:p>
            <a:pPr>
              <a:defRPr/>
            </a:pPr>
            <a:fld id="{DE0D4F95-866A-404D-AF92-7E08A8486800}" type="datetime1">
              <a:rPr lang="cs-CZ"/>
              <a:pPr>
                <a:defRPr/>
              </a:pPr>
              <a:t>26.01.2023</a:t>
            </a:fld>
            <a:endParaRPr lang="cs-CZ"/>
          </a:p>
        </p:txBody>
      </p:sp>
      <p:sp>
        <p:nvSpPr>
          <p:cNvPr id="8" name="Zástupný symbol pro zápatí 7">
            <a:extLst>
              <a:ext uri="{FF2B5EF4-FFF2-40B4-BE49-F238E27FC236}">
                <a16:creationId xmlns:a16="http://schemas.microsoft.com/office/drawing/2014/main" id="{14D17EFA-145E-460C-AAA3-9973537DD4D5}"/>
              </a:ext>
            </a:extLst>
          </p:cNvPr>
          <p:cNvSpPr>
            <a:spLocks noGrp="1"/>
          </p:cNvSpPr>
          <p:nvPr>
            <p:ph type="ftr" sz="quarter" idx="11"/>
          </p:nvPr>
        </p:nvSpPr>
        <p:spPr/>
        <p:txBody>
          <a:bodyPr/>
          <a:lstStyle>
            <a:lvl1pPr>
              <a:defRPr/>
            </a:lvl1pPr>
            <a:extLst/>
          </a:lstStyle>
          <a:p>
            <a:pPr>
              <a:defRPr/>
            </a:pPr>
            <a:r>
              <a:rPr lang="en-US"/>
              <a:t>JRP meeting, Rome</a:t>
            </a:r>
            <a:endParaRPr lang="cs-CZ"/>
          </a:p>
        </p:txBody>
      </p:sp>
      <p:sp>
        <p:nvSpPr>
          <p:cNvPr id="9" name="Zástupný symbol pro číslo snímku 8">
            <a:extLst>
              <a:ext uri="{FF2B5EF4-FFF2-40B4-BE49-F238E27FC236}">
                <a16:creationId xmlns:a16="http://schemas.microsoft.com/office/drawing/2014/main" id="{D1B231FE-DE64-4CA9-A82A-4D291673B275}"/>
              </a:ext>
            </a:extLst>
          </p:cNvPr>
          <p:cNvSpPr>
            <a:spLocks noGrp="1"/>
          </p:cNvSpPr>
          <p:nvPr>
            <p:ph type="sldNum" sz="quarter" idx="12"/>
          </p:nvPr>
        </p:nvSpPr>
        <p:spPr/>
        <p:txBody>
          <a:bodyPr/>
          <a:lstStyle>
            <a:lvl1pPr>
              <a:defRPr/>
            </a:lvl1pPr>
          </a:lstStyle>
          <a:p>
            <a:pPr>
              <a:defRPr/>
            </a:pPr>
            <a:fld id="{2C2DF772-B041-42D0-98C7-47A4C59B520B}" type="slidenum">
              <a:rPr lang="cs-CZ" altLang="cs-CZ"/>
              <a:pPr>
                <a:defRPr/>
              </a:pPr>
              <a:t>‹#›</a:t>
            </a:fld>
            <a:endParaRPr lang="cs-CZ" altLang="cs-CZ"/>
          </a:p>
        </p:txBody>
      </p:sp>
    </p:spTree>
    <p:extLst>
      <p:ext uri="{BB962C8B-B14F-4D97-AF65-F5344CB8AC3E}">
        <p14:creationId xmlns:p14="http://schemas.microsoft.com/office/powerpoint/2010/main" val="17049499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Nadpis 5"/>
          <p:cNvSpPr>
            <a:spLocks noGrp="1"/>
          </p:cNvSpPr>
          <p:nvPr>
            <p:ph type="title"/>
          </p:nvPr>
        </p:nvSpPr>
        <p:spPr/>
        <p:txBody>
          <a:bodyPr rtlCol="0"/>
          <a:lstStyle/>
          <a:p>
            <a:r>
              <a:rPr lang="cs-CZ"/>
              <a:t>Klepnutím lze upravit styl předlohy nadpisů.</a:t>
            </a:r>
            <a:endParaRPr lang="en-US"/>
          </a:p>
        </p:txBody>
      </p:sp>
      <p:sp>
        <p:nvSpPr>
          <p:cNvPr id="3" name="Zástupný symbol pro datum 2">
            <a:extLst>
              <a:ext uri="{FF2B5EF4-FFF2-40B4-BE49-F238E27FC236}">
                <a16:creationId xmlns:a16="http://schemas.microsoft.com/office/drawing/2014/main" id="{A74EC3EB-0702-42CA-A852-20B4AD14E9D6}"/>
              </a:ext>
            </a:extLst>
          </p:cNvPr>
          <p:cNvSpPr>
            <a:spLocks noGrp="1"/>
          </p:cNvSpPr>
          <p:nvPr>
            <p:ph type="dt" sz="half" idx="10"/>
          </p:nvPr>
        </p:nvSpPr>
        <p:spPr/>
        <p:txBody>
          <a:bodyPr/>
          <a:lstStyle>
            <a:lvl1pPr>
              <a:defRPr/>
            </a:lvl1pPr>
            <a:extLst/>
          </a:lstStyle>
          <a:p>
            <a:pPr>
              <a:defRPr/>
            </a:pPr>
            <a:fld id="{88A7C864-75EE-4108-8DF7-3017F9DDA6F8}" type="datetime1">
              <a:rPr lang="cs-CZ"/>
              <a:pPr>
                <a:defRPr/>
              </a:pPr>
              <a:t>26.01.2023</a:t>
            </a:fld>
            <a:endParaRPr lang="cs-CZ"/>
          </a:p>
        </p:txBody>
      </p:sp>
      <p:sp>
        <p:nvSpPr>
          <p:cNvPr id="4" name="Zástupný symbol pro zápatí 3">
            <a:extLst>
              <a:ext uri="{FF2B5EF4-FFF2-40B4-BE49-F238E27FC236}">
                <a16:creationId xmlns:a16="http://schemas.microsoft.com/office/drawing/2014/main" id="{B6429BC9-7DE1-4C16-8FE0-C5FBDD7EECB3}"/>
              </a:ext>
            </a:extLst>
          </p:cNvPr>
          <p:cNvSpPr>
            <a:spLocks noGrp="1"/>
          </p:cNvSpPr>
          <p:nvPr>
            <p:ph type="ftr" sz="quarter" idx="11"/>
          </p:nvPr>
        </p:nvSpPr>
        <p:spPr/>
        <p:txBody>
          <a:bodyPr/>
          <a:lstStyle>
            <a:lvl1pPr>
              <a:defRPr/>
            </a:lvl1pPr>
            <a:extLst/>
          </a:lstStyle>
          <a:p>
            <a:pPr>
              <a:defRPr/>
            </a:pPr>
            <a:r>
              <a:rPr lang="en-US"/>
              <a:t>JRP meeting, Rome</a:t>
            </a:r>
            <a:endParaRPr lang="cs-CZ"/>
          </a:p>
        </p:txBody>
      </p:sp>
      <p:sp>
        <p:nvSpPr>
          <p:cNvPr id="5" name="Zástupný symbol pro číslo snímku 4">
            <a:extLst>
              <a:ext uri="{FF2B5EF4-FFF2-40B4-BE49-F238E27FC236}">
                <a16:creationId xmlns:a16="http://schemas.microsoft.com/office/drawing/2014/main" id="{972941FC-7F46-463B-981B-451AF6FA9E0B}"/>
              </a:ext>
            </a:extLst>
          </p:cNvPr>
          <p:cNvSpPr>
            <a:spLocks noGrp="1"/>
          </p:cNvSpPr>
          <p:nvPr>
            <p:ph type="sldNum" sz="quarter" idx="12"/>
          </p:nvPr>
        </p:nvSpPr>
        <p:spPr/>
        <p:txBody>
          <a:bodyPr/>
          <a:lstStyle>
            <a:lvl1pPr>
              <a:defRPr/>
            </a:lvl1pPr>
          </a:lstStyle>
          <a:p>
            <a:pPr>
              <a:defRPr/>
            </a:pPr>
            <a:fld id="{E09F16F1-56F8-4924-98FF-F46D8AEA3DA4}" type="slidenum">
              <a:rPr lang="cs-CZ" altLang="cs-CZ"/>
              <a:pPr>
                <a:defRPr/>
              </a:pPr>
              <a:t>‹#›</a:t>
            </a:fld>
            <a:endParaRPr lang="cs-CZ" altLang="cs-CZ"/>
          </a:p>
        </p:txBody>
      </p:sp>
    </p:spTree>
    <p:extLst>
      <p:ext uri="{BB962C8B-B14F-4D97-AF65-F5344CB8AC3E}">
        <p14:creationId xmlns:p14="http://schemas.microsoft.com/office/powerpoint/2010/main" val="39772357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a:extLst>
              <a:ext uri="{FF2B5EF4-FFF2-40B4-BE49-F238E27FC236}">
                <a16:creationId xmlns:a16="http://schemas.microsoft.com/office/drawing/2014/main" id="{070D971E-F398-4FF2-9004-E777B41DC34F}"/>
              </a:ext>
            </a:extLst>
          </p:cNvPr>
          <p:cNvSpPr>
            <a:spLocks noGrp="1"/>
          </p:cNvSpPr>
          <p:nvPr>
            <p:ph type="dt" sz="half" idx="10"/>
          </p:nvPr>
        </p:nvSpPr>
        <p:spPr/>
        <p:txBody>
          <a:bodyPr/>
          <a:lstStyle>
            <a:lvl1pPr>
              <a:defRPr/>
            </a:lvl1pPr>
          </a:lstStyle>
          <a:p>
            <a:pPr>
              <a:defRPr/>
            </a:pPr>
            <a:fld id="{15DE1178-7414-41F6-9AE8-DB0ADB4CDD8D}" type="datetime1">
              <a:rPr lang="cs-CZ"/>
              <a:pPr>
                <a:defRPr/>
              </a:pPr>
              <a:t>26.01.2023</a:t>
            </a:fld>
            <a:endParaRPr lang="cs-CZ"/>
          </a:p>
        </p:txBody>
      </p:sp>
      <p:sp>
        <p:nvSpPr>
          <p:cNvPr id="3" name="Zástupný symbol pro zápatí 21">
            <a:extLst>
              <a:ext uri="{FF2B5EF4-FFF2-40B4-BE49-F238E27FC236}">
                <a16:creationId xmlns:a16="http://schemas.microsoft.com/office/drawing/2014/main" id="{7E2CA6D2-1685-48F7-959E-396C863D8BFB}"/>
              </a:ext>
            </a:extLst>
          </p:cNvPr>
          <p:cNvSpPr>
            <a:spLocks noGrp="1"/>
          </p:cNvSpPr>
          <p:nvPr>
            <p:ph type="ftr" sz="quarter" idx="11"/>
          </p:nvPr>
        </p:nvSpPr>
        <p:spPr/>
        <p:txBody>
          <a:bodyPr/>
          <a:lstStyle>
            <a:lvl1pPr>
              <a:defRPr/>
            </a:lvl1pPr>
          </a:lstStyle>
          <a:p>
            <a:pPr>
              <a:defRPr/>
            </a:pPr>
            <a:r>
              <a:rPr lang="en-US"/>
              <a:t>JRP meeting, Rome</a:t>
            </a:r>
            <a:endParaRPr lang="cs-CZ"/>
          </a:p>
        </p:txBody>
      </p:sp>
      <p:sp>
        <p:nvSpPr>
          <p:cNvPr id="4" name="Zástupný symbol pro číslo snímku 17">
            <a:extLst>
              <a:ext uri="{FF2B5EF4-FFF2-40B4-BE49-F238E27FC236}">
                <a16:creationId xmlns:a16="http://schemas.microsoft.com/office/drawing/2014/main" id="{5D24CAB1-4EE5-4177-B9B0-6C28D4D7D20D}"/>
              </a:ext>
            </a:extLst>
          </p:cNvPr>
          <p:cNvSpPr>
            <a:spLocks noGrp="1"/>
          </p:cNvSpPr>
          <p:nvPr>
            <p:ph type="sldNum" sz="quarter" idx="12"/>
          </p:nvPr>
        </p:nvSpPr>
        <p:spPr/>
        <p:txBody>
          <a:bodyPr/>
          <a:lstStyle>
            <a:lvl1pPr>
              <a:defRPr/>
            </a:lvl1pPr>
          </a:lstStyle>
          <a:p>
            <a:pPr>
              <a:defRPr/>
            </a:pPr>
            <a:fld id="{1517B690-AC58-4797-B420-56BFD604A091}" type="slidenum">
              <a:rPr lang="cs-CZ" altLang="cs-CZ"/>
              <a:pPr>
                <a:defRPr/>
              </a:pPr>
              <a:t>‹#›</a:t>
            </a:fld>
            <a:endParaRPr lang="cs-CZ" altLang="cs-CZ"/>
          </a:p>
        </p:txBody>
      </p:sp>
    </p:spTree>
    <p:extLst>
      <p:ext uri="{BB962C8B-B14F-4D97-AF65-F5344CB8AC3E}">
        <p14:creationId xmlns:p14="http://schemas.microsoft.com/office/powerpoint/2010/main" val="235150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cs-CZ"/>
              <a:t>Klepnutím lze upravit styl předlohy nadpisů.</a:t>
            </a:r>
            <a:endParaRPr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cs-CZ"/>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8C697934-A540-41E0-B83F-C599DA5F35B2}"/>
              </a:ext>
            </a:extLst>
          </p:cNvPr>
          <p:cNvSpPr>
            <a:spLocks noGrp="1"/>
          </p:cNvSpPr>
          <p:nvPr>
            <p:ph type="dt" sz="half" idx="10"/>
          </p:nvPr>
        </p:nvSpPr>
        <p:spPr/>
        <p:txBody>
          <a:bodyPr/>
          <a:lstStyle>
            <a:lvl1pPr>
              <a:defRPr/>
            </a:lvl1pPr>
            <a:extLst/>
          </a:lstStyle>
          <a:p>
            <a:pPr>
              <a:defRPr/>
            </a:pPr>
            <a:fld id="{7C6504FA-86BF-4E42-835D-518BF2E8E70F}" type="datetime1">
              <a:rPr lang="cs-CZ"/>
              <a:pPr>
                <a:defRPr/>
              </a:pPr>
              <a:t>26.01.2023</a:t>
            </a:fld>
            <a:endParaRPr lang="cs-CZ"/>
          </a:p>
        </p:txBody>
      </p:sp>
      <p:sp>
        <p:nvSpPr>
          <p:cNvPr id="6" name="Zástupný symbol pro zápatí 5">
            <a:extLst>
              <a:ext uri="{FF2B5EF4-FFF2-40B4-BE49-F238E27FC236}">
                <a16:creationId xmlns:a16="http://schemas.microsoft.com/office/drawing/2014/main" id="{FF9F7B28-6F7C-41A8-9E5C-9C9E5D2BE9B9}"/>
              </a:ext>
            </a:extLst>
          </p:cNvPr>
          <p:cNvSpPr>
            <a:spLocks noGrp="1"/>
          </p:cNvSpPr>
          <p:nvPr>
            <p:ph type="ftr" sz="quarter" idx="11"/>
          </p:nvPr>
        </p:nvSpPr>
        <p:spPr/>
        <p:txBody>
          <a:bodyPr/>
          <a:lstStyle>
            <a:lvl1pPr>
              <a:defRPr/>
            </a:lvl1pPr>
            <a:extLst/>
          </a:lstStyle>
          <a:p>
            <a:pPr>
              <a:defRPr/>
            </a:pPr>
            <a:r>
              <a:rPr lang="en-US"/>
              <a:t>JRP meeting, Rome</a:t>
            </a:r>
            <a:endParaRPr lang="cs-CZ"/>
          </a:p>
        </p:txBody>
      </p:sp>
      <p:sp>
        <p:nvSpPr>
          <p:cNvPr id="7" name="Zástupný symbol pro číslo snímku 6">
            <a:extLst>
              <a:ext uri="{FF2B5EF4-FFF2-40B4-BE49-F238E27FC236}">
                <a16:creationId xmlns:a16="http://schemas.microsoft.com/office/drawing/2014/main" id="{CD2E24E0-DB84-4505-8F57-1DE72D51B603}"/>
              </a:ext>
            </a:extLst>
          </p:cNvPr>
          <p:cNvSpPr>
            <a:spLocks noGrp="1"/>
          </p:cNvSpPr>
          <p:nvPr>
            <p:ph type="sldNum" sz="quarter" idx="12"/>
          </p:nvPr>
        </p:nvSpPr>
        <p:spPr/>
        <p:txBody>
          <a:bodyPr/>
          <a:lstStyle>
            <a:lvl1pPr>
              <a:defRPr/>
            </a:lvl1pPr>
          </a:lstStyle>
          <a:p>
            <a:pPr>
              <a:defRPr/>
            </a:pPr>
            <a:fld id="{A99FF9FA-26C5-4752-A3E5-581913EA88F5}" type="slidenum">
              <a:rPr lang="cs-CZ" altLang="cs-CZ"/>
              <a:pPr>
                <a:defRPr/>
              </a:pPr>
              <a:t>‹#›</a:t>
            </a:fld>
            <a:endParaRPr lang="cs-CZ" altLang="cs-CZ"/>
          </a:p>
        </p:txBody>
      </p:sp>
    </p:spTree>
    <p:extLst>
      <p:ext uri="{BB962C8B-B14F-4D97-AF65-F5344CB8AC3E}">
        <p14:creationId xmlns:p14="http://schemas.microsoft.com/office/powerpoint/2010/main" val="7002489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Volný tvar 10">
            <a:extLst>
              <a:ext uri="{FF2B5EF4-FFF2-40B4-BE49-F238E27FC236}">
                <a16:creationId xmlns:a16="http://schemas.microsoft.com/office/drawing/2014/main" id="{F7BFEF71-40B3-43CB-8C5D-132D04BCA580}"/>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Volný tvar 15">
            <a:extLst>
              <a:ext uri="{FF2B5EF4-FFF2-40B4-BE49-F238E27FC236}">
                <a16:creationId xmlns:a16="http://schemas.microsoft.com/office/drawing/2014/main" id="{357BD3B0-AF63-48E8-8414-B432CDC4190E}"/>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7" name="Pravoúhlý trojúhelník 6">
            <a:extLst>
              <a:ext uri="{FF2B5EF4-FFF2-40B4-BE49-F238E27FC236}">
                <a16:creationId xmlns:a16="http://schemas.microsoft.com/office/drawing/2014/main" id="{E45A8AC2-8BCB-43D6-A4CA-65C0C7E974F0}"/>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Přímá spojovací čára 18">
            <a:extLst>
              <a:ext uri="{FF2B5EF4-FFF2-40B4-BE49-F238E27FC236}">
                <a16:creationId xmlns:a16="http://schemas.microsoft.com/office/drawing/2014/main" id="{77E0FF02-D209-4C2E-91FB-9F5C083B04C5}"/>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Dvojitá šipka 18">
            <a:extLst>
              <a:ext uri="{FF2B5EF4-FFF2-40B4-BE49-F238E27FC236}">
                <a16:creationId xmlns:a16="http://schemas.microsoft.com/office/drawing/2014/main" id="{E8D30CA1-EC82-4C7E-85FE-BAB726B8AB67}"/>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Dvojitá šipka 19">
            <a:extLst>
              <a:ext uri="{FF2B5EF4-FFF2-40B4-BE49-F238E27FC236}">
                <a16:creationId xmlns:a16="http://schemas.microsoft.com/office/drawing/2014/main" id="{D27EE54C-BAE4-448B-8FA6-ACEDB110BDB5}"/>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Zástupný symbol pro text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cs-CZ"/>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cs-CZ" noProof="0"/>
              <a:t>Klepnutím na ikonu přidáte obrázek.</a:t>
            </a:r>
            <a:endParaRPr lang="en-US" noProof="0" dirty="0"/>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cs-CZ"/>
              <a:t>Klepnutím lze upravit styl předlohy nadpisů.</a:t>
            </a:r>
            <a:endParaRPr lang="en-US"/>
          </a:p>
        </p:txBody>
      </p:sp>
      <p:sp>
        <p:nvSpPr>
          <p:cNvPr id="11" name="Zástupný symbol pro datum 4">
            <a:extLst>
              <a:ext uri="{FF2B5EF4-FFF2-40B4-BE49-F238E27FC236}">
                <a16:creationId xmlns:a16="http://schemas.microsoft.com/office/drawing/2014/main" id="{EA1486A4-981A-430C-A37C-DAD129FDC721}"/>
              </a:ext>
            </a:extLst>
          </p:cNvPr>
          <p:cNvSpPr>
            <a:spLocks noGrp="1"/>
          </p:cNvSpPr>
          <p:nvPr>
            <p:ph type="dt" sz="half" idx="10"/>
          </p:nvPr>
        </p:nvSpPr>
        <p:spPr/>
        <p:txBody>
          <a:bodyPr/>
          <a:lstStyle>
            <a:lvl1pPr>
              <a:defRPr>
                <a:solidFill>
                  <a:schemeClr val="tx1"/>
                </a:solidFill>
              </a:defRPr>
            </a:lvl1pPr>
            <a:extLst/>
          </a:lstStyle>
          <a:p>
            <a:pPr>
              <a:defRPr/>
            </a:pPr>
            <a:fld id="{10A89E33-C537-4F10-97D9-ABA1BF5C000A}" type="datetime1">
              <a:rPr lang="cs-CZ"/>
              <a:pPr>
                <a:defRPr/>
              </a:pPr>
              <a:t>26.01.2023</a:t>
            </a:fld>
            <a:endParaRPr lang="cs-CZ"/>
          </a:p>
        </p:txBody>
      </p:sp>
      <p:sp>
        <p:nvSpPr>
          <p:cNvPr id="12" name="Zástupný symbol pro zápatí 5">
            <a:extLst>
              <a:ext uri="{FF2B5EF4-FFF2-40B4-BE49-F238E27FC236}">
                <a16:creationId xmlns:a16="http://schemas.microsoft.com/office/drawing/2014/main" id="{AFD67DC5-BE73-4F8E-9E6D-9EA359D939EA}"/>
              </a:ext>
            </a:extLst>
          </p:cNvPr>
          <p:cNvSpPr>
            <a:spLocks noGrp="1"/>
          </p:cNvSpPr>
          <p:nvPr>
            <p:ph type="ftr" sz="quarter" idx="11"/>
          </p:nvPr>
        </p:nvSpPr>
        <p:spPr/>
        <p:txBody>
          <a:bodyPr/>
          <a:lstStyle>
            <a:lvl1pPr>
              <a:defRPr>
                <a:solidFill>
                  <a:schemeClr val="tx1"/>
                </a:solidFill>
              </a:defRPr>
            </a:lvl1pPr>
            <a:extLst/>
          </a:lstStyle>
          <a:p>
            <a:pPr>
              <a:defRPr/>
            </a:pPr>
            <a:r>
              <a:rPr lang="en-US"/>
              <a:t>JRP meeting, Rome</a:t>
            </a:r>
            <a:endParaRPr lang="cs-CZ"/>
          </a:p>
        </p:txBody>
      </p:sp>
      <p:sp>
        <p:nvSpPr>
          <p:cNvPr id="13" name="Zástupný symbol pro číslo snímku 6">
            <a:extLst>
              <a:ext uri="{FF2B5EF4-FFF2-40B4-BE49-F238E27FC236}">
                <a16:creationId xmlns:a16="http://schemas.microsoft.com/office/drawing/2014/main" id="{0AC4BC18-15AA-4A95-8624-9F6B8CFFBC7B}"/>
              </a:ext>
            </a:extLst>
          </p:cNvPr>
          <p:cNvSpPr>
            <a:spLocks noGrp="1"/>
          </p:cNvSpPr>
          <p:nvPr>
            <p:ph type="sldNum" sz="quarter" idx="12"/>
          </p:nvPr>
        </p:nvSpPr>
        <p:spPr/>
        <p:txBody>
          <a:bodyPr/>
          <a:lstStyle>
            <a:lvl1pPr>
              <a:defRPr/>
            </a:lvl1pPr>
          </a:lstStyle>
          <a:p>
            <a:pPr>
              <a:defRPr/>
            </a:pPr>
            <a:fld id="{DE719F77-3C91-425E-BC30-3AC4DFA27766}" type="slidenum">
              <a:rPr lang="cs-CZ" altLang="cs-CZ"/>
              <a:pPr>
                <a:defRPr/>
              </a:pPr>
              <a:t>‹#›</a:t>
            </a:fld>
            <a:endParaRPr lang="cs-CZ" altLang="cs-CZ"/>
          </a:p>
        </p:txBody>
      </p:sp>
    </p:spTree>
    <p:extLst>
      <p:ext uri="{BB962C8B-B14F-4D97-AF65-F5344CB8AC3E}">
        <p14:creationId xmlns:p14="http://schemas.microsoft.com/office/powerpoint/2010/main" val="330729743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Volný tvar 12">
            <a:extLst>
              <a:ext uri="{FF2B5EF4-FFF2-40B4-BE49-F238E27FC236}">
                <a16:creationId xmlns:a16="http://schemas.microsoft.com/office/drawing/2014/main" id="{A34AE334-1A0B-4211-ACF0-6C17CB9A2209}"/>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Volný tvar 11">
            <a:extLst>
              <a:ext uri="{FF2B5EF4-FFF2-40B4-BE49-F238E27FC236}">
                <a16:creationId xmlns:a16="http://schemas.microsoft.com/office/drawing/2014/main" id="{A3CDFDBB-0B9B-4513-924C-DCF3DB430BE0}"/>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14" name="Pravoúhlý trojúhelník 13">
            <a:extLst>
              <a:ext uri="{FF2B5EF4-FFF2-40B4-BE49-F238E27FC236}">
                <a16:creationId xmlns:a16="http://schemas.microsoft.com/office/drawing/2014/main" id="{EAD64492-CF4F-4462-A4CA-E1D2185242B0}"/>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Přímá spojovací čára 14">
            <a:extLst>
              <a:ext uri="{FF2B5EF4-FFF2-40B4-BE49-F238E27FC236}">
                <a16:creationId xmlns:a16="http://schemas.microsoft.com/office/drawing/2014/main" id="{FF7CB750-885E-43E4-AFF2-C47F75CEBD1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a:extLst>
              <a:ext uri="{FF2B5EF4-FFF2-40B4-BE49-F238E27FC236}">
                <a16:creationId xmlns:a16="http://schemas.microsoft.com/office/drawing/2014/main" id="{715B5161-6765-4A11-8B04-12F5A4FC4A8A}"/>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cs-CZ"/>
              <a:t>Klepnutím lze upravit styl předlohy nadpisů.</a:t>
            </a:r>
            <a:endParaRPr lang="en-US"/>
          </a:p>
        </p:txBody>
      </p:sp>
      <p:sp>
        <p:nvSpPr>
          <p:cNvPr id="1033" name="Zástupný symbol pro text 29">
            <a:extLst>
              <a:ext uri="{FF2B5EF4-FFF2-40B4-BE49-F238E27FC236}">
                <a16:creationId xmlns:a16="http://schemas.microsoft.com/office/drawing/2014/main" id="{0BD9E73F-2F9E-453D-BFAF-67436171863D}"/>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0" name="Zástupný symbol pro datum 9">
            <a:extLst>
              <a:ext uri="{FF2B5EF4-FFF2-40B4-BE49-F238E27FC236}">
                <a16:creationId xmlns:a16="http://schemas.microsoft.com/office/drawing/2014/main" id="{991EB078-8E31-4BEE-9576-F2A9278DC150}"/>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D5CA192E-D8B5-43C9-8ECF-73748E4EF4DB}" type="datetime1">
              <a:rPr lang="cs-CZ"/>
              <a:pPr>
                <a:defRPr/>
              </a:pPr>
              <a:t>26.01.2023</a:t>
            </a:fld>
            <a:endParaRPr lang="cs-CZ"/>
          </a:p>
        </p:txBody>
      </p:sp>
      <p:sp>
        <p:nvSpPr>
          <p:cNvPr id="22" name="Zástupný symbol pro zápatí 21">
            <a:extLst>
              <a:ext uri="{FF2B5EF4-FFF2-40B4-BE49-F238E27FC236}">
                <a16:creationId xmlns:a16="http://schemas.microsoft.com/office/drawing/2014/main" id="{8AF39655-1D11-4BFB-8906-7E7F50FEFCB5}"/>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a:t>JRP meeting, Rome</a:t>
            </a:r>
            <a:endParaRPr lang="cs-CZ"/>
          </a:p>
        </p:txBody>
      </p:sp>
      <p:sp>
        <p:nvSpPr>
          <p:cNvPr id="18" name="Zástupný symbol pro číslo snímku 17">
            <a:extLst>
              <a:ext uri="{FF2B5EF4-FFF2-40B4-BE49-F238E27FC236}">
                <a16:creationId xmlns:a16="http://schemas.microsoft.com/office/drawing/2014/main" id="{9B0A8403-7CF5-4298-B0BD-9B2056ED0E73}"/>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5D9C060B-1CCD-46BB-88B8-B758E319A30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4385" r:id="rId1"/>
    <p:sldLayoutId id="2147484381" r:id="rId2"/>
    <p:sldLayoutId id="2147484386" r:id="rId3"/>
    <p:sldLayoutId id="2147484387" r:id="rId4"/>
    <p:sldLayoutId id="2147484388" r:id="rId5"/>
    <p:sldLayoutId id="2147484389" r:id="rId6"/>
    <p:sldLayoutId id="2147484382" r:id="rId7"/>
    <p:sldLayoutId id="2147484390" r:id="rId8"/>
    <p:sldLayoutId id="2147484391" r:id="rId9"/>
    <p:sldLayoutId id="2147484383" r:id="rId10"/>
    <p:sldLayoutId id="2147484384" r:id="rId11"/>
  </p:sldLayoutIdLst>
  <p:hf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uhdpulse-empir.e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mailto:jsolc@cmi.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8295EF-3B62-4383-9E91-B40156BF76E3}"/>
              </a:ext>
            </a:extLst>
          </p:cNvPr>
          <p:cNvSpPr>
            <a:spLocks noGrp="1"/>
          </p:cNvSpPr>
          <p:nvPr>
            <p:ph type="ctrTitle"/>
          </p:nvPr>
        </p:nvSpPr>
        <p:spPr>
          <a:xfrm>
            <a:off x="179388" y="2608502"/>
            <a:ext cx="8699500" cy="2404674"/>
          </a:xfrm>
        </p:spPr>
        <p:txBody>
          <a:bodyPr>
            <a:noAutofit/>
          </a:bodyPr>
          <a:lstStyle/>
          <a:p>
            <a:pPr eaLnBrk="1" fontAlgn="auto" hangingPunct="1">
              <a:spcAft>
                <a:spcPts val="0"/>
              </a:spcAft>
              <a:defRPr/>
            </a:pPr>
            <a:br>
              <a:rPr lang="cs-CZ" sz="4600" dirty="0">
                <a:latin typeface="Calibri" pitchFamily="34" charset="0"/>
              </a:rPr>
            </a:br>
            <a:br>
              <a:rPr lang="cs-CZ" sz="4600" dirty="0">
                <a:latin typeface="Calibri" pitchFamily="34" charset="0"/>
              </a:rPr>
            </a:br>
            <a:r>
              <a:rPr lang="cs-CZ" sz="4600" dirty="0">
                <a:latin typeface="Calibri" pitchFamily="34" charset="0"/>
              </a:rPr>
              <a:t>WP5: </a:t>
            </a:r>
            <a:r>
              <a:rPr lang="cs-CZ" sz="4600" dirty="0" err="1">
                <a:latin typeface="Calibri" pitchFamily="34" charset="0"/>
              </a:rPr>
              <a:t>Creating</a:t>
            </a:r>
            <a:r>
              <a:rPr lang="cs-CZ" sz="4600" dirty="0">
                <a:latin typeface="Calibri" pitchFamily="34" charset="0"/>
              </a:rPr>
              <a:t> </a:t>
            </a:r>
            <a:r>
              <a:rPr lang="cs-CZ" sz="4600" dirty="0" err="1">
                <a:latin typeface="Calibri" pitchFamily="34" charset="0"/>
              </a:rPr>
              <a:t>Impact</a:t>
            </a:r>
            <a:r>
              <a:rPr lang="cs-CZ" sz="4600" dirty="0">
                <a:latin typeface="Calibri" pitchFamily="34" charset="0"/>
              </a:rPr>
              <a:t> - </a:t>
            </a:r>
            <a:r>
              <a:rPr lang="cs-CZ" sz="4600" dirty="0" err="1">
                <a:latin typeface="Calibri" pitchFamily="34" charset="0"/>
              </a:rPr>
              <a:t>review</a:t>
            </a:r>
            <a:r>
              <a:rPr lang="cs-CZ" sz="4600" dirty="0">
                <a:latin typeface="Calibri" pitchFamily="34" charset="0"/>
              </a:rPr>
              <a:t> </a:t>
            </a:r>
            <a:br>
              <a:rPr lang="cs-CZ" sz="4600" dirty="0">
                <a:latin typeface="Calibri" pitchFamily="34" charset="0"/>
              </a:rPr>
            </a:br>
            <a:br>
              <a:rPr lang="cs-CZ" sz="1800" dirty="0">
                <a:latin typeface="Calibri" pitchFamily="34" charset="0"/>
              </a:rPr>
            </a:br>
            <a:r>
              <a:rPr lang="cs-CZ" sz="3200" dirty="0">
                <a:latin typeface="Calibri" pitchFamily="34" charset="0"/>
              </a:rPr>
              <a:t>Jaroslav Šolc</a:t>
            </a:r>
            <a:br>
              <a:rPr lang="cs-CZ" sz="4600" dirty="0">
                <a:latin typeface="Calibri" pitchFamily="34" charset="0"/>
              </a:rPr>
            </a:br>
            <a:endParaRPr lang="en-US" sz="1800" dirty="0">
              <a:latin typeface="Calibri" pitchFamily="34" charset="0"/>
            </a:endParaRPr>
          </a:p>
        </p:txBody>
      </p:sp>
      <p:sp>
        <p:nvSpPr>
          <p:cNvPr id="7" name="Zaoblený obdélník 6">
            <a:extLst>
              <a:ext uri="{FF2B5EF4-FFF2-40B4-BE49-F238E27FC236}">
                <a16:creationId xmlns:a16="http://schemas.microsoft.com/office/drawing/2014/main" id="{5882DA2D-6B86-4061-8FE2-F58D4C6ACE41}"/>
              </a:ext>
            </a:extLst>
          </p:cNvPr>
          <p:cNvSpPr/>
          <p:nvPr/>
        </p:nvSpPr>
        <p:spPr>
          <a:xfrm>
            <a:off x="4572000" y="6143644"/>
            <a:ext cx="4357718" cy="500066"/>
          </a:xfrm>
          <a:prstGeom prst="roundRect">
            <a:avLst/>
          </a:prstGeom>
          <a:solidFill>
            <a:schemeClr val="bg1"/>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TextovéPole 7">
            <a:extLst>
              <a:ext uri="{FF2B5EF4-FFF2-40B4-BE49-F238E27FC236}">
                <a16:creationId xmlns:a16="http://schemas.microsoft.com/office/drawing/2014/main" id="{87990F17-993D-4283-AC60-B51E94C2B261}"/>
              </a:ext>
            </a:extLst>
          </p:cNvPr>
          <p:cNvSpPr txBox="1"/>
          <p:nvPr/>
        </p:nvSpPr>
        <p:spPr>
          <a:xfrm>
            <a:off x="4429125" y="6215063"/>
            <a:ext cx="4500563" cy="400110"/>
          </a:xfrm>
          <a:prstGeom prst="rect">
            <a:avLst/>
          </a:prstGeom>
          <a:noFill/>
        </p:spPr>
        <p:txBody>
          <a:bodyPr>
            <a:spAutoFit/>
          </a:bodyPr>
          <a:lstStyle/>
          <a:p>
            <a:pPr algn="r" eaLnBrk="1" hangingPunct="1">
              <a:defRPr/>
            </a:pPr>
            <a:r>
              <a:rPr lang="cs-CZ" sz="2000" dirty="0">
                <a:effectLst>
                  <a:outerShdw blurRad="38100" dist="38100" dir="2700000" algn="tl">
                    <a:srgbClr val="000000">
                      <a:alpha val="43137"/>
                    </a:srgbClr>
                  </a:outerShdw>
                </a:effectLst>
                <a:latin typeface="Calibri" pitchFamily="34" charset="0"/>
              </a:rPr>
              <a:t>27 </a:t>
            </a:r>
            <a:r>
              <a:rPr lang="cs-CZ" sz="2000" dirty="0" err="1">
                <a:effectLst>
                  <a:outerShdw blurRad="38100" dist="38100" dir="2700000" algn="tl">
                    <a:srgbClr val="000000">
                      <a:alpha val="43137"/>
                    </a:srgbClr>
                  </a:outerShdw>
                </a:effectLst>
                <a:latin typeface="Calibri" pitchFamily="34" charset="0"/>
              </a:rPr>
              <a:t>January</a:t>
            </a:r>
            <a:r>
              <a:rPr lang="cs-CZ" sz="2000" dirty="0">
                <a:effectLst>
                  <a:outerShdw blurRad="38100" dist="38100" dir="2700000" algn="tl">
                    <a:srgbClr val="000000">
                      <a:alpha val="43137"/>
                    </a:srgbClr>
                  </a:outerShdw>
                </a:effectLst>
                <a:latin typeface="Calibri" pitchFamily="34" charset="0"/>
              </a:rPr>
              <a:t> 2023</a:t>
            </a:r>
          </a:p>
        </p:txBody>
      </p:sp>
      <p:sp>
        <p:nvSpPr>
          <p:cNvPr id="11271" name="TextovéPole 8">
            <a:extLst>
              <a:ext uri="{FF2B5EF4-FFF2-40B4-BE49-F238E27FC236}">
                <a16:creationId xmlns:a16="http://schemas.microsoft.com/office/drawing/2014/main" id="{09F020F4-FD48-45AC-8772-8C00FB17FBCC}"/>
              </a:ext>
            </a:extLst>
          </p:cNvPr>
          <p:cNvSpPr txBox="1">
            <a:spLocks noChangeArrowheads="1"/>
          </p:cNvSpPr>
          <p:nvPr/>
        </p:nvSpPr>
        <p:spPr bwMode="auto">
          <a:xfrm>
            <a:off x="2123728" y="123825"/>
            <a:ext cx="68392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r" eaLnBrk="1" hangingPunct="1">
              <a:spcBef>
                <a:spcPct val="0"/>
              </a:spcBef>
              <a:buClrTx/>
              <a:buSzTx/>
              <a:buFontTx/>
              <a:buNone/>
            </a:pPr>
            <a:r>
              <a:rPr lang="cs-CZ" altLang="cs-CZ" sz="2400" b="1" dirty="0">
                <a:latin typeface="Calibri" panose="020F0502020204030204" pitchFamily="34" charset="0"/>
              </a:rPr>
              <a:t>EMPIR 18HLT04 </a:t>
            </a:r>
            <a:r>
              <a:rPr lang="cs-CZ" altLang="cs-CZ" sz="2400" b="1" dirty="0" err="1">
                <a:latin typeface="Calibri" panose="020F0502020204030204" pitchFamily="34" charset="0"/>
              </a:rPr>
              <a:t>UHDpulse</a:t>
            </a:r>
            <a:endParaRPr lang="cs-CZ" altLang="cs-CZ" sz="2400" b="1" dirty="0">
              <a:latin typeface="Calibri" panose="020F0502020204030204" pitchFamily="34" charset="0"/>
            </a:endParaRPr>
          </a:p>
          <a:p>
            <a:pPr algn="r" eaLnBrk="1" hangingPunct="1">
              <a:spcBef>
                <a:spcPct val="0"/>
              </a:spcBef>
              <a:buClrTx/>
              <a:buSzTx/>
              <a:buFontTx/>
              <a:buNone/>
            </a:pPr>
            <a:endParaRPr lang="cs-CZ" altLang="cs-CZ" sz="1400" b="1" dirty="0">
              <a:latin typeface="Calibri" panose="020F0502020204030204" pitchFamily="34" charset="0"/>
            </a:endParaRPr>
          </a:p>
          <a:p>
            <a:pPr algn="r" eaLnBrk="1" hangingPunct="1">
              <a:spcBef>
                <a:spcPct val="0"/>
              </a:spcBef>
              <a:buClrTx/>
              <a:buSzTx/>
              <a:buFontTx/>
              <a:buNone/>
            </a:pPr>
            <a:r>
              <a:rPr lang="en-US" altLang="cs-CZ" sz="2400" dirty="0">
                <a:latin typeface="Calibri" panose="020F0502020204030204" pitchFamily="34" charset="0"/>
              </a:rPr>
              <a:t>Metrology for advanced radiotherapy using particle beams with ultra-high</a:t>
            </a:r>
            <a:r>
              <a:rPr lang="cs-CZ" altLang="cs-CZ" sz="2400" dirty="0">
                <a:latin typeface="Calibri" panose="020F0502020204030204" pitchFamily="34" charset="0"/>
              </a:rPr>
              <a:t> </a:t>
            </a:r>
            <a:r>
              <a:rPr lang="en-US" altLang="cs-CZ" sz="2400" dirty="0">
                <a:latin typeface="Calibri" panose="020F0502020204030204" pitchFamily="34" charset="0"/>
              </a:rPr>
              <a:t>pulse dose rates</a:t>
            </a:r>
          </a:p>
        </p:txBody>
      </p:sp>
      <p:pic>
        <p:nvPicPr>
          <p:cNvPr id="11272" name="Obrázek 2">
            <a:extLst>
              <a:ext uri="{FF2B5EF4-FFF2-40B4-BE49-F238E27FC236}">
                <a16:creationId xmlns:a16="http://schemas.microsoft.com/office/drawing/2014/main" id="{92874AD8-4E0E-4A0F-A091-85C3812AF2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39552" y="1143174"/>
            <a:ext cx="1440160" cy="182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a:extLst>
              <a:ext uri="{FF2B5EF4-FFF2-40B4-BE49-F238E27FC236}">
                <a16:creationId xmlns:a16="http://schemas.microsoft.com/office/drawing/2014/main" id="{143AC4F5-EBAB-4303-9F47-8F1A99A28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81" y="108301"/>
            <a:ext cx="2520404" cy="6574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Deliverables</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DF62364E-A55A-6F22-BEFF-819263AB8845}"/>
              </a:ext>
            </a:extLst>
          </p:cNvPr>
          <p:cNvSpPr txBox="1"/>
          <p:nvPr/>
        </p:nvSpPr>
        <p:spPr>
          <a:xfrm>
            <a:off x="162995" y="1079081"/>
            <a:ext cx="8683119" cy="5078313"/>
          </a:xfrm>
          <a:prstGeom prst="rect">
            <a:avLst/>
          </a:prstGeom>
          <a:noFill/>
        </p:spPr>
        <p:txBody>
          <a:bodyPr wrap="square">
            <a:spAutoFit/>
          </a:bodyPr>
          <a:lstStyle/>
          <a:p>
            <a:pPr marL="285750" indent="-285750">
              <a:buFont typeface="Arial" panose="020B0604020202020204" pitchFamily="34" charset="0"/>
              <a:buChar char="•"/>
            </a:pPr>
            <a:r>
              <a:rPr lang="cs-CZ" b="1" dirty="0"/>
              <a:t>MSU </a:t>
            </a:r>
            <a:r>
              <a:rPr lang="cs-CZ" b="1" dirty="0" err="1"/>
              <a:t>official</a:t>
            </a:r>
            <a:r>
              <a:rPr lang="cs-CZ" b="1" dirty="0"/>
              <a:t> </a:t>
            </a:r>
            <a:r>
              <a:rPr lang="cs-CZ" b="1" dirty="0" err="1"/>
              <a:t>statement</a:t>
            </a:r>
            <a:r>
              <a:rPr lang="cs-CZ" b="1" dirty="0"/>
              <a:t>:</a:t>
            </a:r>
          </a:p>
          <a:p>
            <a:pPr marL="742950" lvl="1" indent="-285750">
              <a:buFont typeface="Arial" panose="020B0604020202020204" pitchFamily="34" charset="0"/>
              <a:buChar char="•"/>
            </a:pPr>
            <a:r>
              <a:rPr lang="en-GB" b="1" dirty="0"/>
              <a:t>Deliverables</a:t>
            </a:r>
            <a:r>
              <a:rPr lang="en-GB" dirty="0"/>
              <a:t>: "The document should contain </a:t>
            </a:r>
            <a:r>
              <a:rPr lang="en-GB" b="1" dirty="0"/>
              <a:t>enough information to assess successful completion of the Deliverable</a:t>
            </a:r>
            <a:r>
              <a:rPr lang="en-GB" dirty="0"/>
              <a:t>/Objective. This means that a deliverable will be accepted when </a:t>
            </a:r>
            <a:r>
              <a:rPr lang="en-GB" b="1" dirty="0"/>
              <a:t>title</a:t>
            </a:r>
            <a:r>
              <a:rPr lang="cs-CZ" b="1" dirty="0"/>
              <a:t> </a:t>
            </a:r>
            <a:r>
              <a:rPr lang="cs-CZ" b="1" dirty="0" err="1"/>
              <a:t>presented</a:t>
            </a:r>
            <a:r>
              <a:rPr lang="cs-CZ" b="1" dirty="0"/>
              <a:t> in </a:t>
            </a:r>
            <a:r>
              <a:rPr lang="cs-CZ" b="1" dirty="0" err="1"/>
              <a:t>the</a:t>
            </a:r>
            <a:r>
              <a:rPr lang="cs-CZ" b="1" dirty="0"/>
              <a:t> </a:t>
            </a:r>
            <a:r>
              <a:rPr lang="cs-CZ" b="1" dirty="0" err="1"/>
              <a:t>project</a:t>
            </a:r>
            <a:r>
              <a:rPr lang="cs-CZ" b="1" dirty="0"/>
              <a:t> </a:t>
            </a:r>
            <a:r>
              <a:rPr lang="cs-CZ" b="1" dirty="0" err="1"/>
              <a:t>protocol</a:t>
            </a:r>
            <a:r>
              <a:rPr lang="en-GB" b="1" dirty="0"/>
              <a:t> and the content of the document agree</a:t>
            </a:r>
            <a:r>
              <a:rPr lang="en-GB" dirty="0"/>
              <a:t>. MSU will review the document and they </a:t>
            </a:r>
            <a:r>
              <a:rPr lang="en-GB" b="1" dirty="0">
                <a:solidFill>
                  <a:srgbClr val="FF0000"/>
                </a:solidFill>
              </a:rPr>
              <a:t>expect to see some explanation of the key words used in the Deliverable title </a:t>
            </a:r>
            <a:r>
              <a:rPr lang="en-GB" dirty="0"/>
              <a:t>along the document.</a:t>
            </a:r>
            <a:r>
              <a:rPr lang="cs-CZ" dirty="0"/>
              <a:t>“</a:t>
            </a:r>
            <a:r>
              <a:rPr lang="en-GB" dirty="0"/>
              <a:t> </a:t>
            </a:r>
            <a:endParaRPr lang="cs-CZ" dirty="0"/>
          </a:p>
          <a:p>
            <a:pPr marL="1200150" lvl="2" indent="-285750">
              <a:buFont typeface="Arial" panose="020B0604020202020204" pitchFamily="34" charset="0"/>
              <a:buChar char="•"/>
            </a:pPr>
            <a:r>
              <a:rPr lang="cs-CZ" dirty="0" err="1"/>
              <a:t>Example</a:t>
            </a:r>
            <a:r>
              <a:rPr lang="cs-CZ" dirty="0"/>
              <a:t>: </a:t>
            </a:r>
          </a:p>
          <a:p>
            <a:pPr marL="1657350" lvl="3" indent="-285750">
              <a:buFont typeface="Arial" panose="020B0604020202020204" pitchFamily="34" charset="0"/>
              <a:buChar char="•"/>
            </a:pPr>
            <a:r>
              <a:rPr lang="cs-CZ" dirty="0"/>
              <a:t>D7: </a:t>
            </a:r>
            <a:r>
              <a:rPr lang="en-GB" dirty="0"/>
              <a:t>Best Practice </a:t>
            </a:r>
            <a:r>
              <a:rPr lang="en-GB" b="1" dirty="0">
                <a:solidFill>
                  <a:srgbClr val="7030A0"/>
                </a:solidFill>
              </a:rPr>
              <a:t>Guide</a:t>
            </a:r>
            <a:r>
              <a:rPr lang="en-GB" dirty="0"/>
              <a:t> for the</a:t>
            </a:r>
            <a:r>
              <a:rPr lang="cs-CZ" dirty="0"/>
              <a:t> </a:t>
            </a:r>
            <a:r>
              <a:rPr lang="en-GB" dirty="0"/>
              <a:t>characterisation of </a:t>
            </a:r>
            <a:r>
              <a:rPr lang="en-GB" b="1" dirty="0">
                <a:solidFill>
                  <a:srgbClr val="7030A0"/>
                </a:solidFill>
              </a:rPr>
              <a:t>stray radiation</a:t>
            </a:r>
            <a:r>
              <a:rPr lang="cs-CZ" b="1" dirty="0">
                <a:solidFill>
                  <a:srgbClr val="7030A0"/>
                </a:solidFill>
              </a:rPr>
              <a:t> </a:t>
            </a:r>
            <a:r>
              <a:rPr lang="en-GB" b="1" dirty="0">
                <a:solidFill>
                  <a:srgbClr val="7030A0"/>
                </a:solidFill>
              </a:rPr>
              <a:t>outside</a:t>
            </a:r>
            <a:r>
              <a:rPr lang="en-GB" dirty="0"/>
              <a:t> the pulsed ultra-high dose</a:t>
            </a:r>
            <a:r>
              <a:rPr lang="cs-CZ" dirty="0"/>
              <a:t> </a:t>
            </a:r>
            <a:r>
              <a:rPr lang="en-GB" dirty="0"/>
              <a:t>rate particle beams</a:t>
            </a:r>
            <a:r>
              <a:rPr lang="cs-CZ" dirty="0"/>
              <a:t>.</a:t>
            </a:r>
          </a:p>
          <a:p>
            <a:pPr marL="1200150" lvl="2" indent="-285750">
              <a:buFont typeface="Arial" panose="020B0604020202020204" pitchFamily="34" charset="0"/>
              <a:buChar char="•"/>
            </a:pPr>
            <a:r>
              <a:rPr lang="cs-CZ" dirty="0" err="1"/>
              <a:t>Correct</a:t>
            </a:r>
            <a:r>
              <a:rPr lang="cs-CZ" dirty="0"/>
              <a:t> </a:t>
            </a:r>
            <a:r>
              <a:rPr lang="cs-CZ" dirty="0" err="1"/>
              <a:t>wording</a:t>
            </a:r>
            <a:r>
              <a:rPr lang="cs-CZ" dirty="0"/>
              <a:t> </a:t>
            </a:r>
            <a:r>
              <a:rPr lang="cs-CZ" dirty="0" err="1"/>
              <a:t>will</a:t>
            </a:r>
            <a:r>
              <a:rPr lang="cs-CZ" dirty="0"/>
              <a:t> </a:t>
            </a:r>
            <a:r>
              <a:rPr lang="cs-CZ" dirty="0" err="1"/>
              <a:t>decrease</a:t>
            </a:r>
            <a:r>
              <a:rPr lang="cs-CZ" dirty="0"/>
              <a:t> </a:t>
            </a:r>
            <a:r>
              <a:rPr lang="cs-CZ" dirty="0" err="1"/>
              <a:t>the</a:t>
            </a:r>
            <a:r>
              <a:rPr lang="cs-CZ" dirty="0"/>
              <a:t> </a:t>
            </a:r>
            <a:r>
              <a:rPr lang="cs-CZ" dirty="0" err="1"/>
              <a:t>number</a:t>
            </a:r>
            <a:r>
              <a:rPr lang="cs-CZ" dirty="0"/>
              <a:t> </a:t>
            </a:r>
            <a:r>
              <a:rPr lang="cs-CZ" dirty="0" err="1"/>
              <a:t>of</a:t>
            </a:r>
            <a:r>
              <a:rPr lang="cs-CZ" dirty="0"/>
              <a:t> </a:t>
            </a:r>
            <a:r>
              <a:rPr lang="cs-CZ" dirty="0" err="1"/>
              <a:t>comments</a:t>
            </a:r>
            <a:r>
              <a:rPr lang="cs-CZ" dirty="0"/>
              <a:t> </a:t>
            </a:r>
            <a:r>
              <a:rPr lang="cs-CZ" dirty="0" err="1"/>
              <a:t>from</a:t>
            </a:r>
            <a:r>
              <a:rPr lang="cs-CZ" dirty="0"/>
              <a:t> EURAMET.</a:t>
            </a:r>
          </a:p>
          <a:p>
            <a:pPr marL="742950" lvl="1" indent="-285750">
              <a:buFont typeface="Arial" panose="020B0604020202020204" pitchFamily="34" charset="0"/>
              <a:buChar char="•"/>
            </a:pPr>
            <a:r>
              <a:rPr lang="cs-CZ" dirty="0"/>
              <a:t>„</a:t>
            </a:r>
            <a:r>
              <a:rPr lang="en-GB" dirty="0"/>
              <a:t>The document can be </a:t>
            </a:r>
            <a:r>
              <a:rPr lang="en-GB" b="1" dirty="0"/>
              <a:t>as detailed as you wish </a:t>
            </a:r>
            <a:r>
              <a:rPr lang="en-GB" dirty="0"/>
              <a:t>but it should include the “</a:t>
            </a:r>
            <a:r>
              <a:rPr lang="en-GB" b="1" dirty="0"/>
              <a:t>key results/methodologies</a:t>
            </a:r>
            <a:r>
              <a:rPr lang="en-GB" dirty="0"/>
              <a:t>/devices” as suggested in the </a:t>
            </a:r>
            <a:r>
              <a:rPr lang="en-GB" b="1" dirty="0"/>
              <a:t>title</a:t>
            </a:r>
            <a:r>
              <a:rPr lang="en-GB" dirty="0"/>
              <a:t>. Many coordinators prepare reports with analysis, results and discussion while some others prepare some working graphs/tables to support the successful completion of the deliverable/objective. </a:t>
            </a:r>
            <a:r>
              <a:rPr lang="en-GB" b="1" dirty="0"/>
              <a:t>EURAMET do</a:t>
            </a:r>
            <a:r>
              <a:rPr lang="cs-CZ" b="1" dirty="0"/>
              <a:t>es</a:t>
            </a:r>
            <a:r>
              <a:rPr lang="en-GB" b="1" dirty="0"/>
              <a:t> not publish deliverables</a:t>
            </a:r>
            <a:r>
              <a:rPr lang="en-GB" dirty="0"/>
              <a:t> but encourage you to make them public when possible."</a:t>
            </a:r>
          </a:p>
        </p:txBody>
      </p:sp>
      <p:sp>
        <p:nvSpPr>
          <p:cNvPr id="10" name="TextovéPole 9">
            <a:extLst>
              <a:ext uri="{FF2B5EF4-FFF2-40B4-BE49-F238E27FC236}">
                <a16:creationId xmlns:a16="http://schemas.microsoft.com/office/drawing/2014/main" id="{A4DD4819-5ED6-8453-E720-D47BCCB649B9}"/>
              </a:ext>
            </a:extLst>
          </p:cNvPr>
          <p:cNvSpPr txBox="1"/>
          <p:nvPr/>
        </p:nvSpPr>
        <p:spPr>
          <a:xfrm flipH="1">
            <a:off x="4576614" y="6233608"/>
            <a:ext cx="3122633" cy="369332"/>
          </a:xfrm>
          <a:prstGeom prst="rect">
            <a:avLst/>
          </a:prstGeom>
          <a:noFill/>
        </p:spPr>
        <p:txBody>
          <a:bodyPr wrap="square" rtlCol="0">
            <a:spAutoFit/>
          </a:bodyPr>
          <a:lstStyle/>
          <a:p>
            <a:pPr marL="285750" indent="-285750">
              <a:buFont typeface="Arial" panose="020B0604020202020204" pitchFamily="34" charset="0"/>
              <a:buChar char="•"/>
            </a:pPr>
            <a:r>
              <a:rPr lang="cs-CZ" dirty="0" err="1"/>
              <a:t>Include</a:t>
            </a:r>
            <a:r>
              <a:rPr lang="cs-CZ" dirty="0"/>
              <a:t> EURAMET logo</a:t>
            </a:r>
            <a:endParaRPr lang="en-GB" dirty="0"/>
          </a:p>
        </p:txBody>
      </p:sp>
    </p:spTree>
    <p:extLst>
      <p:ext uri="{BB962C8B-B14F-4D97-AF65-F5344CB8AC3E}">
        <p14:creationId xmlns:p14="http://schemas.microsoft.com/office/powerpoint/2010/main" val="10799724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Deliverable</a:t>
            </a:r>
            <a:r>
              <a:rPr lang="cs-CZ" sz="3600" dirty="0">
                <a:latin typeface="Calibri" panose="020F0502020204030204" pitchFamily="34" charset="0"/>
                <a:cs typeface="Calibri" panose="020F0502020204030204" pitchFamily="34" charset="0"/>
              </a:rPr>
              <a:t> D9</a:t>
            </a: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DF62364E-A55A-6F22-BEFF-819263AB8845}"/>
              </a:ext>
            </a:extLst>
          </p:cNvPr>
          <p:cNvSpPr txBox="1"/>
          <p:nvPr/>
        </p:nvSpPr>
        <p:spPr>
          <a:xfrm>
            <a:off x="418696" y="1124744"/>
            <a:ext cx="8545792" cy="4109458"/>
          </a:xfrm>
          <a:prstGeom prst="rect">
            <a:avLst/>
          </a:prstGeom>
          <a:noFill/>
        </p:spPr>
        <p:txBody>
          <a:bodyPr wrap="square">
            <a:spAutoFit/>
          </a:bodyPr>
          <a:lstStyle/>
          <a:p>
            <a:pPr marL="285750" indent="-285750">
              <a:buFont typeface="Arial" panose="020B0604020202020204" pitchFamily="34" charset="0"/>
              <a:buChar char="•"/>
            </a:pPr>
            <a:r>
              <a:rPr lang="en-GB" b="1" dirty="0"/>
              <a:t>Evidence of contributions </a:t>
            </a:r>
            <a:r>
              <a:rPr lang="en-GB" dirty="0"/>
              <a:t>to or</a:t>
            </a:r>
            <a:r>
              <a:rPr lang="cs-CZ" dirty="0"/>
              <a:t> </a:t>
            </a:r>
            <a:r>
              <a:rPr lang="en-GB" dirty="0"/>
              <a:t>influence on </a:t>
            </a:r>
            <a:r>
              <a:rPr lang="en-GB" b="1" dirty="0"/>
              <a:t>new or improved</a:t>
            </a:r>
            <a:r>
              <a:rPr lang="cs-CZ" b="1" dirty="0"/>
              <a:t> </a:t>
            </a:r>
            <a:r>
              <a:rPr lang="en-GB" dirty="0"/>
              <a:t>international guides,</a:t>
            </a:r>
            <a:r>
              <a:rPr lang="cs-CZ" dirty="0"/>
              <a:t> </a:t>
            </a:r>
            <a:r>
              <a:rPr lang="en-GB" dirty="0"/>
              <a:t>recommendations and standards</a:t>
            </a:r>
            <a:r>
              <a:rPr lang="cs-CZ" dirty="0"/>
              <a:t> </a:t>
            </a:r>
            <a:r>
              <a:rPr lang="en-GB" dirty="0"/>
              <a:t>with a specific focus on the</a:t>
            </a:r>
            <a:r>
              <a:rPr lang="cs-CZ" dirty="0"/>
              <a:t> </a:t>
            </a:r>
            <a:r>
              <a:rPr lang="en-GB" dirty="0"/>
              <a:t>following guides and committees:</a:t>
            </a:r>
            <a:r>
              <a:rPr lang="cs-CZ" dirty="0"/>
              <a:t> </a:t>
            </a:r>
            <a:r>
              <a:rPr lang="en-GB" b="1" dirty="0"/>
              <a:t>IAEA, EURAMET TC-IR, CCRI(I),</a:t>
            </a:r>
            <a:r>
              <a:rPr lang="cs-CZ" b="1" dirty="0"/>
              <a:t> </a:t>
            </a:r>
            <a:r>
              <a:rPr lang="en-GB" b="1" dirty="0"/>
              <a:t>EURADOS, IPEM and DIN</a:t>
            </a:r>
            <a:r>
              <a:rPr lang="en-GB" dirty="0"/>
              <a:t>.</a:t>
            </a:r>
            <a:r>
              <a:rPr lang="cs-CZ" dirty="0"/>
              <a:t> </a:t>
            </a:r>
            <a:r>
              <a:rPr lang="en-GB" b="1" dirty="0"/>
              <a:t>Examples of early uptake </a:t>
            </a:r>
            <a:r>
              <a:rPr lang="en-GB" dirty="0"/>
              <a:t>of</a:t>
            </a:r>
            <a:r>
              <a:rPr lang="cs-CZ" dirty="0"/>
              <a:t> </a:t>
            </a:r>
            <a:r>
              <a:rPr lang="en-GB" dirty="0"/>
              <a:t>project outputs by end-users</a:t>
            </a:r>
            <a:r>
              <a:rPr lang="cs-CZ" dirty="0"/>
              <a:t>.</a:t>
            </a:r>
          </a:p>
          <a:p>
            <a:endParaRPr lang="cs-CZ" dirty="0"/>
          </a:p>
          <a:p>
            <a:pPr marL="285750" indent="-285750">
              <a:buFont typeface="Arial" panose="020B0604020202020204" pitchFamily="34" charset="0"/>
              <a:buChar char="•"/>
            </a:pPr>
            <a:r>
              <a:rPr lang="cs-CZ" dirty="0"/>
              <a:t>List in </a:t>
            </a:r>
            <a:r>
              <a:rPr lang="cs-CZ" dirty="0" err="1"/>
              <a:t>the</a:t>
            </a:r>
            <a:r>
              <a:rPr lang="cs-CZ" dirty="0"/>
              <a:t> </a:t>
            </a:r>
            <a:r>
              <a:rPr lang="cs-CZ" dirty="0" err="1"/>
              <a:t>Impact</a:t>
            </a:r>
            <a:r>
              <a:rPr lang="cs-CZ" dirty="0"/>
              <a:t> report but no </a:t>
            </a:r>
            <a:r>
              <a:rPr lang="cs-CZ" dirty="0" err="1"/>
              <a:t>description</a:t>
            </a:r>
            <a:r>
              <a:rPr lang="cs-CZ" dirty="0"/>
              <a:t> – 1 </a:t>
            </a:r>
            <a:r>
              <a:rPr lang="cs-CZ" dirty="0" err="1"/>
              <a:t>paragraph</a:t>
            </a:r>
            <a:r>
              <a:rPr lang="cs-CZ" dirty="0"/>
              <a:t> </a:t>
            </a:r>
            <a:r>
              <a:rPr lang="cs-CZ" dirty="0" err="1"/>
              <a:t>should</a:t>
            </a:r>
            <a:r>
              <a:rPr lang="cs-CZ" dirty="0"/>
              <a:t> </a:t>
            </a:r>
            <a:r>
              <a:rPr lang="cs-CZ" dirty="0" err="1"/>
              <a:t>be</a:t>
            </a:r>
            <a:r>
              <a:rPr lang="cs-CZ" dirty="0"/>
              <a:t> </a:t>
            </a:r>
            <a:r>
              <a:rPr lang="cs-CZ" dirty="0" err="1"/>
              <a:t>enough</a:t>
            </a:r>
            <a:r>
              <a:rPr lang="cs-CZ" dirty="0"/>
              <a:t>, hard evidence (</a:t>
            </a:r>
            <a:r>
              <a:rPr lang="cs-CZ" dirty="0" err="1"/>
              <a:t>presentation</a:t>
            </a:r>
            <a:r>
              <a:rPr lang="cs-CZ" dirty="0"/>
              <a:t>, meeting agenda/report </a:t>
            </a:r>
            <a:r>
              <a:rPr lang="cs-CZ" dirty="0" err="1"/>
              <a:t>mentioning</a:t>
            </a:r>
            <a:r>
              <a:rPr lang="cs-CZ" dirty="0"/>
              <a:t> </a:t>
            </a:r>
            <a:r>
              <a:rPr lang="cs-CZ" dirty="0" err="1"/>
              <a:t>the</a:t>
            </a:r>
            <a:r>
              <a:rPr lang="cs-CZ" dirty="0"/>
              <a:t> </a:t>
            </a:r>
            <a:r>
              <a:rPr lang="cs-CZ" dirty="0" err="1"/>
              <a:t>project</a:t>
            </a:r>
            <a:r>
              <a:rPr lang="cs-CZ" dirty="0"/>
              <a:t>) </a:t>
            </a:r>
            <a:r>
              <a:rPr lang="cs-CZ" dirty="0" err="1"/>
              <a:t>is</a:t>
            </a:r>
            <a:r>
              <a:rPr lang="cs-CZ" dirty="0"/>
              <a:t> </a:t>
            </a:r>
            <a:r>
              <a:rPr lang="cs-CZ" dirty="0" err="1"/>
              <a:t>welcomed</a:t>
            </a:r>
            <a:r>
              <a:rPr lang="cs-CZ" dirty="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Evidence </a:t>
            </a:r>
            <a:r>
              <a:rPr lang="cs-CZ" dirty="0" err="1"/>
              <a:t>examples</a:t>
            </a:r>
            <a:r>
              <a:rPr lang="cs-CZ" dirty="0"/>
              <a:t>:</a:t>
            </a:r>
          </a:p>
          <a:p>
            <a:pPr marL="800100" lvl="1" indent="-342900" algn="just">
              <a:lnSpc>
                <a:spcPct val="115000"/>
              </a:lnSpc>
              <a:buFont typeface="Symbol" panose="05050102010706020507" pitchFamily="18" charset="2"/>
              <a:buChar char=""/>
            </a:pPr>
            <a:r>
              <a:rPr lang="en-GB" dirty="0"/>
              <a:t>Project partners, who are members of the IEC committees, presented the consortium activities and research results to the IEC/TC45/SC45B</a:t>
            </a:r>
            <a:r>
              <a:rPr lang="cs-CZ" dirty="0"/>
              <a:t>.</a:t>
            </a:r>
          </a:p>
          <a:p>
            <a:pPr marL="800100" lvl="1" indent="-342900" algn="just">
              <a:lnSpc>
                <a:spcPct val="115000"/>
              </a:lnSpc>
              <a:buFont typeface="Symbol" panose="05050102010706020507" pitchFamily="18" charset="2"/>
              <a:buChar char=""/>
            </a:pPr>
            <a:r>
              <a:rPr lang="cs-CZ" dirty="0" err="1"/>
              <a:t>The</a:t>
            </a:r>
            <a:r>
              <a:rPr lang="cs-CZ" dirty="0"/>
              <a:t> </a:t>
            </a:r>
            <a:r>
              <a:rPr lang="cs-CZ" dirty="0" err="1"/>
              <a:t>result</a:t>
            </a:r>
            <a:r>
              <a:rPr lang="cs-CZ" dirty="0"/>
              <a:t> </a:t>
            </a:r>
            <a:r>
              <a:rPr lang="cs-CZ" dirty="0" err="1"/>
              <a:t>of</a:t>
            </a:r>
            <a:r>
              <a:rPr lang="cs-CZ" dirty="0"/>
              <a:t> </a:t>
            </a:r>
            <a:r>
              <a:rPr lang="cs-CZ" dirty="0" err="1"/>
              <a:t>the</a:t>
            </a:r>
            <a:r>
              <a:rPr lang="cs-CZ" dirty="0"/>
              <a:t> </a:t>
            </a:r>
            <a:r>
              <a:rPr lang="cs-CZ" dirty="0" err="1"/>
              <a:t>activity</a:t>
            </a:r>
            <a:r>
              <a:rPr lang="cs-CZ" dirty="0"/>
              <a:t> AAA </a:t>
            </a:r>
            <a:r>
              <a:rPr lang="cs-CZ" dirty="0" err="1"/>
              <a:t>was</a:t>
            </a:r>
            <a:r>
              <a:rPr lang="cs-CZ" dirty="0"/>
              <a:t> </a:t>
            </a:r>
            <a:r>
              <a:rPr lang="cs-CZ" dirty="0" err="1"/>
              <a:t>provided</a:t>
            </a:r>
            <a:r>
              <a:rPr lang="cs-CZ" dirty="0"/>
              <a:t> to XXX </a:t>
            </a:r>
            <a:r>
              <a:rPr lang="cs-CZ" dirty="0" err="1"/>
              <a:t>who</a:t>
            </a:r>
            <a:r>
              <a:rPr lang="cs-CZ" dirty="0"/>
              <a:t> </a:t>
            </a:r>
            <a:r>
              <a:rPr lang="cs-CZ" dirty="0" err="1"/>
              <a:t>used</a:t>
            </a:r>
            <a:r>
              <a:rPr lang="cs-CZ" dirty="0"/>
              <a:t> </a:t>
            </a:r>
            <a:r>
              <a:rPr lang="cs-CZ" dirty="0" err="1"/>
              <a:t>it</a:t>
            </a:r>
            <a:r>
              <a:rPr lang="cs-CZ" dirty="0"/>
              <a:t> </a:t>
            </a:r>
            <a:r>
              <a:rPr lang="cs-CZ" dirty="0" err="1"/>
              <a:t>for</a:t>
            </a:r>
            <a:r>
              <a:rPr lang="cs-CZ" dirty="0"/>
              <a:t> </a:t>
            </a:r>
            <a:r>
              <a:rPr lang="cs-CZ" dirty="0" err="1"/>
              <a:t>the</a:t>
            </a:r>
            <a:r>
              <a:rPr lang="cs-CZ" dirty="0"/>
              <a:t> </a:t>
            </a:r>
            <a:r>
              <a:rPr lang="cs-CZ" dirty="0" err="1"/>
              <a:t>newly</a:t>
            </a:r>
            <a:r>
              <a:rPr lang="cs-CZ" dirty="0"/>
              <a:t> </a:t>
            </a:r>
            <a:r>
              <a:rPr lang="cs-CZ" dirty="0" err="1"/>
              <a:t>developed</a:t>
            </a:r>
            <a:r>
              <a:rPr lang="cs-CZ" dirty="0"/>
              <a:t> standard ...</a:t>
            </a:r>
          </a:p>
        </p:txBody>
      </p:sp>
    </p:spTree>
    <p:extLst>
      <p:ext uri="{BB962C8B-B14F-4D97-AF65-F5344CB8AC3E}">
        <p14:creationId xmlns:p14="http://schemas.microsoft.com/office/powerpoint/2010/main" val="25117756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Deliverable</a:t>
            </a:r>
            <a:r>
              <a:rPr lang="cs-CZ" sz="3600" dirty="0">
                <a:latin typeface="Calibri" panose="020F0502020204030204" pitchFamily="34" charset="0"/>
                <a:cs typeface="Calibri" panose="020F0502020204030204" pitchFamily="34" charset="0"/>
              </a:rPr>
              <a:t> D9</a:t>
            </a: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DF62364E-A55A-6F22-BEFF-819263AB8845}"/>
              </a:ext>
            </a:extLst>
          </p:cNvPr>
          <p:cNvSpPr txBox="1"/>
          <p:nvPr/>
        </p:nvSpPr>
        <p:spPr>
          <a:xfrm>
            <a:off x="350196" y="1281779"/>
            <a:ext cx="8215766" cy="2876172"/>
          </a:xfrm>
          <a:prstGeom prst="rect">
            <a:avLst/>
          </a:prstGeom>
          <a:noFill/>
        </p:spPr>
        <p:txBody>
          <a:bodyPr wrap="square">
            <a:spAutoFit/>
          </a:bodyPr>
          <a:lstStyle/>
          <a:p>
            <a:pPr marL="285750" indent="-285750">
              <a:buFont typeface="Arial" panose="020B0604020202020204" pitchFamily="34" charset="0"/>
              <a:buChar char="•"/>
            </a:pPr>
            <a:r>
              <a:rPr lang="cs-CZ" dirty="0"/>
              <a:t>Early </a:t>
            </a:r>
            <a:r>
              <a:rPr lang="cs-CZ" dirty="0" err="1"/>
              <a:t>uptake</a:t>
            </a:r>
            <a:r>
              <a:rPr lang="cs-CZ" dirty="0"/>
              <a:t> </a:t>
            </a:r>
            <a:r>
              <a:rPr lang="cs-CZ" dirty="0" err="1"/>
              <a:t>examples</a:t>
            </a:r>
            <a:r>
              <a:rPr lang="cs-CZ" dirty="0"/>
              <a:t>:</a:t>
            </a:r>
          </a:p>
          <a:p>
            <a:pPr marL="800100" lvl="1" indent="-342900" algn="just">
              <a:lnSpc>
                <a:spcPct val="115000"/>
              </a:lnSpc>
              <a:buFont typeface="Symbol" panose="05050102010706020507" pitchFamily="18" charset="2"/>
              <a:buChar char=""/>
            </a:pPr>
            <a:r>
              <a:rPr lang="en-GB" dirty="0">
                <a:effectLst/>
                <a:latin typeface="Arial" panose="020B0604020202020204" pitchFamily="34" charset="0"/>
                <a:ea typeface="Calibri" panose="020F0502020204030204" pitchFamily="34" charset="0"/>
              </a:rPr>
              <a:t>Swiss </a:t>
            </a:r>
            <a:r>
              <a:rPr lang="en-GB" b="1" dirty="0">
                <a:effectLst/>
                <a:latin typeface="Arial" panose="020B0604020202020204" pitchFamily="34" charset="0"/>
                <a:ea typeface="Calibri" panose="020F0502020204030204" pitchFamily="34" charset="0"/>
              </a:rPr>
              <a:t>company</a:t>
            </a:r>
            <a:r>
              <a:rPr lang="en-GB" dirty="0">
                <a:effectLst/>
                <a:latin typeface="Arial" panose="020B0604020202020204" pitchFamily="34" charset="0"/>
                <a:ea typeface="Calibri" panose="020F0502020204030204" pitchFamily="34" charset="0"/>
              </a:rPr>
              <a:t> </a:t>
            </a:r>
            <a:r>
              <a:rPr lang="en-GB" dirty="0" err="1">
                <a:effectLst/>
                <a:latin typeface="Arial" panose="020B0604020202020204" pitchFamily="34" charset="0"/>
                <a:ea typeface="Calibri" panose="020F0502020204030204" pitchFamily="34" charset="0"/>
              </a:rPr>
              <a:t>SwissDrones</a:t>
            </a:r>
            <a:r>
              <a:rPr lang="en-GB" dirty="0">
                <a:effectLst/>
                <a:latin typeface="Arial" panose="020B0604020202020204" pitchFamily="34" charset="0"/>
                <a:ea typeface="Calibri" panose="020F0502020204030204" pitchFamily="34" charset="0"/>
              </a:rPr>
              <a:t> Operating AG developing and producing UAVs </a:t>
            </a:r>
            <a:r>
              <a:rPr lang="en-GB" b="1" dirty="0">
                <a:effectLst/>
                <a:latin typeface="Arial" panose="020B0604020202020204" pitchFamily="34" charset="0"/>
                <a:ea typeface="Calibri" panose="020F0502020204030204" pitchFamily="34" charset="0"/>
              </a:rPr>
              <a:t>adopted method </a:t>
            </a:r>
            <a:r>
              <a:rPr lang="en-GB" dirty="0">
                <a:effectLst/>
                <a:latin typeface="Arial" panose="020B0604020202020204" pitchFamily="34" charset="0"/>
                <a:ea typeface="Calibri" panose="020F0502020204030204" pitchFamily="34" charset="0"/>
              </a:rPr>
              <a:t>for monitoring after nuclear accident using HPGe detector and joint tests were performed in Switzerland with real radioactive sources. (WP1)</a:t>
            </a:r>
            <a:endParaRPr lang="en-GB" dirty="0">
              <a:effectLst/>
              <a:latin typeface="Calibri" panose="020F0502020204030204" pitchFamily="34" charset="0"/>
              <a:ea typeface="Calibri" panose="020F0502020204030204" pitchFamily="34" charset="0"/>
            </a:endParaRPr>
          </a:p>
          <a:p>
            <a:pPr marL="800100" lvl="1" indent="-342900" algn="just">
              <a:lnSpc>
                <a:spcPct val="115000"/>
              </a:lnSpc>
              <a:buFont typeface="Symbol" panose="05050102010706020507" pitchFamily="18" charset="2"/>
              <a:buChar char=""/>
            </a:pPr>
            <a:r>
              <a:rPr lang="en-GB" dirty="0">
                <a:effectLst/>
                <a:latin typeface="Arial" panose="020B0604020202020204" pitchFamily="34" charset="0"/>
                <a:ea typeface="Calibri" panose="020F0502020204030204" pitchFamily="34" charset="0"/>
              </a:rPr>
              <a:t>Environment Radiation Monitoring </a:t>
            </a:r>
            <a:r>
              <a:rPr lang="en-GB" b="1" dirty="0">
                <a:effectLst/>
                <a:latin typeface="Arial" panose="020B0604020202020204" pitchFamily="34" charset="0"/>
                <a:ea typeface="Calibri" panose="020F0502020204030204" pitchFamily="34" charset="0"/>
              </a:rPr>
              <a:t>Laboratory</a:t>
            </a:r>
            <a:r>
              <a:rPr lang="en-GB" dirty="0">
                <a:effectLst/>
                <a:latin typeface="Arial" panose="020B0604020202020204" pitchFamily="34" charset="0"/>
                <a:ea typeface="Calibri" panose="020F0502020204030204" pitchFamily="34" charset="0"/>
              </a:rPr>
              <a:t> of NPP </a:t>
            </a:r>
            <a:r>
              <a:rPr lang="en-GB" dirty="0" err="1">
                <a:effectLst/>
                <a:latin typeface="Arial" panose="020B0604020202020204" pitchFamily="34" charset="0"/>
                <a:ea typeface="Calibri" panose="020F0502020204030204" pitchFamily="34" charset="0"/>
              </a:rPr>
              <a:t>Dukovany</a:t>
            </a:r>
            <a:r>
              <a:rPr lang="en-GB" dirty="0">
                <a:effectLst/>
                <a:latin typeface="Arial" panose="020B0604020202020204" pitchFamily="34" charset="0"/>
                <a:ea typeface="Calibri" panose="020F0502020204030204" pitchFamily="34" charset="0"/>
              </a:rPr>
              <a:t> (CZ) </a:t>
            </a:r>
            <a:r>
              <a:rPr lang="en-GB" b="1" dirty="0">
                <a:effectLst/>
                <a:latin typeface="Arial" panose="020B0604020202020204" pitchFamily="34" charset="0"/>
                <a:ea typeface="Calibri" panose="020F0502020204030204" pitchFamily="34" charset="0"/>
              </a:rPr>
              <a:t>will use the data</a:t>
            </a:r>
            <a:r>
              <a:rPr lang="en-GB" dirty="0">
                <a:effectLst/>
                <a:latin typeface="Arial" panose="020B0604020202020204" pitchFamily="34" charset="0"/>
                <a:ea typeface="Calibri" panose="020F0502020204030204" pitchFamily="34" charset="0"/>
              </a:rPr>
              <a:t> and experience from long-term monitoring by transportable air-sampling </a:t>
            </a:r>
            <a:r>
              <a:rPr lang="en-GB" b="1" dirty="0">
                <a:effectLst/>
                <a:latin typeface="Arial" panose="020B0604020202020204" pitchFamily="34" charset="0"/>
                <a:ea typeface="Calibri" panose="020F0502020204030204" pitchFamily="34" charset="0"/>
              </a:rPr>
              <a:t>system developed in WP2</a:t>
            </a:r>
            <a:r>
              <a:rPr lang="en-GB" dirty="0">
                <a:effectLst/>
                <a:latin typeface="Arial" panose="020B0604020202020204" pitchFamily="34" charset="0"/>
                <a:ea typeface="Calibri" panose="020F0502020204030204" pitchFamily="34" charset="0"/>
              </a:rPr>
              <a:t>.</a:t>
            </a:r>
            <a:endParaRPr lang="en-GB"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726185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a:latin typeface="Calibri" panose="020F0502020204030204" pitchFamily="34" charset="0"/>
                <a:cs typeface="Calibri" panose="020F0502020204030204" pitchFamily="34" charset="0"/>
              </a:rPr>
              <a:t>Project </a:t>
            </a:r>
            <a:r>
              <a:rPr lang="cs-CZ" sz="3600" dirty="0" err="1">
                <a:latin typeface="Calibri" panose="020F0502020204030204" pitchFamily="34" charset="0"/>
                <a:cs typeface="Calibri" panose="020F0502020204030204" pitchFamily="34" charset="0"/>
              </a:rPr>
              <a:t>website</a:t>
            </a:r>
            <a:endParaRPr lang="cs-CZ" sz="3600" dirty="0">
              <a:latin typeface="Calibri" panose="020F0502020204030204" pitchFamily="34" charset="0"/>
              <a:cs typeface="Calibri" panose="020F0502020204030204" pitchFamily="34" charset="0"/>
            </a:endParaRPr>
          </a:p>
        </p:txBody>
      </p:sp>
      <p:pic>
        <p:nvPicPr>
          <p:cNvPr id="7" name="Obrázek 2">
            <a:extLst>
              <a:ext uri="{FF2B5EF4-FFF2-40B4-BE49-F238E27FC236}">
                <a16:creationId xmlns:a16="http://schemas.microsoft.com/office/drawing/2014/main" id="{C515D6A8-E206-484A-89E8-342CE0A160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délník 15">
            <a:extLst>
              <a:ext uri="{FF2B5EF4-FFF2-40B4-BE49-F238E27FC236}">
                <a16:creationId xmlns:a16="http://schemas.microsoft.com/office/drawing/2014/main" id="{5DC4890A-8C48-4B2E-860E-DC590D255FC9}"/>
              </a:ext>
            </a:extLst>
          </p:cNvPr>
          <p:cNvSpPr/>
          <p:nvPr/>
        </p:nvSpPr>
        <p:spPr>
          <a:xfrm>
            <a:off x="467544" y="1728534"/>
            <a:ext cx="8424936" cy="1169551"/>
          </a:xfrm>
          <a:prstGeom prst="rect">
            <a:avLst/>
          </a:prstGeom>
          <a:solidFill>
            <a:schemeClr val="bg1"/>
          </a:solidFill>
        </p:spPr>
        <p:txBody>
          <a:bodyPr wrap="square">
            <a:spAutoFit/>
          </a:bodyPr>
          <a:lstStyle/>
          <a:p>
            <a:pPr algn="ctr">
              <a:spcAft>
                <a:spcPts val="600"/>
              </a:spcAft>
            </a:pPr>
            <a:r>
              <a:rPr lang="en-GB" sz="2000" b="1" dirty="0">
                <a:solidFill>
                  <a:srgbClr val="FF0000"/>
                </a:solidFill>
                <a:hlinkClick r:id="rId4">
                  <a:extLst>
                    <a:ext uri="{A12FA001-AC4F-418D-AE19-62706E023703}">
                      <ahyp:hlinkClr xmlns:ahyp="http://schemas.microsoft.com/office/drawing/2018/hyperlinkcolor" val="tx"/>
                    </a:ext>
                  </a:extLst>
                </a:hlinkClick>
              </a:rPr>
              <a:t>http://uhdpulse-empir.eu/</a:t>
            </a:r>
            <a:endParaRPr lang="cs-CZ" sz="2000" b="1" dirty="0">
              <a:solidFill>
                <a:srgbClr val="FF0000"/>
              </a:solidFill>
            </a:endParaRPr>
          </a:p>
          <a:p>
            <a:pPr>
              <a:spcAft>
                <a:spcPts val="600"/>
              </a:spcAft>
            </a:pPr>
            <a:endParaRPr lang="cs-CZ" sz="2000" b="1" dirty="0">
              <a:solidFill>
                <a:srgbClr val="FF0000"/>
              </a:solidFill>
              <a:latin typeface="Calibri" panose="020F0502020204030204" pitchFamily="34" charset="0"/>
            </a:endParaRPr>
          </a:p>
          <a:p>
            <a:pPr>
              <a:spcAft>
                <a:spcPts val="600"/>
              </a:spcAft>
            </a:pPr>
            <a:r>
              <a:rPr lang="cs-CZ" sz="2000" b="1" dirty="0">
                <a:solidFill>
                  <a:srgbClr val="000000"/>
                </a:solidFill>
                <a:latin typeface="Calibri" panose="020F0502020204030204" pitchFamily="34" charset="0"/>
              </a:rPr>
              <a:t>It </a:t>
            </a:r>
            <a:r>
              <a:rPr lang="cs-CZ" sz="2000" b="1" dirty="0" err="1">
                <a:solidFill>
                  <a:srgbClr val="000000"/>
                </a:solidFill>
                <a:latin typeface="Calibri" panose="020F0502020204030204" pitchFamily="34" charset="0"/>
              </a:rPr>
              <a:t>will</a:t>
            </a:r>
            <a:r>
              <a:rPr lang="cs-CZ" sz="2000" b="1" dirty="0">
                <a:solidFill>
                  <a:srgbClr val="000000"/>
                </a:solidFill>
                <a:latin typeface="Calibri" panose="020F0502020204030204" pitchFamily="34" charset="0"/>
              </a:rPr>
              <a:t> </a:t>
            </a:r>
            <a:r>
              <a:rPr lang="cs-CZ" sz="2000" b="1" dirty="0" err="1">
                <a:solidFill>
                  <a:srgbClr val="000000"/>
                </a:solidFill>
                <a:latin typeface="Calibri" panose="020F0502020204030204" pitchFamily="34" charset="0"/>
              </a:rPr>
              <a:t>be</a:t>
            </a:r>
            <a:r>
              <a:rPr lang="cs-CZ" sz="2000" b="1" dirty="0">
                <a:solidFill>
                  <a:srgbClr val="000000"/>
                </a:solidFill>
                <a:latin typeface="Calibri" panose="020F0502020204030204" pitchFamily="34" charset="0"/>
              </a:rPr>
              <a:t> </a:t>
            </a:r>
            <a:r>
              <a:rPr lang="cs-CZ" sz="2000" b="1" dirty="0" err="1">
                <a:solidFill>
                  <a:srgbClr val="000000"/>
                </a:solidFill>
                <a:latin typeface="Calibri" panose="020F0502020204030204" pitchFamily="34" charset="0"/>
              </a:rPr>
              <a:t>maintained</a:t>
            </a:r>
            <a:r>
              <a:rPr lang="cs-CZ" sz="2000" b="1" dirty="0">
                <a:solidFill>
                  <a:srgbClr val="000000"/>
                </a:solidFill>
                <a:latin typeface="Calibri" panose="020F0502020204030204" pitchFamily="34" charset="0"/>
              </a:rPr>
              <a:t> by CMI </a:t>
            </a:r>
            <a:r>
              <a:rPr lang="cs-CZ" sz="2000" b="1" dirty="0" err="1">
                <a:solidFill>
                  <a:srgbClr val="000000"/>
                </a:solidFill>
                <a:latin typeface="Calibri" panose="020F0502020204030204" pitchFamily="34" charset="0"/>
              </a:rPr>
              <a:t>for</a:t>
            </a:r>
            <a:r>
              <a:rPr lang="cs-CZ" sz="2000" b="1" dirty="0">
                <a:solidFill>
                  <a:srgbClr val="000000"/>
                </a:solidFill>
                <a:latin typeface="Calibri" panose="020F0502020204030204" pitchFamily="34" charset="0"/>
              </a:rPr>
              <a:t> </a:t>
            </a:r>
            <a:r>
              <a:rPr lang="cs-CZ" sz="2000" b="1" dirty="0" err="1">
                <a:solidFill>
                  <a:srgbClr val="000000"/>
                </a:solidFill>
                <a:latin typeface="Calibri" panose="020F0502020204030204" pitchFamily="34" charset="0"/>
              </a:rPr>
              <a:t>at</a:t>
            </a:r>
            <a:r>
              <a:rPr lang="cs-CZ" sz="2000" b="1" dirty="0">
                <a:solidFill>
                  <a:srgbClr val="000000"/>
                </a:solidFill>
                <a:latin typeface="Calibri" panose="020F0502020204030204" pitchFamily="34" charset="0"/>
              </a:rPr>
              <a:t> least 3 </a:t>
            </a:r>
            <a:r>
              <a:rPr lang="cs-CZ" sz="2000" b="1" dirty="0" err="1">
                <a:solidFill>
                  <a:srgbClr val="000000"/>
                </a:solidFill>
                <a:latin typeface="Calibri" panose="020F0502020204030204" pitchFamily="34" charset="0"/>
              </a:rPr>
              <a:t>years</a:t>
            </a:r>
            <a:r>
              <a:rPr lang="cs-CZ" sz="2000" b="1" dirty="0">
                <a:solidFill>
                  <a:srgbClr val="000000"/>
                </a:solidFill>
                <a:latin typeface="Calibri" panose="020F0502020204030204" pitchFamily="34" charset="0"/>
              </a:rPr>
              <a:t> </a:t>
            </a:r>
            <a:r>
              <a:rPr lang="cs-CZ" sz="2000" b="1" dirty="0" err="1">
                <a:solidFill>
                  <a:srgbClr val="000000"/>
                </a:solidFill>
                <a:latin typeface="Calibri" panose="020F0502020204030204" pitchFamily="34" charset="0"/>
              </a:rPr>
              <a:t>after</a:t>
            </a:r>
            <a:r>
              <a:rPr lang="cs-CZ" sz="2000" b="1" dirty="0">
                <a:solidFill>
                  <a:srgbClr val="000000"/>
                </a:solidFill>
                <a:latin typeface="Calibri" panose="020F0502020204030204" pitchFamily="34" charset="0"/>
              </a:rPr>
              <a:t> </a:t>
            </a:r>
            <a:r>
              <a:rPr lang="cs-CZ" sz="2000" b="1" dirty="0" err="1">
                <a:solidFill>
                  <a:srgbClr val="000000"/>
                </a:solidFill>
                <a:latin typeface="Calibri" panose="020F0502020204030204" pitchFamily="34" charset="0"/>
              </a:rPr>
              <a:t>the</a:t>
            </a:r>
            <a:r>
              <a:rPr lang="cs-CZ" sz="2000" b="1" dirty="0">
                <a:solidFill>
                  <a:srgbClr val="000000"/>
                </a:solidFill>
                <a:latin typeface="Calibri" panose="020F0502020204030204" pitchFamily="34" charset="0"/>
              </a:rPr>
              <a:t> end </a:t>
            </a:r>
            <a:r>
              <a:rPr lang="cs-CZ" sz="2000" b="1" dirty="0" err="1">
                <a:solidFill>
                  <a:srgbClr val="000000"/>
                </a:solidFill>
                <a:latin typeface="Calibri" panose="020F0502020204030204" pitchFamily="34" charset="0"/>
              </a:rPr>
              <a:t>of</a:t>
            </a:r>
            <a:r>
              <a:rPr lang="cs-CZ" sz="2000" b="1" dirty="0">
                <a:solidFill>
                  <a:srgbClr val="000000"/>
                </a:solidFill>
                <a:latin typeface="Calibri" panose="020F0502020204030204" pitchFamily="34" charset="0"/>
              </a:rPr>
              <a:t> </a:t>
            </a:r>
            <a:r>
              <a:rPr lang="cs-CZ" sz="2000" b="1" dirty="0" err="1">
                <a:solidFill>
                  <a:srgbClr val="000000"/>
                </a:solidFill>
                <a:latin typeface="Calibri" panose="020F0502020204030204" pitchFamily="34" charset="0"/>
              </a:rPr>
              <a:t>the</a:t>
            </a:r>
            <a:r>
              <a:rPr lang="cs-CZ" sz="2000" b="1" dirty="0">
                <a:solidFill>
                  <a:srgbClr val="000000"/>
                </a:solidFill>
                <a:latin typeface="Calibri" panose="020F0502020204030204" pitchFamily="34" charset="0"/>
              </a:rPr>
              <a:t> </a:t>
            </a:r>
            <a:r>
              <a:rPr lang="cs-CZ" sz="2000" b="1" dirty="0" err="1">
                <a:solidFill>
                  <a:srgbClr val="000000"/>
                </a:solidFill>
                <a:latin typeface="Calibri" panose="020F0502020204030204" pitchFamily="34" charset="0"/>
              </a:rPr>
              <a:t>project</a:t>
            </a:r>
            <a:r>
              <a:rPr lang="cs-CZ" sz="2000" b="1"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54178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2">
            <a:extLst>
              <a:ext uri="{FF2B5EF4-FFF2-40B4-BE49-F238E27FC236}">
                <a16:creationId xmlns:a16="http://schemas.microsoft.com/office/drawing/2014/main" id="{C515D6A8-E206-484A-89E8-342CE0A160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447968" y="3342001"/>
            <a:ext cx="2669299" cy="338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a:extLst>
              <a:ext uri="{FF2B5EF4-FFF2-40B4-BE49-F238E27FC236}">
                <a16:creationId xmlns:a16="http://schemas.microsoft.com/office/drawing/2014/main" id="{9F5ABDD5-02B9-4533-B882-EC8E7238C92A}"/>
              </a:ext>
            </a:extLst>
          </p:cNvPr>
          <p:cNvSpPr/>
          <p:nvPr/>
        </p:nvSpPr>
        <p:spPr>
          <a:xfrm>
            <a:off x="827584" y="1628800"/>
            <a:ext cx="7776864" cy="2631490"/>
          </a:xfrm>
          <a:prstGeom prst="rect">
            <a:avLst/>
          </a:prstGeom>
        </p:spPr>
        <p:txBody>
          <a:bodyPr wrap="square">
            <a:spAutoFit/>
          </a:bodyPr>
          <a:lstStyle/>
          <a:p>
            <a:pPr>
              <a:spcAft>
                <a:spcPts val="600"/>
              </a:spcAft>
            </a:pPr>
            <a:r>
              <a:rPr lang="cs-CZ" sz="3600" b="1" dirty="0" err="1">
                <a:solidFill>
                  <a:srgbClr val="000000"/>
                </a:solidFill>
                <a:latin typeface="Calibri" panose="020F0502020204030204" pitchFamily="34" charset="0"/>
              </a:rPr>
              <a:t>Thank</a:t>
            </a:r>
            <a:r>
              <a:rPr lang="cs-CZ" sz="3600" b="1" dirty="0">
                <a:solidFill>
                  <a:srgbClr val="000000"/>
                </a:solidFill>
                <a:latin typeface="Calibri" panose="020F0502020204030204" pitchFamily="34" charset="0"/>
              </a:rPr>
              <a:t> </a:t>
            </a:r>
            <a:r>
              <a:rPr lang="cs-CZ" sz="3600" b="1" dirty="0" err="1">
                <a:solidFill>
                  <a:srgbClr val="000000"/>
                </a:solidFill>
                <a:latin typeface="Calibri" panose="020F0502020204030204" pitchFamily="34" charset="0"/>
              </a:rPr>
              <a:t>you</a:t>
            </a:r>
            <a:r>
              <a:rPr lang="cs-CZ" sz="3600" b="1" dirty="0">
                <a:solidFill>
                  <a:srgbClr val="000000"/>
                </a:solidFill>
                <a:latin typeface="Calibri" panose="020F0502020204030204" pitchFamily="34" charset="0"/>
              </a:rPr>
              <a:t> </a:t>
            </a:r>
            <a:r>
              <a:rPr lang="cs-CZ" sz="3600" b="1" dirty="0" err="1">
                <a:solidFill>
                  <a:srgbClr val="000000"/>
                </a:solidFill>
                <a:latin typeface="Calibri" panose="020F0502020204030204" pitchFamily="34" charset="0"/>
              </a:rPr>
              <a:t>for</a:t>
            </a:r>
            <a:r>
              <a:rPr lang="cs-CZ" sz="3600" b="1" dirty="0">
                <a:solidFill>
                  <a:srgbClr val="000000"/>
                </a:solidFill>
                <a:latin typeface="Calibri" panose="020F0502020204030204" pitchFamily="34" charset="0"/>
              </a:rPr>
              <a:t> </a:t>
            </a:r>
            <a:r>
              <a:rPr lang="cs-CZ" sz="3600" b="1" dirty="0" err="1">
                <a:solidFill>
                  <a:srgbClr val="000000"/>
                </a:solidFill>
                <a:latin typeface="Calibri" panose="020F0502020204030204" pitchFamily="34" charset="0"/>
              </a:rPr>
              <a:t>your</a:t>
            </a:r>
            <a:r>
              <a:rPr lang="cs-CZ" sz="3600" b="1" dirty="0">
                <a:solidFill>
                  <a:srgbClr val="000000"/>
                </a:solidFill>
                <a:latin typeface="Calibri" panose="020F0502020204030204" pitchFamily="34" charset="0"/>
              </a:rPr>
              <a:t> </a:t>
            </a:r>
            <a:r>
              <a:rPr lang="cs-CZ" sz="3600" b="1" dirty="0" err="1">
                <a:solidFill>
                  <a:srgbClr val="000000"/>
                </a:solidFill>
                <a:latin typeface="Calibri" panose="020F0502020204030204" pitchFamily="34" charset="0"/>
              </a:rPr>
              <a:t>attention</a:t>
            </a:r>
            <a:r>
              <a:rPr lang="cs-CZ" sz="3600" b="1" dirty="0">
                <a:solidFill>
                  <a:srgbClr val="000000"/>
                </a:solidFill>
                <a:latin typeface="Calibri" panose="020F0502020204030204" pitchFamily="34" charset="0"/>
              </a:rPr>
              <a:t>!</a:t>
            </a:r>
          </a:p>
          <a:p>
            <a:pPr>
              <a:spcAft>
                <a:spcPts val="600"/>
              </a:spcAft>
            </a:pPr>
            <a:endParaRPr lang="cs-CZ" sz="2400" dirty="0">
              <a:solidFill>
                <a:srgbClr val="000000"/>
              </a:solidFill>
              <a:latin typeface="Calibri" panose="020F0502020204030204" pitchFamily="34" charset="0"/>
            </a:endParaRPr>
          </a:p>
          <a:p>
            <a:pPr>
              <a:spcAft>
                <a:spcPts val="600"/>
              </a:spcAft>
            </a:pPr>
            <a:r>
              <a:rPr lang="cs-CZ" sz="2000" b="1" dirty="0" err="1">
                <a:solidFill>
                  <a:srgbClr val="000000"/>
                </a:solidFill>
                <a:latin typeface="Calibri" panose="020F0502020204030204" pitchFamily="34" charset="0"/>
              </a:rPr>
              <a:t>Contact</a:t>
            </a:r>
            <a:r>
              <a:rPr lang="cs-CZ" sz="2000" b="1" dirty="0">
                <a:solidFill>
                  <a:srgbClr val="000000"/>
                </a:solidFill>
                <a:latin typeface="Calibri" panose="020F0502020204030204" pitchFamily="34" charset="0"/>
              </a:rPr>
              <a:t>:</a:t>
            </a:r>
          </a:p>
          <a:p>
            <a:pPr>
              <a:spcAft>
                <a:spcPts val="600"/>
              </a:spcAft>
            </a:pPr>
            <a:r>
              <a:rPr lang="cs-CZ" sz="2000" dirty="0">
                <a:solidFill>
                  <a:srgbClr val="000000"/>
                </a:solidFill>
                <a:latin typeface="Calibri" panose="020F0502020204030204" pitchFamily="34" charset="0"/>
              </a:rPr>
              <a:t>Jaroslav Šolc</a:t>
            </a:r>
          </a:p>
          <a:p>
            <a:pPr>
              <a:spcAft>
                <a:spcPts val="600"/>
              </a:spcAft>
            </a:pPr>
            <a:r>
              <a:rPr lang="cs-CZ" sz="2000" dirty="0">
                <a:solidFill>
                  <a:srgbClr val="000000"/>
                </a:solidFill>
                <a:latin typeface="Calibri" panose="020F0502020204030204" pitchFamily="34" charset="0"/>
                <a:hlinkClick r:id="rId4"/>
              </a:rPr>
              <a:t>jsolc@cmi.cz</a:t>
            </a:r>
            <a:endParaRPr lang="cs-CZ" sz="2000" dirty="0">
              <a:solidFill>
                <a:srgbClr val="000000"/>
              </a:solidFill>
              <a:latin typeface="Calibri" panose="020F0502020204030204" pitchFamily="34" charset="0"/>
            </a:endParaRPr>
          </a:p>
          <a:p>
            <a:pPr>
              <a:spcAft>
                <a:spcPts val="600"/>
              </a:spcAft>
            </a:pPr>
            <a:r>
              <a:rPr lang="cs-CZ" sz="2000" dirty="0">
                <a:solidFill>
                  <a:srgbClr val="000000"/>
                </a:solidFill>
                <a:latin typeface="Calibri" panose="020F0502020204030204" pitchFamily="34" charset="0"/>
              </a:rPr>
              <a:t>Czech Metrology Institute</a:t>
            </a:r>
          </a:p>
        </p:txBody>
      </p:sp>
      <p:pic>
        <p:nvPicPr>
          <p:cNvPr id="4" name="Obrázek 3">
            <a:extLst>
              <a:ext uri="{FF2B5EF4-FFF2-40B4-BE49-F238E27FC236}">
                <a16:creationId xmlns:a16="http://schemas.microsoft.com/office/drawing/2014/main" id="{3A9BAA6C-D20B-4D85-BD80-FA1E455E25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2415" y="145855"/>
            <a:ext cx="2520404" cy="657453"/>
          </a:xfrm>
          <a:prstGeom prst="rect">
            <a:avLst/>
          </a:prstGeom>
        </p:spPr>
      </p:pic>
    </p:spTree>
    <p:extLst>
      <p:ext uri="{BB962C8B-B14F-4D97-AF65-F5344CB8AC3E}">
        <p14:creationId xmlns:p14="http://schemas.microsoft.com/office/powerpoint/2010/main" val="6839917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Papers</a:t>
            </a:r>
            <a:r>
              <a:rPr lang="cs-CZ" sz="3600" dirty="0">
                <a:latin typeface="Calibri" panose="020F0502020204030204" pitchFamily="34" charset="0"/>
                <a:cs typeface="Calibri" panose="020F0502020204030204" pitchFamily="34" charset="0"/>
              </a:rPr>
              <a:t> and </a:t>
            </a:r>
            <a:r>
              <a:rPr lang="cs-CZ" sz="3600" dirty="0" err="1">
                <a:latin typeface="Calibri" panose="020F0502020204030204" pitchFamily="34" charset="0"/>
                <a:cs typeface="Calibri" panose="020F0502020204030204" pitchFamily="34" charset="0"/>
              </a:rPr>
              <a:t>conferences</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a:extLst>
              <a:ext uri="{FF2B5EF4-FFF2-40B4-BE49-F238E27FC236}">
                <a16:creationId xmlns:a16="http://schemas.microsoft.com/office/drawing/2014/main" id="{40CCCB09-01F5-B033-4917-5A51C7E55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51" y="4336459"/>
            <a:ext cx="8831461" cy="1687621"/>
          </a:xfrm>
          <a:prstGeom prst="rect">
            <a:avLst/>
          </a:prstGeom>
        </p:spPr>
      </p:pic>
      <p:pic>
        <p:nvPicPr>
          <p:cNvPr id="12" name="Obrázek 11">
            <a:extLst>
              <a:ext uri="{FF2B5EF4-FFF2-40B4-BE49-F238E27FC236}">
                <a16:creationId xmlns:a16="http://schemas.microsoft.com/office/drawing/2014/main" id="{1352F4B3-7A83-1308-DE88-0CD4F2C31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25" y="1623021"/>
            <a:ext cx="8713087" cy="2122186"/>
          </a:xfrm>
          <a:prstGeom prst="rect">
            <a:avLst/>
          </a:prstGeom>
        </p:spPr>
      </p:pic>
      <p:sp>
        <p:nvSpPr>
          <p:cNvPr id="13" name="TextovéPole 12">
            <a:extLst>
              <a:ext uri="{FF2B5EF4-FFF2-40B4-BE49-F238E27FC236}">
                <a16:creationId xmlns:a16="http://schemas.microsoft.com/office/drawing/2014/main" id="{9CD493BA-8F92-0AE6-FAB9-661824BDABFA}"/>
              </a:ext>
            </a:extLst>
          </p:cNvPr>
          <p:cNvSpPr txBox="1"/>
          <p:nvPr/>
        </p:nvSpPr>
        <p:spPr>
          <a:xfrm>
            <a:off x="421178" y="1199605"/>
            <a:ext cx="4576864" cy="369332"/>
          </a:xfrm>
          <a:prstGeom prst="rect">
            <a:avLst/>
          </a:prstGeom>
          <a:noFill/>
        </p:spPr>
        <p:txBody>
          <a:bodyPr wrap="square">
            <a:spAutoFit/>
          </a:bodyPr>
          <a:lstStyle/>
          <a:p>
            <a:pPr marL="285750" indent="-285750">
              <a:spcAft>
                <a:spcPts val="400"/>
              </a:spcAft>
              <a:buFont typeface="Arial" panose="020B0604020202020204" pitchFamily="34" charset="0"/>
              <a:buChar char="•"/>
            </a:pPr>
            <a:r>
              <a:rPr lang="cs-CZ" b="1" dirty="0">
                <a:latin typeface="Calibri" panose="020F0502020204030204" pitchFamily="34" charset="0"/>
              </a:rPr>
              <a:t>33 </a:t>
            </a:r>
            <a:r>
              <a:rPr lang="cs-CZ" b="1" dirty="0" err="1">
                <a:latin typeface="Calibri" panose="020F0502020204030204" pitchFamily="34" charset="0"/>
              </a:rPr>
              <a:t>papers</a:t>
            </a:r>
            <a:r>
              <a:rPr lang="cs-CZ" b="1" dirty="0">
                <a:latin typeface="Calibri" panose="020F0502020204030204" pitchFamily="34" charset="0"/>
              </a:rPr>
              <a:t> </a:t>
            </a:r>
            <a:r>
              <a:rPr lang="cs-CZ" b="1" dirty="0" err="1">
                <a:latin typeface="Calibri" panose="020F0502020204030204" pitchFamily="34" charset="0"/>
              </a:rPr>
              <a:t>published</a:t>
            </a:r>
            <a:r>
              <a:rPr lang="cs-CZ" b="1" dirty="0">
                <a:latin typeface="Calibri" panose="020F0502020204030204" pitchFamily="34" charset="0"/>
              </a:rPr>
              <a:t>, </a:t>
            </a:r>
            <a:r>
              <a:rPr lang="cs-CZ" b="1" dirty="0" err="1">
                <a:latin typeface="Calibri" panose="020F0502020204030204" pitchFamily="34" charset="0"/>
              </a:rPr>
              <a:t>submitted</a:t>
            </a:r>
            <a:r>
              <a:rPr lang="cs-CZ" b="1" dirty="0">
                <a:latin typeface="Calibri" panose="020F0502020204030204" pitchFamily="34" charset="0"/>
              </a:rPr>
              <a:t> </a:t>
            </a:r>
            <a:r>
              <a:rPr lang="cs-CZ" b="1" dirty="0" err="1">
                <a:latin typeface="Calibri" panose="020F0502020204030204" pitchFamily="34" charset="0"/>
              </a:rPr>
              <a:t>or</a:t>
            </a:r>
            <a:r>
              <a:rPr lang="cs-CZ" b="1" dirty="0">
                <a:latin typeface="Calibri" panose="020F0502020204030204" pitchFamily="34" charset="0"/>
              </a:rPr>
              <a:t> </a:t>
            </a:r>
            <a:r>
              <a:rPr lang="cs-CZ" b="1" dirty="0" err="1">
                <a:latin typeface="Calibri" panose="020F0502020204030204" pitchFamily="34" charset="0"/>
              </a:rPr>
              <a:t>drafted</a:t>
            </a:r>
            <a:endParaRPr lang="cs-CZ" dirty="0">
              <a:latin typeface="Calibri" panose="020F0502020204030204" pitchFamily="34" charset="0"/>
            </a:endParaRPr>
          </a:p>
        </p:txBody>
      </p:sp>
      <p:sp>
        <p:nvSpPr>
          <p:cNvPr id="14" name="TextovéPole 13">
            <a:extLst>
              <a:ext uri="{FF2B5EF4-FFF2-40B4-BE49-F238E27FC236}">
                <a16:creationId xmlns:a16="http://schemas.microsoft.com/office/drawing/2014/main" id="{FA332822-050F-3D9E-C99A-EFC34D24D97E}"/>
              </a:ext>
            </a:extLst>
          </p:cNvPr>
          <p:cNvSpPr txBox="1"/>
          <p:nvPr/>
        </p:nvSpPr>
        <p:spPr>
          <a:xfrm>
            <a:off x="428657" y="3890420"/>
            <a:ext cx="4576864" cy="369332"/>
          </a:xfrm>
          <a:prstGeom prst="rect">
            <a:avLst/>
          </a:prstGeom>
          <a:noFill/>
        </p:spPr>
        <p:txBody>
          <a:bodyPr wrap="square">
            <a:spAutoFit/>
          </a:bodyPr>
          <a:lstStyle/>
          <a:p>
            <a:pPr marL="285750" indent="-285750">
              <a:spcAft>
                <a:spcPts val="400"/>
              </a:spcAft>
              <a:buFont typeface="Arial" panose="020B0604020202020204" pitchFamily="34" charset="0"/>
              <a:buChar char="•"/>
            </a:pPr>
            <a:r>
              <a:rPr lang="cs-CZ" b="1" dirty="0">
                <a:latin typeface="Calibri" panose="020F0502020204030204" pitchFamily="34" charset="0"/>
              </a:rPr>
              <a:t>100 </a:t>
            </a:r>
            <a:r>
              <a:rPr lang="cs-CZ" b="1" dirty="0" err="1">
                <a:latin typeface="Calibri" panose="020F0502020204030204" pitchFamily="34" charset="0"/>
              </a:rPr>
              <a:t>conference</a:t>
            </a:r>
            <a:r>
              <a:rPr lang="cs-CZ" b="1" dirty="0">
                <a:latin typeface="Calibri" panose="020F0502020204030204" pitchFamily="34" charset="0"/>
              </a:rPr>
              <a:t> </a:t>
            </a:r>
            <a:r>
              <a:rPr lang="cs-CZ" b="1" dirty="0" err="1">
                <a:latin typeface="Calibri" panose="020F0502020204030204" pitchFamily="34" charset="0"/>
              </a:rPr>
              <a:t>presentations</a:t>
            </a:r>
            <a:endParaRPr lang="cs-CZ" dirty="0">
              <a:latin typeface="Calibri" panose="020F050202020403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Papers</a:t>
            </a:r>
            <a:r>
              <a:rPr lang="cs-CZ" sz="3600" dirty="0">
                <a:latin typeface="Calibri" panose="020F0502020204030204" pitchFamily="34" charset="0"/>
                <a:cs typeface="Calibri" panose="020F0502020204030204" pitchFamily="34" charset="0"/>
              </a:rPr>
              <a:t> and </a:t>
            </a:r>
            <a:r>
              <a:rPr lang="cs-CZ" sz="3600" dirty="0" err="1">
                <a:latin typeface="Calibri" panose="020F0502020204030204" pitchFamily="34" charset="0"/>
                <a:cs typeface="Calibri" panose="020F0502020204030204" pitchFamily="34" charset="0"/>
              </a:rPr>
              <a:t>conferences</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a:extLst>
              <a:ext uri="{FF2B5EF4-FFF2-40B4-BE49-F238E27FC236}">
                <a16:creationId xmlns:a16="http://schemas.microsoft.com/office/drawing/2014/main" id="{419E563B-0918-433F-D531-853442B96C4B}"/>
              </a:ext>
            </a:extLst>
          </p:cNvPr>
          <p:cNvSpPr txBox="1"/>
          <p:nvPr/>
        </p:nvSpPr>
        <p:spPr>
          <a:xfrm>
            <a:off x="149019" y="2701426"/>
            <a:ext cx="8964488" cy="1251625"/>
          </a:xfrm>
          <a:prstGeom prst="rect">
            <a:avLst/>
          </a:prstGeom>
          <a:noFill/>
        </p:spPr>
        <p:txBody>
          <a:bodyPr wrap="square">
            <a:spAutoFit/>
          </a:bodyPr>
          <a:lstStyle/>
          <a:p>
            <a:pPr marL="742950" lvl="1" indent="-285750">
              <a:spcAft>
                <a:spcPts val="400"/>
              </a:spcAft>
              <a:buFont typeface="Arial" panose="020B0604020202020204" pitchFamily="34" charset="0"/>
              <a:buChar char="•"/>
            </a:pPr>
            <a:r>
              <a:rPr lang="en-US" i="1" dirty="0">
                <a:solidFill>
                  <a:srgbClr val="000000"/>
                </a:solidFill>
                <a:latin typeface="Calibri" panose="020F0502020204030204" pitchFamily="34" charset="0"/>
              </a:rPr>
              <a:t>This project </a:t>
            </a:r>
            <a:r>
              <a:rPr lang="cs-CZ" i="1" dirty="0">
                <a:latin typeface="Calibri" panose="020F0502020204030204" pitchFamily="34" charset="0"/>
              </a:rPr>
              <a:t>18HLT04 UHDpulse </a:t>
            </a:r>
            <a:r>
              <a:rPr lang="en-US" i="1" dirty="0">
                <a:solidFill>
                  <a:srgbClr val="000000"/>
                </a:solidFill>
                <a:latin typeface="Calibri" panose="020F0502020204030204" pitchFamily="34" charset="0"/>
              </a:rPr>
              <a:t>has received funding from the EMPIR </a:t>
            </a:r>
            <a:r>
              <a:rPr lang="en-US" i="1" dirty="0" err="1">
                <a:solidFill>
                  <a:srgbClr val="000000"/>
                </a:solidFill>
                <a:latin typeface="Calibri" panose="020F0502020204030204" pitchFamily="34" charset="0"/>
              </a:rPr>
              <a:t>programme</a:t>
            </a:r>
            <a:r>
              <a:rPr lang="en-US" i="1" dirty="0">
                <a:solidFill>
                  <a:srgbClr val="000000"/>
                </a:solidFill>
                <a:latin typeface="Calibri" panose="020F0502020204030204" pitchFamily="34" charset="0"/>
              </a:rPr>
              <a:t> co-financed by the Participating States and from the European Union’s Horizon 2020 research and innovation </a:t>
            </a:r>
            <a:r>
              <a:rPr lang="en-US" i="1" dirty="0" err="1">
                <a:solidFill>
                  <a:srgbClr val="000000"/>
                </a:solidFill>
                <a:latin typeface="Calibri" panose="020F0502020204030204" pitchFamily="34" charset="0"/>
              </a:rPr>
              <a:t>programme</a:t>
            </a:r>
            <a:r>
              <a:rPr lang="cs-CZ" i="1" dirty="0">
                <a:solidFill>
                  <a:srgbClr val="000000"/>
                </a:solidFill>
                <a:latin typeface="Calibri" panose="020F0502020204030204" pitchFamily="34" charset="0"/>
              </a:rPr>
              <a:t>.</a:t>
            </a:r>
          </a:p>
          <a:p>
            <a:pPr marL="742950" lvl="1" indent="-285750">
              <a:spcAft>
                <a:spcPts val="400"/>
              </a:spcAft>
              <a:buFont typeface="Arial" panose="020B0604020202020204" pitchFamily="34" charset="0"/>
              <a:buChar char="•"/>
            </a:pPr>
            <a:r>
              <a:rPr lang="cs-CZ" dirty="0">
                <a:solidFill>
                  <a:srgbClr val="000000"/>
                </a:solidFill>
                <a:latin typeface="Calibri" panose="020F0502020204030204" pitchFamily="34" charset="0"/>
              </a:rPr>
              <a:t>D</a:t>
            </a:r>
            <a:r>
              <a:rPr lang="en-US" dirty="0" err="1">
                <a:solidFill>
                  <a:srgbClr val="000000"/>
                </a:solidFill>
                <a:latin typeface="Calibri" panose="020F0502020204030204" pitchFamily="34" charset="0"/>
              </a:rPr>
              <a:t>isplay</a:t>
            </a:r>
            <a:r>
              <a:rPr lang="en-US" dirty="0">
                <a:solidFill>
                  <a:srgbClr val="000000"/>
                </a:solidFill>
                <a:latin typeface="Calibri" panose="020F0502020204030204" pitchFamily="34" charset="0"/>
              </a:rPr>
              <a:t> the EMPIR logo </a:t>
            </a:r>
            <a:r>
              <a:rPr lang="cs-CZ" dirty="0" err="1">
                <a:solidFill>
                  <a:srgbClr val="000000"/>
                </a:solidFill>
                <a:latin typeface="Calibri" panose="020F0502020204030204" pitchFamily="34" charset="0"/>
              </a:rPr>
              <a:t>with</a:t>
            </a:r>
            <a:r>
              <a:rPr lang="cs-CZ"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the EU emblem</a:t>
            </a:r>
            <a:r>
              <a:rPr lang="cs-CZ" dirty="0">
                <a:solidFill>
                  <a:srgbClr val="000000"/>
                </a:solidFill>
                <a:latin typeface="Calibri" panose="020F0502020204030204" pitchFamily="34" charset="0"/>
              </a:rPr>
              <a:t>;</a:t>
            </a:r>
          </a:p>
        </p:txBody>
      </p:sp>
      <p:sp>
        <p:nvSpPr>
          <p:cNvPr id="7" name="TextovéPole 6">
            <a:extLst>
              <a:ext uri="{FF2B5EF4-FFF2-40B4-BE49-F238E27FC236}">
                <a16:creationId xmlns:a16="http://schemas.microsoft.com/office/drawing/2014/main" id="{DE3D72D7-D9A1-5CB5-26C7-3E003DF3C373}"/>
              </a:ext>
            </a:extLst>
          </p:cNvPr>
          <p:cNvSpPr txBox="1"/>
          <p:nvPr/>
        </p:nvSpPr>
        <p:spPr>
          <a:xfrm>
            <a:off x="297886" y="1056571"/>
            <a:ext cx="8706962" cy="1651734"/>
          </a:xfrm>
          <a:prstGeom prst="rect">
            <a:avLst/>
          </a:prstGeom>
          <a:noFill/>
        </p:spPr>
        <p:txBody>
          <a:bodyPr wrap="square">
            <a:spAutoFit/>
          </a:bodyPr>
          <a:lstStyle/>
          <a:p>
            <a:pPr marL="285750" indent="-285750">
              <a:spcAft>
                <a:spcPts val="400"/>
              </a:spcAft>
              <a:buFont typeface="Arial" panose="020B0604020202020204" pitchFamily="34" charset="0"/>
              <a:buChar char="•"/>
            </a:pPr>
            <a:r>
              <a:rPr lang="cs-CZ" dirty="0" err="1">
                <a:solidFill>
                  <a:srgbClr val="000000"/>
                </a:solidFill>
                <a:latin typeface="Calibri" panose="020F0502020204030204" pitchFamily="34" charset="0"/>
              </a:rPr>
              <a:t>be</a:t>
            </a:r>
            <a:r>
              <a:rPr lang="cs-CZ" dirty="0">
                <a:solidFill>
                  <a:srgbClr val="000000"/>
                </a:solidFill>
                <a:latin typeface="Calibri" panose="020F0502020204030204" pitchFamily="34" charset="0"/>
              </a:rPr>
              <a:t> </a:t>
            </a:r>
            <a:r>
              <a:rPr lang="cs-CZ" b="1" dirty="0" err="1">
                <a:solidFill>
                  <a:srgbClr val="000000"/>
                </a:solidFill>
                <a:latin typeface="Calibri" panose="020F0502020204030204" pitchFamily="34" charset="0"/>
              </a:rPr>
              <a:t>submitted</a:t>
            </a:r>
            <a:r>
              <a:rPr lang="cs-CZ" b="1" dirty="0">
                <a:solidFill>
                  <a:srgbClr val="000000"/>
                </a:solidFill>
                <a:latin typeface="Calibri" panose="020F0502020204030204" pitchFamily="34" charset="0"/>
              </a:rPr>
              <a:t> to peer-</a:t>
            </a:r>
            <a:r>
              <a:rPr lang="cs-CZ" b="1" dirty="0" err="1">
                <a:solidFill>
                  <a:srgbClr val="000000"/>
                </a:solidFill>
                <a:latin typeface="Calibri" panose="020F0502020204030204" pitchFamily="34" charset="0"/>
              </a:rPr>
              <a:t>reviewed</a:t>
            </a:r>
            <a:r>
              <a:rPr lang="cs-CZ" b="1" dirty="0">
                <a:solidFill>
                  <a:srgbClr val="000000"/>
                </a:solidFill>
                <a:latin typeface="Calibri" panose="020F0502020204030204" pitchFamily="34" charset="0"/>
              </a:rPr>
              <a:t> </a:t>
            </a:r>
            <a:r>
              <a:rPr lang="cs-CZ" b="1" dirty="0" err="1">
                <a:solidFill>
                  <a:srgbClr val="000000"/>
                </a:solidFill>
                <a:latin typeface="Calibri" panose="020F0502020204030204" pitchFamily="34" charset="0"/>
              </a:rPr>
              <a:t>journals</a:t>
            </a:r>
            <a:r>
              <a:rPr lang="cs-CZ" dirty="0">
                <a:solidFill>
                  <a:srgbClr val="000000"/>
                </a:solidFill>
                <a:latin typeface="Calibri" panose="020F0502020204030204" pitchFamily="34" charset="0"/>
              </a:rPr>
              <a:t> (but do not </a:t>
            </a:r>
            <a:r>
              <a:rPr lang="cs-CZ" dirty="0" err="1">
                <a:solidFill>
                  <a:srgbClr val="000000"/>
                </a:solidFill>
                <a:latin typeface="Calibri" panose="020F0502020204030204" pitchFamily="34" charset="0"/>
              </a:rPr>
              <a:t>need</a:t>
            </a:r>
            <a:r>
              <a:rPr lang="cs-CZ" dirty="0">
                <a:solidFill>
                  <a:srgbClr val="000000"/>
                </a:solidFill>
                <a:latin typeface="Calibri" panose="020F0502020204030204" pitchFamily="34" charset="0"/>
              </a:rPr>
              <a:t> to </a:t>
            </a:r>
            <a:r>
              <a:rPr lang="cs-CZ" dirty="0" err="1">
                <a:solidFill>
                  <a:srgbClr val="000000"/>
                </a:solidFill>
                <a:latin typeface="Calibri" panose="020F0502020204030204" pitchFamily="34" charset="0"/>
              </a:rPr>
              <a:t>have</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impact</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factor</a:t>
            </a:r>
            <a:r>
              <a:rPr lang="cs-CZ" dirty="0">
                <a:solidFill>
                  <a:srgbClr val="000000"/>
                </a:solidFill>
                <a:latin typeface="Calibri" panose="020F0502020204030204" pitchFamily="34" charset="0"/>
              </a:rPr>
              <a:t>);</a:t>
            </a:r>
          </a:p>
          <a:p>
            <a:pPr marL="285750" indent="-285750">
              <a:spcAft>
                <a:spcPts val="400"/>
              </a:spcAft>
              <a:buFont typeface="Arial" panose="020B0604020202020204" pitchFamily="34" charset="0"/>
              <a:buChar char="•"/>
            </a:pPr>
            <a:r>
              <a:rPr lang="cs-CZ" b="1" dirty="0" err="1">
                <a:latin typeface="Calibri" panose="020F0502020204030204" pitchFamily="34" charset="0"/>
                <a:cs typeface="Calibri" panose="020F0502020204030204" pitchFamily="34" charset="0"/>
              </a:rPr>
              <a:t>have</a:t>
            </a:r>
            <a:r>
              <a:rPr lang="en-GB" b="1" dirty="0">
                <a:latin typeface="Calibri" panose="020F0502020204030204" pitchFamily="34" charset="0"/>
                <a:cs typeface="Calibri" panose="020F0502020204030204" pitchFamily="34" charset="0"/>
              </a:rPr>
              <a:t> persistent identifiers</a:t>
            </a:r>
            <a:r>
              <a:rPr lang="cs-CZ"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e.g. DOI</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arXiv</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identifier</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etc</a:t>
            </a:r>
            <a:r>
              <a:rPr lang="cs-CZ"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a:t>
            </a:r>
            <a:r>
              <a:rPr lang="cs-CZ" dirty="0">
                <a:latin typeface="Calibri" panose="020F0502020204030204" pitchFamily="34" charset="0"/>
                <a:cs typeface="Calibri" panose="020F0502020204030204" pitchFamily="34" charset="0"/>
              </a:rPr>
              <a:t>;</a:t>
            </a:r>
          </a:p>
          <a:p>
            <a:pPr marL="285750" indent="-285750">
              <a:spcAft>
                <a:spcPts val="400"/>
              </a:spcAft>
              <a:buFont typeface="Arial" panose="020B0604020202020204" pitchFamily="34" charset="0"/>
              <a:buChar char="•"/>
            </a:pPr>
            <a:r>
              <a:rPr lang="cs-CZ" dirty="0" err="1">
                <a:latin typeface="Calibri" panose="020F0502020204030204" pitchFamily="34" charset="0"/>
                <a:cs typeface="Calibri" panose="020F0502020204030204" pitchFamily="34" charset="0"/>
              </a:rPr>
              <a:t>be</a:t>
            </a:r>
            <a:r>
              <a:rPr lang="cs-CZ" dirty="0">
                <a:latin typeface="Calibri" panose="020F0502020204030204" pitchFamily="34" charset="0"/>
                <a:cs typeface="Calibri" panose="020F0502020204030204" pitchFamily="34" charset="0"/>
              </a:rPr>
              <a:t> </a:t>
            </a:r>
            <a:r>
              <a:rPr lang="cs-CZ" b="1" dirty="0">
                <a:latin typeface="Calibri" panose="020F0502020204030204" pitchFamily="34" charset="0"/>
                <a:cs typeface="Calibri" panose="020F0502020204030204" pitchFamily="34" charset="0"/>
              </a:rPr>
              <a:t>open </a:t>
            </a:r>
            <a:r>
              <a:rPr lang="cs-CZ" b="1" dirty="0" err="1">
                <a:latin typeface="Calibri" panose="020F0502020204030204" pitchFamily="34" charset="0"/>
                <a:cs typeface="Calibri" panose="020F0502020204030204" pitchFamily="34" charset="0"/>
              </a:rPr>
              <a:t>access</a:t>
            </a:r>
            <a:r>
              <a:rPr lang="cs-CZ" b="1" dirty="0">
                <a:latin typeface="Calibri" panose="020F0502020204030204" pitchFamily="34" charset="0"/>
                <a:cs typeface="Calibri" panose="020F0502020204030204" pitchFamily="34" charset="0"/>
              </a:rPr>
              <a:t> </a:t>
            </a:r>
            <a:r>
              <a:rPr lang="cs-CZ" b="1" dirty="0">
                <a:solidFill>
                  <a:srgbClr val="FF0000"/>
                </a:solidFill>
                <a:latin typeface="Calibri" panose="020F0502020204030204" pitchFamily="34" charset="0"/>
                <a:cs typeface="Calibri" panose="020F0502020204030204" pitchFamily="34" charset="0"/>
              </a:rPr>
              <a:t>no </a:t>
            </a:r>
            <a:r>
              <a:rPr lang="cs-CZ" b="1" dirty="0" err="1">
                <a:solidFill>
                  <a:srgbClr val="FF0000"/>
                </a:solidFill>
                <a:latin typeface="Calibri" panose="020F0502020204030204" pitchFamily="34" charset="0"/>
                <a:cs typeface="Calibri" panose="020F0502020204030204" pitchFamily="34" charset="0"/>
              </a:rPr>
              <a:t>later</a:t>
            </a:r>
            <a:r>
              <a:rPr lang="cs-CZ" b="1" dirty="0">
                <a:solidFill>
                  <a:srgbClr val="FF0000"/>
                </a:solidFill>
                <a:latin typeface="Calibri" panose="020F0502020204030204" pitchFamily="34" charset="0"/>
                <a:cs typeface="Calibri" panose="020F0502020204030204" pitchFamily="34" charset="0"/>
              </a:rPr>
              <a:t> </a:t>
            </a:r>
            <a:r>
              <a:rPr lang="cs-CZ" b="1" dirty="0" err="1">
                <a:solidFill>
                  <a:srgbClr val="FF0000"/>
                </a:solidFill>
                <a:latin typeface="Calibri" panose="020F0502020204030204" pitchFamily="34" charset="0"/>
                <a:cs typeface="Calibri" panose="020F0502020204030204" pitchFamily="34" charset="0"/>
              </a:rPr>
              <a:t>than</a:t>
            </a:r>
            <a:r>
              <a:rPr lang="cs-CZ" b="1" dirty="0">
                <a:solidFill>
                  <a:srgbClr val="FF0000"/>
                </a:solidFill>
                <a:latin typeface="Calibri" panose="020F0502020204030204" pitchFamily="34" charset="0"/>
                <a:cs typeface="Calibri" panose="020F0502020204030204" pitchFamily="34" charset="0"/>
              </a:rPr>
              <a:t> 6 </a:t>
            </a:r>
            <a:r>
              <a:rPr lang="cs-CZ" b="1" dirty="0" err="1">
                <a:solidFill>
                  <a:srgbClr val="FF0000"/>
                </a:solidFill>
                <a:latin typeface="Calibri" panose="020F0502020204030204" pitchFamily="34" charset="0"/>
                <a:cs typeface="Calibri" panose="020F0502020204030204" pitchFamily="34" charset="0"/>
              </a:rPr>
              <a:t>months</a:t>
            </a:r>
            <a:r>
              <a:rPr lang="cs-CZ" b="1" dirty="0">
                <a:solidFill>
                  <a:srgbClr val="FF0000"/>
                </a:solidFill>
                <a:latin typeface="Calibri" panose="020F0502020204030204" pitchFamily="34" charset="0"/>
                <a:cs typeface="Calibri" panose="020F0502020204030204" pitchFamily="34" charset="0"/>
              </a:rPr>
              <a:t> </a:t>
            </a:r>
            <a:r>
              <a:rPr lang="cs-CZ" b="1" dirty="0" err="1">
                <a:solidFill>
                  <a:srgbClr val="FF0000"/>
                </a:solidFill>
                <a:latin typeface="Calibri" panose="020F0502020204030204" pitchFamily="34" charset="0"/>
                <a:cs typeface="Calibri" panose="020F0502020204030204" pitchFamily="34" charset="0"/>
              </a:rPr>
              <a:t>from</a:t>
            </a:r>
            <a:r>
              <a:rPr lang="cs-CZ" b="1" dirty="0">
                <a:solidFill>
                  <a:srgbClr val="FF0000"/>
                </a:solidFill>
                <a:latin typeface="Calibri" panose="020F0502020204030204" pitchFamily="34" charset="0"/>
                <a:cs typeface="Calibri" panose="020F0502020204030204" pitchFamily="34" charset="0"/>
              </a:rPr>
              <a:t> </a:t>
            </a:r>
            <a:r>
              <a:rPr lang="cs-CZ" b="1" dirty="0" err="1">
                <a:solidFill>
                  <a:srgbClr val="FF0000"/>
                </a:solidFill>
                <a:latin typeface="Calibri" panose="020F0502020204030204" pitchFamily="34" charset="0"/>
                <a:cs typeface="Calibri" panose="020F0502020204030204" pitchFamily="34" charset="0"/>
              </a:rPr>
              <a:t>publication</a:t>
            </a:r>
            <a:r>
              <a:rPr lang="cs-CZ" dirty="0">
                <a:latin typeface="Calibri" panose="020F0502020204030204" pitchFamily="34" charset="0"/>
                <a:cs typeface="Calibri" panose="020F0502020204030204" pitchFamily="34" charset="0"/>
              </a:rPr>
              <a:t>;</a:t>
            </a:r>
          </a:p>
          <a:p>
            <a:pPr marL="742950" lvl="1" indent="-285750">
              <a:spcAft>
                <a:spcPts val="400"/>
              </a:spcAft>
              <a:buFont typeface="Arial" panose="020B0604020202020204" pitchFamily="34" charset="0"/>
              <a:buChar char="•"/>
            </a:pPr>
            <a:r>
              <a:rPr lang="cs-CZ" sz="1600" i="1" dirty="0">
                <a:latin typeface="Calibri" panose="020F0502020204030204" pitchFamily="34" charset="0"/>
                <a:cs typeface="Calibri" panose="020F0502020204030204" pitchFamily="34" charset="0"/>
              </a:rPr>
              <a:t>„</a:t>
            </a:r>
            <a:r>
              <a:rPr lang="en-GB" sz="1600" i="1" dirty="0">
                <a:latin typeface="Calibri" panose="020F0502020204030204" pitchFamily="34" charset="0"/>
                <a:cs typeface="Calibri" panose="020F0502020204030204" pitchFamily="34" charset="0"/>
              </a:rPr>
              <a:t>non-open access papers </a:t>
            </a:r>
            <a:r>
              <a:rPr lang="cs-CZ" sz="1600" i="1" dirty="0">
                <a:latin typeface="Calibri" panose="020F0502020204030204" pitchFamily="34" charset="0"/>
                <a:cs typeface="Calibri" panose="020F0502020204030204" pitchFamily="34" charset="0"/>
              </a:rPr>
              <a:t>... </a:t>
            </a:r>
            <a:r>
              <a:rPr lang="en-GB" sz="1600" i="1" dirty="0">
                <a:latin typeface="Calibri" panose="020F0502020204030204" pitchFamily="34" charset="0"/>
                <a:cs typeface="Calibri" panose="020F0502020204030204" pitchFamily="34" charset="0"/>
              </a:rPr>
              <a:t>cannot be accepted in project reports or as project outputs</a:t>
            </a:r>
            <a:r>
              <a:rPr lang="cs-CZ" sz="1600" i="1" dirty="0">
                <a:latin typeface="Calibri" panose="020F0502020204030204" pitchFamily="34" charset="0"/>
                <a:cs typeface="Calibri" panose="020F0502020204030204" pitchFamily="34" charset="0"/>
              </a:rPr>
              <a:t>“</a:t>
            </a:r>
            <a:r>
              <a:rPr lang="cs-CZ" sz="1600" dirty="0">
                <a:latin typeface="Calibri" panose="020F0502020204030204" pitchFamily="34" charset="0"/>
                <a:cs typeface="Calibri" panose="020F0502020204030204" pitchFamily="34" charset="0"/>
              </a:rPr>
              <a:t>;</a:t>
            </a:r>
          </a:p>
          <a:p>
            <a:pPr marL="285750" indent="-285750">
              <a:spcAft>
                <a:spcPts val="400"/>
              </a:spcAft>
              <a:buFont typeface="Arial" panose="020B0604020202020204" pitchFamily="34" charset="0"/>
              <a:buChar char="•"/>
            </a:pPr>
            <a:r>
              <a:rPr lang="cs-CZ" b="1" dirty="0" err="1">
                <a:solidFill>
                  <a:srgbClr val="000000"/>
                </a:solidFill>
                <a:latin typeface="Calibri" panose="020F0502020204030204" pitchFamily="34" charset="0"/>
                <a:cs typeface="Calibri" panose="020F0502020204030204" pitchFamily="34" charset="0"/>
              </a:rPr>
              <a:t>acknowledge</a:t>
            </a:r>
            <a:r>
              <a:rPr lang="cs-CZ" b="1" dirty="0">
                <a:solidFill>
                  <a:srgbClr val="000000"/>
                </a:solidFill>
                <a:latin typeface="Calibri" panose="020F0502020204030204" pitchFamily="34" charset="0"/>
                <a:cs typeface="Calibri" panose="020F0502020204030204" pitchFamily="34" charset="0"/>
              </a:rPr>
              <a:t> </a:t>
            </a:r>
            <a:r>
              <a:rPr lang="cs-CZ" b="1" dirty="0" err="1">
                <a:solidFill>
                  <a:srgbClr val="000000"/>
                </a:solidFill>
                <a:latin typeface="Calibri" panose="020F0502020204030204" pitchFamily="34" charset="0"/>
                <a:cs typeface="Calibri" panose="020F0502020204030204" pitchFamily="34" charset="0"/>
              </a:rPr>
              <a:t>the</a:t>
            </a:r>
            <a:r>
              <a:rPr lang="cs-CZ" b="1" dirty="0">
                <a:solidFill>
                  <a:srgbClr val="000000"/>
                </a:solidFill>
                <a:latin typeface="Calibri" panose="020F0502020204030204" pitchFamily="34" charset="0"/>
                <a:cs typeface="Calibri" panose="020F0502020204030204" pitchFamily="34" charset="0"/>
              </a:rPr>
              <a:t> </a:t>
            </a:r>
            <a:r>
              <a:rPr lang="cs-CZ" b="1" dirty="0" err="1">
                <a:solidFill>
                  <a:srgbClr val="000000"/>
                </a:solidFill>
                <a:latin typeface="Calibri" panose="020F0502020204030204" pitchFamily="34" charset="0"/>
                <a:cs typeface="Calibri" panose="020F0502020204030204" pitchFamily="34" charset="0"/>
              </a:rPr>
              <a:t>funding</a:t>
            </a:r>
            <a:r>
              <a:rPr lang="cs-CZ" b="1" dirty="0">
                <a:solidFill>
                  <a:srgbClr val="000000"/>
                </a:solidFill>
                <a:latin typeface="Calibri" panose="020F0502020204030204" pitchFamily="34" charset="0"/>
                <a:cs typeface="Calibri" panose="020F0502020204030204" pitchFamily="34" charset="0"/>
              </a:rPr>
              <a:t>:</a:t>
            </a:r>
            <a:endParaRPr lang="cs-CZ"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65026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Papers</a:t>
            </a:r>
            <a:r>
              <a:rPr lang="cs-CZ" sz="3600" dirty="0">
                <a:latin typeface="Calibri" panose="020F0502020204030204" pitchFamily="34" charset="0"/>
                <a:cs typeface="Calibri" panose="020F0502020204030204" pitchFamily="34" charset="0"/>
              </a:rPr>
              <a:t> and </a:t>
            </a:r>
            <a:r>
              <a:rPr lang="cs-CZ" sz="3600" dirty="0" err="1">
                <a:latin typeface="Calibri" panose="020F0502020204030204" pitchFamily="34" charset="0"/>
                <a:cs typeface="Calibri" panose="020F0502020204030204" pitchFamily="34" charset="0"/>
              </a:rPr>
              <a:t>conferences</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a:extLst>
              <a:ext uri="{FF2B5EF4-FFF2-40B4-BE49-F238E27FC236}">
                <a16:creationId xmlns:a16="http://schemas.microsoft.com/office/drawing/2014/main" id="{DE3D72D7-D9A1-5CB5-26C7-3E003DF3C373}"/>
              </a:ext>
            </a:extLst>
          </p:cNvPr>
          <p:cNvSpPr txBox="1"/>
          <p:nvPr/>
        </p:nvSpPr>
        <p:spPr>
          <a:xfrm>
            <a:off x="15247" y="908720"/>
            <a:ext cx="9113506" cy="5129609"/>
          </a:xfrm>
          <a:prstGeom prst="rect">
            <a:avLst/>
          </a:prstGeom>
          <a:noFill/>
        </p:spPr>
        <p:txBody>
          <a:bodyPr wrap="square">
            <a:spAutoFit/>
          </a:bodyPr>
          <a:lstStyle/>
          <a:p>
            <a:pPr marL="285750" indent="-285750">
              <a:spcAft>
                <a:spcPts val="400"/>
              </a:spcAft>
              <a:buFont typeface="Arial" panose="020B0604020202020204" pitchFamily="34" charset="0"/>
              <a:buChar char="•"/>
            </a:pPr>
            <a:r>
              <a:rPr lang="cs-CZ" sz="1600" dirty="0">
                <a:solidFill>
                  <a:srgbClr val="000000"/>
                </a:solidFill>
                <a:latin typeface="Calibri" panose="020F0502020204030204" pitchFamily="34" charset="0"/>
              </a:rPr>
              <a:t>Open </a:t>
            </a:r>
            <a:r>
              <a:rPr lang="cs-CZ" sz="1600" dirty="0" err="1">
                <a:solidFill>
                  <a:srgbClr val="000000"/>
                </a:solidFill>
                <a:latin typeface="Calibri" panose="020F0502020204030204" pitchFamily="34" charset="0"/>
              </a:rPr>
              <a:t>access</a:t>
            </a:r>
            <a:r>
              <a:rPr lang="cs-CZ" sz="1600" dirty="0">
                <a:solidFill>
                  <a:srgbClr val="000000"/>
                </a:solidFill>
                <a:latin typeface="Calibri" panose="020F0502020204030204" pitchFamily="34" charset="0"/>
              </a:rPr>
              <a:t> and </a:t>
            </a:r>
            <a:r>
              <a:rPr lang="cs-CZ" sz="1600" dirty="0" err="1">
                <a:solidFill>
                  <a:srgbClr val="000000"/>
                </a:solidFill>
                <a:latin typeface="Calibri" panose="020F0502020204030204" pitchFamily="34" charset="0"/>
              </a:rPr>
              <a:t>fees</a:t>
            </a:r>
            <a:r>
              <a:rPr lang="cs-CZ" sz="1600" dirty="0">
                <a:solidFill>
                  <a:srgbClr val="000000"/>
                </a:solidFill>
                <a:latin typeface="Calibri" panose="020F0502020204030204" pitchFamily="34" charset="0"/>
              </a:rPr>
              <a:t> - </a:t>
            </a:r>
            <a:r>
              <a:rPr lang="cs-CZ" sz="1600" dirty="0" err="1">
                <a:solidFill>
                  <a:srgbClr val="000000"/>
                </a:solidFill>
                <a:latin typeface="Calibri" panose="020F0502020204030204" pitchFamily="34" charset="0"/>
              </a:rPr>
              <a:t>official</a:t>
            </a:r>
            <a:r>
              <a:rPr lang="cs-CZ" sz="1600" dirty="0">
                <a:solidFill>
                  <a:srgbClr val="000000"/>
                </a:solidFill>
                <a:latin typeface="Calibri" panose="020F0502020204030204" pitchFamily="34" charset="0"/>
              </a:rPr>
              <a:t> MSU </a:t>
            </a:r>
            <a:r>
              <a:rPr lang="cs-CZ" sz="1600" dirty="0" err="1">
                <a:solidFill>
                  <a:srgbClr val="000000"/>
                </a:solidFill>
                <a:latin typeface="Calibri" panose="020F0502020204030204" pitchFamily="34" charset="0"/>
              </a:rPr>
              <a:t>statement</a:t>
            </a:r>
            <a:r>
              <a:rPr lang="cs-CZ" sz="1600" dirty="0">
                <a:solidFill>
                  <a:srgbClr val="000000"/>
                </a:solidFill>
                <a:latin typeface="Calibri" panose="020F0502020204030204" pitchFamily="34" charset="0"/>
              </a:rPr>
              <a:t>:</a:t>
            </a:r>
          </a:p>
          <a:p>
            <a:pPr marL="742950" lvl="1" indent="-285750">
              <a:spcAft>
                <a:spcPts val="400"/>
              </a:spcAft>
              <a:buFont typeface="Arial" panose="020B0604020202020204" pitchFamily="34" charset="0"/>
              <a:buChar char="•"/>
            </a:pPr>
            <a:r>
              <a:rPr lang="en-GB" sz="1600" dirty="0">
                <a:solidFill>
                  <a:srgbClr val="000000"/>
                </a:solidFill>
                <a:latin typeface="Calibri" panose="020F0502020204030204" pitchFamily="34" charset="0"/>
                <a:cs typeface="Calibri" panose="020F0502020204030204" pitchFamily="34" charset="0"/>
              </a:rPr>
              <a:t>"EURAMET </a:t>
            </a:r>
            <a:r>
              <a:rPr lang="en-GB" sz="1600" b="1" dirty="0">
                <a:solidFill>
                  <a:srgbClr val="000000"/>
                </a:solidFill>
                <a:latin typeface="Calibri" panose="020F0502020204030204" pitchFamily="34" charset="0"/>
                <a:cs typeface="Calibri" panose="020F0502020204030204" pitchFamily="34" charset="0"/>
              </a:rPr>
              <a:t>do require you to publish the paper open access even if it cannot be made open access during the project lifetime</a:t>
            </a:r>
            <a:r>
              <a:rPr lang="en-GB" sz="1600" dirty="0">
                <a:solidFill>
                  <a:srgbClr val="000000"/>
                </a:solidFill>
                <a:latin typeface="Calibri" panose="020F0502020204030204" pitchFamily="34" charset="0"/>
                <a:cs typeface="Calibri" panose="020F0502020204030204" pitchFamily="34" charset="0"/>
              </a:rPr>
              <a:t> and as such the timing of the publishing is often such that the open access fees are not eligible for reporting. However the </a:t>
            </a:r>
            <a:r>
              <a:rPr lang="en-GB" sz="1600" b="1" dirty="0">
                <a:solidFill>
                  <a:srgbClr val="000000"/>
                </a:solidFill>
                <a:latin typeface="Calibri" panose="020F0502020204030204" pitchFamily="34" charset="0"/>
                <a:cs typeface="Calibri" panose="020F0502020204030204" pitchFamily="34" charset="0"/>
              </a:rPr>
              <a:t>open access is still a contractual requirement</a:t>
            </a:r>
            <a:r>
              <a:rPr lang="en-GB" sz="1600" dirty="0">
                <a:solidFill>
                  <a:srgbClr val="000000"/>
                </a:solidFill>
                <a:latin typeface="Calibri" panose="020F0502020204030204" pitchFamily="34" charset="0"/>
                <a:cs typeface="Calibri" panose="020F0502020204030204" pitchFamily="34" charset="0"/>
              </a:rPr>
              <a:t>. </a:t>
            </a:r>
            <a:endParaRPr lang="cs-CZ" sz="1600" dirty="0">
              <a:solidFill>
                <a:srgbClr val="000000"/>
              </a:solidFill>
              <a:latin typeface="Calibri" panose="020F0502020204030204" pitchFamily="34" charset="0"/>
              <a:cs typeface="Calibri" panose="020F0502020204030204" pitchFamily="34" charset="0"/>
            </a:endParaRPr>
          </a:p>
          <a:p>
            <a:pPr marL="742950" lvl="1" indent="-285750">
              <a:spcAft>
                <a:spcPts val="400"/>
              </a:spcAft>
              <a:buFont typeface="Arial" panose="020B0604020202020204" pitchFamily="34" charset="0"/>
              <a:buChar char="•"/>
            </a:pPr>
            <a:r>
              <a:rPr lang="en-GB" sz="1600" dirty="0">
                <a:solidFill>
                  <a:srgbClr val="000000"/>
                </a:solidFill>
                <a:latin typeface="Calibri" panose="020F0502020204030204" pitchFamily="34" charset="0"/>
                <a:cs typeface="Calibri" panose="020F0502020204030204" pitchFamily="34" charset="0"/>
              </a:rPr>
              <a:t>If the fee is paid during the project lifetime it is an eligible cost and </a:t>
            </a:r>
            <a:r>
              <a:rPr lang="en-GB" sz="1600" b="1" dirty="0">
                <a:solidFill>
                  <a:srgbClr val="000000"/>
                </a:solidFill>
                <a:latin typeface="Calibri" panose="020F0502020204030204" pitchFamily="34" charset="0"/>
                <a:cs typeface="Calibri" panose="020F0502020204030204" pitchFamily="34" charset="0"/>
              </a:rPr>
              <a:t>if paid later it is not an eligible costs - but it must still be paid</a:t>
            </a:r>
            <a:r>
              <a:rPr lang="en-GB" sz="1600" dirty="0">
                <a:solidFill>
                  <a:srgbClr val="000000"/>
                </a:solidFill>
                <a:latin typeface="Calibri" panose="020F0502020204030204" pitchFamily="34" charset="0"/>
                <a:cs typeface="Calibri" panose="020F0502020204030204" pitchFamily="34" charset="0"/>
              </a:rPr>
              <a:t>. </a:t>
            </a:r>
            <a:endParaRPr lang="cs-CZ" sz="1600" dirty="0">
              <a:solidFill>
                <a:srgbClr val="000000"/>
              </a:solidFill>
              <a:latin typeface="Calibri" panose="020F0502020204030204" pitchFamily="34" charset="0"/>
              <a:cs typeface="Calibri" panose="020F0502020204030204" pitchFamily="34" charset="0"/>
            </a:endParaRPr>
          </a:p>
          <a:p>
            <a:pPr marL="742950" lvl="1" indent="-285750">
              <a:spcAft>
                <a:spcPts val="400"/>
              </a:spcAft>
              <a:buFont typeface="Arial" panose="020B0604020202020204" pitchFamily="34" charset="0"/>
              <a:buChar char="•"/>
            </a:pPr>
            <a:r>
              <a:rPr lang="en-GB" sz="1600" dirty="0">
                <a:solidFill>
                  <a:srgbClr val="000000"/>
                </a:solidFill>
                <a:latin typeface="Calibri" panose="020F0502020204030204" pitchFamily="34" charset="0"/>
                <a:cs typeface="Calibri" panose="020F0502020204030204" pitchFamily="34" charset="0"/>
              </a:rPr>
              <a:t>It is not unusual that you will not get the final version open accessed until after project has ended. MSU had seen that the scientific community go for some other ways to publish Open access when the project had finished, for example, </a:t>
            </a:r>
            <a:r>
              <a:rPr lang="en-GB" sz="1600" b="1" dirty="0">
                <a:solidFill>
                  <a:srgbClr val="000000"/>
                </a:solidFill>
                <a:latin typeface="Calibri" panose="020F0502020204030204" pitchFamily="34" charset="0"/>
                <a:cs typeface="Calibri" panose="020F0502020204030204" pitchFamily="34" charset="0"/>
              </a:rPr>
              <a:t>department budget or European Commission</a:t>
            </a:r>
            <a:r>
              <a:rPr lang="cs-CZ" sz="1600" b="1" dirty="0">
                <a:solidFill>
                  <a:srgbClr val="000000"/>
                </a:solidFill>
                <a:latin typeface="Calibri" panose="020F0502020204030204" pitchFamily="34" charset="0"/>
                <a:cs typeface="Calibri" panose="020F0502020204030204" pitchFamily="34" charset="0"/>
              </a:rPr>
              <a:t> </a:t>
            </a:r>
            <a:r>
              <a:rPr lang="cs-CZ" sz="1600" b="1" dirty="0" err="1">
                <a:solidFill>
                  <a:srgbClr val="000000"/>
                </a:solidFill>
                <a:latin typeface="Calibri" panose="020F0502020204030204" pitchFamily="34" charset="0"/>
                <a:cs typeface="Calibri" panose="020F0502020204030204" pitchFamily="34" charset="0"/>
              </a:rPr>
              <a:t>journal</a:t>
            </a:r>
            <a:r>
              <a:rPr lang="en-GB" sz="1600" dirty="0">
                <a:solidFill>
                  <a:srgbClr val="000000"/>
                </a:solidFill>
                <a:latin typeface="Calibri" panose="020F0502020204030204" pitchFamily="34" charset="0"/>
                <a:cs typeface="Calibri" panose="020F0502020204030204" pitchFamily="34" charset="0"/>
              </a:rPr>
              <a:t> portal free for past and present funded project “</a:t>
            </a:r>
            <a:r>
              <a:rPr lang="en-GB" sz="1600" b="1" dirty="0">
                <a:solidFill>
                  <a:srgbClr val="000000"/>
                </a:solidFill>
                <a:latin typeface="Calibri" panose="020F0502020204030204" pitchFamily="34" charset="0"/>
                <a:cs typeface="Calibri" panose="020F0502020204030204" pitchFamily="34" charset="0"/>
              </a:rPr>
              <a:t>Open Research Europe</a:t>
            </a:r>
            <a:r>
              <a:rPr lang="en-GB" sz="1600" dirty="0">
                <a:solidFill>
                  <a:srgbClr val="000000"/>
                </a:solidFill>
                <a:latin typeface="Calibri" panose="020F0502020204030204" pitchFamily="34" charset="0"/>
                <a:cs typeface="Calibri" panose="020F0502020204030204" pitchFamily="34" charset="0"/>
              </a:rPr>
              <a:t>”.„</a:t>
            </a:r>
            <a:endParaRPr lang="cs-CZ" sz="1600" dirty="0">
              <a:solidFill>
                <a:srgbClr val="000000"/>
              </a:solidFill>
              <a:latin typeface="Calibri" panose="020F0502020204030204" pitchFamily="34" charset="0"/>
              <a:cs typeface="Calibri" panose="020F0502020204030204" pitchFamily="34" charset="0"/>
            </a:endParaRPr>
          </a:p>
          <a:p>
            <a:pPr marL="742950" lvl="1" indent="-285750">
              <a:spcAft>
                <a:spcPts val="400"/>
              </a:spcAft>
              <a:buFont typeface="Arial" panose="020B0604020202020204" pitchFamily="34" charset="0"/>
              <a:buChar char="•"/>
            </a:pPr>
            <a:endParaRPr lang="cs-CZ" sz="1600" dirty="0">
              <a:solidFill>
                <a:srgbClr val="000000"/>
              </a:solidFill>
              <a:latin typeface="Calibri" panose="020F0502020204030204" pitchFamily="34" charset="0"/>
              <a:cs typeface="Calibri" panose="020F0502020204030204" pitchFamily="34" charset="0"/>
            </a:endParaRPr>
          </a:p>
          <a:p>
            <a:pPr marL="285750" indent="-285750">
              <a:spcAft>
                <a:spcPts val="400"/>
              </a:spcAft>
              <a:buFont typeface="Arial" panose="020B0604020202020204" pitchFamily="34" charset="0"/>
              <a:buChar char="•"/>
            </a:pPr>
            <a:r>
              <a:rPr lang="en-GB" sz="1600" b="1" dirty="0">
                <a:solidFill>
                  <a:srgbClr val="000000"/>
                </a:solidFill>
                <a:latin typeface="Calibri" panose="020F0502020204030204" pitchFamily="34" charset="0"/>
                <a:cs typeface="Calibri" panose="020F0502020204030204" pitchFamily="34" charset="0"/>
              </a:rPr>
              <a:t>Open Research Europe</a:t>
            </a:r>
            <a:endParaRPr lang="cs-CZ" sz="1600" b="1" dirty="0">
              <a:solidFill>
                <a:srgbClr val="000000"/>
              </a:solidFill>
              <a:latin typeface="Calibri" panose="020F0502020204030204" pitchFamily="34" charset="0"/>
              <a:cs typeface="Calibri" panose="020F0502020204030204" pitchFamily="34" charset="0"/>
            </a:endParaRPr>
          </a:p>
          <a:p>
            <a:pPr marL="742950" lvl="1" indent="-285750">
              <a:spcAft>
                <a:spcPts val="400"/>
              </a:spcAft>
              <a:buFont typeface="Arial" panose="020B0604020202020204" pitchFamily="34" charset="0"/>
              <a:buChar char="•"/>
            </a:pPr>
            <a:r>
              <a:rPr lang="en-GB" sz="1600" dirty="0">
                <a:solidFill>
                  <a:srgbClr val="000000"/>
                </a:solidFill>
                <a:latin typeface="Calibri" panose="020F0502020204030204" pitchFamily="34" charset="0"/>
                <a:cs typeface="Calibri" panose="020F0502020204030204" pitchFamily="34" charset="0"/>
              </a:rPr>
              <a:t>Fast publication and </a:t>
            </a:r>
            <a:r>
              <a:rPr lang="cs-CZ" sz="1600" b="1" dirty="0">
                <a:solidFill>
                  <a:srgbClr val="000000"/>
                </a:solidFill>
                <a:latin typeface="Calibri" panose="020F0502020204030204" pitchFamily="34" charset="0"/>
                <a:cs typeface="Calibri" panose="020F0502020204030204" pitchFamily="34" charset="0"/>
              </a:rPr>
              <a:t>free </a:t>
            </a:r>
            <a:r>
              <a:rPr lang="en-GB" sz="1600" b="1" dirty="0">
                <a:solidFill>
                  <a:srgbClr val="000000"/>
                </a:solidFill>
                <a:latin typeface="Calibri" panose="020F0502020204030204" pitchFamily="34" charset="0"/>
                <a:cs typeface="Calibri" panose="020F0502020204030204" pitchFamily="34" charset="0"/>
              </a:rPr>
              <a:t>open peer review </a:t>
            </a:r>
            <a:r>
              <a:rPr lang="en-GB" sz="1600" dirty="0">
                <a:solidFill>
                  <a:srgbClr val="000000"/>
                </a:solidFill>
                <a:latin typeface="Calibri" panose="020F0502020204030204" pitchFamily="34" charset="0"/>
                <a:cs typeface="Calibri" panose="020F0502020204030204" pitchFamily="34" charset="0"/>
              </a:rPr>
              <a:t>for research stemming from Horizon 2020, </a:t>
            </a:r>
            <a:r>
              <a:rPr lang="en-GB" sz="1600" b="1" dirty="0">
                <a:solidFill>
                  <a:srgbClr val="000000"/>
                </a:solidFill>
                <a:latin typeface="Calibri" panose="020F0502020204030204" pitchFamily="34" charset="0"/>
                <a:cs typeface="Calibri" panose="020F0502020204030204" pitchFamily="34" charset="0"/>
              </a:rPr>
              <a:t>Horizon Europe </a:t>
            </a:r>
            <a:r>
              <a:rPr lang="en-GB" sz="1600" dirty="0">
                <a:solidFill>
                  <a:srgbClr val="000000"/>
                </a:solidFill>
                <a:latin typeface="Calibri" panose="020F0502020204030204" pitchFamily="34" charset="0"/>
                <a:cs typeface="Calibri" panose="020F0502020204030204" pitchFamily="34" charset="0"/>
              </a:rPr>
              <a:t>and Euratom funding across all subject areas.</a:t>
            </a:r>
            <a:endParaRPr lang="cs-CZ" sz="1600" dirty="0">
              <a:solidFill>
                <a:srgbClr val="000000"/>
              </a:solidFill>
              <a:latin typeface="Calibri" panose="020F0502020204030204" pitchFamily="34" charset="0"/>
              <a:cs typeface="Calibri" panose="020F0502020204030204" pitchFamily="34" charset="0"/>
            </a:endParaRPr>
          </a:p>
          <a:p>
            <a:pPr marL="742950" lvl="1" indent="-285750">
              <a:spcAft>
                <a:spcPts val="400"/>
              </a:spcAft>
              <a:buFont typeface="Arial" panose="020B0604020202020204" pitchFamily="34" charset="0"/>
              <a:buChar char="•"/>
            </a:pPr>
            <a:r>
              <a:rPr lang="cs-CZ" sz="1600" dirty="0">
                <a:solidFill>
                  <a:srgbClr val="000000"/>
                </a:solidFill>
                <a:latin typeface="Calibri" panose="020F0502020204030204" pitchFamily="34" charset="0"/>
                <a:cs typeface="Calibri" panose="020F0502020204030204" pitchFamily="34" charset="0"/>
              </a:rPr>
              <a:t>ORE </a:t>
            </a:r>
            <a:r>
              <a:rPr lang="en-GB" sz="1600" dirty="0">
                <a:solidFill>
                  <a:srgbClr val="000000"/>
                </a:solidFill>
                <a:latin typeface="Calibri" panose="020F0502020204030204" pitchFamily="34" charset="0"/>
                <a:cs typeface="Calibri" panose="020F0502020204030204" pitchFamily="34" charset="0"/>
              </a:rPr>
              <a:t>does not and will not ask to have an </a:t>
            </a:r>
            <a:r>
              <a:rPr lang="en-GB" sz="1600" b="1" dirty="0">
                <a:solidFill>
                  <a:srgbClr val="000000"/>
                </a:solidFill>
                <a:latin typeface="Calibri" panose="020F0502020204030204" pitchFamily="34" charset="0"/>
                <a:cs typeface="Calibri" panose="020F0502020204030204" pitchFamily="34" charset="0"/>
              </a:rPr>
              <a:t>Impact Factor</a:t>
            </a:r>
            <a:r>
              <a:rPr lang="en-GB" sz="1600" dirty="0">
                <a:solidFill>
                  <a:srgbClr val="000000"/>
                </a:solidFill>
                <a:latin typeface="Calibri" panose="020F0502020204030204" pitchFamily="34" charset="0"/>
                <a:cs typeface="Calibri" panose="020F0502020204030204" pitchFamily="34" charset="0"/>
              </a:rPr>
              <a:t>. The </a:t>
            </a:r>
            <a:r>
              <a:rPr lang="cs-CZ" sz="1600" dirty="0">
                <a:solidFill>
                  <a:srgbClr val="000000"/>
                </a:solidFill>
                <a:latin typeface="Calibri" panose="020F0502020204030204" pitchFamily="34" charset="0"/>
                <a:cs typeface="Calibri" panose="020F0502020204030204" pitchFamily="34" charset="0"/>
              </a:rPr>
              <a:t>EC</a:t>
            </a:r>
            <a:r>
              <a:rPr lang="en-GB" sz="1600" dirty="0">
                <a:solidFill>
                  <a:srgbClr val="000000"/>
                </a:solidFill>
                <a:latin typeface="Calibri" panose="020F0502020204030204" pitchFamily="34" charset="0"/>
                <a:cs typeface="Calibri" panose="020F0502020204030204" pitchFamily="34" charset="0"/>
              </a:rPr>
              <a:t> is part of an increasing number of funding agencies, institutions and organizations who are keen to support a </a:t>
            </a:r>
            <a:r>
              <a:rPr lang="en-GB" sz="1600" b="1" dirty="0">
                <a:solidFill>
                  <a:srgbClr val="000000"/>
                </a:solidFill>
                <a:latin typeface="Calibri" panose="020F0502020204030204" pitchFamily="34" charset="0"/>
                <a:cs typeface="Calibri" panose="020F0502020204030204" pitchFamily="34" charset="0"/>
              </a:rPr>
              <a:t>broader view of a researcher’s output </a:t>
            </a:r>
            <a:r>
              <a:rPr lang="en-GB" sz="1600" dirty="0">
                <a:solidFill>
                  <a:srgbClr val="000000"/>
                </a:solidFill>
                <a:latin typeface="Calibri" panose="020F0502020204030204" pitchFamily="34" charset="0"/>
                <a:cs typeface="Calibri" panose="020F0502020204030204" pitchFamily="34" charset="0"/>
              </a:rPr>
              <a:t>– and that it is the intrinsic value of </a:t>
            </a:r>
            <a:r>
              <a:rPr lang="en-GB" sz="1600" b="1" dirty="0">
                <a:solidFill>
                  <a:srgbClr val="000000"/>
                </a:solidFill>
                <a:latin typeface="Calibri" panose="020F0502020204030204" pitchFamily="34" charset="0"/>
                <a:cs typeface="Calibri" panose="020F0502020204030204" pitchFamily="34" charset="0"/>
              </a:rPr>
              <a:t>what is published, shared and re-used, that is important</a:t>
            </a:r>
            <a:r>
              <a:rPr lang="en-GB" sz="1600" dirty="0">
                <a:solidFill>
                  <a:srgbClr val="000000"/>
                </a:solidFill>
                <a:latin typeface="Calibri" panose="020F0502020204030204" pitchFamily="34" charset="0"/>
                <a:cs typeface="Calibri" panose="020F0502020204030204" pitchFamily="34" charset="0"/>
              </a:rPr>
              <a:t> as opposed to the venue, journal or platform where an article is published. </a:t>
            </a:r>
          </a:p>
        </p:txBody>
      </p:sp>
    </p:spTree>
    <p:extLst>
      <p:ext uri="{BB962C8B-B14F-4D97-AF65-F5344CB8AC3E}">
        <p14:creationId xmlns:p14="http://schemas.microsoft.com/office/powerpoint/2010/main" val="3693154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Datasets</a:t>
            </a:r>
            <a:r>
              <a:rPr lang="cs-CZ" sz="3600" dirty="0">
                <a:latin typeface="Calibri" panose="020F0502020204030204" pitchFamily="34" charset="0"/>
                <a:cs typeface="Calibri" panose="020F0502020204030204" pitchFamily="34" charset="0"/>
              </a:rPr>
              <a:t> (open </a:t>
            </a:r>
            <a:r>
              <a:rPr lang="cs-CZ" sz="3600" dirty="0" err="1">
                <a:latin typeface="Calibri" panose="020F0502020204030204" pitchFamily="34" charset="0"/>
                <a:cs typeface="Calibri" panose="020F0502020204030204" pitchFamily="34" charset="0"/>
              </a:rPr>
              <a:t>access</a:t>
            </a:r>
            <a:r>
              <a:rPr lang="cs-CZ" sz="3600" dirty="0">
                <a:latin typeface="Calibri" panose="020F0502020204030204" pitchFamily="34" charset="0"/>
                <a:cs typeface="Calibri" panose="020F0502020204030204" pitchFamily="34" charset="0"/>
              </a:rPr>
              <a:t> data)</a:t>
            </a: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D7D00E48-A1B8-02D6-64BE-99DEC70D6445}"/>
              </a:ext>
            </a:extLst>
          </p:cNvPr>
          <p:cNvSpPr txBox="1"/>
          <p:nvPr/>
        </p:nvSpPr>
        <p:spPr>
          <a:xfrm>
            <a:off x="107504" y="1124744"/>
            <a:ext cx="8856981" cy="5078313"/>
          </a:xfrm>
          <a:prstGeom prst="rect">
            <a:avLst/>
          </a:prstGeom>
          <a:noFill/>
        </p:spPr>
        <p:txBody>
          <a:bodyPr wrap="square">
            <a:spAutoFit/>
          </a:bodyPr>
          <a:lstStyle/>
          <a:p>
            <a:r>
              <a:rPr lang="cs-CZ" dirty="0"/>
              <a:t>Background: </a:t>
            </a:r>
          </a:p>
          <a:p>
            <a:pPr marL="800100" lvl="1" indent="-342900">
              <a:buFont typeface="+mj-lt"/>
              <a:buAutoNum type="arabicPeriod"/>
            </a:pPr>
            <a:r>
              <a:rPr lang="cs-CZ" dirty="0"/>
              <a:t>Project </a:t>
            </a:r>
            <a:r>
              <a:rPr lang="cs-CZ" dirty="0" err="1"/>
              <a:t>funded</a:t>
            </a:r>
            <a:r>
              <a:rPr lang="cs-CZ" dirty="0"/>
              <a:t> by </a:t>
            </a:r>
            <a:r>
              <a:rPr lang="cs-CZ" dirty="0" err="1"/>
              <a:t>European</a:t>
            </a:r>
            <a:r>
              <a:rPr lang="cs-CZ" dirty="0"/>
              <a:t> </a:t>
            </a:r>
            <a:r>
              <a:rPr lang="cs-CZ" dirty="0" err="1"/>
              <a:t>money</a:t>
            </a:r>
            <a:r>
              <a:rPr lang="cs-CZ" dirty="0"/>
              <a:t> (</a:t>
            </a:r>
            <a:r>
              <a:rPr lang="cs-CZ" dirty="0" err="1"/>
              <a:t>European</a:t>
            </a:r>
            <a:r>
              <a:rPr lang="cs-CZ" dirty="0"/>
              <a:t> </a:t>
            </a:r>
            <a:r>
              <a:rPr lang="cs-CZ" dirty="0" err="1"/>
              <a:t>taxpayers</a:t>
            </a:r>
            <a:r>
              <a:rPr lang="cs-CZ" dirty="0"/>
              <a:t>) and so </a:t>
            </a:r>
            <a:r>
              <a:rPr lang="cs-CZ" dirty="0" err="1"/>
              <a:t>European</a:t>
            </a:r>
            <a:r>
              <a:rPr lang="cs-CZ" dirty="0"/>
              <a:t> </a:t>
            </a:r>
            <a:r>
              <a:rPr lang="cs-CZ" dirty="0" err="1"/>
              <a:t>Commision</a:t>
            </a:r>
            <a:r>
              <a:rPr lang="cs-CZ" dirty="0"/>
              <a:t> </a:t>
            </a:r>
            <a:r>
              <a:rPr lang="cs-CZ" dirty="0" err="1"/>
              <a:t>requires</a:t>
            </a:r>
            <a:r>
              <a:rPr lang="cs-CZ" dirty="0"/>
              <a:t> </a:t>
            </a:r>
            <a:r>
              <a:rPr lang="cs-CZ" dirty="0" err="1"/>
              <a:t>that</a:t>
            </a:r>
            <a:r>
              <a:rPr lang="cs-CZ" dirty="0"/>
              <a:t> any </a:t>
            </a:r>
            <a:r>
              <a:rPr lang="cs-CZ" dirty="0" err="1"/>
              <a:t>European</a:t>
            </a:r>
            <a:r>
              <a:rPr lang="cs-CZ" dirty="0"/>
              <a:t> </a:t>
            </a:r>
            <a:r>
              <a:rPr lang="cs-CZ" dirty="0" err="1"/>
              <a:t>citizen</a:t>
            </a:r>
            <a:r>
              <a:rPr lang="cs-CZ" dirty="0"/>
              <a:t> </a:t>
            </a:r>
            <a:r>
              <a:rPr lang="cs-CZ" dirty="0" err="1"/>
              <a:t>is</a:t>
            </a:r>
            <a:r>
              <a:rPr lang="cs-CZ" dirty="0"/>
              <a:t> </a:t>
            </a:r>
            <a:r>
              <a:rPr lang="cs-CZ" dirty="0" err="1"/>
              <a:t>able</a:t>
            </a:r>
            <a:r>
              <a:rPr lang="cs-CZ" dirty="0"/>
              <a:t> to </a:t>
            </a:r>
            <a:r>
              <a:rPr lang="cs-CZ" dirty="0" err="1"/>
              <a:t>find</a:t>
            </a:r>
            <a:r>
              <a:rPr lang="cs-CZ" dirty="0"/>
              <a:t> </a:t>
            </a:r>
            <a:r>
              <a:rPr lang="cs-CZ" dirty="0" err="1"/>
              <a:t>the</a:t>
            </a:r>
            <a:r>
              <a:rPr lang="cs-CZ" dirty="0"/>
              <a:t> data </a:t>
            </a:r>
            <a:r>
              <a:rPr lang="cs-CZ" dirty="0" err="1"/>
              <a:t>of</a:t>
            </a:r>
            <a:r>
              <a:rPr lang="cs-CZ" dirty="0"/>
              <a:t> </a:t>
            </a:r>
            <a:r>
              <a:rPr lang="cs-CZ" dirty="0" err="1"/>
              <a:t>the</a:t>
            </a:r>
            <a:r>
              <a:rPr lang="cs-CZ" dirty="0"/>
              <a:t> </a:t>
            </a:r>
            <a:r>
              <a:rPr lang="cs-CZ" dirty="0" err="1"/>
              <a:t>funded</a:t>
            </a:r>
            <a:r>
              <a:rPr lang="cs-CZ" dirty="0"/>
              <a:t> </a:t>
            </a:r>
            <a:r>
              <a:rPr lang="cs-CZ" dirty="0" err="1"/>
              <a:t>research</a:t>
            </a:r>
            <a:r>
              <a:rPr lang="cs-CZ" dirty="0"/>
              <a:t> and „</a:t>
            </a:r>
            <a:r>
              <a:rPr lang="en-GB" b="1" dirty="0"/>
              <a:t>to make it possible for third</a:t>
            </a:r>
            <a:r>
              <a:rPr lang="cs-CZ" b="1" dirty="0"/>
              <a:t> </a:t>
            </a:r>
            <a:r>
              <a:rPr lang="en-GB" b="1" dirty="0"/>
              <a:t>parties to access, mine, exploit, reproduce</a:t>
            </a:r>
            <a:r>
              <a:rPr lang="cs-CZ" b="1" dirty="0"/>
              <a:t>, </a:t>
            </a:r>
            <a:r>
              <a:rPr lang="en-GB" b="1" dirty="0"/>
              <a:t>disseminate</a:t>
            </a:r>
            <a:r>
              <a:rPr lang="cs-CZ" b="1" dirty="0"/>
              <a:t>, use, re-</a:t>
            </a:r>
            <a:r>
              <a:rPr lang="cs-CZ" b="1" dirty="0" err="1"/>
              <a:t>evaluate</a:t>
            </a:r>
            <a:r>
              <a:rPr lang="en-GB" b="1" dirty="0"/>
              <a:t> </a:t>
            </a:r>
            <a:r>
              <a:rPr lang="en-GB" dirty="0"/>
              <a:t>— free of charge for any</a:t>
            </a:r>
            <a:r>
              <a:rPr lang="cs-CZ" dirty="0"/>
              <a:t> </a:t>
            </a:r>
            <a:r>
              <a:rPr lang="en-GB" dirty="0"/>
              <a:t>user —  the data</a:t>
            </a:r>
            <a:r>
              <a:rPr lang="cs-CZ" dirty="0"/>
              <a:t> </a:t>
            </a:r>
            <a:r>
              <a:rPr lang="en-GB" dirty="0"/>
              <a:t>to </a:t>
            </a:r>
            <a:r>
              <a:rPr lang="en-GB" b="1" dirty="0"/>
              <a:t>validate the res</a:t>
            </a:r>
            <a:r>
              <a:rPr lang="cs-CZ" b="1" dirty="0" err="1"/>
              <a:t>ults</a:t>
            </a:r>
            <a:r>
              <a:rPr lang="cs-CZ" dirty="0"/>
              <a:t>;</a:t>
            </a:r>
          </a:p>
          <a:p>
            <a:pPr marL="800100" lvl="1" indent="-342900">
              <a:buFont typeface="+mj-lt"/>
              <a:buAutoNum type="arabicPeriod"/>
            </a:pPr>
            <a:r>
              <a:rPr lang="cs-CZ" dirty="0"/>
              <a:t>EURAMET </a:t>
            </a:r>
            <a:r>
              <a:rPr lang="cs-CZ" dirty="0" err="1"/>
              <a:t>wants</a:t>
            </a:r>
            <a:r>
              <a:rPr lang="cs-CZ" dirty="0"/>
              <a:t> to show </a:t>
            </a:r>
            <a:r>
              <a:rPr lang="cs-CZ" dirty="0" err="1"/>
              <a:t>the</a:t>
            </a:r>
            <a:r>
              <a:rPr lang="cs-CZ" dirty="0"/>
              <a:t> EC </a:t>
            </a:r>
            <a:r>
              <a:rPr lang="cs-CZ" dirty="0" err="1"/>
              <a:t>that</a:t>
            </a:r>
            <a:r>
              <a:rPr lang="cs-CZ" dirty="0"/>
              <a:t> </a:t>
            </a:r>
            <a:r>
              <a:rPr lang="cs-CZ" dirty="0" err="1"/>
              <a:t>the</a:t>
            </a:r>
            <a:r>
              <a:rPr lang="cs-CZ" dirty="0"/>
              <a:t> </a:t>
            </a:r>
            <a:r>
              <a:rPr lang="cs-CZ" dirty="0" err="1"/>
              <a:t>projects</a:t>
            </a:r>
            <a:r>
              <a:rPr lang="cs-CZ" dirty="0"/>
              <a:t> </a:t>
            </a:r>
            <a:r>
              <a:rPr lang="cs-CZ" dirty="0" err="1"/>
              <a:t>have</a:t>
            </a:r>
            <a:r>
              <a:rPr lang="cs-CZ" dirty="0"/>
              <a:t> </a:t>
            </a:r>
            <a:r>
              <a:rPr lang="cs-CZ" dirty="0" err="1"/>
              <a:t>Impact</a:t>
            </a:r>
            <a:r>
              <a:rPr lang="cs-CZ" dirty="0"/>
              <a:t> in </a:t>
            </a:r>
            <a:r>
              <a:rPr lang="cs-CZ" dirty="0" err="1"/>
              <a:t>order</a:t>
            </a:r>
            <a:r>
              <a:rPr lang="cs-CZ" dirty="0"/>
              <a:t> to </a:t>
            </a:r>
            <a:r>
              <a:rPr lang="cs-CZ" dirty="0" err="1"/>
              <a:t>be</a:t>
            </a:r>
            <a:r>
              <a:rPr lang="cs-CZ" dirty="0"/>
              <a:t> </a:t>
            </a:r>
            <a:r>
              <a:rPr lang="cs-CZ" dirty="0" err="1"/>
              <a:t>able</a:t>
            </a:r>
            <a:r>
              <a:rPr lang="cs-CZ" dirty="0"/>
              <a:t> to </a:t>
            </a:r>
            <a:r>
              <a:rPr lang="cs-CZ" dirty="0" err="1"/>
              <a:t>ask</a:t>
            </a:r>
            <a:r>
              <a:rPr lang="cs-CZ" dirty="0"/>
              <a:t> </a:t>
            </a:r>
            <a:r>
              <a:rPr lang="cs-CZ" dirty="0" err="1"/>
              <a:t>for</a:t>
            </a:r>
            <a:r>
              <a:rPr lang="cs-CZ" dirty="0"/>
              <a:t> </a:t>
            </a:r>
            <a:r>
              <a:rPr lang="cs-CZ" dirty="0" err="1"/>
              <a:t>new</a:t>
            </a:r>
            <a:r>
              <a:rPr lang="cs-CZ" dirty="0"/>
              <a:t> </a:t>
            </a:r>
            <a:r>
              <a:rPr lang="cs-CZ" dirty="0" err="1"/>
              <a:t>funding</a:t>
            </a:r>
            <a:r>
              <a:rPr lang="cs-CZ" dirty="0"/>
              <a:t> </a:t>
            </a:r>
            <a:r>
              <a:rPr lang="cs-CZ" dirty="0" err="1"/>
              <a:t>when</a:t>
            </a:r>
            <a:r>
              <a:rPr lang="cs-CZ" dirty="0"/>
              <a:t> </a:t>
            </a:r>
            <a:r>
              <a:rPr lang="cs-CZ" dirty="0" err="1"/>
              <a:t>the</a:t>
            </a:r>
            <a:r>
              <a:rPr lang="cs-CZ" dirty="0"/>
              <a:t> </a:t>
            </a:r>
            <a:r>
              <a:rPr lang="cs-CZ" dirty="0" err="1"/>
              <a:t>current</a:t>
            </a:r>
            <a:r>
              <a:rPr lang="cs-CZ" dirty="0"/>
              <a:t> </a:t>
            </a:r>
            <a:r>
              <a:rPr lang="cs-CZ" dirty="0" err="1"/>
              <a:t>Programme</a:t>
            </a:r>
            <a:r>
              <a:rPr lang="cs-CZ" dirty="0"/>
              <a:t> </a:t>
            </a:r>
            <a:r>
              <a:rPr lang="cs-CZ" dirty="0" err="1"/>
              <a:t>ends</a:t>
            </a:r>
            <a:r>
              <a:rPr lang="cs-CZ" dirty="0"/>
              <a:t>.</a:t>
            </a:r>
          </a:p>
          <a:p>
            <a:pPr lvl="1"/>
            <a:endParaRPr lang="cs-CZ" dirty="0"/>
          </a:p>
          <a:p>
            <a:pPr marL="0" lvl="1"/>
            <a:r>
              <a:rPr lang="cs-CZ" dirty="0" err="1">
                <a:solidFill>
                  <a:srgbClr val="000000"/>
                </a:solidFill>
                <a:latin typeface="Calibri" panose="020F0502020204030204" pitchFamily="34" charset="0"/>
              </a:rPr>
              <a:t>Official</a:t>
            </a:r>
            <a:r>
              <a:rPr lang="cs-CZ" dirty="0">
                <a:solidFill>
                  <a:srgbClr val="000000"/>
                </a:solidFill>
                <a:latin typeface="Calibri" panose="020F0502020204030204" pitchFamily="34" charset="0"/>
              </a:rPr>
              <a:t> MSU </a:t>
            </a:r>
            <a:r>
              <a:rPr lang="cs-CZ" dirty="0" err="1">
                <a:solidFill>
                  <a:srgbClr val="000000"/>
                </a:solidFill>
                <a:latin typeface="Calibri" panose="020F0502020204030204" pitchFamily="34" charset="0"/>
              </a:rPr>
              <a:t>statement</a:t>
            </a:r>
            <a:r>
              <a:rPr lang="cs-CZ" dirty="0">
                <a:solidFill>
                  <a:srgbClr val="000000"/>
                </a:solidFill>
                <a:latin typeface="Calibri" panose="020F0502020204030204" pitchFamily="34" charset="0"/>
              </a:rPr>
              <a:t>:</a:t>
            </a:r>
          </a:p>
          <a:p>
            <a:pPr lvl="1"/>
            <a:r>
              <a:rPr lang="cs-CZ" dirty="0"/>
              <a:t>„T</a:t>
            </a:r>
            <a:r>
              <a:rPr lang="en-GB" dirty="0"/>
              <a:t>he consortium agreed </a:t>
            </a:r>
            <a:r>
              <a:rPr lang="en-GB" b="1" dirty="0"/>
              <a:t>to deposit its open access data sets in suitable repositories</a:t>
            </a:r>
            <a:r>
              <a:rPr lang="en-GB" dirty="0"/>
              <a:t>. The requirements for “open data” are additional to the requirements for “open access publications”. Unless there are good reasons for not making the data underpinning a publication open access, we would expect such </a:t>
            </a:r>
            <a:r>
              <a:rPr lang="en-GB" b="1" dirty="0"/>
              <a:t>datasets to be submitted to an “open access data repository” </a:t>
            </a:r>
            <a:r>
              <a:rPr lang="en-GB" dirty="0"/>
              <a:t>such as </a:t>
            </a:r>
            <a:r>
              <a:rPr lang="en-GB" b="1" dirty="0" err="1"/>
              <a:t>Zenodo</a:t>
            </a:r>
            <a:r>
              <a:rPr lang="en-GB" dirty="0"/>
              <a:t> in addition to the paper being open access. Such datasets need to be listed in 3 places: 1. In your Data Management Plan, 2. In your output and impact report, and 3. Submitted to the EURAMET Repository Link." </a:t>
            </a:r>
          </a:p>
        </p:txBody>
      </p:sp>
    </p:spTree>
    <p:extLst>
      <p:ext uri="{BB962C8B-B14F-4D97-AF65-F5344CB8AC3E}">
        <p14:creationId xmlns:p14="http://schemas.microsoft.com/office/powerpoint/2010/main" val="1202588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Datasets</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4">
            <a:extLst>
              <a:ext uri="{FF2B5EF4-FFF2-40B4-BE49-F238E27FC236}">
                <a16:creationId xmlns:a16="http://schemas.microsoft.com/office/drawing/2014/main" id="{B632652C-6FB6-4475-84F3-3AF595E12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735" y="193439"/>
            <a:ext cx="2638654" cy="2174251"/>
          </a:xfrm>
          <a:prstGeom prst="rect">
            <a:avLst/>
          </a:prstGeom>
        </p:spPr>
      </p:pic>
      <p:sp>
        <p:nvSpPr>
          <p:cNvPr id="9" name="TextovéPole 8">
            <a:extLst>
              <a:ext uri="{FF2B5EF4-FFF2-40B4-BE49-F238E27FC236}">
                <a16:creationId xmlns:a16="http://schemas.microsoft.com/office/drawing/2014/main" id="{53A62095-6C99-B9C3-2661-33BC60A2CC4A}"/>
              </a:ext>
            </a:extLst>
          </p:cNvPr>
          <p:cNvSpPr txBox="1"/>
          <p:nvPr/>
        </p:nvSpPr>
        <p:spPr>
          <a:xfrm>
            <a:off x="421178" y="1182366"/>
            <a:ext cx="3070701" cy="3970318"/>
          </a:xfrm>
          <a:prstGeom prst="rect">
            <a:avLst/>
          </a:prstGeom>
          <a:noFill/>
        </p:spPr>
        <p:txBody>
          <a:bodyPr wrap="square" rtlCol="0">
            <a:spAutoFit/>
          </a:bodyPr>
          <a:lstStyle/>
          <a:p>
            <a:pPr marL="285750" indent="-285750">
              <a:buFont typeface="Arial" panose="020B0604020202020204" pitchFamily="34" charset="0"/>
              <a:buChar char="•"/>
            </a:pPr>
            <a:r>
              <a:rPr lang="cs-CZ" dirty="0"/>
              <a:t>EURAMET </a:t>
            </a:r>
            <a:r>
              <a:rPr lang="cs-CZ" dirty="0" err="1"/>
              <a:t>suggests</a:t>
            </a:r>
            <a:r>
              <a:rPr lang="cs-CZ" dirty="0"/>
              <a:t> Zenodo.org;</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Example</a:t>
            </a:r>
            <a:r>
              <a:rPr lang="cs-CZ" dirty="0"/>
              <a:t>:</a:t>
            </a:r>
          </a:p>
          <a:p>
            <a:pPr marL="742950" lvl="1" indent="-285750">
              <a:buFont typeface="Arial" panose="020B0604020202020204" pitchFamily="34" charset="0"/>
              <a:buChar char="•"/>
            </a:pPr>
            <a:r>
              <a:rPr lang="cs-CZ" dirty="0" err="1"/>
              <a:t>Processed</a:t>
            </a:r>
            <a:r>
              <a:rPr lang="cs-CZ" dirty="0"/>
              <a:t> MC </a:t>
            </a:r>
            <a:r>
              <a:rPr lang="cs-CZ" dirty="0" err="1"/>
              <a:t>simulations</a:t>
            </a:r>
            <a:r>
              <a:rPr lang="cs-CZ" dirty="0"/>
              <a:t> </a:t>
            </a:r>
            <a:r>
              <a:rPr lang="cs-CZ" dirty="0" err="1"/>
              <a:t>of</a:t>
            </a:r>
            <a:r>
              <a:rPr lang="cs-CZ" dirty="0"/>
              <a:t> dose </a:t>
            </a:r>
            <a:r>
              <a:rPr lang="cs-CZ" dirty="0" err="1"/>
              <a:t>distribution</a:t>
            </a:r>
            <a:r>
              <a:rPr lang="cs-CZ" dirty="0"/>
              <a:t> in </a:t>
            </a:r>
            <a:r>
              <a:rPr lang="cs-CZ" dirty="0" err="1"/>
              <a:t>water</a:t>
            </a:r>
            <a:r>
              <a:rPr lang="cs-CZ" dirty="0"/>
              <a:t> </a:t>
            </a:r>
            <a:r>
              <a:rPr lang="cs-CZ" dirty="0" err="1"/>
              <a:t>phantom</a:t>
            </a:r>
            <a:endParaRPr lang="cs-CZ" dirty="0"/>
          </a:p>
          <a:p>
            <a:pPr marL="742950" lvl="1" indent="-285750">
              <a:buFont typeface="Arial" panose="020B0604020202020204" pitchFamily="34" charset="0"/>
              <a:buChar char="•"/>
            </a:pPr>
            <a:r>
              <a:rPr lang="cs-CZ" dirty="0"/>
              <a:t>Not </a:t>
            </a:r>
            <a:r>
              <a:rPr lang="cs-CZ" dirty="0" err="1"/>
              <a:t>raw</a:t>
            </a:r>
            <a:r>
              <a:rPr lang="cs-CZ" dirty="0"/>
              <a:t> data</a:t>
            </a:r>
          </a:p>
          <a:p>
            <a:pPr marL="742950" lvl="1" indent="-285750">
              <a:buFont typeface="Arial" panose="020B0604020202020204" pitchFamily="34" charset="0"/>
              <a:buChar char="•"/>
            </a:pPr>
            <a:r>
              <a:rPr lang="cs-CZ" dirty="0"/>
              <a:t>Excel </a:t>
            </a:r>
            <a:r>
              <a:rPr lang="cs-CZ" dirty="0" err="1"/>
              <a:t>sheet</a:t>
            </a:r>
            <a:r>
              <a:rPr lang="cs-CZ" dirty="0"/>
              <a:t> </a:t>
            </a:r>
            <a:r>
              <a:rPr lang="cs-CZ" dirty="0" err="1"/>
              <a:t>for</a:t>
            </a:r>
            <a:r>
              <a:rPr lang="cs-CZ" dirty="0"/>
              <a:t> data </a:t>
            </a:r>
            <a:r>
              <a:rPr lang="cs-CZ" dirty="0" err="1"/>
              <a:t>presented</a:t>
            </a:r>
            <a:r>
              <a:rPr lang="cs-CZ" dirty="0"/>
              <a:t> in a </a:t>
            </a:r>
            <a:r>
              <a:rPr lang="cs-CZ" dirty="0" err="1"/>
              <a:t>paper</a:t>
            </a:r>
            <a:r>
              <a:rPr lang="cs-CZ" dirty="0"/>
              <a:t> as a </a:t>
            </a:r>
            <a:r>
              <a:rPr lang="cs-CZ" dirty="0" err="1"/>
              <a:t>figure</a:t>
            </a:r>
            <a:r>
              <a:rPr lang="cs-CZ" dirty="0"/>
              <a:t> </a:t>
            </a:r>
            <a:r>
              <a:rPr lang="cs-CZ" dirty="0" err="1"/>
              <a:t>only</a:t>
            </a:r>
            <a:r>
              <a:rPr lang="cs-CZ" dirty="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en-GB" dirty="0"/>
          </a:p>
        </p:txBody>
      </p:sp>
      <p:pic>
        <p:nvPicPr>
          <p:cNvPr id="11" name="Obrázek 10">
            <a:extLst>
              <a:ext uri="{FF2B5EF4-FFF2-40B4-BE49-F238E27FC236}">
                <a16:creationId xmlns:a16="http://schemas.microsoft.com/office/drawing/2014/main" id="{91D19E27-B12D-7CC2-F12E-642921799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661" y="2427134"/>
            <a:ext cx="5096838" cy="3189249"/>
          </a:xfrm>
          <a:prstGeom prst="rect">
            <a:avLst/>
          </a:prstGeom>
          <a:ln w="19050">
            <a:solidFill>
              <a:schemeClr val="tx1"/>
            </a:solidFill>
          </a:ln>
        </p:spPr>
      </p:pic>
      <p:pic>
        <p:nvPicPr>
          <p:cNvPr id="13" name="Obrázek 12">
            <a:extLst>
              <a:ext uri="{FF2B5EF4-FFF2-40B4-BE49-F238E27FC236}">
                <a16:creationId xmlns:a16="http://schemas.microsoft.com/office/drawing/2014/main" id="{D0136A91-C9A9-406E-06D9-724D1CFCEE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35270"/>
            <a:ext cx="9144000" cy="1051662"/>
          </a:xfrm>
          <a:prstGeom prst="rect">
            <a:avLst/>
          </a:prstGeom>
        </p:spPr>
      </p:pic>
    </p:spTree>
    <p:extLst>
      <p:ext uri="{BB962C8B-B14F-4D97-AF65-F5344CB8AC3E}">
        <p14:creationId xmlns:p14="http://schemas.microsoft.com/office/powerpoint/2010/main" val="33198004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Follow</a:t>
            </a:r>
            <a:r>
              <a:rPr lang="cs-CZ" sz="3600" dirty="0">
                <a:latin typeface="Calibri" panose="020F0502020204030204" pitchFamily="34" charset="0"/>
                <a:cs typeface="Calibri" panose="020F0502020204030204" pitchFamily="34" charset="0"/>
              </a:rPr>
              <a:t>-on </a:t>
            </a:r>
            <a:r>
              <a:rPr lang="cs-CZ" sz="3600" dirty="0" err="1">
                <a:latin typeface="Calibri" panose="020F0502020204030204" pitchFamily="34" charset="0"/>
                <a:cs typeface="Calibri" panose="020F0502020204030204" pitchFamily="34" charset="0"/>
              </a:rPr>
              <a:t>collaborations</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patents</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53A62095-6C99-B9C3-2661-33BC60A2CC4A}"/>
              </a:ext>
            </a:extLst>
          </p:cNvPr>
          <p:cNvSpPr txBox="1"/>
          <p:nvPr/>
        </p:nvSpPr>
        <p:spPr>
          <a:xfrm>
            <a:off x="107504" y="3861048"/>
            <a:ext cx="8856984" cy="1077218"/>
          </a:xfrm>
          <a:prstGeom prst="rect">
            <a:avLst/>
          </a:prstGeom>
          <a:noFill/>
        </p:spPr>
        <p:txBody>
          <a:bodyPr wrap="square" rtlCol="0">
            <a:spAutoFit/>
          </a:bodyPr>
          <a:lstStyle/>
          <a:p>
            <a:pPr algn="just"/>
            <a:r>
              <a:rPr lang="cs-CZ" sz="1600" dirty="0"/>
              <a:t>„</a:t>
            </a:r>
            <a:r>
              <a:rPr lang="en-GB" sz="1600" b="1" dirty="0"/>
              <a:t>Follow-on research collaborations and staff</a:t>
            </a:r>
            <a:r>
              <a:rPr lang="cs-CZ" sz="1600" b="1" dirty="0"/>
              <a:t> </a:t>
            </a:r>
            <a:r>
              <a:rPr lang="en-GB" sz="1600" b="1" dirty="0"/>
              <a:t>exchanges at the European or International level</a:t>
            </a:r>
            <a:r>
              <a:rPr lang="cs-CZ" sz="1600" b="1" dirty="0"/>
              <a:t> </a:t>
            </a:r>
            <a:r>
              <a:rPr lang="en-GB" sz="1600" dirty="0"/>
              <a:t>that have resulted from the project. This includes</a:t>
            </a:r>
            <a:r>
              <a:rPr lang="cs-CZ" sz="1600" dirty="0"/>
              <a:t> </a:t>
            </a:r>
            <a:r>
              <a:rPr lang="en-GB" sz="1600" dirty="0"/>
              <a:t>any collaborations that involve at least two of the</a:t>
            </a:r>
            <a:r>
              <a:rPr lang="cs-CZ" sz="1600" dirty="0"/>
              <a:t> </a:t>
            </a:r>
            <a:r>
              <a:rPr lang="en-GB" sz="1600" dirty="0"/>
              <a:t>project participants (you may also include new</a:t>
            </a:r>
            <a:r>
              <a:rPr lang="cs-CZ" sz="1600" dirty="0"/>
              <a:t> </a:t>
            </a:r>
            <a:r>
              <a:rPr lang="en-GB" sz="1600" dirty="0"/>
              <a:t>partners in addition to the project participants).</a:t>
            </a:r>
          </a:p>
        </p:txBody>
      </p:sp>
      <p:pic>
        <p:nvPicPr>
          <p:cNvPr id="6" name="Obrázek 5">
            <a:extLst>
              <a:ext uri="{FF2B5EF4-FFF2-40B4-BE49-F238E27FC236}">
                <a16:creationId xmlns:a16="http://schemas.microsoft.com/office/drawing/2014/main" id="{CAA2B6C9-8DD9-8F9B-2919-CAE23BF8A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1617"/>
            <a:ext cx="9144000" cy="2493065"/>
          </a:xfrm>
          <a:prstGeom prst="rect">
            <a:avLst/>
          </a:prstGeom>
        </p:spPr>
      </p:pic>
      <p:pic>
        <p:nvPicPr>
          <p:cNvPr id="8" name="Obrázek 7">
            <a:extLst>
              <a:ext uri="{FF2B5EF4-FFF2-40B4-BE49-F238E27FC236}">
                <a16:creationId xmlns:a16="http://schemas.microsoft.com/office/drawing/2014/main" id="{A11F5602-DE27-7EE3-9B6E-BA0871987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51109"/>
            <a:ext cx="9107488" cy="886203"/>
          </a:xfrm>
          <a:prstGeom prst="rect">
            <a:avLst/>
          </a:prstGeom>
        </p:spPr>
      </p:pic>
    </p:spTree>
    <p:extLst>
      <p:ext uri="{BB962C8B-B14F-4D97-AF65-F5344CB8AC3E}">
        <p14:creationId xmlns:p14="http://schemas.microsoft.com/office/powerpoint/2010/main" val="1084300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Uptake</a:t>
            </a:r>
            <a:r>
              <a:rPr lang="cs-CZ" sz="3600" dirty="0">
                <a:latin typeface="Calibri" panose="020F0502020204030204" pitchFamily="34" charset="0"/>
                <a:cs typeface="Calibri" panose="020F0502020204030204" pitchFamily="34" charset="0"/>
              </a:rPr>
              <a:t> and </a:t>
            </a:r>
            <a:r>
              <a:rPr lang="cs-CZ" sz="3600" dirty="0" err="1">
                <a:latin typeface="Calibri" panose="020F0502020204030204" pitchFamily="34" charset="0"/>
                <a:cs typeface="Calibri" panose="020F0502020204030204" pitchFamily="34" charset="0"/>
              </a:rPr>
              <a:t>Exploitation</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53A62095-6C99-B9C3-2661-33BC60A2CC4A}"/>
              </a:ext>
            </a:extLst>
          </p:cNvPr>
          <p:cNvSpPr txBox="1"/>
          <p:nvPr/>
        </p:nvSpPr>
        <p:spPr>
          <a:xfrm>
            <a:off x="179512" y="2235636"/>
            <a:ext cx="8856984" cy="3539430"/>
          </a:xfrm>
          <a:prstGeom prst="rect">
            <a:avLst/>
          </a:prstGeom>
          <a:noFill/>
        </p:spPr>
        <p:txBody>
          <a:bodyPr wrap="square" rtlCol="0">
            <a:spAutoFit/>
          </a:bodyPr>
          <a:lstStyle/>
          <a:p>
            <a:pPr marL="285750" indent="-285750" algn="just">
              <a:buFont typeface="Arial" panose="020B0604020202020204" pitchFamily="34" charset="0"/>
              <a:buChar char="•"/>
            </a:pPr>
            <a:r>
              <a:rPr lang="cs-CZ" sz="1600" dirty="0"/>
              <a:t>Spread </a:t>
            </a:r>
            <a:r>
              <a:rPr lang="cs-CZ" sz="1600" dirty="0" err="1"/>
              <a:t>of</a:t>
            </a:r>
            <a:r>
              <a:rPr lang="cs-CZ" sz="1600" dirty="0"/>
              <a:t> </a:t>
            </a:r>
            <a:r>
              <a:rPr lang="cs-CZ" sz="1600" dirty="0" err="1"/>
              <a:t>project</a:t>
            </a:r>
            <a:r>
              <a:rPr lang="cs-CZ" sz="1600" dirty="0"/>
              <a:t> </a:t>
            </a:r>
            <a:r>
              <a:rPr lang="cs-CZ" sz="1600" dirty="0" err="1"/>
              <a:t>results</a:t>
            </a:r>
            <a:r>
              <a:rPr lang="cs-CZ" sz="1600" dirty="0"/>
              <a:t> </a:t>
            </a:r>
            <a:r>
              <a:rPr lang="cs-CZ" sz="1600" dirty="0" err="1"/>
              <a:t>among</a:t>
            </a:r>
            <a:r>
              <a:rPr lang="cs-CZ" sz="1600" dirty="0"/>
              <a:t> </a:t>
            </a:r>
            <a:r>
              <a:rPr lang="cs-CZ" sz="1600" dirty="0" err="1"/>
              <a:t>interested</a:t>
            </a:r>
            <a:r>
              <a:rPr lang="cs-CZ" sz="1600" dirty="0"/>
              <a:t> </a:t>
            </a:r>
            <a:r>
              <a:rPr lang="cs-CZ" sz="1600" dirty="0" err="1"/>
              <a:t>groups</a:t>
            </a:r>
            <a:r>
              <a:rPr lang="cs-CZ" sz="1600" dirty="0"/>
              <a:t>.</a:t>
            </a:r>
          </a:p>
          <a:p>
            <a:pPr algn="just"/>
            <a:endParaRPr lang="cs-CZ" sz="1600" dirty="0"/>
          </a:p>
          <a:p>
            <a:pPr algn="just"/>
            <a:r>
              <a:rPr lang="cs-CZ" sz="1600" dirty="0" err="1"/>
              <a:t>Examples</a:t>
            </a:r>
            <a:r>
              <a:rPr lang="cs-CZ" sz="1600" dirty="0"/>
              <a:t>:</a:t>
            </a:r>
          </a:p>
          <a:p>
            <a:pPr marL="285750" indent="-285750" algn="just">
              <a:buFont typeface="Arial" panose="020B0604020202020204" pitchFamily="34" charset="0"/>
              <a:buChar char="•"/>
            </a:pPr>
            <a:r>
              <a:rPr lang="en-GB" sz="1600" b="1" dirty="0"/>
              <a:t>Companies</a:t>
            </a:r>
            <a:r>
              <a:rPr lang="en-GB" sz="1600" dirty="0"/>
              <a:t> (or other organisations) </a:t>
            </a:r>
            <a:r>
              <a:rPr lang="en-GB" sz="1600" b="1" dirty="0"/>
              <a:t>implementing new devices, software, procedures, methods, protocols</a:t>
            </a:r>
            <a:r>
              <a:rPr lang="en-GB" sz="1600" dirty="0"/>
              <a:t> developed by the project to </a:t>
            </a:r>
            <a:r>
              <a:rPr lang="en-GB" sz="1600" b="1" dirty="0"/>
              <a:t>support</a:t>
            </a:r>
            <a:r>
              <a:rPr lang="cs-CZ" sz="1600" b="1" dirty="0"/>
              <a:t> </a:t>
            </a:r>
            <a:r>
              <a:rPr lang="en-GB" sz="1600" b="1" dirty="0"/>
              <a:t>the development or implementation</a:t>
            </a:r>
            <a:r>
              <a:rPr lang="en-GB" sz="1600" dirty="0"/>
              <a:t> of new and / or improved products, processes or services</a:t>
            </a:r>
            <a:r>
              <a:rPr lang="cs-CZ" sz="1600" dirty="0"/>
              <a:t>;</a:t>
            </a:r>
          </a:p>
          <a:p>
            <a:pPr marL="285750" indent="-285750" algn="just">
              <a:buFont typeface="Arial" panose="020B0604020202020204" pitchFamily="34" charset="0"/>
              <a:buChar char="•"/>
            </a:pPr>
            <a:r>
              <a:rPr lang="en-GB" sz="1600" b="1" dirty="0"/>
              <a:t>Companies</a:t>
            </a:r>
            <a:r>
              <a:rPr lang="en-GB" sz="1600" dirty="0"/>
              <a:t> (or other organisations) </a:t>
            </a:r>
            <a:r>
              <a:rPr lang="en-GB" sz="1600" b="1" dirty="0"/>
              <a:t>using the new measurement capabilities at NMI</a:t>
            </a:r>
            <a:r>
              <a:rPr lang="en-GB" sz="1600" dirty="0"/>
              <a:t>s / DIs to </a:t>
            </a:r>
            <a:r>
              <a:rPr lang="en-GB" sz="1600" b="1" dirty="0"/>
              <a:t>test / validate instruments</a:t>
            </a:r>
            <a:r>
              <a:rPr lang="en-GB" sz="1600" dirty="0"/>
              <a:t>, processes, methods,</a:t>
            </a:r>
            <a:r>
              <a:rPr lang="cs-CZ" sz="1600" dirty="0"/>
              <a:t> </a:t>
            </a:r>
            <a:r>
              <a:rPr lang="en-GB" sz="1600" dirty="0"/>
              <a:t>etc. </a:t>
            </a:r>
            <a:endParaRPr lang="cs-CZ" sz="1600" dirty="0"/>
          </a:p>
          <a:p>
            <a:pPr marL="742950" lvl="1" indent="-285750" algn="just">
              <a:buFont typeface="Arial" panose="020B0604020202020204" pitchFamily="34" charset="0"/>
              <a:buChar char="•"/>
            </a:pPr>
            <a:r>
              <a:rPr lang="en-GB" sz="1600" dirty="0"/>
              <a:t>These might be accessed via consultancy or calibration work based on the new measurement capabilities available at NMIs / DIs as a</a:t>
            </a:r>
            <a:r>
              <a:rPr lang="cs-CZ" sz="1600" dirty="0"/>
              <a:t> </a:t>
            </a:r>
            <a:r>
              <a:rPr lang="en-GB" sz="1600" dirty="0"/>
              <a:t>result of the project</a:t>
            </a:r>
            <a:endParaRPr lang="cs-CZ" sz="1600" dirty="0"/>
          </a:p>
          <a:p>
            <a:pPr marL="285750" indent="-285750" algn="just">
              <a:buFont typeface="Arial" panose="020B0604020202020204" pitchFamily="34" charset="0"/>
              <a:buChar char="•"/>
            </a:pPr>
            <a:r>
              <a:rPr lang="en-GB" sz="1600" b="1" dirty="0"/>
              <a:t>Invitations to present the findings of the project</a:t>
            </a:r>
            <a:r>
              <a:rPr lang="en-GB" sz="1600" dirty="0"/>
              <a:t> (privately) </a:t>
            </a:r>
            <a:r>
              <a:rPr lang="en-GB" sz="1600" b="1" dirty="0"/>
              <a:t>to companies</a:t>
            </a:r>
            <a:r>
              <a:rPr lang="en-GB" sz="1600" dirty="0"/>
              <a:t> (or other potential user organisations)</a:t>
            </a:r>
            <a:endParaRPr lang="cs-CZ" sz="1600" dirty="0"/>
          </a:p>
          <a:p>
            <a:pPr marL="285750" indent="-285750" algn="just">
              <a:buFont typeface="Arial" panose="020B0604020202020204" pitchFamily="34" charset="0"/>
              <a:buChar char="•"/>
            </a:pPr>
            <a:r>
              <a:rPr lang="en-GB" sz="1600" dirty="0"/>
              <a:t>New </a:t>
            </a:r>
            <a:r>
              <a:rPr lang="en-GB" sz="1600" b="1" dirty="0"/>
              <a:t>calibration / test services</a:t>
            </a:r>
            <a:r>
              <a:rPr lang="en-GB" sz="1600" dirty="0"/>
              <a:t> available (or soon to be available) at NMIs / DIs or</a:t>
            </a:r>
            <a:r>
              <a:rPr lang="cs-CZ" sz="1600" dirty="0"/>
              <a:t> </a:t>
            </a:r>
            <a:r>
              <a:rPr lang="en-GB" sz="1600" dirty="0"/>
              <a:t>other organisations based on the new measurement capabilities resulting from the project</a:t>
            </a:r>
            <a:r>
              <a:rPr lang="cs-CZ" sz="1600" dirty="0"/>
              <a:t>.</a:t>
            </a:r>
          </a:p>
        </p:txBody>
      </p:sp>
      <p:pic>
        <p:nvPicPr>
          <p:cNvPr id="5" name="Obrázek 4">
            <a:extLst>
              <a:ext uri="{FF2B5EF4-FFF2-40B4-BE49-F238E27FC236}">
                <a16:creationId xmlns:a16="http://schemas.microsoft.com/office/drawing/2014/main" id="{6FA6388A-9A8B-6306-C8AF-F9056190BB0E}"/>
              </a:ext>
            </a:extLst>
          </p:cNvPr>
          <p:cNvPicPr>
            <a:picLocks noChangeAspect="1"/>
          </p:cNvPicPr>
          <p:nvPr/>
        </p:nvPicPr>
        <p:blipFill rotWithShape="1">
          <a:blip r:embed="rId4">
            <a:extLst>
              <a:ext uri="{28A0092B-C50C-407E-A947-70E740481C1C}">
                <a14:useLocalDpi xmlns:a14="http://schemas.microsoft.com/office/drawing/2010/main" val="0"/>
              </a:ext>
            </a:extLst>
          </a:blip>
          <a:srcRect b="24913"/>
          <a:stretch/>
        </p:blipFill>
        <p:spPr>
          <a:xfrm>
            <a:off x="-6890" y="1047543"/>
            <a:ext cx="9144000" cy="1157321"/>
          </a:xfrm>
          <a:prstGeom prst="rect">
            <a:avLst/>
          </a:prstGeom>
        </p:spPr>
      </p:pic>
    </p:spTree>
    <p:extLst>
      <p:ext uri="{BB962C8B-B14F-4D97-AF65-F5344CB8AC3E}">
        <p14:creationId xmlns:p14="http://schemas.microsoft.com/office/powerpoint/2010/main" val="26075888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4E6571-8DBC-447E-A5C9-DAC199646F34}"/>
              </a:ext>
            </a:extLst>
          </p:cNvPr>
          <p:cNvSpPr>
            <a:spLocks noGrp="1"/>
          </p:cNvSpPr>
          <p:nvPr>
            <p:ph type="title"/>
          </p:nvPr>
        </p:nvSpPr>
        <p:spPr>
          <a:xfrm>
            <a:off x="539551" y="260648"/>
            <a:ext cx="6876763" cy="742219"/>
          </a:xfrm>
        </p:spPr>
        <p:txBody>
          <a:bodyPr>
            <a:normAutofit/>
          </a:bodyPr>
          <a:lstStyle/>
          <a:p>
            <a:pPr>
              <a:defRPr/>
            </a:pPr>
            <a:r>
              <a:rPr lang="cs-CZ" sz="3600" dirty="0" err="1">
                <a:latin typeface="Calibri" panose="020F0502020204030204" pitchFamily="34" charset="0"/>
                <a:cs typeface="Calibri" panose="020F0502020204030204" pitchFamily="34" charset="0"/>
              </a:rPr>
              <a:t>Impact</a:t>
            </a:r>
            <a:endParaRPr lang="cs-CZ" sz="3600" dirty="0">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9F5ABDD5-02B9-4533-B882-EC8E7238C92A}"/>
              </a:ext>
            </a:extLst>
          </p:cNvPr>
          <p:cNvSpPr/>
          <p:nvPr/>
        </p:nvSpPr>
        <p:spPr>
          <a:xfrm>
            <a:off x="297886" y="1241617"/>
            <a:ext cx="8424936" cy="707886"/>
          </a:xfrm>
          <a:prstGeom prst="rect">
            <a:avLst/>
          </a:prstGeom>
        </p:spPr>
        <p:txBody>
          <a:bodyPr wrap="square">
            <a:spAutoFit/>
          </a:bodyPr>
          <a:lstStyle/>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2000" dirty="0">
              <a:solidFill>
                <a:srgbClr val="000000"/>
              </a:solidFill>
              <a:latin typeface="Calibri" panose="020F0502020204030204" pitchFamily="34" charset="0"/>
            </a:endParaRPr>
          </a:p>
        </p:txBody>
      </p:sp>
      <p:pic>
        <p:nvPicPr>
          <p:cNvPr id="15" name="Obrázek 2">
            <a:extLst>
              <a:ext uri="{FF2B5EF4-FFF2-40B4-BE49-F238E27FC236}">
                <a16:creationId xmlns:a16="http://schemas.microsoft.com/office/drawing/2014/main" id="{1E5C7EA6-04F7-4A5E-8E57-FDE10AD9E2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12989" y="26489"/>
            <a:ext cx="800518" cy="101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FE38AFCB-D130-B223-F979-337857BD57A0}"/>
              </a:ext>
            </a:extLst>
          </p:cNvPr>
          <p:cNvSpPr txBox="1"/>
          <p:nvPr/>
        </p:nvSpPr>
        <p:spPr>
          <a:xfrm>
            <a:off x="402471" y="2188253"/>
            <a:ext cx="8215766" cy="646331"/>
          </a:xfrm>
          <a:prstGeom prst="rect">
            <a:avLst/>
          </a:prstGeom>
          <a:noFill/>
        </p:spPr>
        <p:txBody>
          <a:bodyPr wrap="square">
            <a:spAutoFit/>
          </a:bodyPr>
          <a:lstStyle/>
          <a:p>
            <a:r>
              <a:rPr lang="cs-CZ" b="1" dirty="0"/>
              <a:t>=&gt; Not </a:t>
            </a:r>
            <a:r>
              <a:rPr lang="cs-CZ" b="1" dirty="0" err="1"/>
              <a:t>asking</a:t>
            </a:r>
            <a:r>
              <a:rPr lang="cs-CZ" b="1" dirty="0"/>
              <a:t> </a:t>
            </a:r>
            <a:r>
              <a:rPr lang="cs-CZ" b="1" dirty="0" err="1"/>
              <a:t>for</a:t>
            </a:r>
            <a:r>
              <a:rPr lang="cs-CZ" b="1" dirty="0"/>
              <a:t> </a:t>
            </a:r>
            <a:r>
              <a:rPr lang="cs-CZ" b="1" dirty="0" err="1"/>
              <a:t>additional</a:t>
            </a:r>
            <a:r>
              <a:rPr lang="cs-CZ" b="1" dirty="0"/>
              <a:t> </a:t>
            </a:r>
            <a:r>
              <a:rPr lang="cs-CZ" b="1" dirty="0" err="1"/>
              <a:t>work</a:t>
            </a:r>
            <a:r>
              <a:rPr lang="cs-CZ" b="1" dirty="0"/>
              <a:t>, but </a:t>
            </a:r>
            <a:r>
              <a:rPr lang="cs-CZ" b="1" dirty="0" err="1"/>
              <a:t>asking</a:t>
            </a:r>
            <a:r>
              <a:rPr lang="cs-CZ" b="1" dirty="0"/>
              <a:t> to </a:t>
            </a:r>
            <a:r>
              <a:rPr lang="cs-CZ" b="1" dirty="0" err="1"/>
              <a:t>check</a:t>
            </a:r>
            <a:r>
              <a:rPr lang="cs-CZ" b="1" dirty="0"/>
              <a:t> </a:t>
            </a:r>
            <a:r>
              <a:rPr lang="cs-CZ" b="1" dirty="0" err="1"/>
              <a:t>what</a:t>
            </a:r>
            <a:r>
              <a:rPr lang="cs-CZ" b="1" dirty="0"/>
              <a:t> </a:t>
            </a:r>
            <a:r>
              <a:rPr lang="cs-CZ" b="1" dirty="0" err="1"/>
              <a:t>you</a:t>
            </a:r>
            <a:r>
              <a:rPr lang="cs-CZ" b="1" dirty="0"/>
              <a:t> </a:t>
            </a:r>
            <a:r>
              <a:rPr lang="cs-CZ" b="1" dirty="0" err="1"/>
              <a:t>have</a:t>
            </a:r>
            <a:r>
              <a:rPr lang="cs-CZ" b="1" dirty="0"/>
              <a:t> </a:t>
            </a:r>
            <a:r>
              <a:rPr lang="cs-CZ" b="1" dirty="0" err="1"/>
              <a:t>already</a:t>
            </a:r>
            <a:r>
              <a:rPr lang="cs-CZ" b="1" dirty="0"/>
              <a:t> </a:t>
            </a:r>
            <a:r>
              <a:rPr lang="cs-CZ" b="1" dirty="0" err="1"/>
              <a:t>achieved</a:t>
            </a:r>
            <a:r>
              <a:rPr lang="cs-CZ" b="1" dirty="0"/>
              <a:t>, </a:t>
            </a:r>
            <a:r>
              <a:rPr lang="cs-CZ" b="1" dirty="0" err="1"/>
              <a:t>maybe</a:t>
            </a:r>
            <a:r>
              <a:rPr lang="cs-CZ" b="1" dirty="0"/>
              <a:t> </a:t>
            </a:r>
            <a:r>
              <a:rPr lang="cs-CZ" b="1" dirty="0" err="1"/>
              <a:t>it</a:t>
            </a:r>
            <a:r>
              <a:rPr lang="cs-CZ" b="1" dirty="0"/>
              <a:t> </a:t>
            </a:r>
            <a:r>
              <a:rPr lang="cs-CZ" b="1" dirty="0" err="1"/>
              <a:t>can</a:t>
            </a:r>
            <a:r>
              <a:rPr lang="cs-CZ" b="1" dirty="0"/>
              <a:t> </a:t>
            </a:r>
            <a:r>
              <a:rPr lang="cs-CZ" b="1" dirty="0" err="1"/>
              <a:t>be</a:t>
            </a:r>
            <a:r>
              <a:rPr lang="cs-CZ" b="1" dirty="0"/>
              <a:t> </a:t>
            </a:r>
            <a:r>
              <a:rPr lang="cs-CZ" b="1" dirty="0" err="1"/>
              <a:t>included</a:t>
            </a:r>
            <a:r>
              <a:rPr lang="cs-CZ" b="1" dirty="0"/>
              <a:t> in </a:t>
            </a:r>
            <a:r>
              <a:rPr lang="cs-CZ" b="1" dirty="0" err="1"/>
              <a:t>the</a:t>
            </a:r>
            <a:r>
              <a:rPr lang="cs-CZ" b="1" dirty="0"/>
              <a:t> </a:t>
            </a:r>
            <a:r>
              <a:rPr lang="cs-CZ" b="1" dirty="0" err="1"/>
              <a:t>project</a:t>
            </a:r>
            <a:r>
              <a:rPr lang="cs-CZ" b="1" dirty="0"/>
              <a:t> </a:t>
            </a:r>
            <a:r>
              <a:rPr lang="cs-CZ" b="1" dirty="0" err="1"/>
              <a:t>impact</a:t>
            </a:r>
            <a:r>
              <a:rPr lang="cs-CZ" b="1" dirty="0"/>
              <a:t>.</a:t>
            </a:r>
            <a:endParaRPr lang="en-GB"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00015978"/>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22709</TotalTime>
  <Words>1345</Words>
  <Application>Microsoft Office PowerPoint</Application>
  <PresentationFormat>Předvádění na obrazovce (4:3)</PresentationFormat>
  <Paragraphs>96</Paragraphs>
  <Slides>14</Slides>
  <Notes>14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14</vt:i4>
      </vt:variant>
    </vt:vector>
  </HeadingPairs>
  <TitlesOfParts>
    <vt:vector size="22" baseType="lpstr">
      <vt:lpstr>Wingdings 3</vt:lpstr>
      <vt:lpstr>Calibri</vt:lpstr>
      <vt:lpstr>Symbol</vt:lpstr>
      <vt:lpstr>Wingdings 2</vt:lpstr>
      <vt:lpstr>Lucida Sans Unicode</vt:lpstr>
      <vt:lpstr>Arial</vt:lpstr>
      <vt:lpstr>Verdana</vt:lpstr>
      <vt:lpstr>Shluk</vt:lpstr>
      <vt:lpstr>  WP5: Creating Impact - review   Jaroslav Šolc </vt:lpstr>
      <vt:lpstr>Papers and conferences</vt:lpstr>
      <vt:lpstr>Papers and conferences</vt:lpstr>
      <vt:lpstr>Papers and conferences</vt:lpstr>
      <vt:lpstr>Datasets (open access data)</vt:lpstr>
      <vt:lpstr>Datasets</vt:lpstr>
      <vt:lpstr>Follow-on collaborations, patents</vt:lpstr>
      <vt:lpstr>Uptake and Exploitation</vt:lpstr>
      <vt:lpstr>Impact</vt:lpstr>
      <vt:lpstr>Deliverables</vt:lpstr>
      <vt:lpstr>Deliverable D9</vt:lpstr>
      <vt:lpstr>Deliverable D9</vt:lpstr>
      <vt:lpstr>Project website</vt:lpstr>
      <vt:lpstr>Prezentace aplikace PowerPoint</vt:lpstr>
    </vt:vector>
  </TitlesOfParts>
  <Company>CMI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 Metrology Institute</dc:title>
  <dc:creator>Jaroslav Šolc</dc:creator>
  <cp:lastModifiedBy>Jaroslav Solc</cp:lastModifiedBy>
  <cp:revision>512</cp:revision>
  <cp:lastPrinted>2015-05-12T11:38:43Z</cp:lastPrinted>
  <dcterms:created xsi:type="dcterms:W3CDTF">2007-09-12T21:01:52Z</dcterms:created>
  <dcterms:modified xsi:type="dcterms:W3CDTF">2023-01-27T05:40:41Z</dcterms:modified>
</cp:coreProperties>
</file>