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4"/>
  </p:sldMasterIdLst>
  <p:notesMasterIdLst>
    <p:notesMasterId r:id="rId30"/>
  </p:notesMasterIdLst>
  <p:handoutMasterIdLst>
    <p:handoutMasterId r:id="rId31"/>
  </p:handoutMasterIdLst>
  <p:sldIdLst>
    <p:sldId id="257" r:id="rId5"/>
    <p:sldId id="327" r:id="rId6"/>
    <p:sldId id="312" r:id="rId7"/>
    <p:sldId id="355" r:id="rId8"/>
    <p:sldId id="338" r:id="rId9"/>
    <p:sldId id="339" r:id="rId10"/>
    <p:sldId id="337" r:id="rId11"/>
    <p:sldId id="331" r:id="rId12"/>
    <p:sldId id="332" r:id="rId13"/>
    <p:sldId id="333" r:id="rId14"/>
    <p:sldId id="334" r:id="rId15"/>
    <p:sldId id="340" r:id="rId16"/>
    <p:sldId id="342" r:id="rId17"/>
    <p:sldId id="343" r:id="rId18"/>
    <p:sldId id="344" r:id="rId19"/>
    <p:sldId id="345" r:id="rId20"/>
    <p:sldId id="347" r:id="rId21"/>
    <p:sldId id="348" r:id="rId22"/>
    <p:sldId id="351" r:id="rId23"/>
    <p:sldId id="350" r:id="rId24"/>
    <p:sldId id="352" r:id="rId25"/>
    <p:sldId id="354" r:id="rId26"/>
    <p:sldId id="335" r:id="rId27"/>
    <p:sldId id="330" r:id="rId28"/>
    <p:sldId id="309" r:id="rId29"/>
  </p:sldIdLst>
  <p:sldSz cx="9144000" cy="5143500" type="screen16x9"/>
  <p:notesSz cx="6858000" cy="9144000"/>
  <p:embeddedFontLst>
    <p:embeddedFont>
      <p:font typeface="Franklin Gothic Medium" panose="020B0603020102020204" pitchFamily="34" charset="0"/>
      <p:regular r:id="rId32"/>
      <p:italic r:id="rId33"/>
    </p:embeddedFont>
    <p:embeddedFont>
      <p:font typeface="Franklin Gothic Demi" panose="020B0703020102020204" pitchFamily="34" charset="0"/>
      <p:regular r:id="rId34"/>
      <p:italic r:id="rId35"/>
    </p:embeddedFont>
    <p:embeddedFont>
      <p:font typeface="Franklin Gothic" panose="020B060402020202020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parini Alessia" initials="GA" lastIdx="3" clrIdx="0"/>
  <p:cmAuthor id="2" name="Vanreusel Verdi" initials="VV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5885"/>
    <a:srgbClr val="969696"/>
    <a:srgbClr val="E60000"/>
    <a:srgbClr val="575756"/>
    <a:srgbClr val="73BCE7"/>
    <a:srgbClr val="41B7DA"/>
    <a:srgbClr val="AD2626"/>
    <a:srgbClr val="171717"/>
    <a:srgbClr val="4B8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5" autoAdjust="0"/>
    <p:restoredTop sz="94660"/>
  </p:normalViewPr>
  <p:slideViewPr>
    <p:cSldViewPr snapToGrid="0">
      <p:cViewPr>
        <p:scale>
          <a:sx n="100" d="100"/>
          <a:sy n="100" d="100"/>
        </p:scale>
        <p:origin x="355" y="1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622BB-EEE0-4660-BE4D-D10AD6DB7F4A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2FA88-7CB3-4FE6-BA5C-17A5B5954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98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283324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000159d44_7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/>
              <a:buNone/>
            </a:pPr>
            <a:endParaRPr dirty="0"/>
          </a:p>
        </p:txBody>
      </p:sp>
      <p:sp>
        <p:nvSpPr>
          <p:cNvPr id="114" name="Google Shape;114;gc000159d44_7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5358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7">
            <a:extLst>
              <a:ext uri="{FF2B5EF4-FFF2-40B4-BE49-F238E27FC236}">
                <a16:creationId xmlns:a16="http://schemas.microsoft.com/office/drawing/2014/main" id="{CE589B0F-43EF-964E-9E44-5F729DD90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0" y="4308421"/>
            <a:ext cx="9162000" cy="835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148" y="364476"/>
            <a:ext cx="5557745" cy="412130"/>
          </a:xfrm>
          <a:prstGeom prst="roundRect">
            <a:avLst>
              <a:gd name="adj" fmla="val 34037"/>
            </a:avLst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none"/>
        </p:style>
        <p:txBody>
          <a:bodyPr/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0284"/>
            <a:ext cx="7886700" cy="3410752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Afbeelding 8">
            <a:extLst>
              <a:ext uri="{FF2B5EF4-FFF2-40B4-BE49-F238E27FC236}">
                <a16:creationId xmlns:a16="http://schemas.microsoft.com/office/drawing/2014/main" id="{613F63C5-65C4-BC49-8FD9-83698BE74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92" y="131764"/>
            <a:ext cx="696636" cy="73547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5635" y="273844"/>
            <a:ext cx="1038439" cy="5933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0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1358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Afbeelding 7">
            <a:extLst>
              <a:ext uri="{FF2B5EF4-FFF2-40B4-BE49-F238E27FC236}">
                <a16:creationId xmlns:a16="http://schemas.microsoft.com/office/drawing/2014/main" id="{CE589B0F-43EF-964E-9E44-5F729DD90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0" y="4308421"/>
            <a:ext cx="9162000" cy="835079"/>
          </a:xfrm>
          <a:prstGeom prst="rect">
            <a:avLst/>
          </a:prstGeom>
        </p:spPr>
      </p:pic>
      <p:pic>
        <p:nvPicPr>
          <p:cNvPr id="11" name="Afbeelding 8">
            <a:extLst>
              <a:ext uri="{FF2B5EF4-FFF2-40B4-BE49-F238E27FC236}">
                <a16:creationId xmlns:a16="http://schemas.microsoft.com/office/drawing/2014/main" id="{613F63C5-65C4-BC49-8FD9-83698BE74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9" y="33829"/>
            <a:ext cx="560711" cy="59197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5561" y="0"/>
            <a:ext cx="1038439" cy="5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5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4676532" cy="213955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4676532" cy="112514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9F4563B-1DCE-134E-9E40-FFB0FAC30E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00" r="1847" b="62712"/>
          <a:stretch/>
        </p:blipFill>
        <p:spPr>
          <a:xfrm rot="16200000">
            <a:off x="5690406" y="1611034"/>
            <a:ext cx="4985759" cy="1921430"/>
          </a:xfrm>
          <a:prstGeom prst="rect">
            <a:avLst/>
          </a:prstGeom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A9B04E78-2AB2-8C43-89B8-E6BC71731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812" y="78869"/>
            <a:ext cx="645936" cy="681946"/>
          </a:xfrm>
          <a:prstGeom prst="rect">
            <a:avLst/>
          </a:prstGeom>
        </p:spPr>
      </p:pic>
      <p:pic>
        <p:nvPicPr>
          <p:cNvPr id="6" name="Picture 5" descr="A red sig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37164964-386D-D448-A935-F17D40509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15" y="240112"/>
            <a:ext cx="1188118" cy="4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6E8205A3-8713-414D-9FCF-7F44417091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336561" y="-35776"/>
            <a:ext cx="11277602" cy="583711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7B6AFFF-3896-ED4D-9EE4-18387E54C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00" r="1847" b="62712"/>
          <a:stretch/>
        </p:blipFill>
        <p:spPr>
          <a:xfrm rot="16200000">
            <a:off x="6645804" y="2566432"/>
            <a:ext cx="3606505" cy="1389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197"/>
            <a:ext cx="7886700" cy="2139553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0366" y="2904733"/>
            <a:ext cx="4107051" cy="180657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rgbClr val="00588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6" name="Afbeelding 8">
            <a:extLst>
              <a:ext uri="{FF2B5EF4-FFF2-40B4-BE49-F238E27FC236}">
                <a16:creationId xmlns:a16="http://schemas.microsoft.com/office/drawing/2014/main" id="{5FB4FDE9-D508-AE41-AEA2-F641963B4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290" y="4408750"/>
            <a:ext cx="645936" cy="681946"/>
          </a:xfrm>
          <a:prstGeom prst="rect">
            <a:avLst/>
          </a:prstGeom>
        </p:spPr>
      </p:pic>
      <p:pic>
        <p:nvPicPr>
          <p:cNvPr id="7" name="Picture 6" descr="A red sig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C76A8AF-4E7B-574A-ACD4-5163491834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3" y="4577677"/>
            <a:ext cx="1188118" cy="4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4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81015B2-CA4E-BB42-AFA2-700ACB83B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00" y="4308421"/>
            <a:ext cx="9162000" cy="835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Afbeelding 8">
            <a:extLst>
              <a:ext uri="{FF2B5EF4-FFF2-40B4-BE49-F238E27FC236}">
                <a16:creationId xmlns:a16="http://schemas.microsoft.com/office/drawing/2014/main" id="{A2D42200-01C1-D546-A4E7-55C6C021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80" y="4308420"/>
            <a:ext cx="560711" cy="5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0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ekop">
  <p:cSld name="3_Sectiekop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anklin Gothic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700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813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21971"/>
            <a:ext cx="7886700" cy="3410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46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97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5642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68" r:id="rId5"/>
    <p:sldLayoutId id="2147483670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005885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b="0" i="0" kern="1200">
          <a:solidFill>
            <a:srgbClr val="575756"/>
          </a:solidFill>
          <a:latin typeface="Franklin Gothic Medium" panose="020B06030201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Systeemlettertype"/>
        <a:buChar char="-"/>
        <a:defRPr sz="1600" b="0" i="0" kern="1200">
          <a:solidFill>
            <a:srgbClr val="575756"/>
          </a:solidFill>
          <a:latin typeface="Franklin Gothic Medium" panose="020B06030201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400" b="0" i="0" kern="1200">
          <a:solidFill>
            <a:srgbClr val="575756"/>
          </a:solidFill>
          <a:latin typeface="Franklin Gothic Medium" panose="020B06030201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Systeemlettertype"/>
        <a:buChar char="‣"/>
        <a:defRPr sz="1200" b="0" i="0" kern="1200">
          <a:solidFill>
            <a:srgbClr val="575756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b="0" i="0" kern="1200">
          <a:solidFill>
            <a:srgbClr val="575756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8.png"/><Relationship Id="rId11" Type="http://schemas.openxmlformats.org/officeDocument/2006/relationships/image" Target="../media/image73.jpg"/><Relationship Id="rId5" Type="http://schemas.openxmlformats.org/officeDocument/2006/relationships/image" Target="../media/image67.png"/><Relationship Id="rId10" Type="http://schemas.openxmlformats.org/officeDocument/2006/relationships/image" Target="../media/image72.jpg"/><Relationship Id="rId4" Type="http://schemas.openxmlformats.org/officeDocument/2006/relationships/image" Target="../media/image66.png"/><Relationship Id="rId9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7.png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11" Type="http://schemas.openxmlformats.org/officeDocument/2006/relationships/image" Target="../media/image23.jpg"/><Relationship Id="rId5" Type="http://schemas.openxmlformats.org/officeDocument/2006/relationships/image" Target="../media/image17.emf"/><Relationship Id="rId15" Type="http://schemas.openxmlformats.org/officeDocument/2006/relationships/image" Target="../media/image26.png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281440" y="340160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 smtClean="0"/>
              <a:t>UHDR dosimetry in Antwerp</a:t>
            </a:r>
            <a:endParaRPr lang="en-US" sz="3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24790" y="2712029"/>
            <a:ext cx="3380127" cy="158827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nl-NL" u="sng" dirty="0"/>
              <a:t>Verdi </a:t>
            </a:r>
            <a:r>
              <a:rPr lang="nl-NL" u="sng" dirty="0" smtClean="0"/>
              <a:t>Vanreusel</a:t>
            </a:r>
            <a:r>
              <a:rPr lang="nl-NL" baseline="30000" dirty="0" smtClean="0"/>
              <a:t>1,2,3</a:t>
            </a:r>
            <a:r>
              <a:rPr lang="nl-NL" dirty="0" smtClean="0"/>
              <a:t>, </a:t>
            </a:r>
            <a:r>
              <a:rPr lang="nl-NL" sz="1400" dirty="0" smtClean="0"/>
              <a:t>A. </a:t>
            </a:r>
            <a:r>
              <a:rPr lang="nl-NL" sz="1400" dirty="0" smtClean="0"/>
              <a:t>Gasparini</a:t>
            </a:r>
            <a:r>
              <a:rPr lang="nl-NL" sz="1400" baseline="30000" dirty="0" smtClean="0"/>
              <a:t>1,2</a:t>
            </a:r>
            <a:r>
              <a:rPr lang="nl-NL" sz="1400" dirty="0" smtClean="0"/>
              <a:t>, L</a:t>
            </a:r>
            <a:r>
              <a:rPr lang="nl-NL" sz="1400" dirty="0" smtClean="0"/>
              <a:t>. De </a:t>
            </a:r>
            <a:r>
              <a:rPr lang="nl-NL" sz="1400" dirty="0" err="1" smtClean="0"/>
              <a:t>Freitas</a:t>
            </a:r>
            <a:r>
              <a:rPr lang="nl-NL" sz="1400" dirty="0" smtClean="0"/>
              <a:t> Nascimento</a:t>
            </a:r>
            <a:r>
              <a:rPr lang="nl-NL" sz="1400" baseline="30000" dirty="0" smtClean="0"/>
              <a:t>3</a:t>
            </a:r>
            <a:r>
              <a:rPr lang="nl-NL" sz="1400" dirty="0" smtClean="0"/>
              <a:t>, D. Verellen</a:t>
            </a:r>
            <a:r>
              <a:rPr lang="nl-NL" sz="1400" baseline="30000" dirty="0" smtClean="0"/>
              <a:t>1,2</a:t>
            </a:r>
          </a:p>
          <a:p>
            <a:pPr>
              <a:lnSpc>
                <a:spcPct val="100000"/>
              </a:lnSpc>
            </a:pPr>
            <a:r>
              <a:rPr lang="nl-NL" sz="900" baseline="30000" dirty="0" smtClean="0"/>
              <a:t>1</a:t>
            </a:r>
            <a:r>
              <a:rPr lang="nl-NL" sz="900" dirty="0" smtClean="0"/>
              <a:t> University of </a:t>
            </a:r>
            <a:r>
              <a:rPr lang="nl-NL" sz="900" dirty="0" err="1" smtClean="0"/>
              <a:t>Antwerp</a:t>
            </a:r>
            <a:r>
              <a:rPr lang="nl-NL" sz="900" dirty="0" smtClean="0"/>
              <a:t>, </a:t>
            </a:r>
            <a:r>
              <a:rPr lang="nl-NL" sz="900" dirty="0" err="1" smtClean="0"/>
              <a:t>Antwerp</a:t>
            </a:r>
            <a:r>
              <a:rPr lang="nl-NL" sz="900" dirty="0" smtClean="0"/>
              <a:t>, Belgium; </a:t>
            </a:r>
            <a:r>
              <a:rPr lang="nl-NL" sz="900" baseline="30000" dirty="0" smtClean="0"/>
              <a:t>2</a:t>
            </a:r>
            <a:r>
              <a:rPr lang="nl-NL" sz="900" dirty="0" smtClean="0"/>
              <a:t> Iridium Netwerk, </a:t>
            </a:r>
            <a:r>
              <a:rPr lang="nl-NL" sz="900" dirty="0" err="1" smtClean="0"/>
              <a:t>Wilrijk</a:t>
            </a:r>
            <a:r>
              <a:rPr lang="nl-NL" sz="900" dirty="0" smtClean="0"/>
              <a:t>, Belgium; </a:t>
            </a:r>
            <a:r>
              <a:rPr lang="nl-NL" sz="900" baseline="30000" dirty="0" smtClean="0"/>
              <a:t>3 </a:t>
            </a:r>
            <a:r>
              <a:rPr lang="nl-NL" sz="900" dirty="0" smtClean="0"/>
              <a:t>SCK CEN, Mol, Belgium; </a:t>
            </a:r>
            <a:endParaRPr lang="nl-NL" sz="1050" baseline="30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67" y="4391341"/>
            <a:ext cx="1140799" cy="65188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385248" y="4391341"/>
            <a:ext cx="2330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nl-NL" i="1" dirty="0" err="1" smtClean="0">
                <a:solidFill>
                  <a:srgbClr val="005885"/>
                </a:solidFill>
                <a:latin typeface="Franklin Gothic Medium" panose="020B0603020102020204" pitchFamily="34" charset="0"/>
              </a:rPr>
              <a:t>UHDPulse</a:t>
            </a:r>
            <a:r>
              <a:rPr lang="nl-NL" i="1" dirty="0" smtClean="0">
                <a:solidFill>
                  <a:srgbClr val="005885"/>
                </a:solidFill>
                <a:latin typeface="Franklin Gothic Medium" panose="020B0603020102020204" pitchFamily="34" charset="0"/>
              </a:rPr>
              <a:t> 2nd </a:t>
            </a:r>
          </a:p>
          <a:p>
            <a:pPr algn="just">
              <a:lnSpc>
                <a:spcPct val="100000"/>
              </a:lnSpc>
            </a:pPr>
            <a:r>
              <a:rPr lang="nl-NL" i="1" dirty="0" smtClean="0">
                <a:solidFill>
                  <a:srgbClr val="005885"/>
                </a:solidFill>
                <a:latin typeface="Franklin Gothic Medium" panose="020B0603020102020204" pitchFamily="34" charset="0"/>
              </a:rPr>
              <a:t>stakeholders meeting</a:t>
            </a:r>
            <a:endParaRPr lang="nl-NL" i="1" dirty="0">
              <a:solidFill>
                <a:srgbClr val="005885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26" y="4046081"/>
            <a:ext cx="1342403" cy="1342403"/>
          </a:xfrm>
          <a:prstGeom prst="rect">
            <a:avLst/>
          </a:prstGeom>
        </p:spPr>
      </p:pic>
      <p:sp>
        <p:nvSpPr>
          <p:cNvPr id="7" name="Rechthoek 4"/>
          <p:cNvSpPr/>
          <p:nvPr/>
        </p:nvSpPr>
        <p:spPr>
          <a:xfrm>
            <a:off x="4670513" y="4529840"/>
            <a:ext cx="1626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nl-NL" i="1" dirty="0" smtClean="0">
                <a:solidFill>
                  <a:srgbClr val="005885"/>
                </a:solidFill>
                <a:latin typeface="Franklin Gothic Medium" panose="020B0603020102020204" pitchFamily="34" charset="0"/>
              </a:rPr>
              <a:t>-- 28/01/2023</a:t>
            </a:r>
            <a:endParaRPr lang="nl-NL" i="1" dirty="0">
              <a:solidFill>
                <a:srgbClr val="005885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20380"/>
          <a:stretch/>
        </p:blipFill>
        <p:spPr>
          <a:xfrm>
            <a:off x="1034304" y="1293789"/>
            <a:ext cx="1866757" cy="2836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OSL dosimetry: Linearity </a:t>
            </a:r>
            <a:r>
              <a:rPr lang="en-US" dirty="0" smtClean="0"/>
              <a:t>with </a:t>
            </a:r>
            <a:r>
              <a:rPr lang="en-US" dirty="0" smtClean="0"/>
              <a:t>DPP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7" y="881914"/>
            <a:ext cx="4190270" cy="419027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80102" y="911696"/>
            <a:ext cx="337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" panose="020B0604020202020204" charset="0"/>
                <a:cs typeface="Franklin Gothic" panose="020B0604020202020204" charset="0"/>
              </a:rPr>
              <a:t>Linear with dose per pulse up to 10 </a:t>
            </a:r>
            <a:r>
              <a:rPr lang="en-US" sz="2400" dirty="0" err="1" smtClean="0">
                <a:latin typeface="Franklin Gothic" panose="020B0604020202020204" charset="0"/>
                <a:cs typeface="Franklin Gothic" panose="020B0604020202020204" charset="0"/>
              </a:rPr>
              <a:t>Gy</a:t>
            </a:r>
            <a:endParaRPr lang="en-US" sz="2400" dirty="0" smtClean="0">
              <a:latin typeface="Franklin Gothic" panose="020B0604020202020204" charset="0"/>
              <a:cs typeface="Franklin Gothic" panose="020B060402020202020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353149"/>
              </p:ext>
            </p:extLst>
          </p:nvPr>
        </p:nvGraphicFramePr>
        <p:xfrm>
          <a:off x="4751754" y="1848971"/>
          <a:ext cx="4032942" cy="251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566">
                  <a:extLst>
                    <a:ext uri="{9D8B030D-6E8A-4147-A177-3AD203B41FA5}">
                      <a16:colId xmlns:a16="http://schemas.microsoft.com/office/drawing/2014/main" val="3110426715"/>
                    </a:ext>
                  </a:extLst>
                </a:gridCol>
                <a:gridCol w="2414376">
                  <a:extLst>
                    <a:ext uri="{9D8B030D-6E8A-4147-A177-3AD203B41FA5}">
                      <a16:colId xmlns:a16="http://schemas.microsoft.com/office/drawing/2014/main" val="4124320225"/>
                    </a:ext>
                  </a:extLst>
                </a:gridCol>
              </a:tblGrid>
              <a:tr h="6299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R²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8141975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high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0.9997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5239896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medium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0.9994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917665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low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0.9988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499798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962" t="92758" r="22583" b="1278"/>
          <a:stretch/>
        </p:blipFill>
        <p:spPr>
          <a:xfrm>
            <a:off x="1325880" y="4785360"/>
            <a:ext cx="215646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6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419" r="5831"/>
          <a:stretch/>
        </p:blipFill>
        <p:spPr>
          <a:xfrm>
            <a:off x="238840" y="991967"/>
            <a:ext cx="4277667" cy="373185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148" y="364476"/>
            <a:ext cx="5654729" cy="412130"/>
          </a:xfrm>
        </p:spPr>
        <p:txBody>
          <a:bodyPr/>
          <a:lstStyle/>
          <a:p>
            <a:r>
              <a:rPr lang="en-US" dirty="0" smtClean="0"/>
              <a:t>OSL dosimetry: Stability </a:t>
            </a:r>
            <a:r>
              <a:rPr lang="en-US" dirty="0" smtClean="0"/>
              <a:t>with </a:t>
            </a:r>
            <a:r>
              <a:rPr lang="en-US" dirty="0" smtClean="0"/>
              <a:t>PRF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51685" y="1185008"/>
            <a:ext cx="364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" panose="020B0604020202020204" charset="0"/>
                <a:cs typeface="Franklin Gothic" panose="020B0604020202020204" charset="0"/>
              </a:rPr>
              <a:t>Stability with PRF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407297"/>
              </p:ext>
            </p:extLst>
          </p:nvPr>
        </p:nvGraphicFramePr>
        <p:xfrm>
          <a:off x="4724400" y="1677153"/>
          <a:ext cx="4189836" cy="2712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110426715"/>
                    </a:ext>
                  </a:extLst>
                </a:gridCol>
                <a:gridCol w="2818236">
                  <a:extLst>
                    <a:ext uri="{9D8B030D-6E8A-4147-A177-3AD203B41FA5}">
                      <a16:colId xmlns:a16="http://schemas.microsoft.com/office/drawing/2014/main" val="4124320225"/>
                    </a:ext>
                  </a:extLst>
                </a:gridCol>
              </a:tblGrid>
              <a:tr h="8222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Maximal</a:t>
                      </a:r>
                      <a:r>
                        <a:rPr lang="en-US" sz="2400" baseline="0" dirty="0" smtClean="0"/>
                        <a:t> deviation (%)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8141975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high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-0.80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5239896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medium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[-6.63,</a:t>
                      </a:r>
                      <a:r>
                        <a:rPr lang="en-US" sz="2000" baseline="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 3.72</a:t>
                      </a:r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]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917665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low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1.42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499798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962" t="92758" r="22583" b="1278"/>
          <a:stretch/>
        </p:blipFill>
        <p:spPr>
          <a:xfrm>
            <a:off x="1385764" y="4487606"/>
            <a:ext cx="215646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4" t="32297" r="42381" b="27491"/>
          <a:stretch/>
        </p:blipFill>
        <p:spPr>
          <a:xfrm>
            <a:off x="311700" y="1352154"/>
            <a:ext cx="4221221" cy="3134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784" y="334495"/>
            <a:ext cx="6438275" cy="412130"/>
          </a:xfrm>
        </p:spPr>
        <p:txBody>
          <a:bodyPr/>
          <a:lstStyle/>
          <a:p>
            <a:r>
              <a:rPr lang="en-US" dirty="0" smtClean="0"/>
              <a:t>Point scintillator dosimetry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1409" y="1388371"/>
            <a:ext cx="3813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Scintillating head + </a:t>
            </a:r>
            <a:r>
              <a:rPr lang="en-US" dirty="0" err="1" smtClean="0">
                <a:cs typeface="Franklin Gothic" panose="020B0604020202020204" charset="0"/>
              </a:rPr>
              <a:t>lightguide</a:t>
            </a:r>
            <a:endParaRPr lang="en-US" dirty="0" smtClean="0">
              <a:cs typeface="Franklin Gothic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Read-out: 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Intensity </a:t>
            </a:r>
            <a:r>
              <a:rPr lang="en-US" dirty="0" smtClean="0">
                <a:cs typeface="Franklin Gothic" panose="020B0604020202020204" charset="0"/>
                <a:sym typeface="Wingdings" panose="05000000000000000000" pitchFamily="2" charset="2"/>
              </a:rPr>
              <a:t> Dose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  <a:sym typeface="Wingdings" panose="05000000000000000000" pitchFamily="2" charset="2"/>
              </a:rPr>
              <a:t>Decay time!</a:t>
            </a:r>
            <a:endParaRPr lang="en-US" dirty="0">
              <a:cs typeface="Franklin Gothic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132" t="7981" r="10746" b="3757"/>
          <a:stretch/>
        </p:blipFill>
        <p:spPr>
          <a:xfrm>
            <a:off x="5232398" y="2631440"/>
            <a:ext cx="2987041" cy="23710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68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928796"/>
              </p:ext>
            </p:extLst>
          </p:nvPr>
        </p:nvGraphicFramePr>
        <p:xfrm>
          <a:off x="316598" y="974491"/>
          <a:ext cx="8526844" cy="36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442">
                  <a:extLst>
                    <a:ext uri="{9D8B030D-6E8A-4147-A177-3AD203B41FA5}">
                      <a16:colId xmlns:a16="http://schemas.microsoft.com/office/drawing/2014/main" val="2102450356"/>
                    </a:ext>
                  </a:extLst>
                </a:gridCol>
                <a:gridCol w="1965478">
                  <a:extLst>
                    <a:ext uri="{9D8B030D-6E8A-4147-A177-3AD203B41FA5}">
                      <a16:colId xmlns:a16="http://schemas.microsoft.com/office/drawing/2014/main" val="1364241534"/>
                    </a:ext>
                  </a:extLst>
                </a:gridCol>
                <a:gridCol w="2072462">
                  <a:extLst>
                    <a:ext uri="{9D8B030D-6E8A-4147-A177-3AD203B41FA5}">
                      <a16:colId xmlns:a16="http://schemas.microsoft.com/office/drawing/2014/main" val="3486900744"/>
                    </a:ext>
                  </a:extLst>
                </a:gridCol>
                <a:gridCol w="2072462">
                  <a:extLst>
                    <a:ext uri="{9D8B030D-6E8A-4147-A177-3AD203B41FA5}">
                      <a16:colId xmlns:a16="http://schemas.microsoft.com/office/drawing/2014/main" val="1998083120"/>
                    </a:ext>
                  </a:extLst>
                </a:gridCol>
              </a:tblGrid>
              <a:tr h="617917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AlO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OrgCl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OrgBr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3218349708"/>
                  </a:ext>
                </a:extLst>
              </a:tr>
              <a:tr h="40935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Material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Al</a:t>
                      </a:r>
                      <a:r>
                        <a:rPr lang="en-US" sz="1800" kern="12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2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O</a:t>
                      </a:r>
                      <a:r>
                        <a:rPr lang="en-US" sz="1800" kern="12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3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:C,Mg</a:t>
                      </a:r>
                      <a:endParaRPr lang="en-US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(C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38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H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34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P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)MnCl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4</a:t>
                      </a:r>
                      <a:endParaRPr lang="en-US" sz="18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(C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38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H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34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P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)MnBr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4</a:t>
                      </a:r>
                      <a:endParaRPr lang="en-US" sz="18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87714354"/>
                  </a:ext>
                </a:extLst>
              </a:tr>
              <a:tr h="749840"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Emission</a:t>
                      </a:r>
                      <a:r>
                        <a:rPr lang="nl-BE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 w</a:t>
                      </a:r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avelength [nm]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420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525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525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extLst>
                  <a:ext uri="{0D108BD9-81ED-4DB2-BD59-A6C34878D82A}">
                    <a16:rowId xmlns:a16="http://schemas.microsoft.com/office/drawing/2014/main" val="2120675363"/>
                  </a:ext>
                </a:extLst>
              </a:tr>
              <a:tr h="48984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Decay time [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ms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]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35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5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0.4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extLst>
                  <a:ext uri="{0D108BD9-81ED-4DB2-BD59-A6C34878D82A}">
                    <a16:rowId xmlns:a16="http://schemas.microsoft.com/office/drawing/2014/main" val="558921684"/>
                  </a:ext>
                </a:extLst>
              </a:tr>
              <a:tr h="14055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Picture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99691737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scintillator dosimetry</a:t>
            </a:r>
            <a:endParaRPr lang="nl-BE" dirty="0"/>
          </a:p>
        </p:txBody>
      </p:sp>
      <p:pic>
        <p:nvPicPr>
          <p:cNvPr id="7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559" y="3306645"/>
            <a:ext cx="1273532" cy="127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0" t="10735" r="26380" b="2597"/>
          <a:stretch/>
        </p:blipFill>
        <p:spPr>
          <a:xfrm>
            <a:off x="5072788" y="3299169"/>
            <a:ext cx="1288484" cy="1288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25569"/>
          <a:stretch/>
        </p:blipFill>
        <p:spPr>
          <a:xfrm>
            <a:off x="7207009" y="3294957"/>
            <a:ext cx="1296908" cy="12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910" t="3266" r="8120" b="3357"/>
          <a:stretch/>
        </p:blipFill>
        <p:spPr>
          <a:xfrm>
            <a:off x="185775" y="842482"/>
            <a:ext cx="3909486" cy="42463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scintillators: Calibration</a:t>
            </a:r>
            <a:endParaRPr lang="nl-B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957199"/>
              </p:ext>
            </p:extLst>
          </p:nvPr>
        </p:nvGraphicFramePr>
        <p:xfrm>
          <a:off x="4383527" y="1650392"/>
          <a:ext cx="4478215" cy="2456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50">
                  <a:extLst>
                    <a:ext uri="{9D8B030D-6E8A-4147-A177-3AD203B41FA5}">
                      <a16:colId xmlns:a16="http://schemas.microsoft.com/office/drawing/2014/main" val="2705157963"/>
                    </a:ext>
                  </a:extLst>
                </a:gridCol>
                <a:gridCol w="1794670">
                  <a:extLst>
                    <a:ext uri="{9D8B030D-6E8A-4147-A177-3AD203B41FA5}">
                      <a16:colId xmlns:a16="http://schemas.microsoft.com/office/drawing/2014/main" val="2317083327"/>
                    </a:ext>
                  </a:extLst>
                </a:gridCol>
                <a:gridCol w="1846395">
                  <a:extLst>
                    <a:ext uri="{9D8B030D-6E8A-4147-A177-3AD203B41FA5}">
                      <a16:colId xmlns:a16="http://schemas.microsoft.com/office/drawing/2014/main" val="2660281981"/>
                    </a:ext>
                  </a:extLst>
                </a:gridCol>
              </a:tblGrid>
              <a:tr h="60673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8069" marR="88069" marT="44034" marB="440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Slope 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(Conventional)</a:t>
                      </a:r>
                      <a:endParaRPr lang="en-US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Slope </a:t>
                      </a:r>
                      <a:b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</a:br>
                      <a: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(UHDR)</a:t>
                      </a:r>
                      <a:endParaRPr lang="en-US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extLst>
                  <a:ext uri="{0D108BD9-81ED-4DB2-BD59-A6C34878D82A}">
                    <a16:rowId xmlns:a16="http://schemas.microsoft.com/office/drawing/2014/main" val="715126784"/>
                  </a:ext>
                </a:extLst>
              </a:tr>
              <a:tr h="6067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AlO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51.80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-9</a:t>
                      </a:r>
                      <a:endParaRPr lang="en-US" sz="1800" baseline="30000" dirty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66.49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-9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extLst>
                  <a:ext uri="{0D108BD9-81ED-4DB2-BD59-A6C34878D82A}">
                    <a16:rowId xmlns:a16="http://schemas.microsoft.com/office/drawing/2014/main" val="3096624925"/>
                  </a:ext>
                </a:extLst>
              </a:tr>
              <a:tr h="6067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OrgCl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3.63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◦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-6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4.76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◦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extLst>
                  <a:ext uri="{0D108BD9-81ED-4DB2-BD59-A6C34878D82A}">
                    <a16:rowId xmlns:a16="http://schemas.microsoft.com/office/drawing/2014/main" val="3378726220"/>
                  </a:ext>
                </a:extLst>
              </a:tr>
              <a:tr h="6067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OrgBr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3.93 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12.84 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extLst>
                  <a:ext uri="{0D108BD9-81ED-4DB2-BD59-A6C34878D82A}">
                    <a16:rowId xmlns:a16="http://schemas.microsoft.com/office/drawing/2014/main" val="213514356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201661" y="4968415"/>
            <a:ext cx="2155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Vanreusel et al. </a:t>
            </a:r>
            <a:r>
              <a:rPr lang="en-US" sz="900" dirty="0" err="1" smtClean="0">
                <a:solidFill>
                  <a:schemeClr val="bg1">
                    <a:lumMod val="95000"/>
                  </a:schemeClr>
                </a:solidFill>
              </a:rPr>
              <a:t>Physica</a:t>
            </a:r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900" dirty="0" err="1" smtClean="0">
                <a:solidFill>
                  <a:schemeClr val="bg1">
                    <a:lumMod val="95000"/>
                  </a:schemeClr>
                </a:solidFill>
              </a:rPr>
              <a:t>Medica</a:t>
            </a:r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; 2022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scintillators: Linearity </a:t>
            </a:r>
            <a:r>
              <a:rPr lang="en-US" dirty="0" smtClean="0"/>
              <a:t>with </a:t>
            </a:r>
            <a:r>
              <a:rPr lang="en-US" dirty="0" smtClean="0"/>
              <a:t>DPP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5532" b="12475"/>
          <a:stretch/>
        </p:blipFill>
        <p:spPr>
          <a:xfrm>
            <a:off x="88851" y="1160328"/>
            <a:ext cx="4368529" cy="37164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834" t="5021" r="9268"/>
          <a:stretch/>
        </p:blipFill>
        <p:spPr>
          <a:xfrm>
            <a:off x="4668667" y="1160328"/>
            <a:ext cx="4339424" cy="37164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201661" y="4976035"/>
            <a:ext cx="2155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Vanreusel et al. </a:t>
            </a:r>
            <a:r>
              <a:rPr lang="en-US" sz="900" dirty="0" err="1" smtClean="0">
                <a:solidFill>
                  <a:schemeClr val="bg1">
                    <a:lumMod val="95000"/>
                  </a:schemeClr>
                </a:solidFill>
              </a:rPr>
              <a:t>Physica</a:t>
            </a:r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900" dirty="0" err="1" smtClean="0">
                <a:solidFill>
                  <a:schemeClr val="bg1">
                    <a:lumMod val="95000"/>
                  </a:schemeClr>
                </a:solidFill>
              </a:rPr>
              <a:t>Medica</a:t>
            </a:r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; 2022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148" y="364476"/>
            <a:ext cx="5654729" cy="412130"/>
          </a:xfrm>
        </p:spPr>
        <p:txBody>
          <a:bodyPr/>
          <a:lstStyle/>
          <a:p>
            <a:r>
              <a:rPr lang="en-US" dirty="0" smtClean="0"/>
              <a:t>Point scintillators: Stability </a:t>
            </a:r>
            <a:r>
              <a:rPr lang="en-US" dirty="0" smtClean="0"/>
              <a:t>with </a:t>
            </a:r>
            <a:r>
              <a:rPr lang="en-US" dirty="0" smtClean="0"/>
              <a:t>PRF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87" t="6668" r="6511" b="-180"/>
          <a:stretch/>
        </p:blipFill>
        <p:spPr>
          <a:xfrm>
            <a:off x="340466" y="907648"/>
            <a:ext cx="4059596" cy="41307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965" y="907648"/>
            <a:ext cx="4130711" cy="41307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01661" y="4976035"/>
            <a:ext cx="2155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Vanreusel et al. </a:t>
            </a:r>
            <a:r>
              <a:rPr lang="en-US" sz="900" dirty="0" err="1" smtClean="0">
                <a:solidFill>
                  <a:schemeClr val="bg1">
                    <a:lumMod val="95000"/>
                  </a:schemeClr>
                </a:solidFill>
              </a:rPr>
              <a:t>Physica</a:t>
            </a:r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900" dirty="0" err="1" smtClean="0">
                <a:solidFill>
                  <a:schemeClr val="bg1">
                    <a:lumMod val="95000"/>
                  </a:schemeClr>
                </a:solidFill>
              </a:rPr>
              <a:t>Medica</a:t>
            </a:r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</a:rPr>
              <a:t>; 2022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784" y="334495"/>
            <a:ext cx="6438275" cy="412130"/>
          </a:xfrm>
        </p:spPr>
        <p:txBody>
          <a:bodyPr/>
          <a:lstStyle/>
          <a:p>
            <a:r>
              <a:rPr lang="en-US" dirty="0" smtClean="0"/>
              <a:t>2D scintillator dosimetry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1409" y="1388371"/>
            <a:ext cx="3813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Scintillating sheets</a:t>
            </a:r>
            <a:endParaRPr lang="en-US" dirty="0" smtClean="0">
              <a:cs typeface="Franklin Gothic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Read-out: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Intensity </a:t>
            </a:r>
            <a:r>
              <a:rPr lang="en-US" dirty="0" smtClean="0">
                <a:cs typeface="Franklin Gothic" panose="020B0604020202020204" charset="0"/>
                <a:sym typeface="Wingdings" panose="05000000000000000000" pitchFamily="2" charset="2"/>
              </a:rPr>
              <a:t> Dose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  <a:sym typeface="Wingdings" panose="05000000000000000000" pitchFamily="2" charset="2"/>
              </a:rPr>
              <a:t>Decay time!</a:t>
            </a:r>
            <a:endParaRPr lang="en-US" dirty="0">
              <a:cs typeface="Franklin Gothic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76" y="1108918"/>
            <a:ext cx="4254029" cy="370627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6632688" y="3661476"/>
            <a:ext cx="385648" cy="288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7303" r="6499" b="921"/>
          <a:stretch/>
        </p:blipFill>
        <p:spPr>
          <a:xfrm rot="16200000">
            <a:off x="5236414" y="3027999"/>
            <a:ext cx="779241" cy="1558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43" t="16380" r="5703" b="19903"/>
          <a:stretch/>
        </p:blipFill>
        <p:spPr>
          <a:xfrm>
            <a:off x="7135447" y="3325111"/>
            <a:ext cx="1836615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387115"/>
              </p:ext>
            </p:extLst>
          </p:nvPr>
        </p:nvGraphicFramePr>
        <p:xfrm>
          <a:off x="316598" y="974491"/>
          <a:ext cx="8526844" cy="36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442">
                  <a:extLst>
                    <a:ext uri="{9D8B030D-6E8A-4147-A177-3AD203B41FA5}">
                      <a16:colId xmlns:a16="http://schemas.microsoft.com/office/drawing/2014/main" val="2102450356"/>
                    </a:ext>
                  </a:extLst>
                </a:gridCol>
                <a:gridCol w="1965478">
                  <a:extLst>
                    <a:ext uri="{9D8B030D-6E8A-4147-A177-3AD203B41FA5}">
                      <a16:colId xmlns:a16="http://schemas.microsoft.com/office/drawing/2014/main" val="1364241534"/>
                    </a:ext>
                  </a:extLst>
                </a:gridCol>
                <a:gridCol w="2072462">
                  <a:extLst>
                    <a:ext uri="{9D8B030D-6E8A-4147-A177-3AD203B41FA5}">
                      <a16:colId xmlns:a16="http://schemas.microsoft.com/office/drawing/2014/main" val="3486900744"/>
                    </a:ext>
                  </a:extLst>
                </a:gridCol>
                <a:gridCol w="2072462">
                  <a:extLst>
                    <a:ext uri="{9D8B030D-6E8A-4147-A177-3AD203B41FA5}">
                      <a16:colId xmlns:a16="http://schemas.microsoft.com/office/drawing/2014/main" val="1998083120"/>
                    </a:ext>
                  </a:extLst>
                </a:gridCol>
              </a:tblGrid>
              <a:tr h="617917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AlO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OrgBr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Triazine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3218349708"/>
                  </a:ext>
                </a:extLst>
              </a:tr>
              <a:tr h="40935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Material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Al</a:t>
                      </a:r>
                      <a:r>
                        <a:rPr lang="en-US" sz="1800" kern="12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2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O</a:t>
                      </a:r>
                      <a:r>
                        <a:rPr lang="en-US" sz="1800" kern="12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3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:C,Mg</a:t>
                      </a:r>
                      <a:endParaRPr lang="en-US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(C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38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H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34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P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)MnBr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4</a:t>
                      </a:r>
                      <a:endParaRPr lang="en-US" sz="18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C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H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N</a:t>
                      </a:r>
                      <a:r>
                        <a:rPr lang="en-US" sz="18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</a:t>
                      </a:r>
                      <a:endParaRPr lang="en-US" sz="18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87714354"/>
                  </a:ext>
                </a:extLst>
              </a:tr>
              <a:tr h="749840"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Emission</a:t>
                      </a:r>
                      <a:r>
                        <a:rPr lang="nl-BE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 w</a:t>
                      </a:r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avelength [nm]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420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525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?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extLst>
                  <a:ext uri="{0D108BD9-81ED-4DB2-BD59-A6C34878D82A}">
                    <a16:rowId xmlns:a16="http://schemas.microsoft.com/office/drawing/2014/main" val="2120675363"/>
                  </a:ext>
                </a:extLst>
              </a:tr>
              <a:tr h="48984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Decay time [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ms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]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35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0.4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?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extLst>
                  <a:ext uri="{0D108BD9-81ED-4DB2-BD59-A6C34878D82A}">
                    <a16:rowId xmlns:a16="http://schemas.microsoft.com/office/drawing/2014/main" val="558921684"/>
                  </a:ext>
                </a:extLst>
              </a:tr>
              <a:tr h="14055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Picture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99691737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scintillator dosimetry</a:t>
            </a:r>
            <a:endParaRPr lang="nl-BE" dirty="0"/>
          </a:p>
        </p:txBody>
      </p:sp>
      <p:pic>
        <p:nvPicPr>
          <p:cNvPr id="7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559" y="3306645"/>
            <a:ext cx="1273532" cy="127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r="25569"/>
          <a:stretch/>
        </p:blipFill>
        <p:spPr>
          <a:xfrm>
            <a:off x="5018286" y="3294957"/>
            <a:ext cx="1296908" cy="1296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18" t="9007" r="3249" b="7777"/>
          <a:stretch/>
        </p:blipFill>
        <p:spPr>
          <a:xfrm>
            <a:off x="6856813" y="3306645"/>
            <a:ext cx="1834359" cy="128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973387"/>
              </p:ext>
            </p:extLst>
          </p:nvPr>
        </p:nvGraphicFramePr>
        <p:xfrm>
          <a:off x="316598" y="974491"/>
          <a:ext cx="8526844" cy="375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442">
                  <a:extLst>
                    <a:ext uri="{9D8B030D-6E8A-4147-A177-3AD203B41FA5}">
                      <a16:colId xmlns:a16="http://schemas.microsoft.com/office/drawing/2014/main" val="2102450356"/>
                    </a:ext>
                  </a:extLst>
                </a:gridCol>
                <a:gridCol w="1965478">
                  <a:extLst>
                    <a:ext uri="{9D8B030D-6E8A-4147-A177-3AD203B41FA5}">
                      <a16:colId xmlns:a16="http://schemas.microsoft.com/office/drawing/2014/main" val="1364241534"/>
                    </a:ext>
                  </a:extLst>
                </a:gridCol>
                <a:gridCol w="2072462">
                  <a:extLst>
                    <a:ext uri="{9D8B030D-6E8A-4147-A177-3AD203B41FA5}">
                      <a16:colId xmlns:a16="http://schemas.microsoft.com/office/drawing/2014/main" val="3486900744"/>
                    </a:ext>
                  </a:extLst>
                </a:gridCol>
                <a:gridCol w="2072462">
                  <a:extLst>
                    <a:ext uri="{9D8B030D-6E8A-4147-A177-3AD203B41FA5}">
                      <a16:colId xmlns:a16="http://schemas.microsoft.com/office/drawing/2014/main" val="1998083120"/>
                    </a:ext>
                  </a:extLst>
                </a:gridCol>
              </a:tblGrid>
              <a:tr h="617917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AlO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OrgBr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Triazine</a:t>
                      </a:r>
                      <a:endParaRPr lang="nl-BE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3218349708"/>
                  </a:ext>
                </a:extLst>
              </a:tr>
              <a:tr h="1345345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Sensitivity</a:t>
                      </a:r>
                      <a:r>
                        <a:rPr lang="en-US" sz="18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 (visual)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endParaRPr lang="en-US" sz="18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endParaRPr lang="en-US" sz="18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87714354"/>
                  </a:ext>
                </a:extLst>
              </a:tr>
              <a:tr h="428017"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Gain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2800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100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1000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extLst>
                  <a:ext uri="{0D108BD9-81ED-4DB2-BD59-A6C34878D82A}">
                    <a16:rowId xmlns:a16="http://schemas.microsoft.com/office/drawing/2014/main" val="2120675363"/>
                  </a:ext>
                </a:extLst>
              </a:tr>
              <a:tr h="48984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Mean grey value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6700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25000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18000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extLst>
                  <a:ext uri="{0D108BD9-81ED-4DB2-BD59-A6C34878D82A}">
                    <a16:rowId xmlns:a16="http://schemas.microsoft.com/office/drawing/2014/main" val="558921684"/>
                  </a:ext>
                </a:extLst>
              </a:tr>
              <a:tr h="4148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Relative yield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1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104.5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7.5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9969173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Homogeneity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6.5%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5.4%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5.9%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424277003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scintillator dosimetry</a:t>
            </a:r>
            <a:endParaRPr lang="nl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t="13327" r="20743" b="14605"/>
          <a:stretch/>
        </p:blipFill>
        <p:spPr>
          <a:xfrm>
            <a:off x="2974023" y="1646549"/>
            <a:ext cx="1384929" cy="1231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9034" r="17980" b="14976"/>
          <a:stretch/>
        </p:blipFill>
        <p:spPr>
          <a:xfrm>
            <a:off x="5032124" y="1647895"/>
            <a:ext cx="1401513" cy="12298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21058" r="25380" b="14456"/>
          <a:stretch/>
        </p:blipFill>
        <p:spPr>
          <a:xfrm>
            <a:off x="7106809" y="1646549"/>
            <a:ext cx="1463095" cy="12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</a:t>
            </a:r>
            <a:r>
              <a:rPr lang="en-US" dirty="0" smtClean="0"/>
              <a:t>Antwerp UHDR research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80019" y="2670030"/>
            <a:ext cx="4751754" cy="1959418"/>
            <a:chOff x="-398158" y="1487806"/>
            <a:chExt cx="4751754" cy="1959418"/>
          </a:xfrm>
        </p:grpSpPr>
        <p:sp>
          <p:nvSpPr>
            <p:cNvPr id="8" name="TextBox 7"/>
            <p:cNvSpPr txBox="1"/>
            <p:nvPr/>
          </p:nvSpPr>
          <p:spPr>
            <a:xfrm>
              <a:off x="-398158" y="1487806"/>
              <a:ext cx="4751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cs typeface="Franklin Gothic" panose="020B0604020202020204" charset="0"/>
                </a:rPr>
                <a:t>ElectronFlash</a:t>
              </a:r>
              <a:r>
                <a:rPr lang="en-US" dirty="0" smtClean="0">
                  <a:cs typeface="Franklin Gothic" panose="020B0604020202020204" charset="0"/>
                </a:rPr>
                <a:t> (ELF)</a:t>
              </a:r>
              <a:endParaRPr lang="en-US" dirty="0">
                <a:cs typeface="Franklin Gothic" panose="020B0604020202020204" charset="0"/>
              </a:endParaRPr>
            </a:p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1" y="1843932"/>
              <a:ext cx="3213175" cy="160329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91900" y="998871"/>
            <a:ext cx="4194077" cy="1742277"/>
            <a:chOff x="4492171" y="1030514"/>
            <a:chExt cx="3908980" cy="1506379"/>
          </a:xfrm>
        </p:grpSpPr>
        <p:sp>
          <p:nvSpPr>
            <p:cNvPr id="5" name="Rounded Rectangle 4"/>
            <p:cNvSpPr/>
            <p:nvPr/>
          </p:nvSpPr>
          <p:spPr>
            <a:xfrm>
              <a:off x="4709886" y="1237750"/>
              <a:ext cx="3563395" cy="10548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37755" y="1367342"/>
              <a:ext cx="356339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Detector production </a:t>
              </a:r>
              <a:r>
                <a:rPr lang="en-US" sz="1400" dirty="0" smtClean="0">
                  <a:solidFill>
                    <a:schemeClr val="bg1"/>
                  </a:solidFill>
                </a:rPr>
                <a:t>+ </a:t>
              </a:r>
              <a:r>
                <a:rPr lang="en-US" sz="1400" dirty="0">
                  <a:solidFill>
                    <a:schemeClr val="bg1"/>
                  </a:solidFill>
                </a:rPr>
                <a:t>implementation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chemeClr val="bg1"/>
                  </a:solidFill>
                </a:rPr>
                <a:t>Dosimetric</a:t>
              </a:r>
              <a:r>
                <a:rPr lang="en-US" sz="1400" dirty="0">
                  <a:solidFill>
                    <a:schemeClr val="bg1"/>
                  </a:solidFill>
                </a:rPr>
                <a:t> Framework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In </a:t>
              </a:r>
              <a:r>
                <a:rPr lang="en-US" sz="1400" dirty="0" smtClean="0">
                  <a:solidFill>
                    <a:schemeClr val="bg1"/>
                  </a:solidFill>
                </a:rPr>
                <a:t>vitro/vivo </a:t>
              </a:r>
              <a:r>
                <a:rPr lang="en-US" sz="1400" dirty="0">
                  <a:solidFill>
                    <a:schemeClr val="bg1"/>
                  </a:solidFill>
                </a:rPr>
                <a:t>infrastructures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(</a:t>
              </a:r>
              <a:r>
                <a:rPr lang="en-US" sz="1400" dirty="0">
                  <a:solidFill>
                    <a:schemeClr val="bg1"/>
                  </a:solidFill>
                </a:rPr>
                <a:t>Multimodality and image guidance)</a:t>
              </a:r>
            </a:p>
            <a:p>
              <a:endParaRPr lang="en-US" sz="1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92171" y="1030514"/>
              <a:ext cx="2009363" cy="319315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Medical Physics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1897" y="2674117"/>
            <a:ext cx="4056882" cy="1256652"/>
            <a:chOff x="4492170" y="1030514"/>
            <a:chExt cx="3781112" cy="1308744"/>
          </a:xfrm>
        </p:grpSpPr>
        <p:sp>
          <p:nvSpPr>
            <p:cNvPr id="15" name="Rounded Rectangle 14"/>
            <p:cNvSpPr/>
            <p:nvPr/>
          </p:nvSpPr>
          <p:spPr>
            <a:xfrm>
              <a:off x="4709886" y="1237749"/>
              <a:ext cx="3563395" cy="1101509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09886" y="1359950"/>
              <a:ext cx="3563396" cy="9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In vitro/vivo models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Breast cancer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Skin cancer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3D cultures + organoids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492170" y="1030514"/>
              <a:ext cx="2009367" cy="31931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Radiobiology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1899" y="4151953"/>
            <a:ext cx="4056881" cy="731415"/>
            <a:chOff x="4492171" y="1030514"/>
            <a:chExt cx="3781111" cy="703347"/>
          </a:xfrm>
        </p:grpSpPr>
        <p:sp>
          <p:nvSpPr>
            <p:cNvPr id="19" name="Rounded Rectangle 18"/>
            <p:cNvSpPr/>
            <p:nvPr/>
          </p:nvSpPr>
          <p:spPr>
            <a:xfrm>
              <a:off x="4709886" y="1237748"/>
              <a:ext cx="3563395" cy="49611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09886" y="1359950"/>
              <a:ext cx="3563396" cy="32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Clinical translation of FLASH-RT (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IOeRT</a:t>
              </a:r>
              <a:r>
                <a:rPr lang="en-US" sz="1400" dirty="0" smtClean="0">
                  <a:solidFill>
                    <a:schemeClr val="bg1"/>
                  </a:solidFill>
                </a:rPr>
                <a:t>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492171" y="1030514"/>
              <a:ext cx="2009366" cy="31931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Radiation oncology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44834" y="4881890"/>
            <a:ext cx="2989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adapted from A.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Gasparini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62198" y="771741"/>
            <a:ext cx="2787396" cy="1748403"/>
            <a:chOff x="5562199" y="3115838"/>
            <a:chExt cx="2787396" cy="174840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199" y="3469781"/>
              <a:ext cx="2787396" cy="139446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332540" y="3115838"/>
              <a:ext cx="1246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AReRO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8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scintillators: Linearity </a:t>
            </a:r>
            <a:r>
              <a:rPr lang="en-US" dirty="0" smtClean="0"/>
              <a:t>with </a:t>
            </a:r>
            <a:r>
              <a:rPr lang="en-US" dirty="0" smtClean="0"/>
              <a:t>DPP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98703"/>
              </p:ext>
            </p:extLst>
          </p:nvPr>
        </p:nvGraphicFramePr>
        <p:xfrm>
          <a:off x="4789229" y="1684079"/>
          <a:ext cx="4032942" cy="251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69">
                  <a:extLst>
                    <a:ext uri="{9D8B030D-6E8A-4147-A177-3AD203B41FA5}">
                      <a16:colId xmlns:a16="http://schemas.microsoft.com/office/drawing/2014/main" val="3110426715"/>
                    </a:ext>
                  </a:extLst>
                </a:gridCol>
                <a:gridCol w="2829373">
                  <a:extLst>
                    <a:ext uri="{9D8B030D-6E8A-4147-A177-3AD203B41FA5}">
                      <a16:colId xmlns:a16="http://schemas.microsoft.com/office/drawing/2014/main" val="4124320225"/>
                    </a:ext>
                  </a:extLst>
                </a:gridCol>
              </a:tblGrid>
              <a:tr h="6299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R²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8141975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AlO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0.89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5239896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OrgBr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0.98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917665"/>
                  </a:ext>
                </a:extLst>
              </a:tr>
              <a:tr h="6299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Triazine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0.98</a:t>
                      </a:r>
                      <a:endParaRPr lang="en-US" sz="2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499798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06" t="4999" r="7777"/>
          <a:stretch/>
        </p:blipFill>
        <p:spPr>
          <a:xfrm>
            <a:off x="289169" y="1233983"/>
            <a:ext cx="4134339" cy="34200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181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148" y="364476"/>
            <a:ext cx="5654729" cy="412130"/>
          </a:xfrm>
        </p:spPr>
        <p:txBody>
          <a:bodyPr/>
          <a:lstStyle/>
          <a:p>
            <a:r>
              <a:rPr lang="en-US" dirty="0" smtClean="0"/>
              <a:t>2D scintillators: Stability </a:t>
            </a:r>
            <a:r>
              <a:rPr lang="en-US" dirty="0" smtClean="0"/>
              <a:t>with </a:t>
            </a:r>
            <a:r>
              <a:rPr lang="en-US" dirty="0" smtClean="0"/>
              <a:t>PRF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82303" y="1923392"/>
            <a:ext cx="38132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Initial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Thereafter strong decrease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Not expected to be due to decay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Further investigation needed!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59" t="5829" r="8009"/>
          <a:stretch/>
        </p:blipFill>
        <p:spPr>
          <a:xfrm>
            <a:off x="275841" y="981318"/>
            <a:ext cx="4538435" cy="36749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63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scintillators: Dead time camera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85428" y="1281811"/>
            <a:ext cx="235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Franklin Gothic" panose="020B0604020202020204" charset="0"/>
              <a:cs typeface="Franklin Gothic" panose="020B060402020202020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713" y="964351"/>
            <a:ext cx="3343255" cy="1926214"/>
            <a:chOff x="98992" y="1199940"/>
            <a:chExt cx="3343255" cy="19262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992" y="1199940"/>
              <a:ext cx="3343255" cy="1926214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059079" y="1867915"/>
              <a:ext cx="1090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 </a:t>
              </a:r>
              <a:r>
                <a:rPr lang="en-US" sz="2000" dirty="0" err="1" smtClean="0"/>
                <a:t>ms</a:t>
              </a:r>
              <a:endParaRPr lang="en-US" sz="20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05281" y="904808"/>
            <a:ext cx="3307223" cy="1926214"/>
            <a:chOff x="5687977" y="1199940"/>
            <a:chExt cx="3307223" cy="19262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1304" b="1316"/>
            <a:stretch/>
          </p:blipFill>
          <p:spPr>
            <a:xfrm>
              <a:off x="5687977" y="1199940"/>
              <a:ext cx="3307223" cy="1926214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655105" y="1765958"/>
              <a:ext cx="1191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50 </a:t>
              </a:r>
              <a:r>
                <a:rPr lang="en-US" sz="2000" dirty="0" err="1" smtClean="0"/>
                <a:t>ms</a:t>
              </a:r>
              <a:endParaRPr lang="en-US" sz="20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14715" y="1016773"/>
            <a:ext cx="1547075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# pulses: 100</a:t>
            </a:r>
          </a:p>
          <a:p>
            <a:r>
              <a:rPr lang="en-US" sz="2000" dirty="0" smtClean="0"/>
              <a:t>PRF: 10 Hz</a:t>
            </a:r>
          </a:p>
          <a:p>
            <a:r>
              <a:rPr lang="en-US" sz="2000" dirty="0" smtClean="0"/>
              <a:t>PL: 4 µs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0449" y="2989943"/>
            <a:ext cx="3359519" cy="1956858"/>
            <a:chOff x="74955" y="3109600"/>
            <a:chExt cx="3236143" cy="18849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5" y="3109600"/>
              <a:ext cx="3236143" cy="1884994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75911" y="3967729"/>
              <a:ext cx="2188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20 </a:t>
              </a:r>
              <a:r>
                <a:rPr lang="en-US" sz="2000" dirty="0" err="1" smtClean="0"/>
                <a:t>ms</a:t>
              </a:r>
              <a:endParaRPr lang="en-US" sz="2000" dirty="0" smtClean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99514" y="2989943"/>
            <a:ext cx="3312990" cy="1923826"/>
            <a:chOff x="5767712" y="3148636"/>
            <a:chExt cx="3312990" cy="19238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7712" y="3148636"/>
              <a:ext cx="3312990" cy="192382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358893" y="4055103"/>
              <a:ext cx="10440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/>
                <a:t>100 </a:t>
              </a:r>
              <a:r>
                <a:rPr lang="en-US" sz="2000" dirty="0" err="1" smtClean="0"/>
                <a:t>ms</a:t>
              </a:r>
              <a:endParaRPr lang="en-US" sz="2000" dirty="0" smtClean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50009" y="2412261"/>
            <a:ext cx="1783755" cy="2373758"/>
            <a:chOff x="3478035" y="2694352"/>
            <a:chExt cx="1430027" cy="190302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4132" t="7981" r="54069" b="14832"/>
            <a:stretch/>
          </p:blipFill>
          <p:spPr>
            <a:xfrm>
              <a:off x="3550010" y="2743199"/>
              <a:ext cx="1147036" cy="16215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85374" t="7981" r="12348" b="3757"/>
            <a:stretch/>
          </p:blipFill>
          <p:spPr>
            <a:xfrm>
              <a:off x="4694161" y="2743198"/>
              <a:ext cx="62523" cy="185418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46324" t="90011" r="46352" b="5030"/>
            <a:stretch/>
          </p:blipFill>
          <p:spPr>
            <a:xfrm>
              <a:off x="4162964" y="4419407"/>
              <a:ext cx="200983" cy="10414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478035" y="2694352"/>
              <a:ext cx="1430027" cy="1903029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39658" y="2661892"/>
            <a:ext cx="164702" cy="1781908"/>
          </a:xfrm>
          <a:prstGeom prst="rect">
            <a:avLst/>
          </a:prstGeom>
          <a:pattFill prst="dkUpDiag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16154" y="2661892"/>
            <a:ext cx="164702" cy="1781908"/>
          </a:xfrm>
          <a:prstGeom prst="rect">
            <a:avLst/>
          </a:prstGeom>
          <a:pattFill prst="dkUpDiag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108162" y="2661892"/>
            <a:ext cx="72343" cy="1781908"/>
          </a:xfrm>
          <a:prstGeom prst="rect">
            <a:avLst/>
          </a:prstGeom>
          <a:pattFill prst="dkUpDiag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92300" y="2661892"/>
            <a:ext cx="164702" cy="1781908"/>
          </a:xfrm>
          <a:prstGeom prst="rect">
            <a:avLst/>
          </a:prstGeom>
          <a:pattFill prst="dkUpDiag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7" grpId="0" animBg="1"/>
      <p:bldP spid="27" grpId="1" animBg="1"/>
      <p:bldP spid="27" grpId="2" animBg="1"/>
      <p:bldP spid="28" grpId="0" animBg="1"/>
      <p:bldP spid="29" grpId="0" animBg="1"/>
      <p:bldP spid="2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806942"/>
              </p:ext>
            </p:extLst>
          </p:nvPr>
        </p:nvGraphicFramePr>
        <p:xfrm>
          <a:off x="159154" y="989523"/>
          <a:ext cx="8809586" cy="3898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675">
                  <a:extLst>
                    <a:ext uri="{9D8B030D-6E8A-4147-A177-3AD203B41FA5}">
                      <a16:colId xmlns:a16="http://schemas.microsoft.com/office/drawing/2014/main" val="215966556"/>
                    </a:ext>
                  </a:extLst>
                </a:gridCol>
                <a:gridCol w="1912611">
                  <a:extLst>
                    <a:ext uri="{9D8B030D-6E8A-4147-A177-3AD203B41FA5}">
                      <a16:colId xmlns:a16="http://schemas.microsoft.com/office/drawing/2014/main" val="3967934424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2379579022"/>
                    </a:ext>
                  </a:extLst>
                </a:gridCol>
                <a:gridCol w="2308860">
                  <a:extLst>
                    <a:ext uri="{9D8B030D-6E8A-4147-A177-3AD203B41FA5}">
                      <a16:colId xmlns:a16="http://schemas.microsoft.com/office/drawing/2014/main" val="2858188362"/>
                    </a:ext>
                  </a:extLst>
                </a:gridCol>
              </a:tblGrid>
              <a:tr h="7149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Parameters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OSL</a:t>
                      </a:r>
                      <a:endParaRPr 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Point scintillators</a:t>
                      </a:r>
                      <a:endParaRPr 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2D scintillators</a:t>
                      </a:r>
                      <a:endParaRPr lang="en-US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622943"/>
                  </a:ext>
                </a:extLst>
              </a:tr>
              <a:tr h="71498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Calibration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OSL</a:t>
                      </a:r>
                      <a:r>
                        <a:rPr lang="en-US" sz="1600" baseline="-25000" dirty="0" err="1" smtClean="0"/>
                        <a:t>high</a:t>
                      </a:r>
                      <a:r>
                        <a:rPr lang="en-US" sz="1600" dirty="0" smtClean="0"/>
                        <a:t>: </a:t>
                      </a:r>
                      <a:r>
                        <a:rPr lang="en-US" sz="1600" dirty="0" err="1" smtClean="0"/>
                        <a:t>conv</a:t>
                      </a:r>
                      <a:r>
                        <a:rPr lang="en-US" sz="1600" dirty="0" smtClean="0"/>
                        <a:t> = UHDR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UHDR &gt; </a:t>
                      </a:r>
                      <a:r>
                        <a:rPr lang="en-US" sz="1600" dirty="0" err="1" smtClean="0"/>
                        <a:t>Conv</a:t>
                      </a:r>
                      <a:r>
                        <a:rPr lang="en-US" sz="1600" dirty="0" smtClean="0"/>
                        <a:t> = saturation!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Dead time camera</a:t>
                      </a:r>
                    </a:p>
                    <a:p>
                      <a:r>
                        <a:rPr lang="en-US" sz="1600" dirty="0" smtClean="0"/>
                        <a:t>More</a:t>
                      </a:r>
                      <a:r>
                        <a:rPr lang="en-US" sz="1600" baseline="0" dirty="0" smtClean="0"/>
                        <a:t> investigation needed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2948059"/>
                  </a:ext>
                </a:extLst>
              </a:tr>
              <a:tr h="71498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Linearity with dose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ym typeface="Wingdings" panose="05000000000000000000" pitchFamily="2" charset="2"/>
                        </a:rPr>
                        <a:t>Good</a:t>
                      </a:r>
                    </a:p>
                    <a:p>
                      <a:r>
                        <a:rPr lang="en-US" sz="1600" baseline="0" dirty="0" smtClean="0">
                          <a:sym typeface="Wingdings" panose="05000000000000000000" pitchFamily="2" charset="2"/>
                        </a:rPr>
                        <a:t>Limited </a:t>
                      </a:r>
                      <a:r>
                        <a:rPr lang="en-US" sz="1600" baseline="0" dirty="0" smtClean="0">
                          <a:sym typeface="Wingdings" panose="05000000000000000000" pitchFamily="2" charset="2"/>
                        </a:rPr>
                        <a:t>by digitization process</a:t>
                      </a:r>
                      <a:endParaRPr lang="en-US" sz="1600" dirty="0" smtClean="0">
                        <a:sym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ym typeface="Wingdings" panose="05000000000000000000" pitchFamily="2" charset="2"/>
                        </a:rPr>
                        <a:t>Good </a:t>
                      </a:r>
                    </a:p>
                    <a:p>
                      <a:r>
                        <a:rPr lang="en-US" sz="1600" baseline="0" dirty="0" smtClean="0">
                          <a:sym typeface="Wingdings" panose="05000000000000000000" pitchFamily="2" charset="2"/>
                        </a:rPr>
                        <a:t>No upper limit detected</a:t>
                      </a:r>
                      <a:endParaRPr lang="en-US" sz="1600" dirty="0" smtClean="0">
                        <a:sym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More</a:t>
                      </a:r>
                      <a:r>
                        <a:rPr lang="en-US" sz="1600" baseline="0" dirty="0" smtClean="0"/>
                        <a:t> investigation needed</a:t>
                      </a:r>
                      <a:endParaRPr lang="en-US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6560201"/>
                  </a:ext>
                </a:extLst>
              </a:tr>
              <a:tr h="71498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Linearity with dose per pulse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Good up to </a:t>
                      </a:r>
                    </a:p>
                    <a:p>
                      <a:r>
                        <a:rPr lang="en-US" sz="1600" baseline="0" dirty="0" smtClean="0"/>
                        <a:t>10 </a:t>
                      </a:r>
                      <a:r>
                        <a:rPr lang="en-US" sz="1600" baseline="0" dirty="0" err="1" smtClean="0"/>
                        <a:t>Gy</a:t>
                      </a:r>
                      <a:r>
                        <a:rPr lang="en-US" sz="1600" baseline="0" dirty="0" smtClean="0"/>
                        <a:t>/pulse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Further investigation needed (IT)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Good for all materials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418399"/>
                  </a:ext>
                </a:extLst>
              </a:tr>
              <a:tr h="71498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Stability</a:t>
                      </a:r>
                      <a:r>
                        <a:rPr lang="en-US" sz="2000" baseline="0" dirty="0" smtClean="0"/>
                        <a:t> with PRF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Good </a:t>
                      </a:r>
                      <a:r>
                        <a:rPr lang="en-US" sz="1600" dirty="0" smtClean="0"/>
                        <a:t>stability with PRF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for materials with short decay time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More investigation needed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452474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1" t="14484" r="30476" b="2447"/>
          <a:stretch/>
        </p:blipFill>
        <p:spPr>
          <a:xfrm>
            <a:off x="4114800" y="1020539"/>
            <a:ext cx="524378" cy="438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8" t="32297" r="42381" b="31562"/>
          <a:stretch/>
        </p:blipFill>
        <p:spPr>
          <a:xfrm>
            <a:off x="6065520" y="1021637"/>
            <a:ext cx="575086" cy="473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7303" r="17032" b="921"/>
          <a:stretch/>
        </p:blipFill>
        <p:spPr>
          <a:xfrm rot="16200000">
            <a:off x="8455384" y="812523"/>
            <a:ext cx="267241" cy="6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784" y="334495"/>
            <a:ext cx="6438275" cy="412130"/>
          </a:xfrm>
        </p:spPr>
        <p:txBody>
          <a:bodyPr/>
          <a:lstStyle/>
          <a:p>
            <a:r>
              <a:rPr lang="en-US" dirty="0" smtClean="0"/>
              <a:t>Dangers of UHDR dosimetry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8" y="982975"/>
            <a:ext cx="4163587" cy="187361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r="4449"/>
          <a:stretch/>
        </p:blipFill>
        <p:spPr>
          <a:xfrm>
            <a:off x="112426" y="2946530"/>
            <a:ext cx="4152276" cy="2050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4"/>
          <a:stretch/>
        </p:blipFill>
        <p:spPr>
          <a:xfrm>
            <a:off x="4410924" y="1735996"/>
            <a:ext cx="4613156" cy="22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6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349264" y="3406752"/>
            <a:ext cx="3175474" cy="5236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emlettertype"/>
              <a:buChar char="-"/>
              <a:defRPr sz="16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4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emlettertype"/>
              <a:buChar char="‣"/>
              <a:defRPr sz="12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 smtClean="0"/>
              <a:t>The </a:t>
            </a:r>
            <a:r>
              <a:rPr lang="en-US" dirty="0" smtClean="0"/>
              <a:t>RDA-team (SCK CEN)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9639" y="3731827"/>
            <a:ext cx="1334939" cy="13349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3850" y="372865"/>
            <a:ext cx="6476300" cy="412130"/>
          </a:xfrm>
        </p:spPr>
        <p:txBody>
          <a:bodyPr/>
          <a:lstStyle/>
          <a:p>
            <a:r>
              <a:rPr lang="en-GB" dirty="0" smtClean="0"/>
              <a:t>Made possible by the FLASH team: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6629" y="915959"/>
            <a:ext cx="4799801" cy="25035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smtClean="0"/>
              <a:t>EL(F)</a:t>
            </a:r>
            <a:r>
              <a:rPr lang="en-US" dirty="0" err="1" smtClean="0"/>
              <a:t>ves</a:t>
            </a:r>
            <a:r>
              <a:rPr lang="en-US" dirty="0" smtClean="0"/>
              <a:t> (University of Antwerp)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t="22602" b="13619"/>
          <a:stretch/>
        </p:blipFill>
        <p:spPr>
          <a:xfrm>
            <a:off x="5707487" y="2839766"/>
            <a:ext cx="2776113" cy="2275160"/>
          </a:xfrm>
          <a:prstGeom prst="rect">
            <a:avLst/>
          </a:prstGeom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674766" y="2838103"/>
            <a:ext cx="2808834" cy="3617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emlettertype"/>
              <a:buChar char="-"/>
              <a:defRPr sz="16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4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emlettertype"/>
              <a:buChar char="‣"/>
              <a:defRPr sz="12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(</a:t>
            </a:r>
            <a:r>
              <a:rPr lang="en-US" dirty="0" smtClean="0"/>
              <a:t>baby)</a:t>
            </a:r>
            <a:r>
              <a:rPr lang="en-US" dirty="0" err="1" smtClean="0"/>
              <a:t>SITters</a:t>
            </a:r>
            <a:r>
              <a:rPr lang="en-US" dirty="0" smtClean="0"/>
              <a:t> (S.I.T.)</a:t>
            </a:r>
            <a:endParaRPr lang="nl-BE" dirty="0"/>
          </a:p>
        </p:txBody>
      </p:sp>
      <p:grpSp>
        <p:nvGrpSpPr>
          <p:cNvPr id="5" name="Groep 4"/>
          <p:cNvGrpSpPr/>
          <p:nvPr/>
        </p:nvGrpSpPr>
        <p:grpSpPr>
          <a:xfrm>
            <a:off x="407814" y="1223597"/>
            <a:ext cx="3945355" cy="2172155"/>
            <a:chOff x="670519" y="1106711"/>
            <a:chExt cx="5158512" cy="2599406"/>
          </a:xfrm>
        </p:grpSpPr>
        <p:pic>
          <p:nvPicPr>
            <p:cNvPr id="6" name="Picture 6" descr="A collage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A45EAD00-8C85-BE4C-BD6F-0DAC30DCA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519" y="1106711"/>
              <a:ext cx="5158512" cy="2599406"/>
            </a:xfrm>
            <a:prstGeom prst="rect">
              <a:avLst/>
            </a:prstGeom>
          </p:spPr>
        </p:pic>
        <p:pic>
          <p:nvPicPr>
            <p:cNvPr id="7" name="Picture 2" descr="A person in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69BCEA06-A550-7C4D-96A9-CB9CF4FD6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21" t="9581" r="8257" b="14712"/>
            <a:stretch/>
          </p:blipFill>
          <p:spPr>
            <a:xfrm>
              <a:off x="4036540" y="1213808"/>
              <a:ext cx="1696996" cy="82378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792" y="3731827"/>
            <a:ext cx="1334939" cy="1334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5453" r="2441" b="5478"/>
          <a:stretch/>
        </p:blipFill>
        <p:spPr>
          <a:xfrm>
            <a:off x="348035" y="3778324"/>
            <a:ext cx="1322964" cy="13366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r="10046"/>
          <a:stretch/>
        </p:blipFill>
        <p:spPr>
          <a:xfrm>
            <a:off x="6893142" y="1313090"/>
            <a:ext cx="949211" cy="14334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66" y="1313091"/>
            <a:ext cx="800040" cy="1433405"/>
          </a:xfrm>
          <a:prstGeom prst="rect">
            <a:avLst/>
          </a:prstGeom>
        </p:spPr>
      </p:pic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5053763" y="974013"/>
            <a:ext cx="3965191" cy="3617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emlettertype"/>
              <a:buChar char="-"/>
              <a:defRPr sz="16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4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emlettertype"/>
              <a:buChar char="‣"/>
              <a:defRPr sz="12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57575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Corporate Innovation </a:t>
            </a:r>
            <a:r>
              <a:rPr lang="en-US" dirty="0" smtClean="0"/>
              <a:t>Office (AGFA)</a:t>
            </a:r>
            <a:endParaRPr lang="nl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1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</a:t>
            </a:r>
            <a:r>
              <a:rPr lang="en-US" dirty="0" smtClean="0"/>
              <a:t>Antwerp accelerator</a:t>
            </a:r>
            <a:endParaRPr lang="nl-BE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477" y="805541"/>
            <a:ext cx="2661724" cy="1328132"/>
          </a:xfrm>
          <a:prstGeom prst="rect">
            <a:avLst/>
          </a:prstGeom>
        </p:spPr>
      </p:pic>
      <p:grpSp>
        <p:nvGrpSpPr>
          <p:cNvPr id="39" name="Groep 6"/>
          <p:cNvGrpSpPr/>
          <p:nvPr/>
        </p:nvGrpSpPr>
        <p:grpSpPr>
          <a:xfrm>
            <a:off x="6388064" y="2219140"/>
            <a:ext cx="2719651" cy="2403660"/>
            <a:chOff x="886894" y="865981"/>
            <a:chExt cx="4330475" cy="3827325"/>
          </a:xfrm>
          <a:solidFill>
            <a:schemeClr val="bg1"/>
          </a:solidFill>
        </p:grpSpPr>
        <p:pic>
          <p:nvPicPr>
            <p:cNvPr id="40" name="Picture 5">
              <a:extLst>
                <a:ext uri="{FF2B5EF4-FFF2-40B4-BE49-F238E27FC236}">
                  <a16:creationId xmlns:a16="http://schemas.microsoft.com/office/drawing/2014/main" id="{A9B1B6EE-5A47-4606-AE32-AD03ADD75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004" r="41910"/>
            <a:stretch/>
          </p:blipFill>
          <p:spPr>
            <a:xfrm>
              <a:off x="886894" y="865981"/>
              <a:ext cx="4330475" cy="3827325"/>
            </a:xfrm>
            <a:prstGeom prst="rect">
              <a:avLst/>
            </a:prstGeom>
            <a:grpFill/>
            <a:ln>
              <a:solidFill>
                <a:srgbClr val="969696"/>
              </a:solidFill>
            </a:ln>
          </p:spPr>
        </p:pic>
        <p:pic>
          <p:nvPicPr>
            <p:cNvPr id="41" name="Afbeelding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1919" y="866276"/>
              <a:ext cx="355450" cy="35545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3" name="TextBox 42"/>
          <p:cNvSpPr txBox="1"/>
          <p:nvPr/>
        </p:nvSpPr>
        <p:spPr>
          <a:xfrm>
            <a:off x="6244834" y="4881890"/>
            <a:ext cx="2989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adapted from A.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Gasparini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8" y="1387451"/>
            <a:ext cx="6157866" cy="28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038" y="2305313"/>
            <a:ext cx="1367028" cy="579120"/>
          </a:xfrm>
          <a:prstGeom prst="rect">
            <a:avLst/>
          </a:prstGeom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4904693" y="2712824"/>
            <a:ext cx="1245956" cy="10856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324" y="2707117"/>
            <a:ext cx="567343" cy="4114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8062" y="961901"/>
            <a:ext cx="38132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cs typeface="Franklin Gothic" panose="020B0604020202020204" charset="0"/>
              </a:rPr>
              <a:t>FLASHDiamond</a:t>
            </a:r>
            <a:endParaRPr lang="en-US" dirty="0" smtClean="0">
              <a:cs typeface="Franklin Gothic" panose="020B060402020202020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Ionization chambers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Franklin Gothic" panose="020B0604020202020204" charset="0"/>
              </a:rPr>
              <a:t>Alanine EPR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Franklin Gothic" panose="020B0604020202020204" charset="0"/>
              </a:rPr>
              <a:t>Optically stimulated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  <a:cs typeface="Franklin Gothic" panose="020B0604020202020204" charset="0"/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Franklin Gothic" panose="020B0604020202020204" charset="0"/>
              </a:rPr>
              <a:t>luminescence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Franklin Gothic" panose="020B0604020202020204" charset="0"/>
              </a:rPr>
              <a:t>Point scintillators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Franklin Gothic" panose="020B0604020202020204" charset="0"/>
              </a:rPr>
              <a:t>2D scintillating system</a:t>
            </a:r>
            <a:endParaRPr lang="en-US" dirty="0">
              <a:solidFill>
                <a:schemeClr val="bg2">
                  <a:lumMod val="75000"/>
                </a:schemeClr>
              </a:solidFill>
              <a:cs typeface="Franklin Gothic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</a:t>
            </a:r>
            <a:r>
              <a:rPr lang="en-US" dirty="0" smtClean="0"/>
              <a:t>Antwerp dosimetry</a:t>
            </a: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519" y="961901"/>
            <a:ext cx="2183309" cy="78903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40956" y="1505621"/>
            <a:ext cx="2336038" cy="799095"/>
            <a:chOff x="455783" y="2495876"/>
            <a:chExt cx="2336038" cy="7990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6125" y="2679275"/>
              <a:ext cx="615696" cy="61569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b="75625"/>
            <a:stretch/>
          </p:blipFill>
          <p:spPr>
            <a:xfrm>
              <a:off x="455783" y="2588315"/>
              <a:ext cx="1746504" cy="5672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2287" y="2495876"/>
              <a:ext cx="529115" cy="29058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923167" y="4056247"/>
            <a:ext cx="1264387" cy="1103632"/>
            <a:chOff x="6262738" y="1235377"/>
            <a:chExt cx="2185053" cy="190724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69995" y="1235377"/>
              <a:ext cx="2177796" cy="18973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62738" y="2752476"/>
              <a:ext cx="681228" cy="39014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732593" y="3643542"/>
            <a:ext cx="1775527" cy="754465"/>
            <a:chOff x="5095595" y="3802702"/>
            <a:chExt cx="1775527" cy="75446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4" t="40997" r="42381" b="36696"/>
            <a:stretch/>
          </p:blipFill>
          <p:spPr>
            <a:xfrm>
              <a:off x="5095595" y="3825647"/>
              <a:ext cx="1775527" cy="73152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55426" y="3802702"/>
              <a:ext cx="615696" cy="352044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45" y="3335033"/>
            <a:ext cx="624894" cy="6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r="12381"/>
          <a:stretch/>
        </p:blipFill>
        <p:spPr>
          <a:xfrm>
            <a:off x="6618365" y="2305313"/>
            <a:ext cx="864475" cy="58581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83" y="3491150"/>
            <a:ext cx="1685547" cy="656827"/>
          </a:xfrm>
          <a:prstGeom prst="rect">
            <a:avLst/>
          </a:prstGeom>
        </p:spPr>
      </p:pic>
      <p:sp>
        <p:nvSpPr>
          <p:cNvPr id="37" name="Right Brace 36"/>
          <p:cNvSpPr/>
          <p:nvPr/>
        </p:nvSpPr>
        <p:spPr>
          <a:xfrm>
            <a:off x="2613660" y="2875565"/>
            <a:ext cx="251460" cy="1932655"/>
          </a:xfrm>
          <a:prstGeom prst="rightBrace">
            <a:avLst>
              <a:gd name="adj1" fmla="val 111363"/>
              <a:gd name="adj2" fmla="val 5039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2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8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784" y="363600"/>
            <a:ext cx="6438275" cy="412130"/>
          </a:xfrm>
        </p:spPr>
        <p:txBody>
          <a:bodyPr/>
          <a:lstStyle/>
          <a:p>
            <a:r>
              <a:rPr lang="en-US" dirty="0" smtClean="0"/>
              <a:t>Optically stimulated luminescence dosimetry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23234"/>
          <a:stretch/>
        </p:blipFill>
        <p:spPr>
          <a:xfrm>
            <a:off x="311700" y="1316725"/>
            <a:ext cx="4221221" cy="3165334"/>
          </a:xfrm>
        </p:spPr>
      </p:pic>
      <p:sp>
        <p:nvSpPr>
          <p:cNvPr id="5" name="TextBox 4"/>
          <p:cNvSpPr txBox="1"/>
          <p:nvPr/>
        </p:nvSpPr>
        <p:spPr>
          <a:xfrm>
            <a:off x="5471409" y="1388371"/>
            <a:ext cx="3813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Semi-flexible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Irradiation in dark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Read-out: CR-reader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</a:rPr>
              <a:t>Grey Value </a:t>
            </a:r>
            <a:r>
              <a:rPr lang="en-US" dirty="0" smtClean="0">
                <a:cs typeface="Franklin Gothic" panose="020B0604020202020204" charset="0"/>
                <a:sym typeface="Wingdings" panose="05000000000000000000" pitchFamily="2" charset="2"/>
              </a:rPr>
              <a:t>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Franklin Gothic" panose="020B0604020202020204" charset="0"/>
                <a:sym typeface="Wingdings" panose="05000000000000000000" pitchFamily="2" charset="2"/>
              </a:rPr>
              <a:t>Dark decay  Timing!</a:t>
            </a:r>
            <a:endParaRPr lang="en-US" dirty="0">
              <a:cs typeface="Franklin Gothic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1" t="14484" r="30476" b="2447"/>
          <a:stretch/>
        </p:blipFill>
        <p:spPr>
          <a:xfrm>
            <a:off x="4686914" y="3225143"/>
            <a:ext cx="1751909" cy="1465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r="10188" b="11595"/>
          <a:stretch/>
        </p:blipFill>
        <p:spPr>
          <a:xfrm>
            <a:off x="7327039" y="3139575"/>
            <a:ext cx="1519628" cy="155119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6696208" y="3784443"/>
            <a:ext cx="385648" cy="288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252843"/>
              </p:ext>
            </p:extLst>
          </p:nvPr>
        </p:nvGraphicFramePr>
        <p:xfrm>
          <a:off x="316598" y="974493"/>
          <a:ext cx="8526844" cy="3560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442">
                  <a:extLst>
                    <a:ext uri="{9D8B030D-6E8A-4147-A177-3AD203B41FA5}">
                      <a16:colId xmlns:a16="http://schemas.microsoft.com/office/drawing/2014/main" val="2102450356"/>
                    </a:ext>
                  </a:extLst>
                </a:gridCol>
                <a:gridCol w="1965478">
                  <a:extLst>
                    <a:ext uri="{9D8B030D-6E8A-4147-A177-3AD203B41FA5}">
                      <a16:colId xmlns:a16="http://schemas.microsoft.com/office/drawing/2014/main" val="1364241534"/>
                    </a:ext>
                  </a:extLst>
                </a:gridCol>
                <a:gridCol w="2072462">
                  <a:extLst>
                    <a:ext uri="{9D8B030D-6E8A-4147-A177-3AD203B41FA5}">
                      <a16:colId xmlns:a16="http://schemas.microsoft.com/office/drawing/2014/main" val="3486900744"/>
                    </a:ext>
                  </a:extLst>
                </a:gridCol>
                <a:gridCol w="2072462">
                  <a:extLst>
                    <a:ext uri="{9D8B030D-6E8A-4147-A177-3AD203B41FA5}">
                      <a16:colId xmlns:a16="http://schemas.microsoft.com/office/drawing/2014/main" val="1998083120"/>
                    </a:ext>
                  </a:extLst>
                </a:gridCol>
              </a:tblGrid>
              <a:tr h="508010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18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high</a:t>
                      </a:r>
                      <a:endParaRPr lang="nl-BE" sz="18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18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medium</a:t>
                      </a:r>
                      <a:endParaRPr lang="nl-BE" sz="18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nl-BE" sz="18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low</a:t>
                      </a:r>
                      <a:endParaRPr lang="nl-BE" sz="18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3218349708"/>
                  </a:ext>
                </a:extLst>
              </a:tr>
              <a:tr h="50801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Particle size (</a:t>
                      </a:r>
                      <a:r>
                        <a:rPr lang="en-US" sz="1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µ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m)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kern="1200" dirty="0" smtClean="0">
                          <a:solidFill>
                            <a:srgbClr val="FF0000"/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3.2</a:t>
                      </a:r>
                      <a:endParaRPr lang="nl-BE" sz="1800" kern="1200" dirty="0">
                        <a:solidFill>
                          <a:srgbClr val="FF0000"/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nl-BE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1.5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nl-BE" sz="1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±</a:t>
                      </a:r>
                      <a:r>
                        <a:rPr lang="nl-BE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0.2</a:t>
                      </a:r>
                      <a:endParaRPr lang="nl-BE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87714354"/>
                  </a:ext>
                </a:extLst>
              </a:tr>
              <a:tr h="508010">
                <a:tc>
                  <a:txBody>
                    <a:bodyPr/>
                    <a:lstStyle/>
                    <a:p>
                      <a:r>
                        <a:rPr lang="nl-BE" sz="18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Phosphor</a:t>
                      </a:r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/binder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12/98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5.3/94.7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11/99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2120675363"/>
                  </a:ext>
                </a:extLst>
              </a:tr>
              <a:tr h="68894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Thickness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 (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µ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m)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33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8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23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558921684"/>
                  </a:ext>
                </a:extLst>
              </a:tr>
              <a:tr h="5080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Phosphor coating weight (g/m²)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4.4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0.5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3.3</a:t>
                      </a:r>
                      <a:endParaRPr lang="nl-BE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996917378"/>
                  </a:ext>
                </a:extLst>
              </a:tr>
              <a:tr h="5080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Sensitivity at 60 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kVp</a:t>
                      </a:r>
                      <a:endParaRPr lang="nl-B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 smtClean="0">
                          <a:solidFill>
                            <a:srgbClr val="FF0000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1900</a:t>
                      </a:r>
                      <a:endParaRPr lang="nl-BE" sz="1800" dirty="0">
                        <a:solidFill>
                          <a:srgbClr val="FF0000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180</a:t>
                      </a:r>
                      <a:endParaRPr lang="en-US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30</a:t>
                      </a:r>
                      <a:endParaRPr lang="en-US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" panose="020B0604020202020204" charset="0"/>
                        <a:ea typeface="+mn-ea"/>
                        <a:cs typeface="Franklin Gothic" panose="020B0604020202020204" charset="0"/>
                      </a:endParaRPr>
                    </a:p>
                  </a:txBody>
                  <a:tcPr marL="125263" marR="125263" marT="62631" marB="62631"/>
                </a:tc>
                <a:extLst>
                  <a:ext uri="{0D108BD9-81ED-4DB2-BD59-A6C34878D82A}">
                    <a16:rowId xmlns:a16="http://schemas.microsoft.com/office/drawing/2014/main" val="8579008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13784" y="364475"/>
            <a:ext cx="6438275" cy="412130"/>
          </a:xfrm>
          <a:prstGeom prst="roundRect">
            <a:avLst>
              <a:gd name="adj" fmla="val 34037"/>
            </a:avLst>
          </a:prstGeom>
          <a:solidFill>
            <a:srgbClr val="92D050"/>
          </a:solidFill>
          <a:ln w="127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mtClean="0"/>
              <a:t>Optically stimulated luminescence dosimetry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449" t="86738" r="6463" b="1444"/>
          <a:stretch/>
        </p:blipFill>
        <p:spPr>
          <a:xfrm>
            <a:off x="4291238" y="4377041"/>
            <a:ext cx="3909060" cy="510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796" r="4365"/>
          <a:stretch/>
        </p:blipFill>
        <p:spPr>
          <a:xfrm>
            <a:off x="93782" y="1068739"/>
            <a:ext cx="4064003" cy="35750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784" y="334495"/>
            <a:ext cx="6438275" cy="412130"/>
          </a:xfrm>
        </p:spPr>
        <p:txBody>
          <a:bodyPr/>
          <a:lstStyle/>
          <a:p>
            <a:r>
              <a:rPr lang="en-US" dirty="0" smtClean="0"/>
              <a:t>OSL dosimetry: Calibration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706220"/>
              </p:ext>
            </p:extLst>
          </p:nvPr>
        </p:nvGraphicFramePr>
        <p:xfrm>
          <a:off x="4409451" y="1612801"/>
          <a:ext cx="4605009" cy="2456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609">
                  <a:extLst>
                    <a:ext uri="{9D8B030D-6E8A-4147-A177-3AD203B41FA5}">
                      <a16:colId xmlns:a16="http://schemas.microsoft.com/office/drawing/2014/main" val="3110426715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4124320225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47154915"/>
                    </a:ext>
                  </a:extLst>
                </a:gridCol>
              </a:tblGrid>
              <a:tr h="60673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8069" marR="88069" marT="44034" marB="440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Slope 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(Conventional)</a:t>
                      </a:r>
                      <a:endParaRPr lang="en-US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Slope </a:t>
                      </a:r>
                      <a:b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</a:br>
                      <a:r>
                        <a:rPr lang="en-US" sz="1800" dirty="0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(UHDR)</a:t>
                      </a:r>
                      <a:endParaRPr lang="en-US" sz="18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extLst>
                  <a:ext uri="{0D108BD9-81ED-4DB2-BD59-A6C34878D82A}">
                    <a16:rowId xmlns:a16="http://schemas.microsoft.com/office/drawing/2014/main" val="3098141975"/>
                  </a:ext>
                </a:extLst>
              </a:tr>
              <a:tr h="60673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high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0.48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-3</a:t>
                      </a:r>
                      <a:endParaRPr lang="en-US" sz="1800" baseline="30000" dirty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ea typeface="+mn-ea"/>
                          <a:cs typeface="Franklin Gothic" panose="020B0604020202020204" charset="0"/>
                        </a:rPr>
                        <a:t>0.48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-3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extLst>
                  <a:ext uri="{0D108BD9-81ED-4DB2-BD59-A6C34878D82A}">
                    <a16:rowId xmlns:a16="http://schemas.microsoft.com/office/drawing/2014/main" val="1445239896"/>
                  </a:ext>
                </a:extLst>
              </a:tr>
              <a:tr h="60673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medium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4.85 ◦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-3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5.17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-3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extLst>
                  <a:ext uri="{0D108BD9-81ED-4DB2-BD59-A6C34878D82A}">
                    <a16:rowId xmlns:a16="http://schemas.microsoft.com/office/drawing/2014/main" val="2951917665"/>
                  </a:ext>
                </a:extLst>
              </a:tr>
              <a:tr h="60673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OSL</a:t>
                      </a:r>
                      <a:r>
                        <a:rPr lang="en-US" sz="2000" baseline="-25000" dirty="0" err="1" smtClean="0">
                          <a:latin typeface="Franklin Gothic" panose="020B0604020202020204" charset="0"/>
                          <a:cs typeface="Franklin Gothic" panose="020B0604020202020204" charset="0"/>
                        </a:rPr>
                        <a:t>low</a:t>
                      </a:r>
                      <a:endParaRPr lang="en-US" sz="2000" baseline="-25000" dirty="0"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20.53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 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-3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11.18 ◦ 10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Franklin Gothic" panose="020B0604020202020204" charset="0"/>
                          <a:cs typeface="Franklin Gothic" panose="020B0604020202020204" charset="0"/>
                        </a:rPr>
                        <a:t>-3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Franklin Gothic" panose="020B0604020202020204" charset="0"/>
                        <a:cs typeface="Franklin Gothic" panose="020B0604020202020204" charset="0"/>
                      </a:endParaRPr>
                    </a:p>
                  </a:txBody>
                  <a:tcPr marL="88069" marR="88069" marT="44034" marB="44034" anchor="ctr"/>
                </a:tc>
                <a:extLst>
                  <a:ext uri="{0D108BD9-81ED-4DB2-BD59-A6C34878D82A}">
                    <a16:rowId xmlns:a16="http://schemas.microsoft.com/office/drawing/2014/main" val="1708633066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645" r="3486" b="11465"/>
          <a:stretch/>
        </p:blipFill>
        <p:spPr>
          <a:xfrm>
            <a:off x="70734" y="1055261"/>
            <a:ext cx="4228124" cy="3824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70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OSL dosimetry: </a:t>
            </a:r>
            <a:r>
              <a:rPr lang="en-US" dirty="0" smtClean="0"/>
              <a:t>Dose limit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75014" y="927836"/>
            <a:ext cx="4751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Franklin Gothic" panose="020B0604020202020204" charset="0"/>
                <a:cs typeface="Franklin Gothic" panose="020B0604020202020204" charset="0"/>
              </a:rPr>
              <a:t>OSL</a:t>
            </a:r>
            <a:r>
              <a:rPr lang="en-US" sz="2000" baseline="-25000" dirty="0" err="1" smtClean="0">
                <a:latin typeface="Franklin Gothic" panose="020B0604020202020204" charset="0"/>
                <a:cs typeface="Franklin Gothic" panose="020B0604020202020204" charset="0"/>
              </a:rPr>
              <a:t>medium</a:t>
            </a:r>
            <a:r>
              <a:rPr lang="en-US" sz="2000" dirty="0" smtClean="0">
                <a:latin typeface="Franklin Gothic" panose="020B0604020202020204" charset="0"/>
                <a:cs typeface="Franklin Gothic" panose="020B0604020202020204" charset="0"/>
              </a:rPr>
              <a:t> </a:t>
            </a:r>
            <a:r>
              <a:rPr lang="en-US" sz="2000" dirty="0">
                <a:latin typeface="Franklin Gothic" panose="020B0604020202020204" charset="0"/>
                <a:cs typeface="Franklin Gothic" panose="020B0604020202020204" charset="0"/>
              </a:rPr>
              <a:t>and </a:t>
            </a:r>
            <a:r>
              <a:rPr lang="en-US" sz="2000" dirty="0" err="1" smtClean="0">
                <a:latin typeface="Franklin Gothic" panose="020B0604020202020204" charset="0"/>
                <a:cs typeface="Franklin Gothic" panose="020B0604020202020204" charset="0"/>
              </a:rPr>
              <a:t>OSL</a:t>
            </a:r>
            <a:r>
              <a:rPr lang="en-US" sz="2000" baseline="-25000" dirty="0" err="1" smtClean="0">
                <a:latin typeface="Franklin Gothic" panose="020B0604020202020204" charset="0"/>
                <a:cs typeface="Franklin Gothic" panose="020B0604020202020204" charset="0"/>
              </a:rPr>
              <a:t>low</a:t>
            </a:r>
            <a:r>
              <a:rPr lang="en-US" sz="2000" dirty="0" smtClean="0">
                <a:latin typeface="Franklin Gothic" panose="020B0604020202020204" charset="0"/>
                <a:cs typeface="Franklin Gothic" panose="020B0604020202020204" charset="0"/>
              </a:rPr>
              <a:t> </a:t>
            </a:r>
            <a:r>
              <a:rPr lang="en-US" sz="2000" dirty="0">
                <a:latin typeface="Franklin Gothic" panose="020B0604020202020204" charset="0"/>
                <a:cs typeface="Franklin Gothic" panose="020B0604020202020204" charset="0"/>
                <a:sym typeface="Wingdings" panose="05000000000000000000" pitchFamily="2" charset="2"/>
              </a:rPr>
              <a:t> </a:t>
            </a:r>
            <a:r>
              <a:rPr lang="en-US" sz="2000" dirty="0">
                <a:latin typeface="Franklin Gothic" panose="020B0604020202020204" charset="0"/>
                <a:cs typeface="Franklin Gothic" panose="020B0604020202020204" charset="0"/>
              </a:rPr>
              <a:t>Saturation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88" y="1479831"/>
            <a:ext cx="3471007" cy="34710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14" y="886438"/>
            <a:ext cx="4064400" cy="4064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12" t="92847" r="2126" b="1650"/>
          <a:stretch/>
        </p:blipFill>
        <p:spPr>
          <a:xfrm>
            <a:off x="4937760" y="4686301"/>
            <a:ext cx="3436620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15" y="933535"/>
            <a:ext cx="4057200" cy="4057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OSL dosimetry: </a:t>
            </a:r>
            <a:r>
              <a:rPr lang="en-US" dirty="0" smtClean="0"/>
              <a:t>Dose limit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320800" y="1594338"/>
            <a:ext cx="312615" cy="296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69888" y="2375878"/>
            <a:ext cx="250091" cy="25448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46021" y="1466428"/>
            <a:ext cx="226646" cy="23446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6" idx="6"/>
            <a:endCxn id="30" idx="1"/>
          </p:cNvCxnSpPr>
          <p:nvPr/>
        </p:nvCxnSpPr>
        <p:spPr>
          <a:xfrm>
            <a:off x="3072667" y="1583658"/>
            <a:ext cx="3383060" cy="2528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34" y="2887224"/>
            <a:ext cx="1806331" cy="18063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6" name="Straight Connector 25"/>
          <p:cNvCxnSpPr>
            <a:stCxn id="12" idx="6"/>
            <a:endCxn id="24" idx="1"/>
          </p:cNvCxnSpPr>
          <p:nvPr/>
        </p:nvCxnSpPr>
        <p:spPr>
          <a:xfrm>
            <a:off x="2019979" y="2503122"/>
            <a:ext cx="4979955" cy="12872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95" y="894644"/>
            <a:ext cx="1806331" cy="18063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27" y="933329"/>
            <a:ext cx="1806331" cy="18063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Straight Connector 7"/>
          <p:cNvCxnSpPr>
            <a:stCxn id="5" idx="6"/>
            <a:endCxn id="6" idx="1"/>
          </p:cNvCxnSpPr>
          <p:nvPr/>
        </p:nvCxnSpPr>
        <p:spPr>
          <a:xfrm>
            <a:off x="1633415" y="1742831"/>
            <a:ext cx="2699680" cy="549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79" y="2779336"/>
            <a:ext cx="2276596" cy="22765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3" name="Oval 42"/>
          <p:cNvSpPr/>
          <p:nvPr/>
        </p:nvSpPr>
        <p:spPr>
          <a:xfrm>
            <a:off x="1831628" y="2955804"/>
            <a:ext cx="256252" cy="259532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3" idx="6"/>
            <a:endCxn id="42" idx="1"/>
          </p:cNvCxnSpPr>
          <p:nvPr/>
        </p:nvCxnSpPr>
        <p:spPr>
          <a:xfrm>
            <a:off x="2087880" y="3085570"/>
            <a:ext cx="2279699" cy="832064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9.2|24.3"/>
</p:tagLst>
</file>

<file path=ppt/theme/theme1.xml><?xml version="1.0" encoding="utf-8"?>
<a:theme xmlns:a="http://schemas.openxmlformats.org/drawingml/2006/main" name="Template_Iridium_UA_DV_2021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ridium powerpoint template" id="{B8220A17-F181-4A6B-8FF3-255E1BFAF41E}" vid="{AF38568F-2901-4D71-B69D-342312E591A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1DE0B156FEE548863A25AEE7F923A5" ma:contentTypeVersion="13" ma:contentTypeDescription="Een nieuw document maken." ma:contentTypeScope="" ma:versionID="6d84179d3b3e4fa983bcb164f1692cc7">
  <xsd:schema xmlns:xsd="http://www.w3.org/2001/XMLSchema" xmlns:xs="http://www.w3.org/2001/XMLSchema" xmlns:p="http://schemas.microsoft.com/office/2006/metadata/properties" xmlns:ns3="0c9ca870-6f4e-401f-aba4-1271e582a3c0" xmlns:ns4="bcf80ca9-a128-43ea-b67f-f71ad840eb75" targetNamespace="http://schemas.microsoft.com/office/2006/metadata/properties" ma:root="true" ma:fieldsID="7fa11fb55c2eaa8260fcb188a132daa0" ns3:_="" ns4:_="">
    <xsd:import namespace="0c9ca870-6f4e-401f-aba4-1271e582a3c0"/>
    <xsd:import namespace="bcf80ca9-a128-43ea-b67f-f71ad840eb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9ca870-6f4e-401f-aba4-1271e582a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f80ca9-a128-43ea-b67f-f71ad840eb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5F5F59-F6C5-4132-8298-58A9A52F69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93D96C-BFC3-4CD6-8587-FC7B3B59F3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9ca870-6f4e-401f-aba4-1271e582a3c0"/>
    <ds:schemaRef ds:uri="bcf80ca9-a128-43ea-b67f-f71ad840eb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E6115C-D547-4DA3-89A7-FDA46DB60334}">
  <ds:schemaRefs>
    <ds:schemaRef ds:uri="http://purl.org/dc/terms/"/>
    <ds:schemaRef ds:uri="0c9ca870-6f4e-401f-aba4-1271e582a3c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cf80ca9-a128-43ea-b67f-f71ad840eb7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Template_Iridium_UA_DV_2021</Template>
  <TotalTime>17398</TotalTime>
  <Words>658</Words>
  <Application>Microsoft Office PowerPoint</Application>
  <PresentationFormat>On-screen Show (16:9)</PresentationFormat>
  <Paragraphs>230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Franklin Gothic Medium</vt:lpstr>
      <vt:lpstr>Franklin Gothic Demi</vt:lpstr>
      <vt:lpstr>Franklin Gothic</vt:lpstr>
      <vt:lpstr>Systeemlettertype</vt:lpstr>
      <vt:lpstr>Arial</vt:lpstr>
      <vt:lpstr>Calibri</vt:lpstr>
      <vt:lpstr>Wingdings</vt:lpstr>
      <vt:lpstr>Template_Iridium_UA_DV_2021</vt:lpstr>
      <vt:lpstr>UHDR dosimetry in Antwerp</vt:lpstr>
      <vt:lpstr>Introduction: Antwerp UHDR research</vt:lpstr>
      <vt:lpstr>Introduction: Antwerp accelerator</vt:lpstr>
      <vt:lpstr>Introduction: Antwerp dosimetry</vt:lpstr>
      <vt:lpstr>Optically stimulated luminescence dosimetry</vt:lpstr>
      <vt:lpstr>PowerPoint Presentation</vt:lpstr>
      <vt:lpstr>OSL dosimetry: Calibration</vt:lpstr>
      <vt:lpstr>OSL dosimetry: Dose limit</vt:lpstr>
      <vt:lpstr>OSL dosimetry: Dose limit</vt:lpstr>
      <vt:lpstr>OSL dosimetry: Linearity with DPP</vt:lpstr>
      <vt:lpstr>OSL dosimetry: Stability with PRF</vt:lpstr>
      <vt:lpstr>Point scintillator dosimetry</vt:lpstr>
      <vt:lpstr>Point scintillator dosimetry</vt:lpstr>
      <vt:lpstr>Point scintillators: Calibration</vt:lpstr>
      <vt:lpstr>Point scintillators: Linearity with DPP</vt:lpstr>
      <vt:lpstr>Point scintillators: Stability with PRF</vt:lpstr>
      <vt:lpstr>2D scintillator dosimetry</vt:lpstr>
      <vt:lpstr>2D scintillator dosimetry</vt:lpstr>
      <vt:lpstr>2D scintillator dosimetry</vt:lpstr>
      <vt:lpstr>2D scintillators: Linearity with DPP</vt:lpstr>
      <vt:lpstr>2D scintillators: Stability with PRF</vt:lpstr>
      <vt:lpstr>2D scintillators: Dead time camera</vt:lpstr>
      <vt:lpstr>Conclusion</vt:lpstr>
      <vt:lpstr>Dangers of UHDR dosimetry</vt:lpstr>
      <vt:lpstr>Made possible by the FLASH team: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Topzorg in  radiotherapie</dc:title>
  <dc:creator>Vanreusel Verdi</dc:creator>
  <cp:lastModifiedBy>Vanreusel Verdi</cp:lastModifiedBy>
  <cp:revision>310</cp:revision>
  <dcterms:modified xsi:type="dcterms:W3CDTF">2023-01-26T23:17:16Z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0x010100C91DE0B156FEE548863A25AEE7F923A5</vt:lpwstr>
  </property>
  <property fmtid="{D5CDD505-2E9C-101B-9397-08002B2CF9AE}" pid="3" name="AlexandriaPath">
    <vt:lpwstr/>
  </property>
</Properties>
</file>