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4050" r:id="rId1"/>
  </p:sldMasterIdLst>
  <p:notesMasterIdLst>
    <p:notesMasterId r:id="rId13"/>
  </p:notesMasterIdLst>
  <p:handoutMasterIdLst>
    <p:handoutMasterId r:id="rId14"/>
  </p:handoutMasterIdLst>
  <p:sldIdLst>
    <p:sldId id="405" r:id="rId2"/>
    <p:sldId id="427" r:id="rId3"/>
    <p:sldId id="423" r:id="rId4"/>
    <p:sldId id="428" r:id="rId5"/>
    <p:sldId id="484" r:id="rId6"/>
    <p:sldId id="2146847287" r:id="rId7"/>
    <p:sldId id="439" r:id="rId8"/>
    <p:sldId id="415" r:id="rId9"/>
    <p:sldId id="416" r:id="rId10"/>
    <p:sldId id="421" r:id="rId11"/>
    <p:sldId id="590" r:id="rId12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28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D4807A-A6FD-47E7-B596-4A58FD2ACE23}">
          <p14:sldIdLst>
            <p14:sldId id="405"/>
            <p14:sldId id="427"/>
            <p14:sldId id="423"/>
            <p14:sldId id="428"/>
            <p14:sldId id="484"/>
            <p14:sldId id="2146847287"/>
            <p14:sldId id="439"/>
            <p14:sldId id="415"/>
            <p14:sldId id="416"/>
            <p14:sldId id="421"/>
            <p14:sldId id="5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399"/>
    <a:srgbClr val="FFFFCC"/>
    <a:srgbClr val="3399FF"/>
    <a:srgbClr val="009900"/>
    <a:srgbClr val="5F5F5F"/>
    <a:srgbClr val="0000FF"/>
    <a:srgbClr val="EBF9FF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EF06C-50E8-424B-BD2A-3AB233BB2654}" v="9" dt="2023-01-25T21:11:46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7" autoAdjust="0"/>
    <p:restoredTop sz="91954" autoAdjust="0"/>
  </p:normalViewPr>
  <p:slideViewPr>
    <p:cSldViewPr snapToGrid="0" showGuides="1">
      <p:cViewPr varScale="1">
        <p:scale>
          <a:sx n="54" d="100"/>
          <a:sy n="54" d="100"/>
        </p:scale>
        <p:origin x="700" y="76"/>
      </p:cViewPr>
      <p:guideLst>
        <p:guide orient="horz" pos="1162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napToGrid="0" showGuides="1">
      <p:cViewPr>
        <p:scale>
          <a:sx n="100" d="100"/>
          <a:sy n="100" d="100"/>
        </p:scale>
        <p:origin x="2610" y="8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ubiel" userId="d878cd67-0778-4f6d-af75-d576b38c8577" providerId="ADAL" clId="{F53EF06C-50E8-424B-BD2A-3AB233BB2654}"/>
    <pc:docChg chg="delSld modSld modSection">
      <pc:chgData name="Anna Subiel" userId="d878cd67-0778-4f6d-af75-d576b38c8577" providerId="ADAL" clId="{F53EF06C-50E8-424B-BD2A-3AB233BB2654}" dt="2023-01-25T21:17:16.988" v="15" actId="6549"/>
      <pc:docMkLst>
        <pc:docMk/>
      </pc:docMkLst>
      <pc:sldChg chg="modSp mod">
        <pc:chgData name="Anna Subiel" userId="d878cd67-0778-4f6d-af75-d576b38c8577" providerId="ADAL" clId="{F53EF06C-50E8-424B-BD2A-3AB233BB2654}" dt="2023-01-25T21:14:22.050" v="12" actId="1076"/>
        <pc:sldMkLst>
          <pc:docMk/>
          <pc:sldMk cId="1482181487" sldId="415"/>
        </pc:sldMkLst>
        <pc:spChg chg="mod">
          <ac:chgData name="Anna Subiel" userId="d878cd67-0778-4f6d-af75-d576b38c8577" providerId="ADAL" clId="{F53EF06C-50E8-424B-BD2A-3AB233BB2654}" dt="2023-01-25T21:14:22.050" v="12" actId="1076"/>
          <ac:spMkLst>
            <pc:docMk/>
            <pc:sldMk cId="1482181487" sldId="415"/>
            <ac:spMk id="3" creationId="{00000000-0000-0000-0000-000000000000}"/>
          </ac:spMkLst>
        </pc:spChg>
      </pc:sldChg>
      <pc:sldChg chg="modSp mod">
        <pc:chgData name="Anna Subiel" userId="d878cd67-0778-4f6d-af75-d576b38c8577" providerId="ADAL" clId="{F53EF06C-50E8-424B-BD2A-3AB233BB2654}" dt="2023-01-25T21:17:16.988" v="15" actId="6549"/>
        <pc:sldMkLst>
          <pc:docMk/>
          <pc:sldMk cId="3250835139" sldId="416"/>
        </pc:sldMkLst>
        <pc:spChg chg="mod">
          <ac:chgData name="Anna Subiel" userId="d878cd67-0778-4f6d-af75-d576b38c8577" providerId="ADAL" clId="{F53EF06C-50E8-424B-BD2A-3AB233BB2654}" dt="2023-01-25T21:17:16.988" v="15" actId="6549"/>
          <ac:spMkLst>
            <pc:docMk/>
            <pc:sldMk cId="3250835139" sldId="416"/>
            <ac:spMk id="18" creationId="{5ADD53FB-1362-49BC-92C9-A21918435178}"/>
          </ac:spMkLst>
        </pc:spChg>
      </pc:sldChg>
      <pc:sldChg chg="addSp modSp modAnim">
        <pc:chgData name="Anna Subiel" userId="d878cd67-0778-4f6d-af75-d576b38c8577" providerId="ADAL" clId="{F53EF06C-50E8-424B-BD2A-3AB233BB2654}" dt="2023-01-25T21:11:46.043" v="8"/>
        <pc:sldMkLst>
          <pc:docMk/>
          <pc:sldMk cId="3730200800" sldId="427"/>
        </pc:sldMkLst>
        <pc:spChg chg="add mod">
          <ac:chgData name="Anna Subiel" userId="d878cd67-0778-4f6d-af75-d576b38c8577" providerId="ADAL" clId="{F53EF06C-50E8-424B-BD2A-3AB233BB2654}" dt="2023-01-25T21:11:27.229" v="5" actId="571"/>
          <ac:spMkLst>
            <pc:docMk/>
            <pc:sldMk cId="3730200800" sldId="427"/>
            <ac:spMk id="10" creationId="{3C2C6DE0-5BD9-49FD-9004-CBCA22331FD3}"/>
          </ac:spMkLst>
        </pc:spChg>
        <pc:spChg chg="add mod">
          <ac:chgData name="Anna Subiel" userId="d878cd67-0778-4f6d-af75-d576b38c8577" providerId="ADAL" clId="{F53EF06C-50E8-424B-BD2A-3AB233BB2654}" dt="2023-01-25T21:11:27.229" v="5" actId="571"/>
          <ac:spMkLst>
            <pc:docMk/>
            <pc:sldMk cId="3730200800" sldId="427"/>
            <ac:spMk id="11" creationId="{D9C9A7B4-868F-4097-BA67-76B335379CA5}"/>
          </ac:spMkLst>
        </pc:spChg>
      </pc:sldChg>
      <pc:sldChg chg="del">
        <pc:chgData name="Anna Subiel" userId="d878cd67-0778-4f6d-af75-d576b38c8577" providerId="ADAL" clId="{F53EF06C-50E8-424B-BD2A-3AB233BB2654}" dt="2023-01-25T21:17:06.535" v="13" actId="47"/>
        <pc:sldMkLst>
          <pc:docMk/>
          <pc:sldMk cId="938389797" sldId="5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B5F57FA-1A76-4CFA-B1A3-425EEA71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8050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defTabSz="9540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5" tIns="47713" rIns="95425" bIns="4771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66724FE0-EA35-475C-8F39-C8E96F52B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7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28" charset="-128"/>
              </a:defRPr>
            </a:lvl9pPr>
          </a:lstStyle>
          <a:p>
            <a:fld id="{E428E99D-8D2B-4C65-94A2-17FA697A914F}" type="slidenum">
              <a:rPr lang="en-GB" altLang="en-US" sz="1300" smtClean="0"/>
              <a:pPr/>
              <a:t>1</a:t>
            </a:fld>
            <a:endParaRPr lang="en-GB" altLang="en-US" sz="13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31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GB" altLang="en-US" dirty="0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4475" cy="3709987"/>
          </a:xfrm>
          <a:noFill/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7967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30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calorimeter and chamber were exposed to a quasi-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monoenergetic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pulsed electron beam of approximately 200 MeV at the CLEAR user facility at CERN [3]. Each electron pulse was formed of a variable number of shorter electron bunches, with an adjustable charge-per-bunch range between 0.001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1.5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Each bunch had a length of approximately 1 ps. By adjusting the charge-per-bunch and the number of bunches-per-pulse, we investigated charge-per-pulse values ranging from 0.05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11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The collection time of the ion chamber is of the order of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μs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therefore the chamber is sensitive to the total macro pulse and not the individual bunches.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absolute value of the recombination factor was calculated from the ratio of the absolute dose determined from the calorimeter and the dose calculated from the ion chamber:     </a:t>
                </a:r>
                <a:r>
                  <a:rPr lang="en-GB" sz="800" i="0">
                    <a:latin typeface="Cambria Math" panose="02040503050406030204" pitchFamily="18" charset="0"/>
                  </a:rPr>
                  <a:t>𝑘</a:t>
                </a:r>
                <a:r>
                  <a:rPr lang="en-GB" sz="800" i="0" smtClean="0">
                    <a:latin typeface="Cambria Math" panose="02040503050406030204" pitchFamily="18" charset="0"/>
                  </a:rPr>
                  <a:t>_(</a:t>
                </a:r>
                <a:r>
                  <a:rPr lang="en-GB" sz="800" i="0">
                    <a:latin typeface="Cambria Math" panose="02040503050406030204" pitchFamily="18" charset="0"/>
                  </a:rPr>
                  <a:t>𝑠,𝑎𝑏𝑠</a:t>
                </a:r>
                <a:r>
                  <a:rPr lang="en-GB" sz="800" i="0" smtClean="0">
                    <a:latin typeface="Cambria Math" panose="02040503050406030204" pitchFamily="18" charset="0"/>
                  </a:rPr>
                  <a:t>)</a:t>
                </a:r>
                <a:r>
                  <a:rPr lang="en-GB" sz="800" i="0">
                    <a:latin typeface="Cambria Math" panose="02040503050406030204" pitchFamily="18" charset="0"/>
                  </a:rPr>
                  <a:t>=𝐷_(𝑤,𝑐𝑎𝑙)/(𝑀𝑘_𝑝𝑜𝑙 𝑘_𝑇𝑃 〖𝑘_(𝑄,𝑄_0 ) 𝑘_(𝑄,𝑄_0 ) 𝑁〗_(𝐷,𝑤,𝑄_0 ) )</a:t>
                </a: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GB" sz="1200" i="0">
                    <a:latin typeface="Cambria Math" panose="02040503050406030204" pitchFamily="18" charset="0"/>
                  </a:rPr>
                  <a:t>𝐷_(𝑤,𝑐𝑎𝑙)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dose-to-water measured from the calorimeter, </a:t>
                </a:r>
                <a:r>
                  <a:rPr lang="en-GB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charge reading of the chamber,  </a:t>
                </a:r>
                <a:r>
                  <a:rPr lang="en-GB" sz="1200" i="0">
                    <a:latin typeface="Cambria Math" panose="02040503050406030204" pitchFamily="18" charset="0"/>
                  </a:rPr>
                  <a:t>𝑘_𝑝𝑜𝑙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polarity correction factor, </a:t>
                </a:r>
                <a:r>
                  <a:rPr lang="en-GB" sz="1200" i="0">
                    <a:latin typeface="Cambria Math" panose="02040503050406030204" pitchFamily="18" charset="0"/>
                  </a:rPr>
                  <a:t>𝑘_𝑇𝑃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temperature and pressure correction factor, </a:t>
                </a:r>
                <a:r>
                  <a:rPr lang="en-GB" sz="1200" i="0">
                    <a:latin typeface="Cambria Math" panose="02040503050406030204" pitchFamily="18" charset="0"/>
                  </a:rPr>
                  <a:t>𝑘_(𝑄,𝑄_0 )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beam quality correction factor and </a:t>
                </a:r>
                <a:r>
                  <a:rPr lang="en-GB" sz="1200" i="0">
                    <a:latin typeface="Cambria Math" panose="02040503050406030204" pitchFamily="18" charset="0"/>
                  </a:rPr>
                  <a:t>𝑁_(𝐷,𝑤,𝑄_0 )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calibration coefficient of the ionisation chamber in the reference beam quality</a:t>
                </a:r>
              </a:p>
              <a:p>
                <a:endParaRPr lang="en-GB" sz="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dose-to-water conversion factor, used to convert from the measured dose-to-graphite from the calorimeter into the required dose-to-water, was calculated to be 1.0912. The dose-per-pulse to water and the recombination factors determined from absolute measurements are displayed in Table 1.</a:t>
                </a:r>
              </a:p>
              <a:p>
                <a:pPr>
                  <a:spcBef>
                    <a:spcPct val="50000"/>
                  </a:spcBef>
                </a:pP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30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calorimeter and chamber were exposed to a quasi-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monoenergetic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pulsed electron beam of approximately 200 MeV at the CLEAR user facility at CERN [3]. Each electron pulse was formed of a variable number of shorter electron bunches, with an adjustable charge-per-bunch range between 0.001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1.5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Each bunch had a length of approximately 1 ps. By adjusting the charge-per-bunch and the number of bunches-per-pulse, we investigated charge-per-pulse values ranging from 0.05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 11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nC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The collection time of the ion chamber is of the order of </a:t>
                </a:r>
                <a:r>
                  <a:rPr lang="en-GB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μs</a:t>
                </a: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therefore the chamber is sensitive to the total macro pulse and not the individual bunches.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absolute value of the recombination factor was calculated from the ratio of the absolute dose determined from the calorimeter and the dose calculated from the ion chamber:     </a:t>
                </a:r>
                <a:r>
                  <a:rPr lang="en-GB" sz="800" i="0">
                    <a:latin typeface="Cambria Math" panose="02040503050406030204" pitchFamily="18" charset="0"/>
                  </a:rPr>
                  <a:t>𝑘</a:t>
                </a:r>
                <a:r>
                  <a:rPr lang="en-GB" sz="800" i="0" smtClean="0">
                    <a:latin typeface="Cambria Math" panose="02040503050406030204" pitchFamily="18" charset="0"/>
                  </a:rPr>
                  <a:t>_(</a:t>
                </a:r>
                <a:r>
                  <a:rPr lang="en-GB" sz="800" i="0">
                    <a:latin typeface="Cambria Math" panose="02040503050406030204" pitchFamily="18" charset="0"/>
                  </a:rPr>
                  <a:t>𝑠,𝑎𝑏𝑠</a:t>
                </a:r>
                <a:r>
                  <a:rPr lang="en-GB" sz="800" i="0" smtClean="0">
                    <a:latin typeface="Cambria Math" panose="02040503050406030204" pitchFamily="18" charset="0"/>
                  </a:rPr>
                  <a:t>)</a:t>
                </a:r>
                <a:r>
                  <a:rPr lang="en-GB" sz="800" i="0">
                    <a:latin typeface="Cambria Math" panose="02040503050406030204" pitchFamily="18" charset="0"/>
                  </a:rPr>
                  <a:t>=𝐷_(𝑤,𝑐𝑎𝑙)/(𝑀𝑘_𝑝𝑜𝑙 𝑘_𝑇𝑃 〖𝑘_(𝑄,𝑄_0 ) 𝑘_(𝑄,𝑄_0 ) 𝑁〗_(𝐷,𝑤,𝑄_0 ) )</a:t>
                </a: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:r>
                  <a:rPr lang="en-GB" sz="1200" i="0">
                    <a:latin typeface="Cambria Math" panose="02040503050406030204" pitchFamily="18" charset="0"/>
                  </a:rPr>
                  <a:t>𝐷_(𝑤,𝑐𝑎𝑙)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dose-to-water measured from the calorimeter, </a:t>
                </a:r>
                <a:r>
                  <a:rPr lang="en-GB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charge reading of the chamber,  </a:t>
                </a:r>
                <a:r>
                  <a:rPr lang="en-GB" sz="1200" i="0">
                    <a:latin typeface="Cambria Math" panose="02040503050406030204" pitchFamily="18" charset="0"/>
                  </a:rPr>
                  <a:t>𝑘_𝑝𝑜𝑙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polarity correction factor, </a:t>
                </a:r>
                <a:r>
                  <a:rPr lang="en-GB" sz="1200" i="0">
                    <a:latin typeface="Cambria Math" panose="02040503050406030204" pitchFamily="18" charset="0"/>
                  </a:rPr>
                  <a:t>𝑘_𝑇𝑃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temperature and pressure correction factor, </a:t>
                </a:r>
                <a:r>
                  <a:rPr lang="en-GB" sz="1200" i="0">
                    <a:latin typeface="Cambria Math" panose="02040503050406030204" pitchFamily="18" charset="0"/>
                  </a:rPr>
                  <a:t>𝑘_(𝑄,𝑄_0 )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beam quality correction factor and </a:t>
                </a:r>
                <a:r>
                  <a:rPr lang="en-GB" sz="1200" i="0">
                    <a:latin typeface="Cambria Math" panose="02040503050406030204" pitchFamily="18" charset="0"/>
                  </a:rPr>
                  <a:t>𝑁_(𝐷,𝑤,𝑄_0 )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calibration coefficient of the ionisation chamber in the reference beam quality</a:t>
                </a:r>
              </a:p>
              <a:p>
                <a:endParaRPr lang="en-GB" sz="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dose-to-water conversion factor, used to convert from the measured dose-to-graphite from the calorimeter into the required dose-to-water, was calculated to be 1.0912. The dose-per-pulse to water and the recombination factors determined from absolute measurements are displayed in Table 1.</a:t>
                </a:r>
              </a:p>
              <a:p>
                <a:pPr>
                  <a:spcBef>
                    <a:spcPct val="50000"/>
                  </a:spcBef>
                </a:pP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GB" sz="1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460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783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4FE0-EA35-475C-8F39-C8E96F52BE9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977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873250"/>
            <a:ext cx="12192000" cy="419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  <a:cs typeface="+mn-cs"/>
              </a:defRPr>
            </a:lvl9pPr>
          </a:lstStyle>
          <a:p>
            <a:pPr algn="ctr">
              <a:defRPr/>
            </a:pPr>
            <a:endParaRPr lang="en-US" altLang="en-US" sz="240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631" y="620713"/>
            <a:ext cx="1980191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2192110"/>
          </a:xfrm>
        </p:spPr>
        <p:txBody>
          <a:bodyPr/>
          <a:lstStyle>
            <a:lvl1pPr algn="l">
              <a:defRPr sz="32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1424" y="4506686"/>
            <a:ext cx="8534400" cy="1132114"/>
          </a:xfrm>
        </p:spPr>
        <p:txBody>
          <a:bodyPr/>
          <a:lstStyle>
            <a:lvl1pPr marL="0" indent="0" algn="l">
              <a:buNone/>
              <a:defRPr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45824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D72B5-D667-4CA6-B298-7ED40789B1D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540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889157-2D18-4198-BE22-3EA44111C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1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B2C57-8955-423F-917B-50E3DCB64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7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93B685-0F1D-4936-9CDA-00F18241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556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0574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7610E-2C5A-44D5-8742-574BAC765E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95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B682C5-7AD5-4627-951F-321EC0C476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05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04800"/>
            <a:ext cx="8521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729F-0983-4D9C-8D0F-A3D324C0A4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23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71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487" y="260648"/>
            <a:ext cx="90648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Test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1487" y="1646536"/>
            <a:ext cx="11386656" cy="45256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Test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69232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937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60E51-F374-4684-962C-E181CDD4CF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852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94278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9E116B-7E26-462B-B423-906BD8A1F3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7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3722F4-5835-4D7A-84A4-A2EBA433B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3CD89-4241-4413-B0EE-2CCD4382CCA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6156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07454D-1911-4250-B7C4-621D7F2539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4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2BD8C8-39EA-424F-893E-0CE63E1DAD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979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6261103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GB" altLang="en-US" dirty="0"/>
              <a:t>1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57718" y="260350"/>
            <a:ext cx="90995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1646238"/>
            <a:ext cx="1140248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0"/>
            <a:r>
              <a:rPr lang="en-GB" altLang="en-US" dirty="0"/>
              <a:t>Second level</a:t>
            </a:r>
          </a:p>
          <a:p>
            <a:pPr lvl="0"/>
            <a:r>
              <a:rPr lang="en-GB" altLang="en-US" dirty="0"/>
              <a:t>Third level</a:t>
            </a:r>
          </a:p>
          <a:p>
            <a:pPr lvl="0"/>
            <a:r>
              <a:rPr lang="en-GB" altLang="en-US" dirty="0"/>
              <a:t>Fourth level</a:t>
            </a:r>
          </a:p>
          <a:p>
            <a:pPr lvl="0"/>
            <a:r>
              <a:rPr lang="en-GB" altLang="en-US" dirty="0"/>
              <a:t>	- bullet point one</a:t>
            </a:r>
          </a:p>
        </p:txBody>
      </p:sp>
      <p:sp>
        <p:nvSpPr>
          <p:cNvPr id="1032" name="hc"/>
          <p:cNvSpPr txBox="1">
            <a:spLocks noChangeArrowheads="1"/>
          </p:cNvSpPr>
          <p:nvPr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US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fc"/>
          <p:cNvSpPr txBox="1">
            <a:spLocks noChangeArrowheads="1"/>
          </p:cNvSpPr>
          <p:nvPr/>
        </p:nvSpPr>
        <p:spPr bwMode="auto">
          <a:xfrm>
            <a:off x="0" y="6491289"/>
            <a:ext cx="1219200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675" y="363090"/>
            <a:ext cx="1450706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c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24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1" name="fc"/>
          <p:cNvSpPr txBox="1">
            <a:spLocks noChangeArrowheads="1"/>
          </p:cNvSpPr>
          <p:nvPr userDrawn="1"/>
        </p:nvSpPr>
        <p:spPr bwMode="auto">
          <a:xfrm>
            <a:off x="0" y="6491288"/>
            <a:ext cx="12192000" cy="2460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>
              <a:defRPr/>
            </a:pPr>
            <a:endParaRPr lang="en-GB" altLang="en-US" sz="10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99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pitchFamily="34" charset="0"/>
          <a:ea typeface="ヒラギノ角ゴ Pro W3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anose="05000000000000000000" pitchFamily="2" charset="2"/>
        <a:buChar char="§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  <a:defRPr sz="2400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9460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914400" y="2648431"/>
            <a:ext cx="10363200" cy="2010253"/>
          </a:xfrm>
          <a:noFill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3399"/>
              </a:buClr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Ionisation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Chamber Dosimetry in Ultra-Short Pulsed High Dose-Rate Very High Energy Electron (VHEE) Beams</a:t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					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				</a:t>
            </a:r>
            <a:endParaRPr lang="pl-PL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54C7E9AE-988F-403E-9CEA-469E4AD4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513" y="213238"/>
            <a:ext cx="4392487" cy="1145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4724" y="4874195"/>
            <a:ext cx="41779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chemeClr val="bg1"/>
                </a:solidFill>
              </a:rPr>
              <a:t>Anna </a:t>
            </a:r>
            <a:r>
              <a:rPr lang="en-GB" sz="2800" b="1" u="sng" dirty="0" err="1">
                <a:solidFill>
                  <a:schemeClr val="bg1"/>
                </a:solidFill>
              </a:rPr>
              <a:t>Subiel</a:t>
            </a:r>
            <a:r>
              <a:rPr lang="en-GB" sz="2800" b="1" u="sng" dirty="0">
                <a:solidFill>
                  <a:schemeClr val="bg1"/>
                </a:solidFill>
              </a:rPr>
              <a:t>, PhD</a:t>
            </a:r>
          </a:p>
          <a:p>
            <a:endParaRPr lang="en-GB" sz="1100" b="1" dirty="0">
              <a:solidFill>
                <a:schemeClr val="bg1"/>
              </a:solidFill>
            </a:endParaRPr>
          </a:p>
          <a:p>
            <a:r>
              <a:rPr lang="en-GB" sz="1100" dirty="0">
                <a:solidFill>
                  <a:schemeClr val="bg1"/>
                </a:solidFill>
              </a:rPr>
              <a:t>Medical Radiation Science, National Physical Laboratory, Hampton Road, Teddington, Middlesex, TW11 0LW,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161F7-48F7-4335-AB09-D6803D19BC25}"/>
              </a:ext>
            </a:extLst>
          </p:cNvPr>
          <p:cNvSpPr txBox="1"/>
          <p:nvPr/>
        </p:nvSpPr>
        <p:spPr>
          <a:xfrm>
            <a:off x="2442258" y="6336268"/>
            <a:ext cx="6327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/>
              <a:t>UHDpulse</a:t>
            </a:r>
            <a:r>
              <a:rPr lang="en-GB" sz="1800" b="1" dirty="0"/>
              <a:t> 2nd Stakeholder Meeting, 26-27 January 2023</a:t>
            </a:r>
          </a:p>
        </p:txBody>
      </p:sp>
    </p:spTree>
    <p:extLst>
      <p:ext uri="{BB962C8B-B14F-4D97-AF65-F5344CB8AC3E}">
        <p14:creationId xmlns:p14="http://schemas.microsoft.com/office/powerpoint/2010/main" val="20245957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7454D-1911-4250-B7C4-621D7F2539F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606623" y="1349834"/>
            <a:ext cx="11366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kern="0" dirty="0">
                <a:latin typeface="Calibri" panose="020F0502020204030204" pitchFamily="34" charset="0"/>
              </a:rPr>
              <a:t>We carried out ion recombination study for PTW </a:t>
            </a:r>
            <a:r>
              <a:rPr lang="en-GB" kern="0" dirty="0" err="1">
                <a:latin typeface="Calibri" panose="020F0502020204030204" pitchFamily="34" charset="0"/>
              </a:rPr>
              <a:t>Roos</a:t>
            </a:r>
            <a:r>
              <a:rPr lang="en-GB" kern="0" dirty="0">
                <a:latin typeface="Calibri" panose="020F0502020204030204" pitchFamily="34" charset="0"/>
              </a:rPr>
              <a:t> chamber in 200 MeV e-beam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kern="0" dirty="0">
                <a:latin typeface="Calibri" panose="020F0502020204030204" pitchFamily="34" charset="0"/>
              </a:rPr>
              <a:t>Transfer standard graphite calorimeter has been used as a reference instrument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kern="0" dirty="0">
                <a:latin typeface="Calibri" panose="020F0502020204030204" pitchFamily="34" charset="0"/>
              </a:rPr>
              <a:t>The </a:t>
            </a:r>
            <a:r>
              <a:rPr lang="en-GB" kern="0" dirty="0" err="1">
                <a:latin typeface="Calibri" panose="020F0502020204030204" pitchFamily="34" charset="0"/>
              </a:rPr>
              <a:t>Roos</a:t>
            </a:r>
            <a:r>
              <a:rPr lang="en-GB" kern="0" dirty="0">
                <a:latin typeface="Calibri" panose="020F0502020204030204" pitchFamily="34" charset="0"/>
              </a:rPr>
              <a:t> chamber exposed to UHDR VHEE suffers from significant collection loses which cannot be described with currently available analytical ion recombination models</a:t>
            </a:r>
          </a:p>
          <a:p>
            <a:pPr marL="342900" indent="-342900" eaLnBrk="1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kern="0" dirty="0">
                <a:latin typeface="Calibri" panose="020F0502020204030204" pitchFamily="34" charset="0"/>
              </a:rPr>
              <a:t>Using higher collecting voltage is not solving the problem, but application of ultra-thin gap IC could alleviate the challenge of ion recombination in UHDR VHEEs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DD53FB-1362-49BC-92C9-A2191843517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32656"/>
            <a:ext cx="9721080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4000" kern="0" dirty="0">
                <a:latin typeface="Calibri" panose="020F0502020204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7400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63A19A-EB7B-4F33-ADCE-5153852D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3800" y="3738094"/>
            <a:ext cx="6134100" cy="2193233"/>
          </a:xfrm>
        </p:spPr>
        <p:txBody>
          <a:bodyPr/>
          <a:lstStyle/>
          <a:p>
            <a:pPr algn="ctr"/>
            <a:r>
              <a:rPr lang="en-GB" dirty="0"/>
              <a:t>Thank you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648F48-EB19-4C14-8E8E-EC5803B43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strike="noStrike" dirty="0">
              <a:sym typeface="Wingdings" panose="05000000000000000000" pitchFamily="2" charset="2"/>
            </a:endParaRPr>
          </a:p>
          <a:p>
            <a:endParaRPr lang="en-GB" b="1" strike="noStrike" dirty="0">
              <a:sym typeface="Wingdings" panose="05000000000000000000" pitchFamily="2" charset="2"/>
            </a:endParaRPr>
          </a:p>
          <a:p>
            <a:r>
              <a:rPr lang="en-GB" b="1" strike="noStrike" dirty="0">
                <a:sym typeface="Wingdings" panose="05000000000000000000" pitchFamily="2" charset="2"/>
              </a:rPr>
              <a:t>anna.subiel@npl.co.uk</a:t>
            </a:r>
            <a:endParaRPr lang="en-GB" b="1" strike="noStrik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C38B8-082D-4A69-A20E-6AC012E3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7454D-1911-4250-B7C4-621D7F2539F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5" name="Rechteck 8">
            <a:extLst>
              <a:ext uri="{FF2B5EF4-FFF2-40B4-BE49-F238E27FC236}">
                <a16:creationId xmlns:a16="http://schemas.microsoft.com/office/drawing/2014/main" id="{9DDD0D41-44B4-4CF7-87B9-1AB53A07D1B5}"/>
              </a:ext>
            </a:extLst>
          </p:cNvPr>
          <p:cNvSpPr/>
          <p:nvPr/>
        </p:nvSpPr>
        <p:spPr>
          <a:xfrm>
            <a:off x="9122066" y="2722431"/>
            <a:ext cx="2906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8"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</a:rPr>
              <a:t>This project (18HLT04) has received funding from the EMPIR </a:t>
            </a:r>
            <a:r>
              <a:rPr lang="en-US" sz="1200" b="1" dirty="0" err="1">
                <a:solidFill>
                  <a:schemeClr val="bg1"/>
                </a:solidFill>
                <a:latin typeface="Calibri"/>
              </a:rPr>
              <a:t>programme</a:t>
            </a:r>
            <a:r>
              <a:rPr lang="en-US" sz="1200" b="1" dirty="0">
                <a:solidFill>
                  <a:schemeClr val="bg1"/>
                </a:solidFill>
                <a:latin typeface="Calibri"/>
              </a:rPr>
              <a:t> co-financed by the Participating States and from the European Union’s Horizon 2020 research and innovation </a:t>
            </a:r>
            <a:r>
              <a:rPr lang="en-US" sz="1200" b="1" dirty="0" err="1">
                <a:solidFill>
                  <a:schemeClr val="bg1"/>
                </a:solidFill>
                <a:latin typeface="Calibri"/>
              </a:rPr>
              <a:t>programme</a:t>
            </a:r>
            <a:r>
              <a:rPr lang="en-US" sz="1200" b="1" dirty="0">
                <a:solidFill>
                  <a:schemeClr val="bg1"/>
                </a:solidFill>
                <a:latin typeface="Calibri"/>
              </a:rPr>
              <a:t>.</a:t>
            </a:r>
            <a:endParaRPr lang="en-GB" sz="1200" b="1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113B45D1-08EA-4DAD-91F7-55BC6729D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405" y="1980197"/>
            <a:ext cx="2845419" cy="7422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05BCCA-E2D8-440B-8E74-5432C6B1C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18" y="3772798"/>
            <a:ext cx="1190720" cy="15120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hteck 15">
            <a:extLst>
              <a:ext uri="{FF2B5EF4-FFF2-40B4-BE49-F238E27FC236}">
                <a16:creationId xmlns:a16="http://schemas.microsoft.com/office/drawing/2014/main" id="{EE9E7BB2-502B-4831-A6AE-86810E295FC6}"/>
              </a:ext>
            </a:extLst>
          </p:cNvPr>
          <p:cNvSpPr/>
          <p:nvPr/>
        </p:nvSpPr>
        <p:spPr>
          <a:xfrm>
            <a:off x="9151069" y="5392764"/>
            <a:ext cx="2743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http://uhdpulse-empir.eu/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2E2D1-00AF-474E-8684-8E66BE23CEB7}"/>
              </a:ext>
            </a:extLst>
          </p:cNvPr>
          <p:cNvSpPr txBox="1"/>
          <p:nvPr/>
        </p:nvSpPr>
        <p:spPr>
          <a:xfrm>
            <a:off x="419803" y="2351314"/>
            <a:ext cx="60987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chemeClr val="bg1"/>
                </a:solidFill>
                <a:latin typeface="Calibri" panose="020F0502020204030204" pitchFamily="34" charset="0"/>
              </a:rPr>
              <a:t>Acknowledgements</a:t>
            </a:r>
            <a:endParaRPr lang="en-US" b="1" kern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Michael McManus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Francesco Romano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Nigel Lee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Hugo Palmans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Wilfrid Farabolini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chemeClr val="bg1"/>
                </a:solidFill>
                <a:latin typeface="Calibri" panose="020F0502020204030204" pitchFamily="34" charset="0"/>
              </a:rPr>
              <a:t>Antonio Gilardi</a:t>
            </a:r>
          </a:p>
        </p:txBody>
      </p:sp>
    </p:spTree>
    <p:extLst>
      <p:ext uri="{BB962C8B-B14F-4D97-AF65-F5344CB8AC3E}">
        <p14:creationId xmlns:p14="http://schemas.microsoft.com/office/powerpoint/2010/main" val="84438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7454D-1911-4250-B7C4-621D7F2539F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635000" y="1228636"/>
            <a:ext cx="10947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latin typeface="Calibri" panose="020F0502020204030204" pitchFamily="34" charset="0"/>
              </a:rPr>
              <a:t>Most of the studies performed using electron beams accelerated by modified clinical LINAC or dedicated electron accelerators (E &lt; 20 MeV)</a:t>
            </a:r>
          </a:p>
          <a:p>
            <a:pPr eaLnBrk="1" hangingPunct="1"/>
            <a:endParaRPr lang="en-GB" dirty="0">
              <a:latin typeface="Calibri" panose="020F0502020204030204" pitchFamily="34" charset="0"/>
            </a:endParaRPr>
          </a:p>
          <a:p>
            <a:pPr eaLnBrk="1" hangingPunct="1"/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</a:rPr>
              <a:t>DRAWBACKS</a:t>
            </a:r>
          </a:p>
          <a:p>
            <a:pPr eaLnBrk="1" hangingPunct="1"/>
            <a:endParaRPr lang="en-GB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Limitations of clinical electrons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High relative surface dose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Shallow penetration/short range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Range straggling (no Bragg peak)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High penumbra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Bulging effect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Spread of beam in air (why we have cones)</a:t>
            </a:r>
          </a:p>
          <a:p>
            <a:pPr eaLnBrk="1" hangingPunct="1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29308" y="373542"/>
            <a:ext cx="9217024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4000" kern="0" dirty="0">
                <a:latin typeface="Calibri" panose="020F0502020204030204" pitchFamily="34" charset="0"/>
              </a:rPr>
              <a:t>FLASH 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913" y="2337196"/>
            <a:ext cx="3277991" cy="2676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9425" y="5015077"/>
            <a:ext cx="2694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0000"/>
                </a:solidFill>
              </a:rPr>
              <a:t>Radiation Oncology Physics, IAEA 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308" y="5808664"/>
            <a:ext cx="1055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Limitations of electron beams due to energy – </a:t>
            </a:r>
            <a:r>
              <a:rPr lang="en-US" altLang="en-US" i="1" dirty="0">
                <a:solidFill>
                  <a:srgbClr val="000000"/>
                </a:solidFill>
              </a:rPr>
              <a:t>what happens if the electron energy is increased??</a:t>
            </a:r>
          </a:p>
          <a:p>
            <a:endParaRPr lang="en-GB" dirty="0">
              <a:solidFill>
                <a:srgbClr val="00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3205929">
            <a:off x="1761983" y="3405689"/>
            <a:ext cx="2865119" cy="1569660"/>
          </a:xfrm>
          <a:prstGeom prst="rect">
            <a:avLst/>
          </a:prstGeom>
          <a:solidFill>
            <a:srgbClr val="000000">
              <a:alpha val="67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BEAM ENERGY</a:t>
            </a:r>
          </a:p>
        </p:txBody>
      </p:sp>
    </p:spTree>
    <p:extLst>
      <p:ext uri="{BB962C8B-B14F-4D97-AF65-F5344CB8AC3E}">
        <p14:creationId xmlns:p14="http://schemas.microsoft.com/office/powerpoint/2010/main" val="37302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if the electron energy is increased (100+ MeV)?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dirty="0"/>
              <a:t>Increases depth of penetration</a:t>
            </a:r>
          </a:p>
          <a:p>
            <a:pPr>
              <a:lnSpc>
                <a:spcPct val="150000"/>
              </a:lnSpc>
            </a:pPr>
            <a:r>
              <a:rPr lang="en-US" altLang="en-US" sz="1800" dirty="0"/>
              <a:t>No range straggling if beam penetrates through patient </a:t>
            </a:r>
          </a:p>
          <a:p>
            <a:r>
              <a:rPr lang="en-US" altLang="en-US" sz="1800" dirty="0"/>
              <a:t>Ability to control position electromagnetically</a:t>
            </a:r>
          </a:p>
          <a:p>
            <a:pPr marL="800100" lvl="1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3399"/>
                </a:solidFill>
              </a:rPr>
              <a:t>Scanning beams more easily done than heavy particles</a:t>
            </a:r>
          </a:p>
          <a:p>
            <a:pPr marL="800100" lvl="1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3399"/>
                </a:solidFill>
              </a:rPr>
              <a:t>Speed of electromagnetic scanning allows for ~ 100X more beams delivered in the same time as photons</a:t>
            </a:r>
          </a:p>
          <a:p>
            <a:r>
              <a:rPr lang="en-US" altLang="en-US" sz="1800" dirty="0"/>
              <a:t>Lower beam spread and reduced bulging effect</a:t>
            </a:r>
          </a:p>
          <a:p>
            <a:endParaRPr lang="en-US" altLang="en-US" sz="2200" dirty="0"/>
          </a:p>
          <a:p>
            <a:pPr marL="57150" indent="0">
              <a:buFontTx/>
              <a:buNone/>
              <a:defRPr/>
            </a:pPr>
            <a:r>
              <a:rPr lang="en-US" altLang="en-US" sz="2000" dirty="0"/>
              <a:t>While maintaining some low energy characteristics</a:t>
            </a:r>
          </a:p>
          <a:p>
            <a:pPr marL="400050">
              <a:defRPr/>
            </a:pPr>
            <a:r>
              <a:rPr lang="en-US" altLang="en-US" sz="2000" dirty="0"/>
              <a:t> Can produce pencil beams </a:t>
            </a:r>
          </a:p>
          <a:p>
            <a:pPr marL="400050">
              <a:defRPr/>
            </a:pPr>
            <a:r>
              <a:rPr lang="en-US" altLang="en-US" sz="2000" dirty="0"/>
              <a:t> Less costly than heavy particles</a:t>
            </a:r>
          </a:p>
          <a:p>
            <a:pPr marL="400050">
              <a:defRPr/>
            </a:pPr>
            <a:r>
              <a:rPr lang="en-US" altLang="en-US" sz="2000" dirty="0"/>
              <a:t> High surface dose </a:t>
            </a:r>
          </a:p>
          <a:p>
            <a:endParaRPr lang="en-US" altLang="en-US" sz="2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3CD89-4241-4413-B0EE-2CCD4382CCAF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978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NIA-NIE KASOWAĆ!!!\thesis\figures and  graphs\Air-tissue-setup for Collen MC sim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68" y="912840"/>
            <a:ext cx="4038261" cy="344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" y="977669"/>
            <a:ext cx="4392488" cy="27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32"/>
          <p:cNvGrpSpPr>
            <a:grpSpLocks/>
          </p:cNvGrpSpPr>
          <p:nvPr/>
        </p:nvGrpSpPr>
        <p:grpSpPr bwMode="auto">
          <a:xfrm>
            <a:off x="94498" y="3600823"/>
            <a:ext cx="4392488" cy="2952328"/>
            <a:chOff x="420" y="23169"/>
            <a:chExt cx="5480" cy="337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23396"/>
              <a:ext cx="5480" cy="3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84"/>
            <p:cNvSpPr>
              <a:spLocks noChangeShapeType="1"/>
            </p:cNvSpPr>
            <p:nvPr/>
          </p:nvSpPr>
          <p:spPr bwMode="auto">
            <a:xfrm flipH="1">
              <a:off x="3368" y="23169"/>
              <a:ext cx="272" cy="6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03399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5836" y="6553151"/>
            <a:ext cx="44812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rgbClr val="000000"/>
                </a:solidFill>
                <a:latin typeface="Calibri" pitchFamily="34" charset="0"/>
              </a:rPr>
              <a:t>DesRosiers</a:t>
            </a:r>
            <a:r>
              <a:rPr lang="en-GB" sz="105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l-PL" sz="1050" i="1" dirty="0">
                <a:solidFill>
                  <a:srgbClr val="000000"/>
                </a:solidFill>
                <a:latin typeface="Calibri" pitchFamily="34" charset="0"/>
              </a:rPr>
              <a:t>et al</a:t>
            </a:r>
            <a:r>
              <a:rPr lang="en-GB" sz="1050" dirty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pl-PL" sz="105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</a:rPr>
              <a:t>Proceedings of the SPIE, Vol. 6881, (2008)</a:t>
            </a:r>
            <a:endParaRPr lang="en-GB" sz="105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7942" y="1149272"/>
            <a:ext cx="3131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3399"/>
                </a:solidFill>
                <a:latin typeface="Calibri" pitchFamily="34" charset="0"/>
              </a:rPr>
              <a:t>VHEE </a:t>
            </a:r>
            <a:r>
              <a:rPr lang="pl-PL" sz="1600" b="1" dirty="0">
                <a:solidFill>
                  <a:srgbClr val="003399"/>
                </a:solidFill>
                <a:latin typeface="Calibri" pitchFamily="34" charset="0"/>
              </a:rPr>
              <a:t>unlike</a:t>
            </a:r>
            <a:r>
              <a:rPr lang="en-GB" sz="1600" b="1" dirty="0">
                <a:solidFill>
                  <a:srgbClr val="003399"/>
                </a:solidFill>
                <a:latin typeface="Calibri" pitchFamily="34" charset="0"/>
              </a:rPr>
              <a:t> X-ray photons maintain electronic equilibrium in tissues with varying densities</a:t>
            </a:r>
          </a:p>
          <a:p>
            <a:endParaRPr lang="en-GB" sz="1600" dirty="0">
              <a:solidFill>
                <a:srgbClr val="003399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8348" y="5460672"/>
            <a:ext cx="313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3399"/>
                </a:solidFill>
                <a:latin typeface="Calibri" pitchFamily="34" charset="0"/>
              </a:rPr>
              <a:t>Perturbation of dose, - consequence  - under or over dosage of tissue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17616" y="260648"/>
            <a:ext cx="6798665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GB" sz="2800" kern="0" dirty="0"/>
              <a:t>Advantages of VHEE RT</a:t>
            </a:r>
            <a:br>
              <a:rPr lang="en-GB" sz="3600" b="0" kern="0" dirty="0"/>
            </a:br>
            <a:endParaRPr lang="en-GB" sz="36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6135714" y="3324254"/>
            <a:ext cx="2165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3399"/>
                </a:solidFill>
              </a:rPr>
              <a:t>conventional </a:t>
            </a:r>
          </a:p>
          <a:p>
            <a:pPr algn="ctr"/>
            <a:r>
              <a:rPr lang="en-GB" b="1" dirty="0">
                <a:solidFill>
                  <a:srgbClr val="003399"/>
                </a:solidFill>
              </a:rPr>
              <a:t>RT photons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8619" y="248906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3399"/>
                </a:solidFill>
              </a:rPr>
              <a:t>VHEE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676216" y="3600824"/>
            <a:ext cx="1198012" cy="41069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4617942" y="2226490"/>
            <a:ext cx="1198012" cy="3089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19748" y="6122392"/>
            <a:ext cx="222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Credit: C. </a:t>
            </a:r>
            <a:r>
              <a:rPr lang="en-GB" sz="1600" b="1" dirty="0" err="1">
                <a:solidFill>
                  <a:srgbClr val="C00000"/>
                </a:solidFill>
                <a:latin typeface="Calibri" pitchFamily="34" charset="0"/>
              </a:rPr>
              <a:t>DesRosiers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9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6173546-21B2-45C1-99A4-A02AEA739F3B}"/>
              </a:ext>
            </a:extLst>
          </p:cNvPr>
          <p:cNvGrpSpPr/>
          <p:nvPr/>
        </p:nvGrpSpPr>
        <p:grpSpPr>
          <a:xfrm>
            <a:off x="1543898" y="931276"/>
            <a:ext cx="6374674" cy="3129495"/>
            <a:chOff x="1574156" y="1029580"/>
            <a:chExt cx="9171309" cy="5218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88A750-6E33-44AB-8739-C37FC4011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4156" y="1029580"/>
              <a:ext cx="9171309" cy="52188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DC975F-4577-472C-96E7-F5201A9626D5}"/>
                </a:ext>
              </a:extLst>
            </p:cNvPr>
            <p:cNvSpPr/>
            <p:nvPr/>
          </p:nvSpPr>
          <p:spPr bwMode="auto">
            <a:xfrm>
              <a:off x="4097438" y="4572000"/>
              <a:ext cx="4386805" cy="25464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76415F-7300-4620-BF72-67C98E1B073C}"/>
                </a:ext>
              </a:extLst>
            </p:cNvPr>
            <p:cNvSpPr/>
            <p:nvPr/>
          </p:nvSpPr>
          <p:spPr bwMode="auto">
            <a:xfrm>
              <a:off x="3740553" y="3093333"/>
              <a:ext cx="530506" cy="4022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664340-8F0D-4B83-B4C9-A39EA7B9EA5F}"/>
                </a:ext>
              </a:extLst>
            </p:cNvPr>
            <p:cNvSpPr/>
            <p:nvPr/>
          </p:nvSpPr>
          <p:spPr bwMode="auto">
            <a:xfrm>
              <a:off x="3832185" y="3538958"/>
              <a:ext cx="530506" cy="7139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0B8B9-3857-42DF-868E-45C038C17482}"/>
                </a:ext>
              </a:extLst>
            </p:cNvPr>
            <p:cNvSpPr/>
            <p:nvPr/>
          </p:nvSpPr>
          <p:spPr bwMode="auto">
            <a:xfrm>
              <a:off x="1774785" y="3985368"/>
              <a:ext cx="2057400" cy="10364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4C63AF-BB7B-4E35-945F-1D32995753C2}"/>
                </a:ext>
              </a:extLst>
            </p:cNvPr>
            <p:cNvSpPr/>
            <p:nvPr/>
          </p:nvSpPr>
          <p:spPr bwMode="auto">
            <a:xfrm>
              <a:off x="8571053" y="3734673"/>
              <a:ext cx="1184316" cy="10364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C203FC-96C8-4F8D-8812-14EE3B15564B}"/>
                </a:ext>
              </a:extLst>
            </p:cNvPr>
            <p:cNvSpPr/>
            <p:nvPr/>
          </p:nvSpPr>
          <p:spPr bwMode="auto">
            <a:xfrm>
              <a:off x="7968826" y="3831488"/>
              <a:ext cx="558822" cy="10364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86A4C6-B27E-49BA-A426-B7DE0B1E10BE}"/>
                </a:ext>
              </a:extLst>
            </p:cNvPr>
            <p:cNvSpPr/>
            <p:nvPr/>
          </p:nvSpPr>
          <p:spPr bwMode="auto">
            <a:xfrm>
              <a:off x="4032814" y="2228850"/>
              <a:ext cx="4538238" cy="3442745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701FD26-8583-4DD7-B10E-10F069DCA67A}"/>
              </a:ext>
            </a:extLst>
          </p:cNvPr>
          <p:cNvSpPr txBox="1"/>
          <p:nvPr/>
        </p:nvSpPr>
        <p:spPr>
          <a:xfrm>
            <a:off x="635000" y="4189007"/>
            <a:ext cx="1102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Initial Recombination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Recombination along a single charged particle track.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00"/>
                </a:solidFill>
              </a:rPr>
              <a:t>Independent of dose and dose-rate</a:t>
            </a:r>
            <a:r>
              <a:rPr lang="en-US" sz="1600" u="sng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More pronounced in highly </a:t>
            </a:r>
            <a:r>
              <a:rPr lang="en-US" sz="1600" dirty="0" err="1">
                <a:solidFill>
                  <a:srgbClr val="000000"/>
                </a:solidFill>
              </a:rPr>
              <a:t>ionising</a:t>
            </a:r>
            <a:r>
              <a:rPr lang="en-US" sz="1600" dirty="0">
                <a:solidFill>
                  <a:srgbClr val="000000"/>
                </a:solidFill>
              </a:rPr>
              <a:t> particles such as alpha</a:t>
            </a:r>
            <a:r>
              <a:rPr lang="en-GB" sz="1600" dirty="0">
                <a:solidFill>
                  <a:srgbClr val="000000"/>
                </a:solidFill>
              </a:rPr>
              <a:t>-particles</a:t>
            </a:r>
            <a:r>
              <a:rPr lang="en-GB" sz="1600" dirty="0"/>
              <a:t>.</a:t>
            </a:r>
          </a:p>
          <a:p>
            <a:endParaRPr lang="en-GB" sz="1600" dirty="0">
              <a:solidFill>
                <a:srgbClr val="00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1D730DF-AF51-426B-86F9-FFDB37468F5A}"/>
              </a:ext>
            </a:extLst>
          </p:cNvPr>
          <p:cNvGrpSpPr/>
          <p:nvPr/>
        </p:nvGrpSpPr>
        <p:grpSpPr>
          <a:xfrm>
            <a:off x="8366977" y="1241293"/>
            <a:ext cx="2270917" cy="2346356"/>
            <a:chOff x="6842976" y="1241293"/>
            <a:chExt cx="2270917" cy="234635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07F0BD9-E277-4617-9652-AE6CF78F8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86605" y="1822289"/>
              <a:ext cx="1483679" cy="1505747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DD3B58-F8DC-47ED-95A8-3671515078C4}"/>
                </a:ext>
              </a:extLst>
            </p:cNvPr>
            <p:cNvSpPr txBox="1"/>
            <p:nvPr/>
          </p:nvSpPr>
          <p:spPr>
            <a:xfrm>
              <a:off x="6963707" y="15664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FAE216-495E-4DDD-ACF4-6A91F2B0EC1B}"/>
                </a:ext>
              </a:extLst>
            </p:cNvPr>
            <p:cNvSpPr txBox="1"/>
            <p:nvPr/>
          </p:nvSpPr>
          <p:spPr>
            <a:xfrm>
              <a:off x="7116107" y="17188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0AC87A-5CE4-40F7-AA5C-B82A8C11AE51}"/>
                </a:ext>
              </a:extLst>
            </p:cNvPr>
            <p:cNvSpPr txBox="1"/>
            <p:nvPr/>
          </p:nvSpPr>
          <p:spPr>
            <a:xfrm>
              <a:off x="7268507" y="18712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884F76-0D09-49CA-85F4-B0BA6A458ABF}"/>
                </a:ext>
              </a:extLst>
            </p:cNvPr>
            <p:cNvSpPr txBox="1"/>
            <p:nvPr/>
          </p:nvSpPr>
          <p:spPr>
            <a:xfrm>
              <a:off x="7420907" y="20236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B72D3-4AF7-4524-920B-62AB2E1E4753}"/>
                </a:ext>
              </a:extLst>
            </p:cNvPr>
            <p:cNvSpPr txBox="1"/>
            <p:nvPr/>
          </p:nvSpPr>
          <p:spPr>
            <a:xfrm>
              <a:off x="7573307" y="21760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F5ACA6-40DD-4F89-8ECE-F33492E5BBE9}"/>
                </a:ext>
              </a:extLst>
            </p:cNvPr>
            <p:cNvSpPr txBox="1"/>
            <p:nvPr/>
          </p:nvSpPr>
          <p:spPr>
            <a:xfrm>
              <a:off x="7725707" y="23284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B52231-379F-4D21-840C-793297B932D3}"/>
                </a:ext>
              </a:extLst>
            </p:cNvPr>
            <p:cNvSpPr txBox="1"/>
            <p:nvPr/>
          </p:nvSpPr>
          <p:spPr>
            <a:xfrm>
              <a:off x="7878107" y="24808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6F3B7D-DD18-444B-9E0F-AD9E5B43A6FF}"/>
                </a:ext>
              </a:extLst>
            </p:cNvPr>
            <p:cNvSpPr txBox="1"/>
            <p:nvPr/>
          </p:nvSpPr>
          <p:spPr>
            <a:xfrm>
              <a:off x="8030507" y="26332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91B53E-7AD0-4F61-A429-C073569961FA}"/>
                </a:ext>
              </a:extLst>
            </p:cNvPr>
            <p:cNvSpPr txBox="1"/>
            <p:nvPr/>
          </p:nvSpPr>
          <p:spPr>
            <a:xfrm>
              <a:off x="8182907" y="27856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BD244F-C93F-40EE-BFE8-A8174430DFE4}"/>
                </a:ext>
              </a:extLst>
            </p:cNvPr>
            <p:cNvSpPr txBox="1"/>
            <p:nvPr/>
          </p:nvSpPr>
          <p:spPr>
            <a:xfrm>
              <a:off x="8335307" y="2938054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1350C6-619F-4656-B1D3-28196F7B4634}"/>
                </a:ext>
              </a:extLst>
            </p:cNvPr>
            <p:cNvSpPr txBox="1"/>
            <p:nvPr/>
          </p:nvSpPr>
          <p:spPr>
            <a:xfrm>
              <a:off x="6842976" y="17543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14F203-D6BB-4C5E-9173-582F23C3B53F}"/>
                </a:ext>
              </a:extLst>
            </p:cNvPr>
            <p:cNvSpPr txBox="1"/>
            <p:nvPr/>
          </p:nvSpPr>
          <p:spPr>
            <a:xfrm>
              <a:off x="6995376" y="19067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351B200-8934-467C-840C-C58532AB6E0B}"/>
                </a:ext>
              </a:extLst>
            </p:cNvPr>
            <p:cNvSpPr txBox="1"/>
            <p:nvPr/>
          </p:nvSpPr>
          <p:spPr>
            <a:xfrm>
              <a:off x="7147776" y="20591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07CC96-651E-4A6A-B1A5-89564AAF9B86}"/>
                </a:ext>
              </a:extLst>
            </p:cNvPr>
            <p:cNvSpPr txBox="1"/>
            <p:nvPr/>
          </p:nvSpPr>
          <p:spPr>
            <a:xfrm>
              <a:off x="7300176" y="22115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5B35ED-CC2C-445A-AC3A-C3A0CAE47FEE}"/>
                </a:ext>
              </a:extLst>
            </p:cNvPr>
            <p:cNvSpPr txBox="1"/>
            <p:nvPr/>
          </p:nvSpPr>
          <p:spPr>
            <a:xfrm>
              <a:off x="7452576" y="23639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211F13-9D23-4BE1-B96B-83E7E3E74003}"/>
                </a:ext>
              </a:extLst>
            </p:cNvPr>
            <p:cNvSpPr txBox="1"/>
            <p:nvPr/>
          </p:nvSpPr>
          <p:spPr>
            <a:xfrm>
              <a:off x="7604976" y="25163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DA0AEE-8986-4D82-9C95-A3461AC16732}"/>
                </a:ext>
              </a:extLst>
            </p:cNvPr>
            <p:cNvSpPr txBox="1"/>
            <p:nvPr/>
          </p:nvSpPr>
          <p:spPr>
            <a:xfrm>
              <a:off x="7757376" y="26687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F69B6F-D3B2-461D-A9D6-FED767AE6825}"/>
                </a:ext>
              </a:extLst>
            </p:cNvPr>
            <p:cNvSpPr txBox="1"/>
            <p:nvPr/>
          </p:nvSpPr>
          <p:spPr>
            <a:xfrm>
              <a:off x="7909776" y="28211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76BCD1-AC44-40FC-859C-1E3BE0073744}"/>
                </a:ext>
              </a:extLst>
            </p:cNvPr>
            <p:cNvSpPr txBox="1"/>
            <p:nvPr/>
          </p:nvSpPr>
          <p:spPr>
            <a:xfrm>
              <a:off x="8062176" y="29735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0EB359-EF07-480B-B13B-ADA8BC14B47F}"/>
                </a:ext>
              </a:extLst>
            </p:cNvPr>
            <p:cNvSpPr txBox="1"/>
            <p:nvPr/>
          </p:nvSpPr>
          <p:spPr>
            <a:xfrm>
              <a:off x="8214576" y="312598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214368C-0884-4EE2-AE93-3917E3BA92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00989" y="1497128"/>
              <a:ext cx="1483679" cy="1505747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438F43-9F58-4DA6-B15D-D7AB982A876C}"/>
                </a:ext>
              </a:extLst>
            </p:cNvPr>
            <p:cNvSpPr txBox="1"/>
            <p:nvPr/>
          </p:nvSpPr>
          <p:spPr>
            <a:xfrm>
              <a:off x="7378091" y="12412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1431558-A490-4EF5-B85F-D5BD2CED781A}"/>
                </a:ext>
              </a:extLst>
            </p:cNvPr>
            <p:cNvSpPr txBox="1"/>
            <p:nvPr/>
          </p:nvSpPr>
          <p:spPr>
            <a:xfrm>
              <a:off x="7530491" y="13936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992F39-ED58-48C1-ADD2-DCE55F6867A6}"/>
                </a:ext>
              </a:extLst>
            </p:cNvPr>
            <p:cNvSpPr txBox="1"/>
            <p:nvPr/>
          </p:nvSpPr>
          <p:spPr>
            <a:xfrm>
              <a:off x="7682891" y="15460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DA06D08-8855-440F-AE0E-4B6F360A97C9}"/>
                </a:ext>
              </a:extLst>
            </p:cNvPr>
            <p:cNvSpPr txBox="1"/>
            <p:nvPr/>
          </p:nvSpPr>
          <p:spPr>
            <a:xfrm>
              <a:off x="7835291" y="16984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EB89C3D-4083-4294-8285-CF3F57B07795}"/>
                </a:ext>
              </a:extLst>
            </p:cNvPr>
            <p:cNvSpPr txBox="1"/>
            <p:nvPr/>
          </p:nvSpPr>
          <p:spPr>
            <a:xfrm>
              <a:off x="7987691" y="18508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D66D54C-7BBA-4ABB-BDF2-B5BC50B974DE}"/>
                </a:ext>
              </a:extLst>
            </p:cNvPr>
            <p:cNvSpPr txBox="1"/>
            <p:nvPr/>
          </p:nvSpPr>
          <p:spPr>
            <a:xfrm>
              <a:off x="8140091" y="20032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2CCE261-325F-40EE-9A71-2ADB7D8F3B5E}"/>
                </a:ext>
              </a:extLst>
            </p:cNvPr>
            <p:cNvSpPr txBox="1"/>
            <p:nvPr/>
          </p:nvSpPr>
          <p:spPr>
            <a:xfrm>
              <a:off x="8292491" y="21556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4B04FB-1304-4E19-B8A7-5D25744449AC}"/>
                </a:ext>
              </a:extLst>
            </p:cNvPr>
            <p:cNvSpPr txBox="1"/>
            <p:nvPr/>
          </p:nvSpPr>
          <p:spPr>
            <a:xfrm>
              <a:off x="8444891" y="23080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98B59DC-26C2-41D3-B2DD-E47B14C38F1E}"/>
                </a:ext>
              </a:extLst>
            </p:cNvPr>
            <p:cNvSpPr txBox="1"/>
            <p:nvPr/>
          </p:nvSpPr>
          <p:spPr>
            <a:xfrm>
              <a:off x="8597291" y="24604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EB5EF76-BABF-4112-B87A-EB4EC3CC355C}"/>
                </a:ext>
              </a:extLst>
            </p:cNvPr>
            <p:cNvSpPr txBox="1"/>
            <p:nvPr/>
          </p:nvSpPr>
          <p:spPr>
            <a:xfrm>
              <a:off x="8749691" y="261289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8E4EF8F-4E62-491E-9508-31F865E46B21}"/>
                </a:ext>
              </a:extLst>
            </p:cNvPr>
            <p:cNvSpPr txBox="1"/>
            <p:nvPr/>
          </p:nvSpPr>
          <p:spPr>
            <a:xfrm>
              <a:off x="7257360" y="14292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3C7FA8-351F-4959-9F23-F5071F17C6C4}"/>
                </a:ext>
              </a:extLst>
            </p:cNvPr>
            <p:cNvSpPr txBox="1"/>
            <p:nvPr/>
          </p:nvSpPr>
          <p:spPr>
            <a:xfrm>
              <a:off x="7409760" y="15816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F7283DE-1F3C-4CA3-B0D0-7924ECBA014B}"/>
                </a:ext>
              </a:extLst>
            </p:cNvPr>
            <p:cNvSpPr txBox="1"/>
            <p:nvPr/>
          </p:nvSpPr>
          <p:spPr>
            <a:xfrm>
              <a:off x="7562160" y="17340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DEBABF9-B750-4531-8E91-87EFAB17783A}"/>
                </a:ext>
              </a:extLst>
            </p:cNvPr>
            <p:cNvSpPr txBox="1"/>
            <p:nvPr/>
          </p:nvSpPr>
          <p:spPr>
            <a:xfrm>
              <a:off x="7714560" y="18864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9AF6650-4BD0-4B99-BC46-7276AB429EB6}"/>
                </a:ext>
              </a:extLst>
            </p:cNvPr>
            <p:cNvSpPr txBox="1"/>
            <p:nvPr/>
          </p:nvSpPr>
          <p:spPr>
            <a:xfrm>
              <a:off x="7866960" y="20388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939F240-4B97-4342-AB84-4BEBAA8AB828}"/>
                </a:ext>
              </a:extLst>
            </p:cNvPr>
            <p:cNvSpPr txBox="1"/>
            <p:nvPr/>
          </p:nvSpPr>
          <p:spPr>
            <a:xfrm>
              <a:off x="8019360" y="21912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F07247E-F04F-4022-B24E-385DFC4C09CF}"/>
                </a:ext>
              </a:extLst>
            </p:cNvPr>
            <p:cNvSpPr txBox="1"/>
            <p:nvPr/>
          </p:nvSpPr>
          <p:spPr>
            <a:xfrm>
              <a:off x="8171760" y="23436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AE0D3E5-81A7-44A2-B73A-9DBA79AF7233}"/>
                </a:ext>
              </a:extLst>
            </p:cNvPr>
            <p:cNvSpPr txBox="1"/>
            <p:nvPr/>
          </p:nvSpPr>
          <p:spPr>
            <a:xfrm>
              <a:off x="8324160" y="24960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8560C32-ACA7-4D62-B8D4-F3EDF29AD46E}"/>
                </a:ext>
              </a:extLst>
            </p:cNvPr>
            <p:cNvSpPr txBox="1"/>
            <p:nvPr/>
          </p:nvSpPr>
          <p:spPr>
            <a:xfrm>
              <a:off x="8476560" y="26484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8690F84-2042-448D-A916-54F68A5C8615}"/>
                </a:ext>
              </a:extLst>
            </p:cNvPr>
            <p:cNvSpPr txBox="1"/>
            <p:nvPr/>
          </p:nvSpPr>
          <p:spPr>
            <a:xfrm>
              <a:off x="8628960" y="2800823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D1246528-EA80-4319-BF5A-BFBB01AD3DAD}"/>
              </a:ext>
            </a:extLst>
          </p:cNvPr>
          <p:cNvSpPr/>
          <p:nvPr/>
        </p:nvSpPr>
        <p:spPr bwMode="auto">
          <a:xfrm rot="18544751">
            <a:off x="10021589" y="2807613"/>
            <a:ext cx="658164" cy="35274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25DB363-95E1-42F0-A763-944B9D68A4B1}"/>
              </a:ext>
            </a:extLst>
          </p:cNvPr>
          <p:cNvSpPr/>
          <p:nvPr/>
        </p:nvSpPr>
        <p:spPr bwMode="auto">
          <a:xfrm rot="19332707">
            <a:off x="8554778" y="1555878"/>
            <a:ext cx="487692" cy="36009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  <a:latin typeface="Arial" pitchFamily="34" charset="0"/>
              <a:ea typeface="ヒラギノ角ゴ Pro W3" pitchFamily="28" charset="-128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06339F4-62B4-42BE-AB9F-A73518C93429}"/>
              </a:ext>
            </a:extLst>
          </p:cNvPr>
          <p:cNvCxnSpPr/>
          <p:nvPr/>
        </p:nvCxnSpPr>
        <p:spPr bwMode="auto">
          <a:xfrm flipH="1">
            <a:off x="10169716" y="3202795"/>
            <a:ext cx="185159" cy="7101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AAB88C5-9782-496D-AF70-7FAB930950A4}"/>
              </a:ext>
            </a:extLst>
          </p:cNvPr>
          <p:cNvSpPr txBox="1"/>
          <p:nvPr/>
        </p:nvSpPr>
        <p:spPr>
          <a:xfrm>
            <a:off x="9431809" y="3881230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initial recomb.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DC6B03-1957-4A86-838F-7DFAA8559EAB}"/>
              </a:ext>
            </a:extLst>
          </p:cNvPr>
          <p:cNvSpPr txBox="1"/>
          <p:nvPr/>
        </p:nvSpPr>
        <p:spPr>
          <a:xfrm>
            <a:off x="7915275" y="950901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3">
                    <a:lumMod val="75000"/>
                  </a:schemeClr>
                </a:solidFill>
              </a:rPr>
              <a:t>general recomb.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057D56D-7DCA-4750-B79F-1DC2F7FBBE5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30305" y="1211778"/>
            <a:ext cx="190690" cy="35902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Rectangle 2">
            <a:extLst>
              <a:ext uri="{FF2B5EF4-FFF2-40B4-BE49-F238E27FC236}">
                <a16:creationId xmlns:a16="http://schemas.microsoft.com/office/drawing/2014/main" id="{EC1046E0-E379-46E4-8D57-B4B9077CD094}"/>
              </a:ext>
            </a:extLst>
          </p:cNvPr>
          <p:cNvSpPr txBox="1">
            <a:spLocks noChangeArrowheads="1"/>
          </p:cNvSpPr>
          <p:nvPr/>
        </p:nvSpPr>
        <p:spPr>
          <a:xfrm>
            <a:off x="431800" y="227176"/>
            <a:ext cx="1000911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3600" kern="0" dirty="0">
                <a:latin typeface="Calibri" panose="020F0502020204030204" pitchFamily="34" charset="0"/>
              </a:rPr>
              <a:t>Ionization chamber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AEF7E6-3B19-4B4A-8AD9-95B3B487F3A3}"/>
              </a:ext>
            </a:extLst>
          </p:cNvPr>
          <p:cNvSpPr txBox="1"/>
          <p:nvPr/>
        </p:nvSpPr>
        <p:spPr>
          <a:xfrm>
            <a:off x="584200" y="5298217"/>
            <a:ext cx="1102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3">
                    <a:lumMod val="75000"/>
                  </a:schemeClr>
                </a:solidFill>
              </a:rPr>
              <a:t>General Recombination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Recombination between separate charged particle tracks.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Directly dependent on charge density </a:t>
            </a:r>
            <a:r>
              <a:rPr lang="en-US" sz="1600" dirty="0" err="1">
                <a:solidFill>
                  <a:srgbClr val="000000"/>
                </a:solidFill>
              </a:rPr>
              <a:t>i.e</a:t>
            </a:r>
            <a:r>
              <a:rPr lang="en-US" sz="1600" dirty="0">
                <a:solidFill>
                  <a:srgbClr val="000000"/>
                </a:solidFill>
              </a:rPr>
              <a:t> the number of ions </a:t>
            </a:r>
            <a:r>
              <a:rPr lang="en-GB" sz="1600" dirty="0">
                <a:solidFill>
                  <a:srgbClr val="000000"/>
                </a:solidFill>
              </a:rPr>
              <a:t>produced per unit volume.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u="sng" dirty="0">
                <a:solidFill>
                  <a:srgbClr val="000000"/>
                </a:solidFill>
              </a:rPr>
              <a:t>Dose-rate dependent.</a:t>
            </a:r>
          </a:p>
          <a:p>
            <a:r>
              <a:rPr lang="en-US" sz="1600" b="1" dirty="0">
                <a:solidFill>
                  <a:srgbClr val="000000"/>
                </a:solidFill>
              </a:rPr>
              <a:t>General recombination is likely to play a </a:t>
            </a:r>
            <a:r>
              <a:rPr lang="en-US" sz="1600" b="1" dirty="0">
                <a:solidFill>
                  <a:srgbClr val="C00000"/>
                </a:solidFill>
              </a:rPr>
              <a:t>much larger role </a:t>
            </a:r>
            <a:r>
              <a:rPr lang="en-US" sz="1600" b="1" dirty="0">
                <a:solidFill>
                  <a:srgbClr val="000000"/>
                </a:solidFill>
              </a:rPr>
              <a:t>in recombination effect </a:t>
            </a:r>
            <a:r>
              <a:rPr lang="en-US" sz="1600" b="1" dirty="0">
                <a:solidFill>
                  <a:srgbClr val="C00000"/>
                </a:solidFill>
              </a:rPr>
              <a:t>in UHDR pulsed beams</a:t>
            </a:r>
            <a:endParaRPr lang="en-GB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 animBg="1"/>
      <p:bldP spid="71" grpId="0" animBg="1"/>
      <p:bldP spid="74" grpId="0"/>
      <p:bldP spid="75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74ACB-149B-4E70-9B58-F7C1AE273167}"/>
              </a:ext>
            </a:extLst>
          </p:cNvPr>
          <p:cNvGrpSpPr/>
          <p:nvPr/>
        </p:nvGrpSpPr>
        <p:grpSpPr>
          <a:xfrm>
            <a:off x="299678" y="2243951"/>
            <a:ext cx="7828321" cy="4294151"/>
            <a:chOff x="15389" y="2406726"/>
            <a:chExt cx="6967824" cy="377692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6773920-B933-425C-B486-DD6C7C192C2B}"/>
                </a:ext>
              </a:extLst>
            </p:cNvPr>
            <p:cNvGrpSpPr/>
            <p:nvPr/>
          </p:nvGrpSpPr>
          <p:grpSpPr>
            <a:xfrm>
              <a:off x="316588" y="2406726"/>
              <a:ext cx="6666625" cy="3494915"/>
              <a:chOff x="474441" y="2655733"/>
              <a:chExt cx="6666625" cy="3494915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4C7E2F0-2222-47EE-ACF5-F8F5907EBE9E}"/>
                  </a:ext>
                </a:extLst>
              </p:cNvPr>
              <p:cNvGrpSpPr/>
              <p:nvPr/>
            </p:nvGrpSpPr>
            <p:grpSpPr>
              <a:xfrm>
                <a:off x="588538" y="2655733"/>
                <a:ext cx="6552528" cy="3494915"/>
                <a:chOff x="550641" y="2454810"/>
                <a:chExt cx="6552528" cy="3494915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595DEB8-D7A2-4634-A362-6C5360F596B0}"/>
                    </a:ext>
                  </a:extLst>
                </p:cNvPr>
                <p:cNvGrpSpPr/>
                <p:nvPr/>
              </p:nvGrpSpPr>
              <p:grpSpPr>
                <a:xfrm>
                  <a:off x="550641" y="2454810"/>
                  <a:ext cx="6552528" cy="3494915"/>
                  <a:chOff x="550641" y="2454810"/>
                  <a:chExt cx="6552528" cy="3494915"/>
                </a:xfrm>
              </p:grpSpPr>
              <p:pic>
                <p:nvPicPr>
                  <p:cNvPr id="32" name="Picture 31">
                    <a:extLst>
                      <a:ext uri="{FF2B5EF4-FFF2-40B4-BE49-F238E27FC236}">
                        <a16:creationId xmlns:a16="http://schemas.microsoft.com/office/drawing/2014/main" id="{43493BBD-D9AB-4A97-A018-ACD28819C3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0641" y="2478309"/>
                    <a:ext cx="6552528" cy="3471416"/>
                  </a:xfrm>
                  <a:prstGeom prst="rect">
                    <a:avLst/>
                  </a:prstGeom>
                </p:spPr>
              </p:pic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EA8BE317-CAC5-4A63-B615-A1D93F1205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95066" y="2454810"/>
                    <a:ext cx="2079502" cy="83099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ヒラギノ角ゴ Pro W3" pitchFamily="28" charset="-128"/>
                    </a:endParaRPr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138FCDF8-28B2-4D3E-8C49-4B4FC8810E0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29008" y="2668214"/>
                    <a:ext cx="1455788" cy="10383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8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ea typeface="ヒラギノ角ゴ Pro W3" pitchFamily="28" charset="-128"/>
                    </a:endParaRPr>
                  </a:p>
                </p:txBody>
              </p:sp>
            </p:grp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5B08AA0-197E-4887-8089-7C84AF57E37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02705" y="3658230"/>
                  <a:ext cx="52605" cy="96243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7E07575-BE01-46AA-A347-EFC4BCF8453E}"/>
                  </a:ext>
                </a:extLst>
              </p:cNvPr>
              <p:cNvSpPr/>
              <p:nvPr/>
            </p:nvSpPr>
            <p:spPr bwMode="auto">
              <a:xfrm>
                <a:off x="474441" y="5632069"/>
                <a:ext cx="497109" cy="18770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ヒラギノ角ゴ Pro W3" pitchFamily="28" charset="-128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E5FB34-0972-4DA8-9C2B-E9F1433C28EC}"/>
                </a:ext>
              </a:extLst>
            </p:cNvPr>
            <p:cNvSpPr txBox="1"/>
            <p:nvPr/>
          </p:nvSpPr>
          <p:spPr>
            <a:xfrm>
              <a:off x="2023934" y="5814321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</a:rPr>
                <a:t>Dose-per-pulse [</a:t>
              </a:r>
              <a:r>
                <a:rPr lang="en-GB" sz="1800" dirty="0" err="1">
                  <a:solidFill>
                    <a:srgbClr val="000000"/>
                  </a:solidFill>
                </a:rPr>
                <a:t>Gy</a:t>
              </a:r>
              <a:r>
                <a:rPr lang="en-GB" sz="1800" dirty="0">
                  <a:solidFill>
                    <a:srgbClr val="000000"/>
                  </a:solidFill>
                </a:rPr>
                <a:t>]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95694E9-BF73-4BA9-945E-0E431E9FEBA4}"/>
                </a:ext>
              </a:extLst>
            </p:cNvPr>
            <p:cNvSpPr txBox="1"/>
            <p:nvPr/>
          </p:nvSpPr>
          <p:spPr>
            <a:xfrm rot="16200000">
              <a:off x="-1076417" y="3746080"/>
              <a:ext cx="2552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</a:rPr>
                <a:t>Ion collection efficiency</a:t>
              </a:r>
            </a:p>
          </p:txBody>
        </p:sp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31800" y="227176"/>
            <a:ext cx="1000911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3600" kern="0" dirty="0">
                <a:latin typeface="Calibri" panose="020F0502020204030204" pitchFamily="34" charset="0"/>
              </a:rPr>
              <a:t>IC: Metrological challenges of dosimetry at UHDR</a:t>
            </a: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2BA1291B-11E3-4A1E-A1DA-7F0DF26280BD}"/>
              </a:ext>
            </a:extLst>
          </p:cNvPr>
          <p:cNvSpPr/>
          <p:nvPr/>
        </p:nvSpPr>
        <p:spPr>
          <a:xfrm>
            <a:off x="6657527" y="6261103"/>
            <a:ext cx="3126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</a:rPr>
              <a:t>Petersson </a:t>
            </a:r>
            <a:r>
              <a:rPr lang="de-DE" sz="1200" i="1" dirty="0">
                <a:solidFill>
                  <a:srgbClr val="000000"/>
                </a:solidFill>
              </a:rPr>
              <a:t>et al</a:t>
            </a:r>
            <a:r>
              <a:rPr lang="de-DE" sz="1200" dirty="0">
                <a:solidFill>
                  <a:srgbClr val="000000"/>
                </a:solidFill>
              </a:rPr>
              <a:t>., Med Phys 44 (2017) 1157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148" y="1103230"/>
            <a:ext cx="871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Typical behaviour of an IC at UHDR dose rates for </a:t>
            </a:r>
            <a:r>
              <a:rPr lang="en-GB" sz="2000" b="1" dirty="0">
                <a:solidFill>
                  <a:srgbClr val="000000"/>
                </a:solidFill>
              </a:rPr>
              <a:t>pulsed electron beams</a:t>
            </a:r>
          </a:p>
        </p:txBody>
      </p:sp>
      <p:pic>
        <p:nvPicPr>
          <p:cNvPr id="6146" name="Picture 2" descr="Untitled Document">
            <a:extLst>
              <a:ext uri="{FF2B5EF4-FFF2-40B4-BE49-F238E27FC236}">
                <a16:creationId xmlns:a16="http://schemas.microsoft.com/office/drawing/2014/main" id="{2172EB10-FED2-4469-AEE2-EEEC831B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486" y="1565525"/>
            <a:ext cx="2490143" cy="145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A3C8C4-85D1-4FBA-8A1C-F5F325A732FB}"/>
              </a:ext>
            </a:extLst>
          </p:cNvPr>
          <p:cNvSpPr txBox="1"/>
          <p:nvPr/>
        </p:nvSpPr>
        <p:spPr>
          <a:xfrm>
            <a:off x="9475840" y="3265493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PTW Advanced Markus</a:t>
            </a:r>
          </a:p>
          <a:p>
            <a:r>
              <a:rPr lang="en-GB" sz="1400" i="1" dirty="0"/>
              <a:t>(1 mm electrode separation)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19BE30-272E-47DE-AD69-A5FBA29391DF}"/>
              </a:ext>
            </a:extLst>
          </p:cNvPr>
          <p:cNvSpPr txBox="1"/>
          <p:nvPr/>
        </p:nvSpPr>
        <p:spPr>
          <a:xfrm rot="2752541">
            <a:off x="5293408" y="3367715"/>
            <a:ext cx="2642711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ion recombination effect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B2D4E5-0CB5-4A8A-82D6-26F68F3251FA}"/>
              </a:ext>
            </a:extLst>
          </p:cNvPr>
          <p:cNvSpPr txBox="1"/>
          <p:nvPr/>
        </p:nvSpPr>
        <p:spPr>
          <a:xfrm>
            <a:off x="2201867" y="1753997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6 MeV e-beam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F59B8-75FA-433D-A7D1-DF048D9B32DE}"/>
              </a:ext>
            </a:extLst>
          </p:cNvPr>
          <p:cNvSpPr txBox="1"/>
          <p:nvPr/>
        </p:nvSpPr>
        <p:spPr>
          <a:xfrm>
            <a:off x="9753961" y="3812533"/>
            <a:ext cx="1864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ion collection time: 22 us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97A144D-FE3B-424E-BE81-865B82FC2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4712" y="4261543"/>
            <a:ext cx="2761313" cy="654287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D92AB781-CFEE-4414-AAE6-7EAA69877DB8}"/>
              </a:ext>
            </a:extLst>
          </p:cNvPr>
          <p:cNvSpPr/>
          <p:nvPr/>
        </p:nvSpPr>
        <p:spPr bwMode="auto">
          <a:xfrm rot="5400000">
            <a:off x="10778787" y="5220729"/>
            <a:ext cx="585654" cy="1782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ヒラギノ角ゴ Pro W3" pitchFamily="28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04041B-8F24-4573-B0FD-219B82ED0A08}"/>
              </a:ext>
            </a:extLst>
          </p:cNvPr>
          <p:cNvSpPr txBox="1"/>
          <p:nvPr/>
        </p:nvSpPr>
        <p:spPr>
          <a:xfrm>
            <a:off x="9950190" y="5594176"/>
            <a:ext cx="2052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no physical meaning</a:t>
            </a:r>
          </a:p>
        </p:txBody>
      </p:sp>
    </p:spTree>
    <p:extLst>
      <p:ext uri="{BB962C8B-B14F-4D97-AF65-F5344CB8AC3E}">
        <p14:creationId xmlns:p14="http://schemas.microsoft.com/office/powerpoint/2010/main" val="1493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7454D-1911-4250-B7C4-621D7F2539F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7408" y="332656"/>
            <a:ext cx="9721080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4000" kern="0" dirty="0">
                <a:latin typeface="Calibri" panose="020F0502020204030204" pitchFamily="34" charset="0"/>
              </a:rPr>
              <a:t>First experimental results: UHPDR VHEEs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931" y="1204948"/>
            <a:ext cx="1409269" cy="1341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596" y="3012585"/>
            <a:ext cx="4664930" cy="34866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8" y="1863200"/>
            <a:ext cx="2994101" cy="2665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613" y="3195766"/>
            <a:ext cx="2705875" cy="149509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67408" y="4690860"/>
            <a:ext cx="2362600" cy="2117443"/>
            <a:chOff x="488550" y="4528331"/>
            <a:chExt cx="2754840" cy="22799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550" y="4528331"/>
              <a:ext cx="2754840" cy="219026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78831" y="6628303"/>
              <a:ext cx="720109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86E029-9C01-44E0-8347-F0DBDBA60789}"/>
              </a:ext>
            </a:extLst>
          </p:cNvPr>
          <p:cNvSpPr txBox="1"/>
          <p:nvPr/>
        </p:nvSpPr>
        <p:spPr>
          <a:xfrm>
            <a:off x="9376144" y="5279142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ion collection time: 125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57C40-C180-47EA-9C65-CBB8CAE7B269}"/>
              </a:ext>
            </a:extLst>
          </p:cNvPr>
          <p:cNvSpPr txBox="1"/>
          <p:nvPr/>
        </p:nvSpPr>
        <p:spPr>
          <a:xfrm>
            <a:off x="9220200" y="4755922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PTW </a:t>
            </a:r>
            <a:r>
              <a:rPr lang="en-GB" sz="1400" i="1" dirty="0" err="1"/>
              <a:t>Roos</a:t>
            </a:r>
            <a:r>
              <a:rPr lang="en-GB" sz="1400" i="1" dirty="0"/>
              <a:t> chamber</a:t>
            </a:r>
          </a:p>
          <a:p>
            <a:r>
              <a:rPr lang="en-GB" sz="1400" i="1" dirty="0"/>
              <a:t>(2 mm electrode separation)</a:t>
            </a:r>
          </a:p>
        </p:txBody>
      </p:sp>
    </p:spTree>
    <p:extLst>
      <p:ext uri="{BB962C8B-B14F-4D97-AF65-F5344CB8AC3E}">
        <p14:creationId xmlns:p14="http://schemas.microsoft.com/office/powerpoint/2010/main" val="1048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7454D-1911-4250-B7C4-621D7F2539F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97599" y="280205"/>
            <a:ext cx="9721080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4000" kern="0" dirty="0">
                <a:latin typeface="Calibri" panose="020F0502020204030204" pitchFamily="34" charset="0"/>
              </a:rPr>
              <a:t>Experimental results: UHPDR VHEEs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D3C2E0E-4331-4F94-86E0-B9C50E4F8C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360" y="1086882"/>
                <a:ext cx="11424840" cy="306219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anose="05000000000000000000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anose="05000000000000000000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anose="05000000000000000000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anose="05000000000000000000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99CC"/>
                  </a:buClr>
                  <a:buFont typeface="Wingdings" pitchFamily="2" charset="2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b="1" kern="0" dirty="0">
                    <a:latin typeface="Calibri" panose="020F0502020204030204" pitchFamily="34" charset="0"/>
                    <a:sym typeface="Wingdings" pitchFamily="2" charset="2"/>
                  </a:rPr>
                  <a:t>OBJECTIVE: </a:t>
                </a:r>
                <a:r>
                  <a:rPr lang="en-GB" sz="1800" kern="0" dirty="0">
                    <a:latin typeface="Calibri" panose="020F0502020204030204" pitchFamily="34" charset="0"/>
                    <a:sym typeface="Wingdings" pitchFamily="2" charset="2"/>
                  </a:rPr>
                  <a:t>To study ion collection efficiency as a function of  dose-per-pulse at instantaneous dose rates </a:t>
                </a:r>
                <a:r>
                  <a:rPr lang="en-GB" sz="1800" dirty="0">
                    <a:latin typeface="Calibri" panose="020F0502020204030204" pitchFamily="34" charset="0"/>
                  </a:rPr>
                  <a:t>5.0 × 10</a:t>
                </a:r>
                <a:r>
                  <a:rPr lang="en-GB" sz="1800" baseline="30000" dirty="0">
                    <a:latin typeface="Calibri" panose="020F0502020204030204" pitchFamily="34" charset="0"/>
                  </a:rPr>
                  <a:t>6</a:t>
                </a:r>
                <a:r>
                  <a:rPr lang="en-GB" sz="1800" dirty="0">
                    <a:latin typeface="Calibri" panose="020F0502020204030204" pitchFamily="34" charset="0"/>
                  </a:rPr>
                  <a:t>–3.1 × 10</a:t>
                </a:r>
                <a:r>
                  <a:rPr lang="en-GB" sz="1800" baseline="30000" dirty="0">
                    <a:latin typeface="Calibri" panose="020F0502020204030204" pitchFamily="34" charset="0"/>
                  </a:rPr>
                  <a:t>8 </a:t>
                </a:r>
                <a:r>
                  <a:rPr lang="en-GB" sz="1800" kern="0" dirty="0" err="1">
                    <a:latin typeface="Calibri" panose="020F0502020204030204" pitchFamily="34" charset="0"/>
                    <a:sym typeface="Wingdings" pitchFamily="2" charset="2"/>
                  </a:rPr>
                  <a:t>Gy</a:t>
                </a:r>
                <a:r>
                  <a:rPr lang="en-GB" sz="1800" kern="0" dirty="0">
                    <a:latin typeface="Calibri" panose="020F0502020204030204" pitchFamily="34" charset="0"/>
                    <a:sym typeface="Wingdings" pitchFamily="2" charset="2"/>
                  </a:rPr>
                  <a:t>/s for VHEE beams </a:t>
                </a:r>
              </a:p>
              <a:p>
                <a:r>
                  <a:rPr lang="en-GB" sz="1800" kern="0" dirty="0">
                    <a:latin typeface="Calibri" panose="020F0502020204030204" pitchFamily="34" charset="0"/>
                    <a:sym typeface="Wingdings" pitchFamily="2" charset="2"/>
                  </a:rPr>
                  <a:t>BEAM PARAMETERS: 200 MeV, x and y 𝜎 of 5 mm, </a:t>
                </a:r>
                <a:r>
                  <a:rPr lang="el-GR" sz="1800" kern="0" dirty="0">
                    <a:latin typeface="Calibri" panose="020F0502020204030204" pitchFamily="34" charset="0"/>
                    <a:sym typeface="Wingdings" pitchFamily="2" charset="2"/>
                  </a:rPr>
                  <a:t>Δ</a:t>
                </a:r>
                <a:r>
                  <a:rPr lang="en-GB" sz="1800" kern="0" dirty="0">
                    <a:latin typeface="Calibri" panose="020F0502020204030204" pitchFamily="34" charset="0"/>
                    <a:sym typeface="Wingdings" pitchFamily="2" charset="2"/>
                  </a:rPr>
                  <a:t>E between 0.25 and 6.5%</a:t>
                </a:r>
              </a:p>
              <a:p>
                <a:r>
                  <a:rPr lang="en-GB" sz="1800" kern="0" dirty="0">
                    <a:solidFill>
                      <a:srgbClr val="003399"/>
                    </a:solidFill>
                    <a:latin typeface="Calibri" panose="020F0502020204030204" pitchFamily="34" charset="0"/>
                    <a:sym typeface="Wingdings" pitchFamily="2" charset="2"/>
                  </a:rPr>
                  <a:t>side-by-side measurements:  </a:t>
                </a:r>
                <a:r>
                  <a:rPr lang="en-GB" sz="1800" b="1" kern="0" dirty="0">
                    <a:solidFill>
                      <a:srgbClr val="003399"/>
                    </a:solidFill>
                    <a:latin typeface="Calibri" panose="020F0502020204030204" pitchFamily="34" charset="0"/>
                    <a:sym typeface="Wingdings" pitchFamily="2" charset="2"/>
                  </a:rPr>
                  <a:t>PTW </a:t>
                </a:r>
                <a:r>
                  <a:rPr lang="en-GB" sz="1800" b="1" kern="0" dirty="0" err="1">
                    <a:solidFill>
                      <a:srgbClr val="003399"/>
                    </a:solidFill>
                    <a:latin typeface="Calibri" panose="020F0502020204030204" pitchFamily="34" charset="0"/>
                    <a:sym typeface="Wingdings" pitchFamily="2" charset="2"/>
                  </a:rPr>
                  <a:t>Roos</a:t>
                </a:r>
                <a:r>
                  <a:rPr lang="en-GB" sz="1800" b="1" kern="0" dirty="0">
                    <a:solidFill>
                      <a:srgbClr val="003399"/>
                    </a:solidFill>
                    <a:latin typeface="Calibri" panose="020F0502020204030204" pitchFamily="34" charset="0"/>
                    <a:sym typeface="Wingdings" pitchFamily="2" charset="2"/>
                  </a:rPr>
                  <a:t> </a:t>
                </a:r>
                <a:r>
                  <a:rPr lang="en-GB" sz="1800" kern="0" dirty="0">
                    <a:solidFill>
                      <a:srgbClr val="003399"/>
                    </a:solidFill>
                    <a:latin typeface="Calibri" panose="020F0502020204030204" pitchFamily="34" charset="0"/>
                    <a:sym typeface="Wingdings" pitchFamily="2" charset="2"/>
                  </a:rPr>
                  <a:t>chamber and NPL’s </a:t>
                </a:r>
                <a:r>
                  <a:rPr lang="en-GB" sz="1800" b="1" kern="0" dirty="0">
                    <a:solidFill>
                      <a:srgbClr val="003399"/>
                    </a:solidFill>
                    <a:latin typeface="Calibri" panose="020F0502020204030204" pitchFamily="34" charset="0"/>
                    <a:sym typeface="Wingdings" pitchFamily="2" charset="2"/>
                  </a:rPr>
                  <a:t>graphite calorimeter </a:t>
                </a:r>
                <a:r>
                  <a:rPr lang="en-GB" sz="1800" kern="0" dirty="0">
                    <a:solidFill>
                      <a:srgbClr val="003399"/>
                    </a:solidFill>
                    <a:latin typeface="Calibri" panose="020F0502020204030204" pitchFamily="34" charset="0"/>
                    <a:sym typeface="Wingdings" pitchFamily="2" charset="2"/>
                  </a:rPr>
                  <a:t>operating in quasi-adiabatic mode,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𝑐𝑎𝑙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𝑐𝑎𝑙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𝑔𝑎𝑝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𝑣𝑜𝑙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𝑛𝑜𝑛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sSub>
                      <m:sSub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𝑖𝑚𝑝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180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1.103 (±0.063%);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𝑔𝑎𝑝</m:t>
                        </m:r>
                      </m:sub>
                    </m:sSub>
                  </m:oMath>
                </a14:m>
                <a:r>
                  <a:rPr lang="en-GB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=0.009</a:t>
                </a:r>
                <a:r>
                  <a:rPr lang="en-GB" sz="1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% (±0.009%) for k=1</a:t>
                </a:r>
                <a:endParaRPr lang="en-GB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1800" kern="0" dirty="0">
                    <a:latin typeface="Calibri" panose="020F0502020204030204" pitchFamily="34" charset="0"/>
                    <a:sym typeface="Wingdings" pitchFamily="2" charset="2"/>
                  </a:rPr>
                  <a:t>quantification of the recombination factor </a:t>
                </a:r>
                <a:r>
                  <a:rPr lang="en-GB" sz="1800" b="1" i="1" kern="0" dirty="0" err="1">
                    <a:latin typeface="Calibri" panose="020F0502020204030204" pitchFamily="34" charset="0"/>
                    <a:sym typeface="Wingdings" pitchFamily="2" charset="2"/>
                  </a:rPr>
                  <a:t>k</a:t>
                </a:r>
                <a:r>
                  <a:rPr lang="en-GB" sz="1800" b="1" i="1" kern="0" baseline="-25000" dirty="0" err="1">
                    <a:latin typeface="Calibri" panose="020F0502020204030204" pitchFamily="34" charset="0"/>
                    <a:sym typeface="Wingdings" pitchFamily="2" charset="2"/>
                  </a:rPr>
                  <a:t>s,abs</a:t>
                </a:r>
                <a:r>
                  <a:rPr lang="en-GB" sz="1800" b="1" i="1" kern="0" dirty="0">
                    <a:latin typeface="Calibri" panose="020F0502020204030204" pitchFamily="34" charset="0"/>
                    <a:sym typeface="Wingdings" pitchFamily="2" charset="2"/>
                  </a:rPr>
                  <a:t> </a:t>
                </a:r>
                <a:r>
                  <a:rPr lang="en-GB" sz="1800" kern="0" dirty="0">
                    <a:latin typeface="Calibri" panose="020F0502020204030204" pitchFamily="34" charset="0"/>
                    <a:sym typeface="Wingdings" pitchFamily="2" charset="2"/>
                  </a:rPr>
                  <a:t>for the </a:t>
                </a:r>
                <a:r>
                  <a:rPr lang="en-GB" sz="1800" kern="0" dirty="0" err="1">
                    <a:latin typeface="Calibri" panose="020F0502020204030204" pitchFamily="34" charset="0"/>
                    <a:sym typeface="Wingdings" pitchFamily="2" charset="2"/>
                  </a:rPr>
                  <a:t>Roos</a:t>
                </a:r>
                <a:r>
                  <a:rPr lang="en-GB" sz="1800" kern="0" dirty="0">
                    <a:latin typeface="Calibri" panose="020F0502020204030204" pitchFamily="34" charset="0"/>
                    <a:sym typeface="Wingdings" pitchFamily="2" charset="2"/>
                  </a:rPr>
                  <a:t> chamber for a range of collecting voltages: 75 V – 600 V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D3C2E0E-4331-4F94-86E0-B9C50E4F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086882"/>
                <a:ext cx="11424840" cy="3062198"/>
              </a:xfrm>
              <a:prstGeom prst="rect">
                <a:avLst/>
              </a:prstGeom>
              <a:blipFill>
                <a:blip r:embed="rId3"/>
                <a:stretch>
                  <a:fillRect l="-427" t="-994" r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A82E87C-3643-47A6-89F0-4367D9307896}"/>
              </a:ext>
            </a:extLst>
          </p:cNvPr>
          <p:cNvGrpSpPr/>
          <p:nvPr/>
        </p:nvGrpSpPr>
        <p:grpSpPr>
          <a:xfrm>
            <a:off x="450802" y="3298140"/>
            <a:ext cx="5132456" cy="2862120"/>
            <a:chOff x="71716" y="3976429"/>
            <a:chExt cx="5132456" cy="28621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39C57D-66D4-48FB-AA17-3F4C52C64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6" y="3976429"/>
              <a:ext cx="4572000" cy="28575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4B0BA71-4C10-4B45-AF06-A8266C9F79C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559732" y="5266765"/>
              <a:ext cx="1012268" cy="286870"/>
            </a:xfrm>
            <a:prstGeom prst="straightConnector1">
              <a:avLst/>
            </a:prstGeom>
            <a:ln w="76200">
              <a:solidFill>
                <a:srgbClr val="FFC000"/>
              </a:solidFill>
              <a:headEnd type="none" w="med" len="med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152DF5-9729-419B-B882-0F59A47C29B5}"/>
                </a:ext>
              </a:extLst>
            </p:cNvPr>
            <p:cNvSpPr txBox="1"/>
            <p:nvPr/>
          </p:nvSpPr>
          <p:spPr>
            <a:xfrm rot="982873">
              <a:off x="3350105" y="5576923"/>
              <a:ext cx="13921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BEAM DIRECTION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6FBB260-4196-40B8-9A13-19EC979703F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484488" y="6190131"/>
              <a:ext cx="564965" cy="191373"/>
            </a:xfrm>
            <a:prstGeom prst="straightConnector1">
              <a:avLst/>
            </a:prstGeom>
            <a:ln w="38100">
              <a:headEnd type="none" w="med" len="med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30F591-06C3-49CF-BFA6-DF10505788D4}"/>
                </a:ext>
              </a:extLst>
            </p:cNvPr>
            <p:cNvSpPr txBox="1"/>
            <p:nvPr/>
          </p:nvSpPr>
          <p:spPr>
            <a:xfrm>
              <a:off x="3713302" y="6376884"/>
              <a:ext cx="1490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MONITOR CHAMBER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A7A1D5A-DE69-40D0-8F1E-A3FC3D1320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56500" y="5370149"/>
              <a:ext cx="49215" cy="606928"/>
            </a:xfrm>
            <a:prstGeom prst="straightConnector1">
              <a:avLst/>
            </a:prstGeom>
            <a:ln w="38100">
              <a:headEnd type="none" w="med" len="med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56F5A4-53C2-426C-B903-62490425382E}"/>
                </a:ext>
              </a:extLst>
            </p:cNvPr>
            <p:cNvSpPr txBox="1"/>
            <p:nvPr/>
          </p:nvSpPr>
          <p:spPr>
            <a:xfrm>
              <a:off x="1938652" y="5889811"/>
              <a:ext cx="19381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CALORIMETER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3B7DF1E-C359-4874-A224-DFAB89885B1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07717" y="4578166"/>
              <a:ext cx="441769" cy="503871"/>
            </a:xfrm>
            <a:prstGeom prst="straightConnector1">
              <a:avLst/>
            </a:prstGeom>
            <a:ln w="38100">
              <a:headEnd type="none" w="med" len="med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55DFAD-0F30-443C-8A9D-035FCB9A9025}"/>
                </a:ext>
              </a:extLst>
            </p:cNvPr>
            <p:cNvSpPr txBox="1"/>
            <p:nvPr/>
          </p:nvSpPr>
          <p:spPr>
            <a:xfrm>
              <a:off x="3313259" y="4270215"/>
              <a:ext cx="555022" cy="342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IC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35360" y="617947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sz="1200" i="1" dirty="0">
                <a:cs typeface="Arial" panose="020B0604020202020204" pitchFamily="34" charset="0"/>
              </a:rPr>
              <a:t>The test-stand at the CLEAR facility, with the calorimeter, ion chamber and monitor chamber placed along the beam line with the beam travelling from right to left.</a:t>
            </a:r>
            <a:endParaRPr lang="en-AU" sz="1200" i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1360" y="6064279"/>
                <a:ext cx="3253391" cy="692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en-GB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𝑐𝑎𝑙</m:t>
                              </m:r>
                            </m:sub>
                          </m:sSub>
                        </m:num>
                        <m:den>
                          <m:r>
                            <a:rPr lang="en-GB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𝑝𝑜𝑙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GB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GB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360" y="6064279"/>
                <a:ext cx="3253391" cy="6920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23121"/>
              </p:ext>
            </p:extLst>
          </p:nvPr>
        </p:nvGraphicFramePr>
        <p:xfrm>
          <a:off x="5609032" y="3170610"/>
          <a:ext cx="5711688" cy="24662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3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7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Nominal Beam Charge (</a:t>
                      </a:r>
                      <a:r>
                        <a:rPr lang="en-GB" sz="11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nC</a:t>
                      </a:r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/pulse)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r>
                        <a:rPr lang="en-GB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w,cal</a:t>
                      </a:r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en-GB" sz="11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Gy</a:t>
                      </a:r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/pulse)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</a:t>
                      </a:r>
                      <a:r>
                        <a:rPr lang="en-GB" sz="10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s,abs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75 V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200 V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350 V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600 V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0.03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0.98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0.89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0.78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3.41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2.46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2.05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0.67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2.12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2.2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11.96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2.58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4.5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2.63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14.99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6.87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4.59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3.07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3.66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18.94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8.54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3.81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7.5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4.12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19.54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8.77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4.56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000000"/>
                          </a:solidFill>
                          <a:effectLst/>
                        </a:rPr>
                        <a:t>21.38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9.30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5.99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5.26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22.99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9.95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4.24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859" y="3359693"/>
            <a:ext cx="849483" cy="808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0ACC16-20F5-414C-9D08-531F309BB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5383" y="5789783"/>
            <a:ext cx="2121002" cy="3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7454D-1911-4250-B7C4-621D7F2539F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4045AA-9B87-487A-8871-E88F9BF64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43" y="1160646"/>
            <a:ext cx="583095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003399"/>
              </a:buClr>
            </a:pPr>
            <a:r>
              <a:rPr lang="en-GB" sz="1800" i="1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k</a:t>
            </a:r>
            <a:r>
              <a:rPr lang="en-GB" sz="1800" baseline="-25000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s</a:t>
            </a:r>
            <a:r>
              <a:rPr lang="en-GB" sz="1800" baseline="-25000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GB" sz="1800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 up to 10 (V = 200V)  collection eff. 10%</a:t>
            </a:r>
          </a:p>
          <a:p>
            <a:pPr eaLnBrk="1" hangingPunct="1">
              <a:buClr>
                <a:srgbClr val="003399"/>
              </a:buClr>
            </a:pPr>
            <a:r>
              <a:rPr lang="en-GB" sz="1800" i="1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k</a:t>
            </a:r>
            <a:r>
              <a:rPr lang="en-GB" sz="1800" baseline="-25000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s</a:t>
            </a:r>
            <a:r>
              <a:rPr lang="en-GB" sz="1800" baseline="-25000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GB" sz="1800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 up to 4 (V = 600V)  collection eff. 25%</a:t>
            </a:r>
          </a:p>
          <a:p>
            <a:pPr eaLnBrk="1" hangingPunct="1">
              <a:buClr>
                <a:srgbClr val="003399"/>
              </a:buClr>
            </a:pPr>
            <a:r>
              <a:rPr lang="en-GB" sz="1800" i="1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k</a:t>
            </a:r>
            <a:r>
              <a:rPr lang="en-GB" sz="1800" i="1" baseline="-25000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s,abs</a:t>
            </a:r>
            <a:r>
              <a:rPr lang="en-GB" sz="1800" i="1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GB" sz="1800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compared with </a:t>
            </a:r>
            <a:r>
              <a:rPr lang="en-GB" sz="1800" i="1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k</a:t>
            </a:r>
            <a:r>
              <a:rPr lang="en-GB" sz="1800" baseline="-25000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s</a:t>
            </a:r>
            <a:r>
              <a:rPr lang="en-GB" sz="1800" i="1" baseline="-25000" dirty="0" err="1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,TVA</a:t>
            </a:r>
            <a:r>
              <a:rPr lang="en-GB" sz="1800" i="1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n-GB" sz="1800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(two-voltage method</a:t>
            </a:r>
            <a:r>
              <a:rPr lang="en-GB" sz="1800" kern="0" dirty="0">
                <a:solidFill>
                  <a:srgbClr val="003399"/>
                </a:solidFill>
                <a:latin typeface="Calibri" panose="020F0502020204030204" pitchFamily="34" charset="0"/>
                <a:sym typeface="Wingdings" pitchFamily="2" charset="2"/>
              </a:rPr>
              <a:t>)</a:t>
            </a:r>
          </a:p>
          <a:p>
            <a:pPr eaLnBrk="1" hangingPunct="1">
              <a:buClr>
                <a:srgbClr val="003399"/>
              </a:buClr>
            </a:pPr>
            <a:endParaRPr lang="en-GB" sz="1800" kern="0" dirty="0">
              <a:solidFill>
                <a:srgbClr val="003399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eaLnBrk="1" hangingPunct="1">
              <a:buClr>
                <a:srgbClr val="003399"/>
              </a:buClr>
            </a:pPr>
            <a:endParaRPr lang="en-GB" sz="1800" kern="0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187B24-C5BE-46F3-A4BC-953B9B32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4" y="2380752"/>
            <a:ext cx="6135756" cy="338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003399"/>
              </a:buClr>
            </a:pPr>
            <a:r>
              <a:rPr lang="en-GB" sz="1600" dirty="0">
                <a:solidFill>
                  <a:srgbClr val="003399"/>
                </a:solidFill>
                <a:latin typeface="Calibri" panose="020F0502020204030204" pitchFamily="34" charset="0"/>
              </a:rPr>
              <a:t>Available recombination models include </a:t>
            </a:r>
            <a:r>
              <a:rPr lang="en-GB" sz="1600" dirty="0" err="1">
                <a:solidFill>
                  <a:srgbClr val="003399"/>
                </a:solidFill>
                <a:latin typeface="Calibri" panose="020F0502020204030204" pitchFamily="34" charset="0"/>
              </a:rPr>
              <a:t>Boag’s</a:t>
            </a:r>
            <a:r>
              <a:rPr lang="en-GB" sz="1600" dirty="0">
                <a:solidFill>
                  <a:srgbClr val="003399"/>
                </a:solidFill>
                <a:latin typeface="Calibri" panose="020F0502020204030204" pitchFamily="34" charset="0"/>
              </a:rPr>
              <a:t> free-electron fraction models (</a:t>
            </a:r>
            <a:r>
              <a:rPr lang="en-GB" sz="1600" dirty="0" err="1">
                <a:solidFill>
                  <a:srgbClr val="003399"/>
                </a:solidFill>
                <a:latin typeface="Calibri" panose="020F0502020204030204" pitchFamily="34" charset="0"/>
              </a:rPr>
              <a:t>Boag</a:t>
            </a:r>
            <a:r>
              <a:rPr lang="en-GB" sz="1600" dirty="0">
                <a:solidFill>
                  <a:srgbClr val="003399"/>
                </a:solidFill>
                <a:latin typeface="Calibri" panose="020F0502020204030204" pitchFamily="34" charset="0"/>
              </a:rPr>
              <a:t> 1996)</a:t>
            </a:r>
          </a:p>
          <a:p>
            <a:pPr>
              <a:buClr>
                <a:srgbClr val="003399"/>
              </a:buClr>
            </a:pPr>
            <a:r>
              <a:rPr lang="en-GB" sz="1600" dirty="0">
                <a:solidFill>
                  <a:srgbClr val="003399"/>
                </a:solidFill>
                <a:latin typeface="Calibri" panose="020F0502020204030204" pitchFamily="34" charset="0"/>
              </a:rPr>
              <a:t>By optimising the free-electron fraction parameter in these equations, we were able to determine a best fit of our data. </a:t>
            </a:r>
          </a:p>
          <a:p>
            <a:pPr>
              <a:buClr>
                <a:srgbClr val="003399"/>
              </a:buClr>
            </a:pPr>
            <a:r>
              <a:rPr lang="en-GB" sz="1600" dirty="0">
                <a:solidFill>
                  <a:srgbClr val="003399"/>
                </a:solidFill>
                <a:latin typeface="Calibri" panose="020F0502020204030204" pitchFamily="34" charset="0"/>
              </a:rPr>
              <a:t>All analytical models of </a:t>
            </a:r>
            <a:r>
              <a:rPr lang="en-GB" sz="1600" dirty="0" err="1">
                <a:solidFill>
                  <a:srgbClr val="003399"/>
                </a:solidFill>
                <a:latin typeface="Calibri" panose="020F0502020204030204" pitchFamily="34" charset="0"/>
              </a:rPr>
              <a:t>Boag</a:t>
            </a:r>
            <a:r>
              <a:rPr lang="en-GB" sz="1600" dirty="0">
                <a:solidFill>
                  <a:srgbClr val="003399"/>
                </a:solidFill>
                <a:latin typeface="Calibri" panose="020F0502020204030204" pitchFamily="34" charset="0"/>
              </a:rPr>
              <a:t> and Di Martino show similar predictions of the recombination factor and estimations of the free-electron fraction</a:t>
            </a:r>
            <a:endParaRPr lang="en-GB" sz="1600" kern="0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3399"/>
              </a:buClr>
            </a:pPr>
            <a:r>
              <a:rPr lang="en-GB" sz="1600" kern="0" dirty="0">
                <a:solidFill>
                  <a:srgbClr val="003399"/>
                </a:solidFill>
                <a:latin typeface="Calibri" panose="020F0502020204030204" pitchFamily="34" charset="0"/>
              </a:rPr>
              <a:t>Analytical (</a:t>
            </a:r>
            <a:r>
              <a:rPr lang="en-GB" sz="1600" kern="0" dirty="0" err="1">
                <a:solidFill>
                  <a:srgbClr val="003399"/>
                </a:solidFill>
                <a:latin typeface="Calibri" panose="020F0502020204030204" pitchFamily="34" charset="0"/>
              </a:rPr>
              <a:t>Boag</a:t>
            </a:r>
            <a:r>
              <a:rPr lang="en-GB" sz="1600" kern="0" dirty="0">
                <a:solidFill>
                  <a:srgbClr val="003399"/>
                </a:solidFill>
                <a:latin typeface="Calibri" panose="020F0502020204030204" pitchFamily="34" charset="0"/>
              </a:rPr>
              <a:t> 1996, Di Martino 2005) and logistic (</a:t>
            </a:r>
            <a:r>
              <a:rPr lang="en-GB" sz="1600" kern="0" dirty="0" err="1">
                <a:solidFill>
                  <a:srgbClr val="003399"/>
                </a:solidFill>
                <a:latin typeface="Calibri" panose="020F0502020204030204" pitchFamily="34" charset="0"/>
              </a:rPr>
              <a:t>Petterson</a:t>
            </a:r>
            <a:r>
              <a:rPr lang="en-GB" sz="1600" kern="0" dirty="0">
                <a:solidFill>
                  <a:srgbClr val="003399"/>
                </a:solidFill>
                <a:latin typeface="Calibri" panose="020F0502020204030204" pitchFamily="34" charset="0"/>
              </a:rPr>
              <a:t> 2017) models tested </a:t>
            </a:r>
          </a:p>
          <a:p>
            <a:pPr eaLnBrk="1" hangingPunct="1">
              <a:buClr>
                <a:srgbClr val="003399"/>
              </a:buClr>
            </a:pPr>
            <a:r>
              <a:rPr lang="en-GB" sz="1600" kern="0" dirty="0">
                <a:solidFill>
                  <a:srgbClr val="003399"/>
                </a:solidFill>
                <a:latin typeface="Calibri" panose="020F0502020204030204" pitchFamily="34" charset="0"/>
              </a:rPr>
              <a:t>The logistic model from </a:t>
            </a:r>
            <a:r>
              <a:rPr lang="en-GB" sz="1600" kern="0" dirty="0" err="1">
                <a:solidFill>
                  <a:srgbClr val="003399"/>
                </a:solidFill>
                <a:latin typeface="Calibri" panose="020F0502020204030204" pitchFamily="34" charset="0"/>
              </a:rPr>
              <a:t>Petersson</a:t>
            </a:r>
            <a:r>
              <a:rPr lang="en-GB" sz="1600" kern="0" dirty="0">
                <a:solidFill>
                  <a:srgbClr val="003399"/>
                </a:solidFill>
                <a:latin typeface="Calibri" panose="020F0502020204030204" pitchFamily="34" charset="0"/>
              </a:rPr>
              <a:t> shows the best fit to data over the whole dose-per-pulse range, however this model has no physical meaning and simply relies on two fitting constants α and β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566494B-7B6D-4DD7-81BE-641CEB3C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35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endParaRPr lang="en-GB" sz="1400" kern="0" dirty="0">
              <a:latin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435112F-6DF9-4C1A-A65F-D969A218F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748" y="4671123"/>
            <a:ext cx="1851940" cy="19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</a:pPr>
            <a:endParaRPr lang="en-GB" sz="1200" b="1" kern="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ADD53FB-1362-49BC-92C9-A2191843517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32656"/>
            <a:ext cx="9721080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  <a:ea typeface="ヒラギノ角ゴ Pro W3" pitchFamily="28" charset="-128"/>
              </a:defRPr>
            </a:lvl9pPr>
          </a:lstStyle>
          <a:p>
            <a:r>
              <a:rPr lang="en-US" sz="4000" kern="0">
                <a:latin typeface="Calibri" panose="020F0502020204030204" pitchFamily="34" charset="0"/>
              </a:rPr>
              <a:t>Results</a:t>
            </a:r>
            <a:endParaRPr lang="en-US" sz="4000" kern="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Fig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2"/>
          <a:stretch/>
        </p:blipFill>
        <p:spPr bwMode="auto">
          <a:xfrm>
            <a:off x="6096000" y="1112213"/>
            <a:ext cx="5930135" cy="218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6"/>
          <a:stretch/>
        </p:blipFill>
        <p:spPr bwMode="auto">
          <a:xfrm>
            <a:off x="6096000" y="3539056"/>
            <a:ext cx="5725563" cy="22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699" y="2312361"/>
            <a:ext cx="5870787" cy="363614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9375412" y="6238476"/>
            <a:ext cx="222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Credit: M. McManus</a:t>
            </a:r>
          </a:p>
        </p:txBody>
      </p:sp>
    </p:spTree>
    <p:extLst>
      <p:ext uri="{BB962C8B-B14F-4D97-AF65-F5344CB8AC3E}">
        <p14:creationId xmlns:p14="http://schemas.microsoft.com/office/powerpoint/2010/main" val="32508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NPL -NiCEMSI 2015">
  <a:themeElements>
    <a:clrScheme name="NPL Colours">
      <a:dk1>
        <a:srgbClr val="005596"/>
      </a:dk1>
      <a:lt1>
        <a:sysClr val="window" lastClr="FFFFFF"/>
      </a:lt1>
      <a:dk2>
        <a:srgbClr val="00AEEF"/>
      </a:dk2>
      <a:lt2>
        <a:srgbClr val="EEECE1"/>
      </a:lt2>
      <a:accent1>
        <a:srgbClr val="005596"/>
      </a:accent1>
      <a:accent2>
        <a:srgbClr val="00AEEF"/>
      </a:accent2>
      <a:accent3>
        <a:srgbClr val="791D7E"/>
      </a:accent3>
      <a:accent4>
        <a:srgbClr val="FFC425"/>
      </a:accent4>
      <a:accent5>
        <a:srgbClr val="EE3224"/>
      </a:accent5>
      <a:accent6>
        <a:srgbClr val="6DB33F"/>
      </a:accent6>
      <a:hlink>
        <a:srgbClr val="0000FF"/>
      </a:hlink>
      <a:folHlink>
        <a:srgbClr val="800080"/>
      </a:folHlink>
    </a:clrScheme>
    <a:fontScheme name="NP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.potx" id="{0A9476F8-140B-44F1-804A-653AEFFFCEBF}" vid="{D62AF169-927F-425F-9A21-5BF69BFE66C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</TotalTime>
  <Words>1048</Words>
  <Application>Microsoft Office PowerPoint</Application>
  <PresentationFormat>Widescreen</PresentationFormat>
  <Paragraphs>233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Times</vt:lpstr>
      <vt:lpstr>Wingdings</vt:lpstr>
      <vt:lpstr>NPL -NiCEMSI 2015</vt:lpstr>
      <vt:lpstr>Ionisation Chamber Dosimetry in Ultra-Short Pulsed High Dose-Rate Very High Energy Electron (VHEE) Beams               </vt:lpstr>
      <vt:lpstr>PowerPoint Presentation</vt:lpstr>
      <vt:lpstr>What happens if the electron energy is increased (100+ MeV)?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</vt:lpstr>
    </vt:vector>
  </TitlesOfParts>
  <Company>InHouse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general presentation</dc:subject>
  <dc:creator>Thorsten Sander</dc:creator>
  <cp:lastModifiedBy>Anna Subiel</cp:lastModifiedBy>
  <cp:revision>331</cp:revision>
  <cp:lastPrinted>2015-02-02T13:33:46Z</cp:lastPrinted>
  <dcterms:created xsi:type="dcterms:W3CDTF">2019-05-24T13:55:57Z</dcterms:created>
  <dcterms:modified xsi:type="dcterms:W3CDTF">2023-01-25T21:17:25Z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  <property fmtid="{D5CDD505-2E9C-101B-9397-08002B2CF9AE}" pid="4" name="MSIP_Label_9df4b5af-ab42-45d5-91e7-45583bed1b2a_Enabled">
    <vt:lpwstr>true</vt:lpwstr>
  </property>
  <property fmtid="{D5CDD505-2E9C-101B-9397-08002B2CF9AE}" pid="5" name="MSIP_Label_9df4b5af-ab42-45d5-91e7-45583bed1b2a_SetDate">
    <vt:lpwstr>2021-05-14T16:21:23Z</vt:lpwstr>
  </property>
  <property fmtid="{D5CDD505-2E9C-101B-9397-08002B2CF9AE}" pid="6" name="MSIP_Label_9df4b5af-ab42-45d5-91e7-45583bed1b2a_Method">
    <vt:lpwstr>Standard</vt:lpwstr>
  </property>
  <property fmtid="{D5CDD505-2E9C-101B-9397-08002B2CF9AE}" pid="7" name="MSIP_Label_9df4b5af-ab42-45d5-91e7-45583bed1b2a_Name">
    <vt:lpwstr>9df4b5af-ab42-45d5-91e7-45583bed1b2a</vt:lpwstr>
  </property>
  <property fmtid="{D5CDD505-2E9C-101B-9397-08002B2CF9AE}" pid="8" name="MSIP_Label_9df4b5af-ab42-45d5-91e7-45583bed1b2a_SiteId">
    <vt:lpwstr>601e5460-b1bf-49c0-bd2d-e76ffc186a8d</vt:lpwstr>
  </property>
  <property fmtid="{D5CDD505-2E9C-101B-9397-08002B2CF9AE}" pid="9" name="MSIP_Label_9df4b5af-ab42-45d5-91e7-45583bed1b2a_ActionId">
    <vt:lpwstr>eb4f0baf-2b81-4960-af53-cbc0948baba1</vt:lpwstr>
  </property>
  <property fmtid="{D5CDD505-2E9C-101B-9397-08002B2CF9AE}" pid="10" name="MSIP_Label_9df4b5af-ab42-45d5-91e7-45583bed1b2a_ContentBits">
    <vt:lpwstr>0</vt:lpwstr>
  </property>
</Properties>
</file>