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63" r:id="rId3"/>
    <p:sldId id="267" r:id="rId4"/>
    <p:sldId id="266" r:id="rId5"/>
    <p:sldId id="264" r:id="rId6"/>
    <p:sldId id="270" r:id="rId7"/>
    <p:sldId id="268" r:id="rId8"/>
    <p:sldId id="269" r:id="rId9"/>
    <p:sldId id="265" r:id="rId10"/>
    <p:sldId id="260" r:id="rId11"/>
    <p:sldId id="261" r:id="rId12"/>
    <p:sldId id="272" r:id="rId13"/>
    <p:sldId id="273" r:id="rId14"/>
    <p:sldId id="281" r:id="rId15"/>
    <p:sldId id="286" r:id="rId16"/>
    <p:sldId id="279" r:id="rId17"/>
    <p:sldId id="257" r:id="rId18"/>
    <p:sldId id="258" r:id="rId19"/>
    <p:sldId id="274" r:id="rId20"/>
    <p:sldId id="275" r:id="rId21"/>
    <p:sldId id="276" r:id="rId22"/>
    <p:sldId id="277" r:id="rId23"/>
    <p:sldId id="278" r:id="rId24"/>
    <p:sldId id="280" r:id="rId25"/>
    <p:sldId id="282" r:id="rId26"/>
    <p:sldId id="284" r:id="rId27"/>
    <p:sldId id="283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75800-76B4-44DB-2DB9-29AA31596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70128B-4E21-E069-E91C-A502F1959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D749D-3D16-47F8-3C18-58F1C96D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3BFB-F24A-4D12-B2F2-771DB86F83AE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FC5DE-639B-D8B0-2C13-3EADE3FA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Prague 26</a:t>
            </a:r>
            <a:r>
              <a:rPr lang="en-US" baseline="30000" dirty="0"/>
              <a:t>th</a:t>
            </a:r>
            <a:r>
              <a:rPr lang="en-US" dirty="0"/>
              <a:t> January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295CD-27F6-B6D5-39E1-A74842A4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A9EE-99A1-4C32-88BB-DC2880973B4D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18C5CEE-2B80-E851-2935-6E9E1157A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8" y="5874319"/>
            <a:ext cx="2947988" cy="847156"/>
          </a:xfrm>
          <a:prstGeom prst="rect">
            <a:avLst/>
          </a:prstGeom>
        </p:spPr>
      </p:pic>
      <p:pic>
        <p:nvPicPr>
          <p:cNvPr id="9" name="Picture 10" descr="http://www.usc.es/neurolab/logo_ux.jpg">
            <a:extLst>
              <a:ext uri="{FF2B5EF4-FFF2-40B4-BE49-F238E27FC236}">
                <a16:creationId xmlns:a16="http://schemas.microsoft.com/office/drawing/2014/main" id="{DC036F7F-608A-E57B-9E86-92665274AA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631" y="6031735"/>
            <a:ext cx="1143521" cy="74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786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04081-2DAC-6292-C24F-522D8296B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808561-2796-108B-6C2B-CEF969743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1BC47-3CDD-30F1-9F6D-3E2484D82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3BFB-F24A-4D12-B2F2-771DB86F83AE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751A3-EFB0-3AB5-C357-9C3022342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2A0A1-84EB-7374-0A56-0FDDCED0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A9EE-99A1-4C32-88BB-DC2880973B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01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41DDC1-EC35-BB5E-8A66-DBBE87546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2FB92C-A2E7-E863-B2DA-CB045DB99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EB23A-0954-1849-FE22-8934080D8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3BFB-F24A-4D12-B2F2-771DB86F83AE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AEFC6-2CB3-4C6C-6F50-F5326EA91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A2CC7-50AE-EDFD-BEAD-F4B5857A1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A9EE-99A1-4C32-88BB-DC2880973B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2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4FFD0-0A35-6C39-C642-CA1251163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BD4CD-1133-A9FF-05A1-553D74B52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D968D-CF81-8F7A-6952-1C65A725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3BFB-F24A-4D12-B2F2-771DB86F83AE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0DF1-7FAC-D754-2582-07C0CE6F5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B9EE0-C70D-FEEA-D980-AB99A4418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A9EE-99A1-4C32-88BB-DC2880973B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7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17636-9ECE-1D46-C763-E2353CEE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8F990-E206-AAE5-4659-AA56AD29B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4E6F9-96DA-C776-042A-CA6581141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3BFB-F24A-4D12-B2F2-771DB86F83AE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BFE-4F62-17FB-859F-91FAE82F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C1067-D2D6-6745-0307-34A2ED80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A9EE-99A1-4C32-88BB-DC2880973B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3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E867C-1670-EE98-E5FB-FAE5E059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5E16B-6774-FC0E-7B6E-4FC04FCFCC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033C4-AC72-E791-1ED8-53E8312FF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A1CCE-E62E-5233-134D-9B94691CC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3BFB-F24A-4D12-B2F2-771DB86F83AE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1A35A-2D99-4AA7-6489-493A227A7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9411D-51AC-D1F4-E630-C9EBD5A7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A9EE-99A1-4C32-88BB-DC2880973B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4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152DB-FC52-01B1-B23E-A68D526DE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3F680-358E-7907-37F9-4B4895732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F32B44-8AAB-07F8-54EC-64C632C49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B3B560-7407-F91B-DCC7-F28B2791E2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ECDC69-69EC-26A9-9659-7BC7BD361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FB9A3F-0222-B5E4-CB6C-EDDD92EE1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3BFB-F24A-4D12-B2F2-771DB86F83AE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39AEB6-1C53-B1E3-4FF1-659377CC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551CE2-DB97-B00C-96FC-A4D998722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A9EE-99A1-4C32-88BB-DC2880973B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0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DAE1A-C7F5-9D35-8B6E-6180119A0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CFDF1F-F251-09AD-879A-44ADC68B5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3BFB-F24A-4D12-B2F2-771DB86F83AE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A9B32-3D1A-0089-774B-A60292C1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50F2B-A090-D7B7-B456-C0C1D484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A9EE-99A1-4C32-88BB-DC2880973B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40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CB4D3A-E163-7A6B-D445-B32E10845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3BFB-F24A-4D12-B2F2-771DB86F83AE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5AF968-700E-AAC8-9B75-A28589D86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9ED0B-092F-6480-AF77-4038E1C5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A9EE-99A1-4C32-88BB-DC2880973B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12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97FB6-B97B-8AF5-65DD-A5CE1BDE2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23FCA-D70D-E3A1-979C-7656FA263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A0DDD-B044-2FB4-CA50-456C7497A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DDAAC-A1CA-B9CB-818E-9A55F8EB0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3BFB-F24A-4D12-B2F2-771DB86F83AE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64AA5-CEFF-B41D-2FCA-27FFC6C2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B3C96-5044-54DB-F01E-C5B431FE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A9EE-99A1-4C32-88BB-DC2880973B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64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43888-68B5-F43F-20FC-822DD7B6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80ACDB-46D7-9072-84AB-B849D5A8E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F2E03-2870-CEA2-29CC-7953710BB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52A29-1492-A0E0-A2BC-4F522F460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3BFB-F24A-4D12-B2F2-771DB86F83AE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1CAE1-CC47-71AB-2CED-D8554BA32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0D966D-C3E5-6E78-6C85-3D5844FE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A9EE-99A1-4C32-88BB-DC2880973B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9F5B3A-3C1D-D056-17A1-C073187FE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CB621-387B-B961-1947-3117467B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D9080-872C-F453-0D19-0C9E600F4D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13BFB-F24A-4D12-B2F2-771DB86F83AE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FEBE9-B907-5F4D-812B-4DDB3C4F7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E3870-981F-8651-B597-7CEE8C9E9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AA9EE-99A1-4C32-88BB-DC2880973B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9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doi.org/10.1002/mp.15668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doi.org/10.1002/mp.1566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972674EB-AA76-06F4-D740-E4A61062AD4E}"/>
              </a:ext>
            </a:extLst>
          </p:cNvPr>
          <p:cNvSpPr txBox="1"/>
          <p:nvPr/>
        </p:nvSpPr>
        <p:spPr>
          <a:xfrm>
            <a:off x="314661" y="184098"/>
            <a:ext cx="115510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50800" dist="50800" dir="13560000" sx="0" sy="0" algn="ctr">
                    <a:srgbClr val="000000">
                      <a:alpha val="43130"/>
                    </a:srgbClr>
                  </a:outerShdw>
                </a:effectLst>
              </a:rPr>
              <a:t>VOLUME RECOMBINATION IN PARALLEL-PLATE IONIZATION CHAMBERS</a:t>
            </a:r>
            <a:br>
              <a:rPr lang="en-US" sz="2400" dirty="0"/>
            </a:br>
            <a:r>
              <a:rPr lang="en-US" sz="1800" u="sng" dirty="0"/>
              <a:t>F. Gómez</a:t>
            </a:r>
            <a:r>
              <a:rPr lang="en-US" sz="1800" u="sng" baseline="30000" dirty="0"/>
              <a:t>1,2</a:t>
            </a:r>
            <a:r>
              <a:rPr lang="en-US" sz="1800" dirty="0"/>
              <a:t>, A. Schüller</a:t>
            </a:r>
            <a:r>
              <a:rPr lang="en-US" sz="1800" baseline="30000" dirty="0"/>
              <a:t>3</a:t>
            </a:r>
            <a:r>
              <a:rPr lang="en-US" sz="1800" dirty="0"/>
              <a:t>, J. Paz-Martín</a:t>
            </a:r>
            <a:r>
              <a:rPr lang="en-US" sz="1800" baseline="30000" dirty="0"/>
              <a:t>1</a:t>
            </a:r>
            <a:r>
              <a:rPr lang="en-US" sz="1800" dirty="0"/>
              <a:t>, A. Bourgouin</a:t>
            </a:r>
            <a:r>
              <a:rPr lang="en-US" sz="1800" baseline="30000" dirty="0"/>
              <a:t>3</a:t>
            </a:r>
            <a:r>
              <a:rPr lang="en-US" sz="1800" dirty="0"/>
              <a:t>, R. Kranzer</a:t>
            </a:r>
            <a:r>
              <a:rPr lang="en-US" sz="1800" baseline="30000" dirty="0"/>
              <a:t>4,5</a:t>
            </a:r>
            <a:r>
              <a:rPr lang="en-US" sz="1800" dirty="0"/>
              <a:t>, J. Pardo-Montero</a:t>
            </a:r>
            <a:r>
              <a:rPr lang="en-US" sz="1800" baseline="30000" dirty="0"/>
              <a:t>6</a:t>
            </a:r>
            <a:r>
              <a:rPr lang="en-US" sz="1800" dirty="0"/>
              <a:t>, D. Gonzalez-Castaño</a:t>
            </a:r>
            <a:r>
              <a:rPr lang="en-US" sz="1800" baseline="30000" dirty="0"/>
              <a:t>2</a:t>
            </a:r>
            <a:r>
              <a:rPr lang="en-US" sz="1800" dirty="0"/>
              <a:t>, N. Gómez-Fernández</a:t>
            </a:r>
            <a:r>
              <a:rPr lang="en-US" sz="1800" baseline="30000" dirty="0"/>
              <a:t>2</a:t>
            </a:r>
            <a:r>
              <a:rPr lang="en-US" sz="1800" dirty="0"/>
              <a:t>, G. Felici</a:t>
            </a:r>
            <a:r>
              <a:rPr lang="en-US" sz="1800" baseline="30000" dirty="0"/>
              <a:t>7</a:t>
            </a:r>
            <a:r>
              <a:rPr lang="en-US" sz="1800" dirty="0"/>
              <a:t>, D. Velleren</a:t>
            </a:r>
            <a:r>
              <a:rPr lang="en-US" sz="1800" baseline="30000" dirty="0"/>
              <a:t>8,9</a:t>
            </a:r>
            <a:r>
              <a:rPr lang="en-US" sz="1800" dirty="0"/>
              <a:t>, A. Gasparini</a:t>
            </a:r>
            <a:r>
              <a:rPr lang="en-US" sz="1800" baseline="30000" dirty="0"/>
              <a:t>8,9,10</a:t>
            </a:r>
            <a:r>
              <a:rPr lang="en-US" sz="1800" dirty="0"/>
              <a:t>, V. Vanreusel</a:t>
            </a:r>
            <a:r>
              <a:rPr lang="en-US" sz="1800" baseline="30000" dirty="0"/>
              <a:t>8,9,10</a:t>
            </a:r>
          </a:p>
          <a:p>
            <a:endParaRPr lang="en-US" sz="1800" baseline="30000" dirty="0"/>
          </a:p>
          <a:p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Universidad de Santiago, Santiago 15782, Spain;  </a:t>
            </a:r>
          </a:p>
          <a:p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Laboratorio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Radiofísica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Universidad de Santiago, Santiago 15782, Spain;  </a:t>
            </a:r>
          </a:p>
          <a:p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Physikalisch-Technische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Bundesanstalt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Braunschweig 38116, Germany; </a:t>
            </a:r>
          </a:p>
          <a:p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PTW-Freiburg (R&amp;D), Freiburg 79115, Germany;  </a:t>
            </a:r>
          </a:p>
          <a:p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University Clinic for Medical Radiation Physics, Medical Campus Pius Hospital, Carl von Ossietzky University Oldenburg, 26121, Germany; </a:t>
            </a:r>
          </a:p>
          <a:p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Group of Medical Physics and Biomathematics, Instituto de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Sanitaria de Santiago (IDIS),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Travesía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Choupana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Santiago de Compostela, A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Coruña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15706, Spain;</a:t>
            </a:r>
          </a:p>
          <a:p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SIT, Aprilia, Italy;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Department of Radiotherapy, Iridium Network, Belgium;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Faculty of Medicine and Health Sciences, University of Antwerp, Belgium;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SCK CEN, Research 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Dosimetric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Applications, Mol, Belgium;</a:t>
            </a:r>
          </a:p>
          <a:p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2752BDA9-F86A-E876-3E35-7D5825C81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703"/>
          <a:stretch/>
        </p:blipFill>
        <p:spPr>
          <a:xfrm>
            <a:off x="7918159" y="5614060"/>
            <a:ext cx="1274174" cy="797279"/>
          </a:xfrm>
          <a:prstGeom prst="rect">
            <a:avLst/>
          </a:prstGeom>
        </p:spPr>
      </p:pic>
      <p:pic>
        <p:nvPicPr>
          <p:cNvPr id="10" name="Picture 2" descr="PTW | European Society of Radiology">
            <a:extLst>
              <a:ext uri="{FF2B5EF4-FFF2-40B4-BE49-F238E27FC236}">
                <a16:creationId xmlns:a16="http://schemas.microsoft.com/office/drawing/2014/main" id="{0B7D69DF-3829-92DE-2258-B9C9F127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16" y="5682949"/>
            <a:ext cx="728390" cy="7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IT - Sordina IORT Technologies (@SIT28281769) / Twitter">
            <a:extLst>
              <a:ext uri="{FF2B5EF4-FFF2-40B4-BE49-F238E27FC236}">
                <a16:creationId xmlns:a16="http://schemas.microsoft.com/office/drawing/2014/main" id="{C07300D4-8ADC-EFEC-01FD-82AEEFB62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229" y="5478864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resentación - Laboratorio de Radiofísica - USC">
            <a:extLst>
              <a:ext uri="{FF2B5EF4-FFF2-40B4-BE49-F238E27FC236}">
                <a16:creationId xmlns:a16="http://schemas.microsoft.com/office/drawing/2014/main" id="{F2A8F292-7E96-E0D8-E80E-D1C2470B6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471" y="4820174"/>
            <a:ext cx="1272934" cy="54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of Antwerp - Wikipedia">
            <a:extLst>
              <a:ext uri="{FF2B5EF4-FFF2-40B4-BE49-F238E27FC236}">
                <a16:creationId xmlns:a16="http://schemas.microsoft.com/office/drawing/2014/main" id="{A3CB03E1-94DC-6947-2EF3-6C54F3191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44" y="4893410"/>
            <a:ext cx="1421130" cy="47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Belgian Nuclear Research Centre | SCK CEN">
            <a:extLst>
              <a:ext uri="{FF2B5EF4-FFF2-40B4-BE49-F238E27FC236}">
                <a16:creationId xmlns:a16="http://schemas.microsoft.com/office/drawing/2014/main" id="{BA4BEAC2-8D52-41FD-0A76-9B9C29AAB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824" y="4829534"/>
            <a:ext cx="1027047" cy="54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ome I Iridium Netwerk">
            <a:extLst>
              <a:ext uri="{FF2B5EF4-FFF2-40B4-BE49-F238E27FC236}">
                <a16:creationId xmlns:a16="http://schemas.microsoft.com/office/drawing/2014/main" id="{E01F6B3A-4764-FC53-4442-4DB286029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433" y="4736397"/>
            <a:ext cx="912108" cy="91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4C9970DE-E5C8-D3A0-6D5B-4456FEA8FD87}"/>
              </a:ext>
            </a:extLst>
          </p:cNvPr>
          <p:cNvSpPr txBox="1"/>
          <p:nvPr/>
        </p:nvSpPr>
        <p:spPr>
          <a:xfrm>
            <a:off x="1036968" y="4027976"/>
            <a:ext cx="1010640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This work has received funding from the EMPIR </a:t>
            </a:r>
            <a:r>
              <a:rPr lang="en-US" sz="1400" dirty="0" err="1"/>
              <a:t>programme</a:t>
            </a:r>
            <a:r>
              <a:rPr lang="en-US" sz="1400" dirty="0"/>
              <a:t> project 18HLT04 </a:t>
            </a:r>
            <a:r>
              <a:rPr lang="en-US" sz="1400" dirty="0" err="1"/>
              <a:t>UHDpulse</a:t>
            </a:r>
            <a:r>
              <a:rPr lang="en-US" sz="1400" dirty="0"/>
              <a:t> co-financed by the Participating States and from the European Union’s Horizon 2020 research and innovation </a:t>
            </a:r>
            <a:r>
              <a:rPr lang="en-US" sz="1400" dirty="0" err="1"/>
              <a:t>programme</a:t>
            </a:r>
            <a:r>
              <a:rPr lang="en-US" sz="1400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776107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Título">
            <a:extLst>
              <a:ext uri="{FF2B5EF4-FFF2-40B4-BE49-F238E27FC236}">
                <a16:creationId xmlns:a16="http://schemas.microsoft.com/office/drawing/2014/main" id="{81A299F6-723E-B199-8E11-20DE934ACC1A}"/>
              </a:ext>
            </a:extLst>
          </p:cNvPr>
          <p:cNvSpPr txBox="1">
            <a:spLocks/>
          </p:cNvSpPr>
          <p:nvPr/>
        </p:nvSpPr>
        <p:spPr>
          <a:xfrm>
            <a:off x="3255035" y="179451"/>
            <a:ext cx="77724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6 CuadroTexto">
            <a:extLst>
              <a:ext uri="{FF2B5EF4-FFF2-40B4-BE49-F238E27FC236}">
                <a16:creationId xmlns:a16="http://schemas.microsoft.com/office/drawing/2014/main" id="{C69E4A24-387E-48C2-412C-5CA4FA531F63}"/>
              </a:ext>
            </a:extLst>
          </p:cNvPr>
          <p:cNvSpPr txBox="1"/>
          <p:nvPr/>
        </p:nvSpPr>
        <p:spPr>
          <a:xfrm>
            <a:off x="2280998" y="1133960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1) FEF </a:t>
            </a:r>
            <a:r>
              <a:rPr lang="en-US" sz="1600" b="1" dirty="0" err="1"/>
              <a:t>Boag</a:t>
            </a:r>
            <a:r>
              <a:rPr lang="en-US" sz="1600" b="1" dirty="0"/>
              <a:t> definition:</a:t>
            </a:r>
          </a:p>
          <a:p>
            <a:pPr lvl="1"/>
            <a:r>
              <a:rPr lang="en-US" sz="1600" dirty="0"/>
              <a:t>Fraction of electrons liberated in the chamber that reach the positive electrode. </a:t>
            </a:r>
          </a:p>
          <a:p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20E9A4-5436-AD83-E7A0-B28F40D273D3}"/>
                  </a:ext>
                </a:extLst>
              </p:cNvPr>
              <p:cNvSpPr txBox="1"/>
              <p:nvPr/>
            </p:nvSpPr>
            <p:spPr>
              <a:xfrm>
                <a:off x="2540232" y="1842254"/>
                <a:ext cx="4601003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𝐹𝐸𝐹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𝐵𝑜𝑎𝑔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E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s-ES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20E9A4-5436-AD83-E7A0-B28F40D27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232" y="1842254"/>
                <a:ext cx="4601003" cy="622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6 CuadroTexto">
            <a:extLst>
              <a:ext uri="{FF2B5EF4-FFF2-40B4-BE49-F238E27FC236}">
                <a16:creationId xmlns:a16="http://schemas.microsoft.com/office/drawing/2014/main" id="{0313837A-6BBD-8879-379A-1E75C32E56EF}"/>
              </a:ext>
            </a:extLst>
          </p:cNvPr>
          <p:cNvSpPr txBox="1"/>
          <p:nvPr/>
        </p:nvSpPr>
        <p:spPr>
          <a:xfrm>
            <a:off x="2280998" y="2593281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2) FEF signal:</a:t>
            </a:r>
          </a:p>
          <a:p>
            <a:pPr lvl="1"/>
            <a:r>
              <a:rPr lang="en-US" sz="1600" dirty="0"/>
              <a:t>Fraction of the total charge readout of the chamber due to free electrons respect to saturation charge (neglecting volume recombination). </a:t>
            </a:r>
          </a:p>
          <a:p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D7548E-F809-3B6B-0548-45EAD0AEF20A}"/>
                  </a:ext>
                </a:extLst>
              </p:cNvPr>
              <p:cNvSpPr txBox="1"/>
              <p:nvPr/>
            </p:nvSpPr>
            <p:spPr>
              <a:xfrm>
                <a:off x="2785054" y="3472985"/>
                <a:ext cx="3635995" cy="61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𝐹𝐸𝐹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𝐼𝑛𝑑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𝐹𝐸𝐹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𝐵𝑜𝑎𝑔</m:t>
                              </m:r>
                            </m:sub>
                          </m:sSub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𝑖𝑛𝑑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D7548E-F809-3B6B-0548-45EAD0AEF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054" y="3472985"/>
                <a:ext cx="3635995" cy="61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6 CuadroTexto">
            <a:extLst>
              <a:ext uri="{FF2B5EF4-FFF2-40B4-BE49-F238E27FC236}">
                <a16:creationId xmlns:a16="http://schemas.microsoft.com/office/drawing/2014/main" id="{B120C679-6227-9273-1AB4-83DFC3D6E3CC}"/>
              </a:ext>
            </a:extLst>
          </p:cNvPr>
          <p:cNvSpPr txBox="1"/>
          <p:nvPr/>
        </p:nvSpPr>
        <p:spPr>
          <a:xfrm>
            <a:off x="2162878" y="4180171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3) Effective FEF signal:</a:t>
            </a:r>
          </a:p>
          <a:p>
            <a:pPr lvl="1"/>
            <a:r>
              <a:rPr lang="en-US" sz="1600" dirty="0"/>
              <a:t>Fraction of the total charge readout of the chamber respect to the total collected charge. </a:t>
            </a:r>
          </a:p>
          <a:p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ADA6B2-D780-8274-1C7A-3D0D336966E7}"/>
                  </a:ext>
                </a:extLst>
              </p:cNvPr>
              <p:cNvSpPr txBox="1"/>
              <p:nvPr/>
            </p:nvSpPr>
            <p:spPr>
              <a:xfrm>
                <a:off x="2672009" y="5047528"/>
                <a:ext cx="3862083" cy="6123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𝐹𝐸𝐹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𝐼𝑛𝑑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𝑖𝑛𝑑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</m:sSub>
                        </m:den>
                      </m:f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𝑖𝑛𝑑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sub>
                          </m:sSub>
                        </m:den>
                      </m:f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𝐹𝐸𝐹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𝐼𝑛𝑑</m:t>
                              </m:r>
                            </m:sub>
                          </m:sSub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𝐶𝐶𝐸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ADA6B2-D780-8274-1C7A-3D0D33696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009" y="5047528"/>
                <a:ext cx="3862083" cy="612347"/>
              </a:xfrm>
              <a:prstGeom prst="rect">
                <a:avLst/>
              </a:prstGeom>
              <a:blipFill>
                <a:blip r:embed="rId4"/>
                <a:stretch>
                  <a:fillRect b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D006EF9-83D4-F25C-3551-30AB3CA89E43}"/>
              </a:ext>
            </a:extLst>
          </p:cNvPr>
          <p:cNvSpPr txBox="1"/>
          <p:nvPr/>
        </p:nvSpPr>
        <p:spPr>
          <a:xfrm>
            <a:off x="6838624" y="5060713"/>
            <a:ext cx="38620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b="1" dirty="0">
                <a:solidFill>
                  <a:srgbClr val="FF0000"/>
                </a:solidFill>
              </a:rPr>
              <a:t>This last quantity is the only one directly measurable!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0A40F4E-B9ED-6B60-F455-ABF812BB9780}"/>
                  </a:ext>
                </a:extLst>
              </p:cNvPr>
              <p:cNvSpPr txBox="1"/>
              <p:nvPr/>
            </p:nvSpPr>
            <p:spPr>
              <a:xfrm>
                <a:off x="7895036" y="2002119"/>
                <a:ext cx="1749261" cy="360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𝐹𝐸𝐹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𝐵𝑜𝑎𝑔</m:t>
                              </m:r>
                            </m:sub>
                          </m:sSub>
                        </m:e>
                      </m:func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0A40F4E-B9ED-6B60-F455-ABF812BB9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5036" y="2002119"/>
                <a:ext cx="1749261" cy="360612"/>
              </a:xfrm>
              <a:prstGeom prst="rect">
                <a:avLst/>
              </a:prstGeom>
              <a:blipFill>
                <a:blip r:embed="rId5"/>
                <a:stretch>
                  <a:fillRect l="-1045" r="-2787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D6B1F2-C19F-52A8-C31C-FD4E179ACE4B}"/>
                  </a:ext>
                </a:extLst>
              </p:cNvPr>
              <p:cNvSpPr txBox="1"/>
              <p:nvPr/>
            </p:nvSpPr>
            <p:spPr>
              <a:xfrm>
                <a:off x="7833467" y="3662968"/>
                <a:ext cx="1780552" cy="360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𝐹𝐸𝐹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𝐼𝑛𝑑</m:t>
                              </m:r>
                            </m:sub>
                          </m:sSub>
                        </m:e>
                      </m:func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D6B1F2-C19F-52A8-C31C-FD4E179AC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467" y="3662968"/>
                <a:ext cx="1780552" cy="360612"/>
              </a:xfrm>
              <a:prstGeom prst="rect">
                <a:avLst/>
              </a:prstGeom>
              <a:blipFill>
                <a:blip r:embed="rId6"/>
                <a:stretch>
                  <a:fillRect l="-1027" r="-3082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0482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32CEEC5C-DE43-3BBA-1F77-D3DF2648EEFD}"/>
              </a:ext>
            </a:extLst>
          </p:cNvPr>
          <p:cNvSpPr txBox="1">
            <a:spLocks/>
          </p:cNvSpPr>
          <p:nvPr/>
        </p:nvSpPr>
        <p:spPr>
          <a:xfrm>
            <a:off x="1560325" y="64559"/>
            <a:ext cx="887929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Roos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0CFFC-BC45-C1EB-0DA3-84BA89B25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279" y="1001026"/>
            <a:ext cx="7940113" cy="5683719"/>
          </a:xfrm>
          <a:prstGeom prst="rect">
            <a:avLst/>
          </a:prstGeom>
        </p:spPr>
      </p:pic>
      <p:sp>
        <p:nvSpPr>
          <p:cNvPr id="4" name="6 CuadroTexto">
            <a:extLst>
              <a:ext uri="{FF2B5EF4-FFF2-40B4-BE49-F238E27FC236}">
                <a16:creationId xmlns:a16="http://schemas.microsoft.com/office/drawing/2014/main" id="{F23EB683-E738-041B-4D00-52A6754D44B9}"/>
              </a:ext>
            </a:extLst>
          </p:cNvPr>
          <p:cNvSpPr txBox="1"/>
          <p:nvPr/>
        </p:nvSpPr>
        <p:spPr>
          <a:xfrm>
            <a:off x="8061138" y="4467196"/>
            <a:ext cx="2368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Values</a:t>
            </a:r>
            <a:r>
              <a:rPr lang="es-ES" sz="1600" dirty="0"/>
              <a:t> </a:t>
            </a:r>
            <a:r>
              <a:rPr lang="es-ES" sz="1600" dirty="0" err="1"/>
              <a:t>obtained</a:t>
            </a:r>
            <a:r>
              <a:rPr lang="es-ES" sz="1600" dirty="0"/>
              <a:t> </a:t>
            </a:r>
            <a:r>
              <a:rPr lang="es-ES" sz="1600" dirty="0" err="1"/>
              <a:t>from</a:t>
            </a:r>
            <a:r>
              <a:rPr lang="es-ES" sz="1600" dirty="0"/>
              <a:t> </a:t>
            </a:r>
            <a:r>
              <a:rPr lang="es-ES" sz="1600" dirty="0" err="1"/>
              <a:t>numerical</a:t>
            </a:r>
            <a:r>
              <a:rPr lang="es-ES" sz="1600" dirty="0"/>
              <a:t> </a:t>
            </a:r>
            <a:r>
              <a:rPr lang="es-ES" sz="1600" dirty="0" err="1"/>
              <a:t>simulation</a:t>
            </a:r>
            <a:r>
              <a:rPr lang="es-ES" sz="1600" dirty="0"/>
              <a:t>.</a:t>
            </a:r>
          </a:p>
          <a:p>
            <a:endParaRPr lang="es-ES" sz="1600" dirty="0"/>
          </a:p>
          <a:p>
            <a:r>
              <a:rPr lang="es-ES" sz="1600" dirty="0" err="1"/>
              <a:t>Voltage</a:t>
            </a:r>
            <a:r>
              <a:rPr lang="es-ES" sz="1600" dirty="0"/>
              <a:t> </a:t>
            </a:r>
            <a:r>
              <a:rPr lang="es-ES" sz="1600" dirty="0" err="1"/>
              <a:t>polarization</a:t>
            </a:r>
            <a:r>
              <a:rPr lang="es-ES" sz="1600" dirty="0"/>
              <a:t> 300 V and pulse </a:t>
            </a:r>
            <a:r>
              <a:rPr lang="es-ES" sz="1600" dirty="0" err="1"/>
              <a:t>duration</a:t>
            </a:r>
            <a:r>
              <a:rPr lang="es-ES" sz="1600" dirty="0"/>
              <a:t> 4.5 µs.</a:t>
            </a:r>
          </a:p>
          <a:p>
            <a:endParaRPr lang="es-E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9C0F22-0FBF-C53F-1528-EDDE8A2FCB82}"/>
              </a:ext>
            </a:extLst>
          </p:cNvPr>
          <p:cNvSpPr txBox="1"/>
          <p:nvPr/>
        </p:nvSpPr>
        <p:spPr>
          <a:xfrm>
            <a:off x="2502561" y="2957982"/>
            <a:ext cx="1164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FEF </a:t>
            </a:r>
            <a:r>
              <a:rPr lang="en-US" sz="1800" b="1" dirty="0" err="1"/>
              <a:t>Boag</a:t>
            </a:r>
            <a:r>
              <a:rPr lang="en-US" sz="1800" b="1" dirty="0"/>
              <a:t>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2469D-1460-B9C9-8483-2A1E8FE71917}"/>
              </a:ext>
            </a:extLst>
          </p:cNvPr>
          <p:cNvSpPr txBox="1"/>
          <p:nvPr/>
        </p:nvSpPr>
        <p:spPr>
          <a:xfrm>
            <a:off x="6408011" y="2969029"/>
            <a:ext cx="1164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FEF </a:t>
            </a:r>
            <a:r>
              <a:rPr lang="en-US" sz="1800" b="1" dirty="0" err="1"/>
              <a:t>ind</a:t>
            </a:r>
            <a:r>
              <a:rPr lang="en-US" sz="1800" b="1" dirty="0"/>
              <a:t>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F58425-0FE3-8F85-4AEE-AEF3DEF86315}"/>
              </a:ext>
            </a:extLst>
          </p:cNvPr>
          <p:cNvSpPr txBox="1"/>
          <p:nvPr/>
        </p:nvSpPr>
        <p:spPr>
          <a:xfrm>
            <a:off x="6329861" y="5392991"/>
            <a:ext cx="1164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FEF’ </a:t>
            </a:r>
            <a:r>
              <a:rPr lang="en-US" sz="1800" b="1" dirty="0" err="1"/>
              <a:t>ind</a:t>
            </a:r>
            <a:r>
              <a:rPr lang="en-US" sz="1800" b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944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32CEEC5C-DE43-3BBA-1F77-D3DF2648EEFD}"/>
              </a:ext>
            </a:extLst>
          </p:cNvPr>
          <p:cNvSpPr txBox="1">
            <a:spLocks/>
          </p:cNvSpPr>
          <p:nvPr/>
        </p:nvSpPr>
        <p:spPr>
          <a:xfrm>
            <a:off x="1934164" y="276748"/>
            <a:ext cx="9052553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Roos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CA28B1-7B91-16BE-4D14-38875BAD2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13" r="53755"/>
          <a:stretch/>
        </p:blipFill>
        <p:spPr>
          <a:xfrm>
            <a:off x="212237" y="2660600"/>
            <a:ext cx="4030217" cy="20836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77C5DB-40AC-3216-117F-041F0E23EC49}"/>
              </a:ext>
            </a:extLst>
          </p:cNvPr>
          <p:cNvSpPr/>
          <p:nvPr/>
        </p:nvSpPr>
        <p:spPr>
          <a:xfrm>
            <a:off x="933353" y="2737600"/>
            <a:ext cx="880106" cy="1684759"/>
          </a:xfrm>
          <a:prstGeom prst="rect">
            <a:avLst/>
          </a:prstGeom>
          <a:solidFill>
            <a:schemeClr val="accent3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0BF570-0743-6CC0-8BD3-E291675562DE}"/>
              </a:ext>
            </a:extLst>
          </p:cNvPr>
          <p:cNvCxnSpPr>
            <a:cxnSpLocks/>
          </p:cNvCxnSpPr>
          <p:nvPr/>
        </p:nvCxnSpPr>
        <p:spPr>
          <a:xfrm flipH="1" flipV="1">
            <a:off x="1332711" y="4004849"/>
            <a:ext cx="229978" cy="7394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6 CuadroTexto">
            <a:extLst>
              <a:ext uri="{FF2B5EF4-FFF2-40B4-BE49-F238E27FC236}">
                <a16:creationId xmlns:a16="http://schemas.microsoft.com/office/drawing/2014/main" id="{9C836AC8-F204-6811-7B2F-DC035D064D82}"/>
              </a:ext>
            </a:extLst>
          </p:cNvPr>
          <p:cNvSpPr txBox="1"/>
          <p:nvPr/>
        </p:nvSpPr>
        <p:spPr>
          <a:xfrm>
            <a:off x="334266" y="4744292"/>
            <a:ext cx="3786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Experimental and </a:t>
            </a:r>
            <a:r>
              <a:rPr lang="es-ES" sz="1600" dirty="0" err="1"/>
              <a:t>simulated</a:t>
            </a:r>
            <a:r>
              <a:rPr lang="es-ES" sz="1600" dirty="0"/>
              <a:t> </a:t>
            </a:r>
            <a:r>
              <a:rPr lang="es-ES" sz="1600" dirty="0" err="1"/>
              <a:t>effective</a:t>
            </a:r>
            <a:r>
              <a:rPr lang="es-ES" sz="1600" dirty="0"/>
              <a:t> </a:t>
            </a:r>
            <a:r>
              <a:rPr lang="es-ES" sz="1600" dirty="0" err="1"/>
              <a:t>FEF’ind</a:t>
            </a:r>
            <a:r>
              <a:rPr lang="es-ES" sz="1600" dirty="0"/>
              <a:t> </a:t>
            </a:r>
            <a:r>
              <a:rPr lang="es-ES" sz="1600" dirty="0" err="1"/>
              <a:t>obtained</a:t>
            </a:r>
            <a:r>
              <a:rPr lang="es-ES" sz="1600" dirty="0"/>
              <a:t> </a:t>
            </a:r>
            <a:r>
              <a:rPr lang="es-ES" sz="1600" dirty="0" err="1"/>
              <a:t>from</a:t>
            </a:r>
            <a:r>
              <a:rPr lang="es-ES" sz="1600" dirty="0"/>
              <a:t> </a:t>
            </a:r>
            <a:r>
              <a:rPr lang="es-ES" sz="1600" dirty="0" err="1"/>
              <a:t>integrating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electrical</a:t>
            </a:r>
            <a:r>
              <a:rPr lang="es-ES" sz="1600" dirty="0"/>
              <a:t> </a:t>
            </a:r>
            <a:r>
              <a:rPr lang="es-ES" sz="1600" dirty="0" err="1"/>
              <a:t>current</a:t>
            </a:r>
            <a:r>
              <a:rPr lang="es-ES" sz="1600" dirty="0"/>
              <a:t> </a:t>
            </a:r>
            <a:r>
              <a:rPr lang="es-ES" sz="1600" dirty="0" err="1"/>
              <a:t>during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pulse. </a:t>
            </a:r>
          </a:p>
          <a:p>
            <a:endParaRPr lang="es-ES" sz="1600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25C51FC-3C4D-95FE-82CD-29CDD934407F}"/>
              </a:ext>
            </a:extLst>
          </p:cNvPr>
          <p:cNvSpPr txBox="1"/>
          <p:nvPr/>
        </p:nvSpPr>
        <p:spPr>
          <a:xfrm>
            <a:off x="3812984" y="6126549"/>
            <a:ext cx="692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“Numerical modeling of air-vented parallel plate ionization chambers for ultra-high dose rate applications”  Phys Med. 2022 Oct 28;103:147-156. </a:t>
            </a:r>
            <a:r>
              <a:rPr lang="en-US" sz="1200" dirty="0" err="1"/>
              <a:t>doi</a:t>
            </a:r>
            <a:r>
              <a:rPr lang="en-US" sz="1200" dirty="0"/>
              <a:t>: 10.1016/j.ejmp.2022.10.006.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E143ADE-52ED-CCCA-1C01-23462ADC5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1" t="19863" r="5656" b="11486"/>
          <a:stretch/>
        </p:blipFill>
        <p:spPr>
          <a:xfrm>
            <a:off x="4179388" y="1023919"/>
            <a:ext cx="7678346" cy="3720374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47E1B0F1-BD56-2C8E-3A1D-AC45ADF134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66" t="53655" r="5857" b="32996"/>
          <a:stretch/>
        </p:blipFill>
        <p:spPr>
          <a:xfrm>
            <a:off x="5205363" y="4998998"/>
            <a:ext cx="5321829" cy="640924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A53FF856-672E-7A95-CCE7-8BE6AE9DAB84}"/>
              </a:ext>
            </a:extLst>
          </p:cNvPr>
          <p:cNvSpPr txBox="1"/>
          <p:nvPr/>
        </p:nvSpPr>
        <p:spPr>
          <a:xfrm>
            <a:off x="801463" y="1374900"/>
            <a:ext cx="2846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Effective free electron fraction for a 2.5 µs pulse in MELAF (PTB).</a:t>
            </a:r>
          </a:p>
        </p:txBody>
      </p:sp>
    </p:spTree>
    <p:extLst>
      <p:ext uri="{BB962C8B-B14F-4D97-AF65-F5344CB8AC3E}">
        <p14:creationId xmlns:p14="http://schemas.microsoft.com/office/powerpoint/2010/main" val="387624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32CEEC5C-DE43-3BBA-1F77-D3DF2648EEFD}"/>
              </a:ext>
            </a:extLst>
          </p:cNvPr>
          <p:cNvSpPr txBox="1">
            <a:spLocks/>
          </p:cNvSpPr>
          <p:nvPr/>
        </p:nvSpPr>
        <p:spPr>
          <a:xfrm>
            <a:off x="1905589" y="158648"/>
            <a:ext cx="9052553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Instantaneous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Roos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25C51FC-3C4D-95FE-82CD-29CDD934407F}"/>
              </a:ext>
            </a:extLst>
          </p:cNvPr>
          <p:cNvSpPr txBox="1"/>
          <p:nvPr/>
        </p:nvSpPr>
        <p:spPr>
          <a:xfrm>
            <a:off x="3812984" y="6126549"/>
            <a:ext cx="692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“Numerical modeling of air-vented parallel plate ionization chambers for ultra-high dose rate applications”  Phys Med. 2022 Oct 28;103:147-156. </a:t>
            </a:r>
            <a:r>
              <a:rPr lang="en-US" sz="1200" dirty="0" err="1"/>
              <a:t>doi</a:t>
            </a:r>
            <a:r>
              <a:rPr lang="en-US" sz="1200" dirty="0"/>
              <a:t>: 10.1016/j.ejmp.2022.10.006.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BBBAAF9E-0A8C-3132-2E8D-C8049044637B}"/>
              </a:ext>
            </a:extLst>
          </p:cNvPr>
          <p:cNvSpPr txBox="1"/>
          <p:nvPr/>
        </p:nvSpPr>
        <p:spPr>
          <a:xfrm>
            <a:off x="482221" y="2925122"/>
            <a:ext cx="2846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Instantaneous current for a 2.5 µs pulse in MELAF (PTB)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6740B83-A623-2DBF-6DFF-A431ADB54D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6" t="14940" r="16500" b="6185"/>
          <a:stretch/>
        </p:blipFill>
        <p:spPr>
          <a:xfrm>
            <a:off x="3508184" y="1016357"/>
            <a:ext cx="6858688" cy="51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48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32CEEC5C-DE43-3BBA-1F77-D3DF2648EEFD}"/>
              </a:ext>
            </a:extLst>
          </p:cNvPr>
          <p:cNvSpPr txBox="1">
            <a:spLocks/>
          </p:cNvSpPr>
          <p:nvPr/>
        </p:nvSpPr>
        <p:spPr>
          <a:xfrm>
            <a:off x="1104900" y="358673"/>
            <a:ext cx="102108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Roos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25C51FC-3C4D-95FE-82CD-29CDD934407F}"/>
              </a:ext>
            </a:extLst>
          </p:cNvPr>
          <p:cNvSpPr txBox="1"/>
          <p:nvPr/>
        </p:nvSpPr>
        <p:spPr>
          <a:xfrm>
            <a:off x="3812984" y="6126549"/>
            <a:ext cx="692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“Numerical modeling of air-vented parallel plate ionization chambers for ultra-high dose rate applications”  Phys Med. 2022 Oct 28;103:147-156. </a:t>
            </a:r>
            <a:r>
              <a:rPr lang="en-US" sz="1200" dirty="0" err="1"/>
              <a:t>doi</a:t>
            </a:r>
            <a:r>
              <a:rPr lang="en-US" sz="1200" dirty="0"/>
              <a:t>: 10.1016/j.ejmp.2022.10.006.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D9CD6-E57A-6E41-29D3-C029BFB57B87}"/>
              </a:ext>
            </a:extLst>
          </p:cNvPr>
          <p:cNvSpPr txBox="1"/>
          <p:nvPr/>
        </p:nvSpPr>
        <p:spPr>
          <a:xfrm>
            <a:off x="3174457" y="4813452"/>
            <a:ext cx="687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Chambers operated at 300 V for a pulse duration of 2.5 µs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8BDA9E5-5820-D24E-F7D3-C451045A7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0" t="31547" r="21076" b="12558"/>
          <a:stretch/>
        </p:blipFill>
        <p:spPr>
          <a:xfrm>
            <a:off x="5637932" y="1453413"/>
            <a:ext cx="4342872" cy="33512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BDEF4C0-7DF0-7269-8473-FF166B60D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0" t="28217" r="54125" b="14881"/>
          <a:stretch/>
        </p:blipFill>
        <p:spPr>
          <a:xfrm>
            <a:off x="1745509" y="1462187"/>
            <a:ext cx="3959098" cy="32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28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32CEEC5C-DE43-3BBA-1F77-D3DF2648EEFD}"/>
              </a:ext>
            </a:extLst>
          </p:cNvPr>
          <p:cNvSpPr txBox="1">
            <a:spLocks/>
          </p:cNvSpPr>
          <p:nvPr/>
        </p:nvSpPr>
        <p:spPr>
          <a:xfrm>
            <a:off x="1276350" y="411246"/>
            <a:ext cx="102108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Markus)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D9CD6-E57A-6E41-29D3-C029BFB57B87}"/>
              </a:ext>
            </a:extLst>
          </p:cNvPr>
          <p:cNvSpPr txBox="1"/>
          <p:nvPr/>
        </p:nvSpPr>
        <p:spPr>
          <a:xfrm>
            <a:off x="7105650" y="180975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Agreement is not so perfect in general once volume recombination coefficient is fixed and treat the whole set of data equally.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2D04F6A-6E02-0047-C837-159734D9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74" t="24427" r="22109" b="13472"/>
          <a:stretch/>
        </p:blipFill>
        <p:spPr>
          <a:xfrm>
            <a:off x="971263" y="1395807"/>
            <a:ext cx="5683441" cy="42588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4">
                <a:extLst>
                  <a:ext uri="{FF2B5EF4-FFF2-40B4-BE49-F238E27FC236}">
                    <a16:creationId xmlns:a16="http://schemas.microsoft.com/office/drawing/2014/main" id="{1BA102DA-ED10-5DC6-42C7-5D2894FBF403}"/>
                  </a:ext>
                </a:extLst>
              </p:cNvPr>
              <p:cNvSpPr txBox="1"/>
              <p:nvPr/>
            </p:nvSpPr>
            <p:spPr>
              <a:xfrm>
                <a:off x="7534275" y="3525236"/>
                <a:ext cx="3781425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Data from MELAF PTB for </a:t>
                </a:r>
              </a:p>
              <a:p>
                <a:r>
                  <a:rPr lang="en-US" dirty="0"/>
                  <a:t>2.5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s pulse duration and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=1.1 ×</m:t>
                    </m:r>
                    <m:sSup>
                      <m:sSup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US" dirty="0"/>
                  <a:t>m</a:t>
                </a:r>
                <a:r>
                  <a:rPr lang="en-US" baseline="30000" dirty="0"/>
                  <a:t>3</a:t>
                </a:r>
                <a:r>
                  <a:rPr lang="en-US" dirty="0"/>
                  <a:t> s</a:t>
                </a:r>
                <a:r>
                  <a:rPr lang="en-US" baseline="30000" dirty="0"/>
                  <a:t>-1</a:t>
                </a:r>
              </a:p>
            </p:txBody>
          </p:sp>
        </mc:Choice>
        <mc:Fallback>
          <p:sp>
            <p:nvSpPr>
              <p:cNvPr id="9" name="TextBox 4">
                <a:extLst>
                  <a:ext uri="{FF2B5EF4-FFF2-40B4-BE49-F238E27FC236}">
                    <a16:creationId xmlns:a16="http://schemas.microsoft.com/office/drawing/2014/main" id="{1BA102DA-ED10-5DC6-42C7-5D2894FBF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4275" y="3525236"/>
                <a:ext cx="3781425" cy="946991"/>
              </a:xfrm>
              <a:prstGeom prst="rect">
                <a:avLst/>
              </a:prstGeom>
              <a:blipFill>
                <a:blip r:embed="rId3"/>
                <a:stretch>
                  <a:fillRect l="-1452" t="-3205" b="-641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4">
            <a:extLst>
              <a:ext uri="{FF2B5EF4-FFF2-40B4-BE49-F238E27FC236}">
                <a16:creationId xmlns:a16="http://schemas.microsoft.com/office/drawing/2014/main" id="{4EA53C17-4955-8607-F7F5-93360E3B6FD4}"/>
              </a:ext>
            </a:extLst>
          </p:cNvPr>
          <p:cNvSpPr txBox="1"/>
          <p:nvPr/>
        </p:nvSpPr>
        <p:spPr>
          <a:xfrm>
            <a:off x="5513196" y="6169823"/>
            <a:ext cx="2283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N.B.: Unpublished data.</a:t>
            </a:r>
          </a:p>
        </p:txBody>
      </p:sp>
    </p:spTree>
    <p:extLst>
      <p:ext uri="{BB962C8B-B14F-4D97-AF65-F5344CB8AC3E}">
        <p14:creationId xmlns:p14="http://schemas.microsoft.com/office/powerpoint/2010/main" val="3663185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32CEEC5C-DE43-3BBA-1F77-D3DF2648EEFD}"/>
              </a:ext>
            </a:extLst>
          </p:cNvPr>
          <p:cNvSpPr txBox="1">
            <a:spLocks/>
          </p:cNvSpPr>
          <p:nvPr/>
        </p:nvSpPr>
        <p:spPr>
          <a:xfrm>
            <a:off x="1905589" y="158648"/>
            <a:ext cx="9052553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 time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Roos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6A3AB1C-D840-EDA1-7E97-2B435266416F}"/>
              </a:ext>
            </a:extLst>
          </p:cNvPr>
          <p:cNvSpPr txBox="1"/>
          <p:nvPr/>
        </p:nvSpPr>
        <p:spPr>
          <a:xfrm>
            <a:off x="421748" y="4250764"/>
            <a:ext cx="2846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“Numerical modeling of air-vented parallel plate ionization chambers for ultra-high dose rate applications”  Phys Med. 2022 Oct 28;103:147-156. </a:t>
            </a:r>
            <a:r>
              <a:rPr lang="en-US" sz="1200" dirty="0" err="1"/>
              <a:t>doi</a:t>
            </a:r>
            <a:r>
              <a:rPr lang="en-US" sz="1200" dirty="0"/>
              <a:t>: 10.1016/j.ejmp.2022.10.006.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13">
                <a:extLst>
                  <a:ext uri="{FF2B5EF4-FFF2-40B4-BE49-F238E27FC236}">
                    <a16:creationId xmlns:a16="http://schemas.microsoft.com/office/drawing/2014/main" id="{BBC00FEB-9D1A-86FA-FF93-F601125F6F78}"/>
                  </a:ext>
                </a:extLst>
              </p:cNvPr>
              <p:cNvSpPr txBox="1"/>
              <p:nvPr/>
            </p:nvSpPr>
            <p:spPr>
              <a:xfrm>
                <a:off x="378941" y="1869999"/>
                <a:ext cx="293235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CCE dependence on pulse duration for a 2 mm PPIC operated at 300 V bias voltage for a dose per pulse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of 0.5 </a:t>
                </a:r>
                <a:r>
                  <a:rPr lang="en-US" dirty="0" err="1"/>
                  <a:t>Gy</a:t>
                </a:r>
                <a:r>
                  <a:rPr lang="en-US" dirty="0"/>
                  <a:t>. </a:t>
                </a:r>
              </a:p>
            </p:txBody>
          </p:sp>
        </mc:Choice>
        <mc:Fallback>
          <p:sp>
            <p:nvSpPr>
              <p:cNvPr id="6" name="TextBox 13">
                <a:extLst>
                  <a:ext uri="{FF2B5EF4-FFF2-40B4-BE49-F238E27FC236}">
                    <a16:creationId xmlns:a16="http://schemas.microsoft.com/office/drawing/2014/main" id="{BBC00FEB-9D1A-86FA-FF93-F601125F6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41" y="1869999"/>
                <a:ext cx="2932351" cy="1477328"/>
              </a:xfrm>
              <a:prstGeom prst="rect">
                <a:avLst/>
              </a:prstGeom>
              <a:blipFill>
                <a:blip r:embed="rId2"/>
                <a:stretch>
                  <a:fillRect l="-1663" t="-2479" b="-578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n 6">
            <a:extLst>
              <a:ext uri="{FF2B5EF4-FFF2-40B4-BE49-F238E27FC236}">
                <a16:creationId xmlns:a16="http://schemas.microsoft.com/office/drawing/2014/main" id="{BFB2EB3D-C0A4-F164-84CC-5442686FD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04" t="27611" r="18983" b="26512"/>
          <a:stretch/>
        </p:blipFill>
        <p:spPr>
          <a:xfrm>
            <a:off x="3551283" y="1281519"/>
            <a:ext cx="8218969" cy="31462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EEF68FAC-4E77-31DD-AA3D-16A73AE9A217}"/>
                  </a:ext>
                </a:extLst>
              </p:cNvPr>
              <p:cNvSpPr txBox="1"/>
              <p:nvPr/>
            </p:nvSpPr>
            <p:spPr>
              <a:xfrm>
                <a:off x="4247707" y="4758596"/>
                <a:ext cx="10366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EEF68FAC-4E77-31DD-AA3D-16A73AE9A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707" y="4758596"/>
                <a:ext cx="1036630" cy="276999"/>
              </a:xfrm>
              <a:prstGeom prst="rect">
                <a:avLst/>
              </a:prstGeom>
              <a:blipFill>
                <a:blip r:embed="rId4"/>
                <a:stretch>
                  <a:fillRect l="-5294" r="-4118" b="-1555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AAE33C5F-471A-5854-9A30-7BA45DD18FE8}"/>
                  </a:ext>
                </a:extLst>
              </p:cNvPr>
              <p:cNvSpPr txBox="1"/>
              <p:nvPr/>
            </p:nvSpPr>
            <p:spPr>
              <a:xfrm>
                <a:off x="6569149" y="4743173"/>
                <a:ext cx="1432059" cy="526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den>
                      </m:f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AAE33C5F-471A-5854-9A30-7BA45DD18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149" y="4743173"/>
                <a:ext cx="1432059" cy="526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52F237D3-2A2E-243B-2AD6-957F1FA44937}"/>
                  </a:ext>
                </a:extLst>
              </p:cNvPr>
              <p:cNvSpPr txBox="1"/>
              <p:nvPr/>
            </p:nvSpPr>
            <p:spPr>
              <a:xfrm>
                <a:off x="4247707" y="5158836"/>
                <a:ext cx="16382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=(1−</m:t>
                      </m:r>
                      <m:r>
                        <a:rPr lang="es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∆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52F237D3-2A2E-243B-2AD6-957F1FA44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707" y="5158836"/>
                <a:ext cx="1638269" cy="276999"/>
              </a:xfrm>
              <a:prstGeom prst="rect">
                <a:avLst/>
              </a:prstGeom>
              <a:blipFill>
                <a:blip r:embed="rId6"/>
                <a:stretch>
                  <a:fillRect l="-3346" t="-2174" r="-2230" b="-3260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952CF811-064D-3DB4-E6F9-702411FA845A}"/>
                  </a:ext>
                </a:extLst>
              </p:cNvPr>
              <p:cNvSpPr txBox="1"/>
              <p:nvPr/>
            </p:nvSpPr>
            <p:spPr>
              <a:xfrm>
                <a:off x="8515417" y="4743173"/>
                <a:ext cx="1437381" cy="526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den>
                      </m:f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952CF811-064D-3DB4-E6F9-702411FA8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417" y="4743173"/>
                <a:ext cx="1437381" cy="526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0109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4793-2090-9CE9-B169-366426580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903" y="236840"/>
            <a:ext cx="11656193" cy="109144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collection efficiency and influence magnitudes</a:t>
            </a:r>
          </a:p>
        </p:txBody>
      </p:sp>
      <p:sp>
        <p:nvSpPr>
          <p:cNvPr id="11" name="7 CuadroTexto">
            <a:extLst>
              <a:ext uri="{FF2B5EF4-FFF2-40B4-BE49-F238E27FC236}">
                <a16:creationId xmlns:a16="http://schemas.microsoft.com/office/drawing/2014/main" id="{5C237F0B-2B88-6142-0B12-D6D653D316E7}"/>
              </a:ext>
            </a:extLst>
          </p:cNvPr>
          <p:cNvSpPr txBox="1"/>
          <p:nvPr/>
        </p:nvSpPr>
        <p:spPr>
          <a:xfrm>
            <a:off x="3106736" y="4680428"/>
            <a:ext cx="5835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Typical</a:t>
            </a:r>
            <a:r>
              <a:rPr lang="es-ES" sz="1400" dirty="0"/>
              <a:t> </a:t>
            </a:r>
            <a:r>
              <a:rPr lang="es-ES" sz="1400" dirty="0" err="1"/>
              <a:t>sensitivity</a:t>
            </a:r>
            <a:r>
              <a:rPr lang="es-ES" sz="1400" dirty="0"/>
              <a:t> </a:t>
            </a:r>
            <a:r>
              <a:rPr lang="es-ES" sz="1400" dirty="0" err="1"/>
              <a:t>factors</a:t>
            </a:r>
            <a:r>
              <a:rPr lang="es-ES" sz="1400" dirty="0"/>
              <a:t> </a:t>
            </a:r>
            <a:r>
              <a:rPr lang="es-ES" sz="1400" dirty="0" err="1"/>
              <a:t>for</a:t>
            </a:r>
            <a:r>
              <a:rPr lang="es-ES" sz="1400" dirty="0"/>
              <a:t> CCE </a:t>
            </a:r>
            <a:r>
              <a:rPr lang="es-ES" sz="1400" dirty="0" err="1"/>
              <a:t>Advanced</a:t>
            </a:r>
            <a:r>
              <a:rPr lang="es-ES" sz="1400" dirty="0"/>
              <a:t> Markus  (@ 1 Gy DPP and 1 </a:t>
            </a:r>
            <a:r>
              <a:rPr lang="el-GR" sz="1400" dirty="0"/>
              <a:t>μ</a:t>
            </a:r>
            <a:r>
              <a:rPr lang="es-ES" sz="1400" dirty="0"/>
              <a:t>s) </a:t>
            </a:r>
            <a:endParaRPr lang="en-GB" sz="1400" dirty="0"/>
          </a:p>
        </p:txBody>
      </p:sp>
      <p:graphicFrame>
        <p:nvGraphicFramePr>
          <p:cNvPr id="12" name="1 Tabla">
            <a:extLst>
              <a:ext uri="{FF2B5EF4-FFF2-40B4-BE49-F238E27FC236}">
                <a16:creationId xmlns:a16="http://schemas.microsoft.com/office/drawing/2014/main" id="{B4CD9D8E-5D88-87D1-BF58-BDCAD0B87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144258"/>
              </p:ext>
            </p:extLst>
          </p:nvPr>
        </p:nvGraphicFramePr>
        <p:xfrm>
          <a:off x="4231908" y="5034363"/>
          <a:ext cx="358561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r>
                        <a:rPr lang="en-GB" sz="1200" dirty="0"/>
                        <a:t>Magnitude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Sensitivity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1200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0.12 % K</a:t>
                      </a:r>
                      <a:r>
                        <a:rPr lang="en-GB" sz="1200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1200" dirty="0"/>
                        <a:t>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0.03 % hPa</a:t>
                      </a:r>
                      <a:r>
                        <a:rPr lang="en-GB" sz="1200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1200" dirty="0"/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0.08 % V</a:t>
                      </a:r>
                      <a:r>
                        <a:rPr lang="en-GB" sz="1200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1200" dirty="0"/>
                        <a:t>Chamber</a:t>
                      </a:r>
                      <a:r>
                        <a:rPr lang="en-GB" sz="1200" baseline="0" dirty="0"/>
                        <a:t> gap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0.06 % </a:t>
                      </a:r>
                      <a:r>
                        <a:rPr lang="el-GR" sz="1200" dirty="0"/>
                        <a:t>μ</a:t>
                      </a:r>
                      <a:r>
                        <a:rPr lang="en-GB" sz="1200" dirty="0"/>
                        <a:t>m</a:t>
                      </a:r>
                      <a:r>
                        <a:rPr lang="en-GB" sz="1200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55DB27E0-011C-6155-801E-FB610798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53" y="1425940"/>
            <a:ext cx="3986022" cy="3156835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AB4170B7-03B5-4988-FD48-A6347900A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25940"/>
            <a:ext cx="4176736" cy="315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89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4793-2090-9CE9-B169-366426580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903" y="236840"/>
            <a:ext cx="11656193" cy="109144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collection efficiency and influence magnitudes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AC5197F3-C24D-94CD-6482-E5991B112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4" y="1423033"/>
            <a:ext cx="5349245" cy="4011934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8DED53A6-D5B8-7C9D-CDDC-8B53CE73B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1423033"/>
            <a:ext cx="5181605" cy="3886204"/>
          </a:xfrm>
          <a:prstGeom prst="rect">
            <a:avLst/>
          </a:prstGeom>
        </p:spPr>
      </p:pic>
      <p:sp>
        <p:nvSpPr>
          <p:cNvPr id="9" name="7 CuadroTexto">
            <a:extLst>
              <a:ext uri="{FF2B5EF4-FFF2-40B4-BE49-F238E27FC236}">
                <a16:creationId xmlns:a16="http://schemas.microsoft.com/office/drawing/2014/main" id="{E3A6DEF5-DD98-F451-2A7D-E054B40E0529}"/>
              </a:ext>
            </a:extLst>
          </p:cNvPr>
          <p:cNvSpPr txBox="1"/>
          <p:nvPr/>
        </p:nvSpPr>
        <p:spPr>
          <a:xfrm>
            <a:off x="4255766" y="5529713"/>
            <a:ext cx="5835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CCE </a:t>
            </a:r>
            <a:r>
              <a:rPr lang="es-ES" sz="1400" dirty="0" err="1"/>
              <a:t>Advanced</a:t>
            </a:r>
            <a:r>
              <a:rPr lang="es-ES" sz="1400" dirty="0"/>
              <a:t> Markus  (pulse </a:t>
            </a:r>
            <a:r>
              <a:rPr lang="es-ES" sz="1400" dirty="0" err="1"/>
              <a:t>duration</a:t>
            </a:r>
            <a:r>
              <a:rPr lang="es-ES" sz="1400" dirty="0"/>
              <a:t> 2.5 </a:t>
            </a:r>
            <a:r>
              <a:rPr lang="el-GR" sz="1400" dirty="0"/>
              <a:t>μ</a:t>
            </a:r>
            <a:r>
              <a:rPr lang="es-ES" sz="1400" dirty="0"/>
              <a:t>s)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74588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4793-2090-9CE9-B169-366426580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903" y="274987"/>
            <a:ext cx="11656193" cy="81393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importance of electrode distance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E5185C1E-721F-BFBC-345F-26EF7B8403B8}"/>
              </a:ext>
            </a:extLst>
          </p:cNvPr>
          <p:cNvSpPr txBox="1"/>
          <p:nvPr/>
        </p:nvSpPr>
        <p:spPr>
          <a:xfrm>
            <a:off x="601622" y="3106489"/>
            <a:ext cx="34536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Gómez, F, Gonzalez-</a:t>
            </a:r>
            <a:r>
              <a:rPr lang="en-US" sz="10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Castaño</a:t>
            </a:r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, DM, Fernández, NG, Pardo-Montero, J, </a:t>
            </a:r>
            <a:r>
              <a:rPr lang="en-US" sz="10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Schüller</a:t>
            </a:r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, A, Gasparini, A, </a:t>
            </a:r>
            <a:r>
              <a:rPr lang="en-US" sz="10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Vanreusel</a:t>
            </a:r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, V, Verellen, D, </a:t>
            </a:r>
            <a:r>
              <a:rPr lang="en-US" sz="10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Felici</a:t>
            </a:r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, G, </a:t>
            </a:r>
            <a:r>
              <a:rPr lang="en-US" sz="10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Kranzer</a:t>
            </a:r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, R, Paz-Martín, J. Development of an ultra-thin parallel plate ionization chamber for dosimetry in FLASH radiotherapy. </a:t>
            </a:r>
            <a:r>
              <a:rPr lang="en-US" sz="1000" b="0" i="1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Med Phys</a:t>
            </a:r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. 2022; 49: 4705– 4714. </a:t>
            </a:r>
          </a:p>
          <a:p>
            <a:r>
              <a:rPr lang="en-US" sz="1000" b="0" i="0" u="none" strike="noStrike" dirty="0">
                <a:solidFill>
                  <a:srgbClr val="263C80"/>
                </a:solidFill>
                <a:effectLst/>
                <a:latin typeface="Open Sans" panose="020B0606030504020204" pitchFamily="34" charset="0"/>
                <a:hlinkClick r:id="rId2"/>
              </a:rPr>
              <a:t>https://doi.org/10.1002/mp.15668</a:t>
            </a:r>
            <a:endParaRPr lang="en-US" sz="1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C9CBBF2-9296-EA71-9258-40234224D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29" t="22903" r="16536" b="4627"/>
          <a:stretch/>
        </p:blipFill>
        <p:spPr>
          <a:xfrm>
            <a:off x="4396545" y="1806725"/>
            <a:ext cx="5518672" cy="429230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79F8D238-8CD8-CB85-DF38-C2EC671C8808}"/>
              </a:ext>
            </a:extLst>
          </p:cNvPr>
          <p:cNvSpPr txBox="1"/>
          <p:nvPr/>
        </p:nvSpPr>
        <p:spPr>
          <a:xfrm>
            <a:off x="6727220" y="3629709"/>
            <a:ext cx="2846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Charge collection efficiency 99%  @ 300 V </a:t>
            </a:r>
          </a:p>
        </p:txBody>
      </p:sp>
    </p:spTree>
    <p:extLst>
      <p:ext uri="{BB962C8B-B14F-4D97-AF65-F5344CB8AC3E}">
        <p14:creationId xmlns:p14="http://schemas.microsoft.com/office/powerpoint/2010/main" val="935546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32CEEC5C-DE43-3BBA-1F77-D3DF2648EEFD}"/>
              </a:ext>
            </a:extLst>
          </p:cNvPr>
          <p:cNvSpPr txBox="1">
            <a:spLocks/>
          </p:cNvSpPr>
          <p:nvPr/>
        </p:nvSpPr>
        <p:spPr>
          <a:xfrm>
            <a:off x="2425559" y="346552"/>
            <a:ext cx="77724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recombination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76B45-72E9-DEFE-A6F5-70B9EC7E080B}"/>
              </a:ext>
            </a:extLst>
          </p:cNvPr>
          <p:cNvSpPr txBox="1"/>
          <p:nvPr/>
        </p:nvSpPr>
        <p:spPr>
          <a:xfrm>
            <a:off x="1099078" y="1138640"/>
            <a:ext cx="879749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UHDR and the recombination problem in PPIC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Equations of charge carrier transport and numerical solutions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Electron mobility and electron attachment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Free electron fraction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Contribution of electric field perturbation and electron-ion recombination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Magnitudes of influence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Pulse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Instantaneous electrical current data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importance of the electrode distance: Ultra Thin 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Saturation effect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Charge multiplication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Dose rate dependence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Some invariants from experimental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8462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4793-2090-9CE9-B169-366426580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903" y="274987"/>
            <a:ext cx="11656193" cy="81393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importance of electrode distance: Ultra Thin IC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2B656F18-6D90-ED51-6F87-19FC0269DE3F}"/>
              </a:ext>
            </a:extLst>
          </p:cNvPr>
          <p:cNvSpPr txBox="1"/>
          <p:nvPr/>
        </p:nvSpPr>
        <p:spPr>
          <a:xfrm>
            <a:off x="429851" y="4451441"/>
            <a:ext cx="3453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“Charge collection efficiency, underlying recombination mechanisms, and the role of electrode distance of vented ionization chambers under ultra-high dose-per-pulse conditions”</a:t>
            </a:r>
          </a:p>
          <a:p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Phys Med. 2022 Nov 7;104:10-17. </a:t>
            </a:r>
          </a:p>
          <a:p>
            <a:r>
              <a:rPr lang="en-US" sz="10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doi</a:t>
            </a:r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: 10.1016/j.ejmp.2022.10.021.</a:t>
            </a:r>
            <a:endParaRPr lang="en-US" sz="1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D329BD5-1B8E-D8F4-CD5F-6B8CA9005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11" t="26510" r="14379" b="39451"/>
          <a:stretch/>
        </p:blipFill>
        <p:spPr>
          <a:xfrm>
            <a:off x="1480247" y="1081004"/>
            <a:ext cx="9025828" cy="3226697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3A42AC23-E4EA-421C-57EC-0E56415F003E}"/>
              </a:ext>
            </a:extLst>
          </p:cNvPr>
          <p:cNvSpPr txBox="1"/>
          <p:nvPr/>
        </p:nvSpPr>
        <p:spPr>
          <a:xfrm>
            <a:off x="4258965" y="4375611"/>
            <a:ext cx="74155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baseline="0" dirty="0">
                <a:solidFill>
                  <a:srgbClr val="000000"/>
                </a:solidFill>
                <a:latin typeface="Charis SIL"/>
              </a:rPr>
              <a:t>Charge collection efficiency of the PPICs with different electrode distances and three different chamber voltages. From left to right d = 1 mm, 0.5 mm, 0.25 mm. Experimental and simulated data as well as comparative data from the literature are presented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35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4793-2090-9CE9-B169-366426580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296" y="124886"/>
            <a:ext cx="11656193" cy="81393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importance of electrode distance: UTIC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FD22A4-1738-D86B-2DFF-0106FD6B33B7}"/>
              </a:ext>
            </a:extLst>
          </p:cNvPr>
          <p:cNvSpPr txBox="1"/>
          <p:nvPr/>
        </p:nvSpPr>
        <p:spPr>
          <a:xfrm>
            <a:off x="8739201" y="3836570"/>
            <a:ext cx="2678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Measurement of UTIC charge vs. dose per pulse at water phantom PTB, pulse duration 2.5 µs.</a:t>
            </a:r>
            <a:endParaRPr lang="en-US" sz="1400" dirty="0"/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9677519F-87C0-0C71-C2CD-46AD5E40CEA1}"/>
              </a:ext>
            </a:extLst>
          </p:cNvPr>
          <p:cNvSpPr txBox="1"/>
          <p:nvPr/>
        </p:nvSpPr>
        <p:spPr>
          <a:xfrm>
            <a:off x="228512" y="2882463"/>
            <a:ext cx="3069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Gómez, F, Gonzalez-</a:t>
            </a:r>
            <a:r>
              <a:rPr lang="en-US" sz="10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Castaño</a:t>
            </a:r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, DM, Fernández, NG, Pardo-Montero, J, </a:t>
            </a:r>
            <a:r>
              <a:rPr lang="en-US" sz="10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Schüller</a:t>
            </a:r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, A, Gasparini, A, </a:t>
            </a:r>
            <a:r>
              <a:rPr lang="en-US" sz="10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Vanreusel</a:t>
            </a:r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, V, Verellen, D, </a:t>
            </a:r>
            <a:r>
              <a:rPr lang="en-US" sz="10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Felici</a:t>
            </a:r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, G, </a:t>
            </a:r>
            <a:r>
              <a:rPr lang="en-US" sz="10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Kranzer</a:t>
            </a:r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, R, Paz-Martín, J. Development of an ultra-thin parallel plate ionization chamber for dosimetry in FLASH radiotherapy. </a:t>
            </a:r>
            <a:r>
              <a:rPr lang="en-US" sz="1000" b="0" i="1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Med Phys</a:t>
            </a:r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. 2022; 49: 4705– 4714. </a:t>
            </a:r>
          </a:p>
          <a:p>
            <a:r>
              <a:rPr lang="en-US" sz="1000" b="0" i="0" u="none" strike="noStrike" dirty="0">
                <a:solidFill>
                  <a:srgbClr val="263C80"/>
                </a:solidFill>
                <a:effectLst/>
                <a:latin typeface="Open Sans" panose="020B0606030504020204" pitchFamily="34" charset="0"/>
                <a:hlinkClick r:id="rId2"/>
              </a:rPr>
              <a:t>https://doi.org/10.1002/mp.15668</a:t>
            </a:r>
            <a:endParaRPr lang="en-US" sz="10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2DEBCB8-7E17-D508-25F6-420DFA238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66" t="16124" r="28837" b="8062"/>
          <a:stretch/>
        </p:blipFill>
        <p:spPr>
          <a:xfrm>
            <a:off x="3298039" y="1586703"/>
            <a:ext cx="5164857" cy="44231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7F9672E-67FD-D19A-8303-7AB8C9F78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96" y="1855349"/>
            <a:ext cx="2365786" cy="177584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9BE33FA-691D-F9DF-4E73-DF730EA8E056}"/>
              </a:ext>
            </a:extLst>
          </p:cNvPr>
          <p:cNvSpPr txBox="1"/>
          <p:nvPr/>
        </p:nvSpPr>
        <p:spPr>
          <a:xfrm>
            <a:off x="5460481" y="1970164"/>
            <a:ext cx="8399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250 V</a:t>
            </a:r>
          </a:p>
        </p:txBody>
      </p:sp>
    </p:spTree>
    <p:extLst>
      <p:ext uri="{BB962C8B-B14F-4D97-AF65-F5344CB8AC3E}">
        <p14:creationId xmlns:p14="http://schemas.microsoft.com/office/powerpoint/2010/main" val="2833309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4793-2090-9CE9-B169-366426580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296" y="124886"/>
            <a:ext cx="11656193" cy="81393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importance of electrode distance: UTIC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3C54439F-E644-71C2-F4B8-27562363E446}"/>
              </a:ext>
            </a:extLst>
          </p:cNvPr>
          <p:cNvSpPr txBox="1"/>
          <p:nvPr/>
        </p:nvSpPr>
        <p:spPr>
          <a:xfrm>
            <a:off x="248153" y="2921168"/>
            <a:ext cx="3453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“Charge collection efficiency, underlying recombination mechanisms, and the role of electrode distance of vented ionization chambers under ultra-high dose-per-pulse conditions”</a:t>
            </a:r>
          </a:p>
          <a:p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Phys Med. 2022 Nov 7;104:10-17. </a:t>
            </a:r>
          </a:p>
          <a:p>
            <a:r>
              <a:rPr lang="en-US" sz="10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doi</a:t>
            </a:r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: 10.1016/j.ejmp.2022.10.021.</a:t>
            </a:r>
            <a:endParaRPr lang="en-US" sz="10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6861B87-CC20-B3AE-4AD6-D2340D821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04" t="17831" r="8367" b="20282"/>
          <a:stretch/>
        </p:blipFill>
        <p:spPr>
          <a:xfrm>
            <a:off x="3853757" y="938823"/>
            <a:ext cx="4504128" cy="538884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DE69242-E889-B761-FB11-2EE80B2BF34A}"/>
              </a:ext>
            </a:extLst>
          </p:cNvPr>
          <p:cNvSpPr txBox="1"/>
          <p:nvPr/>
        </p:nvSpPr>
        <p:spPr>
          <a:xfrm>
            <a:off x="8564027" y="1927760"/>
            <a:ext cx="26787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Measured dose per pulse vs reference dose for an UTIC operated at 250 V in MELAF 20 MeV electron beam </a:t>
            </a:r>
          </a:p>
          <a:p>
            <a:r>
              <a:rPr lang="en-US" sz="1400" dirty="0">
                <a:solidFill>
                  <a:srgbClr val="1C1D1E"/>
                </a:solidFill>
                <a:latin typeface="Open Sans" panose="020B0606030504020204" pitchFamily="34" charset="0"/>
              </a:rPr>
              <a:t>pulse duration </a:t>
            </a:r>
            <a:r>
              <a:rPr lang="en-US" sz="14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2.5 µs.</a:t>
            </a:r>
            <a:endParaRPr lang="en-US" sz="1400" dirty="0"/>
          </a:p>
        </p:txBody>
      </p:sp>
      <p:pic>
        <p:nvPicPr>
          <p:cNvPr id="12" name="Picture 24" descr="A picture containing indoor, connector&#10;&#10;Description automatically generated">
            <a:extLst>
              <a:ext uri="{FF2B5EF4-FFF2-40B4-BE49-F238E27FC236}">
                <a16:creationId xmlns:a16="http://schemas.microsoft.com/office/drawing/2014/main" id="{A4BF8D3D-0C01-DDFE-D860-CBAF1A71E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77" y="3428999"/>
            <a:ext cx="2145176" cy="16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70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4793-2090-9CE9-B169-366426580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296" y="124886"/>
            <a:ext cx="11656193" cy="81393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multiplication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5542C81-FCB1-C6A1-BFBB-B077E912B3A5}"/>
              </a:ext>
            </a:extLst>
          </p:cNvPr>
          <p:cNvSpPr txBox="1"/>
          <p:nvPr/>
        </p:nvSpPr>
        <p:spPr>
          <a:xfrm>
            <a:off x="191573" y="4701766"/>
            <a:ext cx="3453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“Charge collection efficiency, underlying recombination mechanisms, and the role of electrode distance of vented ionization chambers under ultra-high dose-per-pulse conditions”</a:t>
            </a:r>
          </a:p>
          <a:p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Phys Med. 2022 Nov 7;104:10-17. </a:t>
            </a:r>
          </a:p>
          <a:p>
            <a:r>
              <a:rPr lang="en-US" sz="10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doi</a:t>
            </a:r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: 10.1016/j.ejmp.2022.10.021.</a:t>
            </a:r>
            <a:endParaRPr lang="en-US" sz="1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7E1B8EB-B35B-2995-6C7B-8822303C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2" t="22337" r="13987" b="5097"/>
          <a:stretch/>
        </p:blipFill>
        <p:spPr>
          <a:xfrm>
            <a:off x="6777231" y="1511586"/>
            <a:ext cx="4349228" cy="3133872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114B2F1-ED2E-B9D1-7F80-63FD2FF99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43" t="21271" r="9672" b="5061"/>
          <a:stretch/>
        </p:blipFill>
        <p:spPr>
          <a:xfrm>
            <a:off x="1276565" y="1479125"/>
            <a:ext cx="4858827" cy="3133872"/>
          </a:xfrm>
          <a:prstGeom prst="rect">
            <a:avLst/>
          </a:prstGeom>
        </p:spPr>
      </p:pic>
      <p:sp>
        <p:nvSpPr>
          <p:cNvPr id="9" name="TextBox 52">
            <a:extLst>
              <a:ext uri="{FF2B5EF4-FFF2-40B4-BE49-F238E27FC236}">
                <a16:creationId xmlns:a16="http://schemas.microsoft.com/office/drawing/2014/main" id="{66DE4509-42F4-3582-A267-E9A6C5BCE27C}"/>
              </a:ext>
            </a:extLst>
          </p:cNvPr>
          <p:cNvSpPr txBox="1"/>
          <p:nvPr/>
        </p:nvSpPr>
        <p:spPr>
          <a:xfrm>
            <a:off x="4279895" y="5218221"/>
            <a:ext cx="59253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 Relative signal excess for UTIC at 500 V around 2 %.</a:t>
            </a: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25596327-09B3-0DA1-6C90-DE856328BF93}"/>
              </a:ext>
            </a:extLst>
          </p:cNvPr>
          <p:cNvSpPr txBox="1"/>
          <p:nvPr/>
        </p:nvSpPr>
        <p:spPr>
          <a:xfrm>
            <a:off x="7558282" y="1171951"/>
            <a:ext cx="2966844" cy="339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First Townsend coefficient in air</a:t>
            </a:r>
          </a:p>
        </p:txBody>
      </p:sp>
    </p:spTree>
    <p:extLst>
      <p:ext uri="{BB962C8B-B14F-4D97-AF65-F5344CB8AC3E}">
        <p14:creationId xmlns:p14="http://schemas.microsoft.com/office/powerpoint/2010/main" val="1767000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4793-2090-9CE9-B169-366426580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296" y="124886"/>
            <a:ext cx="11656193" cy="81393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UTIC dose rate dependence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32CD51F6-11D1-2443-2F8A-6582943F7771}"/>
              </a:ext>
            </a:extLst>
          </p:cNvPr>
          <p:cNvSpPr txBox="1"/>
          <p:nvPr/>
        </p:nvSpPr>
        <p:spPr>
          <a:xfrm>
            <a:off x="378941" y="5094857"/>
            <a:ext cx="2846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E-poster “</a:t>
            </a:r>
            <a:r>
              <a:rPr lang="en-US" sz="1200" b="1" dirty="0">
                <a:effectLst>
                  <a:outerShdw blurRad="50800" dist="50800" dir="13560000" sx="0" sy="0" algn="ctr">
                    <a:srgbClr val="000000">
                      <a:alpha val="43130"/>
                    </a:srgbClr>
                  </a:outerShdw>
                </a:effectLst>
              </a:rPr>
              <a:t>ION RECOMBINATION DOSE RATE DEPENDENCE OF ULTRA THIN AIR IONIZATION CHAMBER”  FRPT2022</a:t>
            </a:r>
            <a:endParaRPr lang="en-US" sz="1200" dirty="0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494A7C1D-FF23-B925-9D1D-F0D846EB08CE}"/>
              </a:ext>
            </a:extLst>
          </p:cNvPr>
          <p:cNvSpPr txBox="1"/>
          <p:nvPr/>
        </p:nvSpPr>
        <p:spPr>
          <a:xfrm>
            <a:off x="367837" y="1868473"/>
            <a:ext cx="23048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CCE dependence on instantaneous dose rate </a:t>
            </a:r>
            <a:r>
              <a:rPr lang="es-ES" dirty="0" err="1"/>
              <a:t>is</a:t>
            </a:r>
            <a:r>
              <a:rPr lang="es-ES" dirty="0"/>
              <a:t> more </a:t>
            </a:r>
            <a:r>
              <a:rPr lang="es-ES" dirty="0" err="1"/>
              <a:t>evident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chambers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ion </a:t>
            </a:r>
            <a:r>
              <a:rPr lang="es-ES" dirty="0" err="1"/>
              <a:t>collection</a:t>
            </a:r>
            <a:r>
              <a:rPr lang="es-ES" dirty="0"/>
              <a:t> time similar </a:t>
            </a:r>
            <a:r>
              <a:rPr lang="es-ES" dirty="0" err="1"/>
              <a:t>to</a:t>
            </a:r>
            <a:r>
              <a:rPr lang="es-ES" dirty="0"/>
              <a:t> pulse </a:t>
            </a:r>
            <a:r>
              <a:rPr lang="es-ES" dirty="0" err="1"/>
              <a:t>duration</a:t>
            </a:r>
            <a:r>
              <a:rPr lang="es-ES" dirty="0"/>
              <a:t>.</a:t>
            </a:r>
            <a:endParaRPr lang="en-US" dirty="0"/>
          </a:p>
        </p:txBody>
      </p:sp>
      <p:pic>
        <p:nvPicPr>
          <p:cNvPr id="8" name="Picture 44" descr="Chart, line chart&#10;&#10;Description automatically generated">
            <a:extLst>
              <a:ext uri="{FF2B5EF4-FFF2-40B4-BE49-F238E27FC236}">
                <a16:creationId xmlns:a16="http://schemas.microsoft.com/office/drawing/2014/main" id="{FD0CE189-7AEE-8D60-4735-2169D0B2A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20830"/>
            <a:ext cx="3167485" cy="2584237"/>
          </a:xfrm>
          <a:prstGeom prst="rect">
            <a:avLst/>
          </a:prstGeom>
        </p:spPr>
      </p:pic>
      <p:pic>
        <p:nvPicPr>
          <p:cNvPr id="10" name="Picture 46" descr="Chart, line chart&#10;&#10;Description automatically generated">
            <a:extLst>
              <a:ext uri="{FF2B5EF4-FFF2-40B4-BE49-F238E27FC236}">
                <a16:creationId xmlns:a16="http://schemas.microsoft.com/office/drawing/2014/main" id="{3C24C1BE-AB25-BCF5-7E31-8D2ACBCB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25" y="1320830"/>
            <a:ext cx="3164817" cy="2584237"/>
          </a:xfrm>
          <a:prstGeom prst="rect">
            <a:avLst/>
          </a:prstGeom>
        </p:spPr>
      </p:pic>
      <p:pic>
        <p:nvPicPr>
          <p:cNvPr id="11" name="Picture 48" descr="Chart&#10;&#10;Description automatically generated">
            <a:extLst>
              <a:ext uri="{FF2B5EF4-FFF2-40B4-BE49-F238E27FC236}">
                <a16:creationId xmlns:a16="http://schemas.microsoft.com/office/drawing/2014/main" id="{C36CB7F3-85CA-BBC4-852E-9019E2B14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518" y="1305015"/>
            <a:ext cx="3160482" cy="2584237"/>
          </a:xfrm>
          <a:prstGeom prst="rect">
            <a:avLst/>
          </a:prstGeom>
        </p:spPr>
      </p:pic>
      <p:sp>
        <p:nvSpPr>
          <p:cNvPr id="12" name="TextBox 52">
            <a:extLst>
              <a:ext uri="{FF2B5EF4-FFF2-40B4-BE49-F238E27FC236}">
                <a16:creationId xmlns:a16="http://schemas.microsoft.com/office/drawing/2014/main" id="{A3BDF96E-8BAC-4D66-4F98-6E82FF1AF947}"/>
              </a:ext>
            </a:extLst>
          </p:cNvPr>
          <p:cNvSpPr txBox="1"/>
          <p:nvPr/>
        </p:nvSpPr>
        <p:spPr>
          <a:xfrm>
            <a:off x="3941691" y="4350968"/>
            <a:ext cx="75705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 CCE as a function of dose per pulse for different instantaneous dose rates for the Ultra-Thin Ionization Chamber  (0.25 mm) operated at different polarization voltages: A) 100 V, B) 200 V and C) 300 V.  Experimental data from MELAF (PTB) is shown with circles with uncertainty bars while numerical simulation predictions are indicated with solid lines. </a:t>
            </a:r>
          </a:p>
        </p:txBody>
      </p:sp>
    </p:spTree>
    <p:extLst>
      <p:ext uri="{BB962C8B-B14F-4D97-AF65-F5344CB8AC3E}">
        <p14:creationId xmlns:p14="http://schemas.microsoft.com/office/powerpoint/2010/main" val="1117003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4793-2090-9CE9-B169-366426580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745" y="62523"/>
            <a:ext cx="11656193" cy="81393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invariants from experimental data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9AD8BF-E228-A15F-F675-ECC7EEDDD43A}"/>
              </a:ext>
            </a:extLst>
          </p:cNvPr>
          <p:cNvSpPr txBox="1"/>
          <p:nvPr/>
        </p:nvSpPr>
        <p:spPr>
          <a:xfrm>
            <a:off x="855095" y="1931142"/>
            <a:ext cx="35746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Ion collection time defined at 99.95% of total collected charge for a </a:t>
            </a:r>
            <a:r>
              <a:rPr lang="en-US" sz="2000" dirty="0" err="1"/>
              <a:t>Roos</a:t>
            </a:r>
            <a:r>
              <a:rPr lang="en-US" sz="2000" dirty="0"/>
              <a:t> chamber show a linear relationship with inverse of the operating chamber voltage independently of the DPP (0.2 </a:t>
            </a:r>
            <a:r>
              <a:rPr lang="en-US" sz="2000" dirty="0" err="1"/>
              <a:t>Gy</a:t>
            </a:r>
            <a:r>
              <a:rPr lang="en-US" sz="2000" dirty="0"/>
              <a:t> to 5.8 </a:t>
            </a:r>
            <a:r>
              <a:rPr lang="en-US" sz="2000" dirty="0" err="1"/>
              <a:t>Gy</a:t>
            </a:r>
            <a:r>
              <a:rPr lang="en-US" sz="2000" dirty="0"/>
              <a:t>).</a:t>
            </a:r>
            <a:endParaRPr lang="es-E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144DAC-123D-FF31-6774-672F8804B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9" t="23876" r="54128" b="11783"/>
          <a:stretch/>
        </p:blipFill>
        <p:spPr>
          <a:xfrm>
            <a:off x="4974475" y="1567081"/>
            <a:ext cx="4827182" cy="441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27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4793-2090-9CE9-B169-366426580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903" y="391999"/>
            <a:ext cx="11656193" cy="81393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invariants from experimental data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0B73839-A7EC-8065-35D6-C1AAA7DB39F9}"/>
              </a:ext>
            </a:extLst>
          </p:cNvPr>
          <p:cNvSpPr txBox="1"/>
          <p:nvPr/>
        </p:nvSpPr>
        <p:spPr>
          <a:xfrm>
            <a:off x="720985" y="2153839"/>
            <a:ext cx="35265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Under equal irradiation conditions CCE between two PPIC chambers is invariant if</a:t>
            </a:r>
            <a:endParaRPr lang="es-ES" dirty="0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08CC8B7C-8330-FD7F-7007-4A66EAD57E29}"/>
              </a:ext>
            </a:extLst>
          </p:cNvPr>
          <p:cNvSpPr txBox="1"/>
          <p:nvPr/>
        </p:nvSpPr>
        <p:spPr>
          <a:xfrm>
            <a:off x="3747657" y="5859295"/>
            <a:ext cx="6815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“Charge collection efficiency, underlying recombination mechanisms, and the role of electrode distance of vented ionization chambers under ultra-high dose-per-pulse conditions”</a:t>
            </a:r>
          </a:p>
          <a:p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Phys Med. 2022 Nov 7;104:10-17. </a:t>
            </a:r>
          </a:p>
          <a:p>
            <a:r>
              <a:rPr lang="en-US" sz="10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doi</a:t>
            </a:r>
            <a:r>
              <a:rPr lang="en-US" sz="10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: 10.1016/j.ejmp.2022.10.021.</a:t>
            </a:r>
            <a:endParaRPr lang="en-US" sz="1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88F066F-E902-BF0E-879C-193644B19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86" t="25737" r="25261" b="31938"/>
          <a:stretch/>
        </p:blipFill>
        <p:spPr>
          <a:xfrm>
            <a:off x="4492137" y="1274122"/>
            <a:ext cx="6087598" cy="43849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035AAA18-D09B-7F61-DA57-14F32190AFEB}"/>
                  </a:ext>
                </a:extLst>
              </p:cNvPr>
              <p:cNvSpPr txBox="1"/>
              <p:nvPr/>
            </p:nvSpPr>
            <p:spPr>
              <a:xfrm>
                <a:off x="1302832" y="3213541"/>
                <a:ext cx="1846767" cy="6954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s-E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s-E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s-E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035AAA18-D09B-7F61-DA57-14F32190A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832" y="3213541"/>
                <a:ext cx="1846767" cy="695447"/>
              </a:xfrm>
              <a:prstGeom prst="rect">
                <a:avLst/>
              </a:prstGeom>
              <a:blipFill>
                <a:blip r:embed="rId3"/>
                <a:stretch>
                  <a:fillRect b="-87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8302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4793-2090-9CE9-B169-366426580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903" y="428283"/>
            <a:ext cx="11656193" cy="81393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6 CuadroTexto">
            <a:extLst>
              <a:ext uri="{FF2B5EF4-FFF2-40B4-BE49-F238E27FC236}">
                <a16:creationId xmlns:a16="http://schemas.microsoft.com/office/drawing/2014/main" id="{E78264B4-929B-D1C7-75BF-3C4F394EE6AA}"/>
              </a:ext>
            </a:extLst>
          </p:cNvPr>
          <p:cNvSpPr txBox="1"/>
          <p:nvPr/>
        </p:nvSpPr>
        <p:spPr>
          <a:xfrm>
            <a:off x="758354" y="1317754"/>
            <a:ext cx="109515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Ultra </a:t>
            </a:r>
            <a:r>
              <a:rPr lang="es-ES" sz="2800" dirty="0" err="1"/>
              <a:t>Thin</a:t>
            </a:r>
            <a:r>
              <a:rPr lang="es-ES" sz="2800" dirty="0"/>
              <a:t> Air </a:t>
            </a:r>
            <a:r>
              <a:rPr lang="es-ES" sz="2800" dirty="0" err="1"/>
              <a:t>Ionization</a:t>
            </a:r>
            <a:r>
              <a:rPr lang="es-ES" sz="2800" dirty="0"/>
              <a:t> Chambers are </a:t>
            </a:r>
            <a:r>
              <a:rPr lang="es-ES" sz="2800" dirty="0" err="1"/>
              <a:t>able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work</a:t>
            </a:r>
            <a:r>
              <a:rPr lang="es-ES" sz="2800" dirty="0"/>
              <a:t> at DPP </a:t>
            </a:r>
            <a:r>
              <a:rPr lang="es-ES" sz="2800" dirty="0" err="1"/>
              <a:t>of</a:t>
            </a:r>
            <a:r>
              <a:rPr lang="es-ES" sz="2800" dirty="0"/>
              <a:t> 5.5 Gy </a:t>
            </a:r>
            <a:r>
              <a:rPr lang="es-ES" sz="2800" dirty="0" err="1"/>
              <a:t>with</a:t>
            </a:r>
            <a:r>
              <a:rPr lang="es-ES" sz="2800" dirty="0"/>
              <a:t> CCE &gt; 99 % </a:t>
            </a:r>
            <a:r>
              <a:rPr lang="es-ES" sz="2800" dirty="0" err="1"/>
              <a:t>for</a:t>
            </a:r>
            <a:r>
              <a:rPr lang="es-ES" sz="2800" dirty="0"/>
              <a:t> 2.5 µs pulse </a:t>
            </a:r>
            <a:r>
              <a:rPr lang="es-ES" sz="2800" dirty="0" err="1"/>
              <a:t>duration</a:t>
            </a:r>
            <a:r>
              <a:rPr lang="es-ES" sz="2800" dirty="0"/>
              <a:t> and </a:t>
            </a:r>
            <a:r>
              <a:rPr lang="es-ES" sz="2800" dirty="0" err="1"/>
              <a:t>V</a:t>
            </a:r>
            <a:r>
              <a:rPr lang="es-ES" sz="2800" baseline="-25000" dirty="0" err="1"/>
              <a:t>bias</a:t>
            </a:r>
            <a:r>
              <a:rPr lang="es-ES" sz="2800" dirty="0"/>
              <a:t> 250 V.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Pulse </a:t>
            </a:r>
            <a:r>
              <a:rPr lang="es-ES" sz="2800" dirty="0" err="1"/>
              <a:t>duration</a:t>
            </a:r>
            <a:r>
              <a:rPr lang="es-ES" sz="2800" dirty="0"/>
              <a:t> has </a:t>
            </a:r>
            <a:r>
              <a:rPr lang="es-ES" sz="2800" dirty="0" err="1"/>
              <a:t>some</a:t>
            </a:r>
            <a:r>
              <a:rPr lang="es-ES" sz="2800" dirty="0"/>
              <a:t> </a:t>
            </a:r>
            <a:r>
              <a:rPr lang="es-ES" sz="2800" dirty="0" err="1"/>
              <a:t>effect</a:t>
            </a:r>
            <a:r>
              <a:rPr lang="es-ES" sz="2800" dirty="0"/>
              <a:t> in </a:t>
            </a:r>
            <a:r>
              <a:rPr lang="es-ES" sz="2800" dirty="0" err="1"/>
              <a:t>chamber</a:t>
            </a:r>
            <a:r>
              <a:rPr lang="es-ES" sz="2800" dirty="0"/>
              <a:t> </a:t>
            </a:r>
            <a:r>
              <a:rPr lang="es-ES" sz="2800" dirty="0" err="1"/>
              <a:t>readout</a:t>
            </a:r>
            <a:r>
              <a:rPr lang="es-ES" sz="2800" dirty="0"/>
              <a:t> (ion </a:t>
            </a:r>
            <a:r>
              <a:rPr lang="es-ES" sz="2800" dirty="0" err="1"/>
              <a:t>collection</a:t>
            </a:r>
            <a:r>
              <a:rPr lang="es-ES" sz="2800" dirty="0"/>
              <a:t> time/</a:t>
            </a:r>
            <a:r>
              <a:rPr lang="es-ES" sz="2800" dirty="0" err="1"/>
              <a:t>delivery</a:t>
            </a:r>
            <a:r>
              <a:rPr lang="es-ES" sz="2800" dirty="0"/>
              <a:t> time). </a:t>
            </a:r>
            <a:r>
              <a:rPr lang="es-ES" sz="2800" dirty="0" err="1"/>
              <a:t>For</a:t>
            </a:r>
            <a:r>
              <a:rPr lang="es-ES" sz="2800" dirty="0"/>
              <a:t> UTIC </a:t>
            </a:r>
            <a:r>
              <a:rPr lang="es-ES" sz="2800" dirty="0" err="1"/>
              <a:t>it</a:t>
            </a:r>
            <a:r>
              <a:rPr lang="es-ES" sz="2800" dirty="0"/>
              <a:t> has </a:t>
            </a:r>
            <a:r>
              <a:rPr lang="es-ES" sz="2800" dirty="0" err="1"/>
              <a:t>very</a:t>
            </a:r>
            <a:r>
              <a:rPr lang="es-ES" sz="2800" dirty="0"/>
              <a:t> </a:t>
            </a:r>
            <a:r>
              <a:rPr lang="es-ES" sz="2800" dirty="0" err="1"/>
              <a:t>limited</a:t>
            </a:r>
            <a:r>
              <a:rPr lang="es-ES" sz="2800" dirty="0"/>
              <a:t> </a:t>
            </a:r>
            <a:r>
              <a:rPr lang="es-ES" sz="2800" dirty="0" err="1"/>
              <a:t>effect</a:t>
            </a:r>
            <a:r>
              <a:rPr lang="es-ES" sz="2800" dirty="0"/>
              <a:t> at nominal </a:t>
            </a:r>
            <a:r>
              <a:rPr lang="es-ES" sz="2800" dirty="0" err="1"/>
              <a:t>voltage</a:t>
            </a:r>
            <a:r>
              <a:rPr lang="es-ES" sz="2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err="1"/>
              <a:t>Invariance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some</a:t>
            </a:r>
            <a:r>
              <a:rPr lang="es-ES" sz="2800" dirty="0"/>
              <a:t> </a:t>
            </a:r>
            <a:r>
              <a:rPr lang="es-ES" sz="2800" dirty="0" err="1"/>
              <a:t>quantities</a:t>
            </a:r>
            <a:r>
              <a:rPr lang="es-ES" sz="2800" dirty="0"/>
              <a:t> </a:t>
            </a:r>
            <a:r>
              <a:rPr lang="es-ES" sz="2800" dirty="0" err="1"/>
              <a:t>found</a:t>
            </a:r>
            <a:r>
              <a:rPr lang="es-ES" sz="2800" dirty="0"/>
              <a:t> in </a:t>
            </a:r>
            <a:r>
              <a:rPr lang="es-ES" sz="2800" dirty="0" err="1"/>
              <a:t>simulation</a:t>
            </a:r>
            <a:r>
              <a:rPr lang="es-ES" sz="2800" dirty="0"/>
              <a:t> and in data </a:t>
            </a:r>
            <a:r>
              <a:rPr lang="es-ES" sz="2800" dirty="0" err="1"/>
              <a:t>have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be </a:t>
            </a:r>
            <a:r>
              <a:rPr lang="es-ES" sz="2800" dirty="0" err="1"/>
              <a:t>properly</a:t>
            </a:r>
            <a:r>
              <a:rPr lang="es-ES" sz="2800" dirty="0"/>
              <a:t> </a:t>
            </a:r>
            <a:r>
              <a:rPr lang="es-ES" sz="2800" dirty="0" err="1"/>
              <a:t>explained</a:t>
            </a:r>
            <a:r>
              <a:rPr lang="es-ES" sz="2800" dirty="0"/>
              <a:t> </a:t>
            </a:r>
            <a:r>
              <a:rPr lang="es-ES" sz="2800" dirty="0" err="1"/>
              <a:t>from</a:t>
            </a:r>
            <a:r>
              <a:rPr lang="es-ES" sz="2800" dirty="0"/>
              <a:t> </a:t>
            </a:r>
            <a:r>
              <a:rPr lang="es-ES" sz="2800" dirty="0" err="1"/>
              <a:t>Physics</a:t>
            </a:r>
            <a:r>
              <a:rPr lang="es-ES" sz="2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Universal </a:t>
            </a:r>
            <a:r>
              <a:rPr lang="es-ES" sz="2800" dirty="0" err="1"/>
              <a:t>correction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large</a:t>
            </a:r>
            <a:r>
              <a:rPr lang="es-ES" sz="2800" dirty="0"/>
              <a:t> </a:t>
            </a:r>
            <a:r>
              <a:rPr lang="es-ES" sz="2800" dirty="0" err="1"/>
              <a:t>saturation</a:t>
            </a:r>
            <a:r>
              <a:rPr lang="es-ES" sz="2800" dirty="0"/>
              <a:t> </a:t>
            </a:r>
            <a:r>
              <a:rPr lang="es-ES" sz="2800" dirty="0" err="1"/>
              <a:t>effect</a:t>
            </a:r>
            <a:r>
              <a:rPr lang="es-ES" sz="2800" dirty="0"/>
              <a:t> </a:t>
            </a:r>
            <a:r>
              <a:rPr lang="es-ES" sz="2800" dirty="0" err="1"/>
              <a:t>is</a:t>
            </a:r>
            <a:r>
              <a:rPr lang="es-ES" sz="2800" dirty="0"/>
              <a:t> </a:t>
            </a:r>
            <a:r>
              <a:rPr lang="es-ES" sz="2800" dirty="0" err="1"/>
              <a:t>difficult</a:t>
            </a:r>
            <a:r>
              <a:rPr lang="es-ES" sz="2800" dirty="0"/>
              <a:t> </a:t>
            </a:r>
            <a:r>
              <a:rPr lang="es-ES" sz="2800" dirty="0" err="1"/>
              <a:t>due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unit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unit</a:t>
            </a:r>
            <a:r>
              <a:rPr lang="es-ES" sz="2800" dirty="0"/>
              <a:t> </a:t>
            </a:r>
            <a:r>
              <a:rPr lang="es-ES" sz="2800" dirty="0" err="1"/>
              <a:t>variation</a:t>
            </a:r>
            <a:r>
              <a:rPr lang="es-ES" sz="2800" dirty="0"/>
              <a:t>, </a:t>
            </a:r>
            <a:r>
              <a:rPr lang="es-ES" sz="2800" dirty="0" err="1"/>
              <a:t>dependence</a:t>
            </a:r>
            <a:r>
              <a:rPr lang="es-ES" sz="2800" dirty="0"/>
              <a:t> </a:t>
            </a:r>
            <a:r>
              <a:rPr lang="es-ES" sz="2800" dirty="0" err="1"/>
              <a:t>on</a:t>
            </a:r>
            <a:r>
              <a:rPr lang="es-ES" sz="2800" dirty="0"/>
              <a:t> pulse </a:t>
            </a:r>
            <a:r>
              <a:rPr lang="es-ES" sz="2800" dirty="0" err="1"/>
              <a:t>duration</a:t>
            </a:r>
            <a:r>
              <a:rPr lang="es-ES" sz="2800" dirty="0"/>
              <a:t> (time </a:t>
            </a:r>
            <a:r>
              <a:rPr lang="es-ES" sz="2800" dirty="0" err="1"/>
              <a:t>structure</a:t>
            </a:r>
            <a:r>
              <a:rPr lang="es-ES" sz="2800" dirty="0"/>
              <a:t>) and </a:t>
            </a:r>
            <a:r>
              <a:rPr lang="es-ES" sz="2800" dirty="0" err="1"/>
              <a:t>effect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magnitudes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influence</a:t>
            </a:r>
            <a:r>
              <a:rPr lang="es-ES" sz="2800" dirty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666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32CEEC5C-DE43-3BBA-1F77-D3DF2648EEFD}"/>
              </a:ext>
            </a:extLst>
          </p:cNvPr>
          <p:cNvSpPr txBox="1">
            <a:spLocks/>
          </p:cNvSpPr>
          <p:nvPr/>
        </p:nvSpPr>
        <p:spPr>
          <a:xfrm>
            <a:off x="4095750" y="330831"/>
            <a:ext cx="77724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Complexity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7CF69E42-E050-78A1-7D6B-C1C985634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45" t="24627" r="39085" b="9177"/>
          <a:stretch/>
        </p:blipFill>
        <p:spPr>
          <a:xfrm>
            <a:off x="102646" y="102890"/>
            <a:ext cx="4393154" cy="6755110"/>
          </a:xfrm>
          <a:prstGeom prst="rect">
            <a:avLst/>
          </a:prstGeom>
        </p:spPr>
      </p:pic>
      <p:sp>
        <p:nvSpPr>
          <p:cNvPr id="12" name="TextBox 15">
            <a:extLst>
              <a:ext uri="{FF2B5EF4-FFF2-40B4-BE49-F238E27FC236}">
                <a16:creationId xmlns:a16="http://schemas.microsoft.com/office/drawing/2014/main" id="{5DF1C83E-E18B-2DA0-498E-29C4AA52B803}"/>
              </a:ext>
            </a:extLst>
          </p:cNvPr>
          <p:cNvSpPr txBox="1"/>
          <p:nvPr/>
        </p:nvSpPr>
        <p:spPr>
          <a:xfrm>
            <a:off x="5502431" y="5162619"/>
            <a:ext cx="500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“Non-equilibrium Air Plasmas at atmospheric Pressure” 2005 Institute of Physics, Ed. K H Becker, U. </a:t>
            </a:r>
            <a:r>
              <a:rPr lang="en-US" sz="1200" dirty="0" err="1"/>
              <a:t>Kogelschatz</a:t>
            </a:r>
            <a:r>
              <a:rPr lang="en-US" sz="1200" dirty="0"/>
              <a:t>, K H </a:t>
            </a:r>
            <a:r>
              <a:rPr lang="en-US" sz="1200" dirty="0" err="1"/>
              <a:t>Schoenbach</a:t>
            </a:r>
            <a:r>
              <a:rPr lang="en-US" sz="1200" dirty="0"/>
              <a:t>, R J Barker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46455E3B-382C-96E7-796B-6276FC0E9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46" t="47589" r="24575" b="9333"/>
          <a:stretch/>
        </p:blipFill>
        <p:spPr>
          <a:xfrm>
            <a:off x="5357871" y="1350860"/>
            <a:ext cx="5148203" cy="337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6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32CEEC5C-DE43-3BBA-1F77-D3DF2648EEFD}"/>
              </a:ext>
            </a:extLst>
          </p:cNvPr>
          <p:cNvSpPr txBox="1">
            <a:spLocks/>
          </p:cNvSpPr>
          <p:nvPr/>
        </p:nvSpPr>
        <p:spPr>
          <a:xfrm>
            <a:off x="2422510" y="30580"/>
            <a:ext cx="77724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recombination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1299B4-B13B-111E-7196-AF90FEE8D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30" t="42105" r="39678" b="18457"/>
          <a:stretch/>
        </p:blipFill>
        <p:spPr>
          <a:xfrm>
            <a:off x="228356" y="1567995"/>
            <a:ext cx="3455470" cy="2704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0BB7A2-87D3-1F81-D0CD-8E6DD78E5C31}"/>
              </a:ext>
            </a:extLst>
          </p:cNvPr>
          <p:cNvSpPr txBox="1"/>
          <p:nvPr/>
        </p:nvSpPr>
        <p:spPr>
          <a:xfrm>
            <a:off x="1290274" y="4073912"/>
            <a:ext cx="23774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Dose per pulse (</a:t>
            </a:r>
            <a:r>
              <a:rPr lang="en-US" sz="1600" dirty="0" err="1"/>
              <a:t>Gy</a:t>
            </a:r>
            <a:r>
              <a:rPr lang="en-US" sz="16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FB8BF5-8F8D-0438-B9FC-BB601C2A77D7}"/>
              </a:ext>
            </a:extLst>
          </p:cNvPr>
          <p:cNvSpPr txBox="1"/>
          <p:nvPr/>
        </p:nvSpPr>
        <p:spPr>
          <a:xfrm rot="16200000">
            <a:off x="-134640" y="2601494"/>
            <a:ext cx="7653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5AECD-1E0C-360D-AC67-220207BF16FA}"/>
              </a:ext>
            </a:extLst>
          </p:cNvPr>
          <p:cNvSpPr txBox="1"/>
          <p:nvPr/>
        </p:nvSpPr>
        <p:spPr>
          <a:xfrm>
            <a:off x="729915" y="4459008"/>
            <a:ext cx="284105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Electron beam at MELAF (PTB) </a:t>
            </a:r>
          </a:p>
          <a:p>
            <a:r>
              <a:rPr lang="en-US" sz="1600" dirty="0"/>
              <a:t>Chamber PPC40</a:t>
            </a:r>
          </a:p>
          <a:p>
            <a:r>
              <a:rPr lang="en-US" sz="1600" dirty="0"/>
              <a:t>Pulse duration 2.5 µs</a:t>
            </a:r>
          </a:p>
          <a:p>
            <a:r>
              <a:rPr lang="en-US" sz="1600" dirty="0"/>
              <a:t>Frequency 5 Hz</a:t>
            </a:r>
          </a:p>
        </p:txBody>
      </p:sp>
      <p:sp>
        <p:nvSpPr>
          <p:cNvPr id="11" name="6 CuadroTexto">
            <a:extLst>
              <a:ext uri="{FF2B5EF4-FFF2-40B4-BE49-F238E27FC236}">
                <a16:creationId xmlns:a16="http://schemas.microsoft.com/office/drawing/2014/main" id="{EDADE15C-2581-BFEB-B895-2F1ED7F3AB12}"/>
              </a:ext>
            </a:extLst>
          </p:cNvPr>
          <p:cNvSpPr txBox="1"/>
          <p:nvPr/>
        </p:nvSpPr>
        <p:spPr>
          <a:xfrm>
            <a:off x="7044338" y="1233197"/>
            <a:ext cx="4736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Parallel</a:t>
            </a:r>
            <a:r>
              <a:rPr lang="es-ES" dirty="0"/>
              <a:t> </a:t>
            </a:r>
            <a:r>
              <a:rPr lang="es-ES" dirty="0" err="1"/>
              <a:t>plate</a:t>
            </a:r>
            <a:r>
              <a:rPr lang="es-ES" dirty="0"/>
              <a:t> </a:t>
            </a:r>
            <a:r>
              <a:rPr lang="es-ES" dirty="0" err="1"/>
              <a:t>ionization</a:t>
            </a:r>
            <a:r>
              <a:rPr lang="es-ES" dirty="0"/>
              <a:t> </a:t>
            </a:r>
            <a:r>
              <a:rPr lang="es-ES" dirty="0" err="1"/>
              <a:t>chamber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transversal </a:t>
            </a:r>
            <a:r>
              <a:rPr lang="es-ES" dirty="0" err="1"/>
              <a:t>coordinate</a:t>
            </a:r>
            <a:endParaRPr lang="en-US" dirty="0"/>
          </a:p>
        </p:txBody>
      </p:sp>
      <p:cxnSp>
        <p:nvCxnSpPr>
          <p:cNvPr id="12" name="8 Conector recto de flecha">
            <a:extLst>
              <a:ext uri="{FF2B5EF4-FFF2-40B4-BE49-F238E27FC236}">
                <a16:creationId xmlns:a16="http://schemas.microsoft.com/office/drawing/2014/main" id="{73D0FA91-F08E-0DEA-1800-9768443EB1BA}"/>
              </a:ext>
            </a:extLst>
          </p:cNvPr>
          <p:cNvCxnSpPr/>
          <p:nvPr/>
        </p:nvCxnSpPr>
        <p:spPr>
          <a:xfrm>
            <a:off x="4635065" y="3690926"/>
            <a:ext cx="144016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9 Conector recto de flecha">
            <a:extLst>
              <a:ext uri="{FF2B5EF4-FFF2-40B4-BE49-F238E27FC236}">
                <a16:creationId xmlns:a16="http://schemas.microsoft.com/office/drawing/2014/main" id="{6A8D4142-669F-16E9-FD08-7677FA74C12E}"/>
              </a:ext>
            </a:extLst>
          </p:cNvPr>
          <p:cNvCxnSpPr/>
          <p:nvPr/>
        </p:nvCxnSpPr>
        <p:spPr>
          <a:xfrm flipV="1">
            <a:off x="4635065" y="2530414"/>
            <a:ext cx="0" cy="11605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2 Elipse">
            <a:extLst>
              <a:ext uri="{FF2B5EF4-FFF2-40B4-BE49-F238E27FC236}">
                <a16:creationId xmlns:a16="http://schemas.microsoft.com/office/drawing/2014/main" id="{B951FC87-E7E7-360C-AEAC-16E470912E6D}"/>
              </a:ext>
            </a:extLst>
          </p:cNvPr>
          <p:cNvSpPr/>
          <p:nvPr/>
        </p:nvSpPr>
        <p:spPr>
          <a:xfrm>
            <a:off x="4318460" y="1429392"/>
            <a:ext cx="1584176" cy="7920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13 Elipse">
            <a:extLst>
              <a:ext uri="{FF2B5EF4-FFF2-40B4-BE49-F238E27FC236}">
                <a16:creationId xmlns:a16="http://schemas.microsoft.com/office/drawing/2014/main" id="{7F623529-221A-42FB-76E0-ACEAAFB4A731}"/>
              </a:ext>
            </a:extLst>
          </p:cNvPr>
          <p:cNvSpPr/>
          <p:nvPr/>
        </p:nvSpPr>
        <p:spPr>
          <a:xfrm>
            <a:off x="4372062" y="1429392"/>
            <a:ext cx="1493762" cy="65439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11 Elipse">
            <a:extLst>
              <a:ext uri="{FF2B5EF4-FFF2-40B4-BE49-F238E27FC236}">
                <a16:creationId xmlns:a16="http://schemas.microsoft.com/office/drawing/2014/main" id="{542616EA-C7D7-8531-9D81-8D184CD6FCCF}"/>
              </a:ext>
            </a:extLst>
          </p:cNvPr>
          <p:cNvSpPr/>
          <p:nvPr/>
        </p:nvSpPr>
        <p:spPr>
          <a:xfrm>
            <a:off x="4300054" y="1143317"/>
            <a:ext cx="1584176" cy="7920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16 Conector recto de flecha">
            <a:extLst>
              <a:ext uri="{FF2B5EF4-FFF2-40B4-BE49-F238E27FC236}">
                <a16:creationId xmlns:a16="http://schemas.microsoft.com/office/drawing/2014/main" id="{E248FCB8-4EE4-580F-04A4-2553812810E6}"/>
              </a:ext>
            </a:extLst>
          </p:cNvPr>
          <p:cNvCxnSpPr/>
          <p:nvPr/>
        </p:nvCxnSpPr>
        <p:spPr>
          <a:xfrm flipV="1">
            <a:off x="4300054" y="774893"/>
            <a:ext cx="0" cy="11605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>
            <a:extLst>
              <a:ext uri="{FF2B5EF4-FFF2-40B4-BE49-F238E27FC236}">
                <a16:creationId xmlns:a16="http://schemas.microsoft.com/office/drawing/2014/main" id="{5B7D918C-77F0-77E0-1645-3ADB8D03868A}"/>
              </a:ext>
            </a:extLst>
          </p:cNvPr>
          <p:cNvSpPr/>
          <p:nvPr/>
        </p:nvSpPr>
        <p:spPr>
          <a:xfrm>
            <a:off x="4318460" y="773985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x</a:t>
            </a:r>
            <a:endParaRPr lang="en-US" dirty="0"/>
          </a:p>
        </p:txBody>
      </p:sp>
      <p:cxnSp>
        <p:nvCxnSpPr>
          <p:cNvPr id="19" name="19 Conector recto">
            <a:extLst>
              <a:ext uri="{FF2B5EF4-FFF2-40B4-BE49-F238E27FC236}">
                <a16:creationId xmlns:a16="http://schemas.microsoft.com/office/drawing/2014/main" id="{489279E5-017C-6B9E-980D-E95B61F3FB76}"/>
              </a:ext>
            </a:extLst>
          </p:cNvPr>
          <p:cNvCxnSpPr/>
          <p:nvPr/>
        </p:nvCxnSpPr>
        <p:spPr>
          <a:xfrm>
            <a:off x="6297872" y="1539361"/>
            <a:ext cx="5040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20 Conector recto">
            <a:extLst>
              <a:ext uri="{FF2B5EF4-FFF2-40B4-BE49-F238E27FC236}">
                <a16:creationId xmlns:a16="http://schemas.microsoft.com/office/drawing/2014/main" id="{A0D628A6-88C1-0622-E3DC-06DED6E1446D}"/>
              </a:ext>
            </a:extLst>
          </p:cNvPr>
          <p:cNvCxnSpPr/>
          <p:nvPr/>
        </p:nvCxnSpPr>
        <p:spPr>
          <a:xfrm>
            <a:off x="6450272" y="1691761"/>
            <a:ext cx="180020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5 Conector recto">
            <a:extLst>
              <a:ext uri="{FF2B5EF4-FFF2-40B4-BE49-F238E27FC236}">
                <a16:creationId xmlns:a16="http://schemas.microsoft.com/office/drawing/2014/main" id="{F5032F24-6B2B-DDEF-2724-ACF0D211B018}"/>
              </a:ext>
            </a:extLst>
          </p:cNvPr>
          <p:cNvCxnSpPr/>
          <p:nvPr/>
        </p:nvCxnSpPr>
        <p:spPr>
          <a:xfrm flipV="1">
            <a:off x="6540282" y="958651"/>
            <a:ext cx="0" cy="58071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7 Conector recto">
            <a:extLst>
              <a:ext uri="{FF2B5EF4-FFF2-40B4-BE49-F238E27FC236}">
                <a16:creationId xmlns:a16="http://schemas.microsoft.com/office/drawing/2014/main" id="{527D8DFB-1BF0-8B02-B52F-CE3AC3EA68C7}"/>
              </a:ext>
            </a:extLst>
          </p:cNvPr>
          <p:cNvCxnSpPr/>
          <p:nvPr/>
        </p:nvCxnSpPr>
        <p:spPr>
          <a:xfrm flipH="1">
            <a:off x="5001728" y="958651"/>
            <a:ext cx="153855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9 Conector recto">
            <a:extLst>
              <a:ext uri="{FF2B5EF4-FFF2-40B4-BE49-F238E27FC236}">
                <a16:creationId xmlns:a16="http://schemas.microsoft.com/office/drawing/2014/main" id="{5F8967E6-4D92-632D-BFC2-D7FFA76313A2}"/>
              </a:ext>
            </a:extLst>
          </p:cNvPr>
          <p:cNvCxnSpPr/>
          <p:nvPr/>
        </p:nvCxnSpPr>
        <p:spPr>
          <a:xfrm>
            <a:off x="5001728" y="958651"/>
            <a:ext cx="0" cy="18466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31 Conector recto">
            <a:extLst>
              <a:ext uri="{FF2B5EF4-FFF2-40B4-BE49-F238E27FC236}">
                <a16:creationId xmlns:a16="http://schemas.microsoft.com/office/drawing/2014/main" id="{2D860093-5E70-BB18-0223-F3EF7F39CA4E}"/>
              </a:ext>
            </a:extLst>
          </p:cNvPr>
          <p:cNvCxnSpPr/>
          <p:nvPr/>
        </p:nvCxnSpPr>
        <p:spPr>
          <a:xfrm>
            <a:off x="6549900" y="1756590"/>
            <a:ext cx="0" cy="46489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33 Conector recto">
            <a:extLst>
              <a:ext uri="{FF2B5EF4-FFF2-40B4-BE49-F238E27FC236}">
                <a16:creationId xmlns:a16="http://schemas.microsoft.com/office/drawing/2014/main" id="{5D1DC8BB-402D-825E-98E0-398C399AC93E}"/>
              </a:ext>
            </a:extLst>
          </p:cNvPr>
          <p:cNvCxnSpPr/>
          <p:nvPr/>
        </p:nvCxnSpPr>
        <p:spPr>
          <a:xfrm flipH="1">
            <a:off x="5110548" y="2221480"/>
            <a:ext cx="142973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35 Conector recto">
            <a:extLst>
              <a:ext uri="{FF2B5EF4-FFF2-40B4-BE49-F238E27FC236}">
                <a16:creationId xmlns:a16="http://schemas.microsoft.com/office/drawing/2014/main" id="{622668F6-4270-40C2-1BFF-7D2A731DB67D}"/>
              </a:ext>
            </a:extLst>
          </p:cNvPr>
          <p:cNvCxnSpPr/>
          <p:nvPr/>
        </p:nvCxnSpPr>
        <p:spPr>
          <a:xfrm>
            <a:off x="4655947" y="2767336"/>
            <a:ext cx="11521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37 Conector recto">
            <a:extLst>
              <a:ext uri="{FF2B5EF4-FFF2-40B4-BE49-F238E27FC236}">
                <a16:creationId xmlns:a16="http://schemas.microsoft.com/office/drawing/2014/main" id="{9197C19F-3C1A-AD54-0DE9-64EC57C75363}"/>
              </a:ext>
            </a:extLst>
          </p:cNvPr>
          <p:cNvCxnSpPr/>
          <p:nvPr/>
        </p:nvCxnSpPr>
        <p:spPr>
          <a:xfrm>
            <a:off x="4676830" y="3294882"/>
            <a:ext cx="1110363" cy="39604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39 Rectángulo">
            <a:extLst>
              <a:ext uri="{FF2B5EF4-FFF2-40B4-BE49-F238E27FC236}">
                <a16:creationId xmlns:a16="http://schemas.microsoft.com/office/drawing/2014/main" id="{D19237F8-A1EA-AE70-20CB-EAC5CB81091B}"/>
              </a:ext>
            </a:extLst>
          </p:cNvPr>
          <p:cNvSpPr/>
          <p:nvPr/>
        </p:nvSpPr>
        <p:spPr>
          <a:xfrm>
            <a:off x="5850496" y="3706042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x</a:t>
            </a:r>
            <a:endParaRPr lang="en-US" dirty="0"/>
          </a:p>
        </p:txBody>
      </p:sp>
      <p:sp>
        <p:nvSpPr>
          <p:cNvPr id="29" name="40 Rectángulo">
            <a:extLst>
              <a:ext uri="{FF2B5EF4-FFF2-40B4-BE49-F238E27FC236}">
                <a16:creationId xmlns:a16="http://schemas.microsoft.com/office/drawing/2014/main" id="{E7FF2964-7300-A99C-BEB2-A18332D8412C}"/>
              </a:ext>
            </a:extLst>
          </p:cNvPr>
          <p:cNvSpPr/>
          <p:nvPr/>
        </p:nvSpPr>
        <p:spPr>
          <a:xfrm>
            <a:off x="4567752" y="369092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0</a:t>
            </a:r>
            <a:endParaRPr lang="en-US" dirty="0"/>
          </a:p>
        </p:txBody>
      </p:sp>
      <p:sp>
        <p:nvSpPr>
          <p:cNvPr id="30" name="41 Rectángulo">
            <a:extLst>
              <a:ext uri="{FF2B5EF4-FFF2-40B4-BE49-F238E27FC236}">
                <a16:creationId xmlns:a16="http://schemas.microsoft.com/office/drawing/2014/main" id="{6F9F47FB-C1F7-E7EA-6FF0-90A6F9245091}"/>
              </a:ext>
            </a:extLst>
          </p:cNvPr>
          <p:cNvSpPr/>
          <p:nvPr/>
        </p:nvSpPr>
        <p:spPr>
          <a:xfrm>
            <a:off x="5545901" y="3709478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d</a:t>
            </a:r>
            <a:endParaRPr lang="en-US" dirty="0"/>
          </a:p>
        </p:txBody>
      </p:sp>
      <p:cxnSp>
        <p:nvCxnSpPr>
          <p:cNvPr id="31" name="43 Conector recto">
            <a:extLst>
              <a:ext uri="{FF2B5EF4-FFF2-40B4-BE49-F238E27FC236}">
                <a16:creationId xmlns:a16="http://schemas.microsoft.com/office/drawing/2014/main" id="{EA7589E4-F198-910C-284F-C0490771852B}"/>
              </a:ext>
            </a:extLst>
          </p:cNvPr>
          <p:cNvCxnSpPr/>
          <p:nvPr/>
        </p:nvCxnSpPr>
        <p:spPr>
          <a:xfrm flipV="1">
            <a:off x="4676830" y="3099957"/>
            <a:ext cx="1068598" cy="58025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45 Rectángulo">
            <a:extLst>
              <a:ext uri="{FF2B5EF4-FFF2-40B4-BE49-F238E27FC236}">
                <a16:creationId xmlns:a16="http://schemas.microsoft.com/office/drawing/2014/main" id="{00B1F8F7-2C89-212A-4AAB-24298DF197EE}"/>
              </a:ext>
            </a:extLst>
          </p:cNvPr>
          <p:cNvSpPr/>
          <p:nvPr/>
        </p:nvSpPr>
        <p:spPr>
          <a:xfrm>
            <a:off x="5104455" y="2476981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46 Rectángulo">
            <a:extLst>
              <a:ext uri="{FF2B5EF4-FFF2-40B4-BE49-F238E27FC236}">
                <a16:creationId xmlns:a16="http://schemas.microsoft.com/office/drawing/2014/main" id="{7E90D070-B9F9-728D-72B2-F50E9CB630F5}"/>
              </a:ext>
            </a:extLst>
          </p:cNvPr>
          <p:cNvSpPr/>
          <p:nvPr/>
        </p:nvSpPr>
        <p:spPr>
          <a:xfrm>
            <a:off x="5510635" y="3099957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n-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47 Rectángulo">
            <a:extLst>
              <a:ext uri="{FF2B5EF4-FFF2-40B4-BE49-F238E27FC236}">
                <a16:creationId xmlns:a16="http://schemas.microsoft.com/office/drawing/2014/main" id="{B705BDC7-695F-3147-EE68-DBAB0839DAD6}"/>
              </a:ext>
            </a:extLst>
          </p:cNvPr>
          <p:cNvSpPr/>
          <p:nvPr/>
        </p:nvSpPr>
        <p:spPr>
          <a:xfrm>
            <a:off x="4658483" y="3020753"/>
            <a:ext cx="4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B050"/>
                </a:solidFill>
              </a:rPr>
              <a:t>n+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35" name="48 Conector recto de flecha">
            <a:extLst>
              <a:ext uri="{FF2B5EF4-FFF2-40B4-BE49-F238E27FC236}">
                <a16:creationId xmlns:a16="http://schemas.microsoft.com/office/drawing/2014/main" id="{515D1A7E-4E7C-7E07-0913-D638FFCAE13E}"/>
              </a:ext>
            </a:extLst>
          </p:cNvPr>
          <p:cNvCxnSpPr/>
          <p:nvPr/>
        </p:nvCxnSpPr>
        <p:spPr>
          <a:xfrm>
            <a:off x="7231921" y="3671608"/>
            <a:ext cx="144016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49 Conector recto de flecha">
            <a:extLst>
              <a:ext uri="{FF2B5EF4-FFF2-40B4-BE49-F238E27FC236}">
                <a16:creationId xmlns:a16="http://schemas.microsoft.com/office/drawing/2014/main" id="{01144362-9841-06D2-FD4A-21CB179F7700}"/>
              </a:ext>
            </a:extLst>
          </p:cNvPr>
          <p:cNvCxnSpPr/>
          <p:nvPr/>
        </p:nvCxnSpPr>
        <p:spPr>
          <a:xfrm flipV="1">
            <a:off x="7231921" y="2511096"/>
            <a:ext cx="0" cy="11605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52 Rectángulo">
            <a:extLst>
              <a:ext uri="{FF2B5EF4-FFF2-40B4-BE49-F238E27FC236}">
                <a16:creationId xmlns:a16="http://schemas.microsoft.com/office/drawing/2014/main" id="{578B432F-18FC-0930-553E-3AA2CE00C218}"/>
              </a:ext>
            </a:extLst>
          </p:cNvPr>
          <p:cNvSpPr/>
          <p:nvPr/>
        </p:nvSpPr>
        <p:spPr>
          <a:xfrm>
            <a:off x="8447352" y="3686724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x</a:t>
            </a:r>
            <a:endParaRPr lang="en-US" dirty="0"/>
          </a:p>
        </p:txBody>
      </p:sp>
      <p:sp>
        <p:nvSpPr>
          <p:cNvPr id="38" name="53 Rectángulo">
            <a:extLst>
              <a:ext uri="{FF2B5EF4-FFF2-40B4-BE49-F238E27FC236}">
                <a16:creationId xmlns:a16="http://schemas.microsoft.com/office/drawing/2014/main" id="{700CDDD6-84BF-EFE9-2C4F-729D2232BCAD}"/>
              </a:ext>
            </a:extLst>
          </p:cNvPr>
          <p:cNvSpPr/>
          <p:nvPr/>
        </p:nvSpPr>
        <p:spPr>
          <a:xfrm>
            <a:off x="7164608" y="367160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0</a:t>
            </a:r>
            <a:endParaRPr lang="en-US" dirty="0"/>
          </a:p>
        </p:txBody>
      </p:sp>
      <p:sp>
        <p:nvSpPr>
          <p:cNvPr id="39" name="54 Rectángulo">
            <a:extLst>
              <a:ext uri="{FF2B5EF4-FFF2-40B4-BE49-F238E27FC236}">
                <a16:creationId xmlns:a16="http://schemas.microsoft.com/office/drawing/2014/main" id="{B91A8746-5CB8-02CE-C967-5EFE1CB85480}"/>
              </a:ext>
            </a:extLst>
          </p:cNvPr>
          <p:cNvSpPr/>
          <p:nvPr/>
        </p:nvSpPr>
        <p:spPr>
          <a:xfrm>
            <a:off x="8142757" y="3690160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d</a:t>
            </a:r>
            <a:endParaRPr lang="en-US" dirty="0"/>
          </a:p>
        </p:txBody>
      </p:sp>
      <p:sp>
        <p:nvSpPr>
          <p:cNvPr id="40" name="56 Rectángulo">
            <a:extLst>
              <a:ext uri="{FF2B5EF4-FFF2-40B4-BE49-F238E27FC236}">
                <a16:creationId xmlns:a16="http://schemas.microsoft.com/office/drawing/2014/main" id="{A4935339-BDB7-E49F-1172-7104E86AA7B1}"/>
              </a:ext>
            </a:extLst>
          </p:cNvPr>
          <p:cNvSpPr/>
          <p:nvPr/>
        </p:nvSpPr>
        <p:spPr>
          <a:xfrm>
            <a:off x="7688822" y="2447863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57 Rectángulo">
            <a:extLst>
              <a:ext uri="{FF2B5EF4-FFF2-40B4-BE49-F238E27FC236}">
                <a16:creationId xmlns:a16="http://schemas.microsoft.com/office/drawing/2014/main" id="{E9ABB918-5FF3-56B6-7779-95DE34BB1A63}"/>
              </a:ext>
            </a:extLst>
          </p:cNvPr>
          <p:cNvSpPr/>
          <p:nvPr/>
        </p:nvSpPr>
        <p:spPr>
          <a:xfrm>
            <a:off x="8107491" y="3080639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n-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" name="58 Rectángulo">
            <a:extLst>
              <a:ext uri="{FF2B5EF4-FFF2-40B4-BE49-F238E27FC236}">
                <a16:creationId xmlns:a16="http://schemas.microsoft.com/office/drawing/2014/main" id="{05AF7F76-F2AD-F070-4CBF-C14C7F64653C}"/>
              </a:ext>
            </a:extLst>
          </p:cNvPr>
          <p:cNvSpPr/>
          <p:nvPr/>
        </p:nvSpPr>
        <p:spPr>
          <a:xfrm>
            <a:off x="7255339" y="3001435"/>
            <a:ext cx="4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B050"/>
                </a:solidFill>
              </a:rPr>
              <a:t>n+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43" name="59 Conector recto de flecha">
            <a:extLst>
              <a:ext uri="{FF2B5EF4-FFF2-40B4-BE49-F238E27FC236}">
                <a16:creationId xmlns:a16="http://schemas.microsoft.com/office/drawing/2014/main" id="{CBF1C86B-6EA8-C6A2-DB5B-4004A829C028}"/>
              </a:ext>
            </a:extLst>
          </p:cNvPr>
          <p:cNvCxnSpPr/>
          <p:nvPr/>
        </p:nvCxnSpPr>
        <p:spPr>
          <a:xfrm>
            <a:off x="9825666" y="3644238"/>
            <a:ext cx="144016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60 Conector recto de flecha">
            <a:extLst>
              <a:ext uri="{FF2B5EF4-FFF2-40B4-BE49-F238E27FC236}">
                <a16:creationId xmlns:a16="http://schemas.microsoft.com/office/drawing/2014/main" id="{AA2CDD67-32EC-30ED-2F88-6C4FF090651E}"/>
              </a:ext>
            </a:extLst>
          </p:cNvPr>
          <p:cNvCxnSpPr/>
          <p:nvPr/>
        </p:nvCxnSpPr>
        <p:spPr>
          <a:xfrm flipV="1">
            <a:off x="9825666" y="2483726"/>
            <a:ext cx="0" cy="11605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63 Rectángulo">
            <a:extLst>
              <a:ext uri="{FF2B5EF4-FFF2-40B4-BE49-F238E27FC236}">
                <a16:creationId xmlns:a16="http://schemas.microsoft.com/office/drawing/2014/main" id="{FF3DE33F-2D13-8859-DF05-7B338D89376E}"/>
              </a:ext>
            </a:extLst>
          </p:cNvPr>
          <p:cNvSpPr/>
          <p:nvPr/>
        </p:nvSpPr>
        <p:spPr>
          <a:xfrm>
            <a:off x="11142122" y="3660585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x</a:t>
            </a:r>
            <a:endParaRPr lang="en-US" dirty="0"/>
          </a:p>
        </p:txBody>
      </p:sp>
      <p:sp>
        <p:nvSpPr>
          <p:cNvPr id="46" name="64 Rectángulo">
            <a:extLst>
              <a:ext uri="{FF2B5EF4-FFF2-40B4-BE49-F238E27FC236}">
                <a16:creationId xmlns:a16="http://schemas.microsoft.com/office/drawing/2014/main" id="{C2A40930-EFA1-AB13-BE04-5A5C24B90147}"/>
              </a:ext>
            </a:extLst>
          </p:cNvPr>
          <p:cNvSpPr/>
          <p:nvPr/>
        </p:nvSpPr>
        <p:spPr>
          <a:xfrm>
            <a:off x="9758353" y="364423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0</a:t>
            </a:r>
            <a:endParaRPr lang="en-US" dirty="0"/>
          </a:p>
        </p:txBody>
      </p:sp>
      <p:sp>
        <p:nvSpPr>
          <p:cNvPr id="47" name="65 Rectángulo">
            <a:extLst>
              <a:ext uri="{FF2B5EF4-FFF2-40B4-BE49-F238E27FC236}">
                <a16:creationId xmlns:a16="http://schemas.microsoft.com/office/drawing/2014/main" id="{060E0E10-9ABA-971C-52D7-A9FF95D0C4D1}"/>
              </a:ext>
            </a:extLst>
          </p:cNvPr>
          <p:cNvSpPr/>
          <p:nvPr/>
        </p:nvSpPr>
        <p:spPr>
          <a:xfrm>
            <a:off x="10837527" y="3664021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d</a:t>
            </a:r>
            <a:endParaRPr lang="en-US" dirty="0"/>
          </a:p>
        </p:txBody>
      </p:sp>
      <p:sp>
        <p:nvSpPr>
          <p:cNvPr id="48" name="67 Rectángulo">
            <a:extLst>
              <a:ext uri="{FF2B5EF4-FFF2-40B4-BE49-F238E27FC236}">
                <a16:creationId xmlns:a16="http://schemas.microsoft.com/office/drawing/2014/main" id="{2C8476CB-B209-4B76-8AB1-72C7C75590AA}"/>
              </a:ext>
            </a:extLst>
          </p:cNvPr>
          <p:cNvSpPr/>
          <p:nvPr/>
        </p:nvSpPr>
        <p:spPr>
          <a:xfrm>
            <a:off x="10202572" y="2646975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68 Rectángulo">
            <a:extLst>
              <a:ext uri="{FF2B5EF4-FFF2-40B4-BE49-F238E27FC236}">
                <a16:creationId xmlns:a16="http://schemas.microsoft.com/office/drawing/2014/main" id="{576E2B55-D18A-AFC7-85F8-E3A060F6BAA0}"/>
              </a:ext>
            </a:extLst>
          </p:cNvPr>
          <p:cNvSpPr/>
          <p:nvPr/>
        </p:nvSpPr>
        <p:spPr>
          <a:xfrm>
            <a:off x="10562078" y="3053269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n-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0" name="69 Rectángulo">
            <a:extLst>
              <a:ext uri="{FF2B5EF4-FFF2-40B4-BE49-F238E27FC236}">
                <a16:creationId xmlns:a16="http://schemas.microsoft.com/office/drawing/2014/main" id="{074B487B-9A5F-0967-2E20-41C09B6186D6}"/>
              </a:ext>
            </a:extLst>
          </p:cNvPr>
          <p:cNvSpPr/>
          <p:nvPr/>
        </p:nvSpPr>
        <p:spPr>
          <a:xfrm>
            <a:off x="9769990" y="2971720"/>
            <a:ext cx="4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B050"/>
                </a:solidFill>
              </a:rPr>
              <a:t>n+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1" name="73 Forma libre">
            <a:extLst>
              <a:ext uri="{FF2B5EF4-FFF2-40B4-BE49-F238E27FC236}">
                <a16:creationId xmlns:a16="http://schemas.microsoft.com/office/drawing/2014/main" id="{DF373BAB-B664-BE9E-7A24-09248232030A}"/>
              </a:ext>
            </a:extLst>
          </p:cNvPr>
          <p:cNvSpPr/>
          <p:nvPr/>
        </p:nvSpPr>
        <p:spPr>
          <a:xfrm>
            <a:off x="7231921" y="2726266"/>
            <a:ext cx="1157591" cy="87596"/>
          </a:xfrm>
          <a:custGeom>
            <a:avLst/>
            <a:gdLst>
              <a:gd name="connsiteX0" fmla="*/ 0 w 1157591"/>
              <a:gd name="connsiteY0" fmla="*/ 9728 h 87596"/>
              <a:gd name="connsiteX1" fmla="*/ 612843 w 1157591"/>
              <a:gd name="connsiteY1" fmla="*/ 87549 h 87596"/>
              <a:gd name="connsiteX2" fmla="*/ 1157591 w 1157591"/>
              <a:gd name="connsiteY2" fmla="*/ 0 h 8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591" h="87596">
                <a:moveTo>
                  <a:pt x="0" y="9728"/>
                </a:moveTo>
                <a:cubicBezTo>
                  <a:pt x="209955" y="49449"/>
                  <a:pt x="419911" y="89170"/>
                  <a:pt x="612843" y="87549"/>
                </a:cubicBezTo>
                <a:cubicBezTo>
                  <a:pt x="805775" y="85928"/>
                  <a:pt x="981683" y="42964"/>
                  <a:pt x="1157591" y="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76 Forma libre">
            <a:extLst>
              <a:ext uri="{FF2B5EF4-FFF2-40B4-BE49-F238E27FC236}">
                <a16:creationId xmlns:a16="http://schemas.microsoft.com/office/drawing/2014/main" id="{8366C72B-A005-92CF-740A-164E9B83E216}"/>
              </a:ext>
            </a:extLst>
          </p:cNvPr>
          <p:cNvSpPr/>
          <p:nvPr/>
        </p:nvSpPr>
        <p:spPr>
          <a:xfrm>
            <a:off x="7242983" y="3303998"/>
            <a:ext cx="1099226" cy="359923"/>
          </a:xfrm>
          <a:custGeom>
            <a:avLst/>
            <a:gdLst>
              <a:gd name="connsiteX0" fmla="*/ 0 w 1099226"/>
              <a:gd name="connsiteY0" fmla="*/ 0 h 359923"/>
              <a:gd name="connsiteX1" fmla="*/ 583660 w 1099226"/>
              <a:gd name="connsiteY1" fmla="*/ 145915 h 359923"/>
              <a:gd name="connsiteX2" fmla="*/ 1099226 w 1099226"/>
              <a:gd name="connsiteY2" fmla="*/ 359923 h 35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9226" h="359923">
                <a:moveTo>
                  <a:pt x="0" y="0"/>
                </a:moveTo>
                <a:cubicBezTo>
                  <a:pt x="200228" y="42964"/>
                  <a:pt x="400456" y="85928"/>
                  <a:pt x="583660" y="145915"/>
                </a:cubicBezTo>
                <a:cubicBezTo>
                  <a:pt x="766864" y="205902"/>
                  <a:pt x="933045" y="282912"/>
                  <a:pt x="1099226" y="359923"/>
                </a:cubicBezTo>
              </a:path>
            </a:pathLst>
          </a:cu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77 Forma libre">
            <a:extLst>
              <a:ext uri="{FF2B5EF4-FFF2-40B4-BE49-F238E27FC236}">
                <a16:creationId xmlns:a16="http://schemas.microsoft.com/office/drawing/2014/main" id="{F7221D50-FEE7-0E7F-3709-27128F0E4958}"/>
              </a:ext>
            </a:extLst>
          </p:cNvPr>
          <p:cNvSpPr/>
          <p:nvPr/>
        </p:nvSpPr>
        <p:spPr>
          <a:xfrm>
            <a:off x="7252711" y="3138628"/>
            <a:ext cx="1108953" cy="525293"/>
          </a:xfrm>
          <a:custGeom>
            <a:avLst/>
            <a:gdLst>
              <a:gd name="connsiteX0" fmla="*/ 0 w 1108953"/>
              <a:gd name="connsiteY0" fmla="*/ 525293 h 525293"/>
              <a:gd name="connsiteX1" fmla="*/ 564204 w 1108953"/>
              <a:gd name="connsiteY1" fmla="*/ 175098 h 525293"/>
              <a:gd name="connsiteX2" fmla="*/ 1108953 w 1108953"/>
              <a:gd name="connsiteY2" fmla="*/ 0 h 525293"/>
              <a:gd name="connsiteX3" fmla="*/ 1108953 w 1108953"/>
              <a:gd name="connsiteY3" fmla="*/ 0 h 52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8953" h="525293">
                <a:moveTo>
                  <a:pt x="0" y="525293"/>
                </a:moveTo>
                <a:cubicBezTo>
                  <a:pt x="189689" y="393970"/>
                  <a:pt x="379379" y="262647"/>
                  <a:pt x="564204" y="175098"/>
                </a:cubicBezTo>
                <a:cubicBezTo>
                  <a:pt x="749030" y="87549"/>
                  <a:pt x="1108953" y="0"/>
                  <a:pt x="1108953" y="0"/>
                </a:cubicBezTo>
                <a:lnTo>
                  <a:pt x="1108953" y="0"/>
                </a:lnTo>
              </a:path>
            </a:pathLst>
          </a:cu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78 CuadroTexto">
            <a:extLst>
              <a:ext uri="{FF2B5EF4-FFF2-40B4-BE49-F238E27FC236}">
                <a16:creationId xmlns:a16="http://schemas.microsoft.com/office/drawing/2014/main" id="{AB2262F2-611C-952F-A743-5F92818448AD}"/>
              </a:ext>
            </a:extLst>
          </p:cNvPr>
          <p:cNvSpPr txBox="1"/>
          <p:nvPr/>
        </p:nvSpPr>
        <p:spPr>
          <a:xfrm>
            <a:off x="4228356" y="4003182"/>
            <a:ext cx="25150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Very</a:t>
            </a:r>
            <a:r>
              <a:rPr lang="es-ES" sz="1400" dirty="0"/>
              <a:t> </a:t>
            </a:r>
            <a:r>
              <a:rPr lang="es-ES" sz="1400" dirty="0" err="1"/>
              <a:t>Low</a:t>
            </a:r>
            <a:r>
              <a:rPr lang="es-ES" sz="1400" dirty="0"/>
              <a:t> DPP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Linear </a:t>
            </a:r>
            <a:r>
              <a:rPr lang="es-ES" sz="1400" dirty="0" err="1"/>
              <a:t>behaviour</a:t>
            </a:r>
            <a:r>
              <a:rPr lang="es-ES" sz="1400" dirty="0"/>
              <a:t> of </a:t>
            </a:r>
            <a:r>
              <a:rPr lang="es-ES" sz="1400" dirty="0" err="1"/>
              <a:t>carrier</a:t>
            </a:r>
            <a:r>
              <a:rPr lang="es-ES" sz="1400" dirty="0"/>
              <a:t> </a:t>
            </a:r>
            <a:r>
              <a:rPr lang="es-ES" sz="1400" dirty="0" err="1"/>
              <a:t>densities</a:t>
            </a:r>
            <a:endParaRPr lang="es-E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/>
              <a:t>Almost</a:t>
            </a:r>
            <a:r>
              <a:rPr lang="es-ES" sz="1400" dirty="0"/>
              <a:t> </a:t>
            </a:r>
            <a:r>
              <a:rPr lang="es-ES" sz="1400" dirty="0" err="1"/>
              <a:t>constant</a:t>
            </a:r>
            <a:r>
              <a:rPr lang="es-ES" sz="1400" dirty="0"/>
              <a:t> </a:t>
            </a:r>
            <a:r>
              <a:rPr lang="es-ES" sz="1400" dirty="0" err="1"/>
              <a:t>electric</a:t>
            </a:r>
            <a:r>
              <a:rPr lang="es-ES" sz="1400" dirty="0"/>
              <a:t> </a:t>
            </a:r>
            <a:r>
              <a:rPr lang="es-ES" sz="1400" dirty="0" err="1"/>
              <a:t>field</a:t>
            </a:r>
            <a:endParaRPr lang="es-E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/>
              <a:t>Negligible</a:t>
            </a:r>
            <a:r>
              <a:rPr lang="es-ES" sz="1400" dirty="0"/>
              <a:t> </a:t>
            </a:r>
            <a:r>
              <a:rPr lang="es-ES" sz="1400" dirty="0" err="1"/>
              <a:t>recombination</a:t>
            </a:r>
            <a:endParaRPr lang="en-US" sz="1400" dirty="0"/>
          </a:p>
        </p:txBody>
      </p:sp>
      <p:sp>
        <p:nvSpPr>
          <p:cNvPr id="55" name="79 CuadroTexto">
            <a:extLst>
              <a:ext uri="{FF2B5EF4-FFF2-40B4-BE49-F238E27FC236}">
                <a16:creationId xmlns:a16="http://schemas.microsoft.com/office/drawing/2014/main" id="{4555575C-B22A-0C1B-2DDE-8B93121C0A68}"/>
              </a:ext>
            </a:extLst>
          </p:cNvPr>
          <p:cNvSpPr txBox="1"/>
          <p:nvPr/>
        </p:nvSpPr>
        <p:spPr>
          <a:xfrm>
            <a:off x="6850248" y="4073912"/>
            <a:ext cx="251506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Low</a:t>
            </a:r>
            <a:r>
              <a:rPr lang="es-ES" sz="1400" dirty="0"/>
              <a:t> &amp; </a:t>
            </a:r>
            <a:r>
              <a:rPr lang="es-ES" sz="1400" dirty="0" err="1"/>
              <a:t>Moderate</a:t>
            </a:r>
            <a:r>
              <a:rPr lang="es-ES" sz="1400" dirty="0"/>
              <a:t> DPP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Small non linear </a:t>
            </a:r>
            <a:r>
              <a:rPr lang="es-ES" sz="1400" dirty="0" err="1"/>
              <a:t>behaviour</a:t>
            </a:r>
            <a:r>
              <a:rPr lang="es-ES" sz="1400" dirty="0"/>
              <a:t> of </a:t>
            </a:r>
            <a:r>
              <a:rPr lang="es-ES" sz="1400" dirty="0" err="1"/>
              <a:t>carrier</a:t>
            </a:r>
            <a:r>
              <a:rPr lang="es-ES" sz="1400" dirty="0"/>
              <a:t> </a:t>
            </a:r>
            <a:r>
              <a:rPr lang="es-ES" sz="1400" dirty="0" err="1"/>
              <a:t>densities</a:t>
            </a:r>
            <a:endParaRPr lang="es-E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Small </a:t>
            </a:r>
            <a:r>
              <a:rPr lang="es-ES" sz="1400" dirty="0" err="1"/>
              <a:t>screening</a:t>
            </a:r>
            <a:r>
              <a:rPr lang="es-ES" sz="1400" dirty="0"/>
              <a:t> of </a:t>
            </a:r>
            <a:r>
              <a:rPr lang="es-ES" sz="1400" dirty="0" err="1"/>
              <a:t>electric</a:t>
            </a:r>
            <a:r>
              <a:rPr lang="es-ES" sz="1400" dirty="0"/>
              <a:t> </a:t>
            </a:r>
            <a:r>
              <a:rPr lang="es-ES" sz="1400" dirty="0" err="1"/>
              <a:t>field</a:t>
            </a:r>
            <a:endParaRPr lang="es-E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/>
              <a:t>Aproximate</a:t>
            </a:r>
            <a:r>
              <a:rPr lang="es-ES" sz="1400" dirty="0"/>
              <a:t> </a:t>
            </a:r>
            <a:r>
              <a:rPr lang="es-ES" sz="1400" dirty="0" err="1"/>
              <a:t>analytical</a:t>
            </a:r>
            <a:r>
              <a:rPr lang="es-ES" sz="1400" dirty="0"/>
              <a:t> </a:t>
            </a:r>
            <a:r>
              <a:rPr lang="es-ES" sz="1400" dirty="0" err="1"/>
              <a:t>solutions</a:t>
            </a:r>
            <a:r>
              <a:rPr lang="es-ES" sz="1400" dirty="0"/>
              <a:t> </a:t>
            </a:r>
            <a:r>
              <a:rPr lang="es-ES" sz="1400" dirty="0" err="1"/>
              <a:t>for</a:t>
            </a:r>
            <a:r>
              <a:rPr lang="es-ES" sz="1400" dirty="0"/>
              <a:t> </a:t>
            </a:r>
            <a:r>
              <a:rPr lang="es-ES" sz="1400" dirty="0" err="1"/>
              <a:t>recombination</a:t>
            </a:r>
            <a:endParaRPr lang="en-US" sz="1400" dirty="0"/>
          </a:p>
        </p:txBody>
      </p:sp>
      <p:sp>
        <p:nvSpPr>
          <p:cNvPr id="56" name="81 Forma libre">
            <a:extLst>
              <a:ext uri="{FF2B5EF4-FFF2-40B4-BE49-F238E27FC236}">
                <a16:creationId xmlns:a16="http://schemas.microsoft.com/office/drawing/2014/main" id="{1F95F07E-14BE-5949-542A-86705C2C5E07}"/>
              </a:ext>
            </a:extLst>
          </p:cNvPr>
          <p:cNvSpPr/>
          <p:nvPr/>
        </p:nvSpPr>
        <p:spPr>
          <a:xfrm>
            <a:off x="9853042" y="2327274"/>
            <a:ext cx="1145957" cy="694309"/>
          </a:xfrm>
          <a:custGeom>
            <a:avLst/>
            <a:gdLst>
              <a:gd name="connsiteX0" fmla="*/ 0 w 1145957"/>
              <a:gd name="connsiteY0" fmla="*/ 374569 h 646790"/>
              <a:gd name="connsiteX1" fmla="*/ 525293 w 1145957"/>
              <a:gd name="connsiteY1" fmla="*/ 637216 h 646790"/>
              <a:gd name="connsiteX2" fmla="*/ 1070042 w 1145957"/>
              <a:gd name="connsiteY2" fmla="*/ 73012 h 646790"/>
              <a:gd name="connsiteX3" fmla="*/ 1128408 w 1145957"/>
              <a:gd name="connsiteY3" fmla="*/ 24374 h 64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957" h="646790">
                <a:moveTo>
                  <a:pt x="0" y="374569"/>
                </a:moveTo>
                <a:cubicBezTo>
                  <a:pt x="173476" y="531022"/>
                  <a:pt x="346953" y="687475"/>
                  <a:pt x="525293" y="637216"/>
                </a:cubicBezTo>
                <a:cubicBezTo>
                  <a:pt x="703633" y="586957"/>
                  <a:pt x="969523" y="175152"/>
                  <a:pt x="1070042" y="73012"/>
                </a:cubicBezTo>
                <a:cubicBezTo>
                  <a:pt x="1170561" y="-29128"/>
                  <a:pt x="1149484" y="-2377"/>
                  <a:pt x="1128408" y="24374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82 CuadroTexto">
            <a:extLst>
              <a:ext uri="{FF2B5EF4-FFF2-40B4-BE49-F238E27FC236}">
                <a16:creationId xmlns:a16="http://schemas.microsoft.com/office/drawing/2014/main" id="{D70BFCAE-EA5E-CCC6-08DC-E4A1507C0690}"/>
              </a:ext>
            </a:extLst>
          </p:cNvPr>
          <p:cNvSpPr txBox="1"/>
          <p:nvPr/>
        </p:nvSpPr>
        <p:spPr>
          <a:xfrm>
            <a:off x="9681505" y="4073912"/>
            <a:ext cx="2515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High &amp; Ultra High DPP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/>
              <a:t>Dominant</a:t>
            </a:r>
            <a:r>
              <a:rPr lang="es-ES" sz="1400" dirty="0"/>
              <a:t> non linear </a:t>
            </a:r>
            <a:r>
              <a:rPr lang="es-ES" sz="1400" dirty="0" err="1"/>
              <a:t>behaviour</a:t>
            </a:r>
            <a:r>
              <a:rPr lang="es-ES" sz="1400" dirty="0"/>
              <a:t> of </a:t>
            </a:r>
            <a:r>
              <a:rPr lang="es-ES" sz="1400" dirty="0" err="1"/>
              <a:t>carrier</a:t>
            </a:r>
            <a:r>
              <a:rPr lang="es-ES" sz="1400" dirty="0"/>
              <a:t> </a:t>
            </a:r>
            <a:r>
              <a:rPr lang="es-ES" sz="1400" dirty="0" err="1"/>
              <a:t>densities</a:t>
            </a:r>
            <a:endParaRPr lang="es-E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/>
              <a:t>Very</a:t>
            </a:r>
            <a:r>
              <a:rPr lang="es-ES" sz="1400" dirty="0"/>
              <a:t> </a:t>
            </a:r>
            <a:r>
              <a:rPr lang="es-ES" sz="1400" dirty="0" err="1"/>
              <a:t>large</a:t>
            </a:r>
            <a:r>
              <a:rPr lang="es-ES" sz="1400" dirty="0"/>
              <a:t> </a:t>
            </a:r>
            <a:r>
              <a:rPr lang="es-ES" sz="1400" dirty="0" err="1"/>
              <a:t>screening</a:t>
            </a:r>
            <a:r>
              <a:rPr lang="es-ES" sz="1400" dirty="0"/>
              <a:t> of </a:t>
            </a:r>
            <a:r>
              <a:rPr lang="es-ES" sz="1400" dirty="0" err="1"/>
              <a:t>electric</a:t>
            </a:r>
            <a:r>
              <a:rPr lang="es-ES" sz="1400" dirty="0"/>
              <a:t> </a:t>
            </a:r>
            <a:r>
              <a:rPr lang="es-ES" sz="1400" dirty="0" err="1"/>
              <a:t>field</a:t>
            </a:r>
            <a:endParaRPr lang="es-E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No </a:t>
            </a:r>
            <a:r>
              <a:rPr lang="es-ES" sz="1400" dirty="0" err="1"/>
              <a:t>analytical</a:t>
            </a:r>
            <a:r>
              <a:rPr lang="es-ES" sz="1400" dirty="0"/>
              <a:t> </a:t>
            </a:r>
            <a:r>
              <a:rPr lang="es-ES" sz="1400" dirty="0" err="1"/>
              <a:t>solutions</a:t>
            </a:r>
            <a:r>
              <a:rPr lang="es-ES" sz="1400" dirty="0"/>
              <a:t> </a:t>
            </a:r>
            <a:r>
              <a:rPr lang="es-ES" sz="1400" dirty="0" err="1"/>
              <a:t>for</a:t>
            </a:r>
            <a:r>
              <a:rPr lang="es-ES" sz="1400" dirty="0"/>
              <a:t> </a:t>
            </a:r>
            <a:r>
              <a:rPr lang="es-ES" sz="1400" dirty="0" err="1"/>
              <a:t>recombination</a:t>
            </a:r>
            <a:endParaRPr lang="en-US" sz="1400" dirty="0"/>
          </a:p>
        </p:txBody>
      </p:sp>
      <p:sp>
        <p:nvSpPr>
          <p:cNvPr id="58" name="83 Forma libre">
            <a:extLst>
              <a:ext uri="{FF2B5EF4-FFF2-40B4-BE49-F238E27FC236}">
                <a16:creationId xmlns:a16="http://schemas.microsoft.com/office/drawing/2014/main" id="{302C9BCB-46D6-14E7-45E4-6DD4C001B434}"/>
              </a:ext>
            </a:extLst>
          </p:cNvPr>
          <p:cNvSpPr/>
          <p:nvPr/>
        </p:nvSpPr>
        <p:spPr>
          <a:xfrm>
            <a:off x="9862769" y="3053269"/>
            <a:ext cx="1147864" cy="571254"/>
          </a:xfrm>
          <a:custGeom>
            <a:avLst/>
            <a:gdLst>
              <a:gd name="connsiteX0" fmla="*/ 0 w 1147864"/>
              <a:gd name="connsiteY0" fmla="*/ 969637 h 969637"/>
              <a:gd name="connsiteX1" fmla="*/ 398834 w 1147864"/>
              <a:gd name="connsiteY1" fmla="*/ 765356 h 969637"/>
              <a:gd name="connsiteX2" fmla="*/ 719847 w 1147864"/>
              <a:gd name="connsiteY2" fmla="*/ 6598 h 969637"/>
              <a:gd name="connsiteX3" fmla="*/ 1118681 w 1147864"/>
              <a:gd name="connsiteY3" fmla="*/ 376249 h 969637"/>
              <a:gd name="connsiteX4" fmla="*/ 1118681 w 1147864"/>
              <a:gd name="connsiteY4" fmla="*/ 376249 h 969637"/>
              <a:gd name="connsiteX5" fmla="*/ 1147864 w 1147864"/>
              <a:gd name="connsiteY5" fmla="*/ 424888 h 96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7864" h="969637">
                <a:moveTo>
                  <a:pt x="0" y="969637"/>
                </a:moveTo>
                <a:cubicBezTo>
                  <a:pt x="139430" y="947749"/>
                  <a:pt x="278860" y="925862"/>
                  <a:pt x="398834" y="765356"/>
                </a:cubicBezTo>
                <a:cubicBezTo>
                  <a:pt x="518809" y="604849"/>
                  <a:pt x="599873" y="71449"/>
                  <a:pt x="719847" y="6598"/>
                </a:cubicBezTo>
                <a:cubicBezTo>
                  <a:pt x="839821" y="-58253"/>
                  <a:pt x="1118681" y="376249"/>
                  <a:pt x="1118681" y="376249"/>
                </a:cubicBezTo>
                <a:lnTo>
                  <a:pt x="1118681" y="376249"/>
                </a:lnTo>
                <a:lnTo>
                  <a:pt x="1147864" y="42488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84 Forma libre">
            <a:extLst>
              <a:ext uri="{FF2B5EF4-FFF2-40B4-BE49-F238E27FC236}">
                <a16:creationId xmlns:a16="http://schemas.microsoft.com/office/drawing/2014/main" id="{111CA13B-C79C-B14F-93BF-BBD400A2D41C}"/>
              </a:ext>
            </a:extLst>
          </p:cNvPr>
          <p:cNvSpPr/>
          <p:nvPr/>
        </p:nvSpPr>
        <p:spPr>
          <a:xfrm>
            <a:off x="9814131" y="2955513"/>
            <a:ext cx="1274323" cy="678737"/>
          </a:xfrm>
          <a:custGeom>
            <a:avLst/>
            <a:gdLst>
              <a:gd name="connsiteX0" fmla="*/ 0 w 1274323"/>
              <a:gd name="connsiteY0" fmla="*/ 50343 h 945287"/>
              <a:gd name="connsiteX1" fmla="*/ 272374 w 1274323"/>
              <a:gd name="connsiteY1" fmla="*/ 79526 h 945287"/>
              <a:gd name="connsiteX2" fmla="*/ 535021 w 1274323"/>
              <a:gd name="connsiteY2" fmla="*/ 799372 h 945287"/>
              <a:gd name="connsiteX3" fmla="*/ 1274323 w 1274323"/>
              <a:gd name="connsiteY3" fmla="*/ 945287 h 94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4323" h="945287">
                <a:moveTo>
                  <a:pt x="0" y="50343"/>
                </a:moveTo>
                <a:cubicBezTo>
                  <a:pt x="91602" y="2515"/>
                  <a:pt x="183204" y="-45312"/>
                  <a:pt x="272374" y="79526"/>
                </a:cubicBezTo>
                <a:cubicBezTo>
                  <a:pt x="361544" y="204364"/>
                  <a:pt x="368030" y="655079"/>
                  <a:pt x="535021" y="799372"/>
                </a:cubicBezTo>
                <a:cubicBezTo>
                  <a:pt x="702012" y="943665"/>
                  <a:pt x="988167" y="944476"/>
                  <a:pt x="1274323" y="945287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68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32CEEC5C-DE43-3BBA-1F77-D3DF2648EEFD}"/>
              </a:ext>
            </a:extLst>
          </p:cNvPr>
          <p:cNvSpPr txBox="1">
            <a:spLocks/>
          </p:cNvSpPr>
          <p:nvPr/>
        </p:nvSpPr>
        <p:spPr>
          <a:xfrm>
            <a:off x="2209800" y="125148"/>
            <a:ext cx="77724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recombination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1">
            <a:extLst>
              <a:ext uri="{FF2B5EF4-FFF2-40B4-BE49-F238E27FC236}">
                <a16:creationId xmlns:a16="http://schemas.microsoft.com/office/drawing/2014/main" id="{5B9DC8C7-8F7F-8275-EB6B-4697E8477EC3}"/>
              </a:ext>
            </a:extLst>
          </p:cNvPr>
          <p:cNvSpPr txBox="1"/>
          <p:nvPr/>
        </p:nvSpPr>
        <p:spPr>
          <a:xfrm>
            <a:off x="3097106" y="4701149"/>
            <a:ext cx="232000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Ion </a:t>
            </a:r>
            <a:r>
              <a:rPr lang="es-ES" dirty="0" err="1"/>
              <a:t>mobility</a:t>
            </a:r>
            <a:r>
              <a:rPr lang="es-ES" dirty="0"/>
              <a:t> </a:t>
            </a:r>
            <a:r>
              <a:rPr lang="el-GR" dirty="0"/>
              <a:t>μ</a:t>
            </a:r>
            <a:r>
              <a:rPr lang="es-ES" baseline="-25000" dirty="0"/>
              <a:t>+</a:t>
            </a:r>
            <a:r>
              <a:rPr lang="es-ES" dirty="0"/>
              <a:t>(E) </a:t>
            </a:r>
            <a:r>
              <a:rPr lang="el-GR" dirty="0"/>
              <a:t>μ</a:t>
            </a:r>
            <a:r>
              <a:rPr lang="es-ES" baseline="-25000" dirty="0"/>
              <a:t>-</a:t>
            </a:r>
            <a:r>
              <a:rPr lang="es-ES" dirty="0"/>
              <a:t>(E)  </a:t>
            </a:r>
            <a:endParaRPr lang="en-GB" dirty="0"/>
          </a:p>
        </p:txBody>
      </p:sp>
      <p:sp>
        <p:nvSpPr>
          <p:cNvPr id="5" name="CuadroTexto 22">
            <a:extLst>
              <a:ext uri="{FF2B5EF4-FFF2-40B4-BE49-F238E27FC236}">
                <a16:creationId xmlns:a16="http://schemas.microsoft.com/office/drawing/2014/main" id="{D4F4768B-E59E-23E4-43CB-388214C85D0B}"/>
              </a:ext>
            </a:extLst>
          </p:cNvPr>
          <p:cNvSpPr txBox="1"/>
          <p:nvPr/>
        </p:nvSpPr>
        <p:spPr>
          <a:xfrm>
            <a:off x="2978405" y="4152266"/>
            <a:ext cx="244827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Electron</a:t>
            </a:r>
            <a:r>
              <a:rPr lang="es-ES" dirty="0"/>
              <a:t> </a:t>
            </a:r>
            <a:r>
              <a:rPr lang="es-ES" dirty="0" err="1"/>
              <a:t>mobility</a:t>
            </a:r>
            <a:r>
              <a:rPr lang="es-ES" dirty="0"/>
              <a:t> v</a:t>
            </a:r>
            <a:r>
              <a:rPr lang="es-ES" baseline="-25000" dirty="0"/>
              <a:t>e</a:t>
            </a:r>
            <a:r>
              <a:rPr lang="es-ES" dirty="0"/>
              <a:t>(E)  </a:t>
            </a:r>
            <a:endParaRPr lang="en-GB" dirty="0"/>
          </a:p>
        </p:txBody>
      </p:sp>
      <p:sp>
        <p:nvSpPr>
          <p:cNvPr id="6" name="CuadroTexto 23">
            <a:extLst>
              <a:ext uri="{FF2B5EF4-FFF2-40B4-BE49-F238E27FC236}">
                <a16:creationId xmlns:a16="http://schemas.microsoft.com/office/drawing/2014/main" id="{0E94B760-C42C-5414-4C74-3C6CDDE1508E}"/>
              </a:ext>
            </a:extLst>
          </p:cNvPr>
          <p:cNvSpPr txBox="1"/>
          <p:nvPr/>
        </p:nvSpPr>
        <p:spPr>
          <a:xfrm>
            <a:off x="1673884" y="1518954"/>
            <a:ext cx="267400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Electron</a:t>
            </a:r>
            <a:r>
              <a:rPr lang="es-ES" dirty="0"/>
              <a:t> </a:t>
            </a:r>
            <a:r>
              <a:rPr lang="es-ES" dirty="0" err="1"/>
              <a:t>atachment</a:t>
            </a:r>
            <a:r>
              <a:rPr lang="es-ES" dirty="0"/>
              <a:t>  </a:t>
            </a:r>
            <a:r>
              <a:rPr lang="el-GR" dirty="0"/>
              <a:t>τ</a:t>
            </a:r>
            <a:r>
              <a:rPr lang="es-ES" baseline="-25000" dirty="0"/>
              <a:t>e</a:t>
            </a:r>
            <a:r>
              <a:rPr lang="es-ES" dirty="0"/>
              <a:t>(E)  </a:t>
            </a:r>
            <a:endParaRPr lang="en-GB" dirty="0"/>
          </a:p>
        </p:txBody>
      </p:sp>
      <p:sp>
        <p:nvSpPr>
          <p:cNvPr id="7" name="CuadroTexto 24">
            <a:extLst>
              <a:ext uri="{FF2B5EF4-FFF2-40B4-BE49-F238E27FC236}">
                <a16:creationId xmlns:a16="http://schemas.microsoft.com/office/drawing/2014/main" id="{72FC8B87-E52E-1C65-7AED-B8E1CFCF45DF}"/>
              </a:ext>
            </a:extLst>
          </p:cNvPr>
          <p:cNvSpPr txBox="1"/>
          <p:nvPr/>
        </p:nvSpPr>
        <p:spPr>
          <a:xfrm>
            <a:off x="1653048" y="2146548"/>
            <a:ext cx="267400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Ion </a:t>
            </a:r>
            <a:r>
              <a:rPr lang="es-ES" dirty="0" err="1"/>
              <a:t>recombination</a:t>
            </a:r>
            <a:r>
              <a:rPr lang="es-ES" dirty="0"/>
              <a:t> </a:t>
            </a:r>
            <a:r>
              <a:rPr lang="es-ES" dirty="0" err="1"/>
              <a:t>rate</a:t>
            </a:r>
            <a:r>
              <a:rPr lang="es-ES" dirty="0"/>
              <a:t> </a:t>
            </a:r>
            <a:r>
              <a:rPr lang="el-GR" dirty="0"/>
              <a:t>α</a:t>
            </a:r>
            <a:endParaRPr lang="en-GB" dirty="0"/>
          </a:p>
        </p:txBody>
      </p:sp>
      <p:sp>
        <p:nvSpPr>
          <p:cNvPr id="8" name="Globo: flecha hacia abajo 3">
            <a:extLst>
              <a:ext uri="{FF2B5EF4-FFF2-40B4-BE49-F238E27FC236}">
                <a16:creationId xmlns:a16="http://schemas.microsoft.com/office/drawing/2014/main" id="{39E392AF-6675-752F-2E2B-84CE53A139E3}"/>
              </a:ext>
            </a:extLst>
          </p:cNvPr>
          <p:cNvSpPr/>
          <p:nvPr/>
        </p:nvSpPr>
        <p:spPr>
          <a:xfrm>
            <a:off x="7422296" y="1756429"/>
            <a:ext cx="2448272" cy="998108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tx1"/>
                </a:solidFill>
              </a:rPr>
              <a:t>Ionization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" name="Globo: flecha hacia abajo 27">
            <a:extLst>
              <a:ext uri="{FF2B5EF4-FFF2-40B4-BE49-F238E27FC236}">
                <a16:creationId xmlns:a16="http://schemas.microsoft.com/office/drawing/2014/main" id="{09A70CD6-AF38-0DD8-5CF5-11E32E006C51}"/>
              </a:ext>
            </a:extLst>
          </p:cNvPr>
          <p:cNvSpPr/>
          <p:nvPr/>
        </p:nvSpPr>
        <p:spPr>
          <a:xfrm>
            <a:off x="5596556" y="2838411"/>
            <a:ext cx="3786077" cy="998108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tx1"/>
                </a:solidFill>
              </a:rPr>
              <a:t>Charge</a:t>
            </a:r>
            <a:r>
              <a:rPr lang="es-ES" b="1" dirty="0">
                <a:solidFill>
                  <a:schemeClr val="tx1"/>
                </a:solidFill>
              </a:rPr>
              <a:t> Carrier </a:t>
            </a:r>
            <a:r>
              <a:rPr lang="es-ES" b="1" dirty="0" err="1">
                <a:solidFill>
                  <a:schemeClr val="tx1"/>
                </a:solidFill>
              </a:rPr>
              <a:t>densities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" name="Globo: flecha hacia abajo 29">
            <a:extLst>
              <a:ext uri="{FF2B5EF4-FFF2-40B4-BE49-F238E27FC236}">
                <a16:creationId xmlns:a16="http://schemas.microsoft.com/office/drawing/2014/main" id="{AC8E3C1B-C3D2-2A28-33A5-6F9F4778B5C2}"/>
              </a:ext>
            </a:extLst>
          </p:cNvPr>
          <p:cNvSpPr/>
          <p:nvPr/>
        </p:nvSpPr>
        <p:spPr>
          <a:xfrm>
            <a:off x="4871864" y="1756429"/>
            <a:ext cx="2448272" cy="998108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tx1"/>
                </a:solidFill>
              </a:rPr>
              <a:t>Recombination</a:t>
            </a:r>
            <a:r>
              <a:rPr lang="es-ES" b="1" dirty="0">
                <a:solidFill>
                  <a:schemeClr val="tx1"/>
                </a:solidFill>
              </a:rPr>
              <a:t> and </a:t>
            </a:r>
            <a:r>
              <a:rPr lang="es-ES" b="1" dirty="0" err="1">
                <a:solidFill>
                  <a:schemeClr val="tx1"/>
                </a:solidFill>
              </a:rPr>
              <a:t>attachment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1" name="CuadroTexto 31">
            <a:extLst>
              <a:ext uri="{FF2B5EF4-FFF2-40B4-BE49-F238E27FC236}">
                <a16:creationId xmlns:a16="http://schemas.microsoft.com/office/drawing/2014/main" id="{DC93B950-384C-45BD-4C81-69C50984B333}"/>
              </a:ext>
            </a:extLst>
          </p:cNvPr>
          <p:cNvSpPr txBox="1"/>
          <p:nvPr/>
        </p:nvSpPr>
        <p:spPr>
          <a:xfrm>
            <a:off x="7768417" y="1034884"/>
            <a:ext cx="175938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Radiation</a:t>
            </a:r>
            <a:r>
              <a:rPr lang="es-ES" dirty="0"/>
              <a:t> </a:t>
            </a:r>
            <a:r>
              <a:rPr lang="es-ES" dirty="0" err="1"/>
              <a:t>model</a:t>
            </a:r>
            <a:endParaRPr lang="en-GB" dirty="0"/>
          </a:p>
        </p:txBody>
      </p:sp>
      <p:sp>
        <p:nvSpPr>
          <p:cNvPr id="12" name="CuadroTexto 32">
            <a:extLst>
              <a:ext uri="{FF2B5EF4-FFF2-40B4-BE49-F238E27FC236}">
                <a16:creationId xmlns:a16="http://schemas.microsoft.com/office/drawing/2014/main" id="{4208009C-C94E-E8C1-6725-4CA7D6A75349}"/>
              </a:ext>
            </a:extLst>
          </p:cNvPr>
          <p:cNvSpPr txBox="1"/>
          <p:nvPr/>
        </p:nvSpPr>
        <p:spPr>
          <a:xfrm>
            <a:off x="3247762" y="3035008"/>
            <a:ext cx="157572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Electric </a:t>
            </a:r>
            <a:r>
              <a:rPr lang="es-ES" dirty="0" err="1"/>
              <a:t>field</a:t>
            </a:r>
            <a:r>
              <a:rPr lang="es-ES" dirty="0"/>
              <a:t> </a:t>
            </a:r>
            <a:endParaRPr lang="en-GB" dirty="0"/>
          </a:p>
        </p:txBody>
      </p:sp>
      <p:cxnSp>
        <p:nvCxnSpPr>
          <p:cNvPr id="13" name="Conector recto de flecha 9">
            <a:extLst>
              <a:ext uri="{FF2B5EF4-FFF2-40B4-BE49-F238E27FC236}">
                <a16:creationId xmlns:a16="http://schemas.microsoft.com/office/drawing/2014/main" id="{A870F0BE-73C2-9A91-DD5C-43973161E1F3}"/>
              </a:ext>
            </a:extLst>
          </p:cNvPr>
          <p:cNvCxnSpPr/>
          <p:nvPr/>
        </p:nvCxnSpPr>
        <p:spPr>
          <a:xfrm>
            <a:off x="8597611" y="1518954"/>
            <a:ext cx="0" cy="184666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35">
            <a:extLst>
              <a:ext uri="{FF2B5EF4-FFF2-40B4-BE49-F238E27FC236}">
                <a16:creationId xmlns:a16="http://schemas.microsoft.com/office/drawing/2014/main" id="{7F26FC9C-2FF7-7EE5-E7A2-CF363CA11657}"/>
              </a:ext>
            </a:extLst>
          </p:cNvPr>
          <p:cNvCxnSpPr>
            <a:cxnSpLocks/>
          </p:cNvCxnSpPr>
          <p:nvPr/>
        </p:nvCxnSpPr>
        <p:spPr>
          <a:xfrm>
            <a:off x="4429212" y="1756429"/>
            <a:ext cx="340492" cy="79893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39">
            <a:extLst>
              <a:ext uri="{FF2B5EF4-FFF2-40B4-BE49-F238E27FC236}">
                <a16:creationId xmlns:a16="http://schemas.microsoft.com/office/drawing/2014/main" id="{64DD03EF-600C-A5E0-CCAC-EE0F791DAB04}"/>
              </a:ext>
            </a:extLst>
          </p:cNvPr>
          <p:cNvCxnSpPr>
            <a:cxnSpLocks/>
          </p:cNvCxnSpPr>
          <p:nvPr/>
        </p:nvCxnSpPr>
        <p:spPr>
          <a:xfrm flipV="1">
            <a:off x="4429212" y="2157134"/>
            <a:ext cx="340492" cy="11444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43">
            <a:extLst>
              <a:ext uri="{FF2B5EF4-FFF2-40B4-BE49-F238E27FC236}">
                <a16:creationId xmlns:a16="http://schemas.microsoft.com/office/drawing/2014/main" id="{01853E9D-02F1-2746-66BD-D2A45D5C90F0}"/>
              </a:ext>
            </a:extLst>
          </p:cNvPr>
          <p:cNvCxnSpPr>
            <a:cxnSpLocks/>
          </p:cNvCxnSpPr>
          <p:nvPr/>
        </p:nvCxnSpPr>
        <p:spPr>
          <a:xfrm flipH="1">
            <a:off x="4871864" y="3035008"/>
            <a:ext cx="554813" cy="11504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44">
            <a:extLst>
              <a:ext uri="{FF2B5EF4-FFF2-40B4-BE49-F238E27FC236}">
                <a16:creationId xmlns:a16="http://schemas.microsoft.com/office/drawing/2014/main" id="{6EACD7B7-2FE9-4D82-DC49-2E25FFD9F6AE}"/>
              </a:ext>
            </a:extLst>
          </p:cNvPr>
          <p:cNvCxnSpPr>
            <a:cxnSpLocks/>
          </p:cNvCxnSpPr>
          <p:nvPr/>
        </p:nvCxnSpPr>
        <p:spPr>
          <a:xfrm flipV="1">
            <a:off x="5586990" y="4627909"/>
            <a:ext cx="509010" cy="255986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47">
            <a:extLst>
              <a:ext uri="{FF2B5EF4-FFF2-40B4-BE49-F238E27FC236}">
                <a16:creationId xmlns:a16="http://schemas.microsoft.com/office/drawing/2014/main" id="{09956953-32C8-54B8-3A32-4D776911FBB9}"/>
              </a:ext>
            </a:extLst>
          </p:cNvPr>
          <p:cNvCxnSpPr>
            <a:cxnSpLocks/>
          </p:cNvCxnSpPr>
          <p:nvPr/>
        </p:nvCxnSpPr>
        <p:spPr>
          <a:xfrm>
            <a:off x="5594773" y="4318901"/>
            <a:ext cx="501227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52">
            <a:extLst>
              <a:ext uri="{FF2B5EF4-FFF2-40B4-BE49-F238E27FC236}">
                <a16:creationId xmlns:a16="http://schemas.microsoft.com/office/drawing/2014/main" id="{7D5F45C6-6C74-0B2F-EEB4-32F44696ABC5}"/>
              </a:ext>
            </a:extLst>
          </p:cNvPr>
          <p:cNvCxnSpPr>
            <a:cxnSpLocks/>
          </p:cNvCxnSpPr>
          <p:nvPr/>
        </p:nvCxnSpPr>
        <p:spPr>
          <a:xfrm>
            <a:off x="4969315" y="3404340"/>
            <a:ext cx="1036729" cy="59706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lobo: flecha hacia abajo 56">
            <a:extLst>
              <a:ext uri="{FF2B5EF4-FFF2-40B4-BE49-F238E27FC236}">
                <a16:creationId xmlns:a16="http://schemas.microsoft.com/office/drawing/2014/main" id="{FCD1FE0E-8BD5-AA87-A233-D999C72B26B7}"/>
              </a:ext>
            </a:extLst>
          </p:cNvPr>
          <p:cNvSpPr/>
          <p:nvPr/>
        </p:nvSpPr>
        <p:spPr>
          <a:xfrm>
            <a:off x="6329592" y="3972997"/>
            <a:ext cx="2320004" cy="998108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tx1"/>
                </a:solidFill>
              </a:rPr>
              <a:t>Charge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transport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ectángulo 34">
            <a:extLst>
              <a:ext uri="{FF2B5EF4-FFF2-40B4-BE49-F238E27FC236}">
                <a16:creationId xmlns:a16="http://schemas.microsoft.com/office/drawing/2014/main" id="{BED45C7E-331A-2BFC-A4E4-E2F066AC1F00}"/>
              </a:ext>
            </a:extLst>
          </p:cNvPr>
          <p:cNvSpPr/>
          <p:nvPr/>
        </p:nvSpPr>
        <p:spPr>
          <a:xfrm>
            <a:off x="6329592" y="5070481"/>
            <a:ext cx="2320004" cy="6718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tx1"/>
                </a:solidFill>
              </a:rPr>
              <a:t>Electrical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current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2" name="Bocadillo nube: nube 37">
            <a:extLst>
              <a:ext uri="{FF2B5EF4-FFF2-40B4-BE49-F238E27FC236}">
                <a16:creationId xmlns:a16="http://schemas.microsoft.com/office/drawing/2014/main" id="{656E030E-129B-1A70-B58D-731E99AFB922}"/>
              </a:ext>
            </a:extLst>
          </p:cNvPr>
          <p:cNvSpPr/>
          <p:nvPr/>
        </p:nvSpPr>
        <p:spPr>
          <a:xfrm>
            <a:off x="2095700" y="4726154"/>
            <a:ext cx="3257698" cy="1431830"/>
          </a:xfrm>
          <a:prstGeom prst="cloudCallout">
            <a:avLst>
              <a:gd name="adj1" fmla="val 56097"/>
              <a:gd name="adj2" fmla="val 1519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 err="1">
                <a:solidFill>
                  <a:schemeClr val="tx1"/>
                </a:solidFill>
              </a:rPr>
              <a:t>Deattachment</a:t>
            </a:r>
            <a:r>
              <a:rPr lang="es-ES" b="1" dirty="0">
                <a:solidFill>
                  <a:schemeClr val="tx1"/>
                </a:solidFill>
              </a:rPr>
              <a:t>/e-ion </a:t>
            </a:r>
            <a:r>
              <a:rPr lang="es-ES" b="1" dirty="0" err="1">
                <a:solidFill>
                  <a:schemeClr val="tx1"/>
                </a:solidFill>
              </a:rPr>
              <a:t>recombination</a:t>
            </a:r>
            <a:r>
              <a:rPr lang="es-ES" b="1" dirty="0">
                <a:solidFill>
                  <a:schemeClr val="tx1"/>
                </a:solidFill>
              </a:rPr>
              <a:t> / </a:t>
            </a:r>
            <a:r>
              <a:rPr lang="es-ES" b="1" dirty="0" err="1">
                <a:solidFill>
                  <a:schemeClr val="tx1"/>
                </a:solidFill>
              </a:rPr>
              <a:t>mobility</a:t>
            </a:r>
            <a:r>
              <a:rPr lang="es-ES" b="1" dirty="0">
                <a:solidFill>
                  <a:schemeClr val="tx1"/>
                </a:solidFill>
              </a:rPr>
              <a:t> /</a:t>
            </a:r>
            <a:r>
              <a:rPr lang="es-ES" b="1" dirty="0" err="1">
                <a:solidFill>
                  <a:schemeClr val="tx1"/>
                </a:solidFill>
              </a:rPr>
              <a:t>diffusion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61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32CEEC5C-DE43-3BBA-1F77-D3DF2648EEFD}"/>
              </a:ext>
            </a:extLst>
          </p:cNvPr>
          <p:cNvSpPr txBox="1">
            <a:spLocks/>
          </p:cNvSpPr>
          <p:nvPr/>
        </p:nvSpPr>
        <p:spPr>
          <a:xfrm>
            <a:off x="2209800" y="134796"/>
            <a:ext cx="77724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Equations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carrier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70 CuadroTexto">
                <a:extLst>
                  <a:ext uri="{FF2B5EF4-FFF2-40B4-BE49-F238E27FC236}">
                    <a16:creationId xmlns:a16="http://schemas.microsoft.com/office/drawing/2014/main" id="{CACF3C69-BCA1-AF5D-7733-5BD07EA59D17}"/>
                  </a:ext>
                </a:extLst>
              </p:cNvPr>
              <p:cNvSpPr txBox="1"/>
              <p:nvPr/>
            </p:nvSpPr>
            <p:spPr>
              <a:xfrm>
                <a:off x="1810711" y="4408688"/>
                <a:ext cx="9142838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s-ES" sz="1400" b="0" i="1" smtClean="0">
                            <a:latin typeface="Cambria Math"/>
                          </a:rPr>
                          <m:t>+</m:t>
                        </m:r>
                      </m:sub>
                    </m:sSub>
                    <m:d>
                      <m:dPr>
                        <m:ctrlPr>
                          <a:rPr lang="es-E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400" b="0" i="1" smtClean="0">
                            <a:latin typeface="Cambria Math"/>
                          </a:rPr>
                          <m:t>𝑥</m:t>
                        </m:r>
                        <m:r>
                          <a:rPr lang="es-ES" sz="1400" b="0" i="1" smtClean="0">
                            <a:latin typeface="Cambria Math"/>
                          </a:rPr>
                          <m:t>,</m:t>
                        </m:r>
                        <m:r>
                          <a:rPr lang="es-ES" sz="1400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s-ES" sz="1400" b="0" i="1" dirty="0">
                    <a:latin typeface="Cambria Math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s-ES" sz="1400" b="0" i="1" smtClean="0">
                            <a:latin typeface="Cambria Math"/>
                          </a:rPr>
                          <m:t>−</m:t>
                        </m:r>
                      </m:sub>
                    </m:sSub>
                    <m:d>
                      <m:dPr>
                        <m:ctrlPr>
                          <a:rPr lang="es-E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400" b="0" i="1" smtClean="0">
                            <a:latin typeface="Cambria Math"/>
                          </a:rPr>
                          <m:t>𝑥</m:t>
                        </m:r>
                        <m:r>
                          <a:rPr lang="es-ES" sz="1400" b="0" i="1" smtClean="0">
                            <a:latin typeface="Cambria Math"/>
                          </a:rPr>
                          <m:t>,</m:t>
                        </m:r>
                        <m:r>
                          <a:rPr lang="es-ES" sz="1400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s-ES" sz="1400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s-ES" sz="14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s-E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400" b="0" i="1" smtClean="0">
                            <a:latin typeface="Cambria Math"/>
                          </a:rPr>
                          <m:t>𝑥</m:t>
                        </m:r>
                        <m:r>
                          <a:rPr lang="es-ES" sz="1400" b="0" i="1" smtClean="0">
                            <a:latin typeface="Cambria Math"/>
                          </a:rPr>
                          <m:t>,</m:t>
                        </m:r>
                        <m:r>
                          <a:rPr lang="es-ES" sz="1400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s-ES" sz="1400" b="0" i="1" dirty="0">
                    <a:latin typeface="Cambria Math"/>
                  </a:rPr>
                  <a:t> </a:t>
                </a:r>
                <a:r>
                  <a:rPr lang="es-ES" sz="1400" b="0" dirty="0">
                    <a:latin typeface="+mj-lt"/>
                  </a:rPr>
                  <a:t>are </a:t>
                </a:r>
                <a:r>
                  <a:rPr lang="es-ES" sz="1400" b="0" dirty="0" err="1">
                    <a:latin typeface="+mj-lt"/>
                  </a:rPr>
                  <a:t>the</a:t>
                </a:r>
                <a:r>
                  <a:rPr lang="es-ES" sz="1400" dirty="0">
                    <a:latin typeface="+mj-lt"/>
                  </a:rPr>
                  <a:t> positive, </a:t>
                </a:r>
                <a:r>
                  <a:rPr lang="es-ES" sz="1400" dirty="0" err="1">
                    <a:latin typeface="+mj-lt"/>
                  </a:rPr>
                  <a:t>negative</a:t>
                </a:r>
                <a:r>
                  <a:rPr lang="es-ES" sz="1400" dirty="0">
                    <a:latin typeface="+mj-lt"/>
                  </a:rPr>
                  <a:t> ion and </a:t>
                </a:r>
                <a:r>
                  <a:rPr lang="es-ES" sz="1400" dirty="0" err="1">
                    <a:latin typeface="+mj-lt"/>
                  </a:rPr>
                  <a:t>electron</a:t>
                </a:r>
                <a:r>
                  <a:rPr lang="es-ES" sz="1400" dirty="0">
                    <a:latin typeface="+mj-lt"/>
                  </a:rPr>
                  <a:t> </a:t>
                </a:r>
                <a:r>
                  <a:rPr lang="es-ES" sz="1400" dirty="0" err="1">
                    <a:latin typeface="+mj-lt"/>
                  </a:rPr>
                  <a:t>densities</a:t>
                </a:r>
                <a:endParaRPr lang="es-ES" sz="1400" b="0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es-ES" sz="1400" b="0" i="1" smtClean="0">
                        <a:latin typeface="Cambria Math"/>
                      </a:rPr>
                      <m:t>𝑁</m:t>
                    </m:r>
                    <m:d>
                      <m:dPr>
                        <m:ctrlPr>
                          <a:rPr lang="es-E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400" b="0" i="1" smtClean="0">
                            <a:latin typeface="Cambria Math"/>
                          </a:rPr>
                          <m:t>𝑥</m:t>
                        </m:r>
                        <m:r>
                          <a:rPr lang="es-ES" sz="1400" b="0" i="1" smtClean="0">
                            <a:latin typeface="Cambria Math"/>
                          </a:rPr>
                          <m:t>,</m:t>
                        </m:r>
                        <m:r>
                          <a:rPr lang="es-ES" sz="1400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s-ES" sz="14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s-ES" sz="1400" dirty="0" err="1">
                    <a:latin typeface="+mj-lt"/>
                  </a:rPr>
                  <a:t>number</a:t>
                </a:r>
                <a:r>
                  <a:rPr lang="es-ES" sz="1400" dirty="0">
                    <a:latin typeface="+mj-lt"/>
                  </a:rPr>
                  <a:t> of </a:t>
                </a:r>
                <a:r>
                  <a:rPr lang="es-ES" sz="1400" dirty="0" err="1">
                    <a:latin typeface="+mj-lt"/>
                  </a:rPr>
                  <a:t>electron</a:t>
                </a:r>
                <a:r>
                  <a:rPr lang="es-ES" sz="1400" dirty="0">
                    <a:latin typeface="+mj-lt"/>
                  </a:rPr>
                  <a:t>-ion </a:t>
                </a:r>
                <a:r>
                  <a:rPr lang="es-ES" sz="1400" dirty="0" err="1">
                    <a:latin typeface="+mj-lt"/>
                  </a:rPr>
                  <a:t>pairs</a:t>
                </a:r>
                <a:r>
                  <a:rPr lang="es-ES" sz="1400" dirty="0">
                    <a:latin typeface="+mj-lt"/>
                  </a:rPr>
                  <a:t> </a:t>
                </a:r>
                <a:r>
                  <a:rPr lang="es-ES" sz="1400" dirty="0" err="1">
                    <a:latin typeface="+mj-lt"/>
                  </a:rPr>
                  <a:t>roduced</a:t>
                </a:r>
                <a:r>
                  <a:rPr lang="es-ES" sz="1400" dirty="0">
                    <a:latin typeface="+mj-lt"/>
                  </a:rPr>
                  <a:t> </a:t>
                </a:r>
                <a:r>
                  <a:rPr lang="es-ES" sz="1400" dirty="0" err="1">
                    <a:latin typeface="+mj-lt"/>
                  </a:rPr>
                  <a:t>by</a:t>
                </a:r>
                <a:r>
                  <a:rPr lang="es-ES" sz="1400" dirty="0">
                    <a:latin typeface="+mj-lt"/>
                  </a:rPr>
                  <a:t> </a:t>
                </a:r>
                <a:r>
                  <a:rPr lang="es-ES" sz="1400" dirty="0" err="1">
                    <a:latin typeface="+mj-lt"/>
                  </a:rPr>
                  <a:t>radiation</a:t>
                </a:r>
                <a:r>
                  <a:rPr lang="es-ES" sz="1400" dirty="0">
                    <a:latin typeface="+mj-lt"/>
                  </a:rPr>
                  <a:t> </a:t>
                </a:r>
                <a:r>
                  <a:rPr lang="es-ES" sz="1400" dirty="0" err="1">
                    <a:latin typeface="+mj-lt"/>
                  </a:rPr>
                  <a:t>escaping</a:t>
                </a:r>
                <a:r>
                  <a:rPr lang="es-ES" sz="1400" dirty="0">
                    <a:latin typeface="+mj-lt"/>
                  </a:rPr>
                  <a:t> </a:t>
                </a:r>
                <a:r>
                  <a:rPr lang="es-ES" sz="1400" dirty="0" err="1">
                    <a:latin typeface="+mj-lt"/>
                  </a:rPr>
                  <a:t>initial</a:t>
                </a:r>
                <a:r>
                  <a:rPr lang="es-ES" sz="1400" dirty="0">
                    <a:latin typeface="+mj-lt"/>
                  </a:rPr>
                  <a:t> </a:t>
                </a:r>
                <a:r>
                  <a:rPr lang="es-ES" sz="1400" dirty="0" err="1">
                    <a:latin typeface="+mj-lt"/>
                  </a:rPr>
                  <a:t>recombination</a:t>
                </a:r>
                <a:r>
                  <a:rPr lang="es-ES" sz="1400" dirty="0">
                    <a:latin typeface="+mj-lt"/>
                  </a:rPr>
                  <a:t> per </a:t>
                </a:r>
                <a:r>
                  <a:rPr lang="es-ES" sz="1400" dirty="0" err="1">
                    <a:latin typeface="+mj-lt"/>
                  </a:rPr>
                  <a:t>unit</a:t>
                </a:r>
                <a:r>
                  <a:rPr lang="es-ES" sz="1400" dirty="0">
                    <a:latin typeface="+mj-lt"/>
                  </a:rPr>
                  <a:t> time and </a:t>
                </a:r>
                <a:r>
                  <a:rPr lang="es-ES" sz="1400" dirty="0" err="1">
                    <a:latin typeface="+mj-lt"/>
                  </a:rPr>
                  <a:t>unit</a:t>
                </a:r>
                <a:r>
                  <a:rPr lang="es-ES" sz="1400" dirty="0">
                    <a:latin typeface="+mj-lt"/>
                  </a:rPr>
                  <a:t> </a:t>
                </a:r>
                <a:r>
                  <a:rPr lang="es-ES" sz="1400" dirty="0" err="1">
                    <a:latin typeface="+mj-lt"/>
                  </a:rPr>
                  <a:t>volume</a:t>
                </a:r>
                <a:r>
                  <a:rPr lang="es-ES" sz="1400" dirty="0">
                    <a:latin typeface="+mj-lt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s-ES" sz="1400" b="0" i="1" smtClean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sz="1400" dirty="0">
                    <a:latin typeface="+mj-lt"/>
                  </a:rPr>
                  <a:t> is the recombination coefficient for ionic species, </a:t>
                </a:r>
                <a14:m>
                  <m:oMath xmlns:m="http://schemas.openxmlformats.org/officeDocument/2006/math">
                    <m:r>
                      <a:rPr lang="es-ES" sz="1400" b="0" i="1" smtClean="0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sz="1400" dirty="0">
                    <a:latin typeface="+mj-lt"/>
                  </a:rPr>
                  <a:t> is the electron-ion recombination coefficient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4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s-ES" sz="1400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s-ES" sz="1400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s-ES" sz="1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1400" dirty="0">
                    <a:latin typeface="+mj-lt"/>
                  </a:rPr>
                  <a:t>,</a:t>
                </a:r>
                <a:r>
                  <a:rPr lang="es-ES" sz="1400" b="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s-ES" sz="1400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s-ES" sz="1400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s-ES" sz="14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1400" dirty="0">
                    <a:latin typeface="+mj-lt"/>
                  </a:rPr>
                  <a:t>,</a:t>
                </a:r>
                <a:r>
                  <a:rPr lang="es-ES" sz="1400" b="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s-ES" sz="1400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s-ES" sz="1400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s-ES" sz="1400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>
                    <a:latin typeface="+mj-lt"/>
                  </a:rPr>
                  <a:t> are the charge carrier </a:t>
                </a:r>
                <a:r>
                  <a:rPr lang="en-US" sz="1400" dirty="0" err="1">
                    <a:latin typeface="+mj-lt"/>
                  </a:rPr>
                  <a:t>mobilities</a:t>
                </a:r>
                <a:endParaRPr lang="en-US" sz="1400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es-ES" sz="1400" b="0" i="1" smtClean="0">
                        <a:latin typeface="Cambria Math"/>
                        <a:ea typeface="Cambria Math"/>
                      </a:rPr>
                      <m:t>𝛾</m:t>
                    </m:r>
                  </m:oMath>
                </a14:m>
                <a:r>
                  <a:rPr lang="en-US" sz="1400" dirty="0">
                    <a:latin typeface="+mj-lt"/>
                  </a:rPr>
                  <a:t> is the electron attachment constant</a:t>
                </a:r>
              </a:p>
              <a:p>
                <a:endParaRPr lang="en-US" sz="1400" dirty="0">
                  <a:latin typeface="+mj-lt"/>
                </a:endParaRP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3" name="70 CuadroTexto">
                <a:extLst>
                  <a:ext uri="{FF2B5EF4-FFF2-40B4-BE49-F238E27FC236}">
                    <a16:creationId xmlns:a16="http://schemas.microsoft.com/office/drawing/2014/main" id="{CACF3C69-BCA1-AF5D-7733-5BD07EA59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711" y="4408688"/>
                <a:ext cx="9142838" cy="1600438"/>
              </a:xfrm>
              <a:prstGeom prst="rect">
                <a:avLst/>
              </a:prstGeom>
              <a:blipFill>
                <a:blip r:embed="rId2"/>
                <a:stretch>
                  <a:fillRect t="-1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3 Rectángulo">
            <a:extLst>
              <a:ext uri="{FF2B5EF4-FFF2-40B4-BE49-F238E27FC236}">
                <a16:creationId xmlns:a16="http://schemas.microsoft.com/office/drawing/2014/main" id="{6CB38D12-BD72-35A9-6FCB-BE485015B586}"/>
              </a:ext>
            </a:extLst>
          </p:cNvPr>
          <p:cNvSpPr/>
          <p:nvPr/>
        </p:nvSpPr>
        <p:spPr>
          <a:xfrm>
            <a:off x="1810711" y="2218306"/>
            <a:ext cx="8030470" cy="20882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1 CuadroTexto">
                <a:extLst>
                  <a:ext uri="{FF2B5EF4-FFF2-40B4-BE49-F238E27FC236}">
                    <a16:creationId xmlns:a16="http://schemas.microsoft.com/office/drawing/2014/main" id="{2254A58E-B1FF-F652-E91A-29A63A014ECA}"/>
                  </a:ext>
                </a:extLst>
              </p:cNvPr>
              <p:cNvSpPr txBox="1"/>
              <p:nvPr/>
            </p:nvSpPr>
            <p:spPr>
              <a:xfrm>
                <a:off x="1859348" y="2281979"/>
                <a:ext cx="7886454" cy="560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sz="16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s-ES" sz="1600" b="0" i="1" smtClean="0">
                          <a:latin typeface="Cambria Math"/>
                        </a:rPr>
                        <m:t>−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s-ES" sz="1600" b="0" i="1" smtClean="0">
                          <a:latin typeface="Cambria Math"/>
                        </a:rPr>
                        <m:t>−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𝜃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s-ES" sz="16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sz="16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/>
                                </a:rPr>
                                <m:t>+</m:t>
                              </m:r>
                            </m:sub>
                          </m:sSub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s-ES" sz="16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s-ES" sz="1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1 CuadroTexto">
                <a:extLst>
                  <a:ext uri="{FF2B5EF4-FFF2-40B4-BE49-F238E27FC236}">
                    <a16:creationId xmlns:a16="http://schemas.microsoft.com/office/drawing/2014/main" id="{2254A58E-B1FF-F652-E91A-29A63A014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348" y="2281979"/>
                <a:ext cx="7886454" cy="5605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55 CuadroTexto">
                <a:extLst>
                  <a:ext uri="{FF2B5EF4-FFF2-40B4-BE49-F238E27FC236}">
                    <a16:creationId xmlns:a16="http://schemas.microsoft.com/office/drawing/2014/main" id="{B32CB3D2-9D0D-A3EB-F840-08EEC8CD5D50}"/>
                  </a:ext>
                </a:extLst>
              </p:cNvPr>
              <p:cNvSpPr txBox="1"/>
              <p:nvPr/>
            </p:nvSpPr>
            <p:spPr>
              <a:xfrm>
                <a:off x="1859348" y="2900995"/>
                <a:ext cx="6272999" cy="560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sz="16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s-ES" sz="1600" b="0" i="1" smtClean="0">
                          <a:latin typeface="Cambria Math"/>
                        </a:rPr>
                        <m:t>−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s-ES" sz="16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sz="16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/>
                                </a:rPr>
                                <m:t>−</m:t>
                              </m:r>
                            </m:sub>
                          </m:sSub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s-ES" sz="16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s-ES" sz="1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55 CuadroTexto">
                <a:extLst>
                  <a:ext uri="{FF2B5EF4-FFF2-40B4-BE49-F238E27FC236}">
                    <a16:creationId xmlns:a16="http://schemas.microsoft.com/office/drawing/2014/main" id="{B32CB3D2-9D0D-A3EB-F840-08EEC8CD5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348" y="2900995"/>
                <a:ext cx="6272999" cy="5605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61 CuadroTexto">
                <a:extLst>
                  <a:ext uri="{FF2B5EF4-FFF2-40B4-BE49-F238E27FC236}">
                    <a16:creationId xmlns:a16="http://schemas.microsoft.com/office/drawing/2014/main" id="{A3BA003E-C4F2-2A84-337D-92B7B934F6A5}"/>
                  </a:ext>
                </a:extLst>
              </p:cNvPr>
              <p:cNvSpPr txBox="1"/>
              <p:nvPr/>
            </p:nvSpPr>
            <p:spPr>
              <a:xfrm>
                <a:off x="1859348" y="3539517"/>
                <a:ext cx="7067768" cy="560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sz="16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s-ES" sz="1600" b="0" i="1" smtClean="0">
                          <a:latin typeface="Cambria Math"/>
                        </a:rPr>
                        <m:t>−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𝜃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sz="16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s-ES" sz="16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s-ES" sz="1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61 CuadroTexto">
                <a:extLst>
                  <a:ext uri="{FF2B5EF4-FFF2-40B4-BE49-F238E27FC236}">
                    <a16:creationId xmlns:a16="http://schemas.microsoft.com/office/drawing/2014/main" id="{A3BA003E-C4F2-2A84-337D-92B7B934F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348" y="3539517"/>
                <a:ext cx="7067768" cy="5605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6 CuadroTexto">
            <a:extLst>
              <a:ext uri="{FF2B5EF4-FFF2-40B4-BE49-F238E27FC236}">
                <a16:creationId xmlns:a16="http://schemas.microsoft.com/office/drawing/2014/main" id="{6B850A95-45DC-B1D0-F8D4-1A660CFFBE01}"/>
              </a:ext>
            </a:extLst>
          </p:cNvPr>
          <p:cNvSpPr txBox="1"/>
          <p:nvPr/>
        </p:nvSpPr>
        <p:spPr>
          <a:xfrm>
            <a:off x="1590490" y="1059641"/>
            <a:ext cx="9254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ultra-high</a:t>
            </a:r>
            <a:r>
              <a:rPr lang="es-ES" dirty="0"/>
              <a:t> </a:t>
            </a:r>
            <a:r>
              <a:rPr lang="es-ES" dirty="0" err="1"/>
              <a:t>dose</a:t>
            </a:r>
            <a:r>
              <a:rPr lang="es-ES" dirty="0"/>
              <a:t> per pulse </a:t>
            </a:r>
            <a:r>
              <a:rPr lang="es-ES" dirty="0" err="1"/>
              <a:t>limit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air </a:t>
            </a:r>
            <a:r>
              <a:rPr lang="es-ES" dirty="0" err="1"/>
              <a:t>ionization</a:t>
            </a:r>
            <a:r>
              <a:rPr lang="es-ES" dirty="0"/>
              <a:t> </a:t>
            </a:r>
            <a:r>
              <a:rPr lang="es-ES" dirty="0" err="1"/>
              <a:t>chambers</a:t>
            </a:r>
            <a:r>
              <a:rPr lang="es-ES" dirty="0"/>
              <a:t> are </a:t>
            </a:r>
            <a:r>
              <a:rPr lang="es-ES" dirty="0" err="1"/>
              <a:t>subject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large</a:t>
            </a:r>
            <a:r>
              <a:rPr lang="es-ES" dirty="0"/>
              <a:t> </a:t>
            </a:r>
            <a:r>
              <a:rPr lang="es-ES" dirty="0" err="1"/>
              <a:t>recombination</a:t>
            </a:r>
            <a:r>
              <a:rPr lang="es-ES" dirty="0"/>
              <a:t> </a:t>
            </a:r>
            <a:r>
              <a:rPr lang="es-ES" dirty="0" err="1"/>
              <a:t>losses</a:t>
            </a:r>
            <a:r>
              <a:rPr lang="es-ES" dirty="0"/>
              <a:t> and </a:t>
            </a:r>
            <a:r>
              <a:rPr lang="es-ES" dirty="0" err="1"/>
              <a:t>substantial</a:t>
            </a:r>
            <a:r>
              <a:rPr lang="es-ES" dirty="0"/>
              <a:t> </a:t>
            </a:r>
            <a:r>
              <a:rPr lang="es-ES" dirty="0" err="1"/>
              <a:t>k</a:t>
            </a:r>
            <a:r>
              <a:rPr lang="es-ES" baseline="-25000" dirty="0" err="1"/>
              <a:t>sat</a:t>
            </a:r>
            <a:r>
              <a:rPr lang="es-ES" dirty="0"/>
              <a:t> </a:t>
            </a:r>
            <a:r>
              <a:rPr lang="es-ES" dirty="0" err="1"/>
              <a:t>correction</a:t>
            </a:r>
            <a:r>
              <a:rPr lang="es-ES" dirty="0"/>
              <a:t> factor </a:t>
            </a:r>
            <a:r>
              <a:rPr lang="es-ES" dirty="0" err="1"/>
              <a:t>values</a:t>
            </a:r>
            <a:r>
              <a:rPr lang="es-ES" dirty="0"/>
              <a:t>.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approaches</a:t>
            </a:r>
            <a:r>
              <a:rPr lang="es-ES" dirty="0"/>
              <a:t> </a:t>
            </a:r>
            <a:r>
              <a:rPr lang="es-ES" dirty="0" err="1"/>
              <a:t>until</a:t>
            </a:r>
            <a:r>
              <a:rPr lang="es-ES" dirty="0"/>
              <a:t> </a:t>
            </a:r>
            <a:r>
              <a:rPr lang="es-ES" dirty="0" err="1"/>
              <a:t>now</a:t>
            </a:r>
            <a:r>
              <a:rPr lang="es-ES" dirty="0"/>
              <a:t> </a:t>
            </a:r>
            <a:r>
              <a:rPr lang="es-ES" dirty="0" err="1"/>
              <a:t>consider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-dimensional </a:t>
            </a:r>
            <a:r>
              <a:rPr lang="es-ES" dirty="0" err="1"/>
              <a:t>equivalent</a:t>
            </a:r>
            <a:r>
              <a:rPr lang="es-ES" dirty="0"/>
              <a:t> </a:t>
            </a:r>
            <a:r>
              <a:rPr lang="es-ES" dirty="0" err="1"/>
              <a:t>problem</a:t>
            </a:r>
            <a:r>
              <a:rPr lang="es-ES" dirty="0"/>
              <a:t>: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2A58C-C84B-4D94-D4FA-DD8E1BB8DD24}"/>
              </a:ext>
            </a:extLst>
          </p:cNvPr>
          <p:cNvSpPr txBox="1"/>
          <p:nvPr/>
        </p:nvSpPr>
        <p:spPr>
          <a:xfrm>
            <a:off x="3648198" y="6009126"/>
            <a:ext cx="609760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100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Paz-Martin J. 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s-E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Physica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Medica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103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pp. 147-156 (2022)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39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32CEEC5C-DE43-3BBA-1F77-D3DF2648EEFD}"/>
              </a:ext>
            </a:extLst>
          </p:cNvPr>
          <p:cNvSpPr txBox="1">
            <a:spLocks/>
          </p:cNvSpPr>
          <p:nvPr/>
        </p:nvSpPr>
        <p:spPr>
          <a:xfrm>
            <a:off x="2209800" y="134796"/>
            <a:ext cx="77724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Equations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carrier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6 CuadroTexto">
            <a:extLst>
              <a:ext uri="{FF2B5EF4-FFF2-40B4-BE49-F238E27FC236}">
                <a16:creationId xmlns:a16="http://schemas.microsoft.com/office/drawing/2014/main" id="{6B850A95-45DC-B1D0-F8D4-1A660CFFBE01}"/>
              </a:ext>
            </a:extLst>
          </p:cNvPr>
          <p:cNvSpPr txBox="1"/>
          <p:nvPr/>
        </p:nvSpPr>
        <p:spPr>
          <a:xfrm>
            <a:off x="1383852" y="822422"/>
            <a:ext cx="925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Numerical</a:t>
            </a:r>
            <a:r>
              <a:rPr lang="es-ES" dirty="0"/>
              <a:t> </a:t>
            </a:r>
            <a:r>
              <a:rPr lang="es-ES" dirty="0" err="1"/>
              <a:t>solutions</a:t>
            </a:r>
            <a:r>
              <a:rPr lang="es-ES" dirty="0"/>
              <a:t> are </a:t>
            </a:r>
            <a:r>
              <a:rPr lang="es-ES" dirty="0" err="1"/>
              <a:t>built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a </a:t>
            </a:r>
            <a:r>
              <a:rPr lang="es-ES" dirty="0" err="1"/>
              <a:t>discretization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time and </a:t>
            </a:r>
            <a:r>
              <a:rPr lang="es-ES" dirty="0" err="1"/>
              <a:t>coordinate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electrodes</a:t>
            </a:r>
            <a:r>
              <a:rPr lang="es-ES" dirty="0"/>
              <a:t>: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2A58C-C84B-4D94-D4FA-DD8E1BB8DD24}"/>
              </a:ext>
            </a:extLst>
          </p:cNvPr>
          <p:cNvSpPr txBox="1"/>
          <p:nvPr/>
        </p:nvSpPr>
        <p:spPr>
          <a:xfrm>
            <a:off x="714501" y="4939368"/>
            <a:ext cx="3781299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100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Paz-Martin J. 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s-E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Physica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Medica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103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pp. 147-156 (2022)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CC7D2C-7AB7-7D87-DB1D-787ACF9BA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27" t="23439" r="13011" b="11018"/>
          <a:stretch/>
        </p:blipFill>
        <p:spPr>
          <a:xfrm>
            <a:off x="714501" y="1254324"/>
            <a:ext cx="4081846" cy="24038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CA9D72-FACA-F29D-5AC2-0F82BFEB2284}"/>
                  </a:ext>
                </a:extLst>
              </p:cNvPr>
              <p:cNvSpPr txBox="1"/>
              <p:nvPr/>
            </p:nvSpPr>
            <p:spPr>
              <a:xfrm>
                <a:off x="5798136" y="1357893"/>
                <a:ext cx="1125885" cy="5267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 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𝑠𝑡𝑒𝑝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CA9D72-FACA-F29D-5AC2-0F82BFEB2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136" y="1357893"/>
                <a:ext cx="1125885" cy="5267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6 CuadroTexto">
            <a:extLst>
              <a:ext uri="{FF2B5EF4-FFF2-40B4-BE49-F238E27FC236}">
                <a16:creationId xmlns:a16="http://schemas.microsoft.com/office/drawing/2014/main" id="{6147951C-90D4-06EE-2036-B70E5D593CC3}"/>
              </a:ext>
            </a:extLst>
          </p:cNvPr>
          <p:cNvSpPr txBox="1"/>
          <p:nvPr/>
        </p:nvSpPr>
        <p:spPr>
          <a:xfrm>
            <a:off x="7359625" y="1357893"/>
            <a:ext cx="1583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typically</a:t>
            </a:r>
            <a:r>
              <a:rPr lang="es-ES" dirty="0"/>
              <a:t>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CBE466-B094-4DA0-8476-286F474B901D}"/>
                  </a:ext>
                </a:extLst>
              </p:cNvPr>
              <p:cNvSpPr txBox="1"/>
              <p:nvPr/>
            </p:nvSpPr>
            <p:spPr>
              <a:xfrm>
                <a:off x="8684513" y="1365826"/>
                <a:ext cx="16639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r>
                  <a:rPr lang="en-US" dirty="0"/>
                  <a:t> s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CBE466-B094-4DA0-8476-286F474B9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4513" y="1365826"/>
                <a:ext cx="1663906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AC21BF-166B-2856-AA62-180EEE7A7F1A}"/>
                  </a:ext>
                </a:extLst>
              </p:cNvPr>
              <p:cNvSpPr txBox="1"/>
              <p:nvPr/>
            </p:nvSpPr>
            <p:spPr>
              <a:xfrm>
                <a:off x="5798136" y="2055485"/>
                <a:ext cx="11250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 µ</m:t>
                      </m:r>
                      <m:r>
                        <m:rPr>
                          <m:sty m:val="p"/>
                        </m:rPr>
                        <a:rPr lang="es-E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AC21BF-166B-2856-AA62-180EEE7A7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136" y="2055485"/>
                <a:ext cx="1125052" cy="276999"/>
              </a:xfrm>
              <a:prstGeom prst="rect">
                <a:avLst/>
              </a:prstGeom>
              <a:blipFill>
                <a:blip r:embed="rId5"/>
                <a:stretch>
                  <a:fillRect l="-3784" r="-2703" b="-2173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6 CuadroTexto">
                <a:extLst>
                  <a:ext uri="{FF2B5EF4-FFF2-40B4-BE49-F238E27FC236}">
                    <a16:creationId xmlns:a16="http://schemas.microsoft.com/office/drawing/2014/main" id="{7295B905-FAC7-5A33-D113-F8C3020893F4}"/>
                  </a:ext>
                </a:extLst>
              </p:cNvPr>
              <p:cNvSpPr txBox="1"/>
              <p:nvPr/>
            </p:nvSpPr>
            <p:spPr>
              <a:xfrm>
                <a:off x="7359625" y="1973768"/>
                <a:ext cx="15833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/>
                  <a:t>N </a:t>
                </a:r>
                <a14:m>
                  <m:oMath xmlns:m="http://schemas.openxmlformats.org/officeDocument/2006/math">
                    <m:r>
                      <a:rPr lang="es-E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3000</m:t>
                    </m:r>
                  </m:oMath>
                </a14:m>
                <a:r>
                  <a:rPr lang="es-ES" dirty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17" name="6 CuadroTexto">
                <a:extLst>
                  <a:ext uri="{FF2B5EF4-FFF2-40B4-BE49-F238E27FC236}">
                    <a16:creationId xmlns:a16="http://schemas.microsoft.com/office/drawing/2014/main" id="{7295B905-FAC7-5A33-D113-F8C302089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625" y="1973768"/>
                <a:ext cx="1583311" cy="369332"/>
              </a:xfrm>
              <a:prstGeom prst="rect">
                <a:avLst/>
              </a:prstGeom>
              <a:blipFill>
                <a:blip r:embed="rId6"/>
                <a:stretch>
                  <a:fillRect l="-3077" t="-10000" b="-2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6 CuadroTexto">
            <a:extLst>
              <a:ext uri="{FF2B5EF4-FFF2-40B4-BE49-F238E27FC236}">
                <a16:creationId xmlns:a16="http://schemas.microsoft.com/office/drawing/2014/main" id="{CE328415-7F02-0901-4489-C5B9DEA4B1FF}"/>
              </a:ext>
            </a:extLst>
          </p:cNvPr>
          <p:cNvSpPr txBox="1"/>
          <p:nvPr/>
        </p:nvSpPr>
        <p:spPr>
          <a:xfrm>
            <a:off x="714501" y="3798638"/>
            <a:ext cx="4345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Example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accuracy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simulation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 2 mm </a:t>
            </a:r>
            <a:r>
              <a:rPr lang="es-ES" dirty="0" err="1"/>
              <a:t>chamber</a:t>
            </a:r>
            <a:r>
              <a:rPr lang="es-ES" dirty="0"/>
              <a:t>. </a:t>
            </a:r>
            <a:endParaRPr lang="en-US" dirty="0"/>
          </a:p>
        </p:txBody>
      </p:sp>
      <p:sp>
        <p:nvSpPr>
          <p:cNvPr id="3" name="6 CuadroTexto">
            <a:extLst>
              <a:ext uri="{FF2B5EF4-FFF2-40B4-BE49-F238E27FC236}">
                <a16:creationId xmlns:a16="http://schemas.microsoft.com/office/drawing/2014/main" id="{6904433A-880B-F112-BA1E-960B1856D1B9}"/>
              </a:ext>
            </a:extLst>
          </p:cNvPr>
          <p:cNvSpPr txBox="1"/>
          <p:nvPr/>
        </p:nvSpPr>
        <p:spPr>
          <a:xfrm>
            <a:off x="5721451" y="2491041"/>
            <a:ext cx="4345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First</a:t>
            </a:r>
            <a:r>
              <a:rPr lang="es-ES" dirty="0"/>
              <a:t> versión </a:t>
            </a:r>
            <a:r>
              <a:rPr lang="es-ES" dirty="0" err="1"/>
              <a:t>of</a:t>
            </a:r>
            <a:r>
              <a:rPr lang="es-ES" dirty="0"/>
              <a:t> PPIC </a:t>
            </a:r>
            <a:r>
              <a:rPr lang="es-ES" dirty="0" err="1"/>
              <a:t>simulator</a:t>
            </a:r>
            <a:r>
              <a:rPr lang="es-ES" dirty="0"/>
              <a:t> </a:t>
            </a:r>
            <a:r>
              <a:rPr lang="es-ES" dirty="0" err="1"/>
              <a:t>released</a:t>
            </a:r>
            <a:r>
              <a:rPr lang="es-ES" dirty="0"/>
              <a:t> in April 2021</a:t>
            </a: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807C9E-86B0-7E6F-190E-1B26D90812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19" t="7639" r="39218" b="31528"/>
          <a:stretch/>
        </p:blipFill>
        <p:spPr>
          <a:xfrm>
            <a:off x="5579516" y="3183927"/>
            <a:ext cx="4411079" cy="36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19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32CEEC5C-DE43-3BBA-1F77-D3DF2648EEFD}"/>
              </a:ext>
            </a:extLst>
          </p:cNvPr>
          <p:cNvSpPr txBox="1">
            <a:spLocks/>
          </p:cNvSpPr>
          <p:nvPr/>
        </p:nvSpPr>
        <p:spPr>
          <a:xfrm>
            <a:off x="1973402" y="171198"/>
            <a:ext cx="77724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2A58C-C84B-4D94-D4FA-DD8E1BB8DD24}"/>
              </a:ext>
            </a:extLst>
          </p:cNvPr>
          <p:cNvSpPr txBox="1"/>
          <p:nvPr/>
        </p:nvSpPr>
        <p:spPr>
          <a:xfrm>
            <a:off x="3648198" y="6009126"/>
            <a:ext cx="609760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100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Paz-Martin J. 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s-E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Physica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Medica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103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pp. 147-156 (2022)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8A3C6F-39EC-255C-54FC-238EDFAF3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764" y="961344"/>
            <a:ext cx="6691540" cy="5049725"/>
          </a:xfrm>
          <a:prstGeom prst="rect">
            <a:avLst/>
          </a:prstGeom>
        </p:spPr>
      </p:pic>
      <p:sp>
        <p:nvSpPr>
          <p:cNvPr id="11" name="6 CuadroTexto">
            <a:extLst>
              <a:ext uri="{FF2B5EF4-FFF2-40B4-BE49-F238E27FC236}">
                <a16:creationId xmlns:a16="http://schemas.microsoft.com/office/drawing/2014/main" id="{0EA27087-E4DC-DE66-20CF-FCF6508110F7}"/>
              </a:ext>
            </a:extLst>
          </p:cNvPr>
          <p:cNvSpPr txBox="1"/>
          <p:nvPr/>
        </p:nvSpPr>
        <p:spPr>
          <a:xfrm>
            <a:off x="8277932" y="2421025"/>
            <a:ext cx="3012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Electron</a:t>
            </a:r>
            <a:r>
              <a:rPr lang="es-ES" sz="1600" dirty="0"/>
              <a:t> </a:t>
            </a:r>
            <a:r>
              <a:rPr lang="es-ES" sz="1600" dirty="0" err="1"/>
              <a:t>drift</a:t>
            </a:r>
            <a:r>
              <a:rPr lang="es-ES" sz="1600" dirty="0"/>
              <a:t> </a:t>
            </a:r>
            <a:r>
              <a:rPr lang="es-ES" sz="1600" dirty="0" err="1"/>
              <a:t>velocity</a:t>
            </a:r>
            <a:r>
              <a:rPr lang="es-ES" sz="1600" dirty="0"/>
              <a:t> as a </a:t>
            </a:r>
            <a:r>
              <a:rPr lang="es-ES" sz="1600" dirty="0" err="1"/>
              <a:t>function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electric</a:t>
            </a:r>
            <a:r>
              <a:rPr lang="es-ES" sz="1600" dirty="0"/>
              <a:t> </a:t>
            </a:r>
            <a:r>
              <a:rPr lang="es-ES" sz="1600" dirty="0" err="1"/>
              <a:t>field</a:t>
            </a:r>
            <a:r>
              <a:rPr lang="es-ES" sz="1600" dirty="0"/>
              <a:t> </a:t>
            </a:r>
            <a:r>
              <a:rPr lang="es-ES" sz="1600" dirty="0" err="1"/>
              <a:t>is</a:t>
            </a:r>
            <a:r>
              <a:rPr lang="es-ES" sz="1600" dirty="0"/>
              <a:t> </a:t>
            </a:r>
            <a:r>
              <a:rPr lang="es-ES" sz="1600" dirty="0" err="1"/>
              <a:t>substantially</a:t>
            </a:r>
            <a:r>
              <a:rPr lang="es-ES" sz="1600" dirty="0"/>
              <a:t> </a:t>
            </a:r>
            <a:r>
              <a:rPr lang="es-ES" sz="1600" dirty="0" err="1"/>
              <a:t>different</a:t>
            </a:r>
            <a:r>
              <a:rPr lang="es-ES" sz="1600" dirty="0"/>
              <a:t> in </a:t>
            </a:r>
            <a:r>
              <a:rPr lang="es-ES" sz="1600" dirty="0" err="1"/>
              <a:t>humid</a:t>
            </a:r>
            <a:r>
              <a:rPr lang="es-ES" sz="1600" dirty="0"/>
              <a:t> air </a:t>
            </a:r>
            <a:r>
              <a:rPr lang="es-ES" sz="1600" dirty="0" err="1"/>
              <a:t>respect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</a:t>
            </a:r>
            <a:r>
              <a:rPr lang="es-ES" sz="1600" dirty="0" err="1"/>
              <a:t>dry</a:t>
            </a:r>
            <a:r>
              <a:rPr lang="es-ES" sz="1600" dirty="0"/>
              <a:t> air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moderate</a:t>
            </a:r>
            <a:r>
              <a:rPr lang="es-ES" sz="1600" dirty="0"/>
              <a:t> </a:t>
            </a:r>
            <a:r>
              <a:rPr lang="es-ES" sz="1600" dirty="0" err="1"/>
              <a:t>electric</a:t>
            </a:r>
            <a:r>
              <a:rPr lang="es-ES" sz="1600" dirty="0"/>
              <a:t> </a:t>
            </a:r>
            <a:r>
              <a:rPr lang="es-ES" sz="1600" dirty="0" err="1"/>
              <a:t>field</a:t>
            </a:r>
            <a:r>
              <a:rPr lang="es-ES" sz="1600" dirty="0"/>
              <a:t> ( ~100 V/mm)</a:t>
            </a:r>
          </a:p>
        </p:txBody>
      </p:sp>
    </p:spTree>
    <p:extLst>
      <p:ext uri="{BB962C8B-B14F-4D97-AF65-F5344CB8AC3E}">
        <p14:creationId xmlns:p14="http://schemas.microsoft.com/office/powerpoint/2010/main" val="1971593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32CEEC5C-DE43-3BBA-1F77-D3DF2648EEFD}"/>
              </a:ext>
            </a:extLst>
          </p:cNvPr>
          <p:cNvSpPr txBox="1">
            <a:spLocks/>
          </p:cNvSpPr>
          <p:nvPr/>
        </p:nvSpPr>
        <p:spPr>
          <a:xfrm>
            <a:off x="1973402" y="171198"/>
            <a:ext cx="77724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attachment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2A58C-C84B-4D94-D4FA-DD8E1BB8DD24}"/>
              </a:ext>
            </a:extLst>
          </p:cNvPr>
          <p:cNvSpPr txBox="1"/>
          <p:nvPr/>
        </p:nvSpPr>
        <p:spPr>
          <a:xfrm>
            <a:off x="3648198" y="6009126"/>
            <a:ext cx="609760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100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Paz-Martin J. 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s-E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Physica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Medica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103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pp. 147-156 (2022)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FC93F3-6E05-A088-6500-EB7FFC432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437" y="1058779"/>
            <a:ext cx="5762260" cy="4526688"/>
          </a:xfrm>
          <a:prstGeom prst="rect">
            <a:avLst/>
          </a:prstGeom>
        </p:spPr>
      </p:pic>
      <p:sp>
        <p:nvSpPr>
          <p:cNvPr id="4" name="6 CuadroTexto">
            <a:extLst>
              <a:ext uri="{FF2B5EF4-FFF2-40B4-BE49-F238E27FC236}">
                <a16:creationId xmlns:a16="http://schemas.microsoft.com/office/drawing/2014/main" id="{7991A01B-7F8F-0ED1-01B1-9B0BB2BA19A3}"/>
              </a:ext>
            </a:extLst>
          </p:cNvPr>
          <p:cNvSpPr txBox="1"/>
          <p:nvPr/>
        </p:nvSpPr>
        <p:spPr>
          <a:xfrm>
            <a:off x="5085324" y="4220705"/>
            <a:ext cx="7943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err="1"/>
              <a:t>Advanced</a:t>
            </a:r>
            <a:r>
              <a:rPr lang="es-ES" sz="1200" dirty="0"/>
              <a:t> </a:t>
            </a:r>
          </a:p>
          <a:p>
            <a:r>
              <a:rPr lang="es-ES" sz="1200" dirty="0"/>
              <a:t>Markus </a:t>
            </a:r>
          </a:p>
          <a:p>
            <a:r>
              <a:rPr lang="es-ES" sz="1200" dirty="0"/>
              <a:t>@ 300 V</a:t>
            </a:r>
          </a:p>
        </p:txBody>
      </p:sp>
      <p:sp>
        <p:nvSpPr>
          <p:cNvPr id="5" name="6 CuadroTexto">
            <a:extLst>
              <a:ext uri="{FF2B5EF4-FFF2-40B4-BE49-F238E27FC236}">
                <a16:creationId xmlns:a16="http://schemas.microsoft.com/office/drawing/2014/main" id="{C0DCA53C-A0F5-04A4-A3C1-F38152C591D9}"/>
              </a:ext>
            </a:extLst>
          </p:cNvPr>
          <p:cNvSpPr txBox="1"/>
          <p:nvPr/>
        </p:nvSpPr>
        <p:spPr>
          <a:xfrm>
            <a:off x="5991408" y="4220704"/>
            <a:ext cx="7572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/>
              <a:t>UTIC </a:t>
            </a:r>
          </a:p>
          <a:p>
            <a:r>
              <a:rPr lang="es-ES" sz="1200" dirty="0"/>
              <a:t>0.25 mm</a:t>
            </a:r>
          </a:p>
          <a:p>
            <a:r>
              <a:rPr lang="es-ES" sz="1200" dirty="0"/>
              <a:t>@ 300 V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2EF0BF-8A9E-CF5C-BE8C-04CFDE524937}"/>
              </a:ext>
            </a:extLst>
          </p:cNvPr>
          <p:cNvCxnSpPr/>
          <p:nvPr/>
        </p:nvCxnSpPr>
        <p:spPr>
          <a:xfrm flipV="1">
            <a:off x="5464246" y="2757410"/>
            <a:ext cx="0" cy="146329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2E6324-4C42-5BDA-B3F7-4D527F7C182D}"/>
              </a:ext>
            </a:extLst>
          </p:cNvPr>
          <p:cNvCxnSpPr>
            <a:cxnSpLocks/>
          </p:cNvCxnSpPr>
          <p:nvPr/>
        </p:nvCxnSpPr>
        <p:spPr>
          <a:xfrm flipH="1" flipV="1">
            <a:off x="6274675" y="2757410"/>
            <a:ext cx="11782" cy="1446923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EAD7F3-574A-A0D9-3973-826F09B74698}"/>
                  </a:ext>
                </a:extLst>
              </p:cNvPr>
              <p:cNvSpPr txBox="1"/>
              <p:nvPr/>
            </p:nvSpPr>
            <p:spPr>
              <a:xfrm>
                <a:off x="8243823" y="2241346"/>
                <a:ext cx="240976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  <a:p>
                <a:pPr algn="ctr"/>
                <a:r>
                  <a:rPr lang="en-US" dirty="0"/>
                  <a:t>…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EAD7F3-574A-A0D9-3973-826F09B74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823" y="2241346"/>
                <a:ext cx="2409762" cy="553998"/>
              </a:xfrm>
              <a:prstGeom prst="rect">
                <a:avLst/>
              </a:prstGeom>
              <a:blipFill>
                <a:blip r:embed="rId3"/>
                <a:stretch>
                  <a:fillRect l="-253" b="-24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B8D23E6-CAA5-57B2-F46D-C8EC62CB377A}"/>
                  </a:ext>
                </a:extLst>
              </p:cNvPr>
              <p:cNvSpPr txBox="1"/>
              <p:nvPr/>
            </p:nvSpPr>
            <p:spPr>
              <a:xfrm>
                <a:off x="8465473" y="3441032"/>
                <a:ext cx="2076979" cy="5600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s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/>
                        <m:sup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algn="ctr"/>
                <a:r>
                  <a:rPr lang="en-US" dirty="0"/>
                  <a:t>…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B8D23E6-CAA5-57B2-F46D-C8EC62CB3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5473" y="3441032"/>
                <a:ext cx="2076979" cy="560090"/>
              </a:xfrm>
              <a:prstGeom prst="rect">
                <a:avLst/>
              </a:prstGeom>
              <a:blipFill>
                <a:blip r:embed="rId4"/>
                <a:stretch>
                  <a:fillRect l="-29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3AD545A-147C-1742-B655-58EFF0FFD74B}"/>
              </a:ext>
            </a:extLst>
          </p:cNvPr>
          <p:cNvSpPr txBox="1"/>
          <p:nvPr/>
        </p:nvSpPr>
        <p:spPr>
          <a:xfrm>
            <a:off x="7966051" y="1873173"/>
            <a:ext cx="2927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 err="1"/>
              <a:t>T</a:t>
            </a:r>
            <a:r>
              <a:rPr lang="es-ES" sz="1800" dirty="0" err="1"/>
              <a:t>hree-body</a:t>
            </a:r>
            <a:r>
              <a:rPr lang="es-ES" sz="1800" dirty="0"/>
              <a:t> </a:t>
            </a:r>
            <a:r>
              <a:rPr lang="es-ES" sz="1800" dirty="0" err="1"/>
              <a:t>attachment</a:t>
            </a:r>
            <a:endParaRPr lang="es-E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34140B-38FB-71C9-9ADD-CF05A3AB733E}"/>
              </a:ext>
            </a:extLst>
          </p:cNvPr>
          <p:cNvSpPr txBox="1"/>
          <p:nvPr/>
        </p:nvSpPr>
        <p:spPr>
          <a:xfrm>
            <a:off x="8243823" y="3021690"/>
            <a:ext cx="2520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 err="1"/>
              <a:t>T</a:t>
            </a:r>
            <a:r>
              <a:rPr lang="es-ES" sz="1800" dirty="0" err="1"/>
              <a:t>wo-body</a:t>
            </a:r>
            <a:r>
              <a:rPr lang="es-ES" sz="1800" dirty="0"/>
              <a:t> </a:t>
            </a:r>
            <a:r>
              <a:rPr lang="es-ES" sz="1800" dirty="0" err="1"/>
              <a:t>attachment</a:t>
            </a:r>
            <a:endParaRPr lang="es-ES" sz="1800" dirty="0"/>
          </a:p>
        </p:txBody>
      </p:sp>
      <p:sp>
        <p:nvSpPr>
          <p:cNvPr id="15" name="6 CuadroTexto">
            <a:extLst>
              <a:ext uri="{FF2B5EF4-FFF2-40B4-BE49-F238E27FC236}">
                <a16:creationId xmlns:a16="http://schemas.microsoft.com/office/drawing/2014/main" id="{6D9BDA92-3A5F-9611-46A7-BE6B726A634B}"/>
              </a:ext>
            </a:extLst>
          </p:cNvPr>
          <p:cNvSpPr txBox="1"/>
          <p:nvPr/>
        </p:nvSpPr>
        <p:spPr>
          <a:xfrm>
            <a:off x="8088060" y="4466515"/>
            <a:ext cx="33154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The</a:t>
            </a:r>
            <a:r>
              <a:rPr lang="es-ES" sz="1600" dirty="0"/>
              <a:t> use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very</a:t>
            </a:r>
            <a:r>
              <a:rPr lang="es-ES" sz="1600" dirty="0"/>
              <a:t> </a:t>
            </a:r>
            <a:r>
              <a:rPr lang="es-ES" sz="1600" dirty="0" err="1"/>
              <a:t>high</a:t>
            </a:r>
            <a:r>
              <a:rPr lang="es-ES" sz="1600" dirty="0"/>
              <a:t> </a:t>
            </a:r>
            <a:r>
              <a:rPr lang="es-ES" sz="1600" dirty="0" err="1"/>
              <a:t>electric</a:t>
            </a:r>
            <a:r>
              <a:rPr lang="es-ES" sz="1600" dirty="0"/>
              <a:t> can </a:t>
            </a:r>
            <a:r>
              <a:rPr lang="es-ES" sz="1600" dirty="0" err="1"/>
              <a:t>enhance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two-body</a:t>
            </a:r>
            <a:r>
              <a:rPr lang="es-ES" sz="1600" dirty="0"/>
              <a:t> </a:t>
            </a:r>
            <a:r>
              <a:rPr lang="es-ES" sz="1600" dirty="0" err="1"/>
              <a:t>attachment</a:t>
            </a:r>
            <a:r>
              <a:rPr lang="es-ES" sz="1600" dirty="0"/>
              <a:t> </a:t>
            </a:r>
            <a:r>
              <a:rPr lang="es-ES" sz="1600" dirty="0" err="1"/>
              <a:t>processes</a:t>
            </a:r>
            <a:r>
              <a:rPr lang="es-ES" sz="1600" dirty="0"/>
              <a:t> and </a:t>
            </a:r>
            <a:r>
              <a:rPr lang="es-ES" sz="1600" dirty="0" err="1"/>
              <a:t>yield</a:t>
            </a:r>
            <a:r>
              <a:rPr lang="es-ES" sz="1600" dirty="0"/>
              <a:t> </a:t>
            </a:r>
            <a:r>
              <a:rPr lang="es-ES" sz="1600" dirty="0" err="1"/>
              <a:t>an</a:t>
            </a:r>
            <a:r>
              <a:rPr lang="es-ES" sz="1600" dirty="0"/>
              <a:t> </a:t>
            </a:r>
            <a:r>
              <a:rPr lang="es-ES" sz="1600" dirty="0" err="1"/>
              <a:t>effective</a:t>
            </a:r>
            <a:r>
              <a:rPr lang="es-ES" sz="1600" dirty="0"/>
              <a:t> </a:t>
            </a:r>
            <a:r>
              <a:rPr lang="es-ES" sz="1600" dirty="0" err="1"/>
              <a:t>reduction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electron</a:t>
            </a:r>
            <a:r>
              <a:rPr lang="es-ES" sz="1600" dirty="0"/>
              <a:t> </a:t>
            </a:r>
            <a:r>
              <a:rPr lang="es-ES" sz="1600" dirty="0" err="1"/>
              <a:t>lifetime</a:t>
            </a:r>
            <a:r>
              <a:rPr lang="es-E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4413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32CEEC5C-DE43-3BBA-1F77-D3DF2648EEFD}"/>
              </a:ext>
            </a:extLst>
          </p:cNvPr>
          <p:cNvSpPr txBox="1">
            <a:spLocks/>
          </p:cNvSpPr>
          <p:nvPr/>
        </p:nvSpPr>
        <p:spPr>
          <a:xfrm>
            <a:off x="2531437" y="211798"/>
            <a:ext cx="77724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recombination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FDF8403-AE65-FCFD-70CE-2A942984F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71464"/>
            <a:ext cx="5486400" cy="4133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0BF4ED-D0E8-A0C5-D280-27B6B12A5758}"/>
                  </a:ext>
                </a:extLst>
              </p:cNvPr>
              <p:cNvSpPr txBox="1"/>
              <p:nvPr/>
            </p:nvSpPr>
            <p:spPr>
              <a:xfrm>
                <a:off x="7310794" y="5205313"/>
                <a:ext cx="367685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Electron-ion recombination typical contribution to CCE is bellow 1%  </a:t>
                </a:r>
              </a:p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=4.45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</a:t>
                </a:r>
                <a:r>
                  <a:rPr lang="en-US" baseline="30000" dirty="0"/>
                  <a:t>3</a:t>
                </a:r>
                <a:r>
                  <a:rPr lang="en-US" dirty="0"/>
                  <a:t> s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0BF4ED-D0E8-A0C5-D280-27B6B12A5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794" y="5205313"/>
                <a:ext cx="3676851" cy="923330"/>
              </a:xfrm>
              <a:prstGeom prst="rect">
                <a:avLst/>
              </a:prstGeom>
              <a:blipFill>
                <a:blip r:embed="rId3"/>
                <a:stretch>
                  <a:fillRect l="-1327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BD15FABE-DE6D-8823-C2C7-1BF149009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03886"/>
            <a:ext cx="5689432" cy="4201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84E183-FB26-1AFD-B36C-D73C6F662E95}"/>
              </a:ext>
            </a:extLst>
          </p:cNvPr>
          <p:cNvSpPr txBox="1"/>
          <p:nvPr/>
        </p:nvSpPr>
        <p:spPr>
          <a:xfrm>
            <a:off x="1091270" y="5205313"/>
            <a:ext cx="470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Models</a:t>
            </a:r>
            <a:r>
              <a:rPr lang="es-ES" dirty="0"/>
              <a:t> </a:t>
            </a:r>
            <a:r>
              <a:rPr lang="es-ES" dirty="0" err="1"/>
              <a:t>without</a:t>
            </a:r>
            <a:r>
              <a:rPr lang="es-ES" dirty="0"/>
              <a:t> </a:t>
            </a:r>
            <a:r>
              <a:rPr lang="es-ES" dirty="0" err="1"/>
              <a:t>electric</a:t>
            </a:r>
            <a:r>
              <a:rPr lang="es-ES" dirty="0"/>
              <a:t> </a:t>
            </a:r>
            <a:r>
              <a:rPr lang="es-ES" dirty="0" err="1"/>
              <a:t>field</a:t>
            </a:r>
            <a:r>
              <a:rPr lang="es-ES" dirty="0"/>
              <a:t> </a:t>
            </a:r>
            <a:r>
              <a:rPr lang="es-ES" dirty="0" err="1"/>
              <a:t>perturbation</a:t>
            </a:r>
            <a:r>
              <a:rPr lang="es-ES" dirty="0"/>
              <a:t> can </a:t>
            </a:r>
            <a:r>
              <a:rPr lang="es-ES" dirty="0" err="1"/>
              <a:t>not</a:t>
            </a:r>
            <a:r>
              <a:rPr lang="es-ES" dirty="0"/>
              <a:t> reproduce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problem</a:t>
            </a:r>
            <a:r>
              <a:rPr lang="es-ES" dirty="0"/>
              <a:t> in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accurate</a:t>
            </a:r>
            <a:r>
              <a:rPr lang="es-ES" dirty="0"/>
              <a:t> </a:t>
            </a:r>
            <a:r>
              <a:rPr lang="es-ES" dirty="0" err="1"/>
              <a:t>way</a:t>
            </a:r>
            <a:r>
              <a:rPr lang="es-E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355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2162</Words>
  <Application>Microsoft Office PowerPoint</Application>
  <PresentationFormat>Panorámica</PresentationFormat>
  <Paragraphs>227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Charis SIL</vt:lpstr>
      <vt:lpstr>Open Sans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Charge collection efficiency and influence magnitudes</vt:lpstr>
      <vt:lpstr>Charge collection efficiency and influence magnitudes</vt:lpstr>
      <vt:lpstr>The importance of electrode distance</vt:lpstr>
      <vt:lpstr>The importance of electrode distance: Ultra Thin IC</vt:lpstr>
      <vt:lpstr>The importance of electrode distance: UTIC</vt:lpstr>
      <vt:lpstr>The importance of electrode distance: UTIC</vt:lpstr>
      <vt:lpstr>Charge multiplication</vt:lpstr>
      <vt:lpstr>UTIC dose rate dependence</vt:lpstr>
      <vt:lpstr>Some invariants from experimental data</vt:lpstr>
      <vt:lpstr>Some invariants from experimental data</vt:lpstr>
      <vt:lpstr>Conclusions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Faustino Gomez</dc:creator>
  <cp:lastModifiedBy>GOMEZ RODRIGUEZ FAUSTINO</cp:lastModifiedBy>
  <cp:revision>58</cp:revision>
  <dcterms:created xsi:type="dcterms:W3CDTF">2023-01-24T10:44:14Z</dcterms:created>
  <dcterms:modified xsi:type="dcterms:W3CDTF">2023-01-25T18:41:04Z</dcterms:modified>
</cp:coreProperties>
</file>