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626" r:id="rId2"/>
    <p:sldId id="634" r:id="rId3"/>
    <p:sldId id="1506" r:id="rId4"/>
    <p:sldId id="1507" r:id="rId5"/>
    <p:sldId id="1494" r:id="rId6"/>
    <p:sldId id="1497" r:id="rId7"/>
    <p:sldId id="1501" r:id="rId8"/>
    <p:sldId id="1503" r:id="rId9"/>
    <p:sldId id="1504" r:id="rId10"/>
    <p:sldId id="1505" r:id="rId11"/>
    <p:sldId id="1508" r:id="rId12"/>
    <p:sldId id="1493" r:id="rId13"/>
    <p:sldId id="65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62867" autoAdjust="0"/>
  </p:normalViewPr>
  <p:slideViewPr>
    <p:cSldViewPr snapToGrid="0">
      <p:cViewPr varScale="1">
        <p:scale>
          <a:sx n="71" d="100"/>
          <a:sy n="71" d="100"/>
        </p:scale>
        <p:origin x="193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A62AB-2D5D-4C51-9FBF-99303C682FCE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B428A-EA70-455D-8B9B-8AD71EDDC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26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86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4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85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41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35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9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94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02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21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09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01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80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B428A-EA70-455D-8B9B-8AD71EDDCB7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12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1055344" y="0"/>
            <a:ext cx="10081312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1055344" y="3744000"/>
            <a:ext cx="10081312" cy="2070000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tx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  <p:pic>
        <p:nvPicPr>
          <p:cNvPr id="4098" name="Picture 2" descr="D:\Ute\CI CD Branding\PTW Corporate Logos\PTW The Dosimetry Company_04-2019\1_PTW_Logo_Claim_right_primary\Claim-right_neg\PTW_Logo Claim_rechts_neg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02" y="5918400"/>
            <a:ext cx="16907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9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540071" y="1512000"/>
            <a:ext cx="11111047" cy="28188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"/>
          <p:cNvSpPr>
            <a:spLocks noGrp="1"/>
          </p:cNvSpPr>
          <p:nvPr>
            <p:ph idx="15"/>
          </p:nvPr>
        </p:nvSpPr>
        <p:spPr bwMode="gray">
          <a:xfrm>
            <a:off x="1200" y="4474800"/>
            <a:ext cx="12191187" cy="2383200"/>
          </a:xfrm>
          <a:solidFill>
            <a:schemeClr val="accent1"/>
          </a:solidFill>
        </p:spPr>
        <p:txBody>
          <a:bodyPr lIns="404960" tIns="404960" rIns="404960" bIns="40496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9943" indent="0">
              <a:buNone/>
              <a:defRPr/>
            </a:lvl2pPr>
            <a:lvl3pPr marL="809898" indent="0">
              <a:buNone/>
              <a:defRPr/>
            </a:lvl3pPr>
            <a:lvl4pPr marL="1169853" indent="0">
              <a:buNone/>
              <a:defRPr/>
            </a:lvl4pPr>
            <a:lvl5pPr marL="152980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40073" y="432000"/>
            <a:ext cx="5339495" cy="1080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3" y="972000"/>
            <a:ext cx="533949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 bwMode="gray">
          <a:xfrm>
            <a:off x="540073" y="1512000"/>
            <a:ext cx="533949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11621" y="0"/>
            <a:ext cx="5880379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6311622" y="432000"/>
            <a:ext cx="5339495" cy="1080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311622" y="972000"/>
            <a:ext cx="533949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5879565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Content"/>
          <p:cNvSpPr>
            <a:spLocks noGrp="1"/>
          </p:cNvSpPr>
          <p:nvPr>
            <p:ph sz="half" idx="2"/>
          </p:nvPr>
        </p:nvSpPr>
        <p:spPr bwMode="gray">
          <a:xfrm>
            <a:off x="6311622" y="1512000"/>
            <a:ext cx="533949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 bwMode="gray">
          <a:xfrm>
            <a:off x="540073" y="1512000"/>
            <a:ext cx="533949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11621" y="1512000"/>
            <a:ext cx="5880379" cy="42984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1512000"/>
            <a:ext cx="2671548" cy="2077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5" name="Content 1"/>
          <p:cNvSpPr>
            <a:spLocks noGrp="1"/>
          </p:cNvSpPr>
          <p:nvPr>
            <p:ph sz="half" idx="19" hasCustomPrompt="1"/>
          </p:nvPr>
        </p:nvSpPr>
        <p:spPr bwMode="gray">
          <a:xfrm>
            <a:off x="540071" y="3589201"/>
            <a:ext cx="2671548" cy="2221051"/>
          </a:xfrm>
        </p:spPr>
        <p:txBody>
          <a:bodyPr tIns="80992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Picture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53237" y="1512000"/>
            <a:ext cx="2671548" cy="2077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" name="Content 2"/>
          <p:cNvSpPr>
            <a:spLocks noGrp="1"/>
          </p:cNvSpPr>
          <p:nvPr>
            <p:ph sz="half" idx="21" hasCustomPrompt="1"/>
          </p:nvPr>
        </p:nvSpPr>
        <p:spPr bwMode="gray">
          <a:xfrm>
            <a:off x="3353237" y="3589201"/>
            <a:ext cx="2671548" cy="2221051"/>
          </a:xfrm>
        </p:spPr>
        <p:txBody>
          <a:bodyPr tIns="80992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Picture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166405" y="1512000"/>
            <a:ext cx="2671548" cy="2077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9" name="Content 3"/>
          <p:cNvSpPr>
            <a:spLocks noGrp="1"/>
          </p:cNvSpPr>
          <p:nvPr>
            <p:ph sz="half" idx="23" hasCustomPrompt="1"/>
          </p:nvPr>
        </p:nvSpPr>
        <p:spPr bwMode="gray">
          <a:xfrm>
            <a:off x="6166405" y="3589201"/>
            <a:ext cx="2671548" cy="2221051"/>
          </a:xfrm>
        </p:spPr>
        <p:txBody>
          <a:bodyPr tIns="80992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Picture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979570" y="1512000"/>
            <a:ext cx="2671548" cy="2077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1" name="Content 4"/>
          <p:cNvSpPr>
            <a:spLocks noGrp="1"/>
          </p:cNvSpPr>
          <p:nvPr>
            <p:ph sz="half" idx="25" hasCustomPrompt="1"/>
          </p:nvPr>
        </p:nvSpPr>
        <p:spPr bwMode="gray">
          <a:xfrm>
            <a:off x="8979570" y="3589201"/>
            <a:ext cx="2671548" cy="2221051"/>
          </a:xfrm>
        </p:spPr>
        <p:txBody>
          <a:bodyPr tIns="80992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E97F30A4-4565-40B0-BBA0-E958145CF4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0071" y="3229200"/>
            <a:ext cx="2671548" cy="360000"/>
          </a:xfr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9874478A-0A41-48BB-BCDA-92BC1ED208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3237" y="3229200"/>
            <a:ext cx="2671548" cy="360000"/>
          </a:xfr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6469CDCF-DC8D-4C67-847A-53A2E3EA49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66405" y="3229200"/>
            <a:ext cx="2671548" cy="360000"/>
          </a:xfr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1494451A-12B6-448A-8E3B-5347189D00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979570" y="3229200"/>
            <a:ext cx="2671548" cy="360000"/>
          </a:xfr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40073" y="432000"/>
            <a:ext cx="5339495" cy="1080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3" y="972000"/>
            <a:ext cx="533949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540073" y="1512000"/>
            <a:ext cx="5339495" cy="28188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"/>
          <p:cNvSpPr>
            <a:spLocks noGrp="1"/>
          </p:cNvSpPr>
          <p:nvPr>
            <p:ph idx="15"/>
          </p:nvPr>
        </p:nvSpPr>
        <p:spPr bwMode="gray">
          <a:xfrm>
            <a:off x="1200" y="4474800"/>
            <a:ext cx="6310421" cy="2383200"/>
          </a:xfrm>
          <a:solidFill>
            <a:schemeClr val="accent1"/>
          </a:solidFill>
        </p:spPr>
        <p:txBody>
          <a:bodyPr lIns="404960" tIns="404960" rIns="404960" bIns="40496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9943" indent="0">
              <a:buNone/>
              <a:defRPr/>
            </a:lvl2pPr>
            <a:lvl3pPr marL="809898" indent="0">
              <a:buNone/>
              <a:defRPr/>
            </a:lvl3pPr>
            <a:lvl4pPr marL="1169853" indent="0">
              <a:buNone/>
              <a:defRPr/>
            </a:lvl4pPr>
            <a:lvl5pPr marL="152980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3">
            <a:extLst>
              <a:ext uri="{FF2B5EF4-FFF2-40B4-BE49-F238E27FC236}">
                <a16:creationId xmlns:a16="http://schemas.microsoft.com/office/drawing/2014/main" id="{87BFFFB1-3963-490D-869A-454A5D30101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311621" y="0"/>
            <a:ext cx="5880379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73" y="15120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2"/>
          <p:cNvSpPr>
            <a:spLocks noGrp="1"/>
          </p:cNvSpPr>
          <p:nvPr>
            <p:ph sz="quarter" idx="4"/>
          </p:nvPr>
        </p:nvSpPr>
        <p:spPr bwMode="gray">
          <a:xfrm>
            <a:off x="6311622" y="15120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3"/>
          <p:cNvSpPr>
            <a:spLocks noGrp="1"/>
          </p:cNvSpPr>
          <p:nvPr>
            <p:ph sz="half" idx="15"/>
          </p:nvPr>
        </p:nvSpPr>
        <p:spPr bwMode="gray">
          <a:xfrm>
            <a:off x="540073" y="38772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4"/>
          <p:cNvSpPr>
            <a:spLocks noGrp="1"/>
          </p:cNvSpPr>
          <p:nvPr>
            <p:ph sz="quarter" idx="17"/>
          </p:nvPr>
        </p:nvSpPr>
        <p:spPr bwMode="gray">
          <a:xfrm>
            <a:off x="6311622" y="3877200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3"/>
          <p:cNvSpPr>
            <a:spLocks noGrp="1"/>
          </p:cNvSpPr>
          <p:nvPr>
            <p:ph sz="half" idx="15"/>
          </p:nvPr>
        </p:nvSpPr>
        <p:spPr bwMode="gray">
          <a:xfrm>
            <a:off x="540071" y="1512001"/>
            <a:ext cx="11111047" cy="2673987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Content 1">
            <a:extLst>
              <a:ext uri="{FF2B5EF4-FFF2-40B4-BE49-F238E27FC236}">
                <a16:creationId xmlns:a16="http://schemas.microsoft.com/office/drawing/2014/main" id="{33CAADD7-A873-4750-BE2D-52104DEF7B96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540071" y="4322052"/>
            <a:ext cx="11111047" cy="1454349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378536C1-391B-4222-AA22-59FC7A54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0210931" y="6084000"/>
            <a:ext cx="1440188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C1F1D6F0-08C7-46BD-94A2-3E06D039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540071" y="1512000"/>
            <a:ext cx="11111047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3" y="1512000"/>
            <a:ext cx="533949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 bwMode="gray">
          <a:xfrm>
            <a:off x="6311622" y="1512000"/>
            <a:ext cx="533949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4400"/>
            <a:ext cx="12192000" cy="574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Bar"/>
          <p:cNvSpPr/>
          <p:nvPr userDrawn="1"/>
        </p:nvSpPr>
        <p:spPr bwMode="ltGray">
          <a:xfrm>
            <a:off x="0" y="5816600"/>
            <a:ext cx="12192000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1055344" y="0"/>
            <a:ext cx="10081312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1055344" y="3744000"/>
            <a:ext cx="10081312" cy="1712808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bg1">
                    <a:lumMod val="6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  <p:pic>
        <p:nvPicPr>
          <p:cNvPr id="11" name="Picture 13" descr="D:\Ute\CI CD Branding\PTW Corporate Logos\Ab 04-2019_The Dosimetry Company\PTW_Logo Claim_4c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00" y="5918400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>
            <a:extLst>
              <a:ext uri="{FF2B5EF4-FFF2-40B4-BE49-F238E27FC236}">
                <a16:creationId xmlns:a16="http://schemas.microsoft.com/office/drawing/2014/main" id="{96B873B0-5CEB-48EC-B062-E8C02620FC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40073" y="1512000"/>
            <a:ext cx="5339495" cy="42984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">
            <a:extLst>
              <a:ext uri="{FF2B5EF4-FFF2-40B4-BE49-F238E27FC236}">
                <a16:creationId xmlns:a16="http://schemas.microsoft.com/office/drawing/2014/main" id="{E72DA044-3ED1-4395-9F1A-FC2A2BBB9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311622" y="1512000"/>
            <a:ext cx="5339495" cy="42984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3" y="432000"/>
            <a:ext cx="7265745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3" y="972000"/>
            <a:ext cx="726574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"/>
          <p:cNvSpPr>
            <a:spLocks noGrp="1"/>
          </p:cNvSpPr>
          <p:nvPr>
            <p:ph type="body" sz="quarter" idx="16"/>
          </p:nvPr>
        </p:nvSpPr>
        <p:spPr bwMode="gray">
          <a:xfrm>
            <a:off x="8235085" y="0"/>
            <a:ext cx="3956915" cy="6858000"/>
          </a:xfrm>
          <a:solidFill>
            <a:schemeClr val="accent1"/>
          </a:solidFill>
        </p:spPr>
        <p:txBody>
          <a:bodyPr lIns="404960" tIns="1133887" rIns="404960" bIns="809919"/>
          <a:lstStyle>
            <a:lvl1pPr marL="269967" indent="-269967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 bwMode="gray">
          <a:xfrm>
            <a:off x="540073" y="1512000"/>
            <a:ext cx="72657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1" y="1512000"/>
            <a:ext cx="34168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 bwMode="gray">
          <a:xfrm>
            <a:off x="4387171" y="1512000"/>
            <a:ext cx="34168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 bwMode="gray">
          <a:xfrm>
            <a:off x="8234272" y="1512000"/>
            <a:ext cx="34168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73" y="1512000"/>
            <a:ext cx="5339495" cy="42984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6EBA60B9-C0F9-4648-8089-E3F90EE6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6311622" y="1512000"/>
            <a:ext cx="533949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2">
            <a:extLst>
              <a:ext uri="{FF2B5EF4-FFF2-40B4-BE49-F238E27FC236}">
                <a16:creationId xmlns:a16="http://schemas.microsoft.com/office/drawing/2014/main" id="{2B648885-3A61-4EDD-B5D0-B021B473D749}"/>
              </a:ext>
            </a:extLst>
          </p:cNvPr>
          <p:cNvSpPr>
            <a:spLocks noGrp="1"/>
          </p:cNvSpPr>
          <p:nvPr>
            <p:ph sz="quarter" idx="4"/>
          </p:nvPr>
        </p:nvSpPr>
        <p:spPr bwMode="gray">
          <a:xfrm>
            <a:off x="6311622" y="1872000"/>
            <a:ext cx="533949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F8FFC053-FD28-427B-BD11-0D31DD976B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311622" y="3877200"/>
            <a:ext cx="533949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4">
            <a:extLst>
              <a:ext uri="{FF2B5EF4-FFF2-40B4-BE49-F238E27FC236}">
                <a16:creationId xmlns:a16="http://schemas.microsoft.com/office/drawing/2014/main" id="{E967269B-0227-4DAE-94D3-7E35675DFA50}"/>
              </a:ext>
            </a:extLst>
          </p:cNvPr>
          <p:cNvSpPr>
            <a:spLocks noGrp="1"/>
          </p:cNvSpPr>
          <p:nvPr>
            <p:ph sz="quarter" idx="17"/>
          </p:nvPr>
        </p:nvSpPr>
        <p:spPr bwMode="gray">
          <a:xfrm>
            <a:off x="6311622" y="4237200"/>
            <a:ext cx="533949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"/>
          <p:cNvSpPr>
            <a:spLocks noGrp="1"/>
          </p:cNvSpPr>
          <p:nvPr>
            <p:ph type="ftr" sz="quarter" idx="18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 hasCustomPrompt="1"/>
          </p:nvPr>
        </p:nvSpPr>
        <p:spPr bwMode="gray">
          <a:xfrm>
            <a:off x="540071" y="1512000"/>
            <a:ext cx="341684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1" y="187200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2"/>
          <p:cNvSpPr>
            <a:spLocks noGrp="1"/>
          </p:cNvSpPr>
          <p:nvPr>
            <p:ph type="body" idx="22" hasCustomPrompt="1"/>
          </p:nvPr>
        </p:nvSpPr>
        <p:spPr bwMode="gray">
          <a:xfrm>
            <a:off x="4387171" y="1512000"/>
            <a:ext cx="341684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9" name="Content 2"/>
          <p:cNvSpPr>
            <a:spLocks noGrp="1"/>
          </p:cNvSpPr>
          <p:nvPr>
            <p:ph sz="half" idx="21"/>
          </p:nvPr>
        </p:nvSpPr>
        <p:spPr bwMode="gray">
          <a:xfrm>
            <a:off x="4387171" y="187200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Text 3"/>
          <p:cNvSpPr>
            <a:spLocks noGrp="1"/>
          </p:cNvSpPr>
          <p:nvPr>
            <p:ph type="body" idx="26" hasCustomPrompt="1"/>
          </p:nvPr>
        </p:nvSpPr>
        <p:spPr bwMode="gray">
          <a:xfrm>
            <a:off x="8234272" y="1512000"/>
            <a:ext cx="341684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3" name="Content 3"/>
          <p:cNvSpPr>
            <a:spLocks noGrp="1"/>
          </p:cNvSpPr>
          <p:nvPr>
            <p:ph sz="half" idx="25"/>
          </p:nvPr>
        </p:nvSpPr>
        <p:spPr bwMode="gray">
          <a:xfrm>
            <a:off x="8234272" y="1872000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4"/>
          <p:cNvSpPr>
            <a:spLocks noGrp="1"/>
          </p:cNvSpPr>
          <p:nvPr>
            <p:ph type="body" idx="18" hasCustomPrompt="1"/>
          </p:nvPr>
        </p:nvSpPr>
        <p:spPr bwMode="gray">
          <a:xfrm>
            <a:off x="540071" y="3877051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5" name="Content 4"/>
          <p:cNvSpPr>
            <a:spLocks noGrp="1"/>
          </p:cNvSpPr>
          <p:nvPr>
            <p:ph sz="half" idx="17"/>
          </p:nvPr>
        </p:nvSpPr>
        <p:spPr bwMode="gray">
          <a:xfrm>
            <a:off x="540071" y="4237049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5"/>
          <p:cNvSpPr>
            <a:spLocks noGrp="1"/>
          </p:cNvSpPr>
          <p:nvPr>
            <p:ph type="body" idx="20" hasCustomPrompt="1"/>
          </p:nvPr>
        </p:nvSpPr>
        <p:spPr bwMode="gray">
          <a:xfrm>
            <a:off x="4387171" y="3877051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7" name="Content 5"/>
          <p:cNvSpPr>
            <a:spLocks noGrp="1"/>
          </p:cNvSpPr>
          <p:nvPr>
            <p:ph sz="half" idx="19"/>
          </p:nvPr>
        </p:nvSpPr>
        <p:spPr bwMode="gray">
          <a:xfrm>
            <a:off x="4387171" y="4237049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Text 6"/>
          <p:cNvSpPr>
            <a:spLocks noGrp="1"/>
          </p:cNvSpPr>
          <p:nvPr>
            <p:ph type="body" idx="24" hasCustomPrompt="1"/>
          </p:nvPr>
        </p:nvSpPr>
        <p:spPr bwMode="gray">
          <a:xfrm>
            <a:off x="8234272" y="3877051"/>
            <a:ext cx="3416845" cy="360000"/>
          </a:xfrm>
          <a:solidFill>
            <a:schemeClr val="bg1">
              <a:lumMod val="65000"/>
            </a:schemeClr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1" name="Content 6"/>
          <p:cNvSpPr>
            <a:spLocks noGrp="1"/>
          </p:cNvSpPr>
          <p:nvPr>
            <p:ph sz="half" idx="23"/>
          </p:nvPr>
        </p:nvSpPr>
        <p:spPr bwMode="gray">
          <a:xfrm>
            <a:off x="8234272" y="4237049"/>
            <a:ext cx="3416845" cy="157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 bwMode="gray">
          <a:xfrm>
            <a:off x="540071" y="1511999"/>
            <a:ext cx="11111047" cy="15768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3445051"/>
            <a:ext cx="4054128" cy="236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68936" y="3445051"/>
            <a:ext cx="4054128" cy="236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37872" y="3445051"/>
            <a:ext cx="4054128" cy="236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1080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1" y="972000"/>
            <a:ext cx="11111047" cy="5400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57087" y="1622395"/>
            <a:ext cx="1872244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7990" tIns="107990" rIns="107990" bIns="10799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Picture</a:t>
            </a:r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2908281" y="1622395"/>
            <a:ext cx="1872244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7990" tIns="107990" rIns="107990" bIns="10799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Picture</a:t>
            </a:r>
          </a:p>
        </p:txBody>
      </p:sp>
      <p:sp>
        <p:nvSpPr>
          <p:cNvPr id="58" name="Picture 3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5159473" y="1622395"/>
            <a:ext cx="1872244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7990" tIns="107990" rIns="107990" bIns="10799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Picture</a:t>
            </a:r>
          </a:p>
        </p:txBody>
      </p:sp>
      <p:sp>
        <p:nvSpPr>
          <p:cNvPr id="20" name="Picture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7410665" y="1622395"/>
            <a:ext cx="1872244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7990" tIns="107990" rIns="107990" bIns="10799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Picture</a:t>
            </a:r>
          </a:p>
        </p:txBody>
      </p:sp>
      <p:sp>
        <p:nvSpPr>
          <p:cNvPr id="17" name="Picture 5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9661858" y="1622395"/>
            <a:ext cx="1872244" cy="18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7990" tIns="107990" rIns="107990" bIns="10799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Picture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57089" y="3692664"/>
            <a:ext cx="1872241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133">
                <a:solidFill>
                  <a:schemeClr val="bg1"/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Placeholder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7089" y="4068000"/>
            <a:ext cx="1872241" cy="3314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31" hasCustomPrompt="1"/>
          </p:nvPr>
        </p:nvSpPr>
        <p:spPr>
          <a:xfrm>
            <a:off x="2908282" y="3692664"/>
            <a:ext cx="1872241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133">
                <a:solidFill>
                  <a:schemeClr val="bg1"/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Placeholder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2908282" y="4068000"/>
            <a:ext cx="1872241" cy="3314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33" hasCustomPrompt="1"/>
          </p:nvPr>
        </p:nvSpPr>
        <p:spPr>
          <a:xfrm>
            <a:off x="5159474" y="3692664"/>
            <a:ext cx="1872241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133">
                <a:solidFill>
                  <a:schemeClr val="bg1"/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Placeholder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34" hasCustomPrompt="1"/>
          </p:nvPr>
        </p:nvSpPr>
        <p:spPr>
          <a:xfrm>
            <a:off x="5159474" y="4068000"/>
            <a:ext cx="1872241" cy="3314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410666" y="3692664"/>
            <a:ext cx="1872241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133">
                <a:solidFill>
                  <a:schemeClr val="bg1"/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Placeholder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410666" y="4068000"/>
            <a:ext cx="1872241" cy="3314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37" hasCustomPrompt="1"/>
          </p:nvPr>
        </p:nvSpPr>
        <p:spPr>
          <a:xfrm>
            <a:off x="9661860" y="3692664"/>
            <a:ext cx="1872241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133">
                <a:solidFill>
                  <a:schemeClr val="bg1"/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Placeholder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38" hasCustomPrompt="1"/>
          </p:nvPr>
        </p:nvSpPr>
        <p:spPr>
          <a:xfrm>
            <a:off x="9661860" y="4068000"/>
            <a:ext cx="1872241" cy="3314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49943" indent="0">
              <a:buNone/>
              <a:defRPr>
                <a:latin typeface="Bebas Neue" panose="020B0506020202020201" pitchFamily="34" charset="0"/>
              </a:defRPr>
            </a:lvl2pPr>
            <a:lvl3pPr marL="809898" indent="0">
              <a:buNone/>
              <a:defRPr>
                <a:latin typeface="Bebas Neue" panose="020B0506020202020201" pitchFamily="34" charset="0"/>
              </a:defRPr>
            </a:lvl3pPr>
            <a:lvl4pPr marL="1169853" indent="0">
              <a:buNone/>
              <a:defRPr>
                <a:latin typeface="Bebas Neue" panose="020B0506020202020201" pitchFamily="34" charset="0"/>
              </a:defRPr>
            </a:lvl4pPr>
            <a:lvl5pPr marL="1529808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1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7090" y="4506099"/>
            <a:ext cx="1872241" cy="1310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/>
            </a:lvl1pPr>
            <a:lvl2pPr marL="449943" indent="0" algn="l">
              <a:buNone/>
              <a:defRPr sz="1200"/>
            </a:lvl2pPr>
            <a:lvl3pPr marL="809898" indent="0" algn="l">
              <a:buNone/>
              <a:defRPr sz="1067"/>
            </a:lvl3pPr>
            <a:lvl4pPr marL="1169853" indent="0" algn="l">
              <a:buNone/>
              <a:defRPr sz="1067"/>
            </a:lvl4pPr>
            <a:lvl5pPr marL="1529808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Textplatzhalt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2908282" y="4506099"/>
            <a:ext cx="1872241" cy="1310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/>
            </a:lvl1pPr>
            <a:lvl2pPr marL="449943" indent="0" algn="l">
              <a:buNone/>
              <a:defRPr sz="1200"/>
            </a:lvl2pPr>
            <a:lvl3pPr marL="809898" indent="0" algn="l">
              <a:buNone/>
              <a:defRPr sz="1067"/>
            </a:lvl3pPr>
            <a:lvl4pPr marL="1169853" indent="0" algn="l">
              <a:buNone/>
              <a:defRPr sz="1067"/>
            </a:lvl4pPr>
            <a:lvl5pPr marL="1529808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GB" dirty="0"/>
          </a:p>
        </p:txBody>
      </p:sp>
      <p:sp>
        <p:nvSpPr>
          <p:cNvPr id="33" name="Textplatzhalter 19"/>
          <p:cNvSpPr>
            <a:spLocks noGrp="1"/>
          </p:cNvSpPr>
          <p:nvPr>
            <p:ph type="body" sz="quarter" idx="40" hasCustomPrompt="1"/>
          </p:nvPr>
        </p:nvSpPr>
        <p:spPr>
          <a:xfrm>
            <a:off x="5159474" y="4506099"/>
            <a:ext cx="1872241" cy="1310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/>
            </a:lvl1pPr>
            <a:lvl2pPr marL="449943" indent="0" algn="l">
              <a:buNone/>
              <a:defRPr sz="1200"/>
            </a:lvl2pPr>
            <a:lvl3pPr marL="809898" indent="0" algn="l">
              <a:buNone/>
              <a:defRPr sz="1067"/>
            </a:lvl3pPr>
            <a:lvl4pPr marL="1169853" indent="0" algn="l">
              <a:buNone/>
              <a:defRPr sz="1067"/>
            </a:lvl4pPr>
            <a:lvl5pPr marL="1529808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4" name="Textplatzhalter 19"/>
          <p:cNvSpPr>
            <a:spLocks noGrp="1"/>
          </p:cNvSpPr>
          <p:nvPr>
            <p:ph type="body" sz="quarter" idx="41" hasCustomPrompt="1"/>
          </p:nvPr>
        </p:nvSpPr>
        <p:spPr>
          <a:xfrm>
            <a:off x="7410669" y="4506099"/>
            <a:ext cx="1872241" cy="1310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/>
            </a:lvl1pPr>
            <a:lvl2pPr marL="449943" indent="0" algn="l">
              <a:buNone/>
              <a:defRPr sz="1200"/>
            </a:lvl2pPr>
            <a:lvl3pPr marL="809898" indent="0" algn="l">
              <a:buNone/>
              <a:defRPr sz="1067"/>
            </a:lvl3pPr>
            <a:lvl4pPr marL="1169853" indent="0" algn="l">
              <a:buNone/>
              <a:defRPr sz="1067"/>
            </a:lvl4pPr>
            <a:lvl5pPr marL="1529808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GB" dirty="0"/>
          </a:p>
        </p:txBody>
      </p:sp>
      <p:sp>
        <p:nvSpPr>
          <p:cNvPr id="35" name="Textplatzhalter 19"/>
          <p:cNvSpPr>
            <a:spLocks noGrp="1"/>
          </p:cNvSpPr>
          <p:nvPr>
            <p:ph type="body" sz="quarter" idx="42" hasCustomPrompt="1"/>
          </p:nvPr>
        </p:nvSpPr>
        <p:spPr>
          <a:xfrm>
            <a:off x="9661860" y="4506099"/>
            <a:ext cx="1872241" cy="13105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67"/>
            </a:lvl1pPr>
            <a:lvl2pPr marL="449943" indent="0" algn="l">
              <a:buNone/>
              <a:defRPr sz="1200"/>
            </a:lvl2pPr>
            <a:lvl3pPr marL="809898" indent="0" algn="l">
              <a:buNone/>
              <a:defRPr sz="1067"/>
            </a:lvl3pPr>
            <a:lvl4pPr marL="1169853" indent="0" algn="l">
              <a:buNone/>
              <a:defRPr sz="1067"/>
            </a:lvl4pPr>
            <a:lvl5pPr marL="1529808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6" name="Date">
            <a:extLst>
              <a:ext uri="{FF2B5EF4-FFF2-40B4-BE49-F238E27FC236}">
                <a16:creationId xmlns:a16="http://schemas.microsoft.com/office/drawing/2014/main" id="{4FBD1772-C2B3-4966-9DEE-B56A1CD8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0210931" y="6084000"/>
            <a:ext cx="1440188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24AE0392-E686-4F64-B6DF-8DB8E204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36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40073" y="432000"/>
            <a:ext cx="5339495" cy="1080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3" y="972000"/>
            <a:ext cx="533949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9" name="Content"/>
          <p:cNvSpPr>
            <a:spLocks noGrp="1"/>
          </p:cNvSpPr>
          <p:nvPr>
            <p:ph sz="half" idx="1"/>
          </p:nvPr>
        </p:nvSpPr>
        <p:spPr bwMode="gray">
          <a:xfrm>
            <a:off x="540073" y="1512000"/>
            <a:ext cx="533949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03609" y="0"/>
            <a:ext cx="6088392" cy="3420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03608" y="3438000"/>
            <a:ext cx="3035195" cy="3420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56805" y="3438000"/>
            <a:ext cx="3035195" cy="3420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80E5E1FA-03B0-4E87-AA2C-E429B0A8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0210931" y="6084000"/>
            <a:ext cx="1440188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2EB055A5-068B-463A-A56D-330EB2B1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7805816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 bwMode="gray">
          <a:xfrm>
            <a:off x="8234272" y="1512000"/>
            <a:ext cx="34168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1">
            <a:extLst>
              <a:ext uri="{FF2B5EF4-FFF2-40B4-BE49-F238E27FC236}">
                <a16:creationId xmlns:a16="http://schemas.microsoft.com/office/drawing/2014/main" id="{B5C294B1-39C3-4D7A-B49F-559947775ED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540071" y="3872931"/>
            <a:ext cx="3416845" cy="193732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2" name="Picture 2">
            <a:extLst>
              <a:ext uri="{FF2B5EF4-FFF2-40B4-BE49-F238E27FC236}">
                <a16:creationId xmlns:a16="http://schemas.microsoft.com/office/drawing/2014/main" id="{2240C976-8742-442F-93E6-FAA8502B1E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4387171" y="3872931"/>
            <a:ext cx="3416845" cy="193732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3">
            <a:extLst>
              <a:ext uri="{FF2B5EF4-FFF2-40B4-BE49-F238E27FC236}">
                <a16:creationId xmlns:a16="http://schemas.microsoft.com/office/drawing/2014/main" id="{1257AF8C-9910-45E8-9C60-204467AEB36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8234272" y="3872931"/>
            <a:ext cx="3416845" cy="193732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1512000"/>
            <a:ext cx="3416845" cy="193732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0071" y="2731627"/>
            <a:ext cx="3416845" cy="71769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58" name="Picture 2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387171" y="1512000"/>
            <a:ext cx="3416845" cy="193732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Text 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387171" y="2731627"/>
            <a:ext cx="3416845" cy="71769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60" name="Picture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234272" y="1512000"/>
            <a:ext cx="3416845" cy="193732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Text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34272" y="2731627"/>
            <a:ext cx="3416845" cy="71769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67E7C239-C5E3-4FEB-8C4F-8526406FAFB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40071" y="5092558"/>
            <a:ext cx="3416845" cy="71769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DBD4EFD0-BBC9-419C-BFF9-3874B6F5D51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387171" y="5092558"/>
            <a:ext cx="3416845" cy="71769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675274E6-1142-4551-9384-4E20065C66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8234272" y="5092558"/>
            <a:ext cx="3416845" cy="71769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4233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 bwMode="gray">
          <a:xfrm>
            <a:off x="540071" y="4452379"/>
            <a:ext cx="11111047" cy="1144800"/>
          </a:xfrm>
        </p:spPr>
        <p:txBody>
          <a:bodyPr/>
          <a:lstStyle>
            <a:lvl1pPr>
              <a:spcAft>
                <a:spcPts val="1000"/>
              </a:spcAft>
              <a:defRPr sz="4267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5057177"/>
            <a:ext cx="11111047" cy="540000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Enter your subtitle here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34B56EB5-7765-416C-9EEA-DECAB61C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  <p:pic>
        <p:nvPicPr>
          <p:cNvPr id="12" name="Picture 13" descr="D:\Ute\CI CD Branding\PTW Corporate Logos\Ab 04-2019_The Dosimetry Company\PTW_Logo Claim_4c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00" y="5918400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3" y="1512000"/>
            <a:ext cx="5339495" cy="236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0073" y="3517049"/>
            <a:ext cx="5339495" cy="360000"/>
          </a:xfrm>
          <a:solidFill>
            <a:schemeClr val="accent1">
              <a:alpha val="80000"/>
            </a:schemeClr>
          </a:solidFill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45" name="Content 1"/>
          <p:cNvSpPr>
            <a:spLocks noGrp="1"/>
          </p:cNvSpPr>
          <p:nvPr>
            <p:ph sz="half" idx="19"/>
          </p:nvPr>
        </p:nvSpPr>
        <p:spPr bwMode="gray">
          <a:xfrm>
            <a:off x="540073" y="3877051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1">
            <a:extLst>
              <a:ext uri="{FF2B5EF4-FFF2-40B4-BE49-F238E27FC236}">
                <a16:creationId xmlns:a16="http://schemas.microsoft.com/office/drawing/2014/main" id="{BF4BCB38-83A8-468E-BD8D-F24ECE2451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6311622" y="1512000"/>
            <a:ext cx="5339495" cy="236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8DB93E15-F6D3-4FBA-A584-7283B3A29A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311622" y="3517049"/>
            <a:ext cx="5339495" cy="360000"/>
          </a:xfrm>
          <a:solidFill>
            <a:schemeClr val="accent1">
              <a:alpha val="80000"/>
            </a:schemeClr>
          </a:solidFill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3" name="Content 1">
            <a:extLst>
              <a:ext uri="{FF2B5EF4-FFF2-40B4-BE49-F238E27FC236}">
                <a16:creationId xmlns:a16="http://schemas.microsoft.com/office/drawing/2014/main" id="{C282256C-239E-4129-B2F7-FF1D43B3C8AA}"/>
              </a:ext>
            </a:extLst>
          </p:cNvPr>
          <p:cNvSpPr>
            <a:spLocks noGrp="1"/>
          </p:cNvSpPr>
          <p:nvPr>
            <p:ph sz="half" idx="32"/>
          </p:nvPr>
        </p:nvSpPr>
        <p:spPr bwMode="gray">
          <a:xfrm>
            <a:off x="6311622" y="3877051"/>
            <a:ext cx="5339495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1512000"/>
            <a:ext cx="2671548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5" name="Content 1"/>
          <p:cNvSpPr>
            <a:spLocks noGrp="1"/>
          </p:cNvSpPr>
          <p:nvPr>
            <p:ph sz="half" idx="19" hasCustomPrompt="1"/>
          </p:nvPr>
        </p:nvSpPr>
        <p:spPr bwMode="gray">
          <a:xfrm>
            <a:off x="540071" y="4474651"/>
            <a:ext cx="2671548" cy="1335600"/>
          </a:xfrm>
        </p:spPr>
        <p:txBody>
          <a:bodyPr lIns="188981" rIns="134987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353237" y="1512000"/>
            <a:ext cx="2671548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Content 2"/>
          <p:cNvSpPr>
            <a:spLocks noGrp="1"/>
          </p:cNvSpPr>
          <p:nvPr>
            <p:ph sz="half" idx="27" hasCustomPrompt="1"/>
          </p:nvPr>
        </p:nvSpPr>
        <p:spPr bwMode="gray">
          <a:xfrm>
            <a:off x="3353237" y="4474651"/>
            <a:ext cx="2671548" cy="1335600"/>
          </a:xfrm>
        </p:spPr>
        <p:txBody>
          <a:bodyPr lIns="188981" rIns="134987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Picture 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166405" y="1512000"/>
            <a:ext cx="2671548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Content 3"/>
          <p:cNvSpPr>
            <a:spLocks noGrp="1"/>
          </p:cNvSpPr>
          <p:nvPr>
            <p:ph sz="half" idx="29" hasCustomPrompt="1"/>
          </p:nvPr>
        </p:nvSpPr>
        <p:spPr bwMode="gray">
          <a:xfrm>
            <a:off x="6166405" y="4474651"/>
            <a:ext cx="2671548" cy="1335600"/>
          </a:xfrm>
        </p:spPr>
        <p:txBody>
          <a:bodyPr lIns="188981" rIns="134987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Picture 4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979570" y="1512000"/>
            <a:ext cx="2671548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Content 4"/>
          <p:cNvSpPr>
            <a:spLocks noGrp="1"/>
          </p:cNvSpPr>
          <p:nvPr>
            <p:ph sz="half" idx="31" hasCustomPrompt="1"/>
          </p:nvPr>
        </p:nvSpPr>
        <p:spPr bwMode="gray">
          <a:xfrm>
            <a:off x="8979570" y="4474651"/>
            <a:ext cx="2671548" cy="1335600"/>
          </a:xfrm>
        </p:spPr>
        <p:txBody>
          <a:bodyPr lIns="188981" rIns="134987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48AC1724-9995-41E1-9E7B-835EB861F2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40071" y="3703900"/>
            <a:ext cx="2671548" cy="623301"/>
          </a:xfrm>
          <a:solidFill>
            <a:schemeClr val="accent1">
              <a:alpha val="80000"/>
            </a:schemeClr>
          </a:solidFill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46149F16-BBCA-4B5E-9B96-8588F81AB7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353237" y="3703900"/>
            <a:ext cx="2671548" cy="623301"/>
          </a:xfrm>
          <a:solidFill>
            <a:schemeClr val="accent1">
              <a:alpha val="80000"/>
            </a:schemeClr>
          </a:solidFill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D36B6F91-DC66-4B25-83E5-B5B21B64A7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166405" y="3703900"/>
            <a:ext cx="2671548" cy="623301"/>
          </a:xfrm>
          <a:solidFill>
            <a:schemeClr val="accent1">
              <a:alpha val="80000"/>
            </a:schemeClr>
          </a:solidFill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3442A727-063A-49A1-8BB7-C77520D311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79570" y="3703900"/>
            <a:ext cx="2671548" cy="623301"/>
          </a:xfrm>
          <a:solidFill>
            <a:schemeClr val="accent1">
              <a:alpha val="80000"/>
            </a:schemeClr>
          </a:solidFill>
        </p:spPr>
        <p:txBody>
          <a:bodyPr lIns="188981" rIns="134987"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1">
            <a:extLst>
              <a:ext uri="{FF2B5EF4-FFF2-40B4-BE49-F238E27FC236}">
                <a16:creationId xmlns:a16="http://schemas.microsoft.com/office/drawing/2014/main" id="{EE1DC441-F944-4D70-9907-AFB2FD3DCA12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540071" y="1512000"/>
            <a:ext cx="3607669" cy="2077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2">
            <a:extLst>
              <a:ext uri="{FF2B5EF4-FFF2-40B4-BE49-F238E27FC236}">
                <a16:creationId xmlns:a16="http://schemas.microsoft.com/office/drawing/2014/main" id="{61FCCC07-02A3-4476-ABC0-6098AEDE7528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4291759" y="1512000"/>
            <a:ext cx="3607669" cy="2077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3">
            <a:extLst>
              <a:ext uri="{FF2B5EF4-FFF2-40B4-BE49-F238E27FC236}">
                <a16:creationId xmlns:a16="http://schemas.microsoft.com/office/drawing/2014/main" id="{33DC8418-7048-421E-9CDC-557A2FF304FF}"/>
              </a:ext>
            </a:extLst>
          </p:cNvPr>
          <p:cNvSpPr>
            <a:spLocks noGrp="1"/>
          </p:cNvSpPr>
          <p:nvPr>
            <p:ph sz="half" idx="18"/>
          </p:nvPr>
        </p:nvSpPr>
        <p:spPr bwMode="gray">
          <a:xfrm>
            <a:off x="8043447" y="1512000"/>
            <a:ext cx="3607669" cy="2077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12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D8B66C63-9A25-433C-A948-C47B26C5BAAD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540071" y="3733051"/>
            <a:ext cx="11111047" cy="20772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15120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Content 1"/>
          <p:cNvSpPr>
            <a:spLocks noGrp="1"/>
          </p:cNvSpPr>
          <p:nvPr>
            <p:ph sz="half" idx="26" hasCustomPrompt="1"/>
          </p:nvPr>
        </p:nvSpPr>
        <p:spPr bwMode="gray">
          <a:xfrm>
            <a:off x="3204419" y="15120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8" name="Picture 2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311621" y="15120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Content 2"/>
          <p:cNvSpPr>
            <a:spLocks noGrp="1"/>
          </p:cNvSpPr>
          <p:nvPr>
            <p:ph sz="half" idx="28" hasCustomPrompt="1"/>
          </p:nvPr>
        </p:nvSpPr>
        <p:spPr bwMode="gray">
          <a:xfrm>
            <a:off x="8975969" y="15120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1" name="Picture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40071" y="38772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Content 3"/>
          <p:cNvSpPr>
            <a:spLocks noGrp="1"/>
          </p:cNvSpPr>
          <p:nvPr>
            <p:ph sz="half" idx="27" hasCustomPrompt="1"/>
          </p:nvPr>
        </p:nvSpPr>
        <p:spPr bwMode="gray">
          <a:xfrm>
            <a:off x="3204419" y="38772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Picture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311621" y="3877200"/>
            <a:ext cx="2664347" cy="1933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Content 4"/>
          <p:cNvSpPr>
            <a:spLocks noGrp="1"/>
          </p:cNvSpPr>
          <p:nvPr>
            <p:ph sz="half" idx="29" hasCustomPrompt="1"/>
          </p:nvPr>
        </p:nvSpPr>
        <p:spPr bwMode="gray">
          <a:xfrm>
            <a:off x="8975969" y="3877200"/>
            <a:ext cx="2675148" cy="19332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3" y="432000"/>
            <a:ext cx="7265745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3" y="972000"/>
            <a:ext cx="726574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235085" y="0"/>
            <a:ext cx="3956915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5F8B6D4-F4F5-48AD-AB81-7EA3A7F9289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73" y="1512000"/>
            <a:ext cx="7265745" cy="2816925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5">
            <a:extLst>
              <a:ext uri="{FF2B5EF4-FFF2-40B4-BE49-F238E27FC236}">
                <a16:creationId xmlns:a16="http://schemas.microsoft.com/office/drawing/2014/main" id="{0083FBDA-1D88-4FA7-ACB2-D0C9646E5124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 bwMode="gray">
          <a:xfrm>
            <a:off x="540071" y="4474651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6">
            <a:extLst>
              <a:ext uri="{FF2B5EF4-FFF2-40B4-BE49-F238E27FC236}">
                <a16:creationId xmlns:a16="http://schemas.microsoft.com/office/drawing/2014/main" id="{175D4F48-F9A2-4529-BD26-3F87ADCC8479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 bwMode="gray">
          <a:xfrm>
            <a:off x="4291760" y="4474651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079865" marR="0" lvl="2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12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1511999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0071" y="2246747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58" name="Picture 2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387171" y="1511999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Text 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387171" y="2246747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60" name="Picture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234272" y="1511999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Text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34272" y="2246747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29" name="Picture 1">
            <a:extLst>
              <a:ext uri="{FF2B5EF4-FFF2-40B4-BE49-F238E27FC236}">
                <a16:creationId xmlns:a16="http://schemas.microsoft.com/office/drawing/2014/main" id="{9F7F3D54-899C-409F-B394-A0CEF4810A7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 bwMode="gray">
          <a:xfrm>
            <a:off x="540071" y="2993324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2">
            <a:extLst>
              <a:ext uri="{FF2B5EF4-FFF2-40B4-BE49-F238E27FC236}">
                <a16:creationId xmlns:a16="http://schemas.microsoft.com/office/drawing/2014/main" id="{E6D70C08-DBF4-4F08-BC12-26CEDCBA3F4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4387171" y="2993324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3">
            <a:extLst>
              <a:ext uri="{FF2B5EF4-FFF2-40B4-BE49-F238E27FC236}">
                <a16:creationId xmlns:a16="http://schemas.microsoft.com/office/drawing/2014/main" id="{4F52AFD0-A1CD-46A4-B2DF-CB07D0E23FE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 bwMode="gray">
          <a:xfrm>
            <a:off x="8234272" y="2993324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1">
            <a:extLst>
              <a:ext uri="{FF2B5EF4-FFF2-40B4-BE49-F238E27FC236}">
                <a16:creationId xmlns:a16="http://schemas.microsoft.com/office/drawing/2014/main" id="{53F24C9C-E6DC-467B-82D3-75FE4165195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540071" y="4474651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2">
            <a:extLst>
              <a:ext uri="{FF2B5EF4-FFF2-40B4-BE49-F238E27FC236}">
                <a16:creationId xmlns:a16="http://schemas.microsoft.com/office/drawing/2014/main" id="{44D0018A-78A2-472D-9081-0E60554C89F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4387171" y="4474651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3">
            <a:extLst>
              <a:ext uri="{FF2B5EF4-FFF2-40B4-BE49-F238E27FC236}">
                <a16:creationId xmlns:a16="http://schemas.microsoft.com/office/drawing/2014/main" id="{EC2C813E-7EB2-4233-9945-B6EE3B8DA1F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8234272" y="4474651"/>
            <a:ext cx="34168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Text 3">
            <a:extLst>
              <a:ext uri="{FF2B5EF4-FFF2-40B4-BE49-F238E27FC236}">
                <a16:creationId xmlns:a16="http://schemas.microsoft.com/office/drawing/2014/main" id="{A19BDEFD-1B93-4766-BEA6-6687D52B4F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540071" y="3728071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2FECD52E-3374-42B9-B5A4-95F1250A72D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4387171" y="3728071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7" name="Text 3">
            <a:extLst>
              <a:ext uri="{FF2B5EF4-FFF2-40B4-BE49-F238E27FC236}">
                <a16:creationId xmlns:a16="http://schemas.microsoft.com/office/drawing/2014/main" id="{FA869F5C-D2DB-487E-8B8E-A4CFE82BFF0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8234272" y="3728071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8" name="Text 3">
            <a:extLst>
              <a:ext uri="{FF2B5EF4-FFF2-40B4-BE49-F238E27FC236}">
                <a16:creationId xmlns:a16="http://schemas.microsoft.com/office/drawing/2014/main" id="{19F26F46-AB9A-4948-9874-430AFA6C4E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540071" y="5209398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7E7E5106-F171-403D-BE94-6BFFA52B148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387171" y="5209398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F03AA0C8-4A37-4D96-B720-EBBC44B2D99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234272" y="5209398"/>
            <a:ext cx="3416845" cy="6008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8981" tIns="53995" rIns="134987" anchor="ctr"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2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1512000"/>
            <a:ext cx="2106275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5" name="Content 1"/>
          <p:cNvSpPr>
            <a:spLocks noGrp="1"/>
          </p:cNvSpPr>
          <p:nvPr>
            <p:ph sz="half" idx="19"/>
          </p:nvPr>
        </p:nvSpPr>
        <p:spPr bwMode="gray">
          <a:xfrm>
            <a:off x="540071" y="4474651"/>
            <a:ext cx="2106275" cy="13356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Picture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791263" y="1512000"/>
            <a:ext cx="2106275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3" name="Content 2"/>
          <p:cNvSpPr>
            <a:spLocks noGrp="1"/>
          </p:cNvSpPr>
          <p:nvPr>
            <p:ph sz="half" idx="21"/>
          </p:nvPr>
        </p:nvSpPr>
        <p:spPr bwMode="gray">
          <a:xfrm>
            <a:off x="2791263" y="4474651"/>
            <a:ext cx="2106275" cy="13356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Picture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42456" y="1512000"/>
            <a:ext cx="2106275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5" name="Content 3"/>
          <p:cNvSpPr>
            <a:spLocks noGrp="1"/>
          </p:cNvSpPr>
          <p:nvPr>
            <p:ph sz="half" idx="23"/>
          </p:nvPr>
        </p:nvSpPr>
        <p:spPr bwMode="gray">
          <a:xfrm>
            <a:off x="5042456" y="4474651"/>
            <a:ext cx="2106275" cy="13356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293649" y="1512000"/>
            <a:ext cx="2106275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7" name="Content 4"/>
          <p:cNvSpPr>
            <a:spLocks noGrp="1"/>
          </p:cNvSpPr>
          <p:nvPr>
            <p:ph sz="half" idx="25"/>
          </p:nvPr>
        </p:nvSpPr>
        <p:spPr bwMode="gray">
          <a:xfrm>
            <a:off x="7293649" y="4474651"/>
            <a:ext cx="2106275" cy="13356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Picture 5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44843" y="1512000"/>
            <a:ext cx="2106275" cy="281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9" name="Content 5"/>
          <p:cNvSpPr>
            <a:spLocks noGrp="1"/>
          </p:cNvSpPr>
          <p:nvPr>
            <p:ph sz="half" idx="27"/>
          </p:nvPr>
        </p:nvSpPr>
        <p:spPr bwMode="gray">
          <a:xfrm>
            <a:off x="9544843" y="4474651"/>
            <a:ext cx="2106275" cy="13356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2" y="432000"/>
            <a:ext cx="735935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2" y="972000"/>
            <a:ext cx="735935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2" name="Content 1"/>
          <p:cNvSpPr>
            <a:spLocks noGrp="1"/>
          </p:cNvSpPr>
          <p:nvPr>
            <p:ph sz="half" idx="29" hasCustomPrompt="1"/>
          </p:nvPr>
        </p:nvSpPr>
        <p:spPr bwMode="gray">
          <a:xfrm>
            <a:off x="540071" y="1511999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079865" marR="0" lvl="2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33" name="Content 2"/>
          <p:cNvSpPr>
            <a:spLocks noGrp="1"/>
          </p:cNvSpPr>
          <p:nvPr>
            <p:ph sz="half" idx="30" hasCustomPrompt="1"/>
          </p:nvPr>
        </p:nvSpPr>
        <p:spPr bwMode="gray">
          <a:xfrm>
            <a:off x="4291760" y="1511999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079865" marR="0" lvl="2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34" name="Content 3"/>
          <p:cNvSpPr>
            <a:spLocks noGrp="1"/>
          </p:cNvSpPr>
          <p:nvPr>
            <p:ph sz="half" idx="31" hasCustomPrompt="1"/>
          </p:nvPr>
        </p:nvSpPr>
        <p:spPr bwMode="gray">
          <a:xfrm>
            <a:off x="540071" y="2993325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079865" marR="0" lvl="2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35" name="Content 4"/>
          <p:cNvSpPr>
            <a:spLocks noGrp="1"/>
          </p:cNvSpPr>
          <p:nvPr>
            <p:ph sz="half" idx="32" hasCustomPrompt="1"/>
          </p:nvPr>
        </p:nvSpPr>
        <p:spPr bwMode="gray">
          <a:xfrm>
            <a:off x="4291760" y="2993325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19910" marR="0" lvl="1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1079865" marR="0" lvl="2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36" name="Content 5"/>
          <p:cNvSpPr>
            <a:spLocks noGrp="1"/>
          </p:cNvSpPr>
          <p:nvPr>
            <p:ph sz="half" idx="33" hasCustomPrompt="1"/>
          </p:nvPr>
        </p:nvSpPr>
        <p:spPr bwMode="gray">
          <a:xfrm>
            <a:off x="540071" y="4474651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Content 6"/>
          <p:cNvSpPr>
            <a:spLocks noGrp="1"/>
          </p:cNvSpPr>
          <p:nvPr>
            <p:ph sz="half" idx="34" hasCustomPrompt="1"/>
          </p:nvPr>
        </p:nvSpPr>
        <p:spPr bwMode="gray">
          <a:xfrm>
            <a:off x="4291760" y="4474651"/>
            <a:ext cx="3607669" cy="13356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 marL="719910" marR="0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079865" marR="0" lvl="2" indent="-269967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235085" y="0"/>
            <a:ext cx="3956915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74" name="Content"/>
          <p:cNvSpPr>
            <a:spLocks noGrp="1"/>
          </p:cNvSpPr>
          <p:nvPr>
            <p:ph idx="18" hasCustomPrompt="1"/>
          </p:nvPr>
        </p:nvSpPr>
        <p:spPr>
          <a:xfrm>
            <a:off x="540071" y="1512000"/>
            <a:ext cx="11111047" cy="11448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1"/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515044" y="3113678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accent1"/>
          </a:solidFill>
        </p:spPr>
        <p:txBody>
          <a:bodyPr vert="vert270" lIns="269973" tIns="269973" rIns="269973" bIns="269973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49943" indent="0">
              <a:buNone/>
              <a:defRPr>
                <a:solidFill>
                  <a:schemeClr val="tx1"/>
                </a:solidFill>
              </a:defRPr>
            </a:lvl2pPr>
            <a:lvl3pPr marL="80989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2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3328211" y="3113678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accent1"/>
          </a:solidFill>
        </p:spPr>
        <p:txBody>
          <a:bodyPr vert="vert270" lIns="269973" tIns="269973" rIns="269973" bIns="269973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49943" indent="0">
              <a:buNone/>
              <a:defRPr>
                <a:solidFill>
                  <a:schemeClr val="tx1"/>
                </a:solidFill>
              </a:defRPr>
            </a:lvl2pPr>
            <a:lvl3pPr marL="80989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3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6141376" y="3113678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accent1"/>
          </a:solidFill>
        </p:spPr>
        <p:txBody>
          <a:bodyPr vert="vert270" lIns="269973" tIns="269973" rIns="269973" bIns="269973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49943" indent="0">
              <a:buNone/>
              <a:defRPr>
                <a:solidFill>
                  <a:schemeClr val="tx1"/>
                </a:solidFill>
              </a:defRPr>
            </a:lvl2pPr>
            <a:lvl3pPr marL="80989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4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8954543" y="3113678"/>
            <a:ext cx="2721600" cy="2671548"/>
          </a:xfrm>
          <a:prstGeom prst="homePlate">
            <a:avLst>
              <a:gd name="adj" fmla="val 32171"/>
            </a:avLst>
          </a:prstGeom>
          <a:solidFill>
            <a:schemeClr val="accent1"/>
          </a:solidFill>
        </p:spPr>
        <p:txBody>
          <a:bodyPr vert="vert270" lIns="269973" tIns="269973" rIns="269973" bIns="269973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49943" indent="0">
              <a:buNone/>
              <a:defRPr>
                <a:solidFill>
                  <a:schemeClr val="tx1"/>
                </a:solidFill>
              </a:defRPr>
            </a:lvl2pPr>
            <a:lvl3pPr marL="80989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2" name="Content"/>
          <p:cNvSpPr>
            <a:spLocks noGrp="1"/>
          </p:cNvSpPr>
          <p:nvPr>
            <p:ph idx="16" hasCustomPrompt="1"/>
          </p:nvPr>
        </p:nvSpPr>
        <p:spPr>
          <a:xfrm>
            <a:off x="540071" y="1512000"/>
            <a:ext cx="11111047" cy="11448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3088651"/>
            <a:ext cx="12192000" cy="2721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9" name="Text"/>
          <p:cNvSpPr>
            <a:spLocks noGrp="1"/>
          </p:cNvSpPr>
          <p:nvPr>
            <p:ph type="body" sz="quarter" idx="19" hasCustomPrompt="1"/>
          </p:nvPr>
        </p:nvSpPr>
        <p:spPr>
          <a:xfrm>
            <a:off x="540072" y="3088651"/>
            <a:ext cx="4450179" cy="2721600"/>
          </a:xfrm>
          <a:solidFill>
            <a:schemeClr val="accent1">
              <a:alpha val="80000"/>
            </a:schemeClr>
          </a:solidFill>
        </p:spPr>
        <p:txBody>
          <a:bodyPr lIns="269973" tIns="269973" rIns="269973" bIns="269973" anchor="t"/>
          <a:lstStyle>
            <a:lvl1pPr marL="380990" indent="-38099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3" y="432000"/>
            <a:ext cx="7265745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3" y="972000"/>
            <a:ext cx="7265745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1" y="1512000"/>
            <a:ext cx="34168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133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 bwMode="gray">
          <a:xfrm>
            <a:off x="4388971" y="1512000"/>
            <a:ext cx="34168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133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235085" y="0"/>
            <a:ext cx="3956915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">
            <a:extLst>
              <a:ext uri="{FF2B5EF4-FFF2-40B4-BE49-F238E27FC236}">
                <a16:creationId xmlns:a16="http://schemas.microsoft.com/office/drawing/2014/main" id="{8FC84487-D963-4D80-AE97-9B885B37A8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40071" y="1512000"/>
            <a:ext cx="34204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">
            <a:extLst>
              <a:ext uri="{FF2B5EF4-FFF2-40B4-BE49-F238E27FC236}">
                <a16:creationId xmlns:a16="http://schemas.microsoft.com/office/drawing/2014/main" id="{9D28856E-FC83-4E43-B608-83A948E22C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2993325"/>
            <a:ext cx="34204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">
            <a:extLst>
              <a:ext uri="{FF2B5EF4-FFF2-40B4-BE49-F238E27FC236}">
                <a16:creationId xmlns:a16="http://schemas.microsoft.com/office/drawing/2014/main" id="{46D53C78-5956-4610-B49D-9409B5A6F4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40071" y="4474651"/>
            <a:ext cx="3420445" cy="1335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5D97C5A0-24B9-4A65-AA2B-BDEA633F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0210931" y="6084000"/>
            <a:ext cx="1440188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7E1856AC-2686-42C7-BFF1-CA51E37F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0" dirty="0"/>
              <a:t>Enter your subtitle here</a:t>
            </a:r>
          </a:p>
        </p:txBody>
      </p:sp>
      <p:sp>
        <p:nvSpPr>
          <p:cNvPr id="10" name="Picture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40071" y="1512000"/>
            <a:ext cx="11111047" cy="23652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Content 1"/>
          <p:cNvSpPr>
            <a:spLocks noGrp="1"/>
          </p:cNvSpPr>
          <p:nvPr>
            <p:ph idx="19" hasCustomPrompt="1"/>
          </p:nvPr>
        </p:nvSpPr>
        <p:spPr>
          <a:xfrm>
            <a:off x="540073" y="4233449"/>
            <a:ext cx="5339495" cy="15768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1" name="Content 2"/>
          <p:cNvSpPr>
            <a:spLocks noGrp="1"/>
          </p:cNvSpPr>
          <p:nvPr>
            <p:ph idx="20" hasCustomPrompt="1"/>
          </p:nvPr>
        </p:nvSpPr>
        <p:spPr>
          <a:xfrm>
            <a:off x="6311625" y="4233449"/>
            <a:ext cx="5339495" cy="15768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2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"/>
          <p:cNvSpPr>
            <a:spLocks noGrp="1"/>
          </p:cNvSpPr>
          <p:nvPr>
            <p:ph idx="15"/>
          </p:nvPr>
        </p:nvSpPr>
        <p:spPr bwMode="gray">
          <a:xfrm>
            <a:off x="1200" y="4474800"/>
            <a:ext cx="12191187" cy="2383200"/>
          </a:xfrm>
          <a:solidFill>
            <a:schemeClr val="accent1">
              <a:alpha val="80000"/>
            </a:schemeClr>
          </a:solidFill>
        </p:spPr>
        <p:txBody>
          <a:bodyPr lIns="404960" tIns="404960" rIns="404960" bIns="40496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9943" indent="0">
              <a:buNone/>
              <a:defRPr/>
            </a:lvl2pPr>
            <a:lvl3pPr marL="809898" indent="0">
              <a:buNone/>
              <a:defRPr/>
            </a:lvl3pPr>
            <a:lvl4pPr marL="1169853" indent="0">
              <a:buNone/>
              <a:defRPr/>
            </a:lvl4pPr>
            <a:lvl5pPr marL="152980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0" dirty="0"/>
              <a:t>Enter your subtitle here</a:t>
            </a:r>
          </a:p>
        </p:txBody>
      </p:sp>
      <p:sp>
        <p:nvSpPr>
          <p:cNvPr id="10" name="Picture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512000"/>
            <a:ext cx="12192000" cy="27216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Content 1"/>
          <p:cNvSpPr>
            <a:spLocks noGrp="1"/>
          </p:cNvSpPr>
          <p:nvPr>
            <p:ph idx="1" hasCustomPrompt="1"/>
          </p:nvPr>
        </p:nvSpPr>
        <p:spPr>
          <a:xfrm>
            <a:off x="540073" y="4464216"/>
            <a:ext cx="5339495" cy="1144800"/>
          </a:xfrm>
        </p:spPr>
        <p:txBody>
          <a:bodyPr/>
          <a:lstStyle>
            <a:lvl1pPr marL="269967" indent="-269967" defTabSz="54285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4" name="Content 2"/>
          <p:cNvSpPr>
            <a:spLocks noGrp="1"/>
          </p:cNvSpPr>
          <p:nvPr>
            <p:ph idx="17" hasCustomPrompt="1"/>
          </p:nvPr>
        </p:nvSpPr>
        <p:spPr>
          <a:xfrm>
            <a:off x="6311622" y="4464216"/>
            <a:ext cx="5339495" cy="1144800"/>
          </a:xfrm>
        </p:spPr>
        <p:txBody>
          <a:bodyPr/>
          <a:lstStyle>
            <a:lvl1pPr marL="269967" indent="-269967" defTabSz="54285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B2515B3-BDA4-4E85-9007-BB4543E8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  <p:pic>
        <p:nvPicPr>
          <p:cNvPr id="12" name="Picture 13" descr="D:\Ute\CI CD Branding\PTW Corporate Logos\Ab 04-2019_The Dosimetry Company\PTW_Logo Claim_4c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00" y="5918400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0" dirty="0"/>
              <a:t>Enter your subtitle here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1512000"/>
            <a:ext cx="12192000" cy="4098688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8" name="Text"/>
          <p:cNvSpPr>
            <a:spLocks noGrp="1"/>
          </p:cNvSpPr>
          <p:nvPr>
            <p:ph type="body" sz="quarter" idx="18" hasCustomPrompt="1"/>
          </p:nvPr>
        </p:nvSpPr>
        <p:spPr>
          <a:xfrm>
            <a:off x="7737123" y="1512000"/>
            <a:ext cx="3416845" cy="4098688"/>
          </a:xfrm>
          <a:solidFill>
            <a:schemeClr val="accent1">
              <a:alpha val="80000"/>
            </a:schemeClr>
          </a:solidFill>
        </p:spPr>
        <p:txBody>
          <a:bodyPr lIns="269973" tIns="269973" rIns="269973" bIns="269973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9943" indent="0">
              <a:buNone/>
              <a:defRPr sz="1867">
                <a:solidFill>
                  <a:schemeClr val="bg1"/>
                </a:solidFill>
              </a:defRPr>
            </a:lvl2pPr>
            <a:lvl3pPr marL="809898" indent="0">
              <a:buNone/>
              <a:defRPr sz="1600">
                <a:solidFill>
                  <a:schemeClr val="bg1"/>
                </a:solidFill>
              </a:defRPr>
            </a:lvl3pPr>
            <a:lvl4pPr marL="1169853" indent="0">
              <a:buNone/>
              <a:defRPr sz="1467">
                <a:solidFill>
                  <a:schemeClr val="bg1"/>
                </a:solidFill>
              </a:defRPr>
            </a:lvl4pPr>
            <a:lvl5pPr marL="1529808" indent="0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74944A-15A9-4170-9B9B-7BC2BE0E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  <p:pic>
        <p:nvPicPr>
          <p:cNvPr id="10" name="Picture 13" descr="D:\Ute\CI CD Branding\PTW Corporate Logos\Ab 04-2019_The Dosimetry Company\PTW_Logo Claim_4c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00" y="5918400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5"/>
            <a:ext cx="11328400" cy="336244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PTW – The Dosimetry Company - Preliminary and confidential!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DDC0-669F-492B-BA80-75AEADD3E3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5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footn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2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1512000"/>
            <a:ext cx="6088392" cy="42984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"/>
          <p:cNvSpPr>
            <a:spLocks noGrp="1"/>
          </p:cNvSpPr>
          <p:nvPr>
            <p:ph type="body" sz="quarter" idx="16"/>
          </p:nvPr>
        </p:nvSpPr>
        <p:spPr bwMode="gray">
          <a:xfrm>
            <a:off x="6103609" y="1512000"/>
            <a:ext cx="6088392" cy="4298400"/>
          </a:xfrm>
          <a:solidFill>
            <a:schemeClr val="accent1"/>
          </a:solidFill>
        </p:spPr>
        <p:txBody>
          <a:bodyPr lIns="404960" tIns="404960" rIns="404960" bIns="404960"/>
          <a:lstStyle>
            <a:lvl1pPr marL="269967" indent="-269967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3" y="432000"/>
            <a:ext cx="7265745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3" y="972000"/>
            <a:ext cx="7265745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 bwMode="gray">
          <a:xfrm>
            <a:off x="540073" y="1512000"/>
            <a:ext cx="7265745" cy="4298400"/>
          </a:xfrm>
        </p:spPr>
        <p:txBody>
          <a:bodyPr/>
          <a:lstStyle>
            <a:lvl1pPr marL="269967" indent="-269967"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34272" y="0"/>
            <a:ext cx="3957728" cy="6858000"/>
          </a:xfrm>
          <a:solidFill>
            <a:schemeClr val="bg1">
              <a:lumMod val="85000"/>
            </a:schemeClr>
          </a:solidFill>
        </p:spPr>
        <p:txBody>
          <a:bodyPr lIns="107990" tIns="107990" rIns="107990" bIns="10799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 hasCustomPrompt="1"/>
          </p:nvPr>
        </p:nvSpPr>
        <p:spPr bwMode="gray">
          <a:xfrm>
            <a:off x="540071" y="1512000"/>
            <a:ext cx="341684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1" y="1872000"/>
            <a:ext cx="3416845" cy="39384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28572" indent="-228572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2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4387171" y="1512000"/>
            <a:ext cx="341684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 bwMode="gray">
          <a:xfrm>
            <a:off x="4387171" y="1872000"/>
            <a:ext cx="3416845" cy="39384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234272" y="1512000"/>
            <a:ext cx="3416845" cy="360000"/>
          </a:xfrm>
          <a:solidFill>
            <a:schemeClr val="accent1"/>
          </a:solidFill>
        </p:spPr>
        <p:txBody>
          <a:bodyPr lIns="188981" rIns="10799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67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 bwMode="gray">
          <a:xfrm>
            <a:off x="8234272" y="1872000"/>
            <a:ext cx="3416845" cy="3938400"/>
          </a:xfrm>
          <a:solidFill>
            <a:schemeClr val="bg1">
              <a:lumMod val="95000"/>
            </a:schemeClr>
          </a:solidFill>
        </p:spPr>
        <p:txBody>
          <a:bodyPr lIns="188981" tIns="188981" rIns="188981" bIns="188981"/>
          <a:lstStyle>
            <a:lvl1pPr marL="269967" indent="-269967">
              <a:buFontTx/>
              <a:buBlip>
                <a:blip r:embed="rId2"/>
              </a:buBlip>
              <a:defRPr sz="1600"/>
            </a:lvl1pPr>
            <a:lvl2pPr>
              <a:defRPr sz="1467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Footer"/>
          <p:cNvSpPr>
            <a:spLocks noGrp="1"/>
          </p:cNvSpPr>
          <p:nvPr>
            <p:ph type="ftr" sz="quarter" idx="17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1" y="432000"/>
            <a:ext cx="11111047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 bwMode="gray">
          <a:xfrm>
            <a:off x="540071" y="1512000"/>
            <a:ext cx="11111047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 bwMode="gray">
          <a:xfrm>
            <a:off x="10210931" y="6084000"/>
            <a:ext cx="144018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PTW – The Dosimetry Company - Preliminary and confidential! </a:t>
            </a:r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 bwMode="gray">
          <a:xfrm>
            <a:off x="540071" y="6084000"/>
            <a:ext cx="90011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67" indent="-269967" algn="l" defTabSz="914286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Tx/>
        <a:buBlip>
          <a:blip r:embed="rId4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910" indent="-269967" algn="l" defTabSz="914286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865" indent="-269967" algn="l" defTabSz="914286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39820" indent="-269967" algn="l" defTabSz="914286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775" indent="-269967" algn="l" defTabSz="914286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2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2" algn="l" defTabSz="914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90772-D133-407C-BE56-06B1295E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1" y="4452379"/>
            <a:ext cx="11111047" cy="1144800"/>
          </a:xfrm>
        </p:spPr>
        <p:txBody>
          <a:bodyPr anchor="t">
            <a:normAutofit/>
          </a:bodyPr>
          <a:lstStyle/>
          <a:p>
            <a:r>
              <a:rPr lang="de-DE" sz="4000" dirty="0" err="1"/>
              <a:t>flashDiamond</a:t>
            </a:r>
            <a:r>
              <a:rPr lang="de-DE" sz="4000" dirty="0"/>
              <a:t> – Review and Outlook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7046F3-F8B7-48BB-A20F-5A72048AA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1" y="5057177"/>
            <a:ext cx="11111047" cy="540000"/>
          </a:xfrm>
        </p:spPr>
        <p:txBody>
          <a:bodyPr>
            <a:normAutofit fontScale="92500"/>
          </a:bodyPr>
          <a:lstStyle/>
          <a:p>
            <a:r>
              <a:rPr lang="de-DE" sz="2800" dirty="0"/>
              <a:t>R. Kranzer, M. Marinelli, G. Verona </a:t>
            </a:r>
            <a:r>
              <a:rPr lang="de-DE" sz="2800" dirty="0" err="1"/>
              <a:t>Rinati</a:t>
            </a:r>
            <a:r>
              <a:rPr lang="de-DE" sz="2800" dirty="0"/>
              <a:t>, A. Schüller, HK. </a:t>
            </a:r>
            <a:r>
              <a:rPr lang="de-DE" sz="2800" dirty="0" err="1"/>
              <a:t>Looe</a:t>
            </a:r>
            <a:r>
              <a:rPr lang="de-DE" sz="2800" dirty="0"/>
              <a:t>, B. Poppe   </a:t>
            </a:r>
          </a:p>
          <a:p>
            <a:endParaRPr lang="de-DE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9E6353-F425-4520-AE29-FA54E70A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084000"/>
            <a:ext cx="900117" cy="36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CEFE82-39F2-4F47-8A0C-D5AB3496FA5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pic>
        <p:nvPicPr>
          <p:cNvPr id="9" name="Bildplatzhalter 1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F8682B0-35B8-4E7D-A020-0CA5B8AF9A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14005"/>
          <a:stretch/>
        </p:blipFill>
        <p:spPr>
          <a:xfrm>
            <a:off x="-406" y="0"/>
            <a:ext cx="12192000" cy="4233863"/>
          </a:xfrm>
          <a:noFill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E1DC0B8-D5F1-486A-AE3B-CF4E26B78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71" y="258365"/>
            <a:ext cx="2691765" cy="341814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4FEC02-0216-FD5F-221D-713D457A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0" y="6079281"/>
            <a:ext cx="1428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9FFF31A-7138-4AEA-BBE8-8CA563B69557-L0-001">
            <a:extLst>
              <a:ext uri="{FF2B5EF4-FFF2-40B4-BE49-F238E27FC236}">
                <a16:creationId xmlns:a16="http://schemas.microsoft.com/office/drawing/2014/main" id="{4D0151FE-56CC-2CAD-7248-CBDE3895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59" y="5963956"/>
            <a:ext cx="1143000" cy="6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EEFFCC-03AE-B7D1-C63D-4496996F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32" y="6058854"/>
            <a:ext cx="2337409" cy="5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EF92C77-B23C-15DD-5457-96E65EA96F42}"/>
              </a:ext>
            </a:extLst>
          </p:cNvPr>
          <p:cNvSpPr txBox="1">
            <a:spLocks/>
          </p:cNvSpPr>
          <p:nvPr/>
        </p:nvSpPr>
        <p:spPr bwMode="gray">
          <a:xfrm>
            <a:off x="851096" y="3778204"/>
            <a:ext cx="4944164" cy="5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9910" indent="-269967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865" indent="-269967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20" indent="-269967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9775" indent="-269967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6" indent="-228572" algn="l" defTabSz="9142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8" indent="-228572" algn="l" defTabSz="9142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2" indent="-228572" algn="l" defTabSz="9142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4" indent="-228572" algn="l" defTabSz="9142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2nd Stakeholder Meeting January 2023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879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CE294004-63AA-4525-B15E-A8DB3A01B33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245044" y="969759"/>
                <a:ext cx="11406074" cy="5387857"/>
              </a:xfrm>
              <a:noFill/>
            </p:spPr>
            <p:txBody>
              <a:bodyPr/>
              <a:lstStyle/>
              <a:p>
                <a:r>
                  <a:rPr lang="en-US" sz="2200" dirty="0"/>
                  <a:t>Secondary standard for absorbed dose to 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determination in conventional RT are ion chambers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1529808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𝐶𝑜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1667" dirty="0"/>
                  <a:t>		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Absorbed dose to water determination with diamond detectors?</a:t>
                </a:r>
              </a:p>
              <a:p>
                <a:pPr marL="0" indent="0">
                  <a:buNone/>
                </a:pP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1529808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𝐶𝑜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		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𝐶𝑜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sub>
                        </m:sSub>
                      </m:den>
                    </m:f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200" dirty="0"/>
              </a:p>
              <a:p>
                <a:pPr marL="449943" lvl="1" indent="0">
                  <a:buNone/>
                </a:pPr>
                <a:endParaRPr lang="en-US" sz="2000" dirty="0"/>
              </a:p>
              <a:p>
                <a:pPr marL="449943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449943" lvl="1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449943" lvl="1" indent="0">
                  <a:buNone/>
                </a:pPr>
                <a:endParaRPr lang="en-US" sz="1800" dirty="0"/>
              </a:p>
              <a:p>
                <a:pPr marL="449943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CE294004-63AA-4525-B15E-A8DB3A01B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45044" y="969759"/>
                <a:ext cx="11406074" cy="53878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- Proposal</a:t>
            </a:r>
            <a:br>
              <a:rPr lang="en-US" sz="3600" dirty="0">
                <a:solidFill>
                  <a:schemeClr val="accent1"/>
                </a:solidFill>
              </a:rPr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10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3B95E3A-60F6-4852-B3AA-D0C14A3FF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B7B85614-32B2-4851-8399-67950C9E9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22A03D-478B-C239-7867-41E52276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037702-9B1D-45D0-D604-042E8C1B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AC9D80-90C6-F278-FC85-C3822A15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C7FF52-D9A2-6C45-1680-536EC42F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D1045D7-1E01-E5BA-AB8F-F5E81734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CE294004-63AA-4525-B15E-A8DB3A01B33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245044" y="969759"/>
                <a:ext cx="11406074" cy="5387857"/>
              </a:xfrm>
              <a:noFill/>
            </p:spPr>
            <p:txBody>
              <a:bodyPr/>
              <a:lstStyle/>
              <a:p>
                <a:r>
                  <a:rPr lang="en-US" sz="2200" dirty="0"/>
                  <a:t>Absorbed dose to water determination with diamond detectors</a:t>
                </a:r>
              </a:p>
              <a:p>
                <a:pPr marL="0" indent="0">
                  <a:buNone/>
                </a:pP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1529808" lvl="4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𝐶𝑜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1529808" lvl="4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Beam quality correction factors                                                                                     for electron beams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1529808" lvl="4" indent="0">
                  <a:buNone/>
                </a:pPr>
                <a:endParaRPr lang="en-US" sz="2133" dirty="0"/>
              </a:p>
              <a:p>
                <a:pPr marL="449943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449943" lvl="1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449943" lvl="1" indent="0">
                  <a:buNone/>
                </a:pPr>
                <a:endParaRPr lang="en-US" sz="1800" dirty="0"/>
              </a:p>
              <a:p>
                <a:pPr marL="449943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CE294004-63AA-4525-B15E-A8DB3A01B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45044" y="969759"/>
                <a:ext cx="11406074" cy="53878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- Proposal</a:t>
            </a:r>
            <a:br>
              <a:rPr lang="en-US" sz="3600" dirty="0">
                <a:solidFill>
                  <a:schemeClr val="accent1"/>
                </a:solidFill>
              </a:rPr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11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3B95E3A-60F6-4852-B3AA-D0C14A3FF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B7B85614-32B2-4851-8399-67950C9E9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22A03D-478B-C239-7867-41E52276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037702-9B1D-45D0-D604-042E8C1B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AC9D80-90C6-F278-FC85-C3822A15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C7FF52-D9A2-6C45-1680-536EC42F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D1045D7-1E01-E5BA-AB8F-F5E81734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FB0516F-D2EE-73E5-8914-E8544ABE3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97" y="1725169"/>
            <a:ext cx="5507736" cy="4139184"/>
          </a:xfrm>
          <a:prstGeom prst="rect">
            <a:avLst/>
          </a:prstGeom>
        </p:spPr>
      </p:pic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7AD3ACAF-FBB8-5EC8-61A7-ED554CF80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326" y="6252565"/>
            <a:ext cx="8659608" cy="185878"/>
          </a:xfrm>
        </p:spPr>
        <p:txBody>
          <a:bodyPr/>
          <a:lstStyle/>
          <a:p>
            <a:r>
              <a:rPr lang="en-US" dirty="0"/>
              <a:t>Very Preliminary Data !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804F550-E2DC-7B14-CEA2-95ABE58C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02" y="1722054"/>
            <a:ext cx="5539740" cy="41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CE294004-63AA-4525-B15E-A8DB3A01B33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245044" y="969759"/>
                <a:ext cx="11406074" cy="5387857"/>
              </a:xfrm>
              <a:noFill/>
            </p:spPr>
            <p:txBody>
              <a:bodyPr/>
              <a:lstStyle/>
              <a:p>
                <a:r>
                  <a:rPr lang="en-US" sz="2200" dirty="0"/>
                  <a:t>Usability and properties validated </a:t>
                </a:r>
              </a:p>
              <a:p>
                <a:pPr lvl="1"/>
                <a:r>
                  <a:rPr lang="en-US" sz="2067" dirty="0"/>
                  <a:t>on four different UHDPP electron accelerators types</a:t>
                </a:r>
              </a:p>
              <a:p>
                <a:pPr lvl="1"/>
                <a:r>
                  <a:rPr lang="en-US" sz="2067" dirty="0"/>
                  <a:t>three of them are commercially available for research in FLASH RT</a:t>
                </a:r>
              </a:p>
              <a:p>
                <a:pPr marL="449943" lvl="1" indent="0">
                  <a:buNone/>
                </a:pPr>
                <a:endParaRPr lang="en-US" sz="2067" dirty="0"/>
              </a:p>
              <a:p>
                <a:r>
                  <a:rPr lang="en-US" sz="2200" dirty="0"/>
                  <a:t>Methodology for the determination of absorbed dose to 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20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067" dirty="0"/>
                  <a:t>Should be studied in more detail</a:t>
                </a:r>
              </a:p>
              <a:p>
                <a:pPr lvl="1"/>
                <a:r>
                  <a:rPr lang="en-US" sz="2067" dirty="0"/>
                  <a:t>Determination of the beam quality correction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67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67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67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67" dirty="0"/>
                  <a:t>and its uncertainty under reference conditions is in progress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The </a:t>
                </a:r>
                <a:r>
                  <a:rPr lang="en-US" sz="2200" dirty="0" err="1"/>
                  <a:t>flashDiamond</a:t>
                </a:r>
                <a:r>
                  <a:rPr lang="en-US" sz="2200" dirty="0"/>
                  <a:t> Type 60025 is </a:t>
                </a:r>
                <a:r>
                  <a:rPr lang="en-US" sz="2200" dirty="0" err="1"/>
                  <a:t>commerciallized</a:t>
                </a:r>
                <a:r>
                  <a:rPr lang="en-US" sz="2200" dirty="0"/>
                  <a:t> as a laboratory device for research purposes and thus available for further users and a variety of </a:t>
                </a:r>
                <a:r>
                  <a:rPr lang="en-US" sz="2200" dirty="0" err="1"/>
                  <a:t>dosimetric</a:t>
                </a:r>
                <a:r>
                  <a:rPr lang="en-US" sz="2200" dirty="0"/>
                  <a:t> applications</a:t>
                </a:r>
              </a:p>
              <a:p>
                <a:pPr marL="449943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449943" lvl="1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1933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449943" lvl="1" indent="0">
                  <a:buNone/>
                </a:pPr>
                <a:endParaRPr lang="en-US" sz="1800" dirty="0"/>
              </a:p>
              <a:p>
                <a:pPr marL="449943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Inhaltsplatzhalter 10">
                <a:extLst>
                  <a:ext uri="{FF2B5EF4-FFF2-40B4-BE49-F238E27FC236}">
                    <a16:creationId xmlns:a16="http://schemas.microsoft.com/office/drawing/2014/main" id="{CE294004-63AA-4525-B15E-A8DB3A01B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45044" y="969759"/>
                <a:ext cx="11406074" cy="53878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- Conclusion 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12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3B95E3A-60F6-4852-B3AA-D0C14A3FF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B7B85614-32B2-4851-8399-67950C9E9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22A03D-478B-C239-7867-41E52276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037702-9B1D-45D0-D604-042E8C1B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AC9D80-90C6-F278-FC85-C3822A15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C7FF52-D9A2-6C45-1680-536EC42F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D1045D7-1E01-E5BA-AB8F-F5E81734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F5C3EE-1B7B-FB30-2F34-1D0A4C35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007F623-CB9D-86A8-E444-201D14922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E011BBC-74F1-E897-BD8E-65270F807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1"/>
          <a:stretch/>
        </p:blipFill>
        <p:spPr>
          <a:xfrm>
            <a:off x="5558941" y="462457"/>
            <a:ext cx="6964674" cy="3281543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190772-D133-407C-BE56-06B1295EB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344" y="266750"/>
            <a:ext cx="9274807" cy="3744000"/>
          </a:xfrm>
        </p:spPr>
        <p:txBody>
          <a:bodyPr anchor="b">
            <a:normAutofit fontScale="90000"/>
          </a:bodyPr>
          <a:lstStyle/>
          <a:p>
            <a:br>
              <a:rPr lang="de-DE" sz="5600" b="1" dirty="0">
                <a:solidFill>
                  <a:schemeClr val="tx1"/>
                </a:solidFill>
              </a:rPr>
            </a:br>
            <a:r>
              <a:rPr lang="de-DE" sz="6000" b="1" dirty="0" err="1">
                <a:solidFill>
                  <a:schemeClr val="accent1"/>
                </a:solidFill>
              </a:rPr>
              <a:t>Thank</a:t>
            </a:r>
            <a:r>
              <a:rPr lang="de-DE" sz="6000" b="1" dirty="0">
                <a:solidFill>
                  <a:schemeClr val="accent1"/>
                </a:solidFill>
              </a:rPr>
              <a:t> </a:t>
            </a:r>
            <a:r>
              <a:rPr lang="de-DE" sz="6000" b="1" dirty="0" err="1">
                <a:solidFill>
                  <a:schemeClr val="accent1"/>
                </a:solidFill>
              </a:rPr>
              <a:t>you</a:t>
            </a:r>
            <a:r>
              <a:rPr lang="de-DE" sz="6000" b="1" dirty="0">
                <a:solidFill>
                  <a:schemeClr val="accent1"/>
                </a:solidFill>
              </a:rPr>
              <a:t>!</a:t>
            </a:r>
            <a:br>
              <a:rPr lang="de-DE" sz="5600" b="1" dirty="0">
                <a:solidFill>
                  <a:schemeClr val="tx1"/>
                </a:solidFill>
              </a:rPr>
            </a:br>
            <a:br>
              <a:rPr lang="de-DE" sz="5600" b="1" dirty="0"/>
            </a:br>
            <a:br>
              <a:rPr lang="de-DE" sz="5600" b="1" dirty="0"/>
            </a:br>
            <a:r>
              <a:rPr lang="de-DE" sz="5600" b="1" dirty="0"/>
              <a:t>																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7046F3-F8B7-48BB-A20F-5A72048AA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344" y="3744000"/>
            <a:ext cx="10081312" cy="1712808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Questions? </a:t>
            </a:r>
            <a:r>
              <a:rPr lang="de-DE" dirty="0" err="1"/>
              <a:t>Wishes</a:t>
            </a:r>
            <a:r>
              <a:rPr lang="de-DE" dirty="0"/>
              <a:t>? Notes? 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9E6353-F425-4520-AE29-FA54E70A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084000"/>
            <a:ext cx="900117" cy="36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CEFE82-39F2-4F47-8A0C-D5AB3496FA5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10913C4-A449-95B5-689D-0392B5E1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0" y="6079281"/>
            <a:ext cx="1428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9FFF31A-7138-4AEA-BBE8-8CA563B69557-L0-001">
            <a:extLst>
              <a:ext uri="{FF2B5EF4-FFF2-40B4-BE49-F238E27FC236}">
                <a16:creationId xmlns:a16="http://schemas.microsoft.com/office/drawing/2014/main" id="{8B1C3FB5-F39D-67AB-7FCE-31ADD445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59" y="5963956"/>
            <a:ext cx="1143000" cy="6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A580931-A8CA-0FAB-0C52-CE3974AC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32" y="6058854"/>
            <a:ext cx="2337409" cy="5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4" y="1025803"/>
            <a:ext cx="11847772" cy="5331813"/>
          </a:xfrm>
          <a:noFill/>
        </p:spPr>
        <p:txBody>
          <a:bodyPr/>
          <a:lstStyle/>
          <a:p>
            <a:r>
              <a:rPr lang="en-US" sz="2200" dirty="0"/>
              <a:t>Challenge of ultra-high dose rates (UHDR) &gt; 40 </a:t>
            </a:r>
            <a:r>
              <a:rPr lang="en-US" sz="2200" dirty="0" err="1"/>
              <a:t>Gy</a:t>
            </a:r>
            <a:r>
              <a:rPr lang="en-US" sz="2200" dirty="0"/>
              <a:t>/s as investigated for FLASH-RT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Reasoning in the </a:t>
            </a:r>
            <a:r>
              <a:rPr lang="en-US" sz="2200" dirty="0" err="1"/>
              <a:t>UHDpulse</a:t>
            </a:r>
            <a:r>
              <a:rPr lang="en-US" sz="2200" dirty="0"/>
              <a:t> introduction paper (Schüller et al. 2020 DOI:10.1016/j.ejmp.2020.09.020)</a:t>
            </a:r>
          </a:p>
          <a:p>
            <a:r>
              <a:rPr lang="en-US" sz="2200" dirty="0"/>
              <a:t>Key features</a:t>
            </a:r>
          </a:p>
          <a:p>
            <a:pPr lvl="1"/>
            <a:r>
              <a:rPr lang="en-US" sz="2000" dirty="0"/>
              <a:t>Suitable for clinical electron beam dosimetry in conventional RT and IORT </a:t>
            </a:r>
          </a:p>
          <a:p>
            <a:pPr lvl="1"/>
            <a:r>
              <a:rPr lang="en-US" sz="2000" dirty="0"/>
              <a:t>Radiation hardness with accumulated dose</a:t>
            </a:r>
          </a:p>
          <a:p>
            <a:pPr marL="44994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– Starting point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2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EEAD4D1-1F70-B1A6-943C-BA7846523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63" y="1724065"/>
            <a:ext cx="10542651" cy="19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4" y="1025803"/>
            <a:ext cx="11621054" cy="5331813"/>
          </a:xfrm>
          <a:noFill/>
        </p:spPr>
        <p:txBody>
          <a:bodyPr/>
          <a:lstStyle/>
          <a:p>
            <a:r>
              <a:rPr lang="en-US" sz="2200" dirty="0"/>
              <a:t>Investigations of the microDiamond presented in the following papers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Marinelli et al. 2022 (DOI: 10.1002/mp.15473)</a:t>
            </a:r>
          </a:p>
          <a:p>
            <a:pPr lvl="2"/>
            <a:r>
              <a:rPr lang="de-DE" sz="2000" dirty="0"/>
              <a:t>Kranzer et al. 2022 (DOI: 10.1088/1361-6560/ac594e)</a:t>
            </a:r>
          </a:p>
          <a:p>
            <a:pPr marL="809898" lvl="2" indent="0">
              <a:buNone/>
            </a:pPr>
            <a:endParaRPr lang="en-US" sz="2000" dirty="0"/>
          </a:p>
          <a:p>
            <a:r>
              <a:rPr lang="de-DE" sz="2200" dirty="0"/>
              <a:t>Key </a:t>
            </a:r>
            <a:r>
              <a:rPr lang="de-DE" sz="2200" dirty="0" err="1"/>
              <a:t>findings</a:t>
            </a:r>
            <a:endParaRPr lang="en-US" sz="2200" dirty="0"/>
          </a:p>
          <a:p>
            <a:pPr lvl="1"/>
            <a:r>
              <a:rPr lang="en-US" sz="2000" dirty="0"/>
              <a:t>The microDiamond is not generally suitable for UH-DPP</a:t>
            </a:r>
          </a:p>
          <a:p>
            <a:pPr lvl="1"/>
            <a:r>
              <a:rPr lang="en-US" sz="2000" dirty="0"/>
              <a:t>The crucial properties with respect to the linearity are</a:t>
            </a:r>
          </a:p>
          <a:p>
            <a:pPr lvl="2"/>
            <a:r>
              <a:rPr lang="en-US" sz="2000" dirty="0"/>
              <a:t>Sensitivity</a:t>
            </a:r>
          </a:p>
          <a:p>
            <a:pPr lvl="2"/>
            <a:r>
              <a:rPr lang="en-US" sz="2000" dirty="0"/>
              <a:t>Doping concentration in the p-type layer of the diamond Schottky-diode respectively the total series resistance</a:t>
            </a:r>
          </a:p>
          <a:p>
            <a:pPr marL="809898" lvl="2" indent="0">
              <a:buNone/>
            </a:pPr>
            <a:endParaRPr lang="en-US" sz="2000" dirty="0"/>
          </a:p>
          <a:p>
            <a:r>
              <a:rPr lang="en-US" sz="2200" dirty="0"/>
              <a:t>The optimization of these parameters leads to a </a:t>
            </a:r>
            <a:r>
              <a:rPr lang="en-US" sz="2200" b="1" i="1" dirty="0"/>
              <a:t>novel type of detector</a:t>
            </a:r>
            <a:r>
              <a:rPr lang="en-US" sz="2200" dirty="0"/>
              <a:t>,                      the </a:t>
            </a:r>
            <a:r>
              <a:rPr lang="en-US" sz="2200" b="1" i="1" dirty="0" err="1"/>
              <a:t>flashDiamond</a:t>
            </a:r>
            <a:endParaRPr lang="en-US" sz="2200" b="1" i="1" dirty="0"/>
          </a:p>
          <a:p>
            <a:pPr marL="44994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– Fundamental investigations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3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4" y="1025803"/>
            <a:ext cx="11621054" cy="5331813"/>
          </a:xfrm>
          <a:noFill/>
        </p:spPr>
        <p:txBody>
          <a:bodyPr/>
          <a:lstStyle/>
          <a:p>
            <a:r>
              <a:rPr lang="en-US" sz="2200" dirty="0"/>
              <a:t>The applicability for the commissioning of FLASH RT electron beams was shown in the following work</a:t>
            </a:r>
          </a:p>
          <a:p>
            <a:pPr lvl="1"/>
            <a:r>
              <a:rPr lang="en-US" sz="2000" dirty="0"/>
              <a:t>G. Verona </a:t>
            </a:r>
            <a:r>
              <a:rPr lang="en-US" sz="2000" dirty="0" err="1"/>
              <a:t>Rinati</a:t>
            </a:r>
            <a:r>
              <a:rPr lang="en-US" sz="2000" dirty="0"/>
              <a:t> et al. 2022 (DOI: 10.1002/mp.15782)</a:t>
            </a:r>
          </a:p>
          <a:p>
            <a:r>
              <a:rPr lang="en-US" sz="2200" dirty="0"/>
              <a:t>Successfully tested in terms of:</a:t>
            </a:r>
          </a:p>
          <a:p>
            <a:pPr lvl="1"/>
            <a:r>
              <a:rPr lang="en-US" sz="2000" dirty="0"/>
              <a:t>Linearity with ultra-high dose per pulse (UH-DPP)</a:t>
            </a:r>
          </a:p>
          <a:p>
            <a:pPr lvl="1"/>
            <a:r>
              <a:rPr lang="en-US" sz="2000" dirty="0"/>
              <a:t>Depth dose curves (PDD)</a:t>
            </a:r>
          </a:p>
          <a:p>
            <a:pPr lvl="1"/>
            <a:r>
              <a:rPr lang="en-US" sz="2000" dirty="0"/>
              <a:t>Lateral dose profiles </a:t>
            </a:r>
          </a:p>
          <a:p>
            <a:pPr lvl="1"/>
            <a:r>
              <a:rPr lang="en-US" sz="2000" dirty="0"/>
              <a:t>Output factors </a:t>
            </a:r>
          </a:p>
          <a:p>
            <a:pPr marL="449943" lvl="1" indent="0">
              <a:buNone/>
            </a:pPr>
            <a:endParaRPr lang="en-US" sz="1867" dirty="0"/>
          </a:p>
          <a:p>
            <a:r>
              <a:rPr lang="en-US" sz="2200" dirty="0"/>
              <a:t>So far, all measurements were done at the PTB research accelerator or a SIT machines</a:t>
            </a:r>
          </a:p>
          <a:p>
            <a:pPr marL="44994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– Fundamental investigations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4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72AF14-B750-287C-48C0-4D84EA3F5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56" y="1496609"/>
            <a:ext cx="4972744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F9668B5-45DA-237D-8012-CC21A4C5D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31" y="782479"/>
            <a:ext cx="5577840" cy="4335780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4" y="1025803"/>
            <a:ext cx="6759763" cy="5331813"/>
          </a:xfrm>
          <a:noFill/>
        </p:spPr>
        <p:txBody>
          <a:bodyPr/>
          <a:lstStyle/>
          <a:p>
            <a:r>
              <a:rPr lang="en-US" sz="2000" dirty="0"/>
              <a:t>Upgrade of </a:t>
            </a:r>
            <a:r>
              <a:rPr lang="en-US" sz="2000" dirty="0" err="1"/>
              <a:t>Clinac</a:t>
            </a:r>
            <a:r>
              <a:rPr lang="en-US" sz="2000" dirty="0"/>
              <a:t> systems (</a:t>
            </a:r>
            <a:r>
              <a:rPr lang="en-US" sz="2000" dirty="0" err="1"/>
              <a:t>eFLEX</a:t>
            </a:r>
            <a:r>
              <a:rPr lang="en-US" sz="2000" dirty="0"/>
              <a:t>)</a:t>
            </a:r>
          </a:p>
          <a:p>
            <a:r>
              <a:rPr lang="en-US" sz="2000" dirty="0"/>
              <a:t>Beam parameters</a:t>
            </a:r>
          </a:p>
          <a:p>
            <a:pPr lvl="1"/>
            <a:r>
              <a:rPr lang="en-US" sz="1734" dirty="0"/>
              <a:t>Beam quality 16 MeV</a:t>
            </a:r>
          </a:p>
          <a:p>
            <a:pPr lvl="1"/>
            <a:r>
              <a:rPr lang="en-US" sz="1734" dirty="0"/>
              <a:t>Pulse duration 4.2 µs</a:t>
            </a:r>
          </a:p>
          <a:p>
            <a:pPr lvl="1"/>
            <a:r>
              <a:rPr lang="en-US" sz="1734" dirty="0"/>
              <a:t>Pulse repetition frequency 180 Hz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Linearity up to 6 </a:t>
            </a:r>
            <a:r>
              <a:rPr lang="en-US" sz="2000" dirty="0" err="1"/>
              <a:t>Gy</a:t>
            </a:r>
            <a:r>
              <a:rPr lang="en-US" sz="2000" dirty="0"/>
              <a:t> per pulse</a:t>
            </a:r>
          </a:p>
          <a:p>
            <a:pPr marL="44994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– Varian </a:t>
            </a:r>
            <a:r>
              <a:rPr lang="en-US" sz="3600" dirty="0" err="1">
                <a:solidFill>
                  <a:schemeClr val="accent1"/>
                </a:solidFill>
              </a:rPr>
              <a:t>eFLASH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5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644D25FC-E54A-CF03-5FFA-C4E44EAC5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326" y="6252565"/>
            <a:ext cx="8659608" cy="185878"/>
          </a:xfrm>
        </p:spPr>
        <p:txBody>
          <a:bodyPr/>
          <a:lstStyle/>
          <a:p>
            <a:r>
              <a:rPr lang="en-US" dirty="0"/>
              <a:t>Preliminary Data with permission from Varian Medical Systems and university hospital </a:t>
            </a:r>
            <a:r>
              <a:rPr lang="en-US" dirty="0" err="1"/>
              <a:t>zurich</a:t>
            </a:r>
            <a:r>
              <a:rPr lang="en-US" dirty="0"/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2119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4" y="1025803"/>
            <a:ext cx="5349729" cy="5331813"/>
          </a:xfrm>
          <a:noFill/>
        </p:spPr>
        <p:txBody>
          <a:bodyPr/>
          <a:lstStyle/>
          <a:p>
            <a:r>
              <a:rPr lang="en-US" sz="2000" dirty="0"/>
              <a:t>Depth dose curves</a:t>
            </a:r>
          </a:p>
          <a:p>
            <a:pPr lvl="1"/>
            <a:r>
              <a:rPr lang="en-US" sz="1601" dirty="0"/>
              <a:t>Conventional mode</a:t>
            </a:r>
          </a:p>
          <a:p>
            <a:pPr lvl="2"/>
            <a:r>
              <a:rPr lang="en-US" sz="1333" dirty="0"/>
              <a:t>Comparison against Advanced Markus chamber (dose converted)</a:t>
            </a:r>
            <a:endParaRPr lang="en-US" sz="1334" dirty="0"/>
          </a:p>
          <a:p>
            <a:pPr lvl="1"/>
            <a:r>
              <a:rPr lang="en-US" sz="1601" dirty="0"/>
              <a:t>FLASH mode</a:t>
            </a:r>
          </a:p>
          <a:p>
            <a:pPr lvl="2"/>
            <a:r>
              <a:rPr lang="en-US" sz="1333" dirty="0"/>
              <a:t>Comparison against Advanced Markus chamber (dose converted and corrected for recombination)</a:t>
            </a:r>
          </a:p>
          <a:p>
            <a:pPr lvl="2"/>
            <a:endParaRPr lang="en-US" sz="1333" dirty="0"/>
          </a:p>
          <a:p>
            <a:r>
              <a:rPr lang="en-US" sz="1733" dirty="0" err="1"/>
              <a:t>flashDiamond</a:t>
            </a:r>
            <a:r>
              <a:rPr lang="en-US" sz="1733" dirty="0"/>
              <a:t> enables PDD measurement in CONV and FLASH mode without dose conversion and corrections </a:t>
            </a:r>
          </a:p>
          <a:p>
            <a:r>
              <a:rPr lang="en-US" sz="1733" dirty="0"/>
              <a:t>Differences in the bremsstrahlung background between CONV and FLASH can be attributed to different scattering foils</a:t>
            </a:r>
          </a:p>
          <a:p>
            <a:pPr marL="0" indent="0">
              <a:buNone/>
            </a:pPr>
            <a:endParaRPr lang="en-US" sz="160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4994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– Varian </a:t>
            </a:r>
            <a:r>
              <a:rPr lang="en-US" sz="3600" dirty="0" err="1">
                <a:solidFill>
                  <a:schemeClr val="accent1"/>
                </a:solidFill>
              </a:rPr>
              <a:t>eFLASH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6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5D246DD1-E781-D30C-9B9B-D4AA87F8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326" y="6252565"/>
            <a:ext cx="8659608" cy="185878"/>
          </a:xfrm>
        </p:spPr>
        <p:txBody>
          <a:bodyPr/>
          <a:lstStyle/>
          <a:p>
            <a:r>
              <a:rPr lang="en-US" dirty="0"/>
              <a:t>Preliminary Data with permission from university hospital </a:t>
            </a:r>
            <a:r>
              <a:rPr lang="en-US" dirty="0" err="1"/>
              <a:t>zurich</a:t>
            </a:r>
            <a:r>
              <a:rPr lang="en-US" dirty="0"/>
              <a:t> 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188CEB-9EC6-18FE-E5D3-FAA0E54B8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18" y="827500"/>
            <a:ext cx="5762244" cy="44348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C3C829-73BC-981E-3AF7-805C839A9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9" y="1011878"/>
            <a:ext cx="5445252" cy="41071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1BF0B8-C3F0-7E04-945D-73D7A3E53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9" y="1011878"/>
            <a:ext cx="5445252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4" y="1025803"/>
            <a:ext cx="9849932" cy="5331813"/>
          </a:xfrm>
          <a:noFill/>
        </p:spPr>
        <p:txBody>
          <a:bodyPr/>
          <a:lstStyle/>
          <a:p>
            <a:r>
              <a:rPr lang="en-US" sz="2000" dirty="0"/>
              <a:t>Beam parameters</a:t>
            </a:r>
          </a:p>
          <a:p>
            <a:pPr lvl="1"/>
            <a:r>
              <a:rPr lang="en-US" sz="1734" dirty="0"/>
              <a:t>Beam quality 9 MeV</a:t>
            </a:r>
          </a:p>
          <a:p>
            <a:pPr lvl="1"/>
            <a:r>
              <a:rPr lang="en-US" sz="1734" dirty="0"/>
              <a:t>Pulse duration 0.5 to 4 µs</a:t>
            </a:r>
          </a:p>
          <a:p>
            <a:pPr lvl="1"/>
            <a:r>
              <a:rPr lang="en-US" sz="1734" dirty="0"/>
              <a:t>Pulse repetition frequency 30 Hz</a:t>
            </a:r>
          </a:p>
          <a:p>
            <a:pPr lvl="1"/>
            <a:r>
              <a:rPr lang="en-US" sz="1734" dirty="0"/>
              <a:t>SSD 50 cm </a:t>
            </a:r>
          </a:p>
          <a:p>
            <a:pPr lvl="1"/>
            <a:r>
              <a:rPr lang="en-US" sz="1734" dirty="0"/>
              <a:t>Field size 10 cm diameter</a:t>
            </a:r>
          </a:p>
          <a:p>
            <a:pPr marL="449943" lvl="1" indent="0">
              <a:buNone/>
            </a:pPr>
            <a:endParaRPr lang="en-US" sz="1734" dirty="0"/>
          </a:p>
          <a:p>
            <a:r>
              <a:rPr lang="en-US" sz="1867" dirty="0"/>
              <a:t>Linearity with varying pulse duration</a:t>
            </a:r>
          </a:p>
          <a:p>
            <a:pPr lvl="1"/>
            <a:r>
              <a:rPr lang="en-US" sz="1734" dirty="0"/>
              <a:t>Pure using the nominal pulse duration</a:t>
            </a:r>
          </a:p>
          <a:p>
            <a:pPr lvl="1"/>
            <a:r>
              <a:rPr lang="en-US" sz="1734" dirty="0"/>
              <a:t>Good using the “real” pulse duration</a:t>
            </a:r>
          </a:p>
          <a:p>
            <a:pPr lvl="1"/>
            <a:r>
              <a:rPr lang="en-US" sz="1734" dirty="0"/>
              <a:t>Further improved using FWHM</a:t>
            </a:r>
          </a:p>
          <a:p>
            <a:r>
              <a:rPr lang="en-US" sz="1867" dirty="0"/>
              <a:t>Precise knowledge of the pulse duration is required for the determination of the linearity</a:t>
            </a:r>
          </a:p>
          <a:p>
            <a:r>
              <a:rPr lang="en-US" sz="1867" dirty="0"/>
              <a:t>Tools with high temporal resolution needed </a:t>
            </a:r>
            <a:endParaRPr lang="en-US" sz="2000" dirty="0"/>
          </a:p>
          <a:p>
            <a:pPr marL="449943" lvl="1" indent="0">
              <a:buNone/>
            </a:pPr>
            <a:endParaRPr lang="en-US" sz="1734" dirty="0"/>
          </a:p>
          <a:p>
            <a:pPr marL="449943" lvl="1" indent="0">
              <a:buNone/>
            </a:pPr>
            <a:endParaRPr lang="en-US" sz="1734" dirty="0"/>
          </a:p>
          <a:p>
            <a:pPr marL="449943" lvl="1" indent="0">
              <a:buNone/>
            </a:pPr>
            <a:endParaRPr lang="en-US" sz="1734" dirty="0"/>
          </a:p>
          <a:p>
            <a:endParaRPr lang="en-US" sz="1733" dirty="0"/>
          </a:p>
          <a:p>
            <a:pPr marL="0" indent="0">
              <a:buNone/>
            </a:pPr>
            <a:endParaRPr lang="en-US" sz="160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4994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– </a:t>
            </a:r>
            <a:r>
              <a:rPr lang="en-US" sz="3600" dirty="0" err="1">
                <a:solidFill>
                  <a:schemeClr val="accent1"/>
                </a:solidFill>
              </a:rPr>
              <a:t>IntraOp</a:t>
            </a:r>
            <a:r>
              <a:rPr lang="en-US" sz="3600" dirty="0">
                <a:solidFill>
                  <a:schemeClr val="accent1"/>
                </a:solidFill>
              </a:rPr>
              <a:t> FLASH </a:t>
            </a:r>
            <a:r>
              <a:rPr lang="en-US" sz="3600" dirty="0" err="1">
                <a:solidFill>
                  <a:schemeClr val="accent1"/>
                </a:solidFill>
              </a:rPr>
              <a:t>Mobetron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7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5D246DD1-E781-D30C-9B9B-D4AA87F8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326" y="6252565"/>
            <a:ext cx="8659608" cy="185878"/>
          </a:xfrm>
        </p:spPr>
        <p:txBody>
          <a:bodyPr/>
          <a:lstStyle/>
          <a:p>
            <a:r>
              <a:rPr lang="en-US" dirty="0"/>
              <a:t>Preliminary Data with permission from university hospital Heidelberg 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CC3789-FC13-F4FB-91DC-8832F5858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/>
          <a:stretch/>
        </p:blipFill>
        <p:spPr>
          <a:xfrm>
            <a:off x="5983224" y="1019044"/>
            <a:ext cx="5577840" cy="41023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A26483-50D5-EC31-89C5-8A850B88F2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>
          <a:xfrm>
            <a:off x="5983224" y="1019044"/>
            <a:ext cx="5577840" cy="409626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DE80F98-0239-58E8-0A23-102CF4B4A3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>
          <a:xfrm>
            <a:off x="6014360" y="1025803"/>
            <a:ext cx="5577840" cy="40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3" y="1025803"/>
            <a:ext cx="11111047" cy="5331813"/>
          </a:xfrm>
          <a:noFill/>
        </p:spPr>
        <p:txBody>
          <a:bodyPr/>
          <a:lstStyle/>
          <a:p>
            <a:r>
              <a:rPr lang="en-US" sz="2000" dirty="0"/>
              <a:t>Beam parameters</a:t>
            </a:r>
          </a:p>
          <a:p>
            <a:pPr lvl="1"/>
            <a:r>
              <a:rPr lang="en-US" sz="1734" dirty="0"/>
              <a:t>Beam quality 9 MeV</a:t>
            </a:r>
          </a:p>
          <a:p>
            <a:pPr lvl="1"/>
            <a:r>
              <a:rPr lang="en-US" sz="1734" dirty="0"/>
              <a:t>Pulse duration 1 µs</a:t>
            </a:r>
          </a:p>
          <a:p>
            <a:pPr lvl="1"/>
            <a:r>
              <a:rPr lang="en-US" sz="1734" dirty="0"/>
              <a:t>Pulse repetition frequency 15 Hz</a:t>
            </a:r>
          </a:p>
          <a:p>
            <a:pPr lvl="1"/>
            <a:r>
              <a:rPr lang="en-US" sz="1734" dirty="0"/>
              <a:t>SSD 18.4 cm (max. 3 </a:t>
            </a:r>
            <a:r>
              <a:rPr lang="en-US" sz="1734" dirty="0" err="1"/>
              <a:t>Gy</a:t>
            </a:r>
            <a:r>
              <a:rPr lang="en-US" sz="1734" dirty="0"/>
              <a:t> per pulse)</a:t>
            </a:r>
          </a:p>
          <a:p>
            <a:pPr lvl="1"/>
            <a:r>
              <a:rPr lang="en-US" sz="1734" dirty="0"/>
              <a:t>Field size 6 cm diameter</a:t>
            </a:r>
          </a:p>
          <a:p>
            <a:pPr lvl="1"/>
            <a:endParaRPr lang="en-US" sz="1734" dirty="0"/>
          </a:p>
          <a:p>
            <a:r>
              <a:rPr lang="en-US" sz="1867" dirty="0"/>
              <a:t>Depth dose curves </a:t>
            </a:r>
          </a:p>
          <a:p>
            <a:r>
              <a:rPr lang="en-US" sz="1867" dirty="0"/>
              <a:t>Lateral dose profiles</a:t>
            </a:r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endParaRPr lang="en-US" sz="1867" dirty="0"/>
          </a:p>
          <a:p>
            <a:r>
              <a:rPr lang="en-US" sz="2000" dirty="0" err="1"/>
              <a:t>flashDiamond</a:t>
            </a:r>
            <a:r>
              <a:rPr lang="en-US" sz="2000" dirty="0"/>
              <a:t> enables measurements of 3D dose distribution in CONV and FLASH mode without dose conversion and corrections </a:t>
            </a:r>
          </a:p>
          <a:p>
            <a:endParaRPr lang="en-US" sz="1867" dirty="0"/>
          </a:p>
          <a:p>
            <a:endParaRPr lang="en-US" sz="1867" dirty="0"/>
          </a:p>
          <a:p>
            <a:endParaRPr lang="en-US" sz="1734" dirty="0"/>
          </a:p>
          <a:p>
            <a:pPr marL="449943" lvl="1" indent="0">
              <a:buNone/>
            </a:pPr>
            <a:endParaRPr lang="en-US" sz="1734" dirty="0"/>
          </a:p>
          <a:p>
            <a:pPr marL="0" indent="0">
              <a:buNone/>
            </a:pPr>
            <a:endParaRPr lang="en-US" sz="1733" dirty="0"/>
          </a:p>
          <a:p>
            <a:pPr marL="0" indent="0">
              <a:buNone/>
            </a:pPr>
            <a:endParaRPr lang="en-US" sz="160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4994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– </a:t>
            </a:r>
            <a:r>
              <a:rPr lang="en-US" sz="3600" dirty="0" err="1">
                <a:solidFill>
                  <a:schemeClr val="accent1"/>
                </a:solidFill>
              </a:rPr>
              <a:t>IntraOp</a:t>
            </a:r>
            <a:r>
              <a:rPr lang="en-US" sz="3600" dirty="0">
                <a:solidFill>
                  <a:schemeClr val="accent1"/>
                </a:solidFill>
              </a:rPr>
              <a:t> FLASH </a:t>
            </a:r>
            <a:r>
              <a:rPr lang="en-US" sz="3600" dirty="0" err="1">
                <a:solidFill>
                  <a:schemeClr val="accent1"/>
                </a:solidFill>
              </a:rPr>
              <a:t>Mobetron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8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5D246DD1-E781-D30C-9B9B-D4AA87F8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326" y="6252565"/>
            <a:ext cx="8659608" cy="185878"/>
          </a:xfrm>
        </p:spPr>
        <p:txBody>
          <a:bodyPr/>
          <a:lstStyle/>
          <a:p>
            <a:r>
              <a:rPr lang="en-US" dirty="0"/>
              <a:t>Preliminary Data with permission from university hospital Heidelberg 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BCA1D0-0B58-6E28-96E4-2978BDDC6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69" y="1001294"/>
            <a:ext cx="5445252" cy="41071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BA5611A-FC2C-7C5F-B1C5-A9ED1CAA1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69" y="1002514"/>
            <a:ext cx="5445252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294004-63AA-4525-B15E-A8DB3A01B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5044" y="969759"/>
            <a:ext cx="11406074" cy="5387857"/>
          </a:xfrm>
          <a:noFill/>
        </p:spPr>
        <p:txBody>
          <a:bodyPr/>
          <a:lstStyle/>
          <a:p>
            <a:r>
              <a:rPr lang="en-US" sz="2200" dirty="0"/>
              <a:t>Relative Dosimetry </a:t>
            </a:r>
          </a:p>
          <a:p>
            <a:pPr lvl="1"/>
            <a:r>
              <a:rPr lang="en-US" sz="2067" dirty="0"/>
              <a:t>Measurement of three-dimensional dose distribution with high spatial resolution</a:t>
            </a:r>
          </a:p>
          <a:p>
            <a:pPr lvl="1"/>
            <a:r>
              <a:rPr lang="en-US" sz="2067" dirty="0"/>
              <a:t>Direct measurement of absorbed dose to water, no need to convert depth dose curves</a:t>
            </a:r>
          </a:p>
          <a:p>
            <a:pPr marL="449943" lvl="1" indent="0">
              <a:buNone/>
            </a:pPr>
            <a:endParaRPr lang="en-US" sz="2067" dirty="0"/>
          </a:p>
          <a:p>
            <a:r>
              <a:rPr lang="en-US" sz="2200" dirty="0"/>
              <a:t>Consistency check (beam stability)</a:t>
            </a:r>
          </a:p>
          <a:p>
            <a:endParaRPr lang="en-US" sz="2200" dirty="0"/>
          </a:p>
          <a:p>
            <a:r>
              <a:rPr lang="en-US" sz="2200" dirty="0"/>
              <a:t>Time resolved measurements (see talk of G. Verona </a:t>
            </a:r>
            <a:r>
              <a:rPr lang="en-US" sz="2200" dirty="0" err="1"/>
              <a:t>Rinati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Absolute dose measurements</a:t>
            </a:r>
          </a:p>
          <a:p>
            <a:pPr lvl="1"/>
            <a:r>
              <a:rPr lang="en-US" sz="2067" dirty="0"/>
              <a:t>After cross-calibration against a suitable reference</a:t>
            </a:r>
          </a:p>
          <a:p>
            <a:pPr lvl="1"/>
            <a:r>
              <a:rPr lang="en-US" sz="2067" dirty="0"/>
              <a:t>A methodology for the determination of absorbed dose to water is still missing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49943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1933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sz="1800" dirty="0"/>
          </a:p>
          <a:p>
            <a:pPr marL="449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450346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flashDiamond</a:t>
            </a:r>
            <a:r>
              <a:rPr lang="en-US" sz="3600" dirty="0">
                <a:solidFill>
                  <a:schemeClr val="accent1"/>
                </a:solidFill>
              </a:rPr>
              <a:t> - Applications </a:t>
            </a:r>
            <a:br>
              <a:rPr lang="de-DE" dirty="0"/>
            </a:br>
            <a:br>
              <a:rPr lang="de-DE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77B8B0-0163-4A93-A24B-BA54F3D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/>
            <a:fld id="{02CEFE82-39F2-4F47-8A0C-D5AB3496FA5C}" type="slidenum">
              <a:rPr lang="en-US">
                <a:solidFill>
                  <a:prstClr val="white">
                    <a:lumMod val="50000"/>
                  </a:prstClr>
                </a:solidFill>
                <a:latin typeface="Arial"/>
              </a:rPr>
              <a:pPr defTabSz="914286"/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6" name="Picture 13" descr="D:\Ute\CI CD Branding\PTW Corporate Logos\Ab 04-2019_The Dosimetry Company\PTW_Logo Claim_4c.jpg">
            <a:extLst>
              <a:ext uri="{FF2B5EF4-FFF2-40B4-BE49-F238E27FC236}">
                <a16:creationId xmlns:a16="http://schemas.microsoft.com/office/drawing/2014/main" id="{30E4E2EE-FB32-4CF3-B6E6-6DAEB64C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16" y="6315195"/>
            <a:ext cx="1680000" cy="5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3B95E3A-60F6-4852-B3AA-D0C14A3FF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B7B85614-32B2-4851-8399-67950C9E9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22A03D-478B-C239-7867-41E52276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037702-9B1D-45D0-D604-042E8C1B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AC9D80-90C6-F278-FC85-C3822A15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C7FF52-D9A2-6C45-1680-536EC42F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D1045D7-1E01-E5BA-AB8F-F5E81734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TW Freiburg">
  <a:themeElements>
    <a:clrScheme name="Benutzerdefiniert 1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AF111D"/>
      </a:accent1>
      <a:accent2>
        <a:srgbClr val="BDBEC0"/>
      </a:accent2>
      <a:accent3>
        <a:srgbClr val="000000"/>
      </a:accent3>
      <a:accent4>
        <a:srgbClr val="F2F2F2"/>
      </a:accent4>
      <a:accent5>
        <a:srgbClr val="7F7F7F"/>
      </a:accent5>
      <a:accent6>
        <a:srgbClr val="AF111D"/>
      </a:accent6>
      <a:hlink>
        <a:srgbClr val="AF111D"/>
      </a:hlink>
      <a:folHlink>
        <a:srgbClr val="7F7F7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Breitbild</PresentationFormat>
  <Paragraphs>269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Bebas Neue</vt:lpstr>
      <vt:lpstr>Calibri</vt:lpstr>
      <vt:lpstr>Calibri Light</vt:lpstr>
      <vt:lpstr>Cambria Math</vt:lpstr>
      <vt:lpstr>Symbol</vt:lpstr>
      <vt:lpstr>PTW Freiburg</vt:lpstr>
      <vt:lpstr>flashDiamond – Review and Outlook</vt:lpstr>
      <vt:lpstr>flashDiamond – Starting point  </vt:lpstr>
      <vt:lpstr>flashDiamond – Fundamental investigations  </vt:lpstr>
      <vt:lpstr>flashDiamond – Fundamental investigations  </vt:lpstr>
      <vt:lpstr>flashDiamond – Varian eFLASH  </vt:lpstr>
      <vt:lpstr>flashDiamond – Varian eFLASH  </vt:lpstr>
      <vt:lpstr>flashDiamond – IntraOp FLASH Mobetron  </vt:lpstr>
      <vt:lpstr>flashDiamond – IntraOp FLASH Mobetron  </vt:lpstr>
      <vt:lpstr>flashDiamond - Applications   </vt:lpstr>
      <vt:lpstr>flashDiamond - Proposal  </vt:lpstr>
      <vt:lpstr>flashDiamond - Proposal  </vt:lpstr>
      <vt:lpstr>flashDiamond - Conclusion   </vt:lpstr>
      <vt:lpstr> Thank you!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Diamonds in ultra high dose per pulse</dc:title>
  <dc:creator>Kranzer Rafael</dc:creator>
  <cp:lastModifiedBy>Kranzer Rafael</cp:lastModifiedBy>
  <cp:revision>340</cp:revision>
  <cp:lastPrinted>2022-03-30T07:49:09Z</cp:lastPrinted>
  <dcterms:created xsi:type="dcterms:W3CDTF">2021-02-15T19:27:34Z</dcterms:created>
  <dcterms:modified xsi:type="dcterms:W3CDTF">2023-01-25T08:35:43Z</dcterms:modified>
</cp:coreProperties>
</file>