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95" d="100"/>
          <a:sy n="95" d="100"/>
        </p:scale>
        <p:origin x="-240" y="-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CFEEE4-62B3-46DC-B8D6-5710820D39DA}" type="datetimeFigureOut">
              <a:rPr lang="fr-FR" smtClean="0"/>
              <a:t>24/01/2023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557BF6-7B61-47B8-AE78-D8110D0609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626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8F03229-B90C-2723-5AF2-9281955C9C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76B0251-5204-17CD-A1A7-DBB4131A82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0F68579-50BB-4B49-3537-5A2BC9F90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26-27/01/2023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B004B9E-8E40-E9EE-B5BA-F39C65703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UHDpulse 2d Stakeholder Meeting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2A3B4AE-2C29-E755-FA92-E6C8F31D2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D4F21-354D-4883-AAED-FC9512DEE5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7797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6787F0-0DDA-7FE9-3E06-B6303176D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BFC3328-176F-F89D-A4DC-4204422F24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A64632A-607A-5C9C-7DE5-13041FCE1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26-27/01/2023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2F231B8-2266-6556-6489-AD62DF8F3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UHDpulse 2d Stakeholder Meeting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3FC6C4E-3F35-62AC-5088-636B4E71C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D4F21-354D-4883-AAED-FC9512DEE5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0755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D43525D-5922-5A2B-F36E-24AAF0DA49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3EF683C-5849-F521-3F4A-C553C74642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0F0B95F-25E0-816D-BFAA-A3423F0E9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26-27/01/2023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9D754F8-82E6-2ADA-5FBA-AC752223F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UHDpulse 2d Stakeholder Meeting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710AADF-7D1A-5B72-D8A3-B2D8B1791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D4F21-354D-4883-AAED-FC9512DEE5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4680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70F58EA-49D3-0163-EC57-B2372106C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8DC879B-8347-AD73-BC78-A5D87829C1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065B4D6-EAEA-0D6B-DD1E-940DA80D2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26-27/01/2023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4F6971F-AC45-C81A-CA32-F824EA1FE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UHDpulse 2d Stakeholder Meeting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837A0A2-751F-EE18-A10A-C5524C812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D4F21-354D-4883-AAED-FC9512DEE5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1206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8CE8B8-FC1C-AA66-1BF4-E531EB5031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1AA1CA1-E2BE-678C-E0A3-BE340323C8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0361571-3C19-F7A9-1C24-5AECD968D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26-27/01/2023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25F24B7-F958-3DC6-8511-0D06236C1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UHDpulse 2d Stakeholder Meeting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8060FCE-5255-3CCA-436F-4B43DDF43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D4F21-354D-4883-AAED-FC9512DEE5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2808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EBA317-8D16-FC5D-E8D6-4BFCBE268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CBB77BF-633D-B13B-8C89-6CCA55E792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7E07826-D57F-A7E3-140D-3B7B34551B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476C106-08B9-54B3-5D9D-D4D220F16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26-27/01/2023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324F035-C1B5-DD99-3138-DF9C4EE63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UHDpulse 2d Stakeholder Meeting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6B1859F-1D04-129F-095D-A369075B1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D4F21-354D-4883-AAED-FC9512DEE5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410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06E8B39-D15C-53FF-20D7-75C998635F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971D664-D620-A8EC-A365-0D3760BC55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43FE3B3-44EF-2DC5-93C8-10FAE062AA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EA735B2-DA07-0626-1CC2-10BE657931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DEAECB0-7A86-0223-027A-DDF294E391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50AAF8C0-1244-8391-C92F-448E39FDA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26-27/01/2023</a:t>
            </a:r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B7787BB-B3E7-214B-0CE0-4F0788C6E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UHDpulse 2d Stakeholder Meeting</a:t>
            </a:r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1527E4F-5682-A568-746D-9E8EED201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D4F21-354D-4883-AAED-FC9512DEE5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3304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4DA459B-1EDA-135F-0849-599237509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18E6075-6758-CBF9-313A-0F256A435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26-27/01/2023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998F2F2-0C73-A5DD-62DE-1EE0A4358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UHDpulse 2d Stakeholder Meeting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3F4E92B-135B-40E5-40D6-9A7E29B79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D4F21-354D-4883-AAED-FC9512DEE5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8750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6582598-EF27-16C1-1066-5DB236566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26-27/01/2023</a:t>
            </a: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C65F240-12A4-C8DF-D7B1-0B6CBB57A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UHDpulse 2d Stakeholder Meeting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F091C70-04FC-6125-B66B-AC314A9A0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D4F21-354D-4883-AAED-FC9512DEE5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3029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85CE30-4F23-62D4-6731-A931EAA217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FCA6103-BB47-C102-7CF2-7B07338DE4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355995D-1781-EB04-A243-8F3F4F5023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B863FCE-D4DD-2D38-97C6-EAAE9D7A7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26-27/01/2023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349BA2E-0E4F-2C2B-55A4-2B40A6B50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UHDpulse 2d Stakeholder Meeting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DC63347-80EB-0311-8DE2-D21B17929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D4F21-354D-4883-AAED-FC9512DEE5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6169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54E0128-7E5E-CD76-16D1-B8530BB940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67CFD7B-5B8E-C103-CDC6-667550A080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38CA657-140A-080D-6164-0903B32996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CD2BB20-4B2A-7558-190A-ADF9BB7DE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26-27/01/2023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6364399-D585-C4D4-53DF-91E0A1BBE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UHDpulse 2d Stakeholder Meeting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A828B9E-5466-3FCD-4CFC-A061A42B4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D4F21-354D-4883-AAED-FC9512DEE5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9428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78D5EC7-25DA-7827-9A11-A8874C716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65C2DEB-489D-2BD1-3FD4-4C5335DA40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85DAA89-18BD-1D13-87CC-541A64D39C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26-27/01/2023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1F4FC95-AA82-1042-7943-EBA00AF2BC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UHDpulse 2d Stakeholder Meeting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3E086EC-C149-EFF3-C306-7691E04E9D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0D4F21-354D-4883-AAED-FC9512DEE5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5619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0414826-EB0D-8064-98C3-F3CD58244F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26-27/01/2023</a:t>
            </a: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96A2E4D-0297-A2ED-52BA-2E64E33D5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UHDpulse 2nd Stakeholder Meeting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04D093B5-1021-44BE-67BA-9F5AF98FB9C1}"/>
              </a:ext>
            </a:extLst>
          </p:cNvPr>
          <p:cNvSpPr txBox="1"/>
          <p:nvPr/>
        </p:nvSpPr>
        <p:spPr>
          <a:xfrm>
            <a:off x="838200" y="293614"/>
            <a:ext cx="9123292" cy="30777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400"/>
              <a:t>A1.1.1 Update on </a:t>
            </a:r>
            <a:r>
              <a:rPr lang="en-GB" sz="1400" b="1">
                <a:solidFill>
                  <a:srgbClr val="000000"/>
                </a:solidFill>
                <a:effectLst/>
              </a:rPr>
              <a:t>Review of beam parameters in FLASH radiotherapy</a:t>
            </a:r>
            <a:endParaRPr lang="en-GB" sz="1400" b="1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EC3C45AD-5E3E-E304-EDE6-3106399BFA95}"/>
              </a:ext>
            </a:extLst>
          </p:cNvPr>
          <p:cNvSpPr txBox="1"/>
          <p:nvPr/>
        </p:nvSpPr>
        <p:spPr>
          <a:xfrm>
            <a:off x="838201" y="944670"/>
            <a:ext cx="9123292" cy="15696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200" b="1" dirty="0"/>
              <a:t>1. Beam parameters of LINAC systems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100 – 300 </a:t>
            </a:r>
            <a:r>
              <a:rPr lang="en-GB" sz="1200" dirty="0" err="1"/>
              <a:t>Gy</a:t>
            </a:r>
            <a:r>
              <a:rPr lang="en-GB" sz="1200" dirty="0"/>
              <a:t>/s, 0.5 – 11 </a:t>
            </a:r>
            <a:r>
              <a:rPr lang="en-GB" sz="1200" dirty="0" err="1"/>
              <a:t>Gy</a:t>
            </a:r>
            <a:r>
              <a:rPr lang="en-GB" sz="1200" dirty="0"/>
              <a:t>/pulse, 100 – 300 Hz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Studies seem to converge on </a:t>
            </a:r>
            <a:r>
              <a:rPr lang="en-GB" sz="1200" dirty="0">
                <a:solidFill>
                  <a:srgbClr val="C00000"/>
                </a:solidFill>
              </a:rPr>
              <a:t>the main role of </a:t>
            </a:r>
            <a:r>
              <a:rPr lang="en-GB" sz="1200" b="1" dirty="0">
                <a:solidFill>
                  <a:srgbClr val="C00000"/>
                </a:solidFill>
              </a:rPr>
              <a:t>Total irradiation time </a:t>
            </a:r>
            <a:r>
              <a:rPr lang="en-GB" sz="1200" b="1" dirty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n-GB" sz="1200" dirty="0">
                <a:solidFill>
                  <a:schemeClr val="tx1"/>
                </a:solidFill>
                <a:sym typeface="Wingdings" panose="05000000000000000000" pitchFamily="2" charset="2"/>
              </a:rPr>
              <a:t>may imply the use the high frequency range (200 – 300 Hz) for lowest DPP systems.</a:t>
            </a:r>
            <a:endParaRPr lang="en-GB" sz="12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err="1"/>
              <a:t>Ruan</a:t>
            </a:r>
            <a:r>
              <a:rPr lang="en-GB" sz="1200" dirty="0"/>
              <a:t> et al. 2021: </a:t>
            </a:r>
            <a:r>
              <a:rPr lang="en-GB" sz="1200" i="1" dirty="0"/>
              <a:t>Intestinal crypt survival </a:t>
            </a:r>
            <a:r>
              <a:rPr lang="en-GB" sz="1200" dirty="0"/>
              <a:t>(non-significant on toxicity)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Increasing the </a:t>
            </a:r>
            <a:r>
              <a:rPr lang="en-GB" sz="1200" b="1" dirty="0">
                <a:solidFill>
                  <a:schemeClr val="tx1"/>
                </a:solidFill>
              </a:rPr>
              <a:t>total time </a:t>
            </a:r>
            <a:r>
              <a:rPr lang="en-GB" sz="1200" dirty="0">
                <a:solidFill>
                  <a:schemeClr val="tx1"/>
                </a:solidFill>
              </a:rPr>
              <a:t>diminished/impaired the Flash benefice </a:t>
            </a:r>
            <a:r>
              <a:rPr lang="en-GB" sz="1200" dirty="0"/>
              <a:t>(</a:t>
            </a:r>
            <a:r>
              <a:rPr lang="en-GB" sz="1200" b="1" dirty="0"/>
              <a:t>3.4 µs &gt;&gt; 10 – 290 </a:t>
            </a:r>
            <a:r>
              <a:rPr lang="en-GB" sz="1200" b="1" dirty="0" err="1"/>
              <a:t>ms</a:t>
            </a:r>
            <a:r>
              <a:rPr lang="en-GB" sz="1200" b="1" dirty="0"/>
              <a:t> &gt;&gt; more</a:t>
            </a:r>
            <a:r>
              <a:rPr lang="en-GB" sz="1200" dirty="0"/>
              <a:t>).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200" dirty="0"/>
              <a:t>Increasing the </a:t>
            </a:r>
            <a:r>
              <a:rPr lang="en-GB" sz="1200" b="1" dirty="0"/>
              <a:t>time interval between pulses &gt; 40 </a:t>
            </a:r>
            <a:r>
              <a:rPr lang="en-GB" sz="1200" b="1" dirty="0" err="1"/>
              <a:t>ms</a:t>
            </a:r>
            <a:r>
              <a:rPr lang="en-GB" sz="1200" b="1" dirty="0"/>
              <a:t> </a:t>
            </a:r>
            <a:r>
              <a:rPr lang="en-GB" sz="1200" dirty="0"/>
              <a:t>impaired the Flash benefice with/without increasing total time.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200" dirty="0"/>
              <a:t>Shorter time interval (10 </a:t>
            </a:r>
            <a:r>
              <a:rPr lang="en-GB" sz="1200" dirty="0" err="1"/>
              <a:t>ms</a:t>
            </a:r>
            <a:r>
              <a:rPr lang="en-GB" sz="1200" dirty="0"/>
              <a:t>) can be better than higher dose/pulse (5.6 vs 2.2 </a:t>
            </a:r>
            <a:r>
              <a:rPr lang="en-GB" sz="1200" dirty="0" err="1"/>
              <a:t>Gy</a:t>
            </a:r>
            <a:r>
              <a:rPr lang="en-GB" sz="1200" dirty="0"/>
              <a:t>/p) or even than shorter time (40 </a:t>
            </a:r>
            <a:r>
              <a:rPr lang="en-GB" sz="1200" dirty="0" err="1"/>
              <a:t>ms</a:t>
            </a:r>
            <a:r>
              <a:rPr lang="en-GB" sz="1200" dirty="0"/>
              <a:t> vs 290 </a:t>
            </a:r>
            <a:r>
              <a:rPr lang="en-GB" sz="1200" dirty="0" err="1"/>
              <a:t>ms</a:t>
            </a:r>
            <a:r>
              <a:rPr lang="en-GB" sz="1200" dirty="0"/>
              <a:t>).</a:t>
            </a:r>
          </a:p>
        </p:txBody>
      </p:sp>
      <p:grpSp>
        <p:nvGrpSpPr>
          <p:cNvPr id="10" name="Groupe 9">
            <a:extLst>
              <a:ext uri="{FF2B5EF4-FFF2-40B4-BE49-F238E27FC236}">
                <a16:creationId xmlns:a16="http://schemas.microsoft.com/office/drawing/2014/main" id="{7D1932FD-5A94-899A-D171-3D702BE9FEFE}"/>
              </a:ext>
            </a:extLst>
          </p:cNvPr>
          <p:cNvGrpSpPr/>
          <p:nvPr/>
        </p:nvGrpSpPr>
        <p:grpSpPr>
          <a:xfrm>
            <a:off x="838199" y="2601596"/>
            <a:ext cx="11305632" cy="2308324"/>
            <a:chOff x="838200" y="2679086"/>
            <a:chExt cx="11305632" cy="2308324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" name="ZoneTexte 5">
                  <a:extLst>
                    <a:ext uri="{FF2B5EF4-FFF2-40B4-BE49-F238E27FC236}">
                      <a16:creationId xmlns:a16="http://schemas.microsoft.com/office/drawing/2014/main" id="{8D31E2A1-4D89-5F17-8710-2AC31038AA0B}"/>
                    </a:ext>
                  </a:extLst>
                </p:cNvPr>
                <p:cNvSpPr txBox="1"/>
                <p:nvPr/>
              </p:nvSpPr>
              <p:spPr>
                <a:xfrm>
                  <a:off x="838200" y="2679086"/>
                  <a:ext cx="9123293" cy="2308324"/>
                </a:xfrm>
                <a:prstGeom prst="rect">
                  <a:avLst/>
                </a:prstGeom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wrap="square" rtlCol="0">
                  <a:spAutoFit/>
                </a:bodyPr>
                <a:lstStyle/>
                <a:p>
                  <a:r>
                    <a:rPr lang="en-GB" sz="1200" b="1" dirty="0"/>
                    <a:t>2. Beam parameters of clinical proton beams</a:t>
                  </a:r>
                  <a:r>
                    <a:rPr lang="en-GB" sz="1200" dirty="0"/>
                    <a:t>:</a:t>
                  </a:r>
                  <a:endParaRPr lang="en-GB" sz="1200" i="1" dirty="0"/>
                </a:p>
                <a:p>
                  <a:pPr marL="285750" indent="-285750">
                    <a:buFont typeface="Arial" panose="020B0604020202020204" pitchFamily="34" charset="0"/>
                    <a:buChar char="•"/>
                  </a:pPr>
                  <a:r>
                    <a:rPr lang="en-GB" sz="1200" dirty="0"/>
                    <a:t>60 – 125 </a:t>
                  </a:r>
                  <a:r>
                    <a:rPr lang="en-GB" sz="1200" dirty="0" err="1"/>
                    <a:t>Gy</a:t>
                  </a:r>
                  <a:r>
                    <a:rPr lang="en-GB" sz="1200" dirty="0"/>
                    <a:t>/s, ns-pulses, 1 or more macro-pulse(s)</a:t>
                  </a:r>
                </a:p>
                <a:p>
                  <a:pPr marL="285750" indent="-285750">
                    <a:buFont typeface="Arial" panose="020B0604020202020204" pitchFamily="34" charset="0"/>
                    <a:buChar char="•"/>
                  </a:pPr>
                  <a14:m>
                    <m:oMath xmlns:m="http://schemas.openxmlformats.org/officeDocument/2006/math">
                      <m:f>
                        <m:fPr>
                          <m:type m:val="lin"/>
                          <m:ctrlPr>
                            <a:rPr lang="en-GB" sz="1200" b="1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1200" b="1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𝑴𝒆𝒂𝒏</m:t>
                          </m:r>
                          <m:r>
                            <a:rPr lang="fr-FR" sz="1200" b="1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fr-FR" sz="1200" b="1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𝒅𝒐𝒔𝒆</m:t>
                          </m:r>
                          <m:r>
                            <a:rPr lang="fr-FR" sz="1200" b="1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fr-FR" sz="1200" b="1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𝒓𝒂𝒕𝒆</m:t>
                          </m:r>
                        </m:num>
                        <m:den>
                          <m:r>
                            <a:rPr lang="fr-FR" sz="1200" b="1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𝑷𝒖𝒍𝒔𝒆</m:t>
                          </m:r>
                          <m:r>
                            <a:rPr lang="fr-FR" sz="1200" b="1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fr-FR" sz="1200" b="1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𝒅𝒐𝒔𝒆</m:t>
                          </m:r>
                          <m:r>
                            <a:rPr lang="fr-FR" sz="1200" b="1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fr-FR" sz="1200" b="1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𝒓𝒂𝒕𝒆</m:t>
                          </m:r>
                          <m:r>
                            <a:rPr lang="fr-FR" sz="1200" b="1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= </m:t>
                          </m:r>
                          <m:f>
                            <m:fPr>
                              <m:type m:val="lin"/>
                              <m:ctrlPr>
                                <a:rPr lang="fr-FR" sz="1200" b="1" i="1" smtClean="0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fr-FR" sz="1200" b="1" i="1" smtClean="0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𝑷𝒖𝒍𝒔𝒆</m:t>
                              </m:r>
                              <m:r>
                                <a:rPr lang="fr-FR" sz="1200" b="1" i="1" smtClean="0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fr-FR" sz="1200" b="1" i="1" smtClean="0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𝑳𝒆𝒏𝒈𝒕𝒉</m:t>
                              </m:r>
                            </m:num>
                            <m:den>
                              <m:r>
                                <a:rPr lang="fr-FR" sz="1200" b="1" i="1" smtClean="0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𝑷𝒖𝒍𝒔𝒆</m:t>
                              </m:r>
                              <m:r>
                                <a:rPr lang="fr-FR" sz="1200" b="1" i="1" smtClean="0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fr-FR" sz="1200" b="1" i="1" smtClean="0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𝑷𝒆𝒓𝒊𝒐𝒅</m:t>
                              </m:r>
                              <m:r>
                                <a:rPr lang="fr-FR" sz="1200" b="1" i="1" smtClean="0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= </m:t>
                              </m:r>
                            </m:den>
                          </m:f>
                        </m:den>
                      </m:f>
                    </m:oMath>
                  </a14:m>
                  <a:r>
                    <a:rPr lang="en-GB" sz="1200" b="1" dirty="0">
                      <a:solidFill>
                        <a:schemeClr val="accent2">
                          <a:lumMod val="75000"/>
                        </a:schemeClr>
                      </a:solidFill>
                    </a:rPr>
                    <a:t>Duty cycle </a:t>
                  </a:r>
                  <a:endParaRPr lang="en-GB" sz="1200" b="1" dirty="0"/>
                </a:p>
                <a:p>
                  <a:pPr marL="285750" indent="-285750">
                    <a:buFont typeface="Arial" panose="020B0604020202020204" pitchFamily="34" charset="0"/>
                    <a:buChar char="•"/>
                  </a:pPr>
                  <a:r>
                    <a:rPr lang="en-GB" sz="1200" b="1" dirty="0"/>
                    <a:t>Quasi-continuous proton beams </a:t>
                  </a:r>
                  <a:r>
                    <a:rPr lang="en-GB" sz="1200" dirty="0"/>
                    <a:t>(= isochronous cyclotrons Varian </a:t>
                  </a:r>
                  <a:r>
                    <a:rPr lang="en-GB" sz="1200" dirty="0" err="1"/>
                    <a:t>ProBeam</a:t>
                  </a:r>
                  <a:r>
                    <a:rPr lang="en-GB" sz="1200" dirty="0"/>
                    <a:t>, IBA Proteus PLUS) : </a:t>
                  </a:r>
                </a:p>
                <a:p>
                  <a:pPr marL="742950" lvl="1" indent="-285750">
                    <a:buFont typeface="Arial" panose="020B0604020202020204" pitchFamily="34" charset="0"/>
                    <a:buChar char="•"/>
                  </a:pPr>
                  <a:r>
                    <a:rPr lang="en-GB" sz="1200" dirty="0">
                      <a:solidFill>
                        <a:schemeClr val="accent2">
                          <a:lumMod val="75000"/>
                        </a:schemeClr>
                      </a:solidFill>
                    </a:rPr>
                    <a:t>Duty cycle ~ 15-20%</a:t>
                  </a:r>
                  <a:r>
                    <a:rPr lang="en-GB" sz="1200" dirty="0"/>
                    <a:t>, Pulse Length 1 – 3 ns, 70 – 100 MHz frequency, Macro-pulse Length = Irradiation time ~ 100 </a:t>
                  </a:r>
                  <a:r>
                    <a:rPr lang="en-GB" sz="1200" dirty="0" err="1"/>
                    <a:t>ms</a:t>
                  </a:r>
                  <a:endParaRPr lang="en-GB" sz="1200" dirty="0"/>
                </a:p>
                <a:p>
                  <a:pPr marL="742950" lvl="1" indent="-285750">
                    <a:buFont typeface="Arial" panose="020B0604020202020204" pitchFamily="34" charset="0"/>
                    <a:buChar char="•"/>
                  </a:pPr>
                  <a:r>
                    <a:rPr lang="en-GB" sz="1200" i="1" dirty="0"/>
                    <a:t>FLASH effect demonstrated in Mouse intestine, skin, muscle, bone</a:t>
                  </a:r>
                  <a:endParaRPr lang="en-GB" sz="1200" dirty="0"/>
                </a:p>
                <a:p>
                  <a:pPr marL="285750" indent="-285750">
                    <a:buFont typeface="Arial" panose="020B0604020202020204" pitchFamily="34" charset="0"/>
                    <a:buChar char="•"/>
                  </a:pPr>
                  <a:r>
                    <a:rPr lang="en-GB" sz="1200" b="1" dirty="0"/>
                    <a:t>Synchro-cyclotron</a:t>
                  </a:r>
                  <a:r>
                    <a:rPr lang="en-GB" sz="1200" dirty="0"/>
                    <a:t> (</a:t>
                  </a:r>
                  <a:r>
                    <a:rPr lang="fr-FR" sz="1200" dirty="0" err="1"/>
                    <a:t>Mevion</a:t>
                  </a:r>
                  <a:r>
                    <a:rPr lang="fr-FR" sz="1200" dirty="0"/>
                    <a:t> HYPERSCAN, </a:t>
                  </a:r>
                  <a:r>
                    <a:rPr lang="en-GB" sz="1200" dirty="0"/>
                    <a:t>IBA Proteus ONE): the extracted beam has macro-pulses</a:t>
                  </a:r>
                </a:p>
                <a:p>
                  <a:pPr marL="742950" lvl="1" indent="-285750">
                    <a:buFont typeface="Arial" panose="020B0604020202020204" pitchFamily="34" charset="0"/>
                    <a:buChar char="•"/>
                  </a:pPr>
                  <a:r>
                    <a:rPr lang="en-GB" sz="1200" dirty="0">
                      <a:solidFill>
                        <a:schemeClr val="accent2">
                          <a:lumMod val="75000"/>
                        </a:schemeClr>
                      </a:solidFill>
                    </a:rPr>
                    <a:t>Duty cycle ~ 0.05% - </a:t>
                  </a:r>
                  <a:r>
                    <a:rPr lang="en-GB" sz="1200" i="1" dirty="0">
                      <a:solidFill>
                        <a:schemeClr val="accent2">
                          <a:lumMod val="75000"/>
                        </a:schemeClr>
                      </a:solidFill>
                    </a:rPr>
                    <a:t>1.5%</a:t>
                  </a:r>
                  <a:r>
                    <a:rPr lang="en-GB" sz="1200" dirty="0"/>
                    <a:t>, Macro-pulse length ~ µs – </a:t>
                  </a:r>
                  <a:r>
                    <a:rPr lang="en-GB" sz="1200" i="1" dirty="0" err="1"/>
                    <a:t>ms</a:t>
                  </a:r>
                  <a:r>
                    <a:rPr lang="en-GB" sz="1200" dirty="0"/>
                    <a:t>, Macro-pulse frequency ~ 25 – 650 Hz</a:t>
                  </a:r>
                </a:p>
                <a:p>
                  <a:pPr marL="285750" indent="-285750">
                    <a:buFont typeface="Arial" panose="020B0604020202020204" pitchFamily="34" charset="0"/>
                    <a:buChar char="•"/>
                  </a:pPr>
                  <a:r>
                    <a:rPr lang="en-GB" sz="1200" dirty="0" err="1"/>
                    <a:t>Karsch</a:t>
                  </a:r>
                  <a:r>
                    <a:rPr lang="en-GB" sz="1200" dirty="0"/>
                    <a:t> et al. 2022: </a:t>
                  </a:r>
                  <a:r>
                    <a:rPr lang="en-GB" sz="1200" i="1" dirty="0"/>
                    <a:t>FLASH effect demonstrated in Zebrafish development</a:t>
                  </a:r>
                  <a:endParaRPr lang="en-GB" sz="1200" dirty="0"/>
                </a:p>
                <a:p>
                  <a:pPr marL="742950" lvl="1" indent="-285750">
                    <a:buFont typeface="Arial" panose="020B0604020202020204" pitchFamily="34" charset="0"/>
                    <a:buChar char="•"/>
                  </a:pPr>
                  <a:r>
                    <a:rPr lang="en-GB" sz="1200" dirty="0"/>
                    <a:t>Single-pulse (300 µs) vs Continuous vs Macro-pulse structure (</a:t>
                  </a:r>
                  <a:r>
                    <a:rPr lang="en-GB" sz="1200" dirty="0">
                      <a:sym typeface="Wingdings" panose="05000000000000000000" pitchFamily="2" charset="2"/>
                    </a:rPr>
                    <a:t>Average dose-rate equal, DPP x 1000)</a:t>
                  </a:r>
                  <a:endParaRPr lang="en-GB" sz="1200" dirty="0"/>
                </a:p>
                <a:p>
                  <a:pPr marL="742950" lvl="1" indent="-285750">
                    <a:buFont typeface="Arial" panose="020B0604020202020204" pitchFamily="34" charset="0"/>
                    <a:buChar char="•"/>
                  </a:pPr>
                  <a:r>
                    <a:rPr lang="en-GB" sz="1200" dirty="0">
                      <a:solidFill>
                        <a:srgbClr val="C00000"/>
                      </a:solidFill>
                    </a:rPr>
                    <a:t>Increasing the </a:t>
                  </a:r>
                  <a:r>
                    <a:rPr lang="en-GB" sz="1200" b="1" dirty="0">
                      <a:solidFill>
                        <a:srgbClr val="C00000"/>
                      </a:solidFill>
                    </a:rPr>
                    <a:t>total time </a:t>
                  </a:r>
                  <a:r>
                    <a:rPr lang="en-GB" sz="1200" dirty="0">
                      <a:solidFill>
                        <a:srgbClr val="C00000"/>
                      </a:solidFill>
                    </a:rPr>
                    <a:t>diminished/impaired the Flash benefice </a:t>
                  </a:r>
                  <a:r>
                    <a:rPr lang="en-GB" sz="1200" dirty="0"/>
                    <a:t>(</a:t>
                  </a:r>
                  <a:r>
                    <a:rPr lang="en-GB" sz="1200" b="1" dirty="0"/>
                    <a:t>300 µs &gt;&gt; 168 </a:t>
                  </a:r>
                  <a:r>
                    <a:rPr lang="en-GB" sz="1200" b="1" dirty="0" err="1"/>
                    <a:t>ms</a:t>
                  </a:r>
                  <a:r>
                    <a:rPr lang="en-GB" sz="1200" dirty="0"/>
                    <a:t>).</a:t>
                  </a:r>
                </a:p>
                <a:p>
                  <a:pPr marL="742950" lvl="1" indent="-285750">
                    <a:buFont typeface="Arial" panose="020B0604020202020204" pitchFamily="34" charset="0"/>
                    <a:buChar char="•"/>
                  </a:pPr>
                  <a:r>
                    <a:rPr lang="en-GB" sz="1200" dirty="0">
                      <a:solidFill>
                        <a:srgbClr val="C00000"/>
                      </a:solidFill>
                    </a:rPr>
                    <a:t>No difference between Quasi-continuous and </a:t>
                  </a:r>
                  <a:r>
                    <a:rPr lang="en-GB" sz="1200" dirty="0" err="1">
                      <a:solidFill>
                        <a:srgbClr val="C00000"/>
                      </a:solidFill>
                    </a:rPr>
                    <a:t>SynchroCyclotron</a:t>
                  </a:r>
                  <a:r>
                    <a:rPr lang="en-GB" sz="1200" dirty="0">
                      <a:solidFill>
                        <a:srgbClr val="C00000"/>
                      </a:solidFill>
                    </a:rPr>
                    <a:t> time structure</a:t>
                  </a:r>
                  <a:r>
                    <a:rPr lang="en-GB" sz="1200" dirty="0"/>
                    <a:t>.</a:t>
                  </a:r>
                </a:p>
              </p:txBody>
            </p:sp>
          </mc:Choice>
          <mc:Fallback>
            <p:sp>
              <p:nvSpPr>
                <p:cNvPr id="6" name="ZoneTexte 5">
                  <a:extLst>
                    <a:ext uri="{FF2B5EF4-FFF2-40B4-BE49-F238E27FC236}">
                      <a16:creationId xmlns:a16="http://schemas.microsoft.com/office/drawing/2014/main" id="{8D31E2A1-4D89-5F17-8710-2AC31038AA0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8200" y="2679086"/>
                  <a:ext cx="9123293" cy="2308324"/>
                </a:xfrm>
                <a:prstGeom prst="rect">
                  <a:avLst/>
                </a:prstGeom>
                <a:blipFill>
                  <a:blip r:embed="rId2"/>
                  <a:stretch>
                    <a:fillRect b="-1053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7" name="Picture 1">
              <a:extLst>
                <a:ext uri="{FF2B5EF4-FFF2-40B4-BE49-F238E27FC236}">
                  <a16:creationId xmlns:a16="http://schemas.microsoft.com/office/drawing/2014/main" id="{3B7E6BBC-8027-6668-FFD1-B99758EF258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0144125" y="3845817"/>
              <a:ext cx="1979542" cy="624811"/>
            </a:xfrm>
            <a:prstGeom prst="rect">
              <a:avLst/>
            </a:prstGeom>
          </p:spPr>
        </p:pic>
        <p:pic>
          <p:nvPicPr>
            <p:cNvPr id="8" name="Picture 1">
              <a:extLst>
                <a:ext uri="{FF2B5EF4-FFF2-40B4-BE49-F238E27FC236}">
                  <a16:creationId xmlns:a16="http://schemas.microsoft.com/office/drawing/2014/main" id="{5399FCCD-5B54-3615-10EF-3B879804821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0135174" y="3056475"/>
              <a:ext cx="1923475" cy="692555"/>
            </a:xfrm>
            <a:prstGeom prst="rect">
              <a:avLst/>
            </a:prstGeom>
          </p:spPr>
        </p:pic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83F3F266-1DF1-0C75-5259-088221CF66CD}"/>
                </a:ext>
              </a:extLst>
            </p:cNvPr>
            <p:cNvSpPr txBox="1"/>
            <p:nvPr/>
          </p:nvSpPr>
          <p:spPr>
            <a:xfrm>
              <a:off x="10049989" y="4567415"/>
              <a:ext cx="2093843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900" dirty="0" err="1"/>
                <a:t>Darafsheh</a:t>
              </a:r>
              <a:r>
                <a:rPr lang="fr-FR" sz="900" dirty="0"/>
                <a:t>, </a:t>
              </a:r>
              <a:r>
                <a:rPr lang="fr-FR" sz="900" dirty="0" err="1"/>
                <a:t>Medical</a:t>
              </a:r>
              <a:r>
                <a:rPr lang="fr-FR" sz="900" dirty="0"/>
                <a:t> </a:t>
              </a:r>
              <a:r>
                <a:rPr lang="fr-FR" sz="900" dirty="0" err="1"/>
                <a:t>Physics</a:t>
              </a:r>
              <a:r>
                <a:rPr lang="fr-FR" sz="900" dirty="0"/>
                <a:t> </a:t>
              </a:r>
              <a:r>
                <a:rPr lang="fr-FR" sz="900" dirty="0" err="1"/>
                <a:t>Letters</a:t>
              </a:r>
              <a:r>
                <a:rPr lang="fr-FR" sz="900" dirty="0"/>
                <a:t>, 2020</a:t>
              </a:r>
            </a:p>
          </p:txBody>
        </p:sp>
      </p:grpSp>
      <p:sp>
        <p:nvSpPr>
          <p:cNvPr id="11" name="ZoneTexte 10">
            <a:extLst>
              <a:ext uri="{FF2B5EF4-FFF2-40B4-BE49-F238E27FC236}">
                <a16:creationId xmlns:a16="http://schemas.microsoft.com/office/drawing/2014/main" id="{EB931D3E-BD7C-0BE5-D082-D940D0BC20EB}"/>
              </a:ext>
            </a:extLst>
          </p:cNvPr>
          <p:cNvSpPr txBox="1"/>
          <p:nvPr/>
        </p:nvSpPr>
        <p:spPr>
          <a:xfrm>
            <a:off x="838199" y="4997186"/>
            <a:ext cx="9123293" cy="138499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200" b="1" dirty="0"/>
              <a:t>3. X-rays systems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b="1" dirty="0"/>
              <a:t>ESRF synchrotron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200" dirty="0"/>
              <a:t>37 </a:t>
            </a:r>
            <a:r>
              <a:rPr lang="en-GB" sz="1200" dirty="0" err="1"/>
              <a:t>Gy</a:t>
            </a:r>
            <a:r>
              <a:rPr lang="en-GB" sz="1200" dirty="0"/>
              <a:t>/s, 10 </a:t>
            </a:r>
            <a:r>
              <a:rPr lang="en-GB" sz="1200" dirty="0" err="1"/>
              <a:t>Gy</a:t>
            </a:r>
            <a:r>
              <a:rPr lang="en-GB" sz="1200" dirty="0"/>
              <a:t>/pulse, Quasi-continuous beam (bunch length ~ </a:t>
            </a:r>
            <a:r>
              <a:rPr lang="en-GB" sz="1200" dirty="0" err="1"/>
              <a:t>ps</a:t>
            </a:r>
            <a:r>
              <a:rPr lang="en-GB" sz="1200" dirty="0"/>
              <a:t>, bunch </a:t>
            </a:r>
            <a:r>
              <a:rPr lang="en-GB" sz="1200"/>
              <a:t>repetition frequency ~ MHz)</a:t>
            </a:r>
            <a:endParaRPr lang="en-GB" sz="12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200" i="1" dirty="0"/>
              <a:t>FLASH effect demonstrated in Mouse brain</a:t>
            </a:r>
            <a:endParaRPr lang="en-GB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b="1" dirty="0"/>
              <a:t>PARTNER</a:t>
            </a:r>
            <a:r>
              <a:rPr lang="en-GB" sz="1200" dirty="0"/>
              <a:t> @</a:t>
            </a:r>
            <a:r>
              <a:rPr lang="en-US" sz="1200" dirty="0"/>
              <a:t>Chengdu THz Free Electron Laser facility: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200" dirty="0"/>
              <a:t>700 – 1200 </a:t>
            </a:r>
            <a:r>
              <a:rPr lang="en-GB" sz="1200" dirty="0" err="1"/>
              <a:t>Gy</a:t>
            </a:r>
            <a:r>
              <a:rPr lang="en-GB" sz="1200" dirty="0"/>
              <a:t>/s, 10 – 30 </a:t>
            </a:r>
            <a:r>
              <a:rPr lang="en-GB" sz="1200" dirty="0" err="1"/>
              <a:t>Gy</a:t>
            </a:r>
            <a:r>
              <a:rPr lang="en-GB" sz="1200" dirty="0"/>
              <a:t>/pulse, Quasi-continuous beam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200" i="1" dirty="0"/>
              <a:t>FLASH effect demonstrated in Mouse lung, intestine</a:t>
            </a:r>
          </a:p>
        </p:txBody>
      </p:sp>
      <p:pic>
        <p:nvPicPr>
          <p:cNvPr id="13" name="Picture 1">
            <a:extLst>
              <a:ext uri="{FF2B5EF4-FFF2-40B4-BE49-F238E27FC236}">
                <a16:creationId xmlns:a16="http://schemas.microsoft.com/office/drawing/2014/main" id="{44FAF68D-0B21-0197-FD06-561397911FB4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135173" y="1533526"/>
            <a:ext cx="2056827" cy="888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43298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865</TotalTime>
  <Words>411</Words>
  <Application>Microsoft Office PowerPoint</Application>
  <PresentationFormat>Grand écran</PresentationFormat>
  <Paragraphs>30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Heinrich Sophie</dc:creator>
  <cp:lastModifiedBy>Heinrich Sophie</cp:lastModifiedBy>
  <cp:revision>3</cp:revision>
  <dcterms:created xsi:type="dcterms:W3CDTF">2023-01-24T11:11:55Z</dcterms:created>
  <dcterms:modified xsi:type="dcterms:W3CDTF">2023-01-25T01:37:09Z</dcterms:modified>
</cp:coreProperties>
</file>