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bookmarkIdSeed="2">
  <p:sldMasterIdLst>
    <p:sldMasterId id="2147484050" r:id="rId1"/>
  </p:sldMasterIdLst>
  <p:notesMasterIdLst>
    <p:notesMasterId r:id="rId19"/>
  </p:notesMasterIdLst>
  <p:handoutMasterIdLst>
    <p:handoutMasterId r:id="rId20"/>
  </p:handoutMasterIdLst>
  <p:sldIdLst>
    <p:sldId id="405" r:id="rId2"/>
    <p:sldId id="2146847268" r:id="rId3"/>
    <p:sldId id="11611" r:id="rId4"/>
    <p:sldId id="2146847267" r:id="rId5"/>
    <p:sldId id="2146847260" r:id="rId6"/>
    <p:sldId id="2146847259" r:id="rId7"/>
    <p:sldId id="2146847261" r:id="rId8"/>
    <p:sldId id="11612" r:id="rId9"/>
    <p:sldId id="712" r:id="rId10"/>
    <p:sldId id="2146847269" r:id="rId11"/>
    <p:sldId id="2146847270" r:id="rId12"/>
    <p:sldId id="702" r:id="rId13"/>
    <p:sldId id="715" r:id="rId14"/>
    <p:sldId id="2146847296" r:id="rId15"/>
    <p:sldId id="2146847297" r:id="rId16"/>
    <p:sldId id="2146847286" r:id="rId17"/>
    <p:sldId id="590" r:id="rId18"/>
  </p:sldIdLst>
  <p:sldSz cx="12192000" cy="6858000"/>
  <p:notesSz cx="6794500" cy="9931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28"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28"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28"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28"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28"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itchFamily="28"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itchFamily="28"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itchFamily="28"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itchFamily="28" charset="-128"/>
        <a:cs typeface="+mn-cs"/>
      </a:defRPr>
    </a:lvl9pPr>
  </p:defaultTextStyle>
  <p:extLst>
    <p:ext uri="{521415D9-36F7-43E2-AB2F-B90AF26B5E84}">
      <p14:sectionLst xmlns:p14="http://schemas.microsoft.com/office/powerpoint/2010/main">
        <p14:section name="Default Section" id="{5DD4807A-A6FD-47E7-B596-4A58FD2ACE23}">
          <p14:sldIdLst>
            <p14:sldId id="405"/>
            <p14:sldId id="2146847268"/>
            <p14:sldId id="11611"/>
            <p14:sldId id="2146847267"/>
            <p14:sldId id="2146847260"/>
            <p14:sldId id="2146847259"/>
            <p14:sldId id="2146847261"/>
            <p14:sldId id="11612"/>
            <p14:sldId id="712"/>
            <p14:sldId id="2146847269"/>
            <p14:sldId id="2146847270"/>
            <p14:sldId id="702"/>
            <p14:sldId id="715"/>
            <p14:sldId id="2146847296"/>
            <p14:sldId id="2146847297"/>
            <p14:sldId id="2146847286"/>
            <p14:sldId id="590"/>
          </p14:sldIdLst>
        </p14:section>
        <p14:section name="Untitled Section" id="{9656C25E-767A-4CAF-AB3A-192D527A4A61}">
          <p14:sldIdLst/>
        </p14:section>
      </p14:sectionLst>
    </p:ext>
    <p:ext uri="{EFAFB233-063F-42B5-8137-9DF3F51BA10A}">
      <p15:sldGuideLst xmlns:p15="http://schemas.microsoft.com/office/powerpoint/2012/main">
        <p15:guide id="1" orient="horz" pos="1162" userDrawn="1">
          <p15:clr>
            <a:srgbClr val="A4A3A4"/>
          </p15:clr>
        </p15:guide>
        <p15:guide id="2" pos="2784"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Subiel" initials="AS" lastIdx="4" clrIdx="0">
    <p:extLst>
      <p:ext uri="{19B8F6BF-5375-455C-9EA6-DF929625EA0E}">
        <p15:presenceInfo xmlns:p15="http://schemas.microsoft.com/office/powerpoint/2012/main" userId="S::anna.subiel@npl.co.uk::d878cd67-0778-4f6d-af75-d576b38c85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3399"/>
    <a:srgbClr val="3399FF"/>
    <a:srgbClr val="390195"/>
    <a:srgbClr val="0521F1"/>
    <a:srgbClr val="009900"/>
    <a:srgbClr val="5F5F5F"/>
    <a:srgbClr val="0000FF"/>
    <a:srgbClr val="FFFFCC"/>
    <a:srgbClr val="EBF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75360" autoAdjust="0"/>
  </p:normalViewPr>
  <p:slideViewPr>
    <p:cSldViewPr snapToGrid="0" showGuides="1">
      <p:cViewPr varScale="1">
        <p:scale>
          <a:sx n="44" d="100"/>
          <a:sy n="44" d="100"/>
        </p:scale>
        <p:origin x="1460" y="32"/>
      </p:cViewPr>
      <p:guideLst>
        <p:guide orient="horz" pos="1162"/>
        <p:guide pos="2784"/>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206"/>
    </p:cViewPr>
  </p:sorterViewPr>
  <p:notesViewPr>
    <p:cSldViewPr snapToGrid="0" showGuides="1">
      <p:cViewPr>
        <p:scale>
          <a:sx n="100" d="100"/>
          <a:sy n="100" d="100"/>
        </p:scale>
        <p:origin x="2610" y="84"/>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Subiel" userId="d878cd67-0778-4f6d-af75-d576b38c8577" providerId="ADAL" clId="{66B54FDA-2410-4584-A0EC-B4D10F46B08F}"/>
    <pc:docChg chg="undo custSel modSld">
      <pc:chgData name="Anna Subiel" userId="d878cd67-0778-4f6d-af75-d576b38c8577" providerId="ADAL" clId="{66B54FDA-2410-4584-A0EC-B4D10F46B08F}" dt="2023-01-25T21:08:04.375" v="13" actId="20577"/>
      <pc:docMkLst>
        <pc:docMk/>
      </pc:docMkLst>
      <pc:sldChg chg="modNotesTx">
        <pc:chgData name="Anna Subiel" userId="d878cd67-0778-4f6d-af75-d576b38c8577" providerId="ADAL" clId="{66B54FDA-2410-4584-A0EC-B4D10F46B08F}" dt="2023-01-25T21:07:02.715" v="3" actId="20577"/>
        <pc:sldMkLst>
          <pc:docMk/>
          <pc:sldMk cId="2105471367" sldId="712"/>
        </pc:sldMkLst>
      </pc:sldChg>
      <pc:sldChg chg="modNotesTx">
        <pc:chgData name="Anna Subiel" userId="d878cd67-0778-4f6d-af75-d576b38c8577" providerId="ADAL" clId="{66B54FDA-2410-4584-A0EC-B4D10F46B08F}" dt="2023-01-25T21:07:58.520" v="12" actId="20577"/>
        <pc:sldMkLst>
          <pc:docMk/>
          <pc:sldMk cId="711917231" sldId="11611"/>
        </pc:sldMkLst>
      </pc:sldChg>
      <pc:sldChg chg="modNotesTx">
        <pc:chgData name="Anna Subiel" userId="d878cd67-0778-4f6d-af75-d576b38c8577" providerId="ADAL" clId="{66B54FDA-2410-4584-A0EC-B4D10F46B08F}" dt="2023-01-25T21:07:06.815" v="4" actId="20577"/>
        <pc:sldMkLst>
          <pc:docMk/>
          <pc:sldMk cId="3407300583" sldId="11612"/>
        </pc:sldMkLst>
      </pc:sldChg>
      <pc:sldChg chg="modNotesTx">
        <pc:chgData name="Anna Subiel" userId="d878cd67-0778-4f6d-af75-d576b38c8577" providerId="ADAL" clId="{66B54FDA-2410-4584-A0EC-B4D10F46B08F}" dt="2023-01-25T21:07:16.830" v="6" actId="20577"/>
        <pc:sldMkLst>
          <pc:docMk/>
          <pc:sldMk cId="3621315903" sldId="2146847259"/>
        </pc:sldMkLst>
      </pc:sldChg>
      <pc:sldChg chg="modNotesTx">
        <pc:chgData name="Anna Subiel" userId="d878cd67-0778-4f6d-af75-d576b38c8577" providerId="ADAL" clId="{66B54FDA-2410-4584-A0EC-B4D10F46B08F}" dt="2023-01-25T21:07:43.985" v="9" actId="20577"/>
        <pc:sldMkLst>
          <pc:docMk/>
          <pc:sldMk cId="1010657594" sldId="2146847260"/>
        </pc:sldMkLst>
      </pc:sldChg>
      <pc:sldChg chg="modNotesTx">
        <pc:chgData name="Anna Subiel" userId="d878cd67-0778-4f6d-af75-d576b38c8577" providerId="ADAL" clId="{66B54FDA-2410-4584-A0EC-B4D10F46B08F}" dt="2023-01-25T21:07:12.098" v="5" actId="20577"/>
        <pc:sldMkLst>
          <pc:docMk/>
          <pc:sldMk cId="2580945349" sldId="2146847261"/>
        </pc:sldMkLst>
      </pc:sldChg>
      <pc:sldChg chg="modNotesTx">
        <pc:chgData name="Anna Subiel" userId="d878cd67-0778-4f6d-af75-d576b38c8577" providerId="ADAL" clId="{66B54FDA-2410-4584-A0EC-B4D10F46B08F}" dt="2023-01-25T21:08:04.375" v="13" actId="20577"/>
        <pc:sldMkLst>
          <pc:docMk/>
          <pc:sldMk cId="3807298125" sldId="2146847268"/>
        </pc:sldMkLst>
      </pc:sldChg>
      <pc:sldChg chg="modNotesTx">
        <pc:chgData name="Anna Subiel" userId="d878cd67-0778-4f6d-af75-d576b38c8577" providerId="ADAL" clId="{66B54FDA-2410-4584-A0EC-B4D10F46B08F}" dt="2023-01-25T21:06:54.194" v="2" actId="20577"/>
        <pc:sldMkLst>
          <pc:docMk/>
          <pc:sldMk cId="1147697799" sldId="2146847270"/>
        </pc:sldMkLst>
      </pc:sldChg>
      <pc:sldChg chg="modNotesTx">
        <pc:chgData name="Anna Subiel" userId="d878cd67-0778-4f6d-af75-d576b38c8577" providerId="ADAL" clId="{66B54FDA-2410-4584-A0EC-B4D10F46B08F}" dt="2023-01-25T21:06:45.956" v="1" actId="20577"/>
        <pc:sldMkLst>
          <pc:docMk/>
          <pc:sldMk cId="3692192928" sldId="2146847296"/>
        </pc:sldMkLst>
      </pc:sldChg>
      <pc:sldChg chg="modNotesTx">
        <pc:chgData name="Anna Subiel" userId="d878cd67-0778-4f6d-af75-d576b38c8577" providerId="ADAL" clId="{66B54FDA-2410-4584-A0EC-B4D10F46B08F}" dt="2023-01-25T21:06:40.803" v="0" actId="20577"/>
        <pc:sldMkLst>
          <pc:docMk/>
          <pc:sldMk cId="1665169449" sldId="214684729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5442" name="Rectangle 2"/>
          <p:cNvSpPr>
            <a:spLocks noGrp="1" noChangeArrowheads="1"/>
          </p:cNvSpPr>
          <p:nvPr>
            <p:ph type="hdr" sz="quarter"/>
          </p:nvPr>
        </p:nvSpPr>
        <p:spPr bwMode="auto">
          <a:xfrm>
            <a:off x="0" y="0"/>
            <a:ext cx="294322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25" tIns="47713" rIns="95425" bIns="47713" numCol="1" anchor="t" anchorCtr="0" compatLnSpc="1">
            <a:prstTxWarp prst="textNoShape">
              <a:avLst/>
            </a:prstTxWarp>
          </a:bodyPr>
          <a:lstStyle>
            <a:lvl1pPr defTabSz="954088">
              <a:defRPr sz="1300">
                <a:latin typeface="Arial" charset="0"/>
              </a:defRPr>
            </a:lvl1pPr>
          </a:lstStyle>
          <a:p>
            <a:pPr>
              <a:defRPr/>
            </a:pPr>
            <a:endParaRPr lang="en-GB"/>
          </a:p>
        </p:txBody>
      </p:sp>
      <p:sp>
        <p:nvSpPr>
          <p:cNvPr id="445443" name="Rectangle 3"/>
          <p:cNvSpPr>
            <a:spLocks noGrp="1" noChangeArrowheads="1"/>
          </p:cNvSpPr>
          <p:nvPr>
            <p:ph type="dt" sz="quarter" idx="1"/>
          </p:nvPr>
        </p:nvSpPr>
        <p:spPr bwMode="auto">
          <a:xfrm>
            <a:off x="3851275" y="0"/>
            <a:ext cx="294322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25" tIns="47713" rIns="95425" bIns="47713" numCol="1" anchor="t" anchorCtr="0" compatLnSpc="1">
            <a:prstTxWarp prst="textNoShape">
              <a:avLst/>
            </a:prstTxWarp>
          </a:bodyPr>
          <a:lstStyle>
            <a:lvl1pPr algn="r" defTabSz="954088">
              <a:defRPr sz="1300">
                <a:latin typeface="Arial" charset="0"/>
              </a:defRPr>
            </a:lvl1pPr>
          </a:lstStyle>
          <a:p>
            <a:pPr>
              <a:defRPr/>
            </a:pPr>
            <a:endParaRPr lang="en-GB"/>
          </a:p>
        </p:txBody>
      </p:sp>
      <p:sp>
        <p:nvSpPr>
          <p:cNvPr id="445444" name="Rectangle 4"/>
          <p:cNvSpPr>
            <a:spLocks noGrp="1" noChangeArrowheads="1"/>
          </p:cNvSpPr>
          <p:nvPr>
            <p:ph type="ftr" sz="quarter" idx="2"/>
          </p:nvPr>
        </p:nvSpPr>
        <p:spPr bwMode="auto">
          <a:xfrm>
            <a:off x="0" y="9434513"/>
            <a:ext cx="294322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25" tIns="47713" rIns="95425" bIns="47713" numCol="1" anchor="b" anchorCtr="0" compatLnSpc="1">
            <a:prstTxWarp prst="textNoShape">
              <a:avLst/>
            </a:prstTxWarp>
          </a:bodyPr>
          <a:lstStyle>
            <a:lvl1pPr defTabSz="954088">
              <a:defRPr sz="1300">
                <a:latin typeface="Arial" charset="0"/>
              </a:defRPr>
            </a:lvl1pPr>
          </a:lstStyle>
          <a:p>
            <a:pPr>
              <a:defRPr/>
            </a:pPr>
            <a:endParaRPr lang="en-GB"/>
          </a:p>
        </p:txBody>
      </p:sp>
      <p:sp>
        <p:nvSpPr>
          <p:cNvPr id="445445" name="Rectangle 5"/>
          <p:cNvSpPr>
            <a:spLocks noGrp="1" noChangeArrowheads="1"/>
          </p:cNvSpPr>
          <p:nvPr>
            <p:ph type="sldNum" sz="quarter" idx="3"/>
          </p:nvPr>
        </p:nvSpPr>
        <p:spPr bwMode="auto">
          <a:xfrm>
            <a:off x="3851275" y="9434513"/>
            <a:ext cx="294322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25" tIns="47713" rIns="95425" bIns="47713" numCol="1" anchor="b" anchorCtr="0" compatLnSpc="1">
            <a:prstTxWarp prst="textNoShape">
              <a:avLst/>
            </a:prstTxWarp>
          </a:bodyPr>
          <a:lstStyle>
            <a:lvl1pPr algn="r" defTabSz="954088">
              <a:defRPr sz="1300"/>
            </a:lvl1pPr>
          </a:lstStyle>
          <a:p>
            <a:pPr>
              <a:defRPr/>
            </a:pPr>
            <a:fld id="{6B5F57FA-1A76-4CFA-B1A3-425EEA713358}" type="slidenum">
              <a:rPr lang="en-GB" altLang="en-US"/>
              <a:pPr>
                <a:defRPr/>
              </a:pPr>
              <a:t>‹#›</a:t>
            </a:fld>
            <a:endParaRPr lang="en-GB" altLang="en-US"/>
          </a:p>
        </p:txBody>
      </p:sp>
    </p:spTree>
    <p:extLst>
      <p:ext uri="{BB962C8B-B14F-4D97-AF65-F5344CB8AC3E}">
        <p14:creationId xmlns:p14="http://schemas.microsoft.com/office/powerpoint/2010/main" val="1341387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322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25" tIns="47713" rIns="95425" bIns="47713" numCol="1" anchor="t" anchorCtr="0" compatLnSpc="1">
            <a:prstTxWarp prst="textNoShape">
              <a:avLst/>
            </a:prstTxWarp>
          </a:bodyPr>
          <a:lstStyle>
            <a:lvl1pPr defTabSz="954088">
              <a:defRPr sz="1300">
                <a:latin typeface="Arial" charset="0"/>
              </a:defRPr>
            </a:lvl1pPr>
          </a:lstStyle>
          <a:p>
            <a:pPr>
              <a:defRPr/>
            </a:pPr>
            <a:endParaRPr lang="en-GB"/>
          </a:p>
        </p:txBody>
      </p:sp>
      <p:sp>
        <p:nvSpPr>
          <p:cNvPr id="4099" name="Rectangle 3"/>
          <p:cNvSpPr>
            <a:spLocks noGrp="1" noChangeArrowheads="1"/>
          </p:cNvSpPr>
          <p:nvPr>
            <p:ph type="dt" idx="1"/>
          </p:nvPr>
        </p:nvSpPr>
        <p:spPr bwMode="auto">
          <a:xfrm>
            <a:off x="3851275" y="0"/>
            <a:ext cx="294322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25" tIns="47713" rIns="95425" bIns="47713" numCol="1" anchor="t" anchorCtr="0" compatLnSpc="1">
            <a:prstTxWarp prst="textNoShape">
              <a:avLst/>
            </a:prstTxWarp>
          </a:bodyPr>
          <a:lstStyle>
            <a:lvl1pPr algn="r" defTabSz="954088">
              <a:defRPr sz="1300">
                <a:latin typeface="Arial" charset="0"/>
              </a:defRPr>
            </a:lvl1pPr>
          </a:lstStyle>
          <a:p>
            <a:pPr>
              <a:defRPr/>
            </a:pPr>
            <a:endParaRPr lang="en-GB"/>
          </a:p>
        </p:txBody>
      </p:sp>
      <p:sp>
        <p:nvSpPr>
          <p:cNvPr id="17412" name="Rectangle 4"/>
          <p:cNvSpPr>
            <a:spLocks noGrp="1" noRot="1" noChangeAspect="1" noChangeArrowheads="1" noTextEdit="1"/>
          </p:cNvSpPr>
          <p:nvPr>
            <p:ph type="sldImg" idx="2"/>
          </p:nvPr>
        </p:nvSpPr>
        <p:spPr bwMode="auto">
          <a:xfrm>
            <a:off x="87313" y="742950"/>
            <a:ext cx="6621462" cy="3725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04875" y="4718050"/>
            <a:ext cx="4984750" cy="447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25" tIns="47713" rIns="95425" bIns="47713"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p:cNvSpPr>
            <a:spLocks noGrp="1" noChangeArrowheads="1"/>
          </p:cNvSpPr>
          <p:nvPr>
            <p:ph type="ftr" sz="quarter" idx="4"/>
          </p:nvPr>
        </p:nvSpPr>
        <p:spPr bwMode="auto">
          <a:xfrm>
            <a:off x="0" y="9434513"/>
            <a:ext cx="294322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25" tIns="47713" rIns="95425" bIns="47713" numCol="1" anchor="b" anchorCtr="0" compatLnSpc="1">
            <a:prstTxWarp prst="textNoShape">
              <a:avLst/>
            </a:prstTxWarp>
          </a:bodyPr>
          <a:lstStyle>
            <a:lvl1pPr defTabSz="954088">
              <a:defRPr sz="1300">
                <a:latin typeface="Arial" charset="0"/>
              </a:defRPr>
            </a:lvl1pPr>
          </a:lstStyle>
          <a:p>
            <a:pPr>
              <a:defRPr/>
            </a:pPr>
            <a:endParaRPr lang="en-GB"/>
          </a:p>
        </p:txBody>
      </p:sp>
      <p:sp>
        <p:nvSpPr>
          <p:cNvPr id="4103" name="Rectangle 7"/>
          <p:cNvSpPr>
            <a:spLocks noGrp="1" noChangeArrowheads="1"/>
          </p:cNvSpPr>
          <p:nvPr>
            <p:ph type="sldNum" sz="quarter" idx="5"/>
          </p:nvPr>
        </p:nvSpPr>
        <p:spPr bwMode="auto">
          <a:xfrm>
            <a:off x="3851275" y="9434513"/>
            <a:ext cx="294322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25" tIns="47713" rIns="95425" bIns="47713" numCol="1" anchor="b" anchorCtr="0" compatLnSpc="1">
            <a:prstTxWarp prst="textNoShape">
              <a:avLst/>
            </a:prstTxWarp>
          </a:bodyPr>
          <a:lstStyle>
            <a:lvl1pPr algn="r" defTabSz="954088">
              <a:defRPr sz="1300"/>
            </a:lvl1pPr>
          </a:lstStyle>
          <a:p>
            <a:pPr>
              <a:defRPr/>
            </a:pPr>
            <a:fld id="{66724FE0-EA35-475C-8F39-C8E96F52BE9A}" type="slidenum">
              <a:rPr lang="en-GB" altLang="en-US"/>
              <a:pPr>
                <a:defRPr/>
              </a:pPr>
              <a:t>‹#›</a:t>
            </a:fld>
            <a:endParaRPr lang="en-GB" altLang="en-US"/>
          </a:p>
        </p:txBody>
      </p:sp>
    </p:spTree>
    <p:extLst>
      <p:ext uri="{BB962C8B-B14F-4D97-AF65-F5344CB8AC3E}">
        <p14:creationId xmlns:p14="http://schemas.microsoft.com/office/powerpoint/2010/main" val="34177942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54088">
              <a:defRPr sz="2400">
                <a:solidFill>
                  <a:schemeClr val="tx1"/>
                </a:solidFill>
                <a:latin typeface="Arial" panose="020B0604020202020204" pitchFamily="34" charset="0"/>
                <a:ea typeface="ヒラギノ角ゴ Pro W3" pitchFamily="28" charset="-128"/>
              </a:defRPr>
            </a:lvl1pPr>
            <a:lvl2pPr marL="742950" indent="-285750" defTabSz="954088">
              <a:defRPr sz="2400">
                <a:solidFill>
                  <a:schemeClr val="tx1"/>
                </a:solidFill>
                <a:latin typeface="Arial" panose="020B0604020202020204" pitchFamily="34" charset="0"/>
                <a:ea typeface="ヒラギノ角ゴ Pro W3" pitchFamily="28" charset="-128"/>
              </a:defRPr>
            </a:lvl2pPr>
            <a:lvl3pPr marL="1143000" indent="-228600" defTabSz="954088">
              <a:defRPr sz="2400">
                <a:solidFill>
                  <a:schemeClr val="tx1"/>
                </a:solidFill>
                <a:latin typeface="Arial" panose="020B0604020202020204" pitchFamily="34" charset="0"/>
                <a:ea typeface="ヒラギノ角ゴ Pro W3" pitchFamily="28" charset="-128"/>
              </a:defRPr>
            </a:lvl3pPr>
            <a:lvl4pPr marL="1600200" indent="-228600" defTabSz="954088">
              <a:defRPr sz="2400">
                <a:solidFill>
                  <a:schemeClr val="tx1"/>
                </a:solidFill>
                <a:latin typeface="Arial" panose="020B0604020202020204" pitchFamily="34" charset="0"/>
                <a:ea typeface="ヒラギノ角ゴ Pro W3" pitchFamily="28" charset="-128"/>
              </a:defRPr>
            </a:lvl4pPr>
            <a:lvl5pPr marL="2057400" indent="-228600" defTabSz="954088">
              <a:defRPr sz="2400">
                <a:solidFill>
                  <a:schemeClr val="tx1"/>
                </a:solidFill>
                <a:latin typeface="Arial" panose="020B0604020202020204" pitchFamily="34" charset="0"/>
                <a:ea typeface="ヒラギノ角ゴ Pro W3" pitchFamily="28" charset="-128"/>
              </a:defRPr>
            </a:lvl5pPr>
            <a:lvl6pPr marL="2514600" indent="-228600" defTabSz="954088"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6pPr>
            <a:lvl7pPr marL="2971800" indent="-228600" defTabSz="954088"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7pPr>
            <a:lvl8pPr marL="3429000" indent="-228600" defTabSz="954088"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8pPr>
            <a:lvl9pPr marL="3886200" indent="-228600" defTabSz="954088"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9pPr>
          </a:lstStyle>
          <a:p>
            <a:fld id="{E428E99D-8D2B-4C65-94A2-17FA697A914F}" type="slidenum">
              <a:rPr lang="en-GB" altLang="en-US" sz="1300" smtClean="0"/>
              <a:pPr/>
              <a:t>1</a:t>
            </a:fld>
            <a:endParaRPr lang="en-GB" altLang="en-US" sz="1300"/>
          </a:p>
        </p:txBody>
      </p:sp>
      <p:sp>
        <p:nvSpPr>
          <p:cNvPr id="20483" name="Rectangle 2"/>
          <p:cNvSpPr>
            <a:spLocks noGrp="1" noChangeArrowheads="1"/>
          </p:cNvSpPr>
          <p:nvPr>
            <p:ph type="body" idx="1"/>
          </p:nvPr>
        </p:nvSpPr>
        <p:spPr>
          <a:xfrm>
            <a:off x="904875" y="4718050"/>
            <a:ext cx="4983163" cy="446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GB" altLang="en-US" dirty="0"/>
          </a:p>
        </p:txBody>
      </p:sp>
      <p:sp>
        <p:nvSpPr>
          <p:cNvPr id="20484" name="Rectangle 3"/>
          <p:cNvSpPr>
            <a:spLocks noGrp="1" noRot="1" noChangeAspect="1" noChangeArrowheads="1" noTextEdit="1"/>
          </p:cNvSpPr>
          <p:nvPr>
            <p:ph type="sldImg"/>
          </p:nvPr>
        </p:nvSpPr>
        <p:spPr>
          <a:xfrm>
            <a:off x="98425" y="750888"/>
            <a:ext cx="6594475" cy="3709987"/>
          </a:xfrm>
          <a:noFill/>
          <a:ln w="12700" cap="flat">
            <a:solidFill>
              <a:schemeClr val="tx1"/>
            </a:solidFill>
          </a:ln>
        </p:spPr>
      </p:sp>
    </p:spTree>
    <p:extLst>
      <p:ext uri="{BB962C8B-B14F-4D97-AF65-F5344CB8AC3E}">
        <p14:creationId xmlns:p14="http://schemas.microsoft.com/office/powerpoint/2010/main" val="2079677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6724FE0-EA35-475C-8F39-C8E96F52BE9A}" type="slidenum">
              <a:rPr lang="en-GB" altLang="en-US" smtClean="0"/>
              <a:pPr>
                <a:defRPr/>
              </a:pPr>
              <a:t>14</a:t>
            </a:fld>
            <a:endParaRPr lang="en-GB" altLang="en-US"/>
          </a:p>
        </p:txBody>
      </p:sp>
    </p:spTree>
    <p:extLst>
      <p:ext uri="{BB962C8B-B14F-4D97-AF65-F5344CB8AC3E}">
        <p14:creationId xmlns:p14="http://schemas.microsoft.com/office/powerpoint/2010/main" val="3873924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GB" dirty="0"/>
              </a:p>
            </p:txBody>
          </p:sp>
        </mc:Choice>
        <mc:Fallback xmlns="">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Irradiations were repeated every two minutes. For each irradiation, a quadratic fit as a function of time is applied to the pre- and post- irradiation drift curves. These drifts are extrapolated and the increase in temperature is determined from the offset between the two drifts (Fig. 1). The average absorbed dose to the core is determined by multiplying the measured increase in temperature by the specific heat capacity of the core, which was determined experimentally at NPL [28]. </a:t>
                </a:r>
              </a:p>
              <a:p>
                <a:endParaRPr lang="en-GB" sz="1800" dirty="0">
                  <a:effectLst/>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The absorbed dose-to-core is converted to absorbed dose-to-water by the product of the necessary beam-dependent correction factors which were determined using Monte Carlo simulations</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i</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The impurity correction factor, </a:t>
                </a:r>
                <a:r>
                  <a:rPr lang="en-GB" sz="1800" i="0">
                    <a:effectLst/>
                    <a:latin typeface="Cambria Math" panose="02040503050406030204" pitchFamily="18" charset="0"/>
                    <a:ea typeface="Calibri" panose="020F0502020204030204" pitchFamily="34" charset="0"/>
                    <a:cs typeface="Calibri" panose="020F0502020204030204" pitchFamily="34" charset="0"/>
                  </a:rPr>
                  <a:t>𝑘_imp</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accounts for the presence of non-graphite components in the calorimeter geometry, such as thermistors, epoxy resin (to hold the thermistors), and thermistor wires. </a:t>
                </a:r>
                <a:r>
                  <a:rPr lang="en-GB" sz="1800" i="0">
                    <a:effectLst/>
                    <a:latin typeface="Cambria Math" panose="02040503050406030204" pitchFamily="18" charset="0"/>
                    <a:ea typeface="Calibri" panose="020F0502020204030204" pitchFamily="34" charset="0"/>
                    <a:cs typeface="Calibri" panose="020F0502020204030204" pitchFamily="34" charset="0"/>
                  </a:rPr>
                  <a:t>𝑘_imp</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is determined as the ratio between the dose averaged over the core in a pure graphite geometry (with vacuum gaps) and the dose averaged over the core in the real geometry with all the non-graphite components.  </a:t>
                </a:r>
                <a:r>
                  <a:rPr lang="en-GB" sz="1800" i="0">
                    <a:effectLst/>
                    <a:latin typeface="Cambria Math" panose="02040503050406030204" pitchFamily="18" charset="0"/>
                    <a:ea typeface="Calibri" panose="020F0502020204030204" pitchFamily="34" charset="0"/>
                    <a:cs typeface="Calibri" panose="020F0502020204030204" pitchFamily="34" charset="0"/>
                  </a:rPr>
                  <a:t>𝑘_gap</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accounts for the presence of vacuum gaps within the calorimeter to minimise heat transfers. </a:t>
                </a:r>
                <a:r>
                  <a:rPr lang="en-GB" sz="1800" i="0">
                    <a:effectLst/>
                    <a:latin typeface="Cambria Math" panose="02040503050406030204" pitchFamily="18" charset="0"/>
                    <a:ea typeface="Calibri" panose="020F0502020204030204" pitchFamily="34" charset="0"/>
                    <a:cs typeface="Calibri" panose="020F0502020204030204" pitchFamily="34" charset="0"/>
                  </a:rPr>
                  <a:t>𝑘_gap</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was determined by modelling the calorimeter with a compensated geometry.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product </a:t>
                </a:r>
                <a:r>
                  <a:rPr lang="en-GB" sz="1800" i="0">
                    <a:effectLst/>
                    <a:latin typeface="Cambria Math" panose="02040503050406030204" pitchFamily="18" charset="0"/>
                    <a:ea typeface="Calibri" panose="020F0502020204030204" pitchFamily="34" charset="0"/>
                    <a:cs typeface="Calibri" panose="020F0502020204030204" pitchFamily="34" charset="0"/>
                  </a:rPr>
                  <a:t>𝑘_imp</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0">
                    <a:effectLst/>
                    <a:latin typeface="Cambria Math" panose="02040503050406030204" pitchFamily="18" charset="0"/>
                    <a:ea typeface="Calibri" panose="020F0502020204030204" pitchFamily="34" charset="0"/>
                    <a:cs typeface="Calibri" panose="020F0502020204030204" pitchFamily="34" charset="0"/>
                  </a:rPr>
                  <a:t>𝑘_gap</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converts the dose-to-core in the real calorimeter geometry to dose-to-graphite in a geometry composed of homogeneous graphite. Dose-to graphite is converted to dose-to-water by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(iii) the </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water-to-graphite mass-stopping-power ratio, </a:t>
                </a:r>
                <a:r>
                  <a:rPr lang="en-GB" sz="1800" i="0">
                    <a:effectLst/>
                    <a:latin typeface="Cambria Math" panose="02040503050406030204" pitchFamily="18" charset="0"/>
                    <a:ea typeface="Calibri" panose="020F0502020204030204" pitchFamily="34" charset="0"/>
                    <a:cs typeface="Calibri" panose="020F0502020204030204" pitchFamily="34" charset="0"/>
                  </a:rPr>
                  <a:t>𝑠_(w,g)</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and (iv)</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the fluence correction factor, </a:t>
                </a:r>
                <a:r>
                  <a:rPr lang="en-GB" sz="1800" i="0">
                    <a:effectLst/>
                    <a:latin typeface="Cambria Math" panose="02040503050406030204" pitchFamily="18" charset="0"/>
                    <a:ea typeface="Calibri" panose="020F0502020204030204" pitchFamily="34" charset="0"/>
                    <a:cs typeface="Calibri" panose="020F0502020204030204" pitchFamily="34" charset="0"/>
                  </a:rPr>
                  <a:t>𝑘_fl</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to correct for the difference in fluence at water-equivalent depths between water and graphite</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The </a:t>
                </a:r>
                <a:r>
                  <a:rPr lang="en-GB" sz="1800" i="0">
                    <a:effectLst/>
                    <a:latin typeface="Cambria Math" panose="02040503050406030204" pitchFamily="18" charset="0"/>
                    <a:ea typeface="Calibri" panose="020F0502020204030204" pitchFamily="34" charset="0"/>
                    <a:cs typeface="Calibri" panose="020F0502020204030204" pitchFamily="34" charset="0"/>
                  </a:rPr>
                  <a:t>𝑠_(w,g)</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ratio is determined as an integral over the charged particle spectrum and </a:t>
                </a:r>
                <a:r>
                  <a:rPr lang="en-GB" sz="1800" i="0">
                    <a:effectLst/>
                    <a:latin typeface="Cambria Math" panose="02040503050406030204" pitchFamily="18" charset="0"/>
                    <a:ea typeface="Calibri" panose="020F0502020204030204" pitchFamily="34" charset="0"/>
                    <a:cs typeface="Calibri" panose="020F0502020204030204" pitchFamily="34" charset="0"/>
                  </a:rPr>
                  <a:t>𝑘_fl</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determined from the charged particle fluence differential in energy between water and graphite [25].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i="0">
                    <a:effectLst/>
                    <a:latin typeface="Cambria Math" panose="02040503050406030204" pitchFamily="18" charset="0"/>
                    <a:ea typeface="Calibri" panose="020F0502020204030204" pitchFamily="34" charset="0"/>
                    <a:cs typeface="Calibri" panose="020F0502020204030204" pitchFamily="34" charset="0"/>
                  </a:rPr>
                  <a:t>𝑘_(z, cal)</a:t>
                </a:r>
                <a:r>
                  <a:rPr lang="en-GB" sz="1800" dirty="0">
                    <a:effectLst/>
                    <a:latin typeface="Calibri" panose="020F0502020204030204" pitchFamily="34" charset="0"/>
                    <a:ea typeface="Times New Roman" panose="02020603050405020304" pitchFamily="18" charset="0"/>
                  </a:rPr>
                  <a:t> (corrects for the reference distance from the beam’s source). </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endParaRPr lang="en-GB" dirty="0"/>
              </a:p>
            </p:txBody>
          </p:sp>
        </mc:Fallback>
      </mc:AlternateContent>
      <p:sp>
        <p:nvSpPr>
          <p:cNvPr id="4" name="Slide Number Placeholder 3"/>
          <p:cNvSpPr>
            <a:spLocks noGrp="1"/>
          </p:cNvSpPr>
          <p:nvPr>
            <p:ph type="sldNum" sz="quarter" idx="5"/>
          </p:nvPr>
        </p:nvSpPr>
        <p:spPr/>
        <p:txBody>
          <a:bodyPr/>
          <a:lstStyle/>
          <a:p>
            <a:pPr>
              <a:defRPr/>
            </a:pPr>
            <a:fld id="{66724FE0-EA35-475C-8F39-C8E96F52BE9A}" type="slidenum">
              <a:rPr lang="en-GB" altLang="en-US" smtClean="0"/>
              <a:pPr>
                <a:defRPr/>
              </a:pPr>
              <a:t>15</a:t>
            </a:fld>
            <a:endParaRPr lang="en-GB" altLang="en-US"/>
          </a:p>
        </p:txBody>
      </p:sp>
    </p:spTree>
    <p:extLst>
      <p:ext uri="{BB962C8B-B14F-4D97-AF65-F5344CB8AC3E}">
        <p14:creationId xmlns:p14="http://schemas.microsoft.com/office/powerpoint/2010/main" val="4158561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5"/>
          </p:nvPr>
        </p:nvSpPr>
        <p:spPr/>
        <p:txBody>
          <a:bodyPr/>
          <a:lstStyle/>
          <a:p>
            <a:pPr marL="0" marR="0" lvl="0" indent="0" algn="r" defTabSz="954088" rtl="0" eaLnBrk="0" fontAlgn="base" latinLnBrk="0" hangingPunct="0">
              <a:lnSpc>
                <a:spcPct val="100000"/>
              </a:lnSpc>
              <a:spcBef>
                <a:spcPct val="0"/>
              </a:spcBef>
              <a:spcAft>
                <a:spcPct val="0"/>
              </a:spcAft>
              <a:buClrTx/>
              <a:buSzTx/>
              <a:buFontTx/>
              <a:buNone/>
              <a:tabLst/>
              <a:defRPr/>
            </a:pPr>
            <a:fld id="{F7DA72D6-8F55-4BCA-9F8A-33D13D1EAC68}" type="slidenum">
              <a:rPr kumimoji="0" lang="en-GB" sz="13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28" charset="-128"/>
                <a:cs typeface="+mn-cs"/>
              </a:rPr>
              <a:pPr marL="0" marR="0" lvl="0" indent="0" algn="r" defTabSz="954088" rtl="0" eaLnBrk="0" fontAlgn="base" latinLnBrk="0" hangingPunct="0">
                <a:lnSpc>
                  <a:spcPct val="100000"/>
                </a:lnSpc>
                <a:spcBef>
                  <a:spcPct val="0"/>
                </a:spcBef>
                <a:spcAft>
                  <a:spcPct val="0"/>
                </a:spcAft>
                <a:buClrTx/>
                <a:buSzTx/>
                <a:buFontTx/>
                <a:buNone/>
                <a:tabLst/>
                <a:defRPr/>
              </a:pPr>
              <a:t>16</a:t>
            </a:fld>
            <a:endParaRPr kumimoji="0" lang="en-GB" sz="13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28" charset="-128"/>
              <a:cs typeface="+mn-cs"/>
            </a:endParaRPr>
          </a:p>
        </p:txBody>
      </p:sp>
    </p:spTree>
    <p:extLst>
      <p:ext uri="{BB962C8B-B14F-4D97-AF65-F5344CB8AC3E}">
        <p14:creationId xmlns:p14="http://schemas.microsoft.com/office/powerpoint/2010/main" val="84121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6724FE0-EA35-475C-8F39-C8E96F52BE9A}" type="slidenum">
              <a:rPr lang="en-GB" altLang="en-US" smtClean="0"/>
              <a:pPr>
                <a:defRPr/>
              </a:pPr>
              <a:t>17</a:t>
            </a:fld>
            <a:endParaRPr lang="en-GB" altLang="en-US"/>
          </a:p>
        </p:txBody>
      </p:sp>
    </p:spTree>
    <p:extLst>
      <p:ext uri="{BB962C8B-B14F-4D97-AF65-F5344CB8AC3E}">
        <p14:creationId xmlns:p14="http://schemas.microsoft.com/office/powerpoint/2010/main" val="959773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6724FE0-EA35-475C-8F39-C8E96F52BE9A}" type="slidenum">
              <a:rPr lang="en-GB" altLang="en-US" smtClean="0"/>
              <a:pPr>
                <a:defRPr/>
              </a:pPr>
              <a:t>2</a:t>
            </a:fld>
            <a:endParaRPr lang="en-GB" altLang="en-US"/>
          </a:p>
        </p:txBody>
      </p:sp>
    </p:spTree>
    <p:extLst>
      <p:ext uri="{BB962C8B-B14F-4D97-AF65-F5344CB8AC3E}">
        <p14:creationId xmlns:p14="http://schemas.microsoft.com/office/powerpoint/2010/main" val="4203627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6724FE0-EA35-475C-8F39-C8E96F52BE9A}" type="slidenum">
              <a:rPr lang="en-GB" altLang="en-US" smtClean="0"/>
              <a:pPr>
                <a:defRPr/>
              </a:pPr>
              <a:t>3</a:t>
            </a:fld>
            <a:endParaRPr lang="en-GB" altLang="en-US"/>
          </a:p>
        </p:txBody>
      </p:sp>
    </p:spTree>
    <p:extLst>
      <p:ext uri="{BB962C8B-B14F-4D97-AF65-F5344CB8AC3E}">
        <p14:creationId xmlns:p14="http://schemas.microsoft.com/office/powerpoint/2010/main" val="2571540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A72D6-8F55-4BCA-9F8A-33D13D1EAC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89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A72D6-8F55-4BCA-9F8A-33D13D1EAC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358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A72D6-8F55-4BCA-9F8A-33D13D1EAC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742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A72D6-8F55-4BCA-9F8A-33D13D1EAC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403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A72D6-8F55-4BCA-9F8A-33D13D1EAC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399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6724FE0-EA35-475C-8F39-C8E96F52BE9A}" type="slidenum">
              <a:rPr lang="en-GB" altLang="en-US" smtClean="0"/>
              <a:pPr>
                <a:defRPr/>
              </a:pPr>
              <a:t>11</a:t>
            </a:fld>
            <a:endParaRPr lang="en-GB" altLang="en-US"/>
          </a:p>
        </p:txBody>
      </p:sp>
    </p:spTree>
    <p:extLst>
      <p:ext uri="{BB962C8B-B14F-4D97-AF65-F5344CB8AC3E}">
        <p14:creationId xmlns:p14="http://schemas.microsoft.com/office/powerpoint/2010/main" val="28212675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873250"/>
            <a:ext cx="12192000" cy="4191000"/>
          </a:xfrm>
          <a:prstGeom prst="rect">
            <a:avLst/>
          </a:prstGeom>
          <a:solidFill>
            <a:schemeClr val="accent1">
              <a:lumMod val="60000"/>
              <a:lumOff val="40000"/>
            </a:schemeClr>
          </a:solidFill>
          <a:ln>
            <a:noFill/>
          </a:ln>
        </p:spPr>
        <p:txBody>
          <a:bodyPr wrap="none" anchor="ctr"/>
          <a:lstStyle>
            <a:defPPr>
              <a:defRPr lang="en-GB"/>
            </a:defPPr>
            <a:lvl1pPr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1pPr>
            <a:lvl2pPr marL="4572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pPr algn="ctr">
              <a:defRPr/>
            </a:pPr>
            <a:endParaRPr lang="en-US" altLang="en-US" sz="2400"/>
          </a:p>
        </p:txBody>
      </p:sp>
      <p:pic>
        <p:nvPicPr>
          <p:cNvPr id="5" name="Picture 1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25631" y="620713"/>
            <a:ext cx="1980191"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hasCustomPrompt="1"/>
          </p:nvPr>
        </p:nvSpPr>
        <p:spPr>
          <a:xfrm>
            <a:off x="914400" y="2130426"/>
            <a:ext cx="10363200" cy="2192110"/>
          </a:xfrm>
        </p:spPr>
        <p:txBody>
          <a:bodyPr/>
          <a:lstStyle>
            <a:lvl1pPr algn="l">
              <a:defRPr sz="3200" b="1" baseline="0">
                <a:solidFill>
                  <a:schemeClr val="bg1"/>
                </a:solidFill>
                <a:latin typeface="+mn-lt"/>
              </a:defRPr>
            </a:lvl1pPr>
          </a:lstStyle>
          <a:p>
            <a:r>
              <a:rPr lang="en-GB" dirty="0"/>
              <a:t>Title</a:t>
            </a:r>
          </a:p>
        </p:txBody>
      </p:sp>
      <p:sp>
        <p:nvSpPr>
          <p:cNvPr id="10" name="Subtitle 2"/>
          <p:cNvSpPr>
            <a:spLocks noGrp="1"/>
          </p:cNvSpPr>
          <p:nvPr>
            <p:ph type="subTitle" idx="1"/>
          </p:nvPr>
        </p:nvSpPr>
        <p:spPr>
          <a:xfrm>
            <a:off x="911424" y="4506686"/>
            <a:ext cx="8534400" cy="1132114"/>
          </a:xfrm>
        </p:spPr>
        <p:txBody>
          <a:bodyPr/>
          <a:lstStyle>
            <a:lvl1pPr marL="0" indent="0" algn="l">
              <a:buNone/>
              <a:defRPr strike="sngStrike">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Rectangle 1026"/>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dirty="0"/>
          </a:p>
        </p:txBody>
      </p:sp>
      <p:sp>
        <p:nvSpPr>
          <p:cNvPr id="7" name="Rectangle 1027"/>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dirty="0"/>
          </a:p>
        </p:txBody>
      </p:sp>
      <p:sp>
        <p:nvSpPr>
          <p:cNvPr id="8" name="Rectangle 1028"/>
          <p:cNvSpPr>
            <a:spLocks noGrp="1" noChangeArrowheads="1"/>
          </p:cNvSpPr>
          <p:nvPr>
            <p:ph type="sldNum" sz="quarter" idx="12"/>
          </p:nvPr>
        </p:nvSpPr>
        <p:spPr>
          <a:xfrm>
            <a:off x="9445824" y="6248400"/>
            <a:ext cx="2540000" cy="457200"/>
          </a:xfrm>
        </p:spPr>
        <p:txBody>
          <a:bodyPr/>
          <a:lstStyle>
            <a:lvl1pPr>
              <a:defRPr smtClean="0"/>
            </a:lvl1pPr>
          </a:lstStyle>
          <a:p>
            <a:pPr>
              <a:defRPr/>
            </a:pPr>
            <a:fld id="{794D72B5-D667-4CA6-B298-7ED40789B1DE}" type="slidenum">
              <a:rPr lang="en-GB" altLang="en-US"/>
              <a:pPr>
                <a:defRPr/>
              </a:pPr>
              <a:t>‹#›</a:t>
            </a:fld>
            <a:endParaRPr lang="en-GB" altLang="en-US" dirty="0"/>
          </a:p>
        </p:txBody>
      </p:sp>
    </p:spTree>
    <p:extLst>
      <p:ext uri="{BB962C8B-B14F-4D97-AF65-F5344CB8AC3E}">
        <p14:creationId xmlns:p14="http://schemas.microsoft.com/office/powerpoint/2010/main" val="1945403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6" name="Footer Placeholder 5"/>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53889157-2D18-4198-BE22-3EA44111C366}" type="slidenum">
              <a:rPr lang="en-GB" altLang="en-US"/>
              <a:pPr>
                <a:defRPr/>
              </a:pPr>
              <a:t>‹#›</a:t>
            </a:fld>
            <a:endParaRPr lang="en-GB" altLang="en-US"/>
          </a:p>
        </p:txBody>
      </p:sp>
    </p:spTree>
    <p:extLst>
      <p:ext uri="{BB962C8B-B14F-4D97-AF65-F5344CB8AC3E}">
        <p14:creationId xmlns:p14="http://schemas.microsoft.com/office/powerpoint/2010/main" val="131612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9FAB2C57-8955-423F-917B-50E3DCB6433B}" type="slidenum">
              <a:rPr lang="en-GB" altLang="en-US"/>
              <a:pPr>
                <a:defRPr/>
              </a:pPr>
              <a:t>‹#›</a:t>
            </a:fld>
            <a:endParaRPr lang="en-GB" altLang="en-US"/>
          </a:p>
        </p:txBody>
      </p:sp>
    </p:spTree>
    <p:extLst>
      <p:ext uri="{BB962C8B-B14F-4D97-AF65-F5344CB8AC3E}">
        <p14:creationId xmlns:p14="http://schemas.microsoft.com/office/powerpoint/2010/main" val="792740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82000" y="304800"/>
            <a:ext cx="25908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7569200" cy="5867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A393B685-0F1D-4936-9CDA-00F182410766}" type="slidenum">
              <a:rPr lang="en-GB" altLang="en-US"/>
              <a:pPr>
                <a:defRPr/>
              </a:pPr>
              <a:t>‹#›</a:t>
            </a:fld>
            <a:endParaRPr lang="en-GB" altLang="en-US"/>
          </a:p>
        </p:txBody>
      </p:sp>
    </p:spTree>
    <p:extLst>
      <p:ext uri="{BB962C8B-B14F-4D97-AF65-F5344CB8AC3E}">
        <p14:creationId xmlns:p14="http://schemas.microsoft.com/office/powerpoint/2010/main" val="2960556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363200" cy="1143000"/>
          </a:xfrm>
        </p:spPr>
        <p:txBody>
          <a:bodyPr/>
          <a:lstStyle/>
          <a:p>
            <a:r>
              <a:rPr lang="en-US"/>
              <a:t>Click to edit Master title style</a:t>
            </a:r>
          </a:p>
        </p:txBody>
      </p:sp>
      <p:sp>
        <p:nvSpPr>
          <p:cNvPr id="3" name="Table Placeholder 2"/>
          <p:cNvSpPr>
            <a:spLocks noGrp="1"/>
          </p:cNvSpPr>
          <p:nvPr>
            <p:ph type="tbl" idx="1"/>
          </p:nvPr>
        </p:nvSpPr>
        <p:spPr>
          <a:xfrm>
            <a:off x="609600" y="2057400"/>
            <a:ext cx="10363200" cy="4114800"/>
          </a:xfrm>
        </p:spPr>
        <p:txBody>
          <a:bodyPr/>
          <a:lstStyle/>
          <a:p>
            <a:pPr lvl="0"/>
            <a:r>
              <a:rPr lang="en-US" noProof="0"/>
              <a:t>Click icon to add table</a:t>
            </a:r>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6617610E-2C5A-44D5-8742-574BAC765E69}" type="slidenum">
              <a:rPr lang="en-GB" altLang="en-US"/>
              <a:pPr>
                <a:defRPr/>
              </a:pPr>
              <a:t>‹#›</a:t>
            </a:fld>
            <a:endParaRPr lang="en-GB" altLang="en-US"/>
          </a:p>
        </p:txBody>
      </p:sp>
    </p:spTree>
    <p:extLst>
      <p:ext uri="{BB962C8B-B14F-4D97-AF65-F5344CB8AC3E}">
        <p14:creationId xmlns:p14="http://schemas.microsoft.com/office/powerpoint/2010/main" val="3398953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3632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20574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5892800" y="2057400"/>
            <a:ext cx="5080000" cy="4114800"/>
          </a:xfrm>
        </p:spPr>
        <p:txBody>
          <a:bodyPr/>
          <a:lstStyle/>
          <a:p>
            <a:pPr lvl="0"/>
            <a:r>
              <a:rPr lang="en-US" noProof="0"/>
              <a:t>Click icon to add online image</a:t>
            </a:r>
            <a:endParaRPr lang="en-GB" noProof="0"/>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6" name="Footer Placeholder 5"/>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35B682C5-7AD5-4627-951F-321EC0C4768B}" type="slidenum">
              <a:rPr lang="en-GB" altLang="en-US"/>
              <a:pPr>
                <a:defRPr/>
              </a:pPr>
              <a:t>‹#›</a:t>
            </a:fld>
            <a:endParaRPr lang="en-GB" altLang="en-US"/>
          </a:p>
        </p:txBody>
      </p:sp>
    </p:spTree>
    <p:extLst>
      <p:ext uri="{BB962C8B-B14F-4D97-AF65-F5344CB8AC3E}">
        <p14:creationId xmlns:p14="http://schemas.microsoft.com/office/powerpoint/2010/main" val="4072057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304800"/>
            <a:ext cx="85217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20574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892800" y="20574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6" name="Rectangle 3"/>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a:p>
        </p:txBody>
      </p:sp>
      <p:sp>
        <p:nvSpPr>
          <p:cNvPr id="7" name="Rectangle 4"/>
          <p:cNvSpPr>
            <a:spLocks noGrp="1" noChangeArrowheads="1"/>
          </p:cNvSpPr>
          <p:nvPr>
            <p:ph type="sldNum" sz="quarter" idx="12"/>
          </p:nvPr>
        </p:nvSpPr>
        <p:spPr/>
        <p:txBody>
          <a:bodyPr/>
          <a:lstStyle>
            <a:lvl1pPr>
              <a:defRPr/>
            </a:lvl1pPr>
          </a:lstStyle>
          <a:p>
            <a:pPr>
              <a:defRPr/>
            </a:pPr>
            <a:fld id="{E6C6729F-0983-4D9C-8D0F-A3D324C0A48F}" type="slidenum">
              <a:rPr lang="en-GB" altLang="en-US"/>
              <a:pPr>
                <a:defRPr/>
              </a:pPr>
              <a:t>‹#›</a:t>
            </a:fld>
            <a:endParaRPr lang="en-GB" altLang="en-US"/>
          </a:p>
        </p:txBody>
      </p:sp>
    </p:spTree>
    <p:extLst>
      <p:ext uri="{BB962C8B-B14F-4D97-AF65-F5344CB8AC3E}">
        <p14:creationId xmlns:p14="http://schemas.microsoft.com/office/powerpoint/2010/main" val="3655232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719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487" y="260648"/>
            <a:ext cx="9064887" cy="1143000"/>
          </a:xfrm>
        </p:spPr>
        <p:txBody>
          <a:bodyPr/>
          <a:lstStyle>
            <a:lvl1pPr>
              <a:defRPr/>
            </a:lvl1pPr>
          </a:lstStyle>
          <a:p>
            <a:r>
              <a:rPr lang="en-US" dirty="0"/>
              <a:t>Test 1</a:t>
            </a:r>
          </a:p>
        </p:txBody>
      </p:sp>
      <p:sp>
        <p:nvSpPr>
          <p:cNvPr id="3" name="Content Placeholder 2"/>
          <p:cNvSpPr>
            <a:spLocks noGrp="1"/>
          </p:cNvSpPr>
          <p:nvPr>
            <p:ph idx="1" hasCustomPrompt="1"/>
          </p:nvPr>
        </p:nvSpPr>
        <p:spPr>
          <a:xfrm>
            <a:off x="391487" y="1646536"/>
            <a:ext cx="11386656" cy="4525664"/>
          </a:xfrm>
        </p:spPr>
        <p:txBody>
          <a:bodyPr/>
          <a:lstStyle>
            <a:lvl1pPr>
              <a:defRPr/>
            </a:lvl1pPr>
          </a:lstStyle>
          <a:p>
            <a:pPr lvl="0"/>
            <a:r>
              <a:rPr lang="en-US" dirty="0"/>
              <a:t>Test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sldNum" sz="quarter" idx="12"/>
          </p:nvPr>
        </p:nvSpPr>
        <p:spPr>
          <a:xfrm>
            <a:off x="9269232" y="6248400"/>
            <a:ext cx="2540000" cy="457200"/>
          </a:xfrm>
        </p:spPr>
        <p:txBody>
          <a:bodyPr/>
          <a:lstStyle>
            <a:lvl1pPr>
              <a:defRPr smtClean="0"/>
            </a:lvl1pPr>
          </a:lstStyle>
          <a:p>
            <a:pPr>
              <a:defRPr/>
            </a:pPr>
            <a:fld id="{3D93CD89-4241-4413-B0EE-2CCD4382CCAF}" type="slidenum">
              <a:rPr lang="en-GB" altLang="en-US" smtClean="0"/>
              <a:pPr>
                <a:defRPr/>
              </a:pPr>
              <a:t>‹#›</a:t>
            </a:fld>
            <a:endParaRPr lang="en-GB" altLang="en-US" dirty="0"/>
          </a:p>
        </p:txBody>
      </p:sp>
    </p:spTree>
    <p:extLst>
      <p:ext uri="{BB962C8B-B14F-4D97-AF65-F5344CB8AC3E}">
        <p14:creationId xmlns:p14="http://schemas.microsoft.com/office/powerpoint/2010/main" val="150937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03E60E51-F374-4684-962C-E181CDD4CF71}" type="slidenum">
              <a:rPr lang="en-GB" altLang="en-US"/>
              <a:pPr>
                <a:defRPr/>
              </a:pPr>
              <a:t>‹#›</a:t>
            </a:fld>
            <a:endParaRPr lang="en-GB" altLang="en-US"/>
          </a:p>
        </p:txBody>
      </p:sp>
    </p:spTree>
    <p:extLst>
      <p:ext uri="{BB962C8B-B14F-4D97-AF65-F5344CB8AC3E}">
        <p14:creationId xmlns:p14="http://schemas.microsoft.com/office/powerpoint/2010/main" val="1648522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60648"/>
            <a:ext cx="8942784" cy="1143000"/>
          </a:xfrm>
        </p:spPr>
        <p:txBody>
          <a:bodyPr/>
          <a:lstStyle/>
          <a:p>
            <a:r>
              <a:rPr lang="en-US"/>
              <a:t>Click to edit Master title style</a:t>
            </a:r>
          </a:p>
        </p:txBody>
      </p:sp>
      <p:sp>
        <p:nvSpPr>
          <p:cNvPr id="3" name="Content Placeholder 2"/>
          <p:cNvSpPr>
            <a:spLocks noGrp="1"/>
          </p:cNvSpPr>
          <p:nvPr>
            <p:ph sz="half" idx="1"/>
          </p:nvPr>
        </p:nvSpPr>
        <p:spPr>
          <a:xfrm>
            <a:off x="609600" y="2057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0" y="2057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6" name="Footer Placeholder 5"/>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CC9E116B-7E26-462B-B423-906BD8A1F3CE}" type="slidenum">
              <a:rPr lang="en-GB" altLang="en-US"/>
              <a:pPr>
                <a:defRPr/>
              </a:pPr>
              <a:t>‹#›</a:t>
            </a:fld>
            <a:endParaRPr lang="en-GB" altLang="en-US"/>
          </a:p>
        </p:txBody>
      </p:sp>
    </p:spTree>
    <p:extLst>
      <p:ext uri="{BB962C8B-B14F-4D97-AF65-F5344CB8AC3E}">
        <p14:creationId xmlns:p14="http://schemas.microsoft.com/office/powerpoint/2010/main" val="242779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8" name="Rectangle 5"/>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a:p>
        </p:txBody>
      </p:sp>
      <p:sp>
        <p:nvSpPr>
          <p:cNvPr id="9" name="Rectangle 6"/>
          <p:cNvSpPr>
            <a:spLocks noGrp="1" noChangeArrowheads="1"/>
          </p:cNvSpPr>
          <p:nvPr>
            <p:ph type="sldNum" sz="quarter" idx="12"/>
          </p:nvPr>
        </p:nvSpPr>
        <p:spPr/>
        <p:txBody>
          <a:bodyPr/>
          <a:lstStyle>
            <a:lvl1pPr>
              <a:defRPr smtClean="0"/>
            </a:lvl1pPr>
          </a:lstStyle>
          <a:p>
            <a:pPr>
              <a:defRPr/>
            </a:pPr>
            <a:fld id="{B43722F4-5835-4D7A-84A4-A2EBA433B3A3}" type="slidenum">
              <a:rPr lang="en-GB" altLang="en-US"/>
              <a:pPr>
                <a:defRPr/>
              </a:pPr>
              <a:t>‹#›</a:t>
            </a:fld>
            <a:endParaRPr lang="en-GB" altLang="en-US"/>
          </a:p>
        </p:txBody>
      </p:sp>
    </p:spTree>
    <p:extLst>
      <p:ext uri="{BB962C8B-B14F-4D97-AF65-F5344CB8AC3E}">
        <p14:creationId xmlns:p14="http://schemas.microsoft.com/office/powerpoint/2010/main" val="3619858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4" name="Rectangle 5"/>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a:p>
        </p:txBody>
      </p:sp>
      <p:sp>
        <p:nvSpPr>
          <p:cNvPr id="5" name="Rectangle 6"/>
          <p:cNvSpPr>
            <a:spLocks noGrp="1" noChangeArrowheads="1"/>
          </p:cNvSpPr>
          <p:nvPr>
            <p:ph type="sldNum" sz="quarter" idx="12"/>
          </p:nvPr>
        </p:nvSpPr>
        <p:spPr/>
        <p:txBody>
          <a:bodyPr/>
          <a:lstStyle>
            <a:lvl1pPr>
              <a:defRPr smtClean="0"/>
            </a:lvl1pPr>
          </a:lstStyle>
          <a:p>
            <a:pPr>
              <a:defRPr/>
            </a:pPr>
            <a:fld id="{3D93CD89-4241-4413-B0EE-2CCD4382CCAF}" type="slidenum">
              <a:rPr lang="en-GB" altLang="en-US"/>
              <a:pPr>
                <a:defRPr/>
              </a:pPr>
              <a:t>‹#›</a:t>
            </a:fld>
            <a:endParaRPr lang="en-GB" altLang="en-US" dirty="0"/>
          </a:p>
        </p:txBody>
      </p:sp>
    </p:spTree>
    <p:extLst>
      <p:ext uri="{BB962C8B-B14F-4D97-AF65-F5344CB8AC3E}">
        <p14:creationId xmlns:p14="http://schemas.microsoft.com/office/powerpoint/2010/main" val="76156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3" name="Rectangle 5"/>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smtClean="0"/>
            </a:lvl1pPr>
          </a:lstStyle>
          <a:p>
            <a:pPr>
              <a:defRPr/>
            </a:pPr>
            <a:fld id="{F107454D-1911-4250-B7C4-621D7F2539F8}" type="slidenum">
              <a:rPr lang="en-GB" altLang="en-US"/>
              <a:pPr>
                <a:defRPr/>
              </a:pPr>
              <a:t>‹#›</a:t>
            </a:fld>
            <a:endParaRPr lang="en-GB" altLang="en-US"/>
          </a:p>
        </p:txBody>
      </p:sp>
    </p:spTree>
    <p:extLst>
      <p:ext uri="{BB962C8B-B14F-4D97-AF65-F5344CB8AC3E}">
        <p14:creationId xmlns:p14="http://schemas.microsoft.com/office/powerpoint/2010/main" val="1313424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6" name="Footer Placeholder 5"/>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CC2BD8C8-39EA-424F-893E-0CE63E1DADCA}" type="slidenum">
              <a:rPr lang="en-GB" altLang="en-US"/>
              <a:pPr>
                <a:defRPr/>
              </a:pPr>
              <a:t>‹#›</a:t>
            </a:fld>
            <a:endParaRPr lang="en-GB" altLang="en-US"/>
          </a:p>
        </p:txBody>
      </p:sp>
    </p:spTree>
    <p:extLst>
      <p:ext uri="{BB962C8B-B14F-4D97-AF65-F5344CB8AC3E}">
        <p14:creationId xmlns:p14="http://schemas.microsoft.com/office/powerpoint/2010/main" val="3499792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9220200" y="6261103"/>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r>
              <a:rPr lang="en-GB" altLang="en-US" dirty="0"/>
              <a:t>1</a:t>
            </a:r>
          </a:p>
        </p:txBody>
      </p:sp>
      <p:sp>
        <p:nvSpPr>
          <p:cNvPr id="1028" name="Rectangle 15"/>
          <p:cNvSpPr>
            <a:spLocks noGrp="1" noChangeArrowheads="1"/>
          </p:cNvSpPr>
          <p:nvPr>
            <p:ph type="title"/>
          </p:nvPr>
        </p:nvSpPr>
        <p:spPr bwMode="auto">
          <a:xfrm>
            <a:off x="357718" y="260350"/>
            <a:ext cx="909954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endParaRPr lang="en-GB" altLang="en-US" dirty="0"/>
          </a:p>
        </p:txBody>
      </p:sp>
      <p:sp>
        <p:nvSpPr>
          <p:cNvPr id="2" name="Rectangle 16"/>
          <p:cNvSpPr>
            <a:spLocks noGrp="1" noChangeArrowheads="1"/>
          </p:cNvSpPr>
          <p:nvPr>
            <p:ph type="body" idx="1"/>
          </p:nvPr>
        </p:nvSpPr>
        <p:spPr bwMode="auto">
          <a:xfrm>
            <a:off x="357717" y="1646238"/>
            <a:ext cx="11402483"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0"/>
            <a:r>
              <a:rPr lang="en-GB" altLang="en-US" dirty="0"/>
              <a:t>Second level</a:t>
            </a:r>
          </a:p>
          <a:p>
            <a:pPr lvl="0"/>
            <a:r>
              <a:rPr lang="en-GB" altLang="en-US" dirty="0"/>
              <a:t>Third level</a:t>
            </a:r>
          </a:p>
          <a:p>
            <a:pPr lvl="0"/>
            <a:r>
              <a:rPr lang="en-GB" altLang="en-US" dirty="0"/>
              <a:t>Fourth level</a:t>
            </a:r>
          </a:p>
          <a:p>
            <a:pPr lvl="0"/>
            <a:r>
              <a:rPr lang="en-GB" altLang="en-US" dirty="0"/>
              <a:t>	- bullet point one</a:t>
            </a:r>
          </a:p>
        </p:txBody>
      </p:sp>
      <p:sp>
        <p:nvSpPr>
          <p:cNvPr id="1032" name="hc"/>
          <p:cNvSpPr txBox="1">
            <a:spLocks noChangeArrowheads="1"/>
          </p:cNvSpPr>
          <p:nvPr/>
        </p:nvSpPr>
        <p:spPr bwMode="auto">
          <a:xfrm>
            <a:off x="0" y="0"/>
            <a:ext cx="12192000" cy="246063"/>
          </a:xfrm>
          <a:prstGeom prst="rect">
            <a:avLst/>
          </a:prstGeom>
          <a:noFill/>
          <a:ln>
            <a:noFill/>
          </a:ln>
          <a:effectLst>
            <a:prstShdw prst="shdw17" dist="17961" dir="2700000">
              <a:schemeClr val="accent1">
                <a:gamma/>
                <a:shade val="60000"/>
                <a:invGamma/>
              </a:schemeClr>
            </a:prstShdw>
          </a:effectLst>
        </p:spPr>
        <p:txBody>
          <a:bodyPr>
            <a:spAutoFit/>
          </a:bodyPr>
          <a:lstStyle/>
          <a:p>
            <a:pPr algn="ctr">
              <a:defRPr/>
            </a:pPr>
            <a:endParaRPr kumimoji="0" lang="en-US" sz="1000" b="0" i="0" u="none" baseline="0">
              <a:solidFill>
                <a:srgbClr val="7F7F7F"/>
              </a:solidFill>
              <a:latin typeface="Arial" panose="020B0604020202020204" pitchFamily="34" charset="0"/>
            </a:endParaRPr>
          </a:p>
        </p:txBody>
      </p:sp>
      <p:sp>
        <p:nvSpPr>
          <p:cNvPr id="1033" name="fc"/>
          <p:cNvSpPr txBox="1">
            <a:spLocks noChangeArrowheads="1"/>
          </p:cNvSpPr>
          <p:nvPr/>
        </p:nvSpPr>
        <p:spPr bwMode="auto">
          <a:xfrm>
            <a:off x="0" y="6491289"/>
            <a:ext cx="12192000" cy="244475"/>
          </a:xfrm>
          <a:prstGeom prst="rect">
            <a:avLst/>
          </a:prstGeom>
          <a:noFill/>
          <a:ln>
            <a:noFill/>
          </a:ln>
          <a:effectLst>
            <a:prstShdw prst="shdw17" dist="17961" dir="2700000">
              <a:schemeClr val="accent1">
                <a:gamma/>
                <a:shade val="60000"/>
                <a:invGamma/>
              </a:schemeClr>
            </a:prstShdw>
          </a:effectLst>
        </p:spPr>
        <p:txBody>
          <a:bodyPr>
            <a:spAutoFit/>
          </a:bodyPr>
          <a:lstStyle/>
          <a:p>
            <a:pPr algn="ctr">
              <a:defRPr/>
            </a:pPr>
            <a:endParaRPr kumimoji="0" lang="en-GB" sz="1000" b="0" i="0" u="none" baseline="0">
              <a:solidFill>
                <a:srgbClr val="7F7F7F"/>
              </a:solidFill>
              <a:latin typeface="Arial" panose="020B0604020202020204" pitchFamily="34" charset="0"/>
            </a:endParaRPr>
          </a:p>
        </p:txBody>
      </p:sp>
      <p:pic>
        <p:nvPicPr>
          <p:cNvPr id="3" name="Picture 13"/>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10295675" y="363090"/>
            <a:ext cx="1450706"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c"/>
          <p:cNvSpPr txBox="1">
            <a:spLocks noChangeArrowheads="1"/>
          </p:cNvSpPr>
          <p:nvPr userDrawn="1"/>
        </p:nvSpPr>
        <p:spPr bwMode="auto">
          <a:xfrm>
            <a:off x="0" y="0"/>
            <a:ext cx="12192000" cy="2460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ヒラギノ角ゴ Pro W3" pitchFamily="28" charset="-128"/>
              </a:defRPr>
            </a:lvl1pPr>
            <a:lvl2pPr marL="742950" indent="-285750">
              <a:defRPr sz="2400">
                <a:solidFill>
                  <a:schemeClr val="tx1"/>
                </a:solidFill>
                <a:latin typeface="Arial" charset="0"/>
                <a:ea typeface="ヒラギノ角ゴ Pro W3" pitchFamily="28" charset="-128"/>
              </a:defRPr>
            </a:lvl2pPr>
            <a:lvl3pPr marL="1143000" indent="-228600">
              <a:defRPr sz="2400">
                <a:solidFill>
                  <a:schemeClr val="tx1"/>
                </a:solidFill>
                <a:latin typeface="Arial" charset="0"/>
                <a:ea typeface="ヒラギノ角ゴ Pro W3" pitchFamily="28" charset="-128"/>
              </a:defRPr>
            </a:lvl3pPr>
            <a:lvl4pPr marL="1600200" indent="-228600">
              <a:defRPr sz="2400">
                <a:solidFill>
                  <a:schemeClr val="tx1"/>
                </a:solidFill>
                <a:latin typeface="Arial" charset="0"/>
                <a:ea typeface="ヒラギノ角ゴ Pro W3" pitchFamily="28" charset="-128"/>
              </a:defRPr>
            </a:lvl4pPr>
            <a:lvl5pPr marL="2057400" indent="-228600">
              <a:defRPr sz="2400">
                <a:solidFill>
                  <a:schemeClr val="tx1"/>
                </a:solidFill>
                <a:latin typeface="Arial" charset="0"/>
                <a:ea typeface="ヒラギノ角ゴ Pro W3" pitchFamily="28"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28"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28"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28"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28" charset="-128"/>
              </a:defRPr>
            </a:lvl9pPr>
          </a:lstStyle>
          <a:p>
            <a:pPr algn="ctr">
              <a:defRPr/>
            </a:pPr>
            <a:endParaRPr lang="en-GB" altLang="en-US" sz="1000">
              <a:solidFill>
                <a:srgbClr val="7F7F7F"/>
              </a:solidFill>
              <a:latin typeface="Arial" panose="020B0604020202020204" pitchFamily="34" charset="0"/>
            </a:endParaRPr>
          </a:p>
        </p:txBody>
      </p:sp>
      <p:sp>
        <p:nvSpPr>
          <p:cNvPr id="11" name="fc"/>
          <p:cNvSpPr txBox="1">
            <a:spLocks noChangeArrowheads="1"/>
          </p:cNvSpPr>
          <p:nvPr userDrawn="1"/>
        </p:nvSpPr>
        <p:spPr bwMode="auto">
          <a:xfrm>
            <a:off x="0" y="6491288"/>
            <a:ext cx="12192000" cy="2460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ヒラギノ角ゴ Pro W3" pitchFamily="28" charset="-128"/>
              </a:defRPr>
            </a:lvl1pPr>
            <a:lvl2pPr marL="742950" indent="-285750">
              <a:defRPr sz="2400">
                <a:solidFill>
                  <a:schemeClr val="tx1"/>
                </a:solidFill>
                <a:latin typeface="Arial" charset="0"/>
                <a:ea typeface="ヒラギノ角ゴ Pro W3" pitchFamily="28" charset="-128"/>
              </a:defRPr>
            </a:lvl2pPr>
            <a:lvl3pPr marL="1143000" indent="-228600">
              <a:defRPr sz="2400">
                <a:solidFill>
                  <a:schemeClr val="tx1"/>
                </a:solidFill>
                <a:latin typeface="Arial" charset="0"/>
                <a:ea typeface="ヒラギノ角ゴ Pro W3" pitchFamily="28" charset="-128"/>
              </a:defRPr>
            </a:lvl3pPr>
            <a:lvl4pPr marL="1600200" indent="-228600">
              <a:defRPr sz="2400">
                <a:solidFill>
                  <a:schemeClr val="tx1"/>
                </a:solidFill>
                <a:latin typeface="Arial" charset="0"/>
                <a:ea typeface="ヒラギノ角ゴ Pro W3" pitchFamily="28" charset="-128"/>
              </a:defRPr>
            </a:lvl4pPr>
            <a:lvl5pPr marL="2057400" indent="-228600">
              <a:defRPr sz="2400">
                <a:solidFill>
                  <a:schemeClr val="tx1"/>
                </a:solidFill>
                <a:latin typeface="Arial" charset="0"/>
                <a:ea typeface="ヒラギノ角ゴ Pro W3" pitchFamily="28"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28"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28"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28"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28" charset="-128"/>
              </a:defRPr>
            </a:lvl9pPr>
          </a:lstStyle>
          <a:p>
            <a:pPr algn="ctr">
              <a:defRPr/>
            </a:pPr>
            <a:endParaRPr lang="en-GB" altLang="en-US" sz="1000">
              <a:solidFill>
                <a:srgbClr val="7F7F7F"/>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 id="2147484094" r:id="rId14"/>
    <p:sldLayoutId id="2147484095" r:id="rId15"/>
  </p:sldLayoutIdLst>
  <p:hf hdr="0" ftr="0" dt="0"/>
  <p:txStyles>
    <p:titleStyle>
      <a:lvl1pPr algn="l" rtl="0" eaLnBrk="1" fontAlgn="base" hangingPunct="1">
        <a:spcBef>
          <a:spcPct val="0"/>
        </a:spcBef>
        <a:spcAft>
          <a:spcPct val="0"/>
        </a:spcAft>
        <a:defRPr sz="3200" b="1">
          <a:solidFill>
            <a:srgbClr val="3399FF"/>
          </a:solidFill>
          <a:latin typeface="+mj-lt"/>
          <a:ea typeface="+mj-ea"/>
          <a:cs typeface="+mj-cs"/>
        </a:defRPr>
      </a:lvl1pPr>
      <a:lvl2pPr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2pPr>
      <a:lvl3pPr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3pPr>
      <a:lvl4pPr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4pPr>
      <a:lvl5pPr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5pPr>
      <a:lvl6pPr marL="457200"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6pPr>
      <a:lvl7pPr marL="914400"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7pPr>
      <a:lvl8pPr marL="1371600"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8pPr>
      <a:lvl9pPr marL="1828800"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9pPr>
    </p:titleStyle>
    <p:bodyStyle>
      <a:lvl1pPr marL="342900" indent="-342900" algn="l" rtl="0" eaLnBrk="1" fontAlgn="base" hangingPunct="1">
        <a:spcBef>
          <a:spcPct val="20000"/>
        </a:spcBef>
        <a:spcAft>
          <a:spcPct val="0"/>
        </a:spcAft>
        <a:buClr>
          <a:srgbClr val="003399"/>
        </a:buClr>
        <a:buFont typeface="Wingdings" panose="05000000000000000000" pitchFamily="2" charset="2"/>
        <a:buChar char="§"/>
        <a:defRPr sz="2400">
          <a:solidFill>
            <a:srgbClr val="003399"/>
          </a:solidFill>
          <a:latin typeface="+mn-lt"/>
          <a:ea typeface="+mn-ea"/>
          <a:cs typeface="+mn-cs"/>
        </a:defRPr>
      </a:lvl1pPr>
      <a:lvl2pPr marL="742950" indent="-28575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2pPr>
      <a:lvl3pPr marL="11430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3pPr>
      <a:lvl4pPr marL="16002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4pPr>
      <a:lvl5pPr marL="20574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5pPr>
      <a:lvl6pPr marL="25146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6pPr>
      <a:lvl7pPr marL="29718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7pPr>
      <a:lvl8pPr marL="34290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8pPr>
      <a:lvl9pPr marL="38862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8.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17.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2.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390.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90.png"/></Relationships>
</file>

<file path=ppt/slides/_rels/slide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notesSlide" Target="../notesSlides/notesSlide7.xml"/><Relationship Id="rId7"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jpg"/><Relationship Id="rId5" Type="http://schemas.openxmlformats.org/officeDocument/2006/relationships/image" Target="../media/image290.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360.png"/><Relationship Id="rId5" Type="http://schemas.openxmlformats.org/officeDocument/2006/relationships/image" Target="../media/image12.jpe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1026"/>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03399"/>
              </a:buClr>
              <a:buFont typeface="Wingdings" panose="05000000000000000000" pitchFamily="2" charset="2"/>
              <a:buChar char="§"/>
              <a:defRPr sz="2400">
                <a:solidFill>
                  <a:srgbClr val="003399"/>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fontAlgn="base">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fontAlgn="base">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fontAlgn="base">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fontAlgn="base">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a:spcBef>
                <a:spcPct val="0"/>
              </a:spcBef>
              <a:buClrTx/>
              <a:buFontTx/>
              <a:buNone/>
            </a:pPr>
            <a:endParaRPr lang="en-GB" altLang="en-US" dirty="0">
              <a:solidFill>
                <a:schemeClr val="tx1"/>
              </a:solidFill>
            </a:endParaRPr>
          </a:p>
        </p:txBody>
      </p:sp>
      <p:sp>
        <p:nvSpPr>
          <p:cNvPr id="19460" name="Rectangle 1029"/>
          <p:cNvSpPr>
            <a:spLocks noGrp="1" noChangeArrowheads="1"/>
          </p:cNvSpPr>
          <p:nvPr>
            <p:ph type="ctrTitle"/>
          </p:nvPr>
        </p:nvSpPr>
        <p:spPr>
          <a:xfrm>
            <a:off x="914400" y="3133343"/>
            <a:ext cx="10363200" cy="2010253"/>
          </a:xfrm>
          <a:noFill/>
        </p:spPr>
        <p:txBody>
          <a:bodyPr/>
          <a:lstStyle/>
          <a:p>
            <a:pPr fontAlgn="auto">
              <a:spcBef>
                <a:spcPct val="20000"/>
              </a:spcBef>
              <a:spcAft>
                <a:spcPts val="0"/>
              </a:spcAft>
              <a:buClr>
                <a:srgbClr val="003399"/>
              </a:buClr>
              <a:defRPr/>
            </a:pPr>
            <a:r>
              <a:rPr lang="en-US" sz="2800" dirty="0">
                <a:effectLst>
                  <a:outerShdw blurRad="38100" dist="38100" dir="2700000" algn="tl">
                    <a:srgbClr val="000000">
                      <a:alpha val="43137"/>
                    </a:srgbClr>
                  </a:outerShdw>
                </a:effectLst>
                <a:latin typeface="Calibri" pitchFamily="34" charset="0"/>
                <a:cs typeface="Calibri" pitchFamily="34" charset="0"/>
              </a:rPr>
              <a:t>Primary standard calorimetry for UHDR proton beams</a:t>
            </a:r>
            <a:br>
              <a:rPr lang="en-GB" sz="2800" dirty="0">
                <a:effectLst>
                  <a:outerShdw blurRad="38100" dist="38100" dir="2700000" algn="tl">
                    <a:srgbClr val="000000">
                      <a:alpha val="43137"/>
                    </a:srgbClr>
                  </a:outerShdw>
                </a:effectLst>
                <a:latin typeface="Calibri" pitchFamily="34" charset="0"/>
                <a:cs typeface="Calibri" pitchFamily="34" charset="0"/>
              </a:rPr>
            </a:br>
            <a:r>
              <a:rPr lang="en-GB" sz="2800" dirty="0">
                <a:effectLst>
                  <a:outerShdw blurRad="38100" dist="38100" dir="2700000" algn="tl">
                    <a:srgbClr val="000000">
                      <a:alpha val="43137"/>
                    </a:srgbClr>
                  </a:outerShdw>
                </a:effectLst>
                <a:latin typeface="Calibri" pitchFamily="34" charset="0"/>
                <a:cs typeface="Calibri" pitchFamily="34" charset="0"/>
              </a:rPr>
              <a:t>								</a:t>
            </a:r>
            <a:r>
              <a:rPr lang="en-GB" sz="3600" dirty="0">
                <a:effectLst>
                  <a:outerShdw blurRad="38100" dist="38100" dir="2700000" algn="tl">
                    <a:srgbClr val="000000">
                      <a:alpha val="43137"/>
                    </a:srgbClr>
                  </a:outerShdw>
                </a:effectLst>
                <a:latin typeface="Calibri" pitchFamily="34" charset="0"/>
                <a:cs typeface="Calibri" pitchFamily="34" charset="0"/>
              </a:rPr>
              <a:t>						</a:t>
            </a:r>
            <a:endParaRPr lang="pl-PL" sz="4400" dirty="0">
              <a:effectLst>
                <a:outerShdw blurRad="38100" dist="38100" dir="2700000" algn="tl">
                  <a:srgbClr val="000000">
                    <a:alpha val="43137"/>
                  </a:srgbClr>
                </a:outerShdw>
              </a:effectLst>
              <a:latin typeface="Calibri" pitchFamily="34" charset="0"/>
              <a:cs typeface="Calibri" pitchFamily="34" charset="0"/>
            </a:endParaRPr>
          </a:p>
        </p:txBody>
      </p:sp>
      <p:pic>
        <p:nvPicPr>
          <p:cNvPr id="9" name="Grafik 9">
            <a:extLst>
              <a:ext uri="{FF2B5EF4-FFF2-40B4-BE49-F238E27FC236}">
                <a16:creationId xmlns:a16="http://schemas.microsoft.com/office/drawing/2014/main" id="{54C7E9AE-988F-403E-9CEA-469E4AD4F350}"/>
              </a:ext>
            </a:extLst>
          </p:cNvPr>
          <p:cNvPicPr>
            <a:picLocks noChangeAspect="1"/>
          </p:cNvPicPr>
          <p:nvPr/>
        </p:nvPicPr>
        <p:blipFill>
          <a:blip r:embed="rId3"/>
          <a:stretch>
            <a:fillRect/>
          </a:stretch>
        </p:blipFill>
        <p:spPr>
          <a:xfrm>
            <a:off x="9406209" y="6113660"/>
            <a:ext cx="2785791" cy="726680"/>
          </a:xfrm>
          <a:prstGeom prst="rect">
            <a:avLst/>
          </a:prstGeom>
        </p:spPr>
      </p:pic>
      <p:sp>
        <p:nvSpPr>
          <p:cNvPr id="3" name="TextBox 2"/>
          <p:cNvSpPr txBox="1"/>
          <p:nvPr/>
        </p:nvSpPr>
        <p:spPr>
          <a:xfrm>
            <a:off x="7999479" y="4720403"/>
            <a:ext cx="3992553" cy="846386"/>
          </a:xfrm>
          <a:prstGeom prst="rect">
            <a:avLst/>
          </a:prstGeom>
          <a:noFill/>
        </p:spPr>
        <p:txBody>
          <a:bodyPr wrap="square" rtlCol="0">
            <a:spAutoFit/>
          </a:bodyPr>
          <a:lstStyle/>
          <a:p>
            <a:r>
              <a:rPr lang="en-GB" sz="1600" b="1" u="sng" dirty="0">
                <a:solidFill>
                  <a:schemeClr val="bg1"/>
                </a:solidFill>
              </a:rPr>
              <a:t>Anna Subiel, PhD, </a:t>
            </a:r>
            <a:r>
              <a:rPr lang="en-GB" sz="1600" b="1" u="sng" dirty="0" err="1">
                <a:solidFill>
                  <a:schemeClr val="bg1"/>
                </a:solidFill>
              </a:rPr>
              <a:t>CPhys</a:t>
            </a:r>
            <a:endParaRPr lang="en-GB" sz="1600" baseline="30000" dirty="0">
              <a:solidFill>
                <a:schemeClr val="bg1"/>
              </a:solidFill>
            </a:endParaRPr>
          </a:p>
          <a:p>
            <a:endParaRPr lang="en-GB" sz="1100" dirty="0">
              <a:solidFill>
                <a:schemeClr val="bg1"/>
              </a:solidFill>
            </a:endParaRPr>
          </a:p>
          <a:p>
            <a:r>
              <a:rPr lang="en-GB" sz="1100" dirty="0">
                <a:solidFill>
                  <a:schemeClr val="bg1"/>
                </a:solidFill>
              </a:rPr>
              <a:t>Medical Radiation Science, National Physical Laboratory, Hampton Road, Teddington, Middlesex, TW11 0LW, UK</a:t>
            </a:r>
          </a:p>
        </p:txBody>
      </p:sp>
      <p:pic>
        <p:nvPicPr>
          <p:cNvPr id="7" name="Obrázek 6">
            <a:extLst>
              <a:ext uri="{FF2B5EF4-FFF2-40B4-BE49-F238E27FC236}">
                <a16:creationId xmlns:a16="http://schemas.microsoft.com/office/drawing/2014/main" id="{D67AEBC2-6807-4010-BEF7-A4A8325018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0788" y="202367"/>
            <a:ext cx="1190720" cy="1512037"/>
          </a:xfrm>
          <a:prstGeom prst="rect">
            <a:avLst/>
          </a:prstGeom>
          <a:solidFill>
            <a:schemeClr val="bg1"/>
          </a:solidFill>
        </p:spPr>
      </p:pic>
      <p:sp>
        <p:nvSpPr>
          <p:cNvPr id="2" name="TextBox 1">
            <a:extLst>
              <a:ext uri="{FF2B5EF4-FFF2-40B4-BE49-F238E27FC236}">
                <a16:creationId xmlns:a16="http://schemas.microsoft.com/office/drawing/2014/main" id="{52FDB899-7C09-4BFC-91BE-9E16ED59427D}"/>
              </a:ext>
            </a:extLst>
          </p:cNvPr>
          <p:cNvSpPr txBox="1"/>
          <p:nvPr/>
        </p:nvSpPr>
        <p:spPr>
          <a:xfrm>
            <a:off x="2442258" y="6336268"/>
            <a:ext cx="6327373" cy="369332"/>
          </a:xfrm>
          <a:prstGeom prst="rect">
            <a:avLst/>
          </a:prstGeom>
          <a:noFill/>
        </p:spPr>
        <p:txBody>
          <a:bodyPr wrap="none" rtlCol="0">
            <a:spAutoFit/>
          </a:bodyPr>
          <a:lstStyle/>
          <a:p>
            <a:r>
              <a:rPr lang="en-GB" sz="1800" b="1" dirty="0" err="1"/>
              <a:t>UHDpulse</a:t>
            </a:r>
            <a:r>
              <a:rPr lang="en-GB" sz="1800" b="1" dirty="0"/>
              <a:t> 2nd Stakeholder Meeting, 26-27 January 2023</a:t>
            </a:r>
          </a:p>
        </p:txBody>
      </p:sp>
    </p:spTree>
    <p:extLst>
      <p:ext uri="{BB962C8B-B14F-4D97-AF65-F5344CB8AC3E}">
        <p14:creationId xmlns:p14="http://schemas.microsoft.com/office/powerpoint/2010/main" val="202459573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26685-ED28-4F6E-B19F-63B8209CBD1A}"/>
              </a:ext>
            </a:extLst>
          </p:cNvPr>
          <p:cNvSpPr>
            <a:spLocks noGrp="1"/>
          </p:cNvSpPr>
          <p:nvPr>
            <p:ph type="title"/>
          </p:nvPr>
        </p:nvSpPr>
        <p:spPr/>
        <p:txBody>
          <a:bodyPr/>
          <a:lstStyle/>
          <a:p>
            <a:r>
              <a:rPr lang="en-GB" dirty="0"/>
              <a:t>Analogy between FLASH RT and proton RT</a:t>
            </a:r>
          </a:p>
        </p:txBody>
      </p:sp>
      <p:sp>
        <p:nvSpPr>
          <p:cNvPr id="3" name="Content Placeholder 2">
            <a:extLst>
              <a:ext uri="{FF2B5EF4-FFF2-40B4-BE49-F238E27FC236}">
                <a16:creationId xmlns:a16="http://schemas.microsoft.com/office/drawing/2014/main" id="{5FA5FBB7-8D1F-4100-B9F5-6A8F7E401306}"/>
              </a:ext>
            </a:extLst>
          </p:cNvPr>
          <p:cNvSpPr>
            <a:spLocks noGrp="1"/>
          </p:cNvSpPr>
          <p:nvPr>
            <p:ph idx="1"/>
          </p:nvPr>
        </p:nvSpPr>
        <p:spPr/>
        <p:txBody>
          <a:bodyPr/>
          <a:lstStyle/>
          <a:p>
            <a:endParaRPr lang="en-GB" dirty="0"/>
          </a:p>
        </p:txBody>
      </p:sp>
      <p:sp>
        <p:nvSpPr>
          <p:cNvPr id="4" name="Slide Number Placeholder 3">
            <a:extLst>
              <a:ext uri="{FF2B5EF4-FFF2-40B4-BE49-F238E27FC236}">
                <a16:creationId xmlns:a16="http://schemas.microsoft.com/office/drawing/2014/main" id="{9C738123-2C85-4CC8-85E0-52E69E48FB26}"/>
              </a:ext>
            </a:extLst>
          </p:cNvPr>
          <p:cNvSpPr>
            <a:spLocks noGrp="1"/>
          </p:cNvSpPr>
          <p:nvPr>
            <p:ph type="sldNum" sz="quarter" idx="12"/>
          </p:nvPr>
        </p:nvSpPr>
        <p:spPr/>
        <p:txBody>
          <a:bodyPr/>
          <a:lstStyle/>
          <a:p>
            <a:pPr>
              <a:defRPr/>
            </a:pPr>
            <a:fld id="{3D93CD89-4241-4413-B0EE-2CCD4382CCAF}" type="slidenum">
              <a:rPr lang="en-GB" altLang="en-US" smtClean="0"/>
              <a:pPr>
                <a:defRPr/>
              </a:pPr>
              <a:t>10</a:t>
            </a:fld>
            <a:endParaRPr lang="en-GB" altLang="en-US" dirty="0"/>
          </a:p>
        </p:txBody>
      </p:sp>
    </p:spTree>
    <p:extLst>
      <p:ext uri="{BB962C8B-B14F-4D97-AF65-F5344CB8AC3E}">
        <p14:creationId xmlns:p14="http://schemas.microsoft.com/office/powerpoint/2010/main" val="1307313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ACB73-3DBD-4794-B12A-BAA8C62C924D}"/>
              </a:ext>
            </a:extLst>
          </p:cNvPr>
          <p:cNvSpPr>
            <a:spLocks noGrp="1"/>
          </p:cNvSpPr>
          <p:nvPr>
            <p:ph type="title"/>
          </p:nvPr>
        </p:nvSpPr>
        <p:spPr/>
        <p:txBody>
          <a:bodyPr/>
          <a:lstStyle/>
          <a:p>
            <a:r>
              <a:rPr lang="en-GB" dirty="0"/>
              <a:t>Calorimetry in UHDR beams</a:t>
            </a:r>
          </a:p>
        </p:txBody>
      </p:sp>
      <p:pic>
        <p:nvPicPr>
          <p:cNvPr id="6" name="Picture 5">
            <a:extLst>
              <a:ext uri="{FF2B5EF4-FFF2-40B4-BE49-F238E27FC236}">
                <a16:creationId xmlns:a16="http://schemas.microsoft.com/office/drawing/2014/main" id="{2A178A1B-8A22-4F2F-AEC4-C51BC2A78C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4959" y="935854"/>
            <a:ext cx="744748" cy="383168"/>
          </a:xfrm>
          <a:prstGeom prst="rect">
            <a:avLst/>
          </a:prstGeom>
        </p:spPr>
      </p:pic>
      <p:pic>
        <p:nvPicPr>
          <p:cNvPr id="9" name="Picture 8">
            <a:extLst>
              <a:ext uri="{FF2B5EF4-FFF2-40B4-BE49-F238E27FC236}">
                <a16:creationId xmlns:a16="http://schemas.microsoft.com/office/drawing/2014/main" id="{E87F9127-0147-4010-A9F0-7C6EE1DD299D}"/>
              </a:ext>
            </a:extLst>
          </p:cNvPr>
          <p:cNvPicPr>
            <a:picLocks noChangeAspect="1"/>
          </p:cNvPicPr>
          <p:nvPr/>
        </p:nvPicPr>
        <p:blipFill rotWithShape="1">
          <a:blip r:embed="rId4"/>
          <a:srcRect l="46847" t="16901" r="173" b="2222"/>
          <a:stretch/>
        </p:blipFill>
        <p:spPr>
          <a:xfrm>
            <a:off x="7038644" y="1973174"/>
            <a:ext cx="2943437" cy="3377970"/>
          </a:xfrm>
          <a:prstGeom prst="rect">
            <a:avLst/>
          </a:prstGeom>
        </p:spPr>
      </p:pic>
      <p:sp>
        <p:nvSpPr>
          <p:cNvPr id="10" name="Rectangle 3">
            <a:extLst>
              <a:ext uri="{FF2B5EF4-FFF2-40B4-BE49-F238E27FC236}">
                <a16:creationId xmlns:a16="http://schemas.microsoft.com/office/drawing/2014/main" id="{B18A9F3C-3B62-4EBA-8AE0-E8DCD55641D3}"/>
              </a:ext>
            </a:extLst>
          </p:cNvPr>
          <p:cNvSpPr txBox="1">
            <a:spLocks noChangeArrowheads="1"/>
          </p:cNvSpPr>
          <p:nvPr/>
        </p:nvSpPr>
        <p:spPr bwMode="auto">
          <a:xfrm>
            <a:off x="322615" y="1065968"/>
            <a:ext cx="6661434" cy="4292076"/>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3399"/>
              </a:buClr>
              <a:buFont typeface="Wingdings" panose="05000000000000000000" pitchFamily="2" charset="2"/>
              <a:buChar char="§"/>
              <a:defRPr sz="2400">
                <a:solidFill>
                  <a:srgbClr val="003399"/>
                </a:solidFill>
                <a:latin typeface="+mn-lt"/>
                <a:ea typeface="+mn-ea"/>
                <a:cs typeface="+mn-cs"/>
              </a:defRPr>
            </a:lvl1pPr>
            <a:lvl2pPr marL="742950" indent="-28575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2pPr>
            <a:lvl3pPr marL="11430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3pPr>
            <a:lvl4pPr marL="16002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4pPr>
            <a:lvl5pPr marL="20574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5pPr>
            <a:lvl6pPr marL="25146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6pPr>
            <a:lvl7pPr marL="29718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7pPr>
            <a:lvl8pPr marL="34290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8pPr>
            <a:lvl9pPr marL="38862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9pPr>
          </a:lstStyle>
          <a:p>
            <a:pPr marL="0" indent="0">
              <a:spcBef>
                <a:spcPts val="600"/>
              </a:spcBef>
              <a:buClrTx/>
              <a:buNone/>
            </a:pPr>
            <a:r>
              <a:rPr lang="en-US" sz="2000" b="1" kern="0" dirty="0">
                <a:solidFill>
                  <a:srgbClr val="002060"/>
                </a:solidFill>
              </a:rPr>
              <a:t>NPL primary standard graphite calorimeter</a:t>
            </a:r>
            <a:br>
              <a:rPr lang="en-US" sz="2000" kern="0" dirty="0">
                <a:solidFill>
                  <a:srgbClr val="002060"/>
                </a:solidFill>
              </a:rPr>
            </a:br>
            <a:endParaRPr lang="en-GB" sz="2000" kern="0" dirty="0">
              <a:solidFill>
                <a:srgbClr val="002060"/>
              </a:solidFill>
            </a:endParaRPr>
          </a:p>
          <a:p>
            <a:pPr>
              <a:buClrTx/>
            </a:pPr>
            <a:r>
              <a:rPr lang="en-GB" sz="2000" dirty="0">
                <a:solidFill>
                  <a:srgbClr val="002060"/>
                </a:solidFill>
              </a:rPr>
              <a:t>the control and analysis software was reconfigured to enable it to be used with UHDR particle beams</a:t>
            </a:r>
          </a:p>
          <a:p>
            <a:pPr>
              <a:buClrTx/>
            </a:pPr>
            <a:r>
              <a:rPr lang="en-GB" sz="2000" dirty="0">
                <a:solidFill>
                  <a:srgbClr val="002060"/>
                </a:solidFill>
              </a:rPr>
              <a:t>Operated in quasi-adiabatic mode, thermistors detect changes in temperature of the graphite created by energy absorbed from the radiation beam allowing derivation of absorbed dose</a:t>
            </a:r>
          </a:p>
          <a:p>
            <a:pPr>
              <a:buClrTx/>
            </a:pPr>
            <a:endParaRPr lang="en-GB" sz="2000" dirty="0">
              <a:solidFill>
                <a:srgbClr val="002060"/>
              </a:solidFill>
            </a:endParaRPr>
          </a:p>
          <a:p>
            <a:pPr>
              <a:buClrTx/>
            </a:pPr>
            <a:endParaRPr lang="en-GB" sz="2000" dirty="0">
              <a:solidFill>
                <a:srgbClr val="002060"/>
              </a:solidFill>
            </a:endParaRPr>
          </a:p>
          <a:p>
            <a:pPr>
              <a:buClrTx/>
            </a:pPr>
            <a:endParaRPr lang="en-GB" sz="2400" dirty="0">
              <a:solidFill>
                <a:srgbClr val="002060"/>
              </a:solidFill>
            </a:endParaRPr>
          </a:p>
        </p:txBody>
      </p:sp>
      <p:sp>
        <p:nvSpPr>
          <p:cNvPr id="11" name="Content Placeholder 2">
            <a:extLst>
              <a:ext uri="{FF2B5EF4-FFF2-40B4-BE49-F238E27FC236}">
                <a16:creationId xmlns:a16="http://schemas.microsoft.com/office/drawing/2014/main" id="{D48469F5-4FC7-48E7-8956-54F38B487C02}"/>
              </a:ext>
            </a:extLst>
          </p:cNvPr>
          <p:cNvSpPr txBox="1">
            <a:spLocks/>
          </p:cNvSpPr>
          <p:nvPr/>
        </p:nvSpPr>
        <p:spPr bwMode="auto">
          <a:xfrm>
            <a:off x="6940628" y="6431620"/>
            <a:ext cx="5159296" cy="45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3399"/>
              </a:buClr>
              <a:buFont typeface="Wingdings" panose="05000000000000000000" pitchFamily="2" charset="2"/>
              <a:buChar char="§"/>
              <a:defRPr sz="2400">
                <a:solidFill>
                  <a:srgbClr val="003399"/>
                </a:solidFill>
                <a:latin typeface="+mn-lt"/>
                <a:ea typeface="+mn-ea"/>
                <a:cs typeface="+mn-cs"/>
              </a:defRPr>
            </a:lvl1pPr>
            <a:lvl2pPr marL="742950" indent="-28575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2pPr>
            <a:lvl3pPr marL="11430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3pPr>
            <a:lvl4pPr marL="16002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4pPr>
            <a:lvl5pPr marL="20574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5pPr>
            <a:lvl6pPr marL="25146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6pPr>
            <a:lvl7pPr marL="29718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7pPr>
            <a:lvl8pPr marL="34290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8pPr>
            <a:lvl9pPr marL="38862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9pPr>
          </a:lstStyle>
          <a:p>
            <a:pPr marL="0" indent="0">
              <a:buNone/>
            </a:pPr>
            <a:r>
              <a:rPr lang="en-GB" sz="1100" kern="0" dirty="0">
                <a:solidFill>
                  <a:srgbClr val="000000"/>
                </a:solidFill>
                <a:latin typeface="Arial Black" panose="020B0A04020102020204" pitchFamily="34" charset="0"/>
              </a:rPr>
              <a:t>Fig. NPL’s  primary standard graphite calorimeter.</a:t>
            </a:r>
          </a:p>
          <a:p>
            <a:endParaRPr lang="en-GB" sz="1100" kern="0" dirty="0">
              <a:solidFill>
                <a:srgbClr val="000000"/>
              </a:solidFill>
              <a:latin typeface="Arial Black" panose="020B0A04020102020204" pitchFamily="34" charset="0"/>
            </a:endParaRPr>
          </a:p>
        </p:txBody>
      </p:sp>
      <p:pic>
        <p:nvPicPr>
          <p:cNvPr id="12" name="Picture 2">
            <a:extLst>
              <a:ext uri="{FF2B5EF4-FFF2-40B4-BE49-F238E27FC236}">
                <a16:creationId xmlns:a16="http://schemas.microsoft.com/office/drawing/2014/main" id="{4A5A5655-2809-4406-AE1A-E7FDF4CF47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9231" y="4572537"/>
            <a:ext cx="2540001" cy="1920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a:extLst>
              <a:ext uri="{FF2B5EF4-FFF2-40B4-BE49-F238E27FC236}">
                <a16:creationId xmlns:a16="http://schemas.microsoft.com/office/drawing/2014/main" id="{68785E6C-BB0E-488A-B155-502D1189A44F}"/>
              </a:ext>
            </a:extLst>
          </p:cNvPr>
          <p:cNvCxnSpPr>
            <a:cxnSpLocks/>
          </p:cNvCxnSpPr>
          <p:nvPr/>
        </p:nvCxnSpPr>
        <p:spPr bwMode="auto">
          <a:xfrm>
            <a:off x="8594158" y="3159308"/>
            <a:ext cx="910230" cy="2686932"/>
          </a:xfrm>
          <a:prstGeom prst="line">
            <a:avLst/>
          </a:prstGeom>
          <a:ln w="38100">
            <a:prstDash val="dash"/>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4" name="Straight Connector 13">
            <a:extLst>
              <a:ext uri="{FF2B5EF4-FFF2-40B4-BE49-F238E27FC236}">
                <a16:creationId xmlns:a16="http://schemas.microsoft.com/office/drawing/2014/main" id="{D7F04DC3-3DAB-4E9A-B488-0960FEC500E4}"/>
              </a:ext>
            </a:extLst>
          </p:cNvPr>
          <p:cNvCxnSpPr>
            <a:cxnSpLocks/>
          </p:cNvCxnSpPr>
          <p:nvPr/>
        </p:nvCxnSpPr>
        <p:spPr bwMode="auto">
          <a:xfrm>
            <a:off x="8741386" y="2874262"/>
            <a:ext cx="2823862" cy="2249747"/>
          </a:xfrm>
          <a:prstGeom prst="line">
            <a:avLst/>
          </a:prstGeom>
          <a:ln w="38100">
            <a:prstDash val="dash"/>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15" name="Picture 14">
            <a:extLst>
              <a:ext uri="{FF2B5EF4-FFF2-40B4-BE49-F238E27FC236}">
                <a16:creationId xmlns:a16="http://schemas.microsoft.com/office/drawing/2014/main" id="{040E1D93-E804-450E-99A3-79CD06237E0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91271" y="2220110"/>
            <a:ext cx="2086463" cy="1346376"/>
          </a:xfrm>
          <a:prstGeom prst="rect">
            <a:avLst/>
          </a:prstGeom>
          <a:noFill/>
          <a:ln>
            <a:noFill/>
          </a:ln>
        </p:spPr>
      </p:pic>
      <p:pic>
        <p:nvPicPr>
          <p:cNvPr id="4" name="Picture 3">
            <a:extLst>
              <a:ext uri="{FF2B5EF4-FFF2-40B4-BE49-F238E27FC236}">
                <a16:creationId xmlns:a16="http://schemas.microsoft.com/office/drawing/2014/main" id="{CF1477ED-30EB-40FE-B4C2-8302D66D4F8E}"/>
              </a:ext>
            </a:extLst>
          </p:cNvPr>
          <p:cNvPicPr>
            <a:picLocks noChangeAspect="1"/>
          </p:cNvPicPr>
          <p:nvPr/>
        </p:nvPicPr>
        <p:blipFill>
          <a:blip r:embed="rId7"/>
          <a:stretch>
            <a:fillRect/>
          </a:stretch>
        </p:blipFill>
        <p:spPr>
          <a:xfrm>
            <a:off x="7220621" y="769476"/>
            <a:ext cx="2823862" cy="1174410"/>
          </a:xfrm>
          <a:prstGeom prst="rect">
            <a:avLst/>
          </a:prstGeom>
        </p:spPr>
      </p:pic>
    </p:spTree>
    <p:extLst>
      <p:ext uri="{BB962C8B-B14F-4D97-AF65-F5344CB8AC3E}">
        <p14:creationId xmlns:p14="http://schemas.microsoft.com/office/powerpoint/2010/main" val="114769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2C920D-7691-4DCA-97B8-DFAD427749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891" b="-1"/>
          <a:stretch/>
        </p:blipFill>
        <p:spPr>
          <a:xfrm>
            <a:off x="20" y="638177"/>
            <a:ext cx="3017500" cy="5581644"/>
          </a:xfrm>
          <a:prstGeom prst="rect">
            <a:avLst/>
          </a:prstGeom>
        </p:spPr>
      </p:pic>
      <p:pic>
        <p:nvPicPr>
          <p:cNvPr id="5" name="Picture 4">
            <a:extLst>
              <a:ext uri="{FF2B5EF4-FFF2-40B4-BE49-F238E27FC236}">
                <a16:creationId xmlns:a16="http://schemas.microsoft.com/office/drawing/2014/main" id="{23762F59-9335-4223-BD94-86126D3522B7}"/>
              </a:ext>
            </a:extLst>
          </p:cNvPr>
          <p:cNvPicPr>
            <a:picLocks noChangeAspect="1"/>
          </p:cNvPicPr>
          <p:nvPr/>
        </p:nvPicPr>
        <p:blipFill rotWithShape="1">
          <a:blip r:embed="rId3">
            <a:extLst>
              <a:ext uri="{28A0092B-C50C-407E-A947-70E740481C1C}">
                <a14:useLocalDpi xmlns:a14="http://schemas.microsoft.com/office/drawing/2010/main" val="0"/>
              </a:ext>
            </a:extLst>
          </a:blip>
          <a:srcRect t="5859" r="-1" b="22574"/>
          <a:stretch/>
        </p:blipFill>
        <p:spPr>
          <a:xfrm>
            <a:off x="3171272" y="638179"/>
            <a:ext cx="5849456" cy="5581644"/>
          </a:xfrm>
          <a:prstGeom prst="rect">
            <a:avLst/>
          </a:prstGeom>
        </p:spPr>
      </p:pic>
      <p:pic>
        <p:nvPicPr>
          <p:cNvPr id="7" name="Picture 6">
            <a:extLst>
              <a:ext uri="{FF2B5EF4-FFF2-40B4-BE49-F238E27FC236}">
                <a16:creationId xmlns:a16="http://schemas.microsoft.com/office/drawing/2014/main" id="{31150139-62B5-414B-AB69-291FEB8622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890" b="-1"/>
          <a:stretch/>
        </p:blipFill>
        <p:spPr>
          <a:xfrm>
            <a:off x="9174480" y="638178"/>
            <a:ext cx="3017520" cy="5581644"/>
          </a:xfrm>
          <a:prstGeom prst="rect">
            <a:avLst/>
          </a:prstGeom>
        </p:spPr>
      </p:pic>
    </p:spTree>
    <p:extLst>
      <p:ext uri="{BB962C8B-B14F-4D97-AF65-F5344CB8AC3E}">
        <p14:creationId xmlns:p14="http://schemas.microsoft.com/office/powerpoint/2010/main" val="3516408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2C920D-7691-4DCA-97B8-DFAD427749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891" b="-1"/>
          <a:stretch/>
        </p:blipFill>
        <p:spPr>
          <a:xfrm>
            <a:off x="20" y="638177"/>
            <a:ext cx="3017500" cy="5581644"/>
          </a:xfrm>
          <a:prstGeom prst="rect">
            <a:avLst/>
          </a:prstGeom>
        </p:spPr>
      </p:pic>
      <p:pic>
        <p:nvPicPr>
          <p:cNvPr id="5" name="Picture 4">
            <a:extLst>
              <a:ext uri="{FF2B5EF4-FFF2-40B4-BE49-F238E27FC236}">
                <a16:creationId xmlns:a16="http://schemas.microsoft.com/office/drawing/2014/main" id="{23762F59-9335-4223-BD94-86126D3522B7}"/>
              </a:ext>
            </a:extLst>
          </p:cNvPr>
          <p:cNvPicPr>
            <a:picLocks noChangeAspect="1"/>
          </p:cNvPicPr>
          <p:nvPr/>
        </p:nvPicPr>
        <p:blipFill rotWithShape="1">
          <a:blip r:embed="rId5">
            <a:extLst>
              <a:ext uri="{28A0092B-C50C-407E-A947-70E740481C1C}">
                <a14:useLocalDpi xmlns:a14="http://schemas.microsoft.com/office/drawing/2010/main" val="0"/>
              </a:ext>
            </a:extLst>
          </a:blip>
          <a:srcRect t="5859" r="-1" b="22574"/>
          <a:stretch/>
        </p:blipFill>
        <p:spPr>
          <a:xfrm>
            <a:off x="3171272" y="638179"/>
            <a:ext cx="5849456" cy="5581644"/>
          </a:xfrm>
          <a:prstGeom prst="rect">
            <a:avLst/>
          </a:prstGeom>
        </p:spPr>
      </p:pic>
      <p:pic>
        <p:nvPicPr>
          <p:cNvPr id="7" name="Picture 6">
            <a:extLst>
              <a:ext uri="{FF2B5EF4-FFF2-40B4-BE49-F238E27FC236}">
                <a16:creationId xmlns:a16="http://schemas.microsoft.com/office/drawing/2014/main" id="{31150139-62B5-414B-AB69-291FEB86223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890" b="-1"/>
          <a:stretch/>
        </p:blipFill>
        <p:spPr>
          <a:xfrm>
            <a:off x="9174480" y="638178"/>
            <a:ext cx="3017520" cy="5581644"/>
          </a:xfrm>
          <a:prstGeom prst="rect">
            <a:avLst/>
          </a:prstGeom>
        </p:spPr>
      </p:pic>
      <p:pic>
        <p:nvPicPr>
          <p:cNvPr id="9" name="Calorimeter horizontal to vertical part 2">
            <a:hlinkClick r:id="" action="ppaction://media"/>
            <a:extLst>
              <a:ext uri="{FF2B5EF4-FFF2-40B4-BE49-F238E27FC236}">
                <a16:creationId xmlns:a16="http://schemas.microsoft.com/office/drawing/2014/main" id="{E843BD5F-5663-477E-AF3C-153AA4E40B3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
            <a:ext cx="12191980" cy="6901120"/>
          </a:xfrm>
          <a:prstGeom prst="rect">
            <a:avLst/>
          </a:prstGeom>
        </p:spPr>
      </p:pic>
    </p:spTree>
    <p:extLst>
      <p:ext uri="{BB962C8B-B14F-4D97-AF65-F5344CB8AC3E}">
        <p14:creationId xmlns:p14="http://schemas.microsoft.com/office/powerpoint/2010/main" val="121016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1477ED-30EB-40FE-B4C2-8302D66D4F8E}"/>
              </a:ext>
            </a:extLst>
          </p:cNvPr>
          <p:cNvPicPr>
            <a:picLocks noChangeAspect="1"/>
          </p:cNvPicPr>
          <p:nvPr/>
        </p:nvPicPr>
        <p:blipFill>
          <a:blip r:embed="rId3"/>
          <a:stretch>
            <a:fillRect/>
          </a:stretch>
        </p:blipFill>
        <p:spPr>
          <a:xfrm>
            <a:off x="7406803" y="329466"/>
            <a:ext cx="2823863" cy="1174411"/>
          </a:xfrm>
          <a:prstGeom prst="rect">
            <a:avLst/>
          </a:prstGeom>
        </p:spPr>
      </p:pic>
      <p:sp>
        <p:nvSpPr>
          <p:cNvPr id="2" name="Title 1">
            <a:extLst>
              <a:ext uri="{FF2B5EF4-FFF2-40B4-BE49-F238E27FC236}">
                <a16:creationId xmlns:a16="http://schemas.microsoft.com/office/drawing/2014/main" id="{6E8ACB73-3DBD-4794-B12A-BAA8C62C924D}"/>
              </a:ext>
            </a:extLst>
          </p:cNvPr>
          <p:cNvSpPr>
            <a:spLocks noGrp="1"/>
          </p:cNvSpPr>
          <p:nvPr>
            <p:ph type="title"/>
          </p:nvPr>
        </p:nvSpPr>
        <p:spPr/>
        <p:txBody>
          <a:bodyPr/>
          <a:lstStyle/>
          <a:p>
            <a:r>
              <a:rPr lang="en-GB" dirty="0"/>
              <a:t>Calorimetry in UHDR beams</a:t>
            </a:r>
          </a:p>
        </p:txBody>
      </p:sp>
      <p:pic>
        <p:nvPicPr>
          <p:cNvPr id="6" name="Picture 5">
            <a:extLst>
              <a:ext uri="{FF2B5EF4-FFF2-40B4-BE49-F238E27FC236}">
                <a16:creationId xmlns:a16="http://schemas.microsoft.com/office/drawing/2014/main" id="{2A178A1B-8A22-4F2F-AEC4-C51BC2A78C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4959" y="935855"/>
            <a:ext cx="744748" cy="383168"/>
          </a:xfrm>
          <a:prstGeom prst="rect">
            <a:avLst/>
          </a:prstGeom>
        </p:spPr>
      </p:pic>
      <p:sp>
        <p:nvSpPr>
          <p:cNvPr id="10" name="Rectangle 3">
            <a:extLst>
              <a:ext uri="{FF2B5EF4-FFF2-40B4-BE49-F238E27FC236}">
                <a16:creationId xmlns:a16="http://schemas.microsoft.com/office/drawing/2014/main" id="{B18A9F3C-3B62-4EBA-8AE0-E8DCD55641D3}"/>
              </a:ext>
            </a:extLst>
          </p:cNvPr>
          <p:cNvSpPr txBox="1">
            <a:spLocks noChangeArrowheads="1"/>
          </p:cNvSpPr>
          <p:nvPr/>
        </p:nvSpPr>
        <p:spPr bwMode="auto">
          <a:xfrm>
            <a:off x="322615" y="933796"/>
            <a:ext cx="6661435" cy="4292076"/>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3399"/>
              </a:buClr>
              <a:buFont typeface="Wingdings" panose="05000000000000000000" pitchFamily="2" charset="2"/>
              <a:buChar char="§"/>
              <a:defRPr sz="2400">
                <a:solidFill>
                  <a:srgbClr val="003399"/>
                </a:solidFill>
                <a:latin typeface="+mn-lt"/>
                <a:ea typeface="+mn-ea"/>
                <a:cs typeface="+mn-cs"/>
              </a:defRPr>
            </a:lvl1pPr>
            <a:lvl2pPr marL="742950" indent="-28575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2pPr>
            <a:lvl3pPr marL="11430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3pPr>
            <a:lvl4pPr marL="16002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4pPr>
            <a:lvl5pPr marL="20574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5pPr>
            <a:lvl6pPr marL="25146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6pPr>
            <a:lvl7pPr marL="29718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7pPr>
            <a:lvl8pPr marL="34290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8pPr>
            <a:lvl9pPr marL="38862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9pPr>
          </a:lstStyle>
          <a:p>
            <a:pPr marL="0" indent="0">
              <a:spcBef>
                <a:spcPts val="600"/>
              </a:spcBef>
              <a:buClrTx/>
              <a:buNone/>
            </a:pPr>
            <a:r>
              <a:rPr lang="en-US" sz="2000" b="1" kern="0" dirty="0">
                <a:solidFill>
                  <a:schemeClr val="tx1"/>
                </a:solidFill>
              </a:rPr>
              <a:t>NPL primary standard graphite calorimeter</a:t>
            </a:r>
            <a:br>
              <a:rPr lang="en-US" sz="2000" kern="0" dirty="0">
                <a:solidFill>
                  <a:schemeClr val="tx1"/>
                </a:solidFill>
              </a:rPr>
            </a:br>
            <a:endParaRPr lang="en-US" sz="2000" kern="0" dirty="0">
              <a:solidFill>
                <a:schemeClr val="tx1"/>
              </a:solidFill>
            </a:endParaRPr>
          </a:p>
          <a:p>
            <a:pPr>
              <a:spcBef>
                <a:spcPts val="600"/>
              </a:spcBef>
              <a:buClrTx/>
            </a:pPr>
            <a:r>
              <a:rPr lang="en-US" sz="2000" dirty="0">
                <a:solidFill>
                  <a:schemeClr val="tx1"/>
                </a:solidFill>
              </a:rPr>
              <a:t>250 MeV (Varian </a:t>
            </a:r>
            <a:r>
              <a:rPr lang="en-US" sz="2000" dirty="0" err="1">
                <a:solidFill>
                  <a:schemeClr val="tx1"/>
                </a:solidFill>
              </a:rPr>
              <a:t>ProBeam</a:t>
            </a:r>
            <a:r>
              <a:rPr lang="en-US" sz="2000" dirty="0">
                <a:solidFill>
                  <a:schemeClr val="tx1"/>
                </a:solidFill>
              </a:rPr>
              <a:t>® operating in research mode) at ~63 </a:t>
            </a:r>
            <a:r>
              <a:rPr lang="en-US" sz="2000" dirty="0" err="1">
                <a:solidFill>
                  <a:schemeClr val="tx1"/>
                </a:solidFill>
              </a:rPr>
              <a:t>Gy</a:t>
            </a:r>
            <a:r>
              <a:rPr lang="en-US" sz="2000" dirty="0">
                <a:solidFill>
                  <a:schemeClr val="tx1"/>
                </a:solidFill>
              </a:rPr>
              <a:t>/s,  proton bunches with 0.2-ns pulse duration at 72.8-MHz RF repetition rate corresponding to 0.2-ns micro-pulses separated by 13.7-ns intervals </a:t>
            </a:r>
          </a:p>
          <a:p>
            <a:pPr>
              <a:buClrTx/>
            </a:pPr>
            <a:r>
              <a:rPr lang="en-GB" sz="2000" dirty="0">
                <a:solidFill>
                  <a:schemeClr val="tx1"/>
                </a:solidFill>
              </a:rPr>
              <a:t>The core of the calorimeter was positioned at the isocentre with graphite plates placed in front to position the core at a WET of 5.2 gcm</a:t>
            </a:r>
            <a:r>
              <a:rPr lang="en-GB" sz="2000" baseline="30000" dirty="0">
                <a:solidFill>
                  <a:schemeClr val="tx1"/>
                </a:solidFill>
              </a:rPr>
              <a:t>-2</a:t>
            </a:r>
            <a:r>
              <a:rPr lang="en-GB" sz="2000" dirty="0">
                <a:solidFill>
                  <a:schemeClr val="tx1"/>
                </a:solidFill>
              </a:rPr>
              <a:t>  </a:t>
            </a:r>
          </a:p>
          <a:p>
            <a:pPr>
              <a:buClrTx/>
            </a:pPr>
            <a:endParaRPr lang="en-GB" sz="2000" dirty="0">
              <a:solidFill>
                <a:schemeClr val="tx1"/>
              </a:solidFill>
            </a:endParaRPr>
          </a:p>
          <a:p>
            <a:pPr>
              <a:buClrTx/>
            </a:pPr>
            <a:endParaRPr lang="en-GB" sz="2000" dirty="0">
              <a:solidFill>
                <a:schemeClr val="tx1"/>
              </a:solidFill>
            </a:endParaRPr>
          </a:p>
          <a:p>
            <a:pPr>
              <a:buClrTx/>
            </a:pPr>
            <a:endParaRPr lang="en-GB" dirty="0">
              <a:solidFill>
                <a:schemeClr val="tx1"/>
              </a:solidFill>
            </a:endParaRPr>
          </a:p>
        </p:txBody>
      </p:sp>
      <p:grpSp>
        <p:nvGrpSpPr>
          <p:cNvPr id="17" name="Group 16">
            <a:extLst>
              <a:ext uri="{FF2B5EF4-FFF2-40B4-BE49-F238E27FC236}">
                <a16:creationId xmlns:a16="http://schemas.microsoft.com/office/drawing/2014/main" id="{395897C3-D47D-4742-B78F-2ADED34B7F9D}"/>
              </a:ext>
            </a:extLst>
          </p:cNvPr>
          <p:cNvGrpSpPr/>
          <p:nvPr/>
        </p:nvGrpSpPr>
        <p:grpSpPr>
          <a:xfrm>
            <a:off x="2109916" y="5565581"/>
            <a:ext cx="7705003" cy="1215227"/>
            <a:chOff x="4160633" y="5608828"/>
            <a:chExt cx="7705002" cy="1215227"/>
          </a:xfrm>
        </p:grpSpPr>
        <p:pic>
          <p:nvPicPr>
            <p:cNvPr id="18" name="Picture 17">
              <a:extLst>
                <a:ext uri="{FF2B5EF4-FFF2-40B4-BE49-F238E27FC236}">
                  <a16:creationId xmlns:a16="http://schemas.microsoft.com/office/drawing/2014/main" id="{7654AD11-3177-46B1-A6C5-C9009DD21DB8}"/>
                </a:ext>
              </a:extLst>
            </p:cNvPr>
            <p:cNvPicPr>
              <a:picLocks noChangeAspect="1"/>
            </p:cNvPicPr>
            <p:nvPr/>
          </p:nvPicPr>
          <p:blipFill rotWithShape="1">
            <a:blip r:embed="rId5"/>
            <a:srcRect t="1" b="33335"/>
            <a:stretch/>
          </p:blipFill>
          <p:spPr>
            <a:xfrm>
              <a:off x="4160633" y="5608828"/>
              <a:ext cx="7705002" cy="1215227"/>
            </a:xfrm>
            <a:prstGeom prst="rect">
              <a:avLst/>
            </a:prstGeom>
          </p:spPr>
        </p:pic>
        <p:sp>
          <p:nvSpPr>
            <p:cNvPr id="19" name="Rectangle 18">
              <a:extLst>
                <a:ext uri="{FF2B5EF4-FFF2-40B4-BE49-F238E27FC236}">
                  <a16:creationId xmlns:a16="http://schemas.microsoft.com/office/drawing/2014/main" id="{50A839F5-CE56-4EBD-9642-A4D469306562}"/>
                </a:ext>
              </a:extLst>
            </p:cNvPr>
            <p:cNvSpPr/>
            <p:nvPr/>
          </p:nvSpPr>
          <p:spPr bwMode="auto">
            <a:xfrm>
              <a:off x="9346018" y="5661837"/>
              <a:ext cx="1036673" cy="20099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sz="3200"/>
            </a:p>
          </p:txBody>
        </p:sp>
      </p:grpSp>
      <p:pic>
        <p:nvPicPr>
          <p:cNvPr id="20" name="Picture 19">
            <a:extLst>
              <a:ext uri="{FF2B5EF4-FFF2-40B4-BE49-F238E27FC236}">
                <a16:creationId xmlns:a16="http://schemas.microsoft.com/office/drawing/2014/main" id="{BE029301-5ED2-4CC9-9B49-6E5251EDF47B}"/>
              </a:ext>
            </a:extLst>
          </p:cNvPr>
          <p:cNvPicPr>
            <a:picLocks noChangeAspect="1"/>
          </p:cNvPicPr>
          <p:nvPr/>
        </p:nvPicPr>
        <p:blipFill rotWithShape="1">
          <a:blip r:embed="rId6"/>
          <a:srcRect r="24003"/>
          <a:stretch/>
        </p:blipFill>
        <p:spPr>
          <a:xfrm>
            <a:off x="3597910" y="3897668"/>
            <a:ext cx="3386140" cy="1582204"/>
          </a:xfrm>
          <a:prstGeom prst="rect">
            <a:avLst/>
          </a:prstGeom>
        </p:spPr>
      </p:pic>
      <p:sp>
        <p:nvSpPr>
          <p:cNvPr id="28" name="TextBox 27">
            <a:extLst>
              <a:ext uri="{FF2B5EF4-FFF2-40B4-BE49-F238E27FC236}">
                <a16:creationId xmlns:a16="http://schemas.microsoft.com/office/drawing/2014/main" id="{168E0FE6-C0E1-4DA6-8A0A-4671FCFC7620}"/>
              </a:ext>
            </a:extLst>
          </p:cNvPr>
          <p:cNvSpPr txBox="1"/>
          <p:nvPr/>
        </p:nvSpPr>
        <p:spPr>
          <a:xfrm>
            <a:off x="391487" y="3979001"/>
            <a:ext cx="3436859" cy="1323439"/>
          </a:xfrm>
          <a:prstGeom prst="rect">
            <a:avLst/>
          </a:prstGeom>
          <a:noFill/>
        </p:spPr>
        <p:txBody>
          <a:bodyPr wrap="square">
            <a:spAutoFit/>
          </a:bodyPr>
          <a:lstStyle/>
          <a:p>
            <a:pPr marL="1200150" lvl="2" indent="-342900">
              <a:buClr>
                <a:srgbClr val="003399"/>
              </a:buClr>
              <a:buFont typeface="Wingdings" panose="05000000000000000000" pitchFamily="2" charset="2"/>
              <a:buChar char="§"/>
            </a:pPr>
            <a:r>
              <a:rPr lang="en-US" sz="1200" dirty="0">
                <a:solidFill>
                  <a:srgbClr val="003399"/>
                </a:solidFill>
              </a:rPr>
              <a:t>5×6 </a:t>
            </a:r>
            <a:r>
              <a:rPr lang="en-GB" sz="1200" dirty="0">
                <a:solidFill>
                  <a:srgbClr val="003399"/>
                </a:solidFill>
              </a:rPr>
              <a:t>cm</a:t>
            </a:r>
            <a:r>
              <a:rPr lang="en-GB" sz="1200" baseline="30000" dirty="0">
                <a:solidFill>
                  <a:srgbClr val="003399"/>
                </a:solidFill>
              </a:rPr>
              <a:t>2		</a:t>
            </a:r>
            <a:endParaRPr lang="en-US" sz="1200" dirty="0">
              <a:solidFill>
                <a:srgbClr val="003399"/>
              </a:solidFill>
            </a:endParaRPr>
          </a:p>
          <a:p>
            <a:pPr marL="1200150" lvl="2" indent="-342900">
              <a:buClr>
                <a:srgbClr val="003399"/>
              </a:buClr>
              <a:buFont typeface="Wingdings" panose="05000000000000000000" pitchFamily="2" charset="2"/>
              <a:buChar char="§"/>
            </a:pPr>
            <a:r>
              <a:rPr lang="en-US" sz="1200" dirty="0">
                <a:solidFill>
                  <a:srgbClr val="003399"/>
                </a:solidFill>
              </a:rPr>
              <a:t>5×8 </a:t>
            </a:r>
            <a:r>
              <a:rPr lang="en-GB" sz="1200" dirty="0">
                <a:solidFill>
                  <a:srgbClr val="003399"/>
                </a:solidFill>
              </a:rPr>
              <a:t>cm</a:t>
            </a:r>
            <a:r>
              <a:rPr lang="en-GB" sz="1200" baseline="30000" dirty="0">
                <a:solidFill>
                  <a:srgbClr val="003399"/>
                </a:solidFill>
              </a:rPr>
              <a:t>2</a:t>
            </a:r>
            <a:r>
              <a:rPr lang="en-US" sz="1200" dirty="0">
                <a:solidFill>
                  <a:srgbClr val="003399"/>
                </a:solidFill>
              </a:rPr>
              <a:t> </a:t>
            </a:r>
          </a:p>
          <a:p>
            <a:pPr marL="1200150" lvl="2" indent="-342900">
              <a:buClr>
                <a:srgbClr val="003399"/>
              </a:buClr>
              <a:buFont typeface="Wingdings" panose="05000000000000000000" pitchFamily="2" charset="2"/>
              <a:buChar char="§"/>
            </a:pPr>
            <a:r>
              <a:rPr lang="en-US" sz="1200" dirty="0">
                <a:solidFill>
                  <a:srgbClr val="003399"/>
                </a:solidFill>
              </a:rPr>
              <a:t>5×10 </a:t>
            </a:r>
            <a:r>
              <a:rPr lang="en-GB" sz="1200" dirty="0">
                <a:solidFill>
                  <a:srgbClr val="003399"/>
                </a:solidFill>
              </a:rPr>
              <a:t>cm</a:t>
            </a:r>
            <a:r>
              <a:rPr lang="en-GB" sz="1200" baseline="30000" dirty="0">
                <a:solidFill>
                  <a:srgbClr val="003399"/>
                </a:solidFill>
              </a:rPr>
              <a:t>2</a:t>
            </a:r>
            <a:r>
              <a:rPr lang="en-US" sz="1200" dirty="0">
                <a:solidFill>
                  <a:srgbClr val="003399"/>
                </a:solidFill>
              </a:rPr>
              <a:t> </a:t>
            </a:r>
          </a:p>
          <a:p>
            <a:pPr marL="1200150" lvl="2" indent="-342900">
              <a:buClr>
                <a:srgbClr val="003399"/>
              </a:buClr>
              <a:buFont typeface="Wingdings" panose="05000000000000000000" pitchFamily="2" charset="2"/>
              <a:buChar char="§"/>
            </a:pPr>
            <a:r>
              <a:rPr lang="en-US" sz="1200" dirty="0">
                <a:solidFill>
                  <a:srgbClr val="003399"/>
                </a:solidFill>
              </a:rPr>
              <a:t>5×12 </a:t>
            </a:r>
            <a:r>
              <a:rPr lang="en-GB" sz="1200" dirty="0">
                <a:solidFill>
                  <a:srgbClr val="003399"/>
                </a:solidFill>
              </a:rPr>
              <a:t>cm</a:t>
            </a:r>
            <a:r>
              <a:rPr lang="en-GB" sz="1200" baseline="30000" dirty="0">
                <a:solidFill>
                  <a:srgbClr val="003399"/>
                </a:solidFill>
              </a:rPr>
              <a:t>2</a:t>
            </a:r>
            <a:endParaRPr lang="en-US" sz="1200" dirty="0">
              <a:solidFill>
                <a:srgbClr val="003399"/>
              </a:solidFill>
            </a:endParaRPr>
          </a:p>
          <a:p>
            <a:pPr marL="1200150" lvl="2" indent="-342900">
              <a:buClr>
                <a:srgbClr val="003399"/>
              </a:buClr>
              <a:buFont typeface="Wingdings" panose="05000000000000000000" pitchFamily="2" charset="2"/>
              <a:buChar char="§"/>
            </a:pPr>
            <a:r>
              <a:rPr lang="en-US" sz="1200" dirty="0">
                <a:solidFill>
                  <a:srgbClr val="003399"/>
                </a:solidFill>
              </a:rPr>
              <a:t>6×5 </a:t>
            </a:r>
            <a:r>
              <a:rPr lang="en-GB" sz="1200" dirty="0">
                <a:solidFill>
                  <a:srgbClr val="003399"/>
                </a:solidFill>
              </a:rPr>
              <a:t>cm</a:t>
            </a:r>
            <a:r>
              <a:rPr lang="en-GB" sz="1200" baseline="30000" dirty="0">
                <a:solidFill>
                  <a:srgbClr val="003399"/>
                </a:solidFill>
              </a:rPr>
              <a:t>2</a:t>
            </a:r>
            <a:endParaRPr lang="en-US" sz="1200" dirty="0">
              <a:solidFill>
                <a:srgbClr val="003399"/>
              </a:solidFill>
            </a:endParaRPr>
          </a:p>
          <a:p>
            <a:pPr marL="1200150" lvl="2" indent="-342900">
              <a:buClr>
                <a:srgbClr val="003399"/>
              </a:buClr>
              <a:buFont typeface="Wingdings" panose="05000000000000000000" pitchFamily="2" charset="2"/>
              <a:buChar char="§"/>
            </a:pPr>
            <a:r>
              <a:rPr lang="en-US" sz="1200" dirty="0">
                <a:solidFill>
                  <a:srgbClr val="003399"/>
                </a:solidFill>
              </a:rPr>
              <a:t>12×5 </a:t>
            </a:r>
            <a:r>
              <a:rPr lang="en-GB" sz="1200" dirty="0">
                <a:solidFill>
                  <a:srgbClr val="003399"/>
                </a:solidFill>
              </a:rPr>
              <a:t>cm</a:t>
            </a:r>
            <a:r>
              <a:rPr lang="en-GB" sz="1200" baseline="30000" dirty="0">
                <a:solidFill>
                  <a:srgbClr val="003399"/>
                </a:solidFill>
              </a:rPr>
              <a:t>2</a:t>
            </a:r>
          </a:p>
          <a:p>
            <a:pPr marL="1200150" lvl="2" indent="-342900">
              <a:buClr>
                <a:srgbClr val="003399"/>
              </a:buClr>
              <a:buFont typeface="Wingdings" panose="05000000000000000000" pitchFamily="2" charset="2"/>
              <a:buChar char="§"/>
            </a:pPr>
            <a:endParaRPr lang="en-GB" sz="1200" baseline="30000" dirty="0">
              <a:solidFill>
                <a:srgbClr val="003399"/>
              </a:solidFill>
            </a:endParaRPr>
          </a:p>
        </p:txBody>
      </p:sp>
      <p:pic>
        <p:nvPicPr>
          <p:cNvPr id="29" name="Picture 28">
            <a:extLst>
              <a:ext uri="{FF2B5EF4-FFF2-40B4-BE49-F238E27FC236}">
                <a16:creationId xmlns:a16="http://schemas.microsoft.com/office/drawing/2014/main" id="{5D386935-AC7D-48DF-8759-9D1E0557B30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12945" y="1557091"/>
            <a:ext cx="4086858" cy="2721111"/>
          </a:xfrm>
          <a:prstGeom prst="rect">
            <a:avLst/>
          </a:prstGeom>
          <a:noFill/>
          <a:ln>
            <a:noFill/>
          </a:ln>
        </p:spPr>
      </p:pic>
      <p:sp>
        <p:nvSpPr>
          <p:cNvPr id="5" name="TextBox 4">
            <a:extLst>
              <a:ext uri="{FF2B5EF4-FFF2-40B4-BE49-F238E27FC236}">
                <a16:creationId xmlns:a16="http://schemas.microsoft.com/office/drawing/2014/main" id="{FA9A9108-68F5-4E59-A877-6ECECC5D1820}"/>
              </a:ext>
            </a:extLst>
          </p:cNvPr>
          <p:cNvSpPr txBox="1"/>
          <p:nvPr/>
        </p:nvSpPr>
        <p:spPr>
          <a:xfrm>
            <a:off x="7343527" y="4347020"/>
            <a:ext cx="4681395" cy="830997"/>
          </a:xfrm>
          <a:prstGeom prst="rect">
            <a:avLst/>
          </a:prstGeom>
          <a:noFill/>
        </p:spPr>
        <p:txBody>
          <a:bodyPr wrap="square" rtlCol="0">
            <a:spAutoFit/>
          </a:bodyPr>
          <a:lstStyle/>
          <a:p>
            <a:r>
              <a:rPr lang="en-GB"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Experimental setup mounted on the patient couch and radiograph of the NPL PSPC. </a:t>
            </a: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a:t>
            </a:r>
            <a:r>
              <a:rPr lang="en-GB"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Gantry, (2) NPL PSPC, (3) measurement instrumentation for the NPL PSPC, (4) vacuum pump, (5) ionisation chamber setup. </a:t>
            </a:r>
            <a:endParaRPr lang="en-GB" sz="1600" dirty="0">
              <a:solidFill>
                <a:srgbClr val="000000"/>
              </a:solidFill>
            </a:endParaRPr>
          </a:p>
        </p:txBody>
      </p:sp>
    </p:spTree>
    <p:extLst>
      <p:ext uri="{BB962C8B-B14F-4D97-AF65-F5344CB8AC3E}">
        <p14:creationId xmlns:p14="http://schemas.microsoft.com/office/powerpoint/2010/main" val="369219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ACB73-3DBD-4794-B12A-BAA8C62C924D}"/>
              </a:ext>
            </a:extLst>
          </p:cNvPr>
          <p:cNvSpPr>
            <a:spLocks noGrp="1"/>
          </p:cNvSpPr>
          <p:nvPr>
            <p:ph type="title"/>
          </p:nvPr>
        </p:nvSpPr>
        <p:spPr/>
        <p:txBody>
          <a:bodyPr/>
          <a:lstStyle/>
          <a:p>
            <a:r>
              <a:rPr lang="en-GB" dirty="0"/>
              <a:t>Calorimetry in UHDR beams</a:t>
            </a:r>
          </a:p>
        </p:txBody>
      </p:sp>
      <p:pic>
        <p:nvPicPr>
          <p:cNvPr id="6" name="Picture 5">
            <a:extLst>
              <a:ext uri="{FF2B5EF4-FFF2-40B4-BE49-F238E27FC236}">
                <a16:creationId xmlns:a16="http://schemas.microsoft.com/office/drawing/2014/main" id="{2A178A1B-8A22-4F2F-AEC4-C51BC2A78C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4959" y="935855"/>
            <a:ext cx="744748" cy="383168"/>
          </a:xfrm>
          <a:prstGeom prst="rect">
            <a:avLst/>
          </a:prstGeom>
        </p:spPr>
      </p:pic>
      <p:sp>
        <p:nvSpPr>
          <p:cNvPr id="10" name="Rectangle 3">
            <a:extLst>
              <a:ext uri="{FF2B5EF4-FFF2-40B4-BE49-F238E27FC236}">
                <a16:creationId xmlns:a16="http://schemas.microsoft.com/office/drawing/2014/main" id="{B18A9F3C-3B62-4EBA-8AE0-E8DCD55641D3}"/>
              </a:ext>
            </a:extLst>
          </p:cNvPr>
          <p:cNvSpPr txBox="1">
            <a:spLocks noChangeArrowheads="1"/>
          </p:cNvSpPr>
          <p:nvPr/>
        </p:nvSpPr>
        <p:spPr bwMode="auto">
          <a:xfrm>
            <a:off x="322616" y="1065969"/>
            <a:ext cx="3275774" cy="4292076"/>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3399"/>
              </a:buClr>
              <a:buFont typeface="Wingdings" panose="05000000000000000000" pitchFamily="2" charset="2"/>
              <a:buChar char="§"/>
              <a:defRPr sz="2400">
                <a:solidFill>
                  <a:srgbClr val="003399"/>
                </a:solidFill>
                <a:latin typeface="+mn-lt"/>
                <a:ea typeface="+mn-ea"/>
                <a:cs typeface="+mn-cs"/>
              </a:defRPr>
            </a:lvl1pPr>
            <a:lvl2pPr marL="742950" indent="-28575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2pPr>
            <a:lvl3pPr marL="11430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3pPr>
            <a:lvl4pPr marL="16002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4pPr>
            <a:lvl5pPr marL="20574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5pPr>
            <a:lvl6pPr marL="25146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6pPr>
            <a:lvl7pPr marL="29718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7pPr>
            <a:lvl8pPr marL="34290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8pPr>
            <a:lvl9pPr marL="38862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9pPr>
          </a:lstStyle>
          <a:p>
            <a:pPr marL="0" indent="0">
              <a:spcBef>
                <a:spcPts val="600"/>
              </a:spcBef>
              <a:buClrTx/>
              <a:buNone/>
            </a:pPr>
            <a:endParaRPr lang="en-GB" sz="1200" kern="0" dirty="0">
              <a:solidFill>
                <a:schemeClr val="tx1"/>
              </a:solidFill>
            </a:endParaRPr>
          </a:p>
          <a:p>
            <a:pPr>
              <a:buClrTx/>
            </a:pPr>
            <a:r>
              <a:rPr lang="en-US" sz="1200" dirty="0">
                <a:solidFill>
                  <a:schemeClr val="tx1"/>
                </a:solidFill>
              </a:rPr>
              <a:t>Data were collected at 5 Hz and irradiations were repeated at least 20 times for each field tested to achieve a relative standard uncertainty of 0.04% (Type A)</a:t>
            </a:r>
          </a:p>
          <a:p>
            <a:pPr>
              <a:buClrTx/>
            </a:pPr>
            <a:endParaRPr lang="en-US" sz="1200" dirty="0">
              <a:solidFill>
                <a:schemeClr val="tx1"/>
              </a:solidFill>
            </a:endParaRPr>
          </a:p>
          <a:p>
            <a:pPr>
              <a:buClrTx/>
            </a:pPr>
            <a:endParaRPr lang="en-US" sz="1200" dirty="0">
              <a:solidFill>
                <a:schemeClr val="tx1"/>
              </a:solidFill>
            </a:endParaRPr>
          </a:p>
          <a:p>
            <a:pPr>
              <a:buClrTx/>
            </a:pPr>
            <a:endParaRPr lang="en-US" sz="1200" dirty="0">
              <a:solidFill>
                <a:schemeClr val="tx1"/>
              </a:solidFill>
            </a:endParaRPr>
          </a:p>
          <a:p>
            <a:pPr>
              <a:buClrTx/>
            </a:pPr>
            <a:endParaRPr lang="en-US" sz="1200" dirty="0">
              <a:solidFill>
                <a:schemeClr val="tx1"/>
              </a:solidFill>
            </a:endParaRPr>
          </a:p>
          <a:p>
            <a:pPr>
              <a:buClrTx/>
            </a:pPr>
            <a:endParaRPr lang="en-US" sz="1200" dirty="0">
              <a:solidFill>
                <a:schemeClr val="tx1"/>
              </a:solidFill>
            </a:endParaRPr>
          </a:p>
          <a:p>
            <a:pPr>
              <a:buClrTx/>
            </a:pPr>
            <a:endParaRPr lang="en-US" sz="1200" dirty="0">
              <a:solidFill>
                <a:schemeClr val="tx1"/>
              </a:solidFill>
            </a:endParaRPr>
          </a:p>
          <a:p>
            <a:pPr>
              <a:buClrTx/>
            </a:pPr>
            <a:r>
              <a:rPr lang="en-US" sz="1400" dirty="0">
                <a:solidFill>
                  <a:schemeClr val="tx1"/>
                </a:solidFill>
              </a:rPr>
              <a:t>The average measured absorbed dose for the six fields by the NPL PSPC was 7.8 </a:t>
            </a:r>
            <a:r>
              <a:rPr lang="en-US" sz="1400" dirty="0" err="1">
                <a:solidFill>
                  <a:schemeClr val="tx1"/>
                </a:solidFill>
              </a:rPr>
              <a:t>Gy</a:t>
            </a:r>
            <a:r>
              <a:rPr lang="en-US" sz="1400" dirty="0">
                <a:solidFill>
                  <a:schemeClr val="tx1"/>
                </a:solidFill>
              </a:rPr>
              <a:t> with a standard deviation of 0.5%. </a:t>
            </a:r>
            <a:endParaRPr lang="en-GB" sz="1400" dirty="0">
              <a:solidFill>
                <a:schemeClr val="tx1"/>
              </a:solidFill>
            </a:endParaRPr>
          </a:p>
        </p:txBody>
      </p:sp>
      <p:pic>
        <p:nvPicPr>
          <p:cNvPr id="4" name="Picture 3">
            <a:extLst>
              <a:ext uri="{FF2B5EF4-FFF2-40B4-BE49-F238E27FC236}">
                <a16:creationId xmlns:a16="http://schemas.microsoft.com/office/drawing/2014/main" id="{CF1477ED-30EB-40FE-B4C2-8302D66D4F8E}"/>
              </a:ext>
            </a:extLst>
          </p:cNvPr>
          <p:cNvPicPr>
            <a:picLocks noChangeAspect="1"/>
          </p:cNvPicPr>
          <p:nvPr/>
        </p:nvPicPr>
        <p:blipFill>
          <a:blip r:embed="rId4"/>
          <a:stretch>
            <a:fillRect/>
          </a:stretch>
        </p:blipFill>
        <p:spPr>
          <a:xfrm>
            <a:off x="7220622" y="769476"/>
            <a:ext cx="2823863" cy="1174411"/>
          </a:xfrm>
          <a:prstGeom prst="rect">
            <a:avLst/>
          </a:prstGeom>
        </p:spPr>
      </p:pic>
      <p:pic>
        <p:nvPicPr>
          <p:cNvPr id="15" name="Picture 14">
            <a:extLst>
              <a:ext uri="{FF2B5EF4-FFF2-40B4-BE49-F238E27FC236}">
                <a16:creationId xmlns:a16="http://schemas.microsoft.com/office/drawing/2014/main" id="{002BF2A7-8EC5-426D-A574-C0264C36F827}"/>
              </a:ext>
            </a:extLst>
          </p:cNvPr>
          <p:cNvPicPr>
            <a:picLocks noChangeAspect="1"/>
          </p:cNvPicPr>
          <p:nvPr/>
        </p:nvPicPr>
        <p:blipFill rotWithShape="1">
          <a:blip r:embed="rId5"/>
          <a:srcRect t="5044"/>
          <a:stretch/>
        </p:blipFill>
        <p:spPr>
          <a:xfrm>
            <a:off x="3896740" y="4914117"/>
            <a:ext cx="3673445" cy="1852913"/>
          </a:xfrm>
          <a:prstGeom prst="rect">
            <a:avLst/>
          </a:prstGeom>
        </p:spPr>
      </p:pic>
      <p:pic>
        <p:nvPicPr>
          <p:cNvPr id="16" name="Picture 15">
            <a:extLst>
              <a:ext uri="{FF2B5EF4-FFF2-40B4-BE49-F238E27FC236}">
                <a16:creationId xmlns:a16="http://schemas.microsoft.com/office/drawing/2014/main" id="{9733FE20-A39D-43C6-8D0F-AFA9956B6865}"/>
              </a:ext>
            </a:extLst>
          </p:cNvPr>
          <p:cNvPicPr>
            <a:picLocks noChangeAspect="1"/>
          </p:cNvPicPr>
          <p:nvPr/>
        </p:nvPicPr>
        <p:blipFill>
          <a:blip r:embed="rId6"/>
          <a:stretch>
            <a:fillRect/>
          </a:stretch>
        </p:blipFill>
        <p:spPr>
          <a:xfrm>
            <a:off x="153817" y="4804278"/>
            <a:ext cx="3592110" cy="1852913"/>
          </a:xfrm>
          <a:prstGeom prst="rect">
            <a:avLst/>
          </a:prstGeom>
        </p:spPr>
      </p:pic>
      <p:grpSp>
        <p:nvGrpSpPr>
          <p:cNvPr id="21" name="Group 20">
            <a:extLst>
              <a:ext uri="{FF2B5EF4-FFF2-40B4-BE49-F238E27FC236}">
                <a16:creationId xmlns:a16="http://schemas.microsoft.com/office/drawing/2014/main" id="{9CD4448F-0E11-4D2D-99CC-3870B38B82CF}"/>
              </a:ext>
            </a:extLst>
          </p:cNvPr>
          <p:cNvGrpSpPr/>
          <p:nvPr/>
        </p:nvGrpSpPr>
        <p:grpSpPr>
          <a:xfrm>
            <a:off x="8318236" y="1912477"/>
            <a:ext cx="3551149" cy="4684583"/>
            <a:chOff x="498321" y="1681629"/>
            <a:chExt cx="3245419" cy="4385574"/>
          </a:xfrm>
        </p:grpSpPr>
        <p:pic>
          <p:nvPicPr>
            <p:cNvPr id="22" name="Picture 21">
              <a:extLst>
                <a:ext uri="{FF2B5EF4-FFF2-40B4-BE49-F238E27FC236}">
                  <a16:creationId xmlns:a16="http://schemas.microsoft.com/office/drawing/2014/main" id="{4914E92D-E7CA-4471-824D-4C2644EAD954}"/>
                </a:ext>
              </a:extLst>
            </p:cNvPr>
            <p:cNvPicPr>
              <a:picLocks noChangeAspect="1"/>
            </p:cNvPicPr>
            <p:nvPr/>
          </p:nvPicPr>
          <p:blipFill>
            <a:blip r:embed="rId7"/>
            <a:stretch>
              <a:fillRect/>
            </a:stretch>
          </p:blipFill>
          <p:spPr>
            <a:xfrm>
              <a:off x="498321" y="1681629"/>
              <a:ext cx="3245419" cy="4385574"/>
            </a:xfrm>
            <a:prstGeom prst="rect">
              <a:avLst/>
            </a:prstGeom>
          </p:spPr>
        </p:pic>
        <p:sp>
          <p:nvSpPr>
            <p:cNvPr id="23" name="Arrow: Down 22">
              <a:extLst>
                <a:ext uri="{FF2B5EF4-FFF2-40B4-BE49-F238E27FC236}">
                  <a16:creationId xmlns:a16="http://schemas.microsoft.com/office/drawing/2014/main" id="{3952EF7E-1897-4994-97ED-9B6280D99038}"/>
                </a:ext>
              </a:extLst>
            </p:cNvPr>
            <p:cNvSpPr/>
            <p:nvPr/>
          </p:nvSpPr>
          <p:spPr bwMode="auto">
            <a:xfrm>
              <a:off x="1989055" y="3289955"/>
              <a:ext cx="263950" cy="584461"/>
            </a:xfrm>
            <a:prstGeom prst="downArrow">
              <a:avLst/>
            </a:prstGeom>
            <a:solidFill>
              <a:srgbClr val="FF0000"/>
            </a:solid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sz="3200"/>
            </a:p>
          </p:txBody>
        </p:sp>
        <p:sp>
          <p:nvSpPr>
            <p:cNvPr id="24" name="TextBox 23">
              <a:extLst>
                <a:ext uri="{FF2B5EF4-FFF2-40B4-BE49-F238E27FC236}">
                  <a16:creationId xmlns:a16="http://schemas.microsoft.com/office/drawing/2014/main" id="{FC523B63-820A-484B-83B9-31039FE9DC8D}"/>
                </a:ext>
              </a:extLst>
            </p:cNvPr>
            <p:cNvSpPr txBox="1"/>
            <p:nvPr/>
          </p:nvSpPr>
          <p:spPr>
            <a:xfrm>
              <a:off x="1011641" y="3081676"/>
              <a:ext cx="1059485" cy="605077"/>
            </a:xfrm>
            <a:prstGeom prst="rect">
              <a:avLst/>
            </a:prstGeom>
            <a:noFill/>
          </p:spPr>
          <p:txBody>
            <a:bodyPr wrap="none" rtlCol="0">
              <a:spAutoFit/>
            </a:bodyPr>
            <a:lstStyle/>
            <a:p>
              <a:pPr algn="ctr"/>
              <a:r>
                <a:rPr lang="en-GB" sz="1800" b="1" dirty="0">
                  <a:solidFill>
                    <a:srgbClr val="FF0000"/>
                  </a:solidFill>
                </a:rPr>
                <a:t>Beam </a:t>
              </a:r>
            </a:p>
            <a:p>
              <a:pPr algn="ctr"/>
              <a:r>
                <a:rPr lang="en-GB" sz="1800" b="1" dirty="0">
                  <a:solidFill>
                    <a:srgbClr val="FF0000"/>
                  </a:solidFill>
                </a:rPr>
                <a:t>direction</a:t>
              </a:r>
            </a:p>
          </p:txBody>
        </p:sp>
      </p:grpSp>
      <p:sp>
        <p:nvSpPr>
          <p:cNvPr id="25" name="Oval 24">
            <a:extLst>
              <a:ext uri="{FF2B5EF4-FFF2-40B4-BE49-F238E27FC236}">
                <a16:creationId xmlns:a16="http://schemas.microsoft.com/office/drawing/2014/main" id="{8C423F72-52D5-4213-825F-8C1F05EB27B6}"/>
              </a:ext>
            </a:extLst>
          </p:cNvPr>
          <p:cNvSpPr/>
          <p:nvPr/>
        </p:nvSpPr>
        <p:spPr bwMode="auto">
          <a:xfrm>
            <a:off x="6797862" y="6441477"/>
            <a:ext cx="372375" cy="249363"/>
          </a:xfrm>
          <a:prstGeom prst="ellipse">
            <a:avLst/>
          </a:prstGeom>
          <a:noFill/>
          <a:ln>
            <a:solidFill>
              <a:srgbClr val="FF0000"/>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defTabSz="914377"/>
            <a:endParaRPr lang="en-GB" sz="3200">
              <a:solidFill>
                <a:schemeClr val="tx1"/>
              </a:solidFill>
              <a:latin typeface="Arial" pitchFamily="34" charset="0"/>
              <a:ea typeface="ヒラギノ角ゴ Pro W3" pitchFamily="28" charset="-128"/>
            </a:endParaRPr>
          </a:p>
        </p:txBody>
      </p:sp>
      <p:sp>
        <p:nvSpPr>
          <p:cNvPr id="26" name="TextBox 25">
            <a:extLst>
              <a:ext uri="{FF2B5EF4-FFF2-40B4-BE49-F238E27FC236}">
                <a16:creationId xmlns:a16="http://schemas.microsoft.com/office/drawing/2014/main" id="{75F48E5B-E4A7-4850-95B6-AD56FC8F77FC}"/>
              </a:ext>
            </a:extLst>
          </p:cNvPr>
          <p:cNvSpPr txBox="1"/>
          <p:nvPr/>
        </p:nvSpPr>
        <p:spPr>
          <a:xfrm>
            <a:off x="1365660" y="6566160"/>
            <a:ext cx="2901541" cy="276999"/>
          </a:xfrm>
          <a:prstGeom prst="rect">
            <a:avLst/>
          </a:prstGeom>
          <a:noFill/>
        </p:spPr>
        <p:txBody>
          <a:bodyPr wrap="square">
            <a:spAutoFit/>
          </a:bodyPr>
          <a:lstStyle/>
          <a:p>
            <a:r>
              <a:rPr lang="en-GB" sz="1200" dirty="0" err="1">
                <a:solidFill>
                  <a:srgbClr val="000000"/>
                </a:solidFill>
              </a:rPr>
              <a:t>Lourenço</a:t>
            </a:r>
            <a:r>
              <a:rPr lang="en-GB" sz="1200" dirty="0">
                <a:solidFill>
                  <a:srgbClr val="000000"/>
                </a:solidFill>
              </a:rPr>
              <a:t> </a:t>
            </a:r>
            <a:r>
              <a:rPr lang="en-GB" sz="1200" i="1" dirty="0">
                <a:solidFill>
                  <a:srgbClr val="000000"/>
                </a:solidFill>
              </a:rPr>
              <a:t>et al. </a:t>
            </a:r>
            <a:r>
              <a:rPr lang="en-GB" sz="1200" i="1" dirty="0" err="1">
                <a:solidFill>
                  <a:srgbClr val="000000"/>
                </a:solidFill>
              </a:rPr>
              <a:t>Sci.Rep</a:t>
            </a:r>
            <a:r>
              <a:rPr lang="en-GB" sz="1200" dirty="0">
                <a:solidFill>
                  <a:srgbClr val="000000"/>
                </a:solidFill>
              </a:rPr>
              <a:t>. accepted</a:t>
            </a:r>
          </a:p>
        </p:txBody>
      </p:sp>
      <p:sp>
        <p:nvSpPr>
          <p:cNvPr id="27" name="Arrow: Down 26">
            <a:extLst>
              <a:ext uri="{FF2B5EF4-FFF2-40B4-BE49-F238E27FC236}">
                <a16:creationId xmlns:a16="http://schemas.microsoft.com/office/drawing/2014/main" id="{14B7D400-1477-44AA-96AF-DFFB3AF0561D}"/>
              </a:ext>
            </a:extLst>
          </p:cNvPr>
          <p:cNvSpPr/>
          <p:nvPr/>
        </p:nvSpPr>
        <p:spPr bwMode="auto">
          <a:xfrm>
            <a:off x="6886785" y="5891656"/>
            <a:ext cx="194529" cy="475371"/>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sz="3200" dirty="0"/>
          </a:p>
        </p:txBody>
      </p:sp>
      <p:grpSp>
        <p:nvGrpSpPr>
          <p:cNvPr id="20" name="Group 19">
            <a:extLst>
              <a:ext uri="{FF2B5EF4-FFF2-40B4-BE49-F238E27FC236}">
                <a16:creationId xmlns:a16="http://schemas.microsoft.com/office/drawing/2014/main" id="{6CE67DC1-74D4-4968-8EB8-266D7BAAD5F4}"/>
              </a:ext>
            </a:extLst>
          </p:cNvPr>
          <p:cNvGrpSpPr/>
          <p:nvPr/>
        </p:nvGrpSpPr>
        <p:grpSpPr>
          <a:xfrm>
            <a:off x="3538951" y="1589616"/>
            <a:ext cx="4545890" cy="2998646"/>
            <a:chOff x="7268897" y="1101663"/>
            <a:chExt cx="4623222" cy="3433860"/>
          </a:xfrm>
        </p:grpSpPr>
        <p:pic>
          <p:nvPicPr>
            <p:cNvPr id="28" name="Picture 27">
              <a:extLst>
                <a:ext uri="{FF2B5EF4-FFF2-40B4-BE49-F238E27FC236}">
                  <a16:creationId xmlns:a16="http://schemas.microsoft.com/office/drawing/2014/main" id="{5657D2BA-393C-4760-8157-5B4C795AB241}"/>
                </a:ext>
              </a:extLst>
            </p:cNvPr>
            <p:cNvPicPr>
              <a:picLocks noChangeAspect="1"/>
            </p:cNvPicPr>
            <p:nvPr/>
          </p:nvPicPr>
          <p:blipFill>
            <a:blip r:embed="rId8"/>
            <a:stretch>
              <a:fillRect/>
            </a:stretch>
          </p:blipFill>
          <p:spPr>
            <a:xfrm>
              <a:off x="7268897" y="1101663"/>
              <a:ext cx="3979427" cy="3274500"/>
            </a:xfrm>
            <a:prstGeom prst="rect">
              <a:avLst/>
            </a:prstGeom>
          </p:spPr>
        </p:pic>
        <p:sp>
          <p:nvSpPr>
            <p:cNvPr id="29" name="Rectangle 28">
              <a:extLst>
                <a:ext uri="{FF2B5EF4-FFF2-40B4-BE49-F238E27FC236}">
                  <a16:creationId xmlns:a16="http://schemas.microsoft.com/office/drawing/2014/main" id="{5CBBAF67-8F51-48DD-B937-FACC9E0C8A6A}"/>
                </a:ext>
              </a:extLst>
            </p:cNvPr>
            <p:cNvSpPr/>
            <p:nvPr/>
          </p:nvSpPr>
          <p:spPr bwMode="auto">
            <a:xfrm>
              <a:off x="10974781" y="4333343"/>
              <a:ext cx="917338" cy="20218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ea typeface="ヒラギノ角ゴ Pro W3" pitchFamily="28" charset="-128"/>
              </a:endParaRPr>
            </a:p>
          </p:txBody>
        </p:sp>
      </p:grpSp>
      <p:sp>
        <p:nvSpPr>
          <p:cNvPr id="30" name="Content Placeholder 2">
            <a:extLst>
              <a:ext uri="{FF2B5EF4-FFF2-40B4-BE49-F238E27FC236}">
                <a16:creationId xmlns:a16="http://schemas.microsoft.com/office/drawing/2014/main" id="{22A366AC-8E1C-494D-B33E-3EC57DE96242}"/>
              </a:ext>
            </a:extLst>
          </p:cNvPr>
          <p:cNvSpPr txBox="1">
            <a:spLocks/>
          </p:cNvSpPr>
          <p:nvPr/>
        </p:nvSpPr>
        <p:spPr bwMode="auto">
          <a:xfrm>
            <a:off x="3598389" y="4410290"/>
            <a:ext cx="4252082" cy="31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3399"/>
              </a:buClr>
              <a:buFont typeface="Wingdings" panose="05000000000000000000" pitchFamily="2" charset="2"/>
              <a:buChar char="§"/>
              <a:defRPr sz="2400">
                <a:solidFill>
                  <a:srgbClr val="003399"/>
                </a:solidFill>
                <a:latin typeface="+mn-lt"/>
                <a:ea typeface="+mn-ea"/>
                <a:cs typeface="+mn-cs"/>
              </a:defRPr>
            </a:lvl1pPr>
            <a:lvl2pPr marL="742950" indent="-28575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2pPr>
            <a:lvl3pPr marL="11430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3pPr>
            <a:lvl4pPr marL="16002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4pPr>
            <a:lvl5pPr marL="20574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5pPr>
            <a:lvl6pPr marL="25146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6pPr>
            <a:lvl7pPr marL="29718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7pPr>
            <a:lvl8pPr marL="34290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8pPr>
            <a:lvl9pPr marL="38862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9pPr>
          </a:lstStyle>
          <a:p>
            <a:pPr marL="0" indent="0">
              <a:buNone/>
            </a:pPr>
            <a:r>
              <a:rPr lang="en-GB" sz="1100" b="1" kern="0" dirty="0">
                <a:solidFill>
                  <a:srgbClr val="000000"/>
                </a:solidFill>
                <a:latin typeface="+mj-lt"/>
              </a:rPr>
              <a:t>Calorimetry run in 250 MeV FLASH proton beam for 5x6 cm2</a:t>
            </a:r>
          </a:p>
          <a:p>
            <a:endParaRPr lang="en-GB" sz="1100" b="1" kern="0" dirty="0">
              <a:solidFill>
                <a:srgbClr val="000000"/>
              </a:solidFill>
              <a:latin typeface="+mj-lt"/>
            </a:endParaRPr>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97E21919-98D3-4085-B3EE-DB182CB42612}"/>
                  </a:ext>
                </a:extLst>
              </p:cNvPr>
              <p:cNvSpPr/>
              <p:nvPr/>
            </p:nvSpPr>
            <p:spPr>
              <a:xfrm>
                <a:off x="1167351" y="2544315"/>
                <a:ext cx="1938389" cy="455638"/>
              </a:xfrm>
              <a:prstGeom prst="rect">
                <a:avLst/>
              </a:prstGeom>
              <a:solidFill>
                <a:schemeClr val="bg1"/>
              </a:solidFill>
              <a:ln>
                <a:noFill/>
              </a:ln>
            </p:spPr>
            <p:txBody>
              <a:bodyPr wrap="square">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lang="en-GB" sz="1600" i="1" smtClean="0">
                              <a:solidFill>
                                <a:srgbClr val="000000"/>
                              </a:solidFill>
                              <a:latin typeface="Cambria Math" panose="02040503050406030204" pitchFamily="18" charset="0"/>
                              <a:ea typeface="Cambria Math" panose="02040503050406030204" pitchFamily="18" charset="0"/>
                            </a:rPr>
                          </m:ctrlPr>
                        </m:sSubPr>
                        <m:e>
                          <m:r>
                            <a:rPr lang="en-GB" sz="1600" i="1">
                              <a:solidFill>
                                <a:srgbClr val="000000"/>
                              </a:solidFill>
                              <a:latin typeface="Cambria Math" panose="02040503050406030204" pitchFamily="18" charset="0"/>
                              <a:ea typeface="Cambria Math" panose="02040503050406030204" pitchFamily="18" charset="0"/>
                            </a:rPr>
                            <m:t>𝐷</m:t>
                          </m:r>
                        </m:e>
                        <m:sub>
                          <m:r>
                            <m:rPr>
                              <m:nor/>
                            </m:rPr>
                            <a:rPr lang="en-GB" sz="1600" b="0" i="0" smtClean="0">
                              <a:solidFill>
                                <a:srgbClr val="000000"/>
                              </a:solidFill>
                              <a:latin typeface="Cambria Math" panose="02040503050406030204" pitchFamily="18" charset="0"/>
                              <a:ea typeface="Cambria Math" panose="02040503050406030204" pitchFamily="18" charset="0"/>
                            </a:rPr>
                            <m:t>core</m:t>
                          </m:r>
                        </m:sub>
                      </m:sSub>
                      <m:r>
                        <a:rPr lang="en-GB" sz="1600" i="1">
                          <a:solidFill>
                            <a:srgbClr val="000000"/>
                          </a:solidFill>
                          <a:latin typeface="Cambria Math" panose="02040503050406030204" pitchFamily="18" charset="0"/>
                          <a:ea typeface="Cambria Math" panose="02040503050406030204" pitchFamily="18" charset="0"/>
                        </a:rPr>
                        <m:t>=∆</m:t>
                      </m:r>
                      <m:sSub>
                        <m:sSubPr>
                          <m:ctrlPr>
                            <a:rPr lang="en-GB" sz="1600" i="1">
                              <a:solidFill>
                                <a:srgbClr val="000000"/>
                              </a:solidFill>
                              <a:latin typeface="Cambria Math" panose="02040503050406030204" pitchFamily="18" charset="0"/>
                              <a:ea typeface="Cambria Math" panose="02040503050406030204" pitchFamily="18" charset="0"/>
                            </a:rPr>
                          </m:ctrlPr>
                        </m:sSubPr>
                        <m:e>
                          <m:r>
                            <a:rPr lang="en-GB" sz="1600" i="1">
                              <a:solidFill>
                                <a:srgbClr val="000000"/>
                              </a:solidFill>
                              <a:latin typeface="Cambria Math" panose="02040503050406030204" pitchFamily="18" charset="0"/>
                              <a:ea typeface="Cambria Math" panose="02040503050406030204" pitchFamily="18" charset="0"/>
                            </a:rPr>
                            <m:t>𝑇</m:t>
                          </m:r>
                        </m:e>
                        <m:sub>
                          <m:r>
                            <m:rPr>
                              <m:sty m:val="p"/>
                            </m:rPr>
                            <a:rPr lang="en-GB" sz="1600">
                              <a:solidFill>
                                <a:srgbClr val="000000"/>
                              </a:solidFill>
                              <a:latin typeface="Cambria Math" panose="02040503050406030204" pitchFamily="18" charset="0"/>
                              <a:ea typeface="Cambria Math" panose="02040503050406030204" pitchFamily="18" charset="0"/>
                            </a:rPr>
                            <m:t>core</m:t>
                          </m:r>
                        </m:sub>
                      </m:sSub>
                      <m:sSub>
                        <m:sSubPr>
                          <m:ctrlPr>
                            <a:rPr lang="en-GB" sz="1600" i="1">
                              <a:solidFill>
                                <a:srgbClr val="000000"/>
                              </a:solidFill>
                              <a:latin typeface="Cambria Math" panose="02040503050406030204" pitchFamily="18" charset="0"/>
                              <a:ea typeface="Cambria Math" panose="02040503050406030204" pitchFamily="18" charset="0"/>
                            </a:rPr>
                          </m:ctrlPr>
                        </m:sSubPr>
                        <m:e>
                          <m:r>
                            <a:rPr lang="en-GB" sz="1600" i="1">
                              <a:solidFill>
                                <a:srgbClr val="000000"/>
                              </a:solidFill>
                              <a:latin typeface="Cambria Math" panose="02040503050406030204" pitchFamily="18" charset="0"/>
                              <a:ea typeface="Cambria Math" panose="02040503050406030204" pitchFamily="18" charset="0"/>
                            </a:rPr>
                            <m:t>.</m:t>
                          </m:r>
                          <m:r>
                            <m:rPr>
                              <m:sty m:val="p"/>
                            </m:rPr>
                            <a:rPr lang="en-GB" sz="1600">
                              <a:solidFill>
                                <a:srgbClr val="000000"/>
                              </a:solidFill>
                              <a:latin typeface="Cambria Math" panose="02040503050406030204" pitchFamily="18" charset="0"/>
                              <a:ea typeface="Cambria Math" panose="02040503050406030204" pitchFamily="18" charset="0"/>
                            </a:rPr>
                            <m:t>c</m:t>
                          </m:r>
                        </m:e>
                        <m:sub>
                          <m:r>
                            <m:rPr>
                              <m:sty m:val="p"/>
                            </m:rPr>
                            <a:rPr lang="en-GB" sz="1600">
                              <a:solidFill>
                                <a:srgbClr val="000000"/>
                              </a:solidFill>
                              <a:latin typeface="Cambria Math" panose="02040503050406030204" pitchFamily="18" charset="0"/>
                              <a:ea typeface="Cambria Math" panose="02040503050406030204" pitchFamily="18" charset="0"/>
                            </a:rPr>
                            <m:t>g</m:t>
                          </m:r>
                        </m:sub>
                      </m:sSub>
                    </m:oMath>
                  </m:oMathPara>
                </a14:m>
                <a:endParaRPr lang="en-GB" sz="1600" dirty="0">
                  <a:solidFill>
                    <a:srgbClr val="000000"/>
                  </a:solidFill>
                  <a:latin typeface="Cambria Math" panose="02040503050406030204" pitchFamily="18" charset="0"/>
                  <a:ea typeface="Cambria Math" panose="02040503050406030204" pitchFamily="18" charset="0"/>
                </a:endParaRPr>
              </a:p>
            </p:txBody>
          </p:sp>
        </mc:Choice>
        <mc:Fallback xmlns="">
          <p:sp>
            <p:nvSpPr>
              <p:cNvPr id="32" name="Rectangle 31">
                <a:extLst>
                  <a:ext uri="{FF2B5EF4-FFF2-40B4-BE49-F238E27FC236}">
                    <a16:creationId xmlns:a16="http://schemas.microsoft.com/office/drawing/2014/main" id="{97E21919-98D3-4085-B3EE-DB182CB42612}"/>
                  </a:ext>
                </a:extLst>
              </p:cNvPr>
              <p:cNvSpPr>
                <a:spLocks noRot="1" noChangeAspect="1" noMove="1" noResize="1" noEditPoints="1" noAdjustHandles="1" noChangeArrowheads="1" noChangeShapeType="1" noTextEdit="1"/>
              </p:cNvSpPr>
              <p:nvPr/>
            </p:nvSpPr>
            <p:spPr>
              <a:xfrm>
                <a:off x="1167351" y="2544315"/>
                <a:ext cx="1938389" cy="455638"/>
              </a:xfrm>
              <a:prstGeom prst="rect">
                <a:avLst/>
              </a:prstGeom>
              <a:blipFill>
                <a:blip r:embed="rId9"/>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79758E97-AEEE-41EB-A501-A1710E5C6716}"/>
                  </a:ext>
                </a:extLst>
              </p:cNvPr>
              <p:cNvSpPr/>
              <p:nvPr/>
            </p:nvSpPr>
            <p:spPr>
              <a:xfrm>
                <a:off x="584200" y="3002932"/>
                <a:ext cx="2870351" cy="405047"/>
              </a:xfrm>
              <a:prstGeom prst="rect">
                <a:avLst/>
              </a:prstGeom>
              <a:solidFill>
                <a:schemeClr val="bg1"/>
              </a:solidFill>
              <a:ln>
                <a:noFill/>
              </a:ln>
            </p:spPr>
            <p:txBody>
              <a:bodyPr wrap="square">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lang="en-GB" sz="1400" i="1" smtClean="0">
                              <a:solidFill>
                                <a:srgbClr val="000000"/>
                              </a:solidFill>
                              <a:latin typeface="Cambria Math" panose="02040503050406030204" pitchFamily="18" charset="0"/>
                              <a:ea typeface="Cambria Math" panose="02040503050406030204" pitchFamily="18" charset="0"/>
                            </a:rPr>
                          </m:ctrlPr>
                        </m:sSubPr>
                        <m:e>
                          <m:r>
                            <a:rPr lang="en-GB" sz="1400" i="1">
                              <a:solidFill>
                                <a:srgbClr val="000000"/>
                              </a:solidFill>
                              <a:latin typeface="Cambria Math" panose="02040503050406030204" pitchFamily="18" charset="0"/>
                              <a:ea typeface="Cambria Math" panose="02040503050406030204" pitchFamily="18" charset="0"/>
                            </a:rPr>
                            <m:t>𝐷</m:t>
                          </m:r>
                        </m:e>
                        <m:sub>
                          <m:r>
                            <m:rPr>
                              <m:nor/>
                            </m:rPr>
                            <a:rPr lang="en-GB" sz="1400" b="0" i="0" smtClean="0">
                              <a:solidFill>
                                <a:srgbClr val="000000"/>
                              </a:solidFill>
                              <a:latin typeface="Cambria Math" panose="02040503050406030204" pitchFamily="18" charset="0"/>
                              <a:ea typeface="Cambria Math" panose="02040503050406030204" pitchFamily="18" charset="0"/>
                            </a:rPr>
                            <m:t>w</m:t>
                          </m:r>
                        </m:sub>
                      </m:sSub>
                      <m:r>
                        <a:rPr lang="en-GB" sz="1400" i="1">
                          <a:solidFill>
                            <a:srgbClr val="000000"/>
                          </a:solidFill>
                          <a:latin typeface="Cambria Math" panose="02040503050406030204" pitchFamily="18" charset="0"/>
                          <a:ea typeface="Cambria Math" panose="02040503050406030204" pitchFamily="18" charset="0"/>
                        </a:rPr>
                        <m:t>=</m:t>
                      </m:r>
                      <m:sSub>
                        <m:sSubPr>
                          <m:ctrlPr>
                            <a:rPr lang="en-GB" sz="1400" i="1">
                              <a:solidFill>
                                <a:srgbClr val="000000"/>
                              </a:solidFill>
                              <a:latin typeface="Cambria Math" panose="02040503050406030204" pitchFamily="18" charset="0"/>
                              <a:ea typeface="Cambria Math" panose="02040503050406030204" pitchFamily="18" charset="0"/>
                            </a:rPr>
                          </m:ctrlPr>
                        </m:sSubPr>
                        <m:e>
                          <m:r>
                            <a:rPr lang="en-GB" sz="1400" i="1">
                              <a:solidFill>
                                <a:srgbClr val="000000"/>
                              </a:solidFill>
                              <a:latin typeface="Cambria Math" panose="02040503050406030204" pitchFamily="18" charset="0"/>
                              <a:ea typeface="Cambria Math" panose="02040503050406030204" pitchFamily="18" charset="0"/>
                            </a:rPr>
                            <m:t>𝐷</m:t>
                          </m:r>
                        </m:e>
                        <m:sub>
                          <m:r>
                            <m:rPr>
                              <m:nor/>
                            </m:rPr>
                            <a:rPr lang="en-GB" sz="1400">
                              <a:solidFill>
                                <a:srgbClr val="000000"/>
                              </a:solidFill>
                              <a:latin typeface="Cambria Math" panose="02040503050406030204" pitchFamily="18" charset="0"/>
                              <a:ea typeface="Cambria Math" panose="02040503050406030204" pitchFamily="18" charset="0"/>
                            </a:rPr>
                            <m:t>core</m:t>
                          </m:r>
                        </m:sub>
                      </m:sSub>
                      <m:r>
                        <a:rPr lang="en-GB" sz="1400" b="0" i="1" smtClean="0">
                          <a:solidFill>
                            <a:srgbClr val="000000"/>
                          </a:solidFill>
                          <a:latin typeface="Cambria Math" panose="02040503050406030204" pitchFamily="18" charset="0"/>
                          <a:ea typeface="Cambria Math" panose="02040503050406030204" pitchFamily="18" charset="0"/>
                        </a:rPr>
                        <m:t>.</m:t>
                      </m:r>
                      <m:sSub>
                        <m:sSubPr>
                          <m:ctrlPr>
                            <a:rPr lang="en-GB" sz="1400" i="1">
                              <a:solidFill>
                                <a:srgbClr val="000000"/>
                              </a:solidFill>
                              <a:latin typeface="Cambria Math" panose="02040503050406030204" pitchFamily="18" charset="0"/>
                              <a:ea typeface="Cambria Math" panose="02040503050406030204" pitchFamily="18" charset="0"/>
                            </a:rPr>
                          </m:ctrlPr>
                        </m:sSubPr>
                        <m:e>
                          <m:r>
                            <a:rPr lang="en-GB" sz="1400" b="0" i="1" smtClean="0">
                              <a:solidFill>
                                <a:srgbClr val="000000"/>
                              </a:solidFill>
                              <a:latin typeface="Cambria Math" panose="02040503050406030204" pitchFamily="18" charset="0"/>
                              <a:ea typeface="Cambria Math" panose="02040503050406030204" pitchFamily="18" charset="0"/>
                            </a:rPr>
                            <m:t>𝑘</m:t>
                          </m:r>
                        </m:e>
                        <m:sub>
                          <m:r>
                            <m:rPr>
                              <m:sty m:val="p"/>
                            </m:rPr>
                            <a:rPr lang="en-GB" sz="1400" b="0" i="0" smtClean="0">
                              <a:solidFill>
                                <a:srgbClr val="000000"/>
                              </a:solidFill>
                              <a:latin typeface="Cambria Math" panose="02040503050406030204" pitchFamily="18" charset="0"/>
                              <a:ea typeface="Cambria Math" panose="02040503050406030204" pitchFamily="18" charset="0"/>
                            </a:rPr>
                            <m:t>imp</m:t>
                          </m:r>
                        </m:sub>
                      </m:sSub>
                      <m:sSub>
                        <m:sSubPr>
                          <m:ctrlPr>
                            <a:rPr lang="en-GB" sz="1400" i="1">
                              <a:solidFill>
                                <a:srgbClr val="000000"/>
                              </a:solidFill>
                              <a:latin typeface="Cambria Math" panose="02040503050406030204" pitchFamily="18" charset="0"/>
                              <a:ea typeface="Cambria Math" panose="02040503050406030204" pitchFamily="18" charset="0"/>
                            </a:rPr>
                          </m:ctrlPr>
                        </m:sSubPr>
                        <m:e>
                          <m:r>
                            <a:rPr lang="en-GB" sz="1400" i="1">
                              <a:solidFill>
                                <a:srgbClr val="000000"/>
                              </a:solidFill>
                              <a:latin typeface="Cambria Math" panose="02040503050406030204" pitchFamily="18" charset="0"/>
                              <a:ea typeface="Cambria Math" panose="02040503050406030204" pitchFamily="18" charset="0"/>
                            </a:rPr>
                            <m:t>𝑘</m:t>
                          </m:r>
                        </m:e>
                        <m:sub>
                          <m:r>
                            <m:rPr>
                              <m:sty m:val="p"/>
                            </m:rPr>
                            <a:rPr lang="en-GB" sz="1400" b="0" i="0" smtClean="0">
                              <a:solidFill>
                                <a:srgbClr val="000000"/>
                              </a:solidFill>
                              <a:latin typeface="Cambria Math" panose="02040503050406030204" pitchFamily="18" charset="0"/>
                              <a:ea typeface="Cambria Math" panose="02040503050406030204" pitchFamily="18" charset="0"/>
                            </a:rPr>
                            <m:t>gap</m:t>
                          </m:r>
                        </m:sub>
                      </m:sSub>
                      <m:sSub>
                        <m:sSubPr>
                          <m:ctrlPr>
                            <a:rPr lang="en-GB" sz="1400" i="1">
                              <a:solidFill>
                                <a:srgbClr val="000000"/>
                              </a:solidFill>
                              <a:latin typeface="Cambria Math" panose="02040503050406030204" pitchFamily="18" charset="0"/>
                              <a:ea typeface="Cambria Math" panose="02040503050406030204" pitchFamily="18" charset="0"/>
                            </a:rPr>
                          </m:ctrlPr>
                        </m:sSubPr>
                        <m:e>
                          <m:r>
                            <a:rPr lang="en-GB" sz="1400" b="0" i="1" smtClean="0">
                              <a:solidFill>
                                <a:srgbClr val="000000"/>
                              </a:solidFill>
                              <a:latin typeface="Cambria Math" panose="02040503050406030204" pitchFamily="18" charset="0"/>
                              <a:ea typeface="Cambria Math" panose="02040503050406030204" pitchFamily="18" charset="0"/>
                            </a:rPr>
                            <m:t>𝑘</m:t>
                          </m:r>
                        </m:e>
                        <m:sub>
                          <m:r>
                            <m:rPr>
                              <m:sty m:val="p"/>
                            </m:rPr>
                            <a:rPr lang="en-GB" sz="1400" b="0" i="0" smtClean="0">
                              <a:solidFill>
                                <a:srgbClr val="000000"/>
                              </a:solidFill>
                              <a:latin typeface="Cambria Math" panose="02040503050406030204" pitchFamily="18" charset="0"/>
                              <a:ea typeface="Cambria Math" panose="02040503050406030204" pitchFamily="18" charset="0"/>
                            </a:rPr>
                            <m:t>z</m:t>
                          </m:r>
                          <m:r>
                            <a:rPr lang="en-GB" sz="1400" b="0" i="0" smtClean="0">
                              <a:solidFill>
                                <a:srgbClr val="000000"/>
                              </a:solidFill>
                              <a:latin typeface="Cambria Math" panose="02040503050406030204" pitchFamily="18" charset="0"/>
                              <a:ea typeface="Cambria Math" panose="02040503050406030204" pitchFamily="18" charset="0"/>
                            </a:rPr>
                            <m:t>,</m:t>
                          </m:r>
                          <m:r>
                            <m:rPr>
                              <m:sty m:val="p"/>
                            </m:rPr>
                            <a:rPr lang="en-GB" sz="1400" b="0" i="0" smtClean="0">
                              <a:solidFill>
                                <a:srgbClr val="000000"/>
                              </a:solidFill>
                              <a:latin typeface="Cambria Math" panose="02040503050406030204" pitchFamily="18" charset="0"/>
                              <a:ea typeface="Cambria Math" panose="02040503050406030204" pitchFamily="18" charset="0"/>
                            </a:rPr>
                            <m:t>cal</m:t>
                          </m:r>
                        </m:sub>
                      </m:sSub>
                      <m:sSub>
                        <m:sSubPr>
                          <m:ctrlPr>
                            <a:rPr lang="en-GB" sz="1400" i="1">
                              <a:solidFill>
                                <a:srgbClr val="000000"/>
                              </a:solidFill>
                              <a:latin typeface="Cambria Math" panose="02040503050406030204" pitchFamily="18" charset="0"/>
                              <a:ea typeface="Cambria Math" panose="02040503050406030204" pitchFamily="18" charset="0"/>
                            </a:rPr>
                          </m:ctrlPr>
                        </m:sSubPr>
                        <m:e>
                          <m:r>
                            <a:rPr lang="en-GB" sz="1400" i="1">
                              <a:solidFill>
                                <a:srgbClr val="000000"/>
                              </a:solidFill>
                              <a:latin typeface="Cambria Math" panose="02040503050406030204" pitchFamily="18" charset="0"/>
                              <a:ea typeface="Cambria Math" panose="02040503050406030204" pitchFamily="18" charset="0"/>
                            </a:rPr>
                            <m:t>𝑠</m:t>
                          </m:r>
                        </m:e>
                        <m:sub>
                          <m:r>
                            <m:rPr>
                              <m:sty m:val="p"/>
                            </m:rPr>
                            <a:rPr lang="en-GB" sz="1400">
                              <a:solidFill>
                                <a:srgbClr val="000000"/>
                              </a:solidFill>
                              <a:latin typeface="Cambria Math" panose="02040503050406030204" pitchFamily="18" charset="0"/>
                              <a:ea typeface="Cambria Math" panose="02040503050406030204" pitchFamily="18" charset="0"/>
                            </a:rPr>
                            <m:t>w</m:t>
                          </m:r>
                          <m:r>
                            <a:rPr lang="en-GB" sz="1400">
                              <a:solidFill>
                                <a:srgbClr val="000000"/>
                              </a:solidFill>
                              <a:latin typeface="Cambria Math" panose="02040503050406030204" pitchFamily="18" charset="0"/>
                              <a:ea typeface="Cambria Math" panose="02040503050406030204" pitchFamily="18" charset="0"/>
                            </a:rPr>
                            <m:t>,</m:t>
                          </m:r>
                          <m:r>
                            <m:rPr>
                              <m:sty m:val="p"/>
                            </m:rPr>
                            <a:rPr lang="en-GB" sz="1400">
                              <a:solidFill>
                                <a:srgbClr val="000000"/>
                              </a:solidFill>
                              <a:latin typeface="Cambria Math" panose="02040503050406030204" pitchFamily="18" charset="0"/>
                              <a:ea typeface="Cambria Math" panose="02040503050406030204" pitchFamily="18" charset="0"/>
                            </a:rPr>
                            <m:t>g</m:t>
                          </m:r>
                        </m:sub>
                      </m:sSub>
                      <m:sSub>
                        <m:sSubPr>
                          <m:ctrlPr>
                            <a:rPr lang="en-GB" sz="1400" i="1">
                              <a:solidFill>
                                <a:srgbClr val="000000"/>
                              </a:solidFill>
                              <a:latin typeface="Cambria Math" panose="02040503050406030204" pitchFamily="18" charset="0"/>
                              <a:ea typeface="Cambria Math" panose="02040503050406030204" pitchFamily="18" charset="0"/>
                            </a:rPr>
                          </m:ctrlPr>
                        </m:sSubPr>
                        <m:e>
                          <m:r>
                            <a:rPr lang="en-GB" sz="1400" i="1">
                              <a:solidFill>
                                <a:srgbClr val="000000"/>
                              </a:solidFill>
                              <a:latin typeface="Cambria Math" panose="02040503050406030204" pitchFamily="18" charset="0"/>
                              <a:ea typeface="Cambria Math" panose="02040503050406030204" pitchFamily="18" charset="0"/>
                            </a:rPr>
                            <m:t>𝑘</m:t>
                          </m:r>
                        </m:e>
                        <m:sub>
                          <m:r>
                            <m:rPr>
                              <m:sty m:val="p"/>
                            </m:rPr>
                            <a:rPr lang="en-GB" sz="1400">
                              <a:solidFill>
                                <a:srgbClr val="000000"/>
                              </a:solidFill>
                              <a:latin typeface="Cambria Math" panose="02040503050406030204" pitchFamily="18" charset="0"/>
                              <a:ea typeface="Cambria Math" panose="02040503050406030204" pitchFamily="18" charset="0"/>
                            </a:rPr>
                            <m:t>fl</m:t>
                          </m:r>
                        </m:sub>
                      </m:sSub>
                    </m:oMath>
                  </m:oMathPara>
                </a14:m>
                <a:endParaRPr lang="en-GB" sz="1400" dirty="0">
                  <a:solidFill>
                    <a:srgbClr val="000000"/>
                  </a:solidFill>
                  <a:latin typeface="Cambria Math" panose="02040503050406030204" pitchFamily="18" charset="0"/>
                  <a:ea typeface="Cambria Math" panose="02040503050406030204" pitchFamily="18" charset="0"/>
                </a:endParaRPr>
              </a:p>
            </p:txBody>
          </p:sp>
        </mc:Choice>
        <mc:Fallback xmlns="">
          <p:sp>
            <p:nvSpPr>
              <p:cNvPr id="33" name="Rectangle 32">
                <a:extLst>
                  <a:ext uri="{FF2B5EF4-FFF2-40B4-BE49-F238E27FC236}">
                    <a16:creationId xmlns:a16="http://schemas.microsoft.com/office/drawing/2014/main" id="{79758E97-AEEE-41EB-A501-A1710E5C6716}"/>
                  </a:ext>
                </a:extLst>
              </p:cNvPr>
              <p:cNvSpPr>
                <a:spLocks noRot="1" noChangeAspect="1" noMove="1" noResize="1" noEditPoints="1" noAdjustHandles="1" noChangeArrowheads="1" noChangeShapeType="1" noTextEdit="1"/>
              </p:cNvSpPr>
              <p:nvPr/>
            </p:nvSpPr>
            <p:spPr>
              <a:xfrm>
                <a:off x="584200" y="3002932"/>
                <a:ext cx="2870351" cy="405047"/>
              </a:xfrm>
              <a:prstGeom prst="rect">
                <a:avLst/>
              </a:prstGeom>
              <a:blipFill>
                <a:blip r:embed="rId10"/>
                <a:stretch>
                  <a:fillRect/>
                </a:stretch>
              </a:blipFill>
              <a:ln>
                <a:noFill/>
              </a:ln>
            </p:spPr>
            <p:txBody>
              <a:bodyPr/>
              <a:lstStyle/>
              <a:p>
                <a:r>
                  <a:rPr lang="en-GB">
                    <a:noFill/>
                  </a:rPr>
                  <a:t> </a:t>
                </a:r>
              </a:p>
            </p:txBody>
          </p:sp>
        </mc:Fallback>
      </mc:AlternateContent>
    </p:spTree>
    <p:extLst>
      <p:ext uri="{BB962C8B-B14F-4D97-AF65-F5344CB8AC3E}">
        <p14:creationId xmlns:p14="http://schemas.microsoft.com/office/powerpoint/2010/main" val="166516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animBg="1"/>
      <p:bldP spid="30" grpId="0"/>
      <p:bldP spid="3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4B7AA2-B837-4F88-A41A-FCC256C35C34}"/>
              </a:ext>
            </a:extLst>
          </p:cNvPr>
          <p:cNvSpPr/>
          <p:nvPr/>
        </p:nvSpPr>
        <p:spPr>
          <a:xfrm>
            <a:off x="329866" y="1120933"/>
            <a:ext cx="7366335" cy="2685479"/>
          </a:xfrm>
          <a:prstGeom prst="rect">
            <a:avLst/>
          </a:prstGeom>
        </p:spPr>
        <p:txBody>
          <a:bodyPr wrap="square">
            <a:spAutoFit/>
          </a:bodyPr>
          <a:lstStyle/>
          <a:p>
            <a:pPr algn="just" defTabSz="914377">
              <a:defRPr/>
            </a:pPr>
            <a:r>
              <a:rPr lang="en-US" sz="1600" b="1" dirty="0">
                <a:solidFill>
                  <a:schemeClr val="bg2">
                    <a:lumMod val="10000"/>
                  </a:schemeClr>
                </a:solidFill>
                <a:cs typeface="Arial" panose="020B0604020202020204" pitchFamily="34" charset="0"/>
                <a:sym typeface="Wingdings" panose="05000000000000000000" pitchFamily="2" charset="2"/>
              </a:rPr>
              <a:t> </a:t>
            </a:r>
            <a:r>
              <a:rPr lang="en-US" sz="1600" b="1" dirty="0">
                <a:solidFill>
                  <a:schemeClr val="bg2">
                    <a:lumMod val="10000"/>
                  </a:schemeClr>
                </a:solidFill>
                <a:cs typeface="Arial" panose="020B0604020202020204" pitchFamily="34" charset="0"/>
              </a:rPr>
              <a:t>First ever calorimetry measurements in UHDR proton beam</a:t>
            </a:r>
          </a:p>
          <a:p>
            <a:pPr marL="342891" indent="-342891" algn="just" defTabSz="914377">
              <a:buFont typeface="Wingdings" panose="05000000000000000000" pitchFamily="2" charset="2"/>
              <a:buChar char="§"/>
              <a:defRPr/>
            </a:pPr>
            <a:endParaRPr lang="en-US" sz="1600" dirty="0">
              <a:solidFill>
                <a:schemeClr val="bg2">
                  <a:lumMod val="10000"/>
                </a:schemeClr>
              </a:solidFill>
              <a:cs typeface="Arial" panose="020B0604020202020204" pitchFamily="34" charset="0"/>
            </a:endParaRPr>
          </a:p>
          <a:p>
            <a:pPr marL="342891" indent="-342891" algn="just">
              <a:buFont typeface="Wingdings" panose="05000000000000000000" pitchFamily="2" charset="2"/>
              <a:buChar char="§"/>
              <a:defRPr/>
            </a:pPr>
            <a:r>
              <a:rPr lang="en-US" sz="1600" dirty="0">
                <a:solidFill>
                  <a:schemeClr val="bg2">
                    <a:lumMod val="10000"/>
                  </a:schemeClr>
                </a:solidFill>
                <a:cs typeface="Arial" panose="020B0604020202020204" pitchFamily="34" charset="0"/>
              </a:rPr>
              <a:t>Established the correction factors required for absolute dosimetry of FLASH proton beam radiotherapy (</a:t>
            </a:r>
            <a:r>
              <a:rPr lang="en-US" sz="1600" dirty="0" err="1">
                <a:solidFill>
                  <a:schemeClr val="bg2">
                    <a:lumMod val="10000"/>
                  </a:schemeClr>
                </a:solidFill>
                <a:cs typeface="Arial" panose="020B0604020202020204" pitchFamily="34" charset="0"/>
              </a:rPr>
              <a:t>Lourenço</a:t>
            </a:r>
            <a:r>
              <a:rPr lang="en-US" sz="1600" dirty="0">
                <a:solidFill>
                  <a:schemeClr val="bg2">
                    <a:lumMod val="10000"/>
                  </a:schemeClr>
                </a:solidFill>
                <a:cs typeface="Arial" panose="020B0604020202020204" pitchFamily="34" charset="0"/>
              </a:rPr>
              <a:t> et al., 2023 Nature, Scientific Reports, accepted) </a:t>
            </a:r>
            <a:r>
              <a:rPr lang="en-US" sz="1600" dirty="0">
                <a:solidFill>
                  <a:schemeClr val="bg2">
                    <a:lumMod val="10000"/>
                  </a:schemeClr>
                </a:solidFill>
                <a:cs typeface="Arial" panose="020B0604020202020204" pitchFamily="34" charset="0"/>
                <a:sym typeface="Wingdings" panose="05000000000000000000" pitchFamily="2" charset="2"/>
              </a:rPr>
              <a:t> see also Deliverable 2 of the </a:t>
            </a:r>
            <a:r>
              <a:rPr lang="en-US" sz="1600" dirty="0" err="1">
                <a:solidFill>
                  <a:schemeClr val="bg2">
                    <a:lumMod val="10000"/>
                  </a:schemeClr>
                </a:solidFill>
                <a:cs typeface="Arial" panose="020B0604020202020204" pitchFamily="34" charset="0"/>
                <a:sym typeface="Wingdings" panose="05000000000000000000" pitchFamily="2" charset="2"/>
              </a:rPr>
              <a:t>UHDpulse</a:t>
            </a:r>
            <a:r>
              <a:rPr lang="en-US" sz="1600" dirty="0">
                <a:solidFill>
                  <a:schemeClr val="bg2">
                    <a:lumMod val="10000"/>
                  </a:schemeClr>
                </a:solidFill>
                <a:cs typeface="Arial" panose="020B0604020202020204" pitchFamily="34" charset="0"/>
                <a:sym typeface="Wingdings" panose="05000000000000000000" pitchFamily="2" charset="2"/>
              </a:rPr>
              <a:t> project</a:t>
            </a:r>
            <a:endParaRPr lang="en-US" sz="1600" dirty="0">
              <a:solidFill>
                <a:schemeClr val="bg2">
                  <a:lumMod val="10000"/>
                </a:schemeClr>
              </a:solidFill>
              <a:cs typeface="Arial" panose="020B0604020202020204" pitchFamily="34" charset="0"/>
            </a:endParaRPr>
          </a:p>
          <a:p>
            <a:pPr marL="342891" indent="-342891" algn="just">
              <a:buFont typeface="Wingdings" panose="05000000000000000000" pitchFamily="2" charset="2"/>
              <a:buChar char="§"/>
              <a:defRPr/>
            </a:pPr>
            <a:endParaRPr lang="en-US" sz="1400" dirty="0">
              <a:solidFill>
                <a:schemeClr val="bg2">
                  <a:lumMod val="10000"/>
                </a:schemeClr>
              </a:solidFill>
              <a:cs typeface="Arial" panose="020B0604020202020204" pitchFamily="34" charset="0"/>
            </a:endParaRPr>
          </a:p>
          <a:p>
            <a:pPr marL="342891" indent="-342891" algn="just">
              <a:buFont typeface="Wingdings" panose="05000000000000000000" pitchFamily="2" charset="2"/>
              <a:buChar char="§"/>
              <a:defRPr/>
            </a:pPr>
            <a:r>
              <a:rPr lang="en-US" sz="1600" dirty="0">
                <a:solidFill>
                  <a:schemeClr val="bg2">
                    <a:lumMod val="10000"/>
                  </a:schemeClr>
                </a:solidFill>
                <a:cs typeface="Arial" panose="020B0604020202020204" pitchFamily="34" charset="0"/>
              </a:rPr>
              <a:t>Measurement uncertainty of 0.9% (k=1) – in line with clinical requirement</a:t>
            </a:r>
          </a:p>
          <a:p>
            <a:pPr marL="342891" indent="-342891" algn="just" defTabSz="914377">
              <a:buFont typeface="Wingdings" panose="05000000000000000000" pitchFamily="2" charset="2"/>
              <a:buChar char="§"/>
              <a:defRPr/>
            </a:pPr>
            <a:endParaRPr lang="en-US" sz="1051" dirty="0">
              <a:solidFill>
                <a:schemeClr val="bg2">
                  <a:lumMod val="10000"/>
                </a:schemeClr>
              </a:solidFill>
              <a:cs typeface="Arial" panose="020B0604020202020204" pitchFamily="34" charset="0"/>
            </a:endParaRPr>
          </a:p>
          <a:p>
            <a:pPr marL="342891" indent="-342891" algn="just" defTabSz="914377">
              <a:buFont typeface="Wingdings" panose="05000000000000000000" pitchFamily="2" charset="2"/>
              <a:buChar char="§"/>
              <a:defRPr/>
            </a:pPr>
            <a:r>
              <a:rPr lang="en-US" sz="1600" b="1" dirty="0">
                <a:solidFill>
                  <a:schemeClr val="bg2">
                    <a:lumMod val="10000"/>
                  </a:schemeClr>
                </a:solidFill>
                <a:cs typeface="Arial" panose="020B0604020202020204" pitchFamily="34" charset="0"/>
              </a:rPr>
              <a:t>Underpinned the FDA approval and provided the hospital with  confidence to commence clinical implementation of this novel technology </a:t>
            </a:r>
          </a:p>
        </p:txBody>
      </p:sp>
      <p:pic>
        <p:nvPicPr>
          <p:cNvPr id="33" name="Picture 32" descr="A screenshot of a cell phone&#10;&#10;Description automatically generated">
            <a:extLst>
              <a:ext uri="{FF2B5EF4-FFF2-40B4-BE49-F238E27FC236}">
                <a16:creationId xmlns:a16="http://schemas.microsoft.com/office/drawing/2014/main" id="{5193F04E-170C-4DB2-AE23-A43288C81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3361" y="3849900"/>
            <a:ext cx="3758443" cy="2818832"/>
          </a:xfrm>
          <a:prstGeom prst="rect">
            <a:avLst/>
          </a:prstGeom>
        </p:spPr>
      </p:pic>
      <p:pic>
        <p:nvPicPr>
          <p:cNvPr id="34" name="Picture 33" descr="A picture containing drawing&#10;&#10;Description automatically generated">
            <a:extLst>
              <a:ext uri="{FF2B5EF4-FFF2-40B4-BE49-F238E27FC236}">
                <a16:creationId xmlns:a16="http://schemas.microsoft.com/office/drawing/2014/main" id="{8DF79B0E-AEB3-4563-90FA-F7B5E03C34A5}"/>
              </a:ext>
            </a:extLst>
          </p:cNvPr>
          <p:cNvPicPr>
            <a:picLocks noChangeAspect="1"/>
          </p:cNvPicPr>
          <p:nvPr/>
        </p:nvPicPr>
        <p:blipFill rotWithShape="1">
          <a:blip r:embed="rId5">
            <a:extLst>
              <a:ext uri="{28A0092B-C50C-407E-A947-70E740481C1C}">
                <a14:useLocalDpi xmlns:a14="http://schemas.microsoft.com/office/drawing/2010/main" val="0"/>
              </a:ext>
            </a:extLst>
          </a:blip>
          <a:srcRect t="32325" r="983" b="31975"/>
          <a:stretch/>
        </p:blipFill>
        <p:spPr>
          <a:xfrm>
            <a:off x="7534833" y="833383"/>
            <a:ext cx="1732047" cy="624468"/>
          </a:xfrm>
          <a:prstGeom prst="rect">
            <a:avLst/>
          </a:prstGeom>
        </p:spPr>
      </p:pic>
      <p:pic>
        <p:nvPicPr>
          <p:cNvPr id="6" name="Picture 5">
            <a:extLst>
              <a:ext uri="{FF2B5EF4-FFF2-40B4-BE49-F238E27FC236}">
                <a16:creationId xmlns:a16="http://schemas.microsoft.com/office/drawing/2014/main" id="{909DF7BF-06B1-4E93-AD59-5A709C0412B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340" y="3734069"/>
            <a:ext cx="3735407" cy="2800767"/>
          </a:xfrm>
          <a:prstGeom prst="rect">
            <a:avLst/>
          </a:prstGeom>
          <a:noFill/>
          <a:ln>
            <a:noFill/>
          </a:ln>
        </p:spPr>
      </p:pic>
      <p:sp>
        <p:nvSpPr>
          <p:cNvPr id="10" name="Title 1">
            <a:extLst>
              <a:ext uri="{FF2B5EF4-FFF2-40B4-BE49-F238E27FC236}">
                <a16:creationId xmlns:a16="http://schemas.microsoft.com/office/drawing/2014/main" id="{ADBB81C7-6492-4389-8A9B-9DBBF0AB02F1}"/>
              </a:ext>
            </a:extLst>
          </p:cNvPr>
          <p:cNvSpPr>
            <a:spLocks noGrp="1"/>
          </p:cNvSpPr>
          <p:nvPr>
            <p:ph type="title"/>
          </p:nvPr>
        </p:nvSpPr>
        <p:spPr>
          <a:xfrm>
            <a:off x="391489" y="260648"/>
            <a:ext cx="9064887" cy="1143000"/>
          </a:xfrm>
        </p:spPr>
        <p:txBody>
          <a:bodyPr/>
          <a:lstStyle/>
          <a:p>
            <a:r>
              <a:rPr lang="en-GB" dirty="0"/>
              <a:t>Calorimetry in UHDR proton beams</a:t>
            </a:r>
          </a:p>
        </p:txBody>
      </p:sp>
      <p:sp>
        <p:nvSpPr>
          <p:cNvPr id="17" name="Content Placeholder 2">
            <a:extLst>
              <a:ext uri="{FF2B5EF4-FFF2-40B4-BE49-F238E27FC236}">
                <a16:creationId xmlns:a16="http://schemas.microsoft.com/office/drawing/2014/main" id="{D93C7FC0-2978-4052-9534-C75234F6938C}"/>
              </a:ext>
            </a:extLst>
          </p:cNvPr>
          <p:cNvSpPr txBox="1">
            <a:spLocks/>
          </p:cNvSpPr>
          <p:nvPr/>
        </p:nvSpPr>
        <p:spPr bwMode="auto">
          <a:xfrm>
            <a:off x="482002" y="6534836"/>
            <a:ext cx="3531031" cy="45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3399"/>
              </a:buClr>
              <a:buFont typeface="Wingdings" panose="05000000000000000000" pitchFamily="2" charset="2"/>
              <a:buChar char="§"/>
              <a:defRPr sz="2400">
                <a:solidFill>
                  <a:srgbClr val="003399"/>
                </a:solidFill>
                <a:latin typeface="+mn-lt"/>
                <a:ea typeface="+mn-ea"/>
                <a:cs typeface="+mn-cs"/>
              </a:defRPr>
            </a:lvl1pPr>
            <a:lvl2pPr marL="742950" indent="-28575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2pPr>
            <a:lvl3pPr marL="11430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3pPr>
            <a:lvl4pPr marL="16002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4pPr>
            <a:lvl5pPr marL="20574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5pPr>
            <a:lvl6pPr marL="25146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6pPr>
            <a:lvl7pPr marL="29718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7pPr>
            <a:lvl8pPr marL="34290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8pPr>
            <a:lvl9pPr marL="38862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9pPr>
          </a:lstStyle>
          <a:p>
            <a:pPr marL="0" indent="0">
              <a:buNone/>
            </a:pPr>
            <a:r>
              <a:rPr lang="en-GB" sz="1100" kern="0" dirty="0">
                <a:solidFill>
                  <a:srgbClr val="000000"/>
                </a:solidFill>
                <a:latin typeface="Arial Black" panose="020B0A04020102020204" pitchFamily="34" charset="0"/>
              </a:rPr>
              <a:t>NPL and Cincinnati Teams</a:t>
            </a:r>
          </a:p>
          <a:p>
            <a:endParaRPr lang="en-GB" sz="1100" kern="0" dirty="0">
              <a:solidFill>
                <a:srgbClr val="000000"/>
              </a:solidFill>
              <a:latin typeface="Arial Black" panose="020B0A04020102020204" pitchFamily="34" charset="0"/>
            </a:endParaRPr>
          </a:p>
        </p:txBody>
      </p:sp>
      <p:pic>
        <p:nvPicPr>
          <p:cNvPr id="18" name="Obrázek 6">
            <a:extLst>
              <a:ext uri="{FF2B5EF4-FFF2-40B4-BE49-F238E27FC236}">
                <a16:creationId xmlns:a16="http://schemas.microsoft.com/office/drawing/2014/main" id="{77EED50E-46C1-4F77-9E04-C5F95A0BC6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56374" y="237494"/>
            <a:ext cx="695703" cy="883439"/>
          </a:xfrm>
          <a:prstGeom prst="rect">
            <a:avLst/>
          </a:prstGeom>
          <a:solidFill>
            <a:schemeClr val="bg1"/>
          </a:solidFill>
        </p:spPr>
      </p:pic>
      <p:pic>
        <p:nvPicPr>
          <p:cNvPr id="4" name="Picture 3">
            <a:extLst>
              <a:ext uri="{FF2B5EF4-FFF2-40B4-BE49-F238E27FC236}">
                <a16:creationId xmlns:a16="http://schemas.microsoft.com/office/drawing/2014/main" id="{71FD46FA-2286-43AD-8E5A-53672032E96C}"/>
              </a:ext>
            </a:extLst>
          </p:cNvPr>
          <p:cNvPicPr>
            <a:picLocks noChangeAspect="1"/>
          </p:cNvPicPr>
          <p:nvPr/>
        </p:nvPicPr>
        <p:blipFill>
          <a:blip r:embed="rId8"/>
          <a:stretch>
            <a:fillRect/>
          </a:stretch>
        </p:blipFill>
        <p:spPr>
          <a:xfrm>
            <a:off x="8772128" y="1525003"/>
            <a:ext cx="2714625" cy="942975"/>
          </a:xfrm>
          <a:prstGeom prst="rect">
            <a:avLst/>
          </a:prstGeom>
        </p:spPr>
      </p:pic>
      <p:pic>
        <p:nvPicPr>
          <p:cNvPr id="9" name="Picture 8">
            <a:extLst>
              <a:ext uri="{FF2B5EF4-FFF2-40B4-BE49-F238E27FC236}">
                <a16:creationId xmlns:a16="http://schemas.microsoft.com/office/drawing/2014/main" id="{7311F62F-FF9D-43D0-8EC4-5D156120F7F4}"/>
              </a:ext>
            </a:extLst>
          </p:cNvPr>
          <p:cNvPicPr>
            <a:picLocks noChangeAspect="1"/>
          </p:cNvPicPr>
          <p:nvPr/>
        </p:nvPicPr>
        <p:blipFill rotWithShape="1">
          <a:blip r:embed="rId9"/>
          <a:srcRect b="84158"/>
          <a:stretch/>
        </p:blipFill>
        <p:spPr>
          <a:xfrm>
            <a:off x="8357630" y="2402915"/>
            <a:ext cx="3555271" cy="501920"/>
          </a:xfrm>
          <a:prstGeom prst="rect">
            <a:avLst/>
          </a:prstGeom>
        </p:spPr>
      </p:pic>
      <p:pic>
        <p:nvPicPr>
          <p:cNvPr id="22" name="Picture 21">
            <a:extLst>
              <a:ext uri="{FF2B5EF4-FFF2-40B4-BE49-F238E27FC236}">
                <a16:creationId xmlns:a16="http://schemas.microsoft.com/office/drawing/2014/main" id="{6B8487F6-1603-4814-BBF4-C3F393C0BDFB}"/>
              </a:ext>
            </a:extLst>
          </p:cNvPr>
          <p:cNvPicPr>
            <a:picLocks noChangeAspect="1"/>
          </p:cNvPicPr>
          <p:nvPr/>
        </p:nvPicPr>
        <p:blipFill rotWithShape="1">
          <a:blip r:embed="rId9"/>
          <a:srcRect t="64129"/>
          <a:stretch/>
        </p:blipFill>
        <p:spPr>
          <a:xfrm>
            <a:off x="8415130" y="2777623"/>
            <a:ext cx="3555271" cy="1136535"/>
          </a:xfrm>
          <a:prstGeom prst="rect">
            <a:avLst/>
          </a:prstGeom>
        </p:spPr>
      </p:pic>
    </p:spTree>
    <p:custDataLst>
      <p:tags r:id="rId1"/>
    </p:custDataLst>
    <p:extLst>
      <p:ext uri="{BB962C8B-B14F-4D97-AF65-F5344CB8AC3E}">
        <p14:creationId xmlns:p14="http://schemas.microsoft.com/office/powerpoint/2010/main" val="323292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63A19A-EB7B-4F33-ADCE-5153852DD199}"/>
              </a:ext>
            </a:extLst>
          </p:cNvPr>
          <p:cNvSpPr>
            <a:spLocks noGrp="1"/>
          </p:cNvSpPr>
          <p:nvPr>
            <p:ph type="ctrTitle"/>
          </p:nvPr>
        </p:nvSpPr>
        <p:spPr>
          <a:xfrm>
            <a:off x="2463800" y="3738094"/>
            <a:ext cx="6134100" cy="2193233"/>
          </a:xfrm>
        </p:spPr>
        <p:txBody>
          <a:bodyPr/>
          <a:lstStyle/>
          <a:p>
            <a:pPr algn="ctr"/>
            <a:r>
              <a:rPr lang="en-GB" dirty="0"/>
              <a:t>Thank you</a:t>
            </a:r>
            <a:br>
              <a:rPr lang="en-GB" dirty="0"/>
            </a:br>
            <a:br>
              <a:rPr lang="en-GB" dirty="0"/>
            </a:br>
            <a:endParaRPr lang="en-GB" dirty="0"/>
          </a:p>
        </p:txBody>
      </p:sp>
      <p:sp>
        <p:nvSpPr>
          <p:cNvPr id="4" name="Subtitle 3">
            <a:extLst>
              <a:ext uri="{FF2B5EF4-FFF2-40B4-BE49-F238E27FC236}">
                <a16:creationId xmlns:a16="http://schemas.microsoft.com/office/drawing/2014/main" id="{92648F48-EB19-4C14-8E8E-EC5803B435E9}"/>
              </a:ext>
            </a:extLst>
          </p:cNvPr>
          <p:cNvSpPr>
            <a:spLocks noGrp="1"/>
          </p:cNvSpPr>
          <p:nvPr>
            <p:ph type="subTitle" idx="1"/>
          </p:nvPr>
        </p:nvSpPr>
        <p:spPr/>
        <p:txBody>
          <a:bodyPr/>
          <a:lstStyle/>
          <a:p>
            <a:endParaRPr lang="en-GB" b="1" strike="noStrike" dirty="0">
              <a:sym typeface="Wingdings" panose="05000000000000000000" pitchFamily="2" charset="2"/>
            </a:endParaRPr>
          </a:p>
          <a:p>
            <a:endParaRPr lang="en-GB" b="1" strike="noStrike" dirty="0">
              <a:sym typeface="Wingdings" panose="05000000000000000000" pitchFamily="2" charset="2"/>
            </a:endParaRPr>
          </a:p>
          <a:p>
            <a:r>
              <a:rPr lang="en-GB" b="1" strike="noStrike" dirty="0">
                <a:sym typeface="Wingdings" panose="05000000000000000000" pitchFamily="2" charset="2"/>
              </a:rPr>
              <a:t>anna.subiel@npl.co.uk</a:t>
            </a:r>
            <a:endParaRPr lang="en-GB" b="1" strike="noStrike" dirty="0"/>
          </a:p>
        </p:txBody>
      </p:sp>
      <p:sp>
        <p:nvSpPr>
          <p:cNvPr id="2" name="Slide Number Placeholder 1">
            <a:extLst>
              <a:ext uri="{FF2B5EF4-FFF2-40B4-BE49-F238E27FC236}">
                <a16:creationId xmlns:a16="http://schemas.microsoft.com/office/drawing/2014/main" id="{88FC38B8-082D-4A69-A20E-6AC012E3E4EE}"/>
              </a:ext>
            </a:extLst>
          </p:cNvPr>
          <p:cNvSpPr>
            <a:spLocks noGrp="1"/>
          </p:cNvSpPr>
          <p:nvPr>
            <p:ph type="sldNum" sz="quarter" idx="12"/>
          </p:nvPr>
        </p:nvSpPr>
        <p:spPr/>
        <p:txBody>
          <a:bodyPr/>
          <a:lstStyle/>
          <a:p>
            <a:pPr>
              <a:defRPr/>
            </a:pPr>
            <a:fld id="{F107454D-1911-4250-B7C4-621D7F2539F8}" type="slidenum">
              <a:rPr lang="en-GB" altLang="en-US" smtClean="0"/>
              <a:pPr>
                <a:defRPr/>
              </a:pPr>
              <a:t>17</a:t>
            </a:fld>
            <a:endParaRPr lang="en-GB" altLang="en-US"/>
          </a:p>
        </p:txBody>
      </p:sp>
      <p:sp>
        <p:nvSpPr>
          <p:cNvPr id="5" name="Rechteck 8">
            <a:extLst>
              <a:ext uri="{FF2B5EF4-FFF2-40B4-BE49-F238E27FC236}">
                <a16:creationId xmlns:a16="http://schemas.microsoft.com/office/drawing/2014/main" id="{9DDD0D41-44B4-4CF7-87B9-1AB53A07D1B5}"/>
              </a:ext>
            </a:extLst>
          </p:cNvPr>
          <p:cNvSpPr/>
          <p:nvPr/>
        </p:nvSpPr>
        <p:spPr>
          <a:xfrm>
            <a:off x="9122066" y="2722431"/>
            <a:ext cx="2906967" cy="1015663"/>
          </a:xfrm>
          <a:prstGeom prst="rect">
            <a:avLst/>
          </a:prstGeom>
        </p:spPr>
        <p:txBody>
          <a:bodyPr wrap="square">
            <a:spAutoFit/>
          </a:bodyPr>
          <a:lstStyle/>
          <a:p>
            <a:pPr defTabSz="457178">
              <a:defRPr/>
            </a:pPr>
            <a:r>
              <a:rPr lang="en-US" sz="1200" b="1" dirty="0">
                <a:solidFill>
                  <a:schemeClr val="bg1"/>
                </a:solidFill>
                <a:latin typeface="Calibri"/>
              </a:rPr>
              <a:t>This project (18HLT04) has received funding from the EMPIR </a:t>
            </a:r>
            <a:r>
              <a:rPr lang="en-US" sz="1200" b="1" dirty="0" err="1">
                <a:solidFill>
                  <a:schemeClr val="bg1"/>
                </a:solidFill>
                <a:latin typeface="Calibri"/>
              </a:rPr>
              <a:t>programme</a:t>
            </a:r>
            <a:r>
              <a:rPr lang="en-US" sz="1200" b="1" dirty="0">
                <a:solidFill>
                  <a:schemeClr val="bg1"/>
                </a:solidFill>
                <a:latin typeface="Calibri"/>
              </a:rPr>
              <a:t> co-financed by the Participating States and from the European Union’s Horizon 2020 research and innovation </a:t>
            </a:r>
            <a:r>
              <a:rPr lang="en-US" sz="1200" b="1" dirty="0" err="1">
                <a:solidFill>
                  <a:schemeClr val="bg1"/>
                </a:solidFill>
                <a:latin typeface="Calibri"/>
              </a:rPr>
              <a:t>programme</a:t>
            </a:r>
            <a:r>
              <a:rPr lang="en-US" sz="1200" b="1" dirty="0">
                <a:solidFill>
                  <a:schemeClr val="bg1"/>
                </a:solidFill>
                <a:latin typeface="Calibri"/>
              </a:rPr>
              <a:t>.</a:t>
            </a:r>
            <a:endParaRPr lang="en-GB" sz="1200" b="1" dirty="0">
              <a:solidFill>
                <a:schemeClr val="bg1"/>
              </a:solidFill>
              <a:latin typeface="Calibri"/>
            </a:endParaRPr>
          </a:p>
        </p:txBody>
      </p:sp>
      <p:pic>
        <p:nvPicPr>
          <p:cNvPr id="6" name="Grafik 9">
            <a:extLst>
              <a:ext uri="{FF2B5EF4-FFF2-40B4-BE49-F238E27FC236}">
                <a16:creationId xmlns:a16="http://schemas.microsoft.com/office/drawing/2014/main" id="{113B45D1-08EA-4DAD-91F7-55BC6729DB02}"/>
              </a:ext>
            </a:extLst>
          </p:cNvPr>
          <p:cNvPicPr>
            <a:picLocks noChangeAspect="1"/>
          </p:cNvPicPr>
          <p:nvPr/>
        </p:nvPicPr>
        <p:blipFill>
          <a:blip r:embed="rId3"/>
          <a:stretch>
            <a:fillRect/>
          </a:stretch>
        </p:blipFill>
        <p:spPr>
          <a:xfrm>
            <a:off x="9140405" y="1980197"/>
            <a:ext cx="2845419" cy="742234"/>
          </a:xfrm>
          <a:prstGeom prst="rect">
            <a:avLst/>
          </a:prstGeom>
        </p:spPr>
      </p:pic>
      <p:pic>
        <p:nvPicPr>
          <p:cNvPr id="7" name="Obrázek 6">
            <a:extLst>
              <a:ext uri="{FF2B5EF4-FFF2-40B4-BE49-F238E27FC236}">
                <a16:creationId xmlns:a16="http://schemas.microsoft.com/office/drawing/2014/main" id="{0505BCCA-E2D8-440B-8E74-5432C6B1C4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4018" y="3772798"/>
            <a:ext cx="1190720" cy="1512037"/>
          </a:xfrm>
          <a:prstGeom prst="rect">
            <a:avLst/>
          </a:prstGeom>
          <a:solidFill>
            <a:schemeClr val="bg1"/>
          </a:solidFill>
        </p:spPr>
      </p:pic>
      <p:sp>
        <p:nvSpPr>
          <p:cNvPr id="8" name="Rechteck 15">
            <a:extLst>
              <a:ext uri="{FF2B5EF4-FFF2-40B4-BE49-F238E27FC236}">
                <a16:creationId xmlns:a16="http://schemas.microsoft.com/office/drawing/2014/main" id="{EE9E7BB2-502B-4831-A6AE-86810E295FC6}"/>
              </a:ext>
            </a:extLst>
          </p:cNvPr>
          <p:cNvSpPr/>
          <p:nvPr/>
        </p:nvSpPr>
        <p:spPr>
          <a:xfrm>
            <a:off x="9151069" y="5392764"/>
            <a:ext cx="274363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Calibri"/>
                <a:ea typeface="+mn-ea"/>
                <a:cs typeface="+mn-cs"/>
              </a:rPr>
              <a:t>http://uhdpulse-empir.eu/</a:t>
            </a:r>
          </a:p>
        </p:txBody>
      </p:sp>
      <p:sp>
        <p:nvSpPr>
          <p:cNvPr id="10" name="TextBox 9">
            <a:extLst>
              <a:ext uri="{FF2B5EF4-FFF2-40B4-BE49-F238E27FC236}">
                <a16:creationId xmlns:a16="http://schemas.microsoft.com/office/drawing/2014/main" id="{06F2E2D1-00AF-474E-8684-8E66BE23CEB7}"/>
              </a:ext>
            </a:extLst>
          </p:cNvPr>
          <p:cNvSpPr txBox="1"/>
          <p:nvPr/>
        </p:nvSpPr>
        <p:spPr>
          <a:xfrm>
            <a:off x="419803" y="2351314"/>
            <a:ext cx="6098720" cy="2062103"/>
          </a:xfrm>
          <a:prstGeom prst="rect">
            <a:avLst/>
          </a:prstGeom>
          <a:noFill/>
        </p:spPr>
        <p:txBody>
          <a:bodyPr wrap="square">
            <a:spAutoFit/>
          </a:bodyPr>
          <a:lstStyle/>
          <a:p>
            <a:r>
              <a:rPr lang="en-US" sz="3200" b="1" kern="0" dirty="0">
                <a:solidFill>
                  <a:schemeClr val="bg1"/>
                </a:solidFill>
                <a:latin typeface="Calibri" panose="020F0502020204030204" pitchFamily="34" charset="0"/>
              </a:rPr>
              <a:t>Acknowledgements</a:t>
            </a:r>
            <a:endParaRPr lang="en-US" b="1" kern="0" dirty="0">
              <a:solidFill>
                <a:schemeClr val="bg1"/>
              </a:solidFill>
              <a:latin typeface="Calibri" panose="020F0502020204030204" pitchFamily="34" charset="0"/>
            </a:endParaRPr>
          </a:p>
          <a:p>
            <a:pPr marL="342900" indent="-342900">
              <a:buFont typeface="Wingdings" panose="05000000000000000000" pitchFamily="2" charset="2"/>
              <a:buChar char="§"/>
            </a:pPr>
            <a:r>
              <a:rPr lang="en-US" kern="0" dirty="0">
                <a:solidFill>
                  <a:schemeClr val="bg1"/>
                </a:solidFill>
                <a:latin typeface="Calibri" panose="020F0502020204030204" pitchFamily="34" charset="0"/>
              </a:rPr>
              <a:t>Ana Lourenco</a:t>
            </a:r>
          </a:p>
          <a:p>
            <a:pPr marL="342900" indent="-342900">
              <a:buFont typeface="Wingdings" panose="05000000000000000000" pitchFamily="2" charset="2"/>
              <a:buChar char="§"/>
            </a:pPr>
            <a:r>
              <a:rPr lang="en-US" kern="0" dirty="0">
                <a:solidFill>
                  <a:schemeClr val="bg1"/>
                </a:solidFill>
                <a:latin typeface="Calibri" panose="020F0502020204030204" pitchFamily="34" charset="0"/>
              </a:rPr>
              <a:t>Nigel Lee</a:t>
            </a:r>
          </a:p>
          <a:p>
            <a:pPr marL="342900" indent="-342900">
              <a:buFont typeface="Wingdings" panose="05000000000000000000" pitchFamily="2" charset="2"/>
              <a:buChar char="§"/>
            </a:pPr>
            <a:r>
              <a:rPr lang="en-US" kern="0" dirty="0">
                <a:solidFill>
                  <a:schemeClr val="bg1"/>
                </a:solidFill>
                <a:latin typeface="Calibri" panose="020F0502020204030204" pitchFamily="34" charset="0"/>
              </a:rPr>
              <a:t>Hugo Palmans </a:t>
            </a:r>
          </a:p>
          <a:p>
            <a:pPr marL="342900" indent="-342900">
              <a:buFont typeface="Wingdings" panose="05000000000000000000" pitchFamily="2" charset="2"/>
              <a:buChar char="§"/>
            </a:pPr>
            <a:r>
              <a:rPr lang="en-US" kern="0" dirty="0">
                <a:solidFill>
                  <a:schemeClr val="bg1"/>
                </a:solidFill>
                <a:latin typeface="Calibri" panose="020F0502020204030204" pitchFamily="34" charset="0"/>
              </a:rPr>
              <a:t>Russell Thomas</a:t>
            </a:r>
          </a:p>
        </p:txBody>
      </p:sp>
    </p:spTree>
    <p:extLst>
      <p:ext uri="{BB962C8B-B14F-4D97-AF65-F5344CB8AC3E}">
        <p14:creationId xmlns:p14="http://schemas.microsoft.com/office/powerpoint/2010/main" val="844381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descr="Light upward diagonal"/>
          <p:cNvSpPr>
            <a:spLocks noChangeArrowheads="1"/>
          </p:cNvSpPr>
          <p:nvPr/>
        </p:nvSpPr>
        <p:spPr bwMode="auto">
          <a:xfrm>
            <a:off x="830626" y="1201874"/>
            <a:ext cx="3810000" cy="3657600"/>
          </a:xfrm>
          <a:prstGeom prst="rect">
            <a:avLst/>
          </a:prstGeom>
          <a:pattFill prst="ltUpDiag">
            <a:fgClr>
              <a:srgbClr val="99CCFF"/>
            </a:fgClr>
            <a:bgClr>
              <a:schemeClr val="bg1"/>
            </a:bgClr>
          </a:patt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endParaRPr lang="en-US" altLang="en-US" sz="2500"/>
          </a:p>
        </p:txBody>
      </p:sp>
      <p:sp>
        <p:nvSpPr>
          <p:cNvPr id="13316" name="Rectangle 3"/>
          <p:cNvSpPr>
            <a:spLocks noChangeArrowheads="1"/>
          </p:cNvSpPr>
          <p:nvPr/>
        </p:nvSpPr>
        <p:spPr bwMode="auto">
          <a:xfrm>
            <a:off x="1516426" y="1811474"/>
            <a:ext cx="2514600" cy="2438400"/>
          </a:xfrm>
          <a:prstGeom prst="rect">
            <a:avLst/>
          </a:prstGeom>
          <a:solidFill>
            <a:schemeClr val="tx1">
              <a:lumMod val="20000"/>
              <a:lumOff val="80000"/>
            </a:schemeClr>
          </a:solidFill>
          <a:ln w="25400">
            <a:solidFill>
              <a:schemeClr val="tx1"/>
            </a:solidFill>
            <a:miter lim="800000"/>
            <a:headEnd/>
            <a:tailEnd/>
          </a:ln>
          <a:effectLst/>
        </p:spPr>
        <p:txBody>
          <a:bodyPr wrap="none" anchor="ct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endParaRPr lang="en-US" altLang="en-US" sz="2500"/>
          </a:p>
        </p:txBody>
      </p:sp>
      <p:sp>
        <p:nvSpPr>
          <p:cNvPr id="1203" name="Rectangle 93">
            <a:extLst>
              <a:ext uri="{FF2B5EF4-FFF2-40B4-BE49-F238E27FC236}">
                <a16:creationId xmlns:a16="http://schemas.microsoft.com/office/drawing/2014/main" id="{117DBC83-7507-46FC-B50D-B22E916ADED5}"/>
              </a:ext>
            </a:extLst>
          </p:cNvPr>
          <p:cNvSpPr>
            <a:spLocks noChangeArrowheads="1"/>
          </p:cNvSpPr>
          <p:nvPr/>
        </p:nvSpPr>
        <p:spPr bwMode="auto">
          <a:xfrm>
            <a:off x="9159918" y="1436279"/>
            <a:ext cx="167353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4000" i="1" dirty="0">
                <a:solidFill>
                  <a:srgbClr val="000000"/>
                </a:solidFill>
                <a:latin typeface="Times" panose="02020603050405020304" pitchFamily="18" charset="0"/>
                <a:cs typeface="Times" panose="02020603050405020304" pitchFamily="18" charset="0"/>
              </a:rPr>
              <a:t>D</a:t>
            </a:r>
            <a:r>
              <a:rPr lang="en-US" altLang="en-US" sz="4000" dirty="0">
                <a:solidFill>
                  <a:srgbClr val="000000"/>
                </a:solidFill>
                <a:latin typeface="Times" panose="02020603050405020304" pitchFamily="18" charset="0"/>
                <a:cs typeface="Times" panose="02020603050405020304" pitchFamily="18" charset="0"/>
              </a:rPr>
              <a:t>=</a:t>
            </a:r>
            <a:r>
              <a:rPr lang="en-US" altLang="en-US" sz="4000" i="1" dirty="0" err="1">
                <a:solidFill>
                  <a:srgbClr val="000000"/>
                </a:solidFill>
                <a:latin typeface="Times" panose="02020603050405020304" pitchFamily="18" charset="0"/>
                <a:cs typeface="Times" panose="02020603050405020304" pitchFamily="18" charset="0"/>
              </a:rPr>
              <a:t>c</a:t>
            </a:r>
            <a:r>
              <a:rPr lang="en-US" altLang="en-US" sz="4000" dirty="0" err="1">
                <a:solidFill>
                  <a:srgbClr val="000000"/>
                </a:solidFill>
                <a:latin typeface="Times" panose="02020603050405020304" pitchFamily="18" charset="0"/>
                <a:cs typeface="Times" panose="02020603050405020304" pitchFamily="18" charset="0"/>
              </a:rPr>
              <a:t>·Δ</a:t>
            </a:r>
            <a:r>
              <a:rPr lang="en-US" altLang="en-US" sz="4000" i="1" dirty="0" err="1">
                <a:solidFill>
                  <a:srgbClr val="000000"/>
                </a:solidFill>
                <a:latin typeface="Times" panose="02020603050405020304" pitchFamily="18" charset="0"/>
                <a:cs typeface="Times" panose="02020603050405020304" pitchFamily="18" charset="0"/>
              </a:rPr>
              <a:t>T</a:t>
            </a:r>
            <a:endParaRPr lang="en-US" altLang="en-US" sz="2400" i="1" dirty="0">
              <a:solidFill>
                <a:srgbClr val="000000"/>
              </a:solidFill>
              <a:latin typeface="Times" panose="02020603050405020304" pitchFamily="18" charset="0"/>
              <a:cs typeface="Times" panose="02020603050405020304" pitchFamily="18" charset="0"/>
            </a:endParaRPr>
          </a:p>
        </p:txBody>
      </p:sp>
      <p:sp>
        <p:nvSpPr>
          <p:cNvPr id="1554" name="Rectangle 3">
            <a:extLst>
              <a:ext uri="{FF2B5EF4-FFF2-40B4-BE49-F238E27FC236}">
                <a16:creationId xmlns:a16="http://schemas.microsoft.com/office/drawing/2014/main" id="{3CF50252-35D0-41B9-BE11-5DB575884234}"/>
              </a:ext>
            </a:extLst>
          </p:cNvPr>
          <p:cNvSpPr>
            <a:spLocks noChangeArrowheads="1"/>
          </p:cNvSpPr>
          <p:nvPr/>
        </p:nvSpPr>
        <p:spPr bwMode="auto">
          <a:xfrm>
            <a:off x="1516426" y="1813783"/>
            <a:ext cx="2514600" cy="2438400"/>
          </a:xfrm>
          <a:prstGeom prst="rect">
            <a:avLst/>
          </a:prstGeom>
          <a:solidFill>
            <a:schemeClr val="tx1">
              <a:lumMod val="20000"/>
              <a:lumOff val="80000"/>
            </a:schemeClr>
          </a:solidFill>
          <a:ln w="25400">
            <a:solidFill>
              <a:schemeClr val="tx1"/>
            </a:solidFill>
            <a:miter lim="800000"/>
            <a:headEnd/>
            <a:tailEnd/>
          </a:ln>
          <a:effectLst/>
        </p:spPr>
        <p:txBody>
          <a:bodyPr wrap="none" anchor="ct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endParaRPr lang="en-US" altLang="en-US" sz="2500" dirty="0"/>
          </a:p>
        </p:txBody>
      </p:sp>
      <p:sp>
        <p:nvSpPr>
          <p:cNvPr id="13318" name="Rectangle 61"/>
          <p:cNvSpPr>
            <a:spLocks noGrp="1" noChangeArrowheads="1"/>
          </p:cNvSpPr>
          <p:nvPr>
            <p:ph type="title"/>
          </p:nvPr>
        </p:nvSpPr>
        <p:spPr/>
        <p:txBody>
          <a:bodyPr/>
          <a:lstStyle/>
          <a:p>
            <a:pPr eaLnBrk="1" hangingPunct="1"/>
            <a:r>
              <a:rPr lang="en-US" altLang="en-US" sz="2400" dirty="0"/>
              <a:t>Calorimeters used as prim. standards</a:t>
            </a:r>
            <a:r>
              <a:rPr lang="en-GB" sz="2400" dirty="0"/>
              <a:t> in high energy beams</a:t>
            </a:r>
            <a:endParaRPr lang="en-US" altLang="en-US" sz="2400" dirty="0"/>
          </a:p>
        </p:txBody>
      </p:sp>
      <p:grpSp>
        <p:nvGrpSpPr>
          <p:cNvPr id="14392" name="Group 6"/>
          <p:cNvGrpSpPr>
            <a:grpSpLocks/>
          </p:cNvGrpSpPr>
          <p:nvPr/>
        </p:nvGrpSpPr>
        <p:grpSpPr bwMode="auto">
          <a:xfrm>
            <a:off x="2207453" y="924477"/>
            <a:ext cx="5403972" cy="1995488"/>
            <a:chOff x="2387" y="1027"/>
            <a:chExt cx="3389" cy="1336"/>
          </a:xfrm>
        </p:grpSpPr>
        <p:grpSp>
          <p:nvGrpSpPr>
            <p:cNvPr id="14393" name="Group 7"/>
            <p:cNvGrpSpPr>
              <a:grpSpLocks/>
            </p:cNvGrpSpPr>
            <p:nvPr/>
          </p:nvGrpSpPr>
          <p:grpSpPr bwMode="auto">
            <a:xfrm>
              <a:off x="2387" y="1068"/>
              <a:ext cx="2269" cy="1140"/>
              <a:chOff x="2387" y="1068"/>
              <a:chExt cx="2269" cy="1140"/>
            </a:xfrm>
          </p:grpSpPr>
          <p:sp>
            <p:nvSpPr>
              <p:cNvPr id="14443" name="Oval 8"/>
              <p:cNvSpPr>
                <a:spLocks noChangeArrowheads="1"/>
              </p:cNvSpPr>
              <p:nvPr/>
            </p:nvSpPr>
            <p:spPr bwMode="auto">
              <a:xfrm>
                <a:off x="2421" y="2160"/>
                <a:ext cx="44" cy="48"/>
              </a:xfrm>
              <a:prstGeom prst="ellipse">
                <a:avLst/>
              </a:prstGeom>
              <a:solidFill>
                <a:srgbClr val="00FF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endParaRPr lang="en-US" altLang="en-US" sz="2500"/>
              </a:p>
            </p:txBody>
          </p:sp>
          <p:sp>
            <p:nvSpPr>
              <p:cNvPr id="14444" name="Freeform 9"/>
              <p:cNvSpPr>
                <a:spLocks/>
              </p:cNvSpPr>
              <p:nvPr/>
            </p:nvSpPr>
            <p:spPr bwMode="auto">
              <a:xfrm>
                <a:off x="2387" y="1068"/>
                <a:ext cx="2269" cy="1092"/>
              </a:xfrm>
              <a:custGeom>
                <a:avLst/>
                <a:gdLst>
                  <a:gd name="T0" fmla="*/ 34 w 2296"/>
                  <a:gd name="T1" fmla="*/ 1092 h 1092"/>
                  <a:gd name="T2" fmla="*/ 60 w 2296"/>
                  <a:gd name="T3" fmla="*/ 660 h 1092"/>
                  <a:gd name="T4" fmla="*/ 398 w 2296"/>
                  <a:gd name="T5" fmla="*/ 108 h 1092"/>
                  <a:gd name="T6" fmla="*/ 1462 w 2296"/>
                  <a:gd name="T7" fmla="*/ 188 h 1092"/>
                  <a:gd name="T8" fmla="*/ 2050 w 2296"/>
                  <a:gd name="T9" fmla="*/ 21 h 1092"/>
                  <a:gd name="T10" fmla="*/ 2190 w 2296"/>
                  <a:gd name="T11" fmla="*/ 60 h 10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96" h="1092">
                    <a:moveTo>
                      <a:pt x="34" y="1092"/>
                    </a:moveTo>
                    <a:cubicBezTo>
                      <a:pt x="39" y="1020"/>
                      <a:pt x="0" y="824"/>
                      <a:pt x="64" y="660"/>
                    </a:cubicBezTo>
                    <a:cubicBezTo>
                      <a:pt x="127" y="496"/>
                      <a:pt x="173" y="187"/>
                      <a:pt x="418" y="108"/>
                    </a:cubicBezTo>
                    <a:cubicBezTo>
                      <a:pt x="663" y="29"/>
                      <a:pt x="1245" y="202"/>
                      <a:pt x="1533" y="188"/>
                    </a:cubicBezTo>
                    <a:cubicBezTo>
                      <a:pt x="1821" y="174"/>
                      <a:pt x="2022" y="42"/>
                      <a:pt x="2149" y="21"/>
                    </a:cubicBezTo>
                    <a:cubicBezTo>
                      <a:pt x="2276" y="0"/>
                      <a:pt x="2266" y="52"/>
                      <a:pt x="2296" y="6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45" name="Freeform 10"/>
              <p:cNvSpPr>
                <a:spLocks/>
              </p:cNvSpPr>
              <p:nvPr/>
            </p:nvSpPr>
            <p:spPr bwMode="auto">
              <a:xfrm>
                <a:off x="2423" y="1130"/>
                <a:ext cx="2089" cy="1035"/>
              </a:xfrm>
              <a:custGeom>
                <a:avLst/>
                <a:gdLst>
                  <a:gd name="T0" fmla="*/ 32 w 2089"/>
                  <a:gd name="T1" fmla="*/ 1035 h 1035"/>
                  <a:gd name="T2" fmla="*/ 62 w 2089"/>
                  <a:gd name="T3" fmla="*/ 603 h 1035"/>
                  <a:gd name="T4" fmla="*/ 404 w 2089"/>
                  <a:gd name="T5" fmla="*/ 62 h 1035"/>
                  <a:gd name="T6" fmla="*/ 1545 w 2089"/>
                  <a:gd name="T7" fmla="*/ 230 h 1035"/>
                  <a:gd name="T8" fmla="*/ 1951 w 2089"/>
                  <a:gd name="T9" fmla="*/ 139 h 1035"/>
                  <a:gd name="T10" fmla="*/ 2089 w 2089"/>
                  <a:gd name="T11" fmla="*/ 166 h 10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89" h="1035">
                    <a:moveTo>
                      <a:pt x="32" y="1035"/>
                    </a:moveTo>
                    <a:cubicBezTo>
                      <a:pt x="37" y="963"/>
                      <a:pt x="0" y="765"/>
                      <a:pt x="62" y="603"/>
                    </a:cubicBezTo>
                    <a:cubicBezTo>
                      <a:pt x="124" y="441"/>
                      <a:pt x="157" y="124"/>
                      <a:pt x="404" y="62"/>
                    </a:cubicBezTo>
                    <a:cubicBezTo>
                      <a:pt x="651" y="0"/>
                      <a:pt x="1287" y="217"/>
                      <a:pt x="1545" y="230"/>
                    </a:cubicBezTo>
                    <a:cubicBezTo>
                      <a:pt x="1803" y="243"/>
                      <a:pt x="1860" y="150"/>
                      <a:pt x="1951" y="139"/>
                    </a:cubicBezTo>
                    <a:cubicBezTo>
                      <a:pt x="2042" y="128"/>
                      <a:pt x="2060" y="161"/>
                      <a:pt x="2089" y="16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4394" name="Group 11"/>
            <p:cNvGrpSpPr>
              <a:grpSpLocks/>
            </p:cNvGrpSpPr>
            <p:nvPr/>
          </p:nvGrpSpPr>
          <p:grpSpPr bwMode="auto">
            <a:xfrm>
              <a:off x="4416" y="1027"/>
              <a:ext cx="1360" cy="1336"/>
              <a:chOff x="4559" y="1123"/>
              <a:chExt cx="1357" cy="1336"/>
            </a:xfrm>
          </p:grpSpPr>
          <p:sp>
            <p:nvSpPr>
              <p:cNvPr id="14395" name="Line 12"/>
              <p:cNvSpPr>
                <a:spLocks noChangeShapeType="1"/>
              </p:cNvSpPr>
              <p:nvPr/>
            </p:nvSpPr>
            <p:spPr bwMode="auto">
              <a:xfrm>
                <a:off x="4560" y="1488"/>
                <a:ext cx="0" cy="72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96" name="Line 13"/>
              <p:cNvSpPr>
                <a:spLocks noChangeShapeType="1"/>
              </p:cNvSpPr>
              <p:nvPr/>
            </p:nvSpPr>
            <p:spPr bwMode="auto">
              <a:xfrm flipH="1">
                <a:off x="4560" y="2208"/>
                <a:ext cx="24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97" name="Line 14"/>
              <p:cNvSpPr>
                <a:spLocks noChangeShapeType="1"/>
              </p:cNvSpPr>
              <p:nvPr/>
            </p:nvSpPr>
            <p:spPr bwMode="auto">
              <a:xfrm flipH="1" flipV="1">
                <a:off x="4800" y="2112"/>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98" name="Line 15"/>
              <p:cNvSpPr>
                <a:spLocks noChangeShapeType="1"/>
              </p:cNvSpPr>
              <p:nvPr/>
            </p:nvSpPr>
            <p:spPr bwMode="auto">
              <a:xfrm flipH="1" flipV="1">
                <a:off x="4848" y="2160"/>
                <a:ext cx="0" cy="96"/>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99" name="Line 16"/>
              <p:cNvSpPr>
                <a:spLocks noChangeShapeType="1"/>
              </p:cNvSpPr>
              <p:nvPr/>
            </p:nvSpPr>
            <p:spPr bwMode="auto">
              <a:xfrm flipH="1" flipV="1">
                <a:off x="4896" y="2112"/>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00" name="Line 17"/>
              <p:cNvSpPr>
                <a:spLocks noChangeShapeType="1"/>
              </p:cNvSpPr>
              <p:nvPr/>
            </p:nvSpPr>
            <p:spPr bwMode="auto">
              <a:xfrm flipH="1" flipV="1">
                <a:off x="4944" y="2160"/>
                <a:ext cx="0" cy="96"/>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01" name="Line 18"/>
              <p:cNvSpPr>
                <a:spLocks noChangeShapeType="1"/>
              </p:cNvSpPr>
              <p:nvPr/>
            </p:nvSpPr>
            <p:spPr bwMode="auto">
              <a:xfrm flipH="1" flipV="1">
                <a:off x="4992" y="2112"/>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02" name="Line 19"/>
              <p:cNvSpPr>
                <a:spLocks noChangeShapeType="1"/>
              </p:cNvSpPr>
              <p:nvPr/>
            </p:nvSpPr>
            <p:spPr bwMode="auto">
              <a:xfrm flipH="1" flipV="1">
                <a:off x="5040" y="2160"/>
                <a:ext cx="0" cy="96"/>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03" name="Line 20"/>
              <p:cNvSpPr>
                <a:spLocks noChangeShapeType="1"/>
              </p:cNvSpPr>
              <p:nvPr/>
            </p:nvSpPr>
            <p:spPr bwMode="auto">
              <a:xfrm flipH="1">
                <a:off x="5040" y="2208"/>
                <a:ext cx="24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04" name="Line 21"/>
              <p:cNvSpPr>
                <a:spLocks noChangeShapeType="1"/>
              </p:cNvSpPr>
              <p:nvPr/>
            </p:nvSpPr>
            <p:spPr bwMode="auto">
              <a:xfrm>
                <a:off x="5280" y="1488"/>
                <a:ext cx="0" cy="72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14405" name="Group 22"/>
              <p:cNvGrpSpPr>
                <a:grpSpLocks/>
              </p:cNvGrpSpPr>
              <p:nvPr/>
            </p:nvGrpSpPr>
            <p:grpSpPr bwMode="auto">
              <a:xfrm>
                <a:off x="4560" y="1488"/>
                <a:ext cx="364" cy="360"/>
                <a:chOff x="4560" y="1488"/>
                <a:chExt cx="364" cy="360"/>
              </a:xfrm>
            </p:grpSpPr>
            <p:sp>
              <p:nvSpPr>
                <p:cNvPr id="14436" name="Line 23"/>
                <p:cNvSpPr>
                  <a:spLocks noChangeShapeType="1"/>
                </p:cNvSpPr>
                <p:nvPr/>
              </p:nvSpPr>
              <p:spPr bwMode="auto">
                <a:xfrm>
                  <a:off x="4560" y="1488"/>
                  <a:ext cx="96"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14437" name="Group 24"/>
                <p:cNvGrpSpPr>
                  <a:grpSpLocks noChangeAspect="1"/>
                </p:cNvGrpSpPr>
                <p:nvPr/>
              </p:nvGrpSpPr>
              <p:grpSpPr bwMode="auto">
                <a:xfrm>
                  <a:off x="4630" y="1550"/>
                  <a:ext cx="229" cy="229"/>
                  <a:chOff x="4608" y="1536"/>
                  <a:chExt cx="384" cy="384"/>
                </a:xfrm>
              </p:grpSpPr>
              <p:sp>
                <p:nvSpPr>
                  <p:cNvPr id="14439" name="Line 25"/>
                  <p:cNvSpPr>
                    <a:spLocks noChangeAspect="1" noChangeShapeType="1"/>
                  </p:cNvSpPr>
                  <p:nvPr/>
                </p:nvSpPr>
                <p:spPr bwMode="auto">
                  <a:xfrm flipV="1">
                    <a:off x="4608" y="1536"/>
                    <a:ext cx="96"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40" name="Line 26"/>
                  <p:cNvSpPr>
                    <a:spLocks noChangeAspect="1" noChangeShapeType="1"/>
                  </p:cNvSpPr>
                  <p:nvPr/>
                </p:nvSpPr>
                <p:spPr bwMode="auto">
                  <a:xfrm flipV="1">
                    <a:off x="4896" y="1824"/>
                    <a:ext cx="96"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41" name="Line 27"/>
                  <p:cNvSpPr>
                    <a:spLocks noChangeAspect="1" noChangeShapeType="1"/>
                  </p:cNvSpPr>
                  <p:nvPr/>
                </p:nvSpPr>
                <p:spPr bwMode="auto">
                  <a:xfrm>
                    <a:off x="4704" y="1536"/>
                    <a:ext cx="288"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42" name="Line 28"/>
                  <p:cNvSpPr>
                    <a:spLocks noChangeAspect="1" noChangeShapeType="1"/>
                  </p:cNvSpPr>
                  <p:nvPr/>
                </p:nvSpPr>
                <p:spPr bwMode="auto">
                  <a:xfrm>
                    <a:off x="4608" y="1632"/>
                    <a:ext cx="288"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14438" name="Line 29"/>
                <p:cNvSpPr>
                  <a:spLocks noChangeShapeType="1"/>
                </p:cNvSpPr>
                <p:nvPr/>
              </p:nvSpPr>
              <p:spPr bwMode="auto">
                <a:xfrm>
                  <a:off x="4828" y="1752"/>
                  <a:ext cx="96"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4406" name="Group 30"/>
              <p:cNvGrpSpPr>
                <a:grpSpLocks/>
              </p:cNvGrpSpPr>
              <p:nvPr/>
            </p:nvGrpSpPr>
            <p:grpSpPr bwMode="auto">
              <a:xfrm>
                <a:off x="4916" y="1128"/>
                <a:ext cx="364" cy="360"/>
                <a:chOff x="4560" y="1488"/>
                <a:chExt cx="364" cy="360"/>
              </a:xfrm>
            </p:grpSpPr>
            <p:sp>
              <p:nvSpPr>
                <p:cNvPr id="14429" name="Line 31"/>
                <p:cNvSpPr>
                  <a:spLocks noChangeShapeType="1"/>
                </p:cNvSpPr>
                <p:nvPr/>
              </p:nvSpPr>
              <p:spPr bwMode="auto">
                <a:xfrm>
                  <a:off x="4560" y="1488"/>
                  <a:ext cx="96"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14430" name="Group 32"/>
                <p:cNvGrpSpPr>
                  <a:grpSpLocks noChangeAspect="1"/>
                </p:cNvGrpSpPr>
                <p:nvPr/>
              </p:nvGrpSpPr>
              <p:grpSpPr bwMode="auto">
                <a:xfrm>
                  <a:off x="4630" y="1550"/>
                  <a:ext cx="229" cy="229"/>
                  <a:chOff x="4608" y="1536"/>
                  <a:chExt cx="384" cy="384"/>
                </a:xfrm>
              </p:grpSpPr>
              <p:sp>
                <p:nvSpPr>
                  <p:cNvPr id="14432" name="Line 33"/>
                  <p:cNvSpPr>
                    <a:spLocks noChangeAspect="1" noChangeShapeType="1"/>
                  </p:cNvSpPr>
                  <p:nvPr/>
                </p:nvSpPr>
                <p:spPr bwMode="auto">
                  <a:xfrm flipV="1">
                    <a:off x="4608" y="1536"/>
                    <a:ext cx="96"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33" name="Line 34"/>
                  <p:cNvSpPr>
                    <a:spLocks noChangeAspect="1" noChangeShapeType="1"/>
                  </p:cNvSpPr>
                  <p:nvPr/>
                </p:nvSpPr>
                <p:spPr bwMode="auto">
                  <a:xfrm flipV="1">
                    <a:off x="4896" y="1824"/>
                    <a:ext cx="96"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34" name="Line 35"/>
                  <p:cNvSpPr>
                    <a:spLocks noChangeAspect="1" noChangeShapeType="1"/>
                  </p:cNvSpPr>
                  <p:nvPr/>
                </p:nvSpPr>
                <p:spPr bwMode="auto">
                  <a:xfrm>
                    <a:off x="4704" y="1536"/>
                    <a:ext cx="288"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35" name="Line 36"/>
                  <p:cNvSpPr>
                    <a:spLocks noChangeAspect="1" noChangeShapeType="1"/>
                  </p:cNvSpPr>
                  <p:nvPr/>
                </p:nvSpPr>
                <p:spPr bwMode="auto">
                  <a:xfrm>
                    <a:off x="4608" y="1632"/>
                    <a:ext cx="288"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14431" name="Line 37"/>
                <p:cNvSpPr>
                  <a:spLocks noChangeShapeType="1"/>
                </p:cNvSpPr>
                <p:nvPr/>
              </p:nvSpPr>
              <p:spPr bwMode="auto">
                <a:xfrm>
                  <a:off x="4828" y="1752"/>
                  <a:ext cx="96"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4407" name="Group 38"/>
              <p:cNvGrpSpPr>
                <a:grpSpLocks/>
              </p:cNvGrpSpPr>
              <p:nvPr/>
            </p:nvGrpSpPr>
            <p:grpSpPr bwMode="auto">
              <a:xfrm flipH="1">
                <a:off x="4916" y="1488"/>
                <a:ext cx="364" cy="360"/>
                <a:chOff x="4560" y="1488"/>
                <a:chExt cx="364" cy="360"/>
              </a:xfrm>
            </p:grpSpPr>
            <p:sp>
              <p:nvSpPr>
                <p:cNvPr id="14422" name="Line 39"/>
                <p:cNvSpPr>
                  <a:spLocks noChangeShapeType="1"/>
                </p:cNvSpPr>
                <p:nvPr/>
              </p:nvSpPr>
              <p:spPr bwMode="auto">
                <a:xfrm>
                  <a:off x="4560" y="1488"/>
                  <a:ext cx="96"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14423" name="Group 40"/>
                <p:cNvGrpSpPr>
                  <a:grpSpLocks noChangeAspect="1"/>
                </p:cNvGrpSpPr>
                <p:nvPr/>
              </p:nvGrpSpPr>
              <p:grpSpPr bwMode="auto">
                <a:xfrm>
                  <a:off x="4630" y="1550"/>
                  <a:ext cx="229" cy="229"/>
                  <a:chOff x="4608" y="1536"/>
                  <a:chExt cx="384" cy="384"/>
                </a:xfrm>
              </p:grpSpPr>
              <p:sp>
                <p:nvSpPr>
                  <p:cNvPr id="14425" name="Line 41"/>
                  <p:cNvSpPr>
                    <a:spLocks noChangeAspect="1" noChangeShapeType="1"/>
                  </p:cNvSpPr>
                  <p:nvPr/>
                </p:nvSpPr>
                <p:spPr bwMode="auto">
                  <a:xfrm flipV="1">
                    <a:off x="4608" y="1536"/>
                    <a:ext cx="96"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26" name="Line 42"/>
                  <p:cNvSpPr>
                    <a:spLocks noChangeAspect="1" noChangeShapeType="1"/>
                  </p:cNvSpPr>
                  <p:nvPr/>
                </p:nvSpPr>
                <p:spPr bwMode="auto">
                  <a:xfrm flipV="1">
                    <a:off x="4896" y="1824"/>
                    <a:ext cx="96"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27" name="Line 43"/>
                  <p:cNvSpPr>
                    <a:spLocks noChangeAspect="1" noChangeShapeType="1"/>
                  </p:cNvSpPr>
                  <p:nvPr/>
                </p:nvSpPr>
                <p:spPr bwMode="auto">
                  <a:xfrm>
                    <a:off x="4704" y="1536"/>
                    <a:ext cx="288"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28" name="Line 44"/>
                  <p:cNvSpPr>
                    <a:spLocks noChangeAspect="1" noChangeShapeType="1"/>
                  </p:cNvSpPr>
                  <p:nvPr/>
                </p:nvSpPr>
                <p:spPr bwMode="auto">
                  <a:xfrm>
                    <a:off x="4608" y="1632"/>
                    <a:ext cx="288"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14424" name="Line 45"/>
                <p:cNvSpPr>
                  <a:spLocks noChangeShapeType="1"/>
                </p:cNvSpPr>
                <p:nvPr/>
              </p:nvSpPr>
              <p:spPr bwMode="auto">
                <a:xfrm>
                  <a:off x="4828" y="1752"/>
                  <a:ext cx="96"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14408" name="Line 46"/>
              <p:cNvSpPr>
                <a:spLocks noChangeShapeType="1"/>
              </p:cNvSpPr>
              <p:nvPr/>
            </p:nvSpPr>
            <p:spPr bwMode="auto">
              <a:xfrm flipH="1">
                <a:off x="4828" y="1128"/>
                <a:ext cx="96"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09" name="Line 47"/>
              <p:cNvSpPr>
                <a:spLocks noChangeShapeType="1"/>
              </p:cNvSpPr>
              <p:nvPr/>
            </p:nvSpPr>
            <p:spPr bwMode="auto">
              <a:xfrm flipH="1">
                <a:off x="4560" y="1392"/>
                <a:ext cx="96"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10" name="Line 48"/>
              <p:cNvSpPr>
                <a:spLocks noChangeShapeType="1"/>
              </p:cNvSpPr>
              <p:nvPr/>
            </p:nvSpPr>
            <p:spPr bwMode="auto">
              <a:xfrm>
                <a:off x="4924" y="1844"/>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11" name="Freeform 49"/>
              <p:cNvSpPr>
                <a:spLocks noChangeAspect="1"/>
              </p:cNvSpPr>
              <p:nvPr/>
            </p:nvSpPr>
            <p:spPr bwMode="auto">
              <a:xfrm>
                <a:off x="5210" y="1756"/>
                <a:ext cx="116" cy="86"/>
              </a:xfrm>
              <a:custGeom>
                <a:avLst/>
                <a:gdLst>
                  <a:gd name="T0" fmla="*/ 0 w 294"/>
                  <a:gd name="T1" fmla="*/ 5 h 218"/>
                  <a:gd name="T2" fmla="*/ 7 w 294"/>
                  <a:gd name="T3" fmla="*/ 5 h 218"/>
                  <a:gd name="T4" fmla="*/ 0 60000 65536"/>
                  <a:gd name="T5" fmla="*/ 0 60000 65536"/>
                </a:gdLst>
                <a:ahLst/>
                <a:cxnLst>
                  <a:cxn ang="T4">
                    <a:pos x="T0" y="T1"/>
                  </a:cxn>
                  <a:cxn ang="T5">
                    <a:pos x="T2" y="T3"/>
                  </a:cxn>
                </a:cxnLst>
                <a:rect l="0" t="0" r="r" b="b"/>
                <a:pathLst>
                  <a:path w="294" h="218">
                    <a:moveTo>
                      <a:pt x="2" y="218"/>
                    </a:moveTo>
                    <a:cubicBezTo>
                      <a:pt x="0" y="0"/>
                      <a:pt x="294" y="14"/>
                      <a:pt x="290" y="218"/>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12" name="Line 50"/>
              <p:cNvSpPr>
                <a:spLocks noChangeShapeType="1"/>
              </p:cNvSpPr>
              <p:nvPr/>
            </p:nvSpPr>
            <p:spPr bwMode="auto">
              <a:xfrm>
                <a:off x="5328" y="1842"/>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13" name="Line 51"/>
              <p:cNvSpPr>
                <a:spLocks noChangeShapeType="1"/>
              </p:cNvSpPr>
              <p:nvPr/>
            </p:nvSpPr>
            <p:spPr bwMode="auto">
              <a:xfrm flipV="1">
                <a:off x="5614" y="1130"/>
                <a:ext cx="0" cy="7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useBgFill="1">
            <p:nvSpPr>
              <p:cNvPr id="14414" name="Oval 52"/>
              <p:cNvSpPr>
                <a:spLocks noChangeArrowheads="1"/>
              </p:cNvSpPr>
              <p:nvPr/>
            </p:nvSpPr>
            <p:spPr bwMode="auto">
              <a:xfrm>
                <a:off x="5540" y="1444"/>
                <a:ext cx="144" cy="144"/>
              </a:xfrm>
              <a:prstGeom prst="ellipse">
                <a:avLst/>
              </a:prstGeom>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endParaRPr lang="en-US" altLang="en-US" sz="2500"/>
              </a:p>
            </p:txBody>
          </p:sp>
          <p:sp>
            <p:nvSpPr>
              <p:cNvPr id="14415" name="Line 53"/>
              <p:cNvSpPr>
                <a:spLocks noChangeShapeType="1"/>
              </p:cNvSpPr>
              <p:nvPr/>
            </p:nvSpPr>
            <p:spPr bwMode="auto">
              <a:xfrm flipH="1">
                <a:off x="4914" y="1129"/>
                <a:ext cx="700" cy="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16" name="Text Box 54"/>
              <p:cNvSpPr txBox="1">
                <a:spLocks noChangeArrowheads="1"/>
              </p:cNvSpPr>
              <p:nvPr/>
            </p:nvSpPr>
            <p:spPr bwMode="auto">
              <a:xfrm>
                <a:off x="4800" y="2275"/>
                <a:ext cx="232"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r>
                  <a:rPr lang="en-GB" altLang="en-US" sz="1200" i="1">
                    <a:solidFill>
                      <a:schemeClr val="tx1"/>
                    </a:solidFill>
                    <a:latin typeface="Arial" panose="020B0604020202020204" pitchFamily="34" charset="0"/>
                  </a:rPr>
                  <a:t>V</a:t>
                </a:r>
                <a:r>
                  <a:rPr lang="en-GB" altLang="en-US" sz="1200" i="1" baseline="-25000">
                    <a:solidFill>
                      <a:schemeClr val="tx1"/>
                    </a:solidFill>
                    <a:latin typeface="Arial" panose="020B0604020202020204" pitchFamily="34" charset="0"/>
                  </a:rPr>
                  <a:t>m</a:t>
                </a:r>
              </a:p>
            </p:txBody>
          </p:sp>
          <p:sp>
            <p:nvSpPr>
              <p:cNvPr id="14417" name="Text Box 55"/>
              <p:cNvSpPr txBox="1">
                <a:spLocks noChangeArrowheads="1"/>
              </p:cNvSpPr>
              <p:nvPr/>
            </p:nvSpPr>
            <p:spPr bwMode="auto">
              <a:xfrm>
                <a:off x="5648" y="1440"/>
                <a:ext cx="268"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r>
                  <a:rPr lang="en-GB" altLang="en-US" sz="1200" i="1">
                    <a:solidFill>
                      <a:schemeClr val="tx1"/>
                    </a:solidFill>
                    <a:latin typeface="Arial" panose="020B0604020202020204" pitchFamily="34" charset="0"/>
                  </a:rPr>
                  <a:t>V</a:t>
                </a:r>
                <a:r>
                  <a:rPr lang="en-GB" altLang="en-US" sz="1200" i="1" baseline="-25000">
                    <a:solidFill>
                      <a:schemeClr val="tx1"/>
                    </a:solidFill>
                    <a:latin typeface="Arial" panose="020B0604020202020204" pitchFamily="34" charset="0"/>
                  </a:rPr>
                  <a:t>out</a:t>
                </a:r>
              </a:p>
            </p:txBody>
          </p:sp>
          <p:sp>
            <p:nvSpPr>
              <p:cNvPr id="14418" name="Text Box 56"/>
              <p:cNvSpPr txBox="1">
                <a:spLocks noChangeArrowheads="1"/>
              </p:cNvSpPr>
              <p:nvPr/>
            </p:nvSpPr>
            <p:spPr bwMode="auto">
              <a:xfrm>
                <a:off x="4559" y="1679"/>
                <a:ext cx="220"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r>
                  <a:rPr lang="en-GB" altLang="en-US" sz="1200" i="1">
                    <a:solidFill>
                      <a:schemeClr val="tx1"/>
                    </a:solidFill>
                    <a:latin typeface="Arial" panose="020B0604020202020204" pitchFamily="34" charset="0"/>
                  </a:rPr>
                  <a:t>R</a:t>
                </a:r>
                <a:r>
                  <a:rPr lang="en-GB" altLang="en-US" sz="1200" i="1" baseline="-25000">
                    <a:solidFill>
                      <a:schemeClr val="tx1"/>
                    </a:solidFill>
                    <a:latin typeface="Arial" panose="020B0604020202020204" pitchFamily="34" charset="0"/>
                  </a:rPr>
                  <a:t>4</a:t>
                </a:r>
              </a:p>
            </p:txBody>
          </p:sp>
          <p:sp>
            <p:nvSpPr>
              <p:cNvPr id="14419" name="Text Box 57"/>
              <p:cNvSpPr txBox="1">
                <a:spLocks noChangeArrowheads="1"/>
              </p:cNvSpPr>
              <p:nvPr/>
            </p:nvSpPr>
            <p:spPr bwMode="auto">
              <a:xfrm>
                <a:off x="4897" y="1486"/>
                <a:ext cx="221"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r>
                  <a:rPr lang="en-GB" altLang="en-US" sz="1200" i="1">
                    <a:solidFill>
                      <a:schemeClr val="tx1"/>
                    </a:solidFill>
                    <a:latin typeface="Arial" panose="020B0604020202020204" pitchFamily="34" charset="0"/>
                  </a:rPr>
                  <a:t>R</a:t>
                </a:r>
                <a:r>
                  <a:rPr lang="en-GB" altLang="en-US" sz="1200" i="1" baseline="-25000">
                    <a:solidFill>
                      <a:schemeClr val="tx1"/>
                    </a:solidFill>
                    <a:latin typeface="Arial" panose="020B0604020202020204" pitchFamily="34" charset="0"/>
                  </a:rPr>
                  <a:t>3</a:t>
                </a:r>
              </a:p>
            </p:txBody>
          </p:sp>
          <p:sp>
            <p:nvSpPr>
              <p:cNvPr id="14420" name="Text Box 58"/>
              <p:cNvSpPr txBox="1">
                <a:spLocks noChangeArrowheads="1"/>
              </p:cNvSpPr>
              <p:nvPr/>
            </p:nvSpPr>
            <p:spPr bwMode="auto">
              <a:xfrm>
                <a:off x="5089" y="1123"/>
                <a:ext cx="219"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r>
                  <a:rPr lang="en-GB" altLang="en-US" sz="1200" i="1">
                    <a:solidFill>
                      <a:schemeClr val="tx1"/>
                    </a:solidFill>
                    <a:latin typeface="Arial" panose="020B0604020202020204" pitchFamily="34" charset="0"/>
                  </a:rPr>
                  <a:t>R</a:t>
                </a:r>
                <a:r>
                  <a:rPr lang="en-GB" altLang="en-US" sz="1200" i="1" baseline="-25000">
                    <a:solidFill>
                      <a:schemeClr val="tx1"/>
                    </a:solidFill>
                    <a:latin typeface="Arial" panose="020B0604020202020204" pitchFamily="34" charset="0"/>
                  </a:rPr>
                  <a:t>2</a:t>
                </a:r>
              </a:p>
            </p:txBody>
          </p:sp>
          <p:sp>
            <p:nvSpPr>
              <p:cNvPr id="14421" name="Text Box 59"/>
              <p:cNvSpPr txBox="1">
                <a:spLocks noChangeArrowheads="1"/>
              </p:cNvSpPr>
              <p:nvPr/>
            </p:nvSpPr>
            <p:spPr bwMode="auto">
              <a:xfrm>
                <a:off x="4655" y="1248"/>
                <a:ext cx="393"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r>
                  <a:rPr lang="en-GB" altLang="en-US" sz="1200" i="1">
                    <a:solidFill>
                      <a:schemeClr val="tx1"/>
                    </a:solidFill>
                    <a:latin typeface="Arial" panose="020B0604020202020204" pitchFamily="34" charset="0"/>
                  </a:rPr>
                  <a:t>R</a:t>
                </a:r>
                <a:r>
                  <a:rPr lang="en-GB" altLang="en-US" sz="1200" i="1" baseline="-25000">
                    <a:solidFill>
                      <a:schemeClr val="tx1"/>
                    </a:solidFill>
                    <a:latin typeface="Arial" panose="020B0604020202020204" pitchFamily="34" charset="0"/>
                  </a:rPr>
                  <a:t>th+wire</a:t>
                </a:r>
              </a:p>
            </p:txBody>
          </p:sp>
        </p:grpSp>
      </p:grpSp>
      <p:sp>
        <p:nvSpPr>
          <p:cNvPr id="4" name="Rectangle 3">
            <a:extLst>
              <a:ext uri="{FF2B5EF4-FFF2-40B4-BE49-F238E27FC236}">
                <a16:creationId xmlns:a16="http://schemas.microsoft.com/office/drawing/2014/main" id="{1F97CC0C-0EF1-46B1-BDB1-6DC74AFA8BBF}"/>
              </a:ext>
            </a:extLst>
          </p:cNvPr>
          <p:cNvSpPr/>
          <p:nvPr/>
        </p:nvSpPr>
        <p:spPr bwMode="auto">
          <a:xfrm>
            <a:off x="9001598" y="2320571"/>
            <a:ext cx="935664" cy="1143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ea typeface="ヒラギノ角ゴ Pro W3" pitchFamily="28" charset="-128"/>
            </a:endParaRPr>
          </a:p>
        </p:txBody>
      </p:sp>
      <p:sp useBgFill="1">
        <p:nvSpPr>
          <p:cNvPr id="1370" name="Rectangle 110">
            <a:extLst>
              <a:ext uri="{FF2B5EF4-FFF2-40B4-BE49-F238E27FC236}">
                <a16:creationId xmlns:a16="http://schemas.microsoft.com/office/drawing/2014/main" id="{A92C997F-E9A5-460B-8570-E28DB4168BAF}"/>
              </a:ext>
            </a:extLst>
          </p:cNvPr>
          <p:cNvSpPr>
            <a:spLocks noChangeArrowheads="1"/>
          </p:cNvSpPr>
          <p:nvPr/>
        </p:nvSpPr>
        <p:spPr bwMode="auto">
          <a:xfrm>
            <a:off x="7784887" y="2172625"/>
            <a:ext cx="4114800" cy="3048000"/>
          </a:xfrm>
          <a:prstGeom prst="rect">
            <a:avLst/>
          </a:prstGeom>
          <a:ln>
            <a:noFill/>
          </a:ln>
          <a:effectLst/>
          <a:extLs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endParaRPr lang="en-US" altLang="en-US" sz="2500"/>
          </a:p>
        </p:txBody>
      </p:sp>
      <p:grpSp>
        <p:nvGrpSpPr>
          <p:cNvPr id="1795" name="Group 244">
            <a:extLst>
              <a:ext uri="{FF2B5EF4-FFF2-40B4-BE49-F238E27FC236}">
                <a16:creationId xmlns:a16="http://schemas.microsoft.com/office/drawing/2014/main" id="{F2107381-FBB8-4897-B657-7103B08A06C2}"/>
              </a:ext>
            </a:extLst>
          </p:cNvPr>
          <p:cNvGrpSpPr>
            <a:grpSpLocks/>
          </p:cNvGrpSpPr>
          <p:nvPr/>
        </p:nvGrpSpPr>
        <p:grpSpPr bwMode="auto">
          <a:xfrm>
            <a:off x="7861087" y="2428213"/>
            <a:ext cx="3963988" cy="2640012"/>
            <a:chOff x="3216" y="2561"/>
            <a:chExt cx="2497" cy="1663"/>
          </a:xfrm>
        </p:grpSpPr>
        <p:grpSp>
          <p:nvGrpSpPr>
            <p:cNvPr id="1796" name="Group 245">
              <a:extLst>
                <a:ext uri="{FF2B5EF4-FFF2-40B4-BE49-F238E27FC236}">
                  <a16:creationId xmlns:a16="http://schemas.microsoft.com/office/drawing/2014/main" id="{34449C25-C106-4DA8-A0E8-66426B578AB3}"/>
                </a:ext>
              </a:extLst>
            </p:cNvPr>
            <p:cNvGrpSpPr>
              <a:grpSpLocks/>
            </p:cNvGrpSpPr>
            <p:nvPr/>
          </p:nvGrpSpPr>
          <p:grpSpPr bwMode="auto">
            <a:xfrm>
              <a:off x="3701" y="3741"/>
              <a:ext cx="670" cy="138"/>
              <a:chOff x="1760" y="2754"/>
              <a:chExt cx="990" cy="210"/>
            </a:xfrm>
          </p:grpSpPr>
          <p:sp>
            <p:nvSpPr>
              <p:cNvPr id="1880" name="Freeform 246">
                <a:extLst>
                  <a:ext uri="{FF2B5EF4-FFF2-40B4-BE49-F238E27FC236}">
                    <a16:creationId xmlns:a16="http://schemas.microsoft.com/office/drawing/2014/main" id="{542DCD86-7593-4420-A6C0-40C01395BEFC}"/>
                  </a:ext>
                </a:extLst>
              </p:cNvPr>
              <p:cNvSpPr>
                <a:spLocks/>
              </p:cNvSpPr>
              <p:nvPr/>
            </p:nvSpPr>
            <p:spPr bwMode="auto">
              <a:xfrm>
                <a:off x="1760" y="2953"/>
                <a:ext cx="5" cy="11"/>
              </a:xfrm>
              <a:custGeom>
                <a:avLst/>
                <a:gdLst>
                  <a:gd name="T0" fmla="*/ 0 w 5"/>
                  <a:gd name="T1" fmla="*/ 11 h 11"/>
                  <a:gd name="T2" fmla="*/ 2 w 5"/>
                  <a:gd name="T3" fmla="*/ 3 h 11"/>
                  <a:gd name="T4" fmla="*/ 5 w 5"/>
                  <a:gd name="T5" fmla="*/ 0 h 11"/>
                  <a:gd name="T6" fmla="*/ 0 60000 65536"/>
                  <a:gd name="T7" fmla="*/ 0 60000 65536"/>
                  <a:gd name="T8" fmla="*/ 0 60000 65536"/>
                </a:gdLst>
                <a:ahLst/>
                <a:cxnLst>
                  <a:cxn ang="T6">
                    <a:pos x="T0" y="T1"/>
                  </a:cxn>
                  <a:cxn ang="T7">
                    <a:pos x="T2" y="T3"/>
                  </a:cxn>
                  <a:cxn ang="T8">
                    <a:pos x="T4" y="T5"/>
                  </a:cxn>
                </a:cxnLst>
                <a:rect l="0" t="0" r="r" b="b"/>
                <a:pathLst>
                  <a:path w="5" h="11">
                    <a:moveTo>
                      <a:pt x="0" y="11"/>
                    </a:moveTo>
                    <a:lnTo>
                      <a:pt x="2" y="3"/>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81" name="Freeform 247">
                <a:extLst>
                  <a:ext uri="{FF2B5EF4-FFF2-40B4-BE49-F238E27FC236}">
                    <a16:creationId xmlns:a16="http://schemas.microsoft.com/office/drawing/2014/main" id="{CDB671CD-0BA9-41AA-B4C8-EBDA4DAF669B}"/>
                  </a:ext>
                </a:extLst>
              </p:cNvPr>
              <p:cNvSpPr>
                <a:spLocks/>
              </p:cNvSpPr>
              <p:nvPr/>
            </p:nvSpPr>
            <p:spPr bwMode="auto">
              <a:xfrm>
                <a:off x="1765" y="2953"/>
                <a:ext cx="3" cy="6"/>
              </a:xfrm>
              <a:custGeom>
                <a:avLst/>
                <a:gdLst>
                  <a:gd name="T0" fmla="*/ 0 w 3"/>
                  <a:gd name="T1" fmla="*/ 0 h 6"/>
                  <a:gd name="T2" fmla="*/ 0 w 3"/>
                  <a:gd name="T3" fmla="*/ 0 h 6"/>
                  <a:gd name="T4" fmla="*/ 3 w 3"/>
                  <a:gd name="T5" fmla="*/ 3 h 6"/>
                  <a:gd name="T6" fmla="*/ 3 w 3"/>
                  <a:gd name="T7" fmla="*/ 6 h 6"/>
                  <a:gd name="T8" fmla="*/ 3 w 3"/>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0"/>
                    </a:moveTo>
                    <a:lnTo>
                      <a:pt x="0" y="0"/>
                    </a:lnTo>
                    <a:lnTo>
                      <a:pt x="3"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82" name="Freeform 248">
                <a:extLst>
                  <a:ext uri="{FF2B5EF4-FFF2-40B4-BE49-F238E27FC236}">
                    <a16:creationId xmlns:a16="http://schemas.microsoft.com/office/drawing/2014/main" id="{85ECF8D2-8F56-4DCB-B331-5FA625025834}"/>
                  </a:ext>
                </a:extLst>
              </p:cNvPr>
              <p:cNvSpPr>
                <a:spLocks/>
              </p:cNvSpPr>
              <p:nvPr/>
            </p:nvSpPr>
            <p:spPr bwMode="auto">
              <a:xfrm>
                <a:off x="1768" y="2950"/>
                <a:ext cx="3" cy="9"/>
              </a:xfrm>
              <a:custGeom>
                <a:avLst/>
                <a:gdLst>
                  <a:gd name="T0" fmla="*/ 0 w 3"/>
                  <a:gd name="T1" fmla="*/ 9 h 9"/>
                  <a:gd name="T2" fmla="*/ 0 w 3"/>
                  <a:gd name="T3" fmla="*/ 6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83" name="Freeform 249">
                <a:extLst>
                  <a:ext uri="{FF2B5EF4-FFF2-40B4-BE49-F238E27FC236}">
                    <a16:creationId xmlns:a16="http://schemas.microsoft.com/office/drawing/2014/main" id="{9617144F-98E6-4FE3-8526-56914629C7A1}"/>
                  </a:ext>
                </a:extLst>
              </p:cNvPr>
              <p:cNvSpPr>
                <a:spLocks/>
              </p:cNvSpPr>
              <p:nvPr/>
            </p:nvSpPr>
            <p:spPr bwMode="auto">
              <a:xfrm>
                <a:off x="1771" y="2938"/>
                <a:ext cx="3" cy="12"/>
              </a:xfrm>
              <a:custGeom>
                <a:avLst/>
                <a:gdLst>
                  <a:gd name="T0" fmla="*/ 0 w 3"/>
                  <a:gd name="T1" fmla="*/ 12 h 12"/>
                  <a:gd name="T2" fmla="*/ 0 w 3"/>
                  <a:gd name="T3" fmla="*/ 6 h 12"/>
                  <a:gd name="T4" fmla="*/ 3 w 3"/>
                  <a:gd name="T5" fmla="*/ 0 h 12"/>
                  <a:gd name="T6" fmla="*/ 3 w 3"/>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2">
                    <a:moveTo>
                      <a:pt x="0" y="12"/>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84" name="Freeform 250">
                <a:extLst>
                  <a:ext uri="{FF2B5EF4-FFF2-40B4-BE49-F238E27FC236}">
                    <a16:creationId xmlns:a16="http://schemas.microsoft.com/office/drawing/2014/main" id="{6EFBE42B-E01A-4D92-8519-C64A2A2D2BAF}"/>
                  </a:ext>
                </a:extLst>
              </p:cNvPr>
              <p:cNvSpPr>
                <a:spLocks/>
              </p:cNvSpPr>
              <p:nvPr/>
            </p:nvSpPr>
            <p:spPr bwMode="auto">
              <a:xfrm>
                <a:off x="1774" y="2938"/>
                <a:ext cx="6" cy="12"/>
              </a:xfrm>
              <a:custGeom>
                <a:avLst/>
                <a:gdLst>
                  <a:gd name="T0" fmla="*/ 0 w 6"/>
                  <a:gd name="T1" fmla="*/ 0 h 12"/>
                  <a:gd name="T2" fmla="*/ 0 w 6"/>
                  <a:gd name="T3" fmla="*/ 0 h 12"/>
                  <a:gd name="T4" fmla="*/ 3 w 6"/>
                  <a:gd name="T5" fmla="*/ 6 h 12"/>
                  <a:gd name="T6" fmla="*/ 6 w 6"/>
                  <a:gd name="T7" fmla="*/ 12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0"/>
                    </a:moveTo>
                    <a:lnTo>
                      <a:pt x="0" y="0"/>
                    </a:lnTo>
                    <a:lnTo>
                      <a:pt x="3" y="6"/>
                    </a:lnTo>
                    <a:lnTo>
                      <a:pt x="6" y="1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85" name="Freeform 251">
                <a:extLst>
                  <a:ext uri="{FF2B5EF4-FFF2-40B4-BE49-F238E27FC236}">
                    <a16:creationId xmlns:a16="http://schemas.microsoft.com/office/drawing/2014/main" id="{1B4CEE70-3536-4715-BE0B-E1759AF9E46E}"/>
                  </a:ext>
                </a:extLst>
              </p:cNvPr>
              <p:cNvSpPr>
                <a:spLocks/>
              </p:cNvSpPr>
              <p:nvPr/>
            </p:nvSpPr>
            <p:spPr bwMode="auto">
              <a:xfrm>
                <a:off x="1780" y="2950"/>
                <a:ext cx="3" cy="11"/>
              </a:xfrm>
              <a:custGeom>
                <a:avLst/>
                <a:gdLst>
                  <a:gd name="T0" fmla="*/ 0 w 3"/>
                  <a:gd name="T1" fmla="*/ 0 h 11"/>
                  <a:gd name="T2" fmla="*/ 3 w 3"/>
                  <a:gd name="T3" fmla="*/ 6 h 11"/>
                  <a:gd name="T4" fmla="*/ 3 w 3"/>
                  <a:gd name="T5" fmla="*/ 9 h 11"/>
                  <a:gd name="T6" fmla="*/ 3 w 3"/>
                  <a:gd name="T7" fmla="*/ 11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1">
                    <a:moveTo>
                      <a:pt x="0" y="0"/>
                    </a:moveTo>
                    <a:lnTo>
                      <a:pt x="3" y="6"/>
                    </a:lnTo>
                    <a:lnTo>
                      <a:pt x="3" y="9"/>
                    </a:lnTo>
                    <a:lnTo>
                      <a:pt x="3" y="11"/>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86" name="Freeform 252">
                <a:extLst>
                  <a:ext uri="{FF2B5EF4-FFF2-40B4-BE49-F238E27FC236}">
                    <a16:creationId xmlns:a16="http://schemas.microsoft.com/office/drawing/2014/main" id="{292882AE-AB67-4C76-A6FA-C45C0D2C9B43}"/>
                  </a:ext>
                </a:extLst>
              </p:cNvPr>
              <p:cNvSpPr>
                <a:spLocks/>
              </p:cNvSpPr>
              <p:nvPr/>
            </p:nvSpPr>
            <p:spPr bwMode="auto">
              <a:xfrm>
                <a:off x="1783" y="2956"/>
                <a:ext cx="2" cy="5"/>
              </a:xfrm>
              <a:custGeom>
                <a:avLst/>
                <a:gdLst>
                  <a:gd name="T0" fmla="*/ 0 w 2"/>
                  <a:gd name="T1" fmla="*/ 5 h 5"/>
                  <a:gd name="T2" fmla="*/ 0 w 2"/>
                  <a:gd name="T3" fmla="*/ 3 h 5"/>
                  <a:gd name="T4" fmla="*/ 2 w 2"/>
                  <a:gd name="T5" fmla="*/ 0 h 5"/>
                  <a:gd name="T6" fmla="*/ 0 60000 65536"/>
                  <a:gd name="T7" fmla="*/ 0 60000 65536"/>
                  <a:gd name="T8" fmla="*/ 0 60000 65536"/>
                </a:gdLst>
                <a:ahLst/>
                <a:cxnLst>
                  <a:cxn ang="T6">
                    <a:pos x="T0" y="T1"/>
                  </a:cxn>
                  <a:cxn ang="T7">
                    <a:pos x="T2" y="T3"/>
                  </a:cxn>
                  <a:cxn ang="T8">
                    <a:pos x="T4" y="T5"/>
                  </a:cxn>
                </a:cxnLst>
                <a:rect l="0" t="0" r="r" b="b"/>
                <a:pathLst>
                  <a:path w="2" h="5">
                    <a:moveTo>
                      <a:pt x="0" y="5"/>
                    </a:moveTo>
                    <a:lnTo>
                      <a:pt x="0" y="3"/>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87" name="Line 253">
                <a:extLst>
                  <a:ext uri="{FF2B5EF4-FFF2-40B4-BE49-F238E27FC236}">
                    <a16:creationId xmlns:a16="http://schemas.microsoft.com/office/drawing/2014/main" id="{AED3F6D9-4896-4321-A2B2-AB1FA7A3259F}"/>
                  </a:ext>
                </a:extLst>
              </p:cNvPr>
              <p:cNvSpPr>
                <a:spLocks noChangeShapeType="1"/>
              </p:cNvSpPr>
              <p:nvPr/>
            </p:nvSpPr>
            <p:spPr bwMode="auto">
              <a:xfrm flipV="1">
                <a:off x="1785" y="2950"/>
                <a:ext cx="3" cy="6"/>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88" name="Freeform 254">
                <a:extLst>
                  <a:ext uri="{FF2B5EF4-FFF2-40B4-BE49-F238E27FC236}">
                    <a16:creationId xmlns:a16="http://schemas.microsoft.com/office/drawing/2014/main" id="{95B310FE-EC6F-4D0E-A7FA-5706B7611962}"/>
                  </a:ext>
                </a:extLst>
              </p:cNvPr>
              <p:cNvSpPr>
                <a:spLocks/>
              </p:cNvSpPr>
              <p:nvPr/>
            </p:nvSpPr>
            <p:spPr bwMode="auto">
              <a:xfrm>
                <a:off x="1788" y="2941"/>
                <a:ext cx="6" cy="9"/>
              </a:xfrm>
              <a:custGeom>
                <a:avLst/>
                <a:gdLst>
                  <a:gd name="T0" fmla="*/ 0 w 6"/>
                  <a:gd name="T1" fmla="*/ 9 h 9"/>
                  <a:gd name="T2" fmla="*/ 3 w 6"/>
                  <a:gd name="T3" fmla="*/ 3 h 9"/>
                  <a:gd name="T4" fmla="*/ 6 w 6"/>
                  <a:gd name="T5" fmla="*/ 0 h 9"/>
                  <a:gd name="T6" fmla="*/ 0 60000 65536"/>
                  <a:gd name="T7" fmla="*/ 0 60000 65536"/>
                  <a:gd name="T8" fmla="*/ 0 60000 65536"/>
                </a:gdLst>
                <a:ahLst/>
                <a:cxnLst>
                  <a:cxn ang="T6">
                    <a:pos x="T0" y="T1"/>
                  </a:cxn>
                  <a:cxn ang="T7">
                    <a:pos x="T2" y="T3"/>
                  </a:cxn>
                  <a:cxn ang="T8">
                    <a:pos x="T4" y="T5"/>
                  </a:cxn>
                </a:cxnLst>
                <a:rect l="0" t="0" r="r" b="b"/>
                <a:pathLst>
                  <a:path w="6" h="9">
                    <a:moveTo>
                      <a:pt x="0" y="9"/>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89" name="Freeform 255">
                <a:extLst>
                  <a:ext uri="{FF2B5EF4-FFF2-40B4-BE49-F238E27FC236}">
                    <a16:creationId xmlns:a16="http://schemas.microsoft.com/office/drawing/2014/main" id="{5E561DD4-5CA0-4AC4-B0DD-10FAC780D49F}"/>
                  </a:ext>
                </a:extLst>
              </p:cNvPr>
              <p:cNvSpPr>
                <a:spLocks/>
              </p:cNvSpPr>
              <p:nvPr/>
            </p:nvSpPr>
            <p:spPr bwMode="auto">
              <a:xfrm>
                <a:off x="1794" y="2941"/>
                <a:ext cx="3" cy="3"/>
              </a:xfrm>
              <a:custGeom>
                <a:avLst/>
                <a:gdLst>
                  <a:gd name="T0" fmla="*/ 0 w 3"/>
                  <a:gd name="T1" fmla="*/ 0 h 3"/>
                  <a:gd name="T2" fmla="*/ 3 w 3"/>
                  <a:gd name="T3" fmla="*/ 0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3" y="0"/>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90" name="Freeform 256">
                <a:extLst>
                  <a:ext uri="{FF2B5EF4-FFF2-40B4-BE49-F238E27FC236}">
                    <a16:creationId xmlns:a16="http://schemas.microsoft.com/office/drawing/2014/main" id="{CE7D8970-DB48-40BF-8AFE-C59467DA07B5}"/>
                  </a:ext>
                </a:extLst>
              </p:cNvPr>
              <p:cNvSpPr>
                <a:spLocks/>
              </p:cNvSpPr>
              <p:nvPr/>
            </p:nvSpPr>
            <p:spPr bwMode="auto">
              <a:xfrm>
                <a:off x="1797" y="2944"/>
                <a:ext cx="3" cy="6"/>
              </a:xfrm>
              <a:custGeom>
                <a:avLst/>
                <a:gdLst>
                  <a:gd name="T0" fmla="*/ 0 w 3"/>
                  <a:gd name="T1" fmla="*/ 0 h 6"/>
                  <a:gd name="T2" fmla="*/ 0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0"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91" name="Freeform 257">
                <a:extLst>
                  <a:ext uri="{FF2B5EF4-FFF2-40B4-BE49-F238E27FC236}">
                    <a16:creationId xmlns:a16="http://schemas.microsoft.com/office/drawing/2014/main" id="{49A300AC-076B-485E-86CB-84D27819967E}"/>
                  </a:ext>
                </a:extLst>
              </p:cNvPr>
              <p:cNvSpPr>
                <a:spLocks/>
              </p:cNvSpPr>
              <p:nvPr/>
            </p:nvSpPr>
            <p:spPr bwMode="auto">
              <a:xfrm>
                <a:off x="1800" y="2947"/>
                <a:ext cx="3" cy="3"/>
              </a:xfrm>
              <a:custGeom>
                <a:avLst/>
                <a:gdLst>
                  <a:gd name="T0" fmla="*/ 0 w 3"/>
                  <a:gd name="T1" fmla="*/ 3 h 3"/>
                  <a:gd name="T2" fmla="*/ 0 w 3"/>
                  <a:gd name="T3" fmla="*/ 3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92" name="Freeform 258">
                <a:extLst>
                  <a:ext uri="{FF2B5EF4-FFF2-40B4-BE49-F238E27FC236}">
                    <a16:creationId xmlns:a16="http://schemas.microsoft.com/office/drawing/2014/main" id="{41EB67E7-08A0-4FFA-8381-9E13706A6DF7}"/>
                  </a:ext>
                </a:extLst>
              </p:cNvPr>
              <p:cNvSpPr>
                <a:spLocks/>
              </p:cNvSpPr>
              <p:nvPr/>
            </p:nvSpPr>
            <p:spPr bwMode="auto">
              <a:xfrm>
                <a:off x="1803" y="2938"/>
                <a:ext cx="6" cy="9"/>
              </a:xfrm>
              <a:custGeom>
                <a:avLst/>
                <a:gdLst>
                  <a:gd name="T0" fmla="*/ 0 w 6"/>
                  <a:gd name="T1" fmla="*/ 9 h 9"/>
                  <a:gd name="T2" fmla="*/ 3 w 6"/>
                  <a:gd name="T3" fmla="*/ 3 h 9"/>
                  <a:gd name="T4" fmla="*/ 6 w 6"/>
                  <a:gd name="T5" fmla="*/ 0 h 9"/>
                  <a:gd name="T6" fmla="*/ 6 w 6"/>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9">
                    <a:moveTo>
                      <a:pt x="0" y="9"/>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93" name="Freeform 259">
                <a:extLst>
                  <a:ext uri="{FF2B5EF4-FFF2-40B4-BE49-F238E27FC236}">
                    <a16:creationId xmlns:a16="http://schemas.microsoft.com/office/drawing/2014/main" id="{FDD76E63-EE99-4101-AE52-C845524178A2}"/>
                  </a:ext>
                </a:extLst>
              </p:cNvPr>
              <p:cNvSpPr>
                <a:spLocks/>
              </p:cNvSpPr>
              <p:nvPr/>
            </p:nvSpPr>
            <p:spPr bwMode="auto">
              <a:xfrm>
                <a:off x="1809" y="2938"/>
                <a:ext cx="2" cy="6"/>
              </a:xfrm>
              <a:custGeom>
                <a:avLst/>
                <a:gdLst>
                  <a:gd name="T0" fmla="*/ 0 w 2"/>
                  <a:gd name="T1" fmla="*/ 0 h 6"/>
                  <a:gd name="T2" fmla="*/ 2 w 2"/>
                  <a:gd name="T3" fmla="*/ 3 h 6"/>
                  <a:gd name="T4" fmla="*/ 2 w 2"/>
                  <a:gd name="T5" fmla="*/ 6 h 6"/>
                  <a:gd name="T6" fmla="*/ 0 60000 65536"/>
                  <a:gd name="T7" fmla="*/ 0 60000 65536"/>
                  <a:gd name="T8" fmla="*/ 0 60000 65536"/>
                </a:gdLst>
                <a:ahLst/>
                <a:cxnLst>
                  <a:cxn ang="T6">
                    <a:pos x="T0" y="T1"/>
                  </a:cxn>
                  <a:cxn ang="T7">
                    <a:pos x="T2" y="T3"/>
                  </a:cxn>
                  <a:cxn ang="T8">
                    <a:pos x="T4" y="T5"/>
                  </a:cxn>
                </a:cxnLst>
                <a:rect l="0" t="0" r="r" b="b"/>
                <a:pathLst>
                  <a:path w="2" h="6">
                    <a:moveTo>
                      <a:pt x="0" y="0"/>
                    </a:moveTo>
                    <a:lnTo>
                      <a:pt x="2" y="3"/>
                    </a:lnTo>
                    <a:lnTo>
                      <a:pt x="2"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94" name="Freeform 260">
                <a:extLst>
                  <a:ext uri="{FF2B5EF4-FFF2-40B4-BE49-F238E27FC236}">
                    <a16:creationId xmlns:a16="http://schemas.microsoft.com/office/drawing/2014/main" id="{39C6D241-1A3A-4344-BDB7-CF914D2F0081}"/>
                  </a:ext>
                </a:extLst>
              </p:cNvPr>
              <p:cNvSpPr>
                <a:spLocks/>
              </p:cNvSpPr>
              <p:nvPr/>
            </p:nvSpPr>
            <p:spPr bwMode="auto">
              <a:xfrm>
                <a:off x="1811" y="2944"/>
                <a:ext cx="3" cy="6"/>
              </a:xfrm>
              <a:custGeom>
                <a:avLst/>
                <a:gdLst>
                  <a:gd name="T0" fmla="*/ 0 w 3"/>
                  <a:gd name="T1" fmla="*/ 0 h 6"/>
                  <a:gd name="T2" fmla="*/ 0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0"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95" name="Freeform 261">
                <a:extLst>
                  <a:ext uri="{FF2B5EF4-FFF2-40B4-BE49-F238E27FC236}">
                    <a16:creationId xmlns:a16="http://schemas.microsoft.com/office/drawing/2014/main" id="{CD50A82B-93B5-412C-8488-50E78B4D9129}"/>
                  </a:ext>
                </a:extLst>
              </p:cNvPr>
              <p:cNvSpPr>
                <a:spLocks/>
              </p:cNvSpPr>
              <p:nvPr/>
            </p:nvSpPr>
            <p:spPr bwMode="auto">
              <a:xfrm>
                <a:off x="1814" y="2944"/>
                <a:ext cx="3" cy="6"/>
              </a:xfrm>
              <a:custGeom>
                <a:avLst/>
                <a:gdLst>
                  <a:gd name="T0" fmla="*/ 0 w 3"/>
                  <a:gd name="T1" fmla="*/ 6 h 6"/>
                  <a:gd name="T2" fmla="*/ 0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96" name="Freeform 262">
                <a:extLst>
                  <a:ext uri="{FF2B5EF4-FFF2-40B4-BE49-F238E27FC236}">
                    <a16:creationId xmlns:a16="http://schemas.microsoft.com/office/drawing/2014/main" id="{A58D8581-6848-4FBD-BA4C-BF5643951001}"/>
                  </a:ext>
                </a:extLst>
              </p:cNvPr>
              <p:cNvSpPr>
                <a:spLocks/>
              </p:cNvSpPr>
              <p:nvPr/>
            </p:nvSpPr>
            <p:spPr bwMode="auto">
              <a:xfrm>
                <a:off x="1817" y="2941"/>
                <a:ext cx="6" cy="3"/>
              </a:xfrm>
              <a:custGeom>
                <a:avLst/>
                <a:gdLst>
                  <a:gd name="T0" fmla="*/ 0 w 6"/>
                  <a:gd name="T1" fmla="*/ 3 h 3"/>
                  <a:gd name="T2" fmla="*/ 3 w 6"/>
                  <a:gd name="T3" fmla="*/ 0 h 3"/>
                  <a:gd name="T4" fmla="*/ 6 w 6"/>
                  <a:gd name="T5" fmla="*/ 0 h 3"/>
                  <a:gd name="T6" fmla="*/ 0 60000 65536"/>
                  <a:gd name="T7" fmla="*/ 0 60000 65536"/>
                  <a:gd name="T8" fmla="*/ 0 60000 65536"/>
                </a:gdLst>
                <a:ahLst/>
                <a:cxnLst>
                  <a:cxn ang="T6">
                    <a:pos x="T0" y="T1"/>
                  </a:cxn>
                  <a:cxn ang="T7">
                    <a:pos x="T2" y="T3"/>
                  </a:cxn>
                  <a:cxn ang="T8">
                    <a:pos x="T4" y="T5"/>
                  </a:cxn>
                </a:cxnLst>
                <a:rect l="0" t="0" r="r" b="b"/>
                <a:pathLst>
                  <a:path w="6" h="3">
                    <a:moveTo>
                      <a:pt x="0" y="3"/>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97" name="Freeform 263">
                <a:extLst>
                  <a:ext uri="{FF2B5EF4-FFF2-40B4-BE49-F238E27FC236}">
                    <a16:creationId xmlns:a16="http://schemas.microsoft.com/office/drawing/2014/main" id="{5800DD19-39B5-4887-AE84-598F317FDD96}"/>
                  </a:ext>
                </a:extLst>
              </p:cNvPr>
              <p:cNvSpPr>
                <a:spLocks/>
              </p:cNvSpPr>
              <p:nvPr/>
            </p:nvSpPr>
            <p:spPr bwMode="auto">
              <a:xfrm>
                <a:off x="1823" y="2941"/>
                <a:ext cx="3" cy="9"/>
              </a:xfrm>
              <a:custGeom>
                <a:avLst/>
                <a:gdLst>
                  <a:gd name="T0" fmla="*/ 0 w 3"/>
                  <a:gd name="T1" fmla="*/ 0 h 9"/>
                  <a:gd name="T2" fmla="*/ 3 w 3"/>
                  <a:gd name="T3" fmla="*/ 3 h 9"/>
                  <a:gd name="T4" fmla="*/ 3 w 3"/>
                  <a:gd name="T5" fmla="*/ 9 h 9"/>
                  <a:gd name="T6" fmla="*/ 0 60000 65536"/>
                  <a:gd name="T7" fmla="*/ 0 60000 65536"/>
                  <a:gd name="T8" fmla="*/ 0 60000 65536"/>
                </a:gdLst>
                <a:ahLst/>
                <a:cxnLst>
                  <a:cxn ang="T6">
                    <a:pos x="T0" y="T1"/>
                  </a:cxn>
                  <a:cxn ang="T7">
                    <a:pos x="T2" y="T3"/>
                  </a:cxn>
                  <a:cxn ang="T8">
                    <a:pos x="T4" y="T5"/>
                  </a:cxn>
                </a:cxnLst>
                <a:rect l="0" t="0" r="r" b="b"/>
                <a:pathLst>
                  <a:path w="3" h="9">
                    <a:moveTo>
                      <a:pt x="0" y="0"/>
                    </a:moveTo>
                    <a:lnTo>
                      <a:pt x="3" y="3"/>
                    </a:lnTo>
                    <a:lnTo>
                      <a:pt x="3"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98" name="Freeform 264">
                <a:extLst>
                  <a:ext uri="{FF2B5EF4-FFF2-40B4-BE49-F238E27FC236}">
                    <a16:creationId xmlns:a16="http://schemas.microsoft.com/office/drawing/2014/main" id="{779F884C-B04B-48BB-A571-0F7B6B4B5EA6}"/>
                  </a:ext>
                </a:extLst>
              </p:cNvPr>
              <p:cNvSpPr>
                <a:spLocks/>
              </p:cNvSpPr>
              <p:nvPr/>
            </p:nvSpPr>
            <p:spPr bwMode="auto">
              <a:xfrm>
                <a:off x="1826" y="2950"/>
                <a:ext cx="3" cy="3"/>
              </a:xfrm>
              <a:custGeom>
                <a:avLst/>
                <a:gdLst>
                  <a:gd name="T0" fmla="*/ 0 w 3"/>
                  <a:gd name="T1" fmla="*/ 0 h 3"/>
                  <a:gd name="T2" fmla="*/ 0 w 3"/>
                  <a:gd name="T3" fmla="*/ 3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3"/>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99" name="Freeform 265">
                <a:extLst>
                  <a:ext uri="{FF2B5EF4-FFF2-40B4-BE49-F238E27FC236}">
                    <a16:creationId xmlns:a16="http://schemas.microsoft.com/office/drawing/2014/main" id="{4F0B4A79-C577-404A-90B0-EE2BAA465C86}"/>
                  </a:ext>
                </a:extLst>
              </p:cNvPr>
              <p:cNvSpPr>
                <a:spLocks/>
              </p:cNvSpPr>
              <p:nvPr/>
            </p:nvSpPr>
            <p:spPr bwMode="auto">
              <a:xfrm>
                <a:off x="1829" y="2938"/>
                <a:ext cx="3" cy="15"/>
              </a:xfrm>
              <a:custGeom>
                <a:avLst/>
                <a:gdLst>
                  <a:gd name="T0" fmla="*/ 0 w 3"/>
                  <a:gd name="T1" fmla="*/ 15 h 15"/>
                  <a:gd name="T2" fmla="*/ 0 w 3"/>
                  <a:gd name="T3" fmla="*/ 12 h 15"/>
                  <a:gd name="T4" fmla="*/ 0 w 3"/>
                  <a:gd name="T5" fmla="*/ 9 h 15"/>
                  <a:gd name="T6" fmla="*/ 3 w 3"/>
                  <a:gd name="T7" fmla="*/ 3 h 15"/>
                  <a:gd name="T8" fmla="*/ 3 w 3"/>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5">
                    <a:moveTo>
                      <a:pt x="0" y="15"/>
                    </a:moveTo>
                    <a:lnTo>
                      <a:pt x="0" y="12"/>
                    </a:lnTo>
                    <a:lnTo>
                      <a:pt x="0" y="9"/>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00" name="Freeform 266">
                <a:extLst>
                  <a:ext uri="{FF2B5EF4-FFF2-40B4-BE49-F238E27FC236}">
                    <a16:creationId xmlns:a16="http://schemas.microsoft.com/office/drawing/2014/main" id="{69CF2DDA-A383-4043-BA31-6D9CBC3CEC01}"/>
                  </a:ext>
                </a:extLst>
              </p:cNvPr>
              <p:cNvSpPr>
                <a:spLocks/>
              </p:cNvSpPr>
              <p:nvPr/>
            </p:nvSpPr>
            <p:spPr bwMode="auto">
              <a:xfrm>
                <a:off x="1832" y="2933"/>
                <a:ext cx="5" cy="5"/>
              </a:xfrm>
              <a:custGeom>
                <a:avLst/>
                <a:gdLst>
                  <a:gd name="T0" fmla="*/ 0 w 5"/>
                  <a:gd name="T1" fmla="*/ 5 h 5"/>
                  <a:gd name="T2" fmla="*/ 2 w 5"/>
                  <a:gd name="T3" fmla="*/ 0 h 5"/>
                  <a:gd name="T4" fmla="*/ 5 w 5"/>
                  <a:gd name="T5" fmla="*/ 0 h 5"/>
                  <a:gd name="T6" fmla="*/ 0 60000 65536"/>
                  <a:gd name="T7" fmla="*/ 0 60000 65536"/>
                  <a:gd name="T8" fmla="*/ 0 60000 65536"/>
                </a:gdLst>
                <a:ahLst/>
                <a:cxnLst>
                  <a:cxn ang="T6">
                    <a:pos x="T0" y="T1"/>
                  </a:cxn>
                  <a:cxn ang="T7">
                    <a:pos x="T2" y="T3"/>
                  </a:cxn>
                  <a:cxn ang="T8">
                    <a:pos x="T4" y="T5"/>
                  </a:cxn>
                </a:cxnLst>
                <a:rect l="0" t="0" r="r" b="b"/>
                <a:pathLst>
                  <a:path w="5" h="5">
                    <a:moveTo>
                      <a:pt x="0" y="5"/>
                    </a:moveTo>
                    <a:lnTo>
                      <a:pt x="2" y="0"/>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01" name="Freeform 267">
                <a:extLst>
                  <a:ext uri="{FF2B5EF4-FFF2-40B4-BE49-F238E27FC236}">
                    <a16:creationId xmlns:a16="http://schemas.microsoft.com/office/drawing/2014/main" id="{4D940122-30FC-48A4-9100-F780392B3D5C}"/>
                  </a:ext>
                </a:extLst>
              </p:cNvPr>
              <p:cNvSpPr>
                <a:spLocks/>
              </p:cNvSpPr>
              <p:nvPr/>
            </p:nvSpPr>
            <p:spPr bwMode="auto">
              <a:xfrm>
                <a:off x="1837" y="2933"/>
                <a:ext cx="3" cy="11"/>
              </a:xfrm>
              <a:custGeom>
                <a:avLst/>
                <a:gdLst>
                  <a:gd name="T0" fmla="*/ 0 w 3"/>
                  <a:gd name="T1" fmla="*/ 0 h 11"/>
                  <a:gd name="T2" fmla="*/ 0 w 3"/>
                  <a:gd name="T3" fmla="*/ 3 h 11"/>
                  <a:gd name="T4" fmla="*/ 3 w 3"/>
                  <a:gd name="T5" fmla="*/ 5 h 11"/>
                  <a:gd name="T6" fmla="*/ 3 w 3"/>
                  <a:gd name="T7" fmla="*/ 8 h 11"/>
                  <a:gd name="T8" fmla="*/ 3 w 3"/>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1">
                    <a:moveTo>
                      <a:pt x="0" y="0"/>
                    </a:moveTo>
                    <a:lnTo>
                      <a:pt x="0" y="3"/>
                    </a:lnTo>
                    <a:lnTo>
                      <a:pt x="3" y="5"/>
                    </a:lnTo>
                    <a:lnTo>
                      <a:pt x="3" y="8"/>
                    </a:lnTo>
                    <a:lnTo>
                      <a:pt x="3" y="11"/>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02" name="Freeform 268">
                <a:extLst>
                  <a:ext uri="{FF2B5EF4-FFF2-40B4-BE49-F238E27FC236}">
                    <a16:creationId xmlns:a16="http://schemas.microsoft.com/office/drawing/2014/main" id="{3CFFD8E3-BE6B-4234-8E63-1E3C80C3A15F}"/>
                  </a:ext>
                </a:extLst>
              </p:cNvPr>
              <p:cNvSpPr>
                <a:spLocks/>
              </p:cNvSpPr>
              <p:nvPr/>
            </p:nvSpPr>
            <p:spPr bwMode="auto">
              <a:xfrm>
                <a:off x="1840" y="2936"/>
                <a:ext cx="3" cy="8"/>
              </a:xfrm>
              <a:custGeom>
                <a:avLst/>
                <a:gdLst>
                  <a:gd name="T0" fmla="*/ 0 w 3"/>
                  <a:gd name="T1" fmla="*/ 8 h 8"/>
                  <a:gd name="T2" fmla="*/ 0 w 3"/>
                  <a:gd name="T3" fmla="*/ 8 h 8"/>
                  <a:gd name="T4" fmla="*/ 0 w 3"/>
                  <a:gd name="T5" fmla="*/ 5 h 8"/>
                  <a:gd name="T6" fmla="*/ 3 w 3"/>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8">
                    <a:moveTo>
                      <a:pt x="0" y="8"/>
                    </a:moveTo>
                    <a:lnTo>
                      <a:pt x="0" y="8"/>
                    </a:lnTo>
                    <a:lnTo>
                      <a:pt x="0" y="5"/>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03" name="Freeform 269">
                <a:extLst>
                  <a:ext uri="{FF2B5EF4-FFF2-40B4-BE49-F238E27FC236}">
                    <a16:creationId xmlns:a16="http://schemas.microsoft.com/office/drawing/2014/main" id="{86C4D74B-52AB-4764-AE05-CA9CB6B86293}"/>
                  </a:ext>
                </a:extLst>
              </p:cNvPr>
              <p:cNvSpPr>
                <a:spLocks/>
              </p:cNvSpPr>
              <p:nvPr/>
            </p:nvSpPr>
            <p:spPr bwMode="auto">
              <a:xfrm>
                <a:off x="1843" y="2933"/>
                <a:ext cx="3" cy="3"/>
              </a:xfrm>
              <a:custGeom>
                <a:avLst/>
                <a:gdLst>
                  <a:gd name="T0" fmla="*/ 0 w 3"/>
                  <a:gd name="T1" fmla="*/ 3 h 3"/>
                  <a:gd name="T2" fmla="*/ 0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04" name="Freeform 270">
                <a:extLst>
                  <a:ext uri="{FF2B5EF4-FFF2-40B4-BE49-F238E27FC236}">
                    <a16:creationId xmlns:a16="http://schemas.microsoft.com/office/drawing/2014/main" id="{7DC2D479-6841-4A05-94AE-5A73522FBCA5}"/>
                  </a:ext>
                </a:extLst>
              </p:cNvPr>
              <p:cNvSpPr>
                <a:spLocks/>
              </p:cNvSpPr>
              <p:nvPr/>
            </p:nvSpPr>
            <p:spPr bwMode="auto">
              <a:xfrm>
                <a:off x="1846" y="2933"/>
                <a:ext cx="3" cy="11"/>
              </a:xfrm>
              <a:custGeom>
                <a:avLst/>
                <a:gdLst>
                  <a:gd name="T0" fmla="*/ 0 w 3"/>
                  <a:gd name="T1" fmla="*/ 0 h 11"/>
                  <a:gd name="T2" fmla="*/ 0 w 3"/>
                  <a:gd name="T3" fmla="*/ 5 h 11"/>
                  <a:gd name="T4" fmla="*/ 3 w 3"/>
                  <a:gd name="T5" fmla="*/ 11 h 11"/>
                  <a:gd name="T6" fmla="*/ 0 60000 65536"/>
                  <a:gd name="T7" fmla="*/ 0 60000 65536"/>
                  <a:gd name="T8" fmla="*/ 0 60000 65536"/>
                </a:gdLst>
                <a:ahLst/>
                <a:cxnLst>
                  <a:cxn ang="T6">
                    <a:pos x="T0" y="T1"/>
                  </a:cxn>
                  <a:cxn ang="T7">
                    <a:pos x="T2" y="T3"/>
                  </a:cxn>
                  <a:cxn ang="T8">
                    <a:pos x="T4" y="T5"/>
                  </a:cxn>
                </a:cxnLst>
                <a:rect l="0" t="0" r="r" b="b"/>
                <a:pathLst>
                  <a:path w="3" h="11">
                    <a:moveTo>
                      <a:pt x="0" y="0"/>
                    </a:moveTo>
                    <a:lnTo>
                      <a:pt x="0" y="5"/>
                    </a:lnTo>
                    <a:lnTo>
                      <a:pt x="3" y="11"/>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05" name="Line 271">
                <a:extLst>
                  <a:ext uri="{FF2B5EF4-FFF2-40B4-BE49-F238E27FC236}">
                    <a16:creationId xmlns:a16="http://schemas.microsoft.com/office/drawing/2014/main" id="{6B13B9A0-ABFA-4684-8731-245041BA1480}"/>
                  </a:ext>
                </a:extLst>
              </p:cNvPr>
              <p:cNvSpPr>
                <a:spLocks noChangeShapeType="1"/>
              </p:cNvSpPr>
              <p:nvPr/>
            </p:nvSpPr>
            <p:spPr bwMode="auto">
              <a:xfrm>
                <a:off x="1849" y="2944"/>
                <a:ext cx="6" cy="6"/>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06" name="Line 272">
                <a:extLst>
                  <a:ext uri="{FF2B5EF4-FFF2-40B4-BE49-F238E27FC236}">
                    <a16:creationId xmlns:a16="http://schemas.microsoft.com/office/drawing/2014/main" id="{12A9E2CA-71B0-4102-BF34-6DE9FD6547F1}"/>
                  </a:ext>
                </a:extLst>
              </p:cNvPr>
              <p:cNvSpPr>
                <a:spLocks noChangeShapeType="1"/>
              </p:cNvSpPr>
              <p:nvPr/>
            </p:nvSpPr>
            <p:spPr bwMode="auto">
              <a:xfrm>
                <a:off x="1855" y="2950"/>
                <a:ext cx="2" cy="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07" name="Freeform 273">
                <a:extLst>
                  <a:ext uri="{FF2B5EF4-FFF2-40B4-BE49-F238E27FC236}">
                    <a16:creationId xmlns:a16="http://schemas.microsoft.com/office/drawing/2014/main" id="{2C22B5E6-9995-4D76-8AC7-9FD53CB4BBAE}"/>
                  </a:ext>
                </a:extLst>
              </p:cNvPr>
              <p:cNvSpPr>
                <a:spLocks/>
              </p:cNvSpPr>
              <p:nvPr/>
            </p:nvSpPr>
            <p:spPr bwMode="auto">
              <a:xfrm>
                <a:off x="1857" y="2944"/>
                <a:ext cx="3" cy="6"/>
              </a:xfrm>
              <a:custGeom>
                <a:avLst/>
                <a:gdLst>
                  <a:gd name="T0" fmla="*/ 0 w 3"/>
                  <a:gd name="T1" fmla="*/ 6 h 6"/>
                  <a:gd name="T2" fmla="*/ 0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08" name="Freeform 274">
                <a:extLst>
                  <a:ext uri="{FF2B5EF4-FFF2-40B4-BE49-F238E27FC236}">
                    <a16:creationId xmlns:a16="http://schemas.microsoft.com/office/drawing/2014/main" id="{EBD45FD5-AE47-47D4-ADDB-9E324B319ACE}"/>
                  </a:ext>
                </a:extLst>
              </p:cNvPr>
              <p:cNvSpPr>
                <a:spLocks/>
              </p:cNvSpPr>
              <p:nvPr/>
            </p:nvSpPr>
            <p:spPr bwMode="auto">
              <a:xfrm>
                <a:off x="1860" y="2944"/>
                <a:ext cx="3" cy="3"/>
              </a:xfrm>
              <a:custGeom>
                <a:avLst/>
                <a:gdLst>
                  <a:gd name="T0" fmla="*/ 0 w 3"/>
                  <a:gd name="T1" fmla="*/ 0 h 3"/>
                  <a:gd name="T2" fmla="*/ 0 w 3"/>
                  <a:gd name="T3" fmla="*/ 0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0"/>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09" name="Freeform 275">
                <a:extLst>
                  <a:ext uri="{FF2B5EF4-FFF2-40B4-BE49-F238E27FC236}">
                    <a16:creationId xmlns:a16="http://schemas.microsoft.com/office/drawing/2014/main" id="{B2FBB5B5-5E03-4EE2-A8CA-D2DF1B64168A}"/>
                  </a:ext>
                </a:extLst>
              </p:cNvPr>
              <p:cNvSpPr>
                <a:spLocks/>
              </p:cNvSpPr>
              <p:nvPr/>
            </p:nvSpPr>
            <p:spPr bwMode="auto">
              <a:xfrm>
                <a:off x="1863" y="2941"/>
                <a:ext cx="6" cy="6"/>
              </a:xfrm>
              <a:custGeom>
                <a:avLst/>
                <a:gdLst>
                  <a:gd name="T0" fmla="*/ 0 w 6"/>
                  <a:gd name="T1" fmla="*/ 6 h 6"/>
                  <a:gd name="T2" fmla="*/ 3 w 6"/>
                  <a:gd name="T3" fmla="*/ 3 h 6"/>
                  <a:gd name="T4" fmla="*/ 6 w 6"/>
                  <a:gd name="T5" fmla="*/ 0 h 6"/>
                  <a:gd name="T6" fmla="*/ 0 60000 65536"/>
                  <a:gd name="T7" fmla="*/ 0 60000 65536"/>
                  <a:gd name="T8" fmla="*/ 0 60000 65536"/>
                </a:gdLst>
                <a:ahLst/>
                <a:cxnLst>
                  <a:cxn ang="T6">
                    <a:pos x="T0" y="T1"/>
                  </a:cxn>
                  <a:cxn ang="T7">
                    <a:pos x="T2" y="T3"/>
                  </a:cxn>
                  <a:cxn ang="T8">
                    <a:pos x="T4" y="T5"/>
                  </a:cxn>
                </a:cxnLst>
                <a:rect l="0" t="0" r="r" b="b"/>
                <a:pathLst>
                  <a:path w="6" h="6">
                    <a:moveTo>
                      <a:pt x="0" y="6"/>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10" name="Freeform 276">
                <a:extLst>
                  <a:ext uri="{FF2B5EF4-FFF2-40B4-BE49-F238E27FC236}">
                    <a16:creationId xmlns:a16="http://schemas.microsoft.com/office/drawing/2014/main" id="{78FDC69B-525C-4253-A0F6-7147E8F22762}"/>
                  </a:ext>
                </a:extLst>
              </p:cNvPr>
              <p:cNvSpPr>
                <a:spLocks/>
              </p:cNvSpPr>
              <p:nvPr/>
            </p:nvSpPr>
            <p:spPr bwMode="auto">
              <a:xfrm>
                <a:off x="1869" y="2941"/>
                <a:ext cx="3" cy="1"/>
              </a:xfrm>
              <a:custGeom>
                <a:avLst/>
                <a:gdLst>
                  <a:gd name="T0" fmla="*/ 0 w 3"/>
                  <a:gd name="T1" fmla="*/ 0 h 1"/>
                  <a:gd name="T2" fmla="*/ 3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11" name="Freeform 277">
                <a:extLst>
                  <a:ext uri="{FF2B5EF4-FFF2-40B4-BE49-F238E27FC236}">
                    <a16:creationId xmlns:a16="http://schemas.microsoft.com/office/drawing/2014/main" id="{9EFEB0D5-185B-4D7A-BB5C-F16B588D5E81}"/>
                  </a:ext>
                </a:extLst>
              </p:cNvPr>
              <p:cNvSpPr>
                <a:spLocks/>
              </p:cNvSpPr>
              <p:nvPr/>
            </p:nvSpPr>
            <p:spPr bwMode="auto">
              <a:xfrm>
                <a:off x="1872" y="2933"/>
                <a:ext cx="3" cy="8"/>
              </a:xfrm>
              <a:custGeom>
                <a:avLst/>
                <a:gdLst>
                  <a:gd name="T0" fmla="*/ 0 w 3"/>
                  <a:gd name="T1" fmla="*/ 8 h 8"/>
                  <a:gd name="T2" fmla="*/ 0 w 3"/>
                  <a:gd name="T3" fmla="*/ 3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12" name="Freeform 278">
                <a:extLst>
                  <a:ext uri="{FF2B5EF4-FFF2-40B4-BE49-F238E27FC236}">
                    <a16:creationId xmlns:a16="http://schemas.microsoft.com/office/drawing/2014/main" id="{898FA863-E300-4D88-988D-0C635B5869CC}"/>
                  </a:ext>
                </a:extLst>
              </p:cNvPr>
              <p:cNvSpPr>
                <a:spLocks/>
              </p:cNvSpPr>
              <p:nvPr/>
            </p:nvSpPr>
            <p:spPr bwMode="auto">
              <a:xfrm>
                <a:off x="1875" y="2933"/>
                <a:ext cx="3" cy="3"/>
              </a:xfrm>
              <a:custGeom>
                <a:avLst/>
                <a:gdLst>
                  <a:gd name="T0" fmla="*/ 0 w 3"/>
                  <a:gd name="T1" fmla="*/ 0 h 3"/>
                  <a:gd name="T2" fmla="*/ 0 w 3"/>
                  <a:gd name="T3" fmla="*/ 0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0"/>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13" name="Freeform 279">
                <a:extLst>
                  <a:ext uri="{FF2B5EF4-FFF2-40B4-BE49-F238E27FC236}">
                    <a16:creationId xmlns:a16="http://schemas.microsoft.com/office/drawing/2014/main" id="{DE9BD4D6-ACCE-402D-B211-E84C69670BC9}"/>
                  </a:ext>
                </a:extLst>
              </p:cNvPr>
              <p:cNvSpPr>
                <a:spLocks/>
              </p:cNvSpPr>
              <p:nvPr/>
            </p:nvSpPr>
            <p:spPr bwMode="auto">
              <a:xfrm>
                <a:off x="1878" y="2936"/>
                <a:ext cx="5" cy="8"/>
              </a:xfrm>
              <a:custGeom>
                <a:avLst/>
                <a:gdLst>
                  <a:gd name="T0" fmla="*/ 0 w 5"/>
                  <a:gd name="T1" fmla="*/ 0 h 8"/>
                  <a:gd name="T2" fmla="*/ 3 w 5"/>
                  <a:gd name="T3" fmla="*/ 5 h 8"/>
                  <a:gd name="T4" fmla="*/ 5 w 5"/>
                  <a:gd name="T5" fmla="*/ 8 h 8"/>
                  <a:gd name="T6" fmla="*/ 5 w 5"/>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8">
                    <a:moveTo>
                      <a:pt x="0" y="0"/>
                    </a:moveTo>
                    <a:lnTo>
                      <a:pt x="3" y="5"/>
                    </a:lnTo>
                    <a:lnTo>
                      <a:pt x="5" y="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14" name="Freeform 280">
                <a:extLst>
                  <a:ext uri="{FF2B5EF4-FFF2-40B4-BE49-F238E27FC236}">
                    <a16:creationId xmlns:a16="http://schemas.microsoft.com/office/drawing/2014/main" id="{FE4ACF36-B6B5-45E9-B904-3C60DA37FB54}"/>
                  </a:ext>
                </a:extLst>
              </p:cNvPr>
              <p:cNvSpPr>
                <a:spLocks/>
              </p:cNvSpPr>
              <p:nvPr/>
            </p:nvSpPr>
            <p:spPr bwMode="auto">
              <a:xfrm>
                <a:off x="1883" y="2938"/>
                <a:ext cx="3" cy="6"/>
              </a:xfrm>
              <a:custGeom>
                <a:avLst/>
                <a:gdLst>
                  <a:gd name="T0" fmla="*/ 0 w 3"/>
                  <a:gd name="T1" fmla="*/ 6 h 6"/>
                  <a:gd name="T2" fmla="*/ 0 w 3"/>
                  <a:gd name="T3" fmla="*/ 6 h 6"/>
                  <a:gd name="T4" fmla="*/ 3 w 3"/>
                  <a:gd name="T5" fmla="*/ 3 h 6"/>
                  <a:gd name="T6" fmla="*/ 3 w 3"/>
                  <a:gd name="T7" fmla="*/ 0 h 6"/>
                  <a:gd name="T8" fmla="*/ 3 w 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6"/>
                    </a:moveTo>
                    <a:lnTo>
                      <a:pt x="0" y="6"/>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15" name="Freeform 281">
                <a:extLst>
                  <a:ext uri="{FF2B5EF4-FFF2-40B4-BE49-F238E27FC236}">
                    <a16:creationId xmlns:a16="http://schemas.microsoft.com/office/drawing/2014/main" id="{0C869730-8E3B-434A-91DB-921C7B783913}"/>
                  </a:ext>
                </a:extLst>
              </p:cNvPr>
              <p:cNvSpPr>
                <a:spLocks/>
              </p:cNvSpPr>
              <p:nvPr/>
            </p:nvSpPr>
            <p:spPr bwMode="auto">
              <a:xfrm>
                <a:off x="1886" y="2938"/>
                <a:ext cx="3" cy="6"/>
              </a:xfrm>
              <a:custGeom>
                <a:avLst/>
                <a:gdLst>
                  <a:gd name="T0" fmla="*/ 0 w 3"/>
                  <a:gd name="T1" fmla="*/ 0 h 6"/>
                  <a:gd name="T2" fmla="*/ 0 w 3"/>
                  <a:gd name="T3" fmla="*/ 0 h 6"/>
                  <a:gd name="T4" fmla="*/ 0 w 3"/>
                  <a:gd name="T5" fmla="*/ 3 h 6"/>
                  <a:gd name="T6" fmla="*/ 3 w 3"/>
                  <a:gd name="T7" fmla="*/ 6 h 6"/>
                  <a:gd name="T8" fmla="*/ 3 w 3"/>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0"/>
                    </a:moveTo>
                    <a:lnTo>
                      <a:pt x="0" y="0"/>
                    </a:lnTo>
                    <a:lnTo>
                      <a:pt x="0"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16" name="Freeform 282">
                <a:extLst>
                  <a:ext uri="{FF2B5EF4-FFF2-40B4-BE49-F238E27FC236}">
                    <a16:creationId xmlns:a16="http://schemas.microsoft.com/office/drawing/2014/main" id="{EC751590-12F1-4E77-9E48-CD0104EF6840}"/>
                  </a:ext>
                </a:extLst>
              </p:cNvPr>
              <p:cNvSpPr>
                <a:spLocks/>
              </p:cNvSpPr>
              <p:nvPr/>
            </p:nvSpPr>
            <p:spPr bwMode="auto">
              <a:xfrm>
                <a:off x="1889" y="2936"/>
                <a:ext cx="3" cy="8"/>
              </a:xfrm>
              <a:custGeom>
                <a:avLst/>
                <a:gdLst>
                  <a:gd name="T0" fmla="*/ 0 w 3"/>
                  <a:gd name="T1" fmla="*/ 8 h 8"/>
                  <a:gd name="T2" fmla="*/ 0 w 3"/>
                  <a:gd name="T3" fmla="*/ 8 h 8"/>
                  <a:gd name="T4" fmla="*/ 0 w 3"/>
                  <a:gd name="T5" fmla="*/ 5 h 8"/>
                  <a:gd name="T6" fmla="*/ 3 w 3"/>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8">
                    <a:moveTo>
                      <a:pt x="0" y="8"/>
                    </a:moveTo>
                    <a:lnTo>
                      <a:pt x="0" y="8"/>
                    </a:lnTo>
                    <a:lnTo>
                      <a:pt x="0" y="5"/>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17" name="Freeform 283">
                <a:extLst>
                  <a:ext uri="{FF2B5EF4-FFF2-40B4-BE49-F238E27FC236}">
                    <a16:creationId xmlns:a16="http://schemas.microsoft.com/office/drawing/2014/main" id="{3717D86F-702E-4A9D-AC1D-804829670F75}"/>
                  </a:ext>
                </a:extLst>
              </p:cNvPr>
              <p:cNvSpPr>
                <a:spLocks/>
              </p:cNvSpPr>
              <p:nvPr/>
            </p:nvSpPr>
            <p:spPr bwMode="auto">
              <a:xfrm>
                <a:off x="1892" y="2936"/>
                <a:ext cx="6" cy="1"/>
              </a:xfrm>
              <a:custGeom>
                <a:avLst/>
                <a:gdLst>
                  <a:gd name="T0" fmla="*/ 0 w 6"/>
                  <a:gd name="T1" fmla="*/ 0 h 1"/>
                  <a:gd name="T2" fmla="*/ 3 w 6"/>
                  <a:gd name="T3" fmla="*/ 0 h 1"/>
                  <a:gd name="T4" fmla="*/ 6 w 6"/>
                  <a:gd name="T5" fmla="*/ 0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18" name="Line 284">
                <a:extLst>
                  <a:ext uri="{FF2B5EF4-FFF2-40B4-BE49-F238E27FC236}">
                    <a16:creationId xmlns:a16="http://schemas.microsoft.com/office/drawing/2014/main" id="{B165FC4D-897E-4EE3-8F06-EC3CD6411D38}"/>
                  </a:ext>
                </a:extLst>
              </p:cNvPr>
              <p:cNvSpPr>
                <a:spLocks noChangeShapeType="1"/>
              </p:cNvSpPr>
              <p:nvPr/>
            </p:nvSpPr>
            <p:spPr bwMode="auto">
              <a:xfrm flipV="1">
                <a:off x="1898" y="2930"/>
                <a:ext cx="3" cy="6"/>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19" name="Freeform 285">
                <a:extLst>
                  <a:ext uri="{FF2B5EF4-FFF2-40B4-BE49-F238E27FC236}">
                    <a16:creationId xmlns:a16="http://schemas.microsoft.com/office/drawing/2014/main" id="{BA870890-5A4A-4692-AD8A-9A985285A03F}"/>
                  </a:ext>
                </a:extLst>
              </p:cNvPr>
              <p:cNvSpPr>
                <a:spLocks/>
              </p:cNvSpPr>
              <p:nvPr/>
            </p:nvSpPr>
            <p:spPr bwMode="auto">
              <a:xfrm>
                <a:off x="1901" y="2918"/>
                <a:ext cx="3" cy="12"/>
              </a:xfrm>
              <a:custGeom>
                <a:avLst/>
                <a:gdLst>
                  <a:gd name="T0" fmla="*/ 0 w 3"/>
                  <a:gd name="T1" fmla="*/ 12 h 12"/>
                  <a:gd name="T2" fmla="*/ 0 w 3"/>
                  <a:gd name="T3" fmla="*/ 6 h 12"/>
                  <a:gd name="T4" fmla="*/ 3 w 3"/>
                  <a:gd name="T5" fmla="*/ 0 h 12"/>
                  <a:gd name="T6" fmla="*/ 0 60000 65536"/>
                  <a:gd name="T7" fmla="*/ 0 60000 65536"/>
                  <a:gd name="T8" fmla="*/ 0 60000 65536"/>
                </a:gdLst>
                <a:ahLst/>
                <a:cxnLst>
                  <a:cxn ang="T6">
                    <a:pos x="T0" y="T1"/>
                  </a:cxn>
                  <a:cxn ang="T7">
                    <a:pos x="T2" y="T3"/>
                  </a:cxn>
                  <a:cxn ang="T8">
                    <a:pos x="T4" y="T5"/>
                  </a:cxn>
                </a:cxnLst>
                <a:rect l="0" t="0" r="r" b="b"/>
                <a:pathLst>
                  <a:path w="3" h="12">
                    <a:moveTo>
                      <a:pt x="0" y="12"/>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20" name="Freeform 286">
                <a:extLst>
                  <a:ext uri="{FF2B5EF4-FFF2-40B4-BE49-F238E27FC236}">
                    <a16:creationId xmlns:a16="http://schemas.microsoft.com/office/drawing/2014/main" id="{06F41E21-FB54-4FA0-985F-49B517B97283}"/>
                  </a:ext>
                </a:extLst>
              </p:cNvPr>
              <p:cNvSpPr>
                <a:spLocks/>
              </p:cNvSpPr>
              <p:nvPr/>
            </p:nvSpPr>
            <p:spPr bwMode="auto">
              <a:xfrm>
                <a:off x="1904" y="2918"/>
                <a:ext cx="2" cy="3"/>
              </a:xfrm>
              <a:custGeom>
                <a:avLst/>
                <a:gdLst>
                  <a:gd name="T0" fmla="*/ 0 w 2"/>
                  <a:gd name="T1" fmla="*/ 0 h 3"/>
                  <a:gd name="T2" fmla="*/ 0 w 2"/>
                  <a:gd name="T3" fmla="*/ 0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0" y="0"/>
                    </a:lnTo>
                    <a:lnTo>
                      <a:pt x="2"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21" name="Line 287">
                <a:extLst>
                  <a:ext uri="{FF2B5EF4-FFF2-40B4-BE49-F238E27FC236}">
                    <a16:creationId xmlns:a16="http://schemas.microsoft.com/office/drawing/2014/main" id="{0B91A255-2320-4118-BD09-9D0B6A16E89F}"/>
                  </a:ext>
                </a:extLst>
              </p:cNvPr>
              <p:cNvSpPr>
                <a:spLocks noChangeShapeType="1"/>
              </p:cNvSpPr>
              <p:nvPr/>
            </p:nvSpPr>
            <p:spPr bwMode="auto">
              <a:xfrm flipV="1">
                <a:off x="1906" y="2918"/>
                <a:ext cx="6"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22" name="Freeform 288">
                <a:extLst>
                  <a:ext uri="{FF2B5EF4-FFF2-40B4-BE49-F238E27FC236}">
                    <a16:creationId xmlns:a16="http://schemas.microsoft.com/office/drawing/2014/main" id="{462E1C1D-217B-4EDA-B42D-540CD779E4B5}"/>
                  </a:ext>
                </a:extLst>
              </p:cNvPr>
              <p:cNvSpPr>
                <a:spLocks/>
              </p:cNvSpPr>
              <p:nvPr/>
            </p:nvSpPr>
            <p:spPr bwMode="auto">
              <a:xfrm>
                <a:off x="1912" y="2910"/>
                <a:ext cx="3" cy="8"/>
              </a:xfrm>
              <a:custGeom>
                <a:avLst/>
                <a:gdLst>
                  <a:gd name="T0" fmla="*/ 0 w 3"/>
                  <a:gd name="T1" fmla="*/ 8 h 8"/>
                  <a:gd name="T2" fmla="*/ 3 w 3"/>
                  <a:gd name="T3" fmla="*/ 5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3" y="5"/>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23" name="Freeform 289">
                <a:extLst>
                  <a:ext uri="{FF2B5EF4-FFF2-40B4-BE49-F238E27FC236}">
                    <a16:creationId xmlns:a16="http://schemas.microsoft.com/office/drawing/2014/main" id="{DBFED29A-BACB-4C8D-9422-D5AF93D41BAE}"/>
                  </a:ext>
                </a:extLst>
              </p:cNvPr>
              <p:cNvSpPr>
                <a:spLocks/>
              </p:cNvSpPr>
              <p:nvPr/>
            </p:nvSpPr>
            <p:spPr bwMode="auto">
              <a:xfrm>
                <a:off x="1915" y="2901"/>
                <a:ext cx="3" cy="9"/>
              </a:xfrm>
              <a:custGeom>
                <a:avLst/>
                <a:gdLst>
                  <a:gd name="T0" fmla="*/ 0 w 3"/>
                  <a:gd name="T1" fmla="*/ 9 h 9"/>
                  <a:gd name="T2" fmla="*/ 0 w 3"/>
                  <a:gd name="T3" fmla="*/ 3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24" name="Freeform 290">
                <a:extLst>
                  <a:ext uri="{FF2B5EF4-FFF2-40B4-BE49-F238E27FC236}">
                    <a16:creationId xmlns:a16="http://schemas.microsoft.com/office/drawing/2014/main" id="{02D75C2A-7759-4842-88CC-7F0FC9DA09BF}"/>
                  </a:ext>
                </a:extLst>
              </p:cNvPr>
              <p:cNvSpPr>
                <a:spLocks/>
              </p:cNvSpPr>
              <p:nvPr/>
            </p:nvSpPr>
            <p:spPr bwMode="auto">
              <a:xfrm>
                <a:off x="1918" y="2898"/>
                <a:ext cx="3" cy="3"/>
              </a:xfrm>
              <a:custGeom>
                <a:avLst/>
                <a:gdLst>
                  <a:gd name="T0" fmla="*/ 0 w 3"/>
                  <a:gd name="T1" fmla="*/ 3 h 3"/>
                  <a:gd name="T2" fmla="*/ 0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25" name="Freeform 291">
                <a:extLst>
                  <a:ext uri="{FF2B5EF4-FFF2-40B4-BE49-F238E27FC236}">
                    <a16:creationId xmlns:a16="http://schemas.microsoft.com/office/drawing/2014/main" id="{23D43DB6-8B3A-4A0F-ACDB-66C70FCB5047}"/>
                  </a:ext>
                </a:extLst>
              </p:cNvPr>
              <p:cNvSpPr>
                <a:spLocks/>
              </p:cNvSpPr>
              <p:nvPr/>
            </p:nvSpPr>
            <p:spPr bwMode="auto">
              <a:xfrm>
                <a:off x="1921" y="2898"/>
                <a:ext cx="6" cy="15"/>
              </a:xfrm>
              <a:custGeom>
                <a:avLst/>
                <a:gdLst>
                  <a:gd name="T0" fmla="*/ 0 w 6"/>
                  <a:gd name="T1" fmla="*/ 0 h 15"/>
                  <a:gd name="T2" fmla="*/ 0 w 6"/>
                  <a:gd name="T3" fmla="*/ 3 h 15"/>
                  <a:gd name="T4" fmla="*/ 3 w 6"/>
                  <a:gd name="T5" fmla="*/ 6 h 15"/>
                  <a:gd name="T6" fmla="*/ 6 w 6"/>
                  <a:gd name="T7" fmla="*/ 12 h 15"/>
                  <a:gd name="T8" fmla="*/ 6 w 6"/>
                  <a:gd name="T9" fmla="*/ 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5">
                    <a:moveTo>
                      <a:pt x="0" y="0"/>
                    </a:moveTo>
                    <a:lnTo>
                      <a:pt x="0" y="3"/>
                    </a:lnTo>
                    <a:lnTo>
                      <a:pt x="3" y="6"/>
                    </a:lnTo>
                    <a:lnTo>
                      <a:pt x="6" y="12"/>
                    </a:lnTo>
                    <a:lnTo>
                      <a:pt x="6" y="1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26" name="Freeform 292">
                <a:extLst>
                  <a:ext uri="{FF2B5EF4-FFF2-40B4-BE49-F238E27FC236}">
                    <a16:creationId xmlns:a16="http://schemas.microsoft.com/office/drawing/2014/main" id="{60EC3B5E-71EF-4EA2-8E9C-9518ED74B6B0}"/>
                  </a:ext>
                </a:extLst>
              </p:cNvPr>
              <p:cNvSpPr>
                <a:spLocks/>
              </p:cNvSpPr>
              <p:nvPr/>
            </p:nvSpPr>
            <p:spPr bwMode="auto">
              <a:xfrm>
                <a:off x="1927" y="2913"/>
                <a:ext cx="2" cy="2"/>
              </a:xfrm>
              <a:custGeom>
                <a:avLst/>
                <a:gdLst>
                  <a:gd name="T0" fmla="*/ 0 w 2"/>
                  <a:gd name="T1" fmla="*/ 0 h 2"/>
                  <a:gd name="T2" fmla="*/ 2 w 2"/>
                  <a:gd name="T3" fmla="*/ 2 h 2"/>
                  <a:gd name="T4" fmla="*/ 2 w 2"/>
                  <a:gd name="T5" fmla="*/ 2 h 2"/>
                  <a:gd name="T6" fmla="*/ 0 60000 65536"/>
                  <a:gd name="T7" fmla="*/ 0 60000 65536"/>
                  <a:gd name="T8" fmla="*/ 0 60000 65536"/>
                </a:gdLst>
                <a:ahLst/>
                <a:cxnLst>
                  <a:cxn ang="T6">
                    <a:pos x="T0" y="T1"/>
                  </a:cxn>
                  <a:cxn ang="T7">
                    <a:pos x="T2" y="T3"/>
                  </a:cxn>
                  <a:cxn ang="T8">
                    <a:pos x="T4" y="T5"/>
                  </a:cxn>
                </a:cxnLst>
                <a:rect l="0" t="0" r="r" b="b"/>
                <a:pathLst>
                  <a:path w="2" h="2">
                    <a:moveTo>
                      <a:pt x="0" y="0"/>
                    </a:moveTo>
                    <a:lnTo>
                      <a:pt x="2" y="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27" name="Freeform 293">
                <a:extLst>
                  <a:ext uri="{FF2B5EF4-FFF2-40B4-BE49-F238E27FC236}">
                    <a16:creationId xmlns:a16="http://schemas.microsoft.com/office/drawing/2014/main" id="{C56BD12E-EB2A-48E4-AECD-F68DFE874E73}"/>
                  </a:ext>
                </a:extLst>
              </p:cNvPr>
              <p:cNvSpPr>
                <a:spLocks/>
              </p:cNvSpPr>
              <p:nvPr/>
            </p:nvSpPr>
            <p:spPr bwMode="auto">
              <a:xfrm>
                <a:off x="1929" y="2915"/>
                <a:ext cx="3" cy="12"/>
              </a:xfrm>
              <a:custGeom>
                <a:avLst/>
                <a:gdLst>
                  <a:gd name="T0" fmla="*/ 0 w 3"/>
                  <a:gd name="T1" fmla="*/ 0 h 12"/>
                  <a:gd name="T2" fmla="*/ 0 w 3"/>
                  <a:gd name="T3" fmla="*/ 6 h 12"/>
                  <a:gd name="T4" fmla="*/ 3 w 3"/>
                  <a:gd name="T5" fmla="*/ 12 h 12"/>
                  <a:gd name="T6" fmla="*/ 0 60000 65536"/>
                  <a:gd name="T7" fmla="*/ 0 60000 65536"/>
                  <a:gd name="T8" fmla="*/ 0 60000 65536"/>
                </a:gdLst>
                <a:ahLst/>
                <a:cxnLst>
                  <a:cxn ang="T6">
                    <a:pos x="T0" y="T1"/>
                  </a:cxn>
                  <a:cxn ang="T7">
                    <a:pos x="T2" y="T3"/>
                  </a:cxn>
                  <a:cxn ang="T8">
                    <a:pos x="T4" y="T5"/>
                  </a:cxn>
                </a:cxnLst>
                <a:rect l="0" t="0" r="r" b="b"/>
                <a:pathLst>
                  <a:path w="3" h="12">
                    <a:moveTo>
                      <a:pt x="0" y="0"/>
                    </a:moveTo>
                    <a:lnTo>
                      <a:pt x="0" y="6"/>
                    </a:lnTo>
                    <a:lnTo>
                      <a:pt x="3" y="1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28" name="Freeform 294">
                <a:extLst>
                  <a:ext uri="{FF2B5EF4-FFF2-40B4-BE49-F238E27FC236}">
                    <a16:creationId xmlns:a16="http://schemas.microsoft.com/office/drawing/2014/main" id="{FF4F5F5E-5372-42C5-9CB7-D11EF05BC718}"/>
                  </a:ext>
                </a:extLst>
              </p:cNvPr>
              <p:cNvSpPr>
                <a:spLocks/>
              </p:cNvSpPr>
              <p:nvPr/>
            </p:nvSpPr>
            <p:spPr bwMode="auto">
              <a:xfrm>
                <a:off x="1932" y="2927"/>
                <a:ext cx="3" cy="6"/>
              </a:xfrm>
              <a:custGeom>
                <a:avLst/>
                <a:gdLst>
                  <a:gd name="T0" fmla="*/ 0 w 3"/>
                  <a:gd name="T1" fmla="*/ 0 h 6"/>
                  <a:gd name="T2" fmla="*/ 0 w 3"/>
                  <a:gd name="T3" fmla="*/ 6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0" y="6"/>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29" name="Freeform 295">
                <a:extLst>
                  <a:ext uri="{FF2B5EF4-FFF2-40B4-BE49-F238E27FC236}">
                    <a16:creationId xmlns:a16="http://schemas.microsoft.com/office/drawing/2014/main" id="{C1F1FBAA-6BF5-4FB1-9DD2-F1D372C96D81}"/>
                  </a:ext>
                </a:extLst>
              </p:cNvPr>
              <p:cNvSpPr>
                <a:spLocks/>
              </p:cNvSpPr>
              <p:nvPr/>
            </p:nvSpPr>
            <p:spPr bwMode="auto">
              <a:xfrm>
                <a:off x="1935" y="2918"/>
                <a:ext cx="3" cy="15"/>
              </a:xfrm>
              <a:custGeom>
                <a:avLst/>
                <a:gdLst>
                  <a:gd name="T0" fmla="*/ 0 w 3"/>
                  <a:gd name="T1" fmla="*/ 15 h 15"/>
                  <a:gd name="T2" fmla="*/ 0 w 3"/>
                  <a:gd name="T3" fmla="*/ 12 h 15"/>
                  <a:gd name="T4" fmla="*/ 0 w 3"/>
                  <a:gd name="T5" fmla="*/ 6 h 15"/>
                  <a:gd name="T6" fmla="*/ 3 w 3"/>
                  <a:gd name="T7" fmla="*/ 3 h 15"/>
                  <a:gd name="T8" fmla="*/ 3 w 3"/>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5">
                    <a:moveTo>
                      <a:pt x="0" y="15"/>
                    </a:moveTo>
                    <a:lnTo>
                      <a:pt x="0" y="12"/>
                    </a:lnTo>
                    <a:lnTo>
                      <a:pt x="0" y="6"/>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30" name="Freeform 296">
                <a:extLst>
                  <a:ext uri="{FF2B5EF4-FFF2-40B4-BE49-F238E27FC236}">
                    <a16:creationId xmlns:a16="http://schemas.microsoft.com/office/drawing/2014/main" id="{D3307985-295E-405D-8114-7A0C5139983B}"/>
                  </a:ext>
                </a:extLst>
              </p:cNvPr>
              <p:cNvSpPr>
                <a:spLocks/>
              </p:cNvSpPr>
              <p:nvPr/>
            </p:nvSpPr>
            <p:spPr bwMode="auto">
              <a:xfrm>
                <a:off x="1938" y="2918"/>
                <a:ext cx="6" cy="6"/>
              </a:xfrm>
              <a:custGeom>
                <a:avLst/>
                <a:gdLst>
                  <a:gd name="T0" fmla="*/ 0 w 6"/>
                  <a:gd name="T1" fmla="*/ 0 h 6"/>
                  <a:gd name="T2" fmla="*/ 0 w 6"/>
                  <a:gd name="T3" fmla="*/ 0 h 6"/>
                  <a:gd name="T4" fmla="*/ 3 w 6"/>
                  <a:gd name="T5" fmla="*/ 3 h 6"/>
                  <a:gd name="T6" fmla="*/ 6 w 6"/>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0" y="0"/>
                    </a:lnTo>
                    <a:lnTo>
                      <a:pt x="3" y="3"/>
                    </a:lnTo>
                    <a:lnTo>
                      <a:pt x="6"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31" name="Freeform 297">
                <a:extLst>
                  <a:ext uri="{FF2B5EF4-FFF2-40B4-BE49-F238E27FC236}">
                    <a16:creationId xmlns:a16="http://schemas.microsoft.com/office/drawing/2014/main" id="{74005A79-BA63-4261-95EC-C6DC295F6E8A}"/>
                  </a:ext>
                </a:extLst>
              </p:cNvPr>
              <p:cNvSpPr>
                <a:spLocks/>
              </p:cNvSpPr>
              <p:nvPr/>
            </p:nvSpPr>
            <p:spPr bwMode="auto">
              <a:xfrm>
                <a:off x="1944" y="2924"/>
                <a:ext cx="3" cy="9"/>
              </a:xfrm>
              <a:custGeom>
                <a:avLst/>
                <a:gdLst>
                  <a:gd name="T0" fmla="*/ 0 w 3"/>
                  <a:gd name="T1" fmla="*/ 0 h 9"/>
                  <a:gd name="T2" fmla="*/ 3 w 3"/>
                  <a:gd name="T3" fmla="*/ 6 h 9"/>
                  <a:gd name="T4" fmla="*/ 3 w 3"/>
                  <a:gd name="T5" fmla="*/ 9 h 9"/>
                  <a:gd name="T6" fmla="*/ 3 w 3"/>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9">
                    <a:moveTo>
                      <a:pt x="0" y="0"/>
                    </a:moveTo>
                    <a:lnTo>
                      <a:pt x="3" y="6"/>
                    </a:lnTo>
                    <a:lnTo>
                      <a:pt x="3"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32" name="Freeform 298">
                <a:extLst>
                  <a:ext uri="{FF2B5EF4-FFF2-40B4-BE49-F238E27FC236}">
                    <a16:creationId xmlns:a16="http://schemas.microsoft.com/office/drawing/2014/main" id="{38605505-98A7-4DE5-BB92-C714F98E57E0}"/>
                  </a:ext>
                </a:extLst>
              </p:cNvPr>
              <p:cNvSpPr>
                <a:spLocks/>
              </p:cNvSpPr>
              <p:nvPr/>
            </p:nvSpPr>
            <p:spPr bwMode="auto">
              <a:xfrm>
                <a:off x="1947" y="2921"/>
                <a:ext cx="3" cy="12"/>
              </a:xfrm>
              <a:custGeom>
                <a:avLst/>
                <a:gdLst>
                  <a:gd name="T0" fmla="*/ 0 w 3"/>
                  <a:gd name="T1" fmla="*/ 12 h 12"/>
                  <a:gd name="T2" fmla="*/ 0 w 3"/>
                  <a:gd name="T3" fmla="*/ 12 h 12"/>
                  <a:gd name="T4" fmla="*/ 0 w 3"/>
                  <a:gd name="T5" fmla="*/ 9 h 12"/>
                  <a:gd name="T6" fmla="*/ 3 w 3"/>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2">
                    <a:moveTo>
                      <a:pt x="0" y="12"/>
                    </a:moveTo>
                    <a:lnTo>
                      <a:pt x="0" y="12"/>
                    </a:lnTo>
                    <a:lnTo>
                      <a:pt x="0" y="9"/>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33" name="Freeform 299">
                <a:extLst>
                  <a:ext uri="{FF2B5EF4-FFF2-40B4-BE49-F238E27FC236}">
                    <a16:creationId xmlns:a16="http://schemas.microsoft.com/office/drawing/2014/main" id="{09CA0616-B293-4538-AA19-8EC96701509A}"/>
                  </a:ext>
                </a:extLst>
              </p:cNvPr>
              <p:cNvSpPr>
                <a:spLocks/>
              </p:cNvSpPr>
              <p:nvPr/>
            </p:nvSpPr>
            <p:spPr bwMode="auto">
              <a:xfrm>
                <a:off x="1950" y="2904"/>
                <a:ext cx="3" cy="17"/>
              </a:xfrm>
              <a:custGeom>
                <a:avLst/>
                <a:gdLst>
                  <a:gd name="T0" fmla="*/ 0 w 3"/>
                  <a:gd name="T1" fmla="*/ 17 h 17"/>
                  <a:gd name="T2" fmla="*/ 0 w 3"/>
                  <a:gd name="T3" fmla="*/ 11 h 17"/>
                  <a:gd name="T4" fmla="*/ 0 w 3"/>
                  <a:gd name="T5" fmla="*/ 9 h 17"/>
                  <a:gd name="T6" fmla="*/ 3 w 3"/>
                  <a:gd name="T7" fmla="*/ 3 h 17"/>
                  <a:gd name="T8" fmla="*/ 3 w 3"/>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7">
                    <a:moveTo>
                      <a:pt x="0" y="17"/>
                    </a:moveTo>
                    <a:lnTo>
                      <a:pt x="0" y="11"/>
                    </a:lnTo>
                    <a:lnTo>
                      <a:pt x="0" y="9"/>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34" name="Freeform 300">
                <a:extLst>
                  <a:ext uri="{FF2B5EF4-FFF2-40B4-BE49-F238E27FC236}">
                    <a16:creationId xmlns:a16="http://schemas.microsoft.com/office/drawing/2014/main" id="{029A7B4D-213A-4060-88FA-1491588C3EF3}"/>
                  </a:ext>
                </a:extLst>
              </p:cNvPr>
              <p:cNvSpPr>
                <a:spLocks/>
              </p:cNvSpPr>
              <p:nvPr/>
            </p:nvSpPr>
            <p:spPr bwMode="auto">
              <a:xfrm>
                <a:off x="1953" y="2904"/>
                <a:ext cx="5" cy="6"/>
              </a:xfrm>
              <a:custGeom>
                <a:avLst/>
                <a:gdLst>
                  <a:gd name="T0" fmla="*/ 0 w 5"/>
                  <a:gd name="T1" fmla="*/ 0 h 6"/>
                  <a:gd name="T2" fmla="*/ 0 w 5"/>
                  <a:gd name="T3" fmla="*/ 0 h 6"/>
                  <a:gd name="T4" fmla="*/ 2 w 5"/>
                  <a:gd name="T5" fmla="*/ 3 h 6"/>
                  <a:gd name="T6" fmla="*/ 5 w 5"/>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0"/>
                    </a:moveTo>
                    <a:lnTo>
                      <a:pt x="0" y="0"/>
                    </a:lnTo>
                    <a:lnTo>
                      <a:pt x="2" y="3"/>
                    </a:lnTo>
                    <a:lnTo>
                      <a:pt x="5"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35" name="Freeform 301">
                <a:extLst>
                  <a:ext uri="{FF2B5EF4-FFF2-40B4-BE49-F238E27FC236}">
                    <a16:creationId xmlns:a16="http://schemas.microsoft.com/office/drawing/2014/main" id="{676DD146-FA59-4D06-AA4D-BCFBA32F5868}"/>
                  </a:ext>
                </a:extLst>
              </p:cNvPr>
              <p:cNvSpPr>
                <a:spLocks/>
              </p:cNvSpPr>
              <p:nvPr/>
            </p:nvSpPr>
            <p:spPr bwMode="auto">
              <a:xfrm>
                <a:off x="1958" y="2910"/>
                <a:ext cx="3" cy="5"/>
              </a:xfrm>
              <a:custGeom>
                <a:avLst/>
                <a:gdLst>
                  <a:gd name="T0" fmla="*/ 0 w 3"/>
                  <a:gd name="T1" fmla="*/ 0 h 5"/>
                  <a:gd name="T2" fmla="*/ 3 w 3"/>
                  <a:gd name="T3" fmla="*/ 5 h 5"/>
                  <a:gd name="T4" fmla="*/ 3 w 3"/>
                  <a:gd name="T5" fmla="*/ 5 h 5"/>
                  <a:gd name="T6" fmla="*/ 3 w 3"/>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0"/>
                    </a:moveTo>
                    <a:lnTo>
                      <a:pt x="3" y="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36" name="Freeform 302">
                <a:extLst>
                  <a:ext uri="{FF2B5EF4-FFF2-40B4-BE49-F238E27FC236}">
                    <a16:creationId xmlns:a16="http://schemas.microsoft.com/office/drawing/2014/main" id="{D3FA199E-CE99-40E8-93D3-BE470D3179D0}"/>
                  </a:ext>
                </a:extLst>
              </p:cNvPr>
              <p:cNvSpPr>
                <a:spLocks/>
              </p:cNvSpPr>
              <p:nvPr/>
            </p:nvSpPr>
            <p:spPr bwMode="auto">
              <a:xfrm>
                <a:off x="1961" y="2895"/>
                <a:ext cx="3" cy="20"/>
              </a:xfrm>
              <a:custGeom>
                <a:avLst/>
                <a:gdLst>
                  <a:gd name="T0" fmla="*/ 0 w 3"/>
                  <a:gd name="T1" fmla="*/ 20 h 20"/>
                  <a:gd name="T2" fmla="*/ 0 w 3"/>
                  <a:gd name="T3" fmla="*/ 18 h 20"/>
                  <a:gd name="T4" fmla="*/ 0 w 3"/>
                  <a:gd name="T5" fmla="*/ 9 h 20"/>
                  <a:gd name="T6" fmla="*/ 3 w 3"/>
                  <a:gd name="T7" fmla="*/ 3 h 20"/>
                  <a:gd name="T8" fmla="*/ 3 w 3"/>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0">
                    <a:moveTo>
                      <a:pt x="0" y="20"/>
                    </a:moveTo>
                    <a:lnTo>
                      <a:pt x="0" y="18"/>
                    </a:lnTo>
                    <a:lnTo>
                      <a:pt x="0" y="9"/>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37" name="Freeform 303">
                <a:extLst>
                  <a:ext uri="{FF2B5EF4-FFF2-40B4-BE49-F238E27FC236}">
                    <a16:creationId xmlns:a16="http://schemas.microsoft.com/office/drawing/2014/main" id="{68030782-0E5C-49F8-B258-0AA52DFA7EDA}"/>
                  </a:ext>
                </a:extLst>
              </p:cNvPr>
              <p:cNvSpPr>
                <a:spLocks/>
              </p:cNvSpPr>
              <p:nvPr/>
            </p:nvSpPr>
            <p:spPr bwMode="auto">
              <a:xfrm>
                <a:off x="1964" y="2895"/>
                <a:ext cx="3" cy="15"/>
              </a:xfrm>
              <a:custGeom>
                <a:avLst/>
                <a:gdLst>
                  <a:gd name="T0" fmla="*/ 0 w 3"/>
                  <a:gd name="T1" fmla="*/ 0 h 15"/>
                  <a:gd name="T2" fmla="*/ 0 w 3"/>
                  <a:gd name="T3" fmla="*/ 0 h 15"/>
                  <a:gd name="T4" fmla="*/ 0 w 3"/>
                  <a:gd name="T5" fmla="*/ 6 h 15"/>
                  <a:gd name="T6" fmla="*/ 3 w 3"/>
                  <a:gd name="T7" fmla="*/ 12 h 15"/>
                  <a:gd name="T8" fmla="*/ 3 w 3"/>
                  <a:gd name="T9" fmla="*/ 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5">
                    <a:moveTo>
                      <a:pt x="0" y="0"/>
                    </a:moveTo>
                    <a:lnTo>
                      <a:pt x="0" y="0"/>
                    </a:lnTo>
                    <a:lnTo>
                      <a:pt x="0" y="6"/>
                    </a:lnTo>
                    <a:lnTo>
                      <a:pt x="3" y="12"/>
                    </a:lnTo>
                    <a:lnTo>
                      <a:pt x="3" y="1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38" name="Freeform 304">
                <a:extLst>
                  <a:ext uri="{FF2B5EF4-FFF2-40B4-BE49-F238E27FC236}">
                    <a16:creationId xmlns:a16="http://schemas.microsoft.com/office/drawing/2014/main" id="{90C4CB5F-035C-46C4-B44C-8DB0B5A2589A}"/>
                  </a:ext>
                </a:extLst>
              </p:cNvPr>
              <p:cNvSpPr>
                <a:spLocks/>
              </p:cNvSpPr>
              <p:nvPr/>
            </p:nvSpPr>
            <p:spPr bwMode="auto">
              <a:xfrm>
                <a:off x="1967" y="2910"/>
                <a:ext cx="6" cy="8"/>
              </a:xfrm>
              <a:custGeom>
                <a:avLst/>
                <a:gdLst>
                  <a:gd name="T0" fmla="*/ 0 w 6"/>
                  <a:gd name="T1" fmla="*/ 0 h 8"/>
                  <a:gd name="T2" fmla="*/ 3 w 6"/>
                  <a:gd name="T3" fmla="*/ 5 h 8"/>
                  <a:gd name="T4" fmla="*/ 6 w 6"/>
                  <a:gd name="T5" fmla="*/ 8 h 8"/>
                  <a:gd name="T6" fmla="*/ 0 60000 65536"/>
                  <a:gd name="T7" fmla="*/ 0 60000 65536"/>
                  <a:gd name="T8" fmla="*/ 0 60000 65536"/>
                </a:gdLst>
                <a:ahLst/>
                <a:cxnLst>
                  <a:cxn ang="T6">
                    <a:pos x="T0" y="T1"/>
                  </a:cxn>
                  <a:cxn ang="T7">
                    <a:pos x="T2" y="T3"/>
                  </a:cxn>
                  <a:cxn ang="T8">
                    <a:pos x="T4" y="T5"/>
                  </a:cxn>
                </a:cxnLst>
                <a:rect l="0" t="0" r="r" b="b"/>
                <a:pathLst>
                  <a:path w="6" h="8">
                    <a:moveTo>
                      <a:pt x="0" y="0"/>
                    </a:moveTo>
                    <a:lnTo>
                      <a:pt x="3" y="5"/>
                    </a:lnTo>
                    <a:lnTo>
                      <a:pt x="6" y="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39" name="Freeform 305">
                <a:extLst>
                  <a:ext uri="{FF2B5EF4-FFF2-40B4-BE49-F238E27FC236}">
                    <a16:creationId xmlns:a16="http://schemas.microsoft.com/office/drawing/2014/main" id="{B8F3766D-61DB-431C-94A0-0F841D61B2E2}"/>
                  </a:ext>
                </a:extLst>
              </p:cNvPr>
              <p:cNvSpPr>
                <a:spLocks/>
              </p:cNvSpPr>
              <p:nvPr/>
            </p:nvSpPr>
            <p:spPr bwMode="auto">
              <a:xfrm>
                <a:off x="1973" y="2918"/>
                <a:ext cx="3" cy="9"/>
              </a:xfrm>
              <a:custGeom>
                <a:avLst/>
                <a:gdLst>
                  <a:gd name="T0" fmla="*/ 0 w 3"/>
                  <a:gd name="T1" fmla="*/ 0 h 9"/>
                  <a:gd name="T2" fmla="*/ 3 w 3"/>
                  <a:gd name="T3" fmla="*/ 6 h 9"/>
                  <a:gd name="T4" fmla="*/ 3 w 3"/>
                  <a:gd name="T5" fmla="*/ 9 h 9"/>
                  <a:gd name="T6" fmla="*/ 3 w 3"/>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9">
                    <a:moveTo>
                      <a:pt x="0" y="0"/>
                    </a:moveTo>
                    <a:lnTo>
                      <a:pt x="3" y="6"/>
                    </a:lnTo>
                    <a:lnTo>
                      <a:pt x="3"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40" name="Freeform 306">
                <a:extLst>
                  <a:ext uri="{FF2B5EF4-FFF2-40B4-BE49-F238E27FC236}">
                    <a16:creationId xmlns:a16="http://schemas.microsoft.com/office/drawing/2014/main" id="{C919B171-4A47-4670-814D-B70E97E90CA4}"/>
                  </a:ext>
                </a:extLst>
              </p:cNvPr>
              <p:cNvSpPr>
                <a:spLocks/>
              </p:cNvSpPr>
              <p:nvPr/>
            </p:nvSpPr>
            <p:spPr bwMode="auto">
              <a:xfrm>
                <a:off x="1976" y="2915"/>
                <a:ext cx="2" cy="12"/>
              </a:xfrm>
              <a:custGeom>
                <a:avLst/>
                <a:gdLst>
                  <a:gd name="T0" fmla="*/ 0 w 2"/>
                  <a:gd name="T1" fmla="*/ 12 h 12"/>
                  <a:gd name="T2" fmla="*/ 0 w 2"/>
                  <a:gd name="T3" fmla="*/ 12 h 12"/>
                  <a:gd name="T4" fmla="*/ 0 w 2"/>
                  <a:gd name="T5" fmla="*/ 6 h 12"/>
                  <a:gd name="T6" fmla="*/ 2 w 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2">
                    <a:moveTo>
                      <a:pt x="0" y="12"/>
                    </a:moveTo>
                    <a:lnTo>
                      <a:pt x="0" y="12"/>
                    </a:lnTo>
                    <a:lnTo>
                      <a:pt x="0" y="6"/>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41" name="Freeform 307">
                <a:extLst>
                  <a:ext uri="{FF2B5EF4-FFF2-40B4-BE49-F238E27FC236}">
                    <a16:creationId xmlns:a16="http://schemas.microsoft.com/office/drawing/2014/main" id="{28AF3E14-00CB-4043-B8DA-032E7AF1ACD3}"/>
                  </a:ext>
                </a:extLst>
              </p:cNvPr>
              <p:cNvSpPr>
                <a:spLocks/>
              </p:cNvSpPr>
              <p:nvPr/>
            </p:nvSpPr>
            <p:spPr bwMode="auto">
              <a:xfrm>
                <a:off x="1978" y="2904"/>
                <a:ext cx="3" cy="11"/>
              </a:xfrm>
              <a:custGeom>
                <a:avLst/>
                <a:gdLst>
                  <a:gd name="T0" fmla="*/ 0 w 3"/>
                  <a:gd name="T1" fmla="*/ 11 h 11"/>
                  <a:gd name="T2" fmla="*/ 0 w 3"/>
                  <a:gd name="T3" fmla="*/ 6 h 11"/>
                  <a:gd name="T4" fmla="*/ 3 w 3"/>
                  <a:gd name="T5" fmla="*/ 3 h 11"/>
                  <a:gd name="T6" fmla="*/ 3 w 3"/>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1">
                    <a:moveTo>
                      <a:pt x="0" y="11"/>
                    </a:moveTo>
                    <a:lnTo>
                      <a:pt x="0" y="6"/>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42" name="Freeform 308">
                <a:extLst>
                  <a:ext uri="{FF2B5EF4-FFF2-40B4-BE49-F238E27FC236}">
                    <a16:creationId xmlns:a16="http://schemas.microsoft.com/office/drawing/2014/main" id="{463D7F75-71B9-46D3-B824-9E89BC1618E2}"/>
                  </a:ext>
                </a:extLst>
              </p:cNvPr>
              <p:cNvSpPr>
                <a:spLocks/>
              </p:cNvSpPr>
              <p:nvPr/>
            </p:nvSpPr>
            <p:spPr bwMode="auto">
              <a:xfrm>
                <a:off x="1981" y="2904"/>
                <a:ext cx="6" cy="6"/>
              </a:xfrm>
              <a:custGeom>
                <a:avLst/>
                <a:gdLst>
                  <a:gd name="T0" fmla="*/ 0 w 6"/>
                  <a:gd name="T1" fmla="*/ 0 h 6"/>
                  <a:gd name="T2" fmla="*/ 3 w 6"/>
                  <a:gd name="T3" fmla="*/ 3 h 6"/>
                  <a:gd name="T4" fmla="*/ 6 w 6"/>
                  <a:gd name="T5" fmla="*/ 6 h 6"/>
                  <a:gd name="T6" fmla="*/ 0 60000 65536"/>
                  <a:gd name="T7" fmla="*/ 0 60000 65536"/>
                  <a:gd name="T8" fmla="*/ 0 60000 65536"/>
                </a:gdLst>
                <a:ahLst/>
                <a:cxnLst>
                  <a:cxn ang="T6">
                    <a:pos x="T0" y="T1"/>
                  </a:cxn>
                  <a:cxn ang="T7">
                    <a:pos x="T2" y="T3"/>
                  </a:cxn>
                  <a:cxn ang="T8">
                    <a:pos x="T4" y="T5"/>
                  </a:cxn>
                </a:cxnLst>
                <a:rect l="0" t="0" r="r" b="b"/>
                <a:pathLst>
                  <a:path w="6" h="6">
                    <a:moveTo>
                      <a:pt x="0" y="0"/>
                    </a:moveTo>
                    <a:lnTo>
                      <a:pt x="3" y="3"/>
                    </a:lnTo>
                    <a:lnTo>
                      <a:pt x="6"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43" name="Line 309">
                <a:extLst>
                  <a:ext uri="{FF2B5EF4-FFF2-40B4-BE49-F238E27FC236}">
                    <a16:creationId xmlns:a16="http://schemas.microsoft.com/office/drawing/2014/main" id="{BF54503A-B1DC-4793-9565-E84B67896332}"/>
                  </a:ext>
                </a:extLst>
              </p:cNvPr>
              <p:cNvSpPr>
                <a:spLocks noChangeShapeType="1"/>
              </p:cNvSpPr>
              <p:nvPr/>
            </p:nvSpPr>
            <p:spPr bwMode="auto">
              <a:xfrm>
                <a:off x="1987" y="2910"/>
                <a:ext cx="3" cy="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44" name="Freeform 310">
                <a:extLst>
                  <a:ext uri="{FF2B5EF4-FFF2-40B4-BE49-F238E27FC236}">
                    <a16:creationId xmlns:a16="http://schemas.microsoft.com/office/drawing/2014/main" id="{8B412133-A268-4152-BA2C-A5FF5ED2B094}"/>
                  </a:ext>
                </a:extLst>
              </p:cNvPr>
              <p:cNvSpPr>
                <a:spLocks/>
              </p:cNvSpPr>
              <p:nvPr/>
            </p:nvSpPr>
            <p:spPr bwMode="auto">
              <a:xfrm>
                <a:off x="1990" y="2915"/>
                <a:ext cx="3" cy="6"/>
              </a:xfrm>
              <a:custGeom>
                <a:avLst/>
                <a:gdLst>
                  <a:gd name="T0" fmla="*/ 0 w 3"/>
                  <a:gd name="T1" fmla="*/ 0 h 6"/>
                  <a:gd name="T2" fmla="*/ 0 w 3"/>
                  <a:gd name="T3" fmla="*/ 3 h 6"/>
                  <a:gd name="T4" fmla="*/ 3 w 3"/>
                  <a:gd name="T5" fmla="*/ 6 h 6"/>
                  <a:gd name="T6" fmla="*/ 3 w 3"/>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6">
                    <a:moveTo>
                      <a:pt x="0" y="0"/>
                    </a:moveTo>
                    <a:lnTo>
                      <a:pt x="0"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45" name="Freeform 311">
                <a:extLst>
                  <a:ext uri="{FF2B5EF4-FFF2-40B4-BE49-F238E27FC236}">
                    <a16:creationId xmlns:a16="http://schemas.microsoft.com/office/drawing/2014/main" id="{1F9757EB-EC58-424D-82BB-3A4E3189CC10}"/>
                  </a:ext>
                </a:extLst>
              </p:cNvPr>
              <p:cNvSpPr>
                <a:spLocks/>
              </p:cNvSpPr>
              <p:nvPr/>
            </p:nvSpPr>
            <p:spPr bwMode="auto">
              <a:xfrm>
                <a:off x="1993" y="2907"/>
                <a:ext cx="3" cy="14"/>
              </a:xfrm>
              <a:custGeom>
                <a:avLst/>
                <a:gdLst>
                  <a:gd name="T0" fmla="*/ 0 w 3"/>
                  <a:gd name="T1" fmla="*/ 14 h 14"/>
                  <a:gd name="T2" fmla="*/ 0 w 3"/>
                  <a:gd name="T3" fmla="*/ 11 h 14"/>
                  <a:gd name="T4" fmla="*/ 0 w 3"/>
                  <a:gd name="T5" fmla="*/ 8 h 14"/>
                  <a:gd name="T6" fmla="*/ 3 w 3"/>
                  <a:gd name="T7" fmla="*/ 3 h 14"/>
                  <a:gd name="T8" fmla="*/ 3 w 3"/>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4">
                    <a:moveTo>
                      <a:pt x="0" y="14"/>
                    </a:moveTo>
                    <a:lnTo>
                      <a:pt x="0" y="11"/>
                    </a:lnTo>
                    <a:lnTo>
                      <a:pt x="0" y="8"/>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46" name="Freeform 312">
                <a:extLst>
                  <a:ext uri="{FF2B5EF4-FFF2-40B4-BE49-F238E27FC236}">
                    <a16:creationId xmlns:a16="http://schemas.microsoft.com/office/drawing/2014/main" id="{D52C8220-F79D-411F-B6AD-C3A74BFE4550}"/>
                  </a:ext>
                </a:extLst>
              </p:cNvPr>
              <p:cNvSpPr>
                <a:spLocks/>
              </p:cNvSpPr>
              <p:nvPr/>
            </p:nvSpPr>
            <p:spPr bwMode="auto">
              <a:xfrm>
                <a:off x="1996" y="2901"/>
                <a:ext cx="5" cy="6"/>
              </a:xfrm>
              <a:custGeom>
                <a:avLst/>
                <a:gdLst>
                  <a:gd name="T0" fmla="*/ 0 w 5"/>
                  <a:gd name="T1" fmla="*/ 6 h 6"/>
                  <a:gd name="T2" fmla="*/ 3 w 5"/>
                  <a:gd name="T3" fmla="*/ 3 h 6"/>
                  <a:gd name="T4" fmla="*/ 5 w 5"/>
                  <a:gd name="T5" fmla="*/ 0 h 6"/>
                  <a:gd name="T6" fmla="*/ 0 60000 65536"/>
                  <a:gd name="T7" fmla="*/ 0 60000 65536"/>
                  <a:gd name="T8" fmla="*/ 0 60000 65536"/>
                </a:gdLst>
                <a:ahLst/>
                <a:cxnLst>
                  <a:cxn ang="T6">
                    <a:pos x="T0" y="T1"/>
                  </a:cxn>
                  <a:cxn ang="T7">
                    <a:pos x="T2" y="T3"/>
                  </a:cxn>
                  <a:cxn ang="T8">
                    <a:pos x="T4" y="T5"/>
                  </a:cxn>
                </a:cxnLst>
                <a:rect l="0" t="0" r="r" b="b"/>
                <a:pathLst>
                  <a:path w="5" h="6">
                    <a:moveTo>
                      <a:pt x="0" y="6"/>
                    </a:moveTo>
                    <a:lnTo>
                      <a:pt x="3" y="3"/>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47" name="Line 313">
                <a:extLst>
                  <a:ext uri="{FF2B5EF4-FFF2-40B4-BE49-F238E27FC236}">
                    <a16:creationId xmlns:a16="http://schemas.microsoft.com/office/drawing/2014/main" id="{612486D5-43B0-40AE-805C-478BC0C24C07}"/>
                  </a:ext>
                </a:extLst>
              </p:cNvPr>
              <p:cNvSpPr>
                <a:spLocks noChangeShapeType="1"/>
              </p:cNvSpPr>
              <p:nvPr/>
            </p:nvSpPr>
            <p:spPr bwMode="auto">
              <a:xfrm>
                <a:off x="2001" y="2901"/>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48" name="Freeform 314">
                <a:extLst>
                  <a:ext uri="{FF2B5EF4-FFF2-40B4-BE49-F238E27FC236}">
                    <a16:creationId xmlns:a16="http://schemas.microsoft.com/office/drawing/2014/main" id="{564D208D-46EC-4E13-8661-0ECB45CED2CB}"/>
                  </a:ext>
                </a:extLst>
              </p:cNvPr>
              <p:cNvSpPr>
                <a:spLocks/>
              </p:cNvSpPr>
              <p:nvPr/>
            </p:nvSpPr>
            <p:spPr bwMode="auto">
              <a:xfrm>
                <a:off x="2004" y="2904"/>
                <a:ext cx="3" cy="17"/>
              </a:xfrm>
              <a:custGeom>
                <a:avLst/>
                <a:gdLst>
                  <a:gd name="T0" fmla="*/ 0 w 3"/>
                  <a:gd name="T1" fmla="*/ 0 h 17"/>
                  <a:gd name="T2" fmla="*/ 0 w 3"/>
                  <a:gd name="T3" fmla="*/ 3 h 17"/>
                  <a:gd name="T4" fmla="*/ 0 w 3"/>
                  <a:gd name="T5" fmla="*/ 9 h 17"/>
                  <a:gd name="T6" fmla="*/ 3 w 3"/>
                  <a:gd name="T7" fmla="*/ 14 h 17"/>
                  <a:gd name="T8" fmla="*/ 3 w 3"/>
                  <a:gd name="T9" fmla="*/ 1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7">
                    <a:moveTo>
                      <a:pt x="0" y="0"/>
                    </a:moveTo>
                    <a:lnTo>
                      <a:pt x="0" y="3"/>
                    </a:lnTo>
                    <a:lnTo>
                      <a:pt x="0" y="9"/>
                    </a:lnTo>
                    <a:lnTo>
                      <a:pt x="3" y="14"/>
                    </a:lnTo>
                    <a:lnTo>
                      <a:pt x="3" y="17"/>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49" name="Freeform 315">
                <a:extLst>
                  <a:ext uri="{FF2B5EF4-FFF2-40B4-BE49-F238E27FC236}">
                    <a16:creationId xmlns:a16="http://schemas.microsoft.com/office/drawing/2014/main" id="{7677A227-8B0F-41AB-B5B9-79C3AC796780}"/>
                  </a:ext>
                </a:extLst>
              </p:cNvPr>
              <p:cNvSpPr>
                <a:spLocks/>
              </p:cNvSpPr>
              <p:nvPr/>
            </p:nvSpPr>
            <p:spPr bwMode="auto">
              <a:xfrm>
                <a:off x="2007" y="2915"/>
                <a:ext cx="3" cy="6"/>
              </a:xfrm>
              <a:custGeom>
                <a:avLst/>
                <a:gdLst>
                  <a:gd name="T0" fmla="*/ 0 w 3"/>
                  <a:gd name="T1" fmla="*/ 6 h 6"/>
                  <a:gd name="T2" fmla="*/ 0 w 3"/>
                  <a:gd name="T3" fmla="*/ 6 h 6"/>
                  <a:gd name="T4" fmla="*/ 0 w 3"/>
                  <a:gd name="T5" fmla="*/ 3 h 6"/>
                  <a:gd name="T6" fmla="*/ 3 w 3"/>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6">
                    <a:moveTo>
                      <a:pt x="0" y="6"/>
                    </a:moveTo>
                    <a:lnTo>
                      <a:pt x="0" y="6"/>
                    </a:ln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50" name="Freeform 316">
                <a:extLst>
                  <a:ext uri="{FF2B5EF4-FFF2-40B4-BE49-F238E27FC236}">
                    <a16:creationId xmlns:a16="http://schemas.microsoft.com/office/drawing/2014/main" id="{C11A035E-C891-4D94-97B8-ACFCC0F9921F}"/>
                  </a:ext>
                </a:extLst>
              </p:cNvPr>
              <p:cNvSpPr>
                <a:spLocks/>
              </p:cNvSpPr>
              <p:nvPr/>
            </p:nvSpPr>
            <p:spPr bwMode="auto">
              <a:xfrm>
                <a:off x="2010" y="2915"/>
                <a:ext cx="6" cy="1"/>
              </a:xfrm>
              <a:custGeom>
                <a:avLst/>
                <a:gdLst>
                  <a:gd name="T0" fmla="*/ 0 w 6"/>
                  <a:gd name="T1" fmla="*/ 0 h 1"/>
                  <a:gd name="T2" fmla="*/ 3 w 6"/>
                  <a:gd name="T3" fmla="*/ 0 h 1"/>
                  <a:gd name="T4" fmla="*/ 6 w 6"/>
                  <a:gd name="T5" fmla="*/ 0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51" name="Line 317">
                <a:extLst>
                  <a:ext uri="{FF2B5EF4-FFF2-40B4-BE49-F238E27FC236}">
                    <a16:creationId xmlns:a16="http://schemas.microsoft.com/office/drawing/2014/main" id="{57ADCB3B-D9D8-430E-9EA2-507A04AC1A6D}"/>
                  </a:ext>
                </a:extLst>
              </p:cNvPr>
              <p:cNvSpPr>
                <a:spLocks noChangeShapeType="1"/>
              </p:cNvSpPr>
              <p:nvPr/>
            </p:nvSpPr>
            <p:spPr bwMode="auto">
              <a:xfrm flipV="1">
                <a:off x="2016" y="2910"/>
                <a:ext cx="3" cy="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52" name="Freeform 318">
                <a:extLst>
                  <a:ext uri="{FF2B5EF4-FFF2-40B4-BE49-F238E27FC236}">
                    <a16:creationId xmlns:a16="http://schemas.microsoft.com/office/drawing/2014/main" id="{4BF73107-C9E0-4329-82CD-BEC47C9DB16E}"/>
                  </a:ext>
                </a:extLst>
              </p:cNvPr>
              <p:cNvSpPr>
                <a:spLocks/>
              </p:cNvSpPr>
              <p:nvPr/>
            </p:nvSpPr>
            <p:spPr bwMode="auto">
              <a:xfrm>
                <a:off x="2019" y="2895"/>
                <a:ext cx="3" cy="15"/>
              </a:xfrm>
              <a:custGeom>
                <a:avLst/>
                <a:gdLst>
                  <a:gd name="T0" fmla="*/ 0 w 3"/>
                  <a:gd name="T1" fmla="*/ 15 h 15"/>
                  <a:gd name="T2" fmla="*/ 0 w 3"/>
                  <a:gd name="T3" fmla="*/ 12 h 15"/>
                  <a:gd name="T4" fmla="*/ 0 w 3"/>
                  <a:gd name="T5" fmla="*/ 6 h 15"/>
                  <a:gd name="T6" fmla="*/ 3 w 3"/>
                  <a:gd name="T7" fmla="*/ 3 h 15"/>
                  <a:gd name="T8" fmla="*/ 3 w 3"/>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5">
                    <a:moveTo>
                      <a:pt x="0" y="15"/>
                    </a:moveTo>
                    <a:lnTo>
                      <a:pt x="0" y="12"/>
                    </a:lnTo>
                    <a:lnTo>
                      <a:pt x="0" y="6"/>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53" name="Freeform 319">
                <a:extLst>
                  <a:ext uri="{FF2B5EF4-FFF2-40B4-BE49-F238E27FC236}">
                    <a16:creationId xmlns:a16="http://schemas.microsoft.com/office/drawing/2014/main" id="{DB0A55C1-4E6E-4CEA-BB1C-A0CB128401EC}"/>
                  </a:ext>
                </a:extLst>
              </p:cNvPr>
              <p:cNvSpPr>
                <a:spLocks/>
              </p:cNvSpPr>
              <p:nvPr/>
            </p:nvSpPr>
            <p:spPr bwMode="auto">
              <a:xfrm>
                <a:off x="2022" y="2895"/>
                <a:ext cx="3" cy="12"/>
              </a:xfrm>
              <a:custGeom>
                <a:avLst/>
                <a:gdLst>
                  <a:gd name="T0" fmla="*/ 0 w 3"/>
                  <a:gd name="T1" fmla="*/ 0 h 12"/>
                  <a:gd name="T2" fmla="*/ 0 w 3"/>
                  <a:gd name="T3" fmla="*/ 0 h 12"/>
                  <a:gd name="T4" fmla="*/ 0 w 3"/>
                  <a:gd name="T5" fmla="*/ 3 h 12"/>
                  <a:gd name="T6" fmla="*/ 3 w 3"/>
                  <a:gd name="T7" fmla="*/ 12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2">
                    <a:moveTo>
                      <a:pt x="0" y="0"/>
                    </a:moveTo>
                    <a:lnTo>
                      <a:pt x="0" y="0"/>
                    </a:lnTo>
                    <a:lnTo>
                      <a:pt x="0" y="3"/>
                    </a:lnTo>
                    <a:lnTo>
                      <a:pt x="3" y="1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54" name="Freeform 320">
                <a:extLst>
                  <a:ext uri="{FF2B5EF4-FFF2-40B4-BE49-F238E27FC236}">
                    <a16:creationId xmlns:a16="http://schemas.microsoft.com/office/drawing/2014/main" id="{8A42B4C9-31F9-4FF6-88B9-E5C49D952480}"/>
                  </a:ext>
                </a:extLst>
              </p:cNvPr>
              <p:cNvSpPr>
                <a:spLocks/>
              </p:cNvSpPr>
              <p:nvPr/>
            </p:nvSpPr>
            <p:spPr bwMode="auto">
              <a:xfrm>
                <a:off x="2025" y="2907"/>
                <a:ext cx="2" cy="11"/>
              </a:xfrm>
              <a:custGeom>
                <a:avLst/>
                <a:gdLst>
                  <a:gd name="T0" fmla="*/ 0 w 2"/>
                  <a:gd name="T1" fmla="*/ 0 h 11"/>
                  <a:gd name="T2" fmla="*/ 0 w 2"/>
                  <a:gd name="T3" fmla="*/ 6 h 11"/>
                  <a:gd name="T4" fmla="*/ 2 w 2"/>
                  <a:gd name="T5" fmla="*/ 8 h 11"/>
                  <a:gd name="T6" fmla="*/ 2 w 2"/>
                  <a:gd name="T7" fmla="*/ 11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1">
                    <a:moveTo>
                      <a:pt x="0" y="0"/>
                    </a:moveTo>
                    <a:lnTo>
                      <a:pt x="0" y="6"/>
                    </a:lnTo>
                    <a:lnTo>
                      <a:pt x="2" y="8"/>
                    </a:lnTo>
                    <a:lnTo>
                      <a:pt x="2" y="11"/>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55" name="Freeform 321">
                <a:extLst>
                  <a:ext uri="{FF2B5EF4-FFF2-40B4-BE49-F238E27FC236}">
                    <a16:creationId xmlns:a16="http://schemas.microsoft.com/office/drawing/2014/main" id="{D22EABAD-C4C6-4C64-A577-93CFE8A8687B}"/>
                  </a:ext>
                </a:extLst>
              </p:cNvPr>
              <p:cNvSpPr>
                <a:spLocks/>
              </p:cNvSpPr>
              <p:nvPr/>
            </p:nvSpPr>
            <p:spPr bwMode="auto">
              <a:xfrm>
                <a:off x="2027" y="2913"/>
                <a:ext cx="6" cy="5"/>
              </a:xfrm>
              <a:custGeom>
                <a:avLst/>
                <a:gdLst>
                  <a:gd name="T0" fmla="*/ 0 w 6"/>
                  <a:gd name="T1" fmla="*/ 5 h 5"/>
                  <a:gd name="T2" fmla="*/ 3 w 6"/>
                  <a:gd name="T3" fmla="*/ 2 h 5"/>
                  <a:gd name="T4" fmla="*/ 6 w 6"/>
                  <a:gd name="T5" fmla="*/ 0 h 5"/>
                  <a:gd name="T6" fmla="*/ 0 60000 65536"/>
                  <a:gd name="T7" fmla="*/ 0 60000 65536"/>
                  <a:gd name="T8" fmla="*/ 0 60000 65536"/>
                </a:gdLst>
                <a:ahLst/>
                <a:cxnLst>
                  <a:cxn ang="T6">
                    <a:pos x="T0" y="T1"/>
                  </a:cxn>
                  <a:cxn ang="T7">
                    <a:pos x="T2" y="T3"/>
                  </a:cxn>
                  <a:cxn ang="T8">
                    <a:pos x="T4" y="T5"/>
                  </a:cxn>
                </a:cxnLst>
                <a:rect l="0" t="0" r="r" b="b"/>
                <a:pathLst>
                  <a:path w="6" h="5">
                    <a:moveTo>
                      <a:pt x="0" y="5"/>
                    </a:moveTo>
                    <a:lnTo>
                      <a:pt x="3" y="2"/>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56" name="Freeform 322">
                <a:extLst>
                  <a:ext uri="{FF2B5EF4-FFF2-40B4-BE49-F238E27FC236}">
                    <a16:creationId xmlns:a16="http://schemas.microsoft.com/office/drawing/2014/main" id="{4F66582B-1482-4DD2-AC85-96B39BF150E9}"/>
                  </a:ext>
                </a:extLst>
              </p:cNvPr>
              <p:cNvSpPr>
                <a:spLocks/>
              </p:cNvSpPr>
              <p:nvPr/>
            </p:nvSpPr>
            <p:spPr bwMode="auto">
              <a:xfrm>
                <a:off x="2033" y="2907"/>
                <a:ext cx="3" cy="6"/>
              </a:xfrm>
              <a:custGeom>
                <a:avLst/>
                <a:gdLst>
                  <a:gd name="T0" fmla="*/ 0 w 3"/>
                  <a:gd name="T1" fmla="*/ 6 h 6"/>
                  <a:gd name="T2" fmla="*/ 3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57" name="Line 323">
                <a:extLst>
                  <a:ext uri="{FF2B5EF4-FFF2-40B4-BE49-F238E27FC236}">
                    <a16:creationId xmlns:a16="http://schemas.microsoft.com/office/drawing/2014/main" id="{A2ADAECF-A2A1-4082-96EF-D8D24B657EF7}"/>
                  </a:ext>
                </a:extLst>
              </p:cNvPr>
              <p:cNvSpPr>
                <a:spLocks noChangeShapeType="1"/>
              </p:cNvSpPr>
              <p:nvPr/>
            </p:nvSpPr>
            <p:spPr bwMode="auto">
              <a:xfrm>
                <a:off x="2036" y="2907"/>
                <a:ext cx="3" cy="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58" name="Freeform 324">
                <a:extLst>
                  <a:ext uri="{FF2B5EF4-FFF2-40B4-BE49-F238E27FC236}">
                    <a16:creationId xmlns:a16="http://schemas.microsoft.com/office/drawing/2014/main" id="{372E8A52-6271-43EB-9250-FF747F3C55B3}"/>
                  </a:ext>
                </a:extLst>
              </p:cNvPr>
              <p:cNvSpPr>
                <a:spLocks/>
              </p:cNvSpPr>
              <p:nvPr/>
            </p:nvSpPr>
            <p:spPr bwMode="auto">
              <a:xfrm>
                <a:off x="2039" y="2907"/>
                <a:ext cx="3" cy="3"/>
              </a:xfrm>
              <a:custGeom>
                <a:avLst/>
                <a:gdLst>
                  <a:gd name="T0" fmla="*/ 0 w 3"/>
                  <a:gd name="T1" fmla="*/ 0 h 3"/>
                  <a:gd name="T2" fmla="*/ 0 w 3"/>
                  <a:gd name="T3" fmla="*/ 3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3"/>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59" name="Freeform 325">
                <a:extLst>
                  <a:ext uri="{FF2B5EF4-FFF2-40B4-BE49-F238E27FC236}">
                    <a16:creationId xmlns:a16="http://schemas.microsoft.com/office/drawing/2014/main" id="{8B225C93-F1B4-45D7-B5AD-89BCC28B87DC}"/>
                  </a:ext>
                </a:extLst>
              </p:cNvPr>
              <p:cNvSpPr>
                <a:spLocks/>
              </p:cNvSpPr>
              <p:nvPr/>
            </p:nvSpPr>
            <p:spPr bwMode="auto">
              <a:xfrm>
                <a:off x="2042" y="2904"/>
                <a:ext cx="6" cy="6"/>
              </a:xfrm>
              <a:custGeom>
                <a:avLst/>
                <a:gdLst>
                  <a:gd name="T0" fmla="*/ 0 w 6"/>
                  <a:gd name="T1" fmla="*/ 6 h 6"/>
                  <a:gd name="T2" fmla="*/ 0 w 6"/>
                  <a:gd name="T3" fmla="*/ 6 h 6"/>
                  <a:gd name="T4" fmla="*/ 3 w 6"/>
                  <a:gd name="T5" fmla="*/ 3 h 6"/>
                  <a:gd name="T6" fmla="*/ 6 w 6"/>
                  <a:gd name="T7" fmla="*/ 0 h 6"/>
                  <a:gd name="T8" fmla="*/ 6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6"/>
                    </a:moveTo>
                    <a:lnTo>
                      <a:pt x="0" y="6"/>
                    </a:ln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60" name="Freeform 326">
                <a:extLst>
                  <a:ext uri="{FF2B5EF4-FFF2-40B4-BE49-F238E27FC236}">
                    <a16:creationId xmlns:a16="http://schemas.microsoft.com/office/drawing/2014/main" id="{9D2FA73B-3F63-4CBF-92B8-90BC1CD2C9AB}"/>
                  </a:ext>
                </a:extLst>
              </p:cNvPr>
              <p:cNvSpPr>
                <a:spLocks/>
              </p:cNvSpPr>
              <p:nvPr/>
            </p:nvSpPr>
            <p:spPr bwMode="auto">
              <a:xfrm>
                <a:off x="2048" y="2904"/>
                <a:ext cx="2" cy="11"/>
              </a:xfrm>
              <a:custGeom>
                <a:avLst/>
                <a:gdLst>
                  <a:gd name="T0" fmla="*/ 0 w 2"/>
                  <a:gd name="T1" fmla="*/ 0 h 11"/>
                  <a:gd name="T2" fmla="*/ 0 w 2"/>
                  <a:gd name="T3" fmla="*/ 3 h 11"/>
                  <a:gd name="T4" fmla="*/ 2 w 2"/>
                  <a:gd name="T5" fmla="*/ 6 h 11"/>
                  <a:gd name="T6" fmla="*/ 2 w 2"/>
                  <a:gd name="T7" fmla="*/ 9 h 11"/>
                  <a:gd name="T8" fmla="*/ 2 w 2"/>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1">
                    <a:moveTo>
                      <a:pt x="0" y="0"/>
                    </a:moveTo>
                    <a:lnTo>
                      <a:pt x="0" y="3"/>
                    </a:lnTo>
                    <a:lnTo>
                      <a:pt x="2" y="6"/>
                    </a:lnTo>
                    <a:lnTo>
                      <a:pt x="2" y="9"/>
                    </a:lnTo>
                    <a:lnTo>
                      <a:pt x="2" y="11"/>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61" name="Freeform 327">
                <a:extLst>
                  <a:ext uri="{FF2B5EF4-FFF2-40B4-BE49-F238E27FC236}">
                    <a16:creationId xmlns:a16="http://schemas.microsoft.com/office/drawing/2014/main" id="{4EE146E9-0A76-4FF2-8BA2-EFBACD947279}"/>
                  </a:ext>
                </a:extLst>
              </p:cNvPr>
              <p:cNvSpPr>
                <a:spLocks/>
              </p:cNvSpPr>
              <p:nvPr/>
            </p:nvSpPr>
            <p:spPr bwMode="auto">
              <a:xfrm>
                <a:off x="2050" y="2915"/>
                <a:ext cx="3" cy="3"/>
              </a:xfrm>
              <a:custGeom>
                <a:avLst/>
                <a:gdLst>
                  <a:gd name="T0" fmla="*/ 0 w 3"/>
                  <a:gd name="T1" fmla="*/ 0 h 3"/>
                  <a:gd name="T2" fmla="*/ 0 w 3"/>
                  <a:gd name="T3" fmla="*/ 3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3"/>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62" name="Freeform 328">
                <a:extLst>
                  <a:ext uri="{FF2B5EF4-FFF2-40B4-BE49-F238E27FC236}">
                    <a16:creationId xmlns:a16="http://schemas.microsoft.com/office/drawing/2014/main" id="{4EBD647E-87D4-4C1A-8D82-2BD784440660}"/>
                  </a:ext>
                </a:extLst>
              </p:cNvPr>
              <p:cNvSpPr>
                <a:spLocks/>
              </p:cNvSpPr>
              <p:nvPr/>
            </p:nvSpPr>
            <p:spPr bwMode="auto">
              <a:xfrm>
                <a:off x="2053" y="2910"/>
                <a:ext cx="3" cy="8"/>
              </a:xfrm>
              <a:custGeom>
                <a:avLst/>
                <a:gdLst>
                  <a:gd name="T0" fmla="*/ 0 w 3"/>
                  <a:gd name="T1" fmla="*/ 8 h 8"/>
                  <a:gd name="T2" fmla="*/ 0 w 3"/>
                  <a:gd name="T3" fmla="*/ 5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0" y="5"/>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63" name="Line 329">
                <a:extLst>
                  <a:ext uri="{FF2B5EF4-FFF2-40B4-BE49-F238E27FC236}">
                    <a16:creationId xmlns:a16="http://schemas.microsoft.com/office/drawing/2014/main" id="{CE9A99C6-E5B6-41DA-9C59-FB43ADA42C33}"/>
                  </a:ext>
                </a:extLst>
              </p:cNvPr>
              <p:cNvSpPr>
                <a:spLocks noChangeShapeType="1"/>
              </p:cNvSpPr>
              <p:nvPr/>
            </p:nvSpPr>
            <p:spPr bwMode="auto">
              <a:xfrm flipV="1">
                <a:off x="2056" y="2898"/>
                <a:ext cx="6" cy="12"/>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64" name="Freeform 330">
                <a:extLst>
                  <a:ext uri="{FF2B5EF4-FFF2-40B4-BE49-F238E27FC236}">
                    <a16:creationId xmlns:a16="http://schemas.microsoft.com/office/drawing/2014/main" id="{C28B571E-78F2-41ED-90B3-863439EC5514}"/>
                  </a:ext>
                </a:extLst>
              </p:cNvPr>
              <p:cNvSpPr>
                <a:spLocks/>
              </p:cNvSpPr>
              <p:nvPr/>
            </p:nvSpPr>
            <p:spPr bwMode="auto">
              <a:xfrm>
                <a:off x="2062" y="2887"/>
                <a:ext cx="3" cy="11"/>
              </a:xfrm>
              <a:custGeom>
                <a:avLst/>
                <a:gdLst>
                  <a:gd name="T0" fmla="*/ 0 w 3"/>
                  <a:gd name="T1" fmla="*/ 11 h 11"/>
                  <a:gd name="T2" fmla="*/ 3 w 3"/>
                  <a:gd name="T3" fmla="*/ 5 h 11"/>
                  <a:gd name="T4" fmla="*/ 3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0" y="11"/>
                    </a:moveTo>
                    <a:lnTo>
                      <a:pt x="3" y="5"/>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65" name="Freeform 331">
                <a:extLst>
                  <a:ext uri="{FF2B5EF4-FFF2-40B4-BE49-F238E27FC236}">
                    <a16:creationId xmlns:a16="http://schemas.microsoft.com/office/drawing/2014/main" id="{30700D4C-F632-4E25-89AB-486FCB8D88F9}"/>
                  </a:ext>
                </a:extLst>
              </p:cNvPr>
              <p:cNvSpPr>
                <a:spLocks/>
              </p:cNvSpPr>
              <p:nvPr/>
            </p:nvSpPr>
            <p:spPr bwMode="auto">
              <a:xfrm>
                <a:off x="2065" y="2887"/>
                <a:ext cx="3" cy="2"/>
              </a:xfrm>
              <a:custGeom>
                <a:avLst/>
                <a:gdLst>
                  <a:gd name="T0" fmla="*/ 0 w 3"/>
                  <a:gd name="T1" fmla="*/ 0 h 2"/>
                  <a:gd name="T2" fmla="*/ 0 w 3"/>
                  <a:gd name="T3" fmla="*/ 0 h 2"/>
                  <a:gd name="T4" fmla="*/ 3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0" y="0"/>
                    </a:moveTo>
                    <a:lnTo>
                      <a:pt x="0" y="0"/>
                    </a:lnTo>
                    <a:lnTo>
                      <a:pt x="3" y="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66" name="Freeform 332">
                <a:extLst>
                  <a:ext uri="{FF2B5EF4-FFF2-40B4-BE49-F238E27FC236}">
                    <a16:creationId xmlns:a16="http://schemas.microsoft.com/office/drawing/2014/main" id="{992C6396-A076-4816-A7F3-A35ECE0135C8}"/>
                  </a:ext>
                </a:extLst>
              </p:cNvPr>
              <p:cNvSpPr>
                <a:spLocks/>
              </p:cNvSpPr>
              <p:nvPr/>
            </p:nvSpPr>
            <p:spPr bwMode="auto">
              <a:xfrm>
                <a:off x="2068" y="2889"/>
                <a:ext cx="3" cy="3"/>
              </a:xfrm>
              <a:custGeom>
                <a:avLst/>
                <a:gdLst>
                  <a:gd name="T0" fmla="*/ 0 w 3"/>
                  <a:gd name="T1" fmla="*/ 0 h 3"/>
                  <a:gd name="T2" fmla="*/ 0 w 3"/>
                  <a:gd name="T3" fmla="*/ 3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3"/>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67" name="Freeform 333">
                <a:extLst>
                  <a:ext uri="{FF2B5EF4-FFF2-40B4-BE49-F238E27FC236}">
                    <a16:creationId xmlns:a16="http://schemas.microsoft.com/office/drawing/2014/main" id="{644535C7-A247-4D73-A562-5619D2FA73FF}"/>
                  </a:ext>
                </a:extLst>
              </p:cNvPr>
              <p:cNvSpPr>
                <a:spLocks/>
              </p:cNvSpPr>
              <p:nvPr/>
            </p:nvSpPr>
            <p:spPr bwMode="auto">
              <a:xfrm>
                <a:off x="2071" y="2884"/>
                <a:ext cx="5" cy="8"/>
              </a:xfrm>
              <a:custGeom>
                <a:avLst/>
                <a:gdLst>
                  <a:gd name="T0" fmla="*/ 0 w 5"/>
                  <a:gd name="T1" fmla="*/ 8 h 8"/>
                  <a:gd name="T2" fmla="*/ 3 w 5"/>
                  <a:gd name="T3" fmla="*/ 5 h 8"/>
                  <a:gd name="T4" fmla="*/ 5 w 5"/>
                  <a:gd name="T5" fmla="*/ 0 h 8"/>
                  <a:gd name="T6" fmla="*/ 0 60000 65536"/>
                  <a:gd name="T7" fmla="*/ 0 60000 65536"/>
                  <a:gd name="T8" fmla="*/ 0 60000 65536"/>
                </a:gdLst>
                <a:ahLst/>
                <a:cxnLst>
                  <a:cxn ang="T6">
                    <a:pos x="T0" y="T1"/>
                  </a:cxn>
                  <a:cxn ang="T7">
                    <a:pos x="T2" y="T3"/>
                  </a:cxn>
                  <a:cxn ang="T8">
                    <a:pos x="T4" y="T5"/>
                  </a:cxn>
                </a:cxnLst>
                <a:rect l="0" t="0" r="r" b="b"/>
                <a:pathLst>
                  <a:path w="5" h="8">
                    <a:moveTo>
                      <a:pt x="0" y="8"/>
                    </a:moveTo>
                    <a:lnTo>
                      <a:pt x="3" y="5"/>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68" name="Freeform 334">
                <a:extLst>
                  <a:ext uri="{FF2B5EF4-FFF2-40B4-BE49-F238E27FC236}">
                    <a16:creationId xmlns:a16="http://schemas.microsoft.com/office/drawing/2014/main" id="{5E8F4AC6-253B-48BB-AC3A-470554520CE8}"/>
                  </a:ext>
                </a:extLst>
              </p:cNvPr>
              <p:cNvSpPr>
                <a:spLocks/>
              </p:cNvSpPr>
              <p:nvPr/>
            </p:nvSpPr>
            <p:spPr bwMode="auto">
              <a:xfrm>
                <a:off x="2076" y="2884"/>
                <a:ext cx="3" cy="1"/>
              </a:xfrm>
              <a:custGeom>
                <a:avLst/>
                <a:gdLst>
                  <a:gd name="T0" fmla="*/ 0 w 3"/>
                  <a:gd name="T1" fmla="*/ 0 h 1"/>
                  <a:gd name="T2" fmla="*/ 3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69" name="Freeform 335">
                <a:extLst>
                  <a:ext uri="{FF2B5EF4-FFF2-40B4-BE49-F238E27FC236}">
                    <a16:creationId xmlns:a16="http://schemas.microsoft.com/office/drawing/2014/main" id="{3547864C-D6AD-4388-95DB-414E6072F462}"/>
                  </a:ext>
                </a:extLst>
              </p:cNvPr>
              <p:cNvSpPr>
                <a:spLocks/>
              </p:cNvSpPr>
              <p:nvPr/>
            </p:nvSpPr>
            <p:spPr bwMode="auto">
              <a:xfrm>
                <a:off x="2079" y="2884"/>
                <a:ext cx="3" cy="14"/>
              </a:xfrm>
              <a:custGeom>
                <a:avLst/>
                <a:gdLst>
                  <a:gd name="T0" fmla="*/ 0 w 3"/>
                  <a:gd name="T1" fmla="*/ 0 h 14"/>
                  <a:gd name="T2" fmla="*/ 0 w 3"/>
                  <a:gd name="T3" fmla="*/ 5 h 14"/>
                  <a:gd name="T4" fmla="*/ 3 w 3"/>
                  <a:gd name="T5" fmla="*/ 14 h 14"/>
                  <a:gd name="T6" fmla="*/ 0 60000 65536"/>
                  <a:gd name="T7" fmla="*/ 0 60000 65536"/>
                  <a:gd name="T8" fmla="*/ 0 60000 65536"/>
                </a:gdLst>
                <a:ahLst/>
                <a:cxnLst>
                  <a:cxn ang="T6">
                    <a:pos x="T0" y="T1"/>
                  </a:cxn>
                  <a:cxn ang="T7">
                    <a:pos x="T2" y="T3"/>
                  </a:cxn>
                  <a:cxn ang="T8">
                    <a:pos x="T4" y="T5"/>
                  </a:cxn>
                </a:cxnLst>
                <a:rect l="0" t="0" r="r" b="b"/>
                <a:pathLst>
                  <a:path w="3" h="14">
                    <a:moveTo>
                      <a:pt x="0" y="0"/>
                    </a:moveTo>
                    <a:lnTo>
                      <a:pt x="0" y="5"/>
                    </a:lnTo>
                    <a:lnTo>
                      <a:pt x="3" y="14"/>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70" name="Line 336">
                <a:extLst>
                  <a:ext uri="{FF2B5EF4-FFF2-40B4-BE49-F238E27FC236}">
                    <a16:creationId xmlns:a16="http://schemas.microsoft.com/office/drawing/2014/main" id="{69DFCEB7-632D-414E-A440-058918A60BBE}"/>
                  </a:ext>
                </a:extLst>
              </p:cNvPr>
              <p:cNvSpPr>
                <a:spLocks noChangeShapeType="1"/>
              </p:cNvSpPr>
              <p:nvPr/>
            </p:nvSpPr>
            <p:spPr bwMode="auto">
              <a:xfrm>
                <a:off x="2082" y="2898"/>
                <a:ext cx="3" cy="17"/>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71" name="Freeform 337">
                <a:extLst>
                  <a:ext uri="{FF2B5EF4-FFF2-40B4-BE49-F238E27FC236}">
                    <a16:creationId xmlns:a16="http://schemas.microsoft.com/office/drawing/2014/main" id="{64A9F0E3-1C6D-4BCC-893F-8658E526994B}"/>
                  </a:ext>
                </a:extLst>
              </p:cNvPr>
              <p:cNvSpPr>
                <a:spLocks/>
              </p:cNvSpPr>
              <p:nvPr/>
            </p:nvSpPr>
            <p:spPr bwMode="auto">
              <a:xfrm>
                <a:off x="2085" y="2915"/>
                <a:ext cx="6" cy="18"/>
              </a:xfrm>
              <a:custGeom>
                <a:avLst/>
                <a:gdLst>
                  <a:gd name="T0" fmla="*/ 0 w 6"/>
                  <a:gd name="T1" fmla="*/ 0 h 18"/>
                  <a:gd name="T2" fmla="*/ 3 w 6"/>
                  <a:gd name="T3" fmla="*/ 12 h 18"/>
                  <a:gd name="T4" fmla="*/ 6 w 6"/>
                  <a:gd name="T5" fmla="*/ 15 h 18"/>
                  <a:gd name="T6" fmla="*/ 6 w 6"/>
                  <a:gd name="T7" fmla="*/ 18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0" y="0"/>
                    </a:moveTo>
                    <a:lnTo>
                      <a:pt x="3" y="12"/>
                    </a:lnTo>
                    <a:lnTo>
                      <a:pt x="6" y="15"/>
                    </a:lnTo>
                    <a:lnTo>
                      <a:pt x="6" y="1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72" name="Freeform 338">
                <a:extLst>
                  <a:ext uri="{FF2B5EF4-FFF2-40B4-BE49-F238E27FC236}">
                    <a16:creationId xmlns:a16="http://schemas.microsoft.com/office/drawing/2014/main" id="{C9FE25F9-2D41-419F-8400-CE300EDD0408}"/>
                  </a:ext>
                </a:extLst>
              </p:cNvPr>
              <p:cNvSpPr>
                <a:spLocks/>
              </p:cNvSpPr>
              <p:nvPr/>
            </p:nvSpPr>
            <p:spPr bwMode="auto">
              <a:xfrm>
                <a:off x="2091" y="2924"/>
                <a:ext cx="3" cy="9"/>
              </a:xfrm>
              <a:custGeom>
                <a:avLst/>
                <a:gdLst>
                  <a:gd name="T0" fmla="*/ 0 w 3"/>
                  <a:gd name="T1" fmla="*/ 9 h 9"/>
                  <a:gd name="T2" fmla="*/ 0 w 3"/>
                  <a:gd name="T3" fmla="*/ 9 h 9"/>
                  <a:gd name="T4" fmla="*/ 3 w 3"/>
                  <a:gd name="T5" fmla="*/ 6 h 9"/>
                  <a:gd name="T6" fmla="*/ 3 w 3"/>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9">
                    <a:moveTo>
                      <a:pt x="0" y="9"/>
                    </a:moveTo>
                    <a:lnTo>
                      <a:pt x="0" y="9"/>
                    </a:ln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73" name="Freeform 339">
                <a:extLst>
                  <a:ext uri="{FF2B5EF4-FFF2-40B4-BE49-F238E27FC236}">
                    <a16:creationId xmlns:a16="http://schemas.microsoft.com/office/drawing/2014/main" id="{4F3276CC-7E34-436D-98F1-7D28A4F04354}"/>
                  </a:ext>
                </a:extLst>
              </p:cNvPr>
              <p:cNvSpPr>
                <a:spLocks/>
              </p:cNvSpPr>
              <p:nvPr/>
            </p:nvSpPr>
            <p:spPr bwMode="auto">
              <a:xfrm>
                <a:off x="2094" y="2913"/>
                <a:ext cx="3" cy="11"/>
              </a:xfrm>
              <a:custGeom>
                <a:avLst/>
                <a:gdLst>
                  <a:gd name="T0" fmla="*/ 0 w 3"/>
                  <a:gd name="T1" fmla="*/ 11 h 11"/>
                  <a:gd name="T2" fmla="*/ 0 w 3"/>
                  <a:gd name="T3" fmla="*/ 5 h 11"/>
                  <a:gd name="T4" fmla="*/ 3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0" y="11"/>
                    </a:moveTo>
                    <a:lnTo>
                      <a:pt x="0" y="5"/>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74" name="Freeform 340">
                <a:extLst>
                  <a:ext uri="{FF2B5EF4-FFF2-40B4-BE49-F238E27FC236}">
                    <a16:creationId xmlns:a16="http://schemas.microsoft.com/office/drawing/2014/main" id="{CFDDE37D-E836-49EA-B8A4-D470E13B0F24}"/>
                  </a:ext>
                </a:extLst>
              </p:cNvPr>
              <p:cNvSpPr>
                <a:spLocks/>
              </p:cNvSpPr>
              <p:nvPr/>
            </p:nvSpPr>
            <p:spPr bwMode="auto">
              <a:xfrm>
                <a:off x="2097" y="2910"/>
                <a:ext cx="2" cy="3"/>
              </a:xfrm>
              <a:custGeom>
                <a:avLst/>
                <a:gdLst>
                  <a:gd name="T0" fmla="*/ 0 w 2"/>
                  <a:gd name="T1" fmla="*/ 3 h 3"/>
                  <a:gd name="T2" fmla="*/ 0 w 2"/>
                  <a:gd name="T3" fmla="*/ 0 h 3"/>
                  <a:gd name="T4" fmla="*/ 2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0" y="3"/>
                    </a:moveTo>
                    <a:lnTo>
                      <a:pt x="0" y="0"/>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75" name="Freeform 341">
                <a:extLst>
                  <a:ext uri="{FF2B5EF4-FFF2-40B4-BE49-F238E27FC236}">
                    <a16:creationId xmlns:a16="http://schemas.microsoft.com/office/drawing/2014/main" id="{1B33879C-DC73-42C0-87F2-AF6D2F097760}"/>
                  </a:ext>
                </a:extLst>
              </p:cNvPr>
              <p:cNvSpPr>
                <a:spLocks/>
              </p:cNvSpPr>
              <p:nvPr/>
            </p:nvSpPr>
            <p:spPr bwMode="auto">
              <a:xfrm>
                <a:off x="2099" y="2910"/>
                <a:ext cx="6" cy="8"/>
              </a:xfrm>
              <a:custGeom>
                <a:avLst/>
                <a:gdLst>
                  <a:gd name="T0" fmla="*/ 0 w 6"/>
                  <a:gd name="T1" fmla="*/ 0 h 8"/>
                  <a:gd name="T2" fmla="*/ 0 w 6"/>
                  <a:gd name="T3" fmla="*/ 3 h 8"/>
                  <a:gd name="T4" fmla="*/ 3 w 6"/>
                  <a:gd name="T5" fmla="*/ 5 h 8"/>
                  <a:gd name="T6" fmla="*/ 6 w 6"/>
                  <a:gd name="T7" fmla="*/ 8 h 8"/>
                  <a:gd name="T8" fmla="*/ 6 w 6"/>
                  <a:gd name="T9" fmla="*/ 8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8">
                    <a:moveTo>
                      <a:pt x="0" y="0"/>
                    </a:moveTo>
                    <a:lnTo>
                      <a:pt x="0" y="3"/>
                    </a:lnTo>
                    <a:lnTo>
                      <a:pt x="3" y="5"/>
                    </a:lnTo>
                    <a:lnTo>
                      <a:pt x="6" y="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76" name="Freeform 342">
                <a:extLst>
                  <a:ext uri="{FF2B5EF4-FFF2-40B4-BE49-F238E27FC236}">
                    <a16:creationId xmlns:a16="http://schemas.microsoft.com/office/drawing/2014/main" id="{0D9D4E8B-BBB7-4D59-AF2C-ADDBBB0BC415}"/>
                  </a:ext>
                </a:extLst>
              </p:cNvPr>
              <p:cNvSpPr>
                <a:spLocks/>
              </p:cNvSpPr>
              <p:nvPr/>
            </p:nvSpPr>
            <p:spPr bwMode="auto">
              <a:xfrm>
                <a:off x="2105" y="2907"/>
                <a:ext cx="3" cy="11"/>
              </a:xfrm>
              <a:custGeom>
                <a:avLst/>
                <a:gdLst>
                  <a:gd name="T0" fmla="*/ 0 w 3"/>
                  <a:gd name="T1" fmla="*/ 11 h 11"/>
                  <a:gd name="T2" fmla="*/ 3 w 3"/>
                  <a:gd name="T3" fmla="*/ 8 h 11"/>
                  <a:gd name="T4" fmla="*/ 3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0" y="11"/>
                    </a:moveTo>
                    <a:lnTo>
                      <a:pt x="3" y="8"/>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77" name="Freeform 343">
                <a:extLst>
                  <a:ext uri="{FF2B5EF4-FFF2-40B4-BE49-F238E27FC236}">
                    <a16:creationId xmlns:a16="http://schemas.microsoft.com/office/drawing/2014/main" id="{14AFD4E8-9190-4DEA-817F-E7FAE39DDFF5}"/>
                  </a:ext>
                </a:extLst>
              </p:cNvPr>
              <p:cNvSpPr>
                <a:spLocks/>
              </p:cNvSpPr>
              <p:nvPr/>
            </p:nvSpPr>
            <p:spPr bwMode="auto">
              <a:xfrm>
                <a:off x="2108" y="2887"/>
                <a:ext cx="3" cy="20"/>
              </a:xfrm>
              <a:custGeom>
                <a:avLst/>
                <a:gdLst>
                  <a:gd name="T0" fmla="*/ 0 w 3"/>
                  <a:gd name="T1" fmla="*/ 20 h 20"/>
                  <a:gd name="T2" fmla="*/ 0 w 3"/>
                  <a:gd name="T3" fmla="*/ 14 h 20"/>
                  <a:gd name="T4" fmla="*/ 0 w 3"/>
                  <a:gd name="T5" fmla="*/ 8 h 20"/>
                  <a:gd name="T6" fmla="*/ 3 w 3"/>
                  <a:gd name="T7" fmla="*/ 2 h 20"/>
                  <a:gd name="T8" fmla="*/ 3 w 3"/>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0">
                    <a:moveTo>
                      <a:pt x="0" y="20"/>
                    </a:moveTo>
                    <a:lnTo>
                      <a:pt x="0" y="14"/>
                    </a:lnTo>
                    <a:lnTo>
                      <a:pt x="0" y="8"/>
                    </a:lnTo>
                    <a:lnTo>
                      <a:pt x="3" y="2"/>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78" name="Freeform 344">
                <a:extLst>
                  <a:ext uri="{FF2B5EF4-FFF2-40B4-BE49-F238E27FC236}">
                    <a16:creationId xmlns:a16="http://schemas.microsoft.com/office/drawing/2014/main" id="{5AC1B965-F78D-45B2-A438-ACB9C3A0573A}"/>
                  </a:ext>
                </a:extLst>
              </p:cNvPr>
              <p:cNvSpPr>
                <a:spLocks/>
              </p:cNvSpPr>
              <p:nvPr/>
            </p:nvSpPr>
            <p:spPr bwMode="auto">
              <a:xfrm>
                <a:off x="2111" y="2884"/>
                <a:ext cx="3" cy="3"/>
              </a:xfrm>
              <a:custGeom>
                <a:avLst/>
                <a:gdLst>
                  <a:gd name="T0" fmla="*/ 0 w 3"/>
                  <a:gd name="T1" fmla="*/ 3 h 3"/>
                  <a:gd name="T2" fmla="*/ 0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79" name="Freeform 345">
                <a:extLst>
                  <a:ext uri="{FF2B5EF4-FFF2-40B4-BE49-F238E27FC236}">
                    <a16:creationId xmlns:a16="http://schemas.microsoft.com/office/drawing/2014/main" id="{9B82CDF1-02B9-451F-AEA5-7EBCA09DD4E5}"/>
                  </a:ext>
                </a:extLst>
              </p:cNvPr>
              <p:cNvSpPr>
                <a:spLocks/>
              </p:cNvSpPr>
              <p:nvPr/>
            </p:nvSpPr>
            <p:spPr bwMode="auto">
              <a:xfrm>
                <a:off x="2114" y="2884"/>
                <a:ext cx="3" cy="3"/>
              </a:xfrm>
              <a:custGeom>
                <a:avLst/>
                <a:gdLst>
                  <a:gd name="T0" fmla="*/ 0 w 3"/>
                  <a:gd name="T1" fmla="*/ 0 h 3"/>
                  <a:gd name="T2" fmla="*/ 0 w 3"/>
                  <a:gd name="T3" fmla="*/ 3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3"/>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80" name="Freeform 346">
                <a:extLst>
                  <a:ext uri="{FF2B5EF4-FFF2-40B4-BE49-F238E27FC236}">
                    <a16:creationId xmlns:a16="http://schemas.microsoft.com/office/drawing/2014/main" id="{AF576F94-B77A-4C6E-998D-27852BEEA49B}"/>
                  </a:ext>
                </a:extLst>
              </p:cNvPr>
              <p:cNvSpPr>
                <a:spLocks/>
              </p:cNvSpPr>
              <p:nvPr/>
            </p:nvSpPr>
            <p:spPr bwMode="auto">
              <a:xfrm>
                <a:off x="2117" y="2881"/>
                <a:ext cx="5" cy="6"/>
              </a:xfrm>
              <a:custGeom>
                <a:avLst/>
                <a:gdLst>
                  <a:gd name="T0" fmla="*/ 0 w 5"/>
                  <a:gd name="T1" fmla="*/ 6 h 6"/>
                  <a:gd name="T2" fmla="*/ 3 w 5"/>
                  <a:gd name="T3" fmla="*/ 3 h 6"/>
                  <a:gd name="T4" fmla="*/ 5 w 5"/>
                  <a:gd name="T5" fmla="*/ 0 h 6"/>
                  <a:gd name="T6" fmla="*/ 0 60000 65536"/>
                  <a:gd name="T7" fmla="*/ 0 60000 65536"/>
                  <a:gd name="T8" fmla="*/ 0 60000 65536"/>
                </a:gdLst>
                <a:ahLst/>
                <a:cxnLst>
                  <a:cxn ang="T6">
                    <a:pos x="T0" y="T1"/>
                  </a:cxn>
                  <a:cxn ang="T7">
                    <a:pos x="T2" y="T3"/>
                  </a:cxn>
                  <a:cxn ang="T8">
                    <a:pos x="T4" y="T5"/>
                  </a:cxn>
                </a:cxnLst>
                <a:rect l="0" t="0" r="r" b="b"/>
                <a:pathLst>
                  <a:path w="5" h="6">
                    <a:moveTo>
                      <a:pt x="0" y="6"/>
                    </a:moveTo>
                    <a:lnTo>
                      <a:pt x="3" y="3"/>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81" name="Freeform 347">
                <a:extLst>
                  <a:ext uri="{FF2B5EF4-FFF2-40B4-BE49-F238E27FC236}">
                    <a16:creationId xmlns:a16="http://schemas.microsoft.com/office/drawing/2014/main" id="{2CBEAE84-65B7-4C91-B4EF-FE6B7AC9086D}"/>
                  </a:ext>
                </a:extLst>
              </p:cNvPr>
              <p:cNvSpPr>
                <a:spLocks/>
              </p:cNvSpPr>
              <p:nvPr/>
            </p:nvSpPr>
            <p:spPr bwMode="auto">
              <a:xfrm>
                <a:off x="2122" y="2872"/>
                <a:ext cx="3" cy="9"/>
              </a:xfrm>
              <a:custGeom>
                <a:avLst/>
                <a:gdLst>
                  <a:gd name="T0" fmla="*/ 0 w 3"/>
                  <a:gd name="T1" fmla="*/ 9 h 9"/>
                  <a:gd name="T2" fmla="*/ 3 w 3"/>
                  <a:gd name="T3" fmla="*/ 3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82" name="Freeform 348">
                <a:extLst>
                  <a:ext uri="{FF2B5EF4-FFF2-40B4-BE49-F238E27FC236}">
                    <a16:creationId xmlns:a16="http://schemas.microsoft.com/office/drawing/2014/main" id="{89E0E7F1-2DD7-4480-81F8-DF4FD1B2B50F}"/>
                  </a:ext>
                </a:extLst>
              </p:cNvPr>
              <p:cNvSpPr>
                <a:spLocks/>
              </p:cNvSpPr>
              <p:nvPr/>
            </p:nvSpPr>
            <p:spPr bwMode="auto">
              <a:xfrm>
                <a:off x="2125" y="2866"/>
                <a:ext cx="3" cy="6"/>
              </a:xfrm>
              <a:custGeom>
                <a:avLst/>
                <a:gdLst>
                  <a:gd name="T0" fmla="*/ 0 w 3"/>
                  <a:gd name="T1" fmla="*/ 6 h 6"/>
                  <a:gd name="T2" fmla="*/ 0 w 3"/>
                  <a:gd name="T3" fmla="*/ 3 h 6"/>
                  <a:gd name="T4" fmla="*/ 3 w 3"/>
                  <a:gd name="T5" fmla="*/ 0 h 6"/>
                  <a:gd name="T6" fmla="*/ 3 w 3"/>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6">
                    <a:moveTo>
                      <a:pt x="0" y="6"/>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83" name="Freeform 349">
                <a:extLst>
                  <a:ext uri="{FF2B5EF4-FFF2-40B4-BE49-F238E27FC236}">
                    <a16:creationId xmlns:a16="http://schemas.microsoft.com/office/drawing/2014/main" id="{0B378FC1-C566-4FB1-ACB8-BDED7B19B17F}"/>
                  </a:ext>
                </a:extLst>
              </p:cNvPr>
              <p:cNvSpPr>
                <a:spLocks/>
              </p:cNvSpPr>
              <p:nvPr/>
            </p:nvSpPr>
            <p:spPr bwMode="auto">
              <a:xfrm>
                <a:off x="2128" y="2866"/>
                <a:ext cx="3" cy="15"/>
              </a:xfrm>
              <a:custGeom>
                <a:avLst/>
                <a:gdLst>
                  <a:gd name="T0" fmla="*/ 0 w 3"/>
                  <a:gd name="T1" fmla="*/ 0 h 15"/>
                  <a:gd name="T2" fmla="*/ 0 w 3"/>
                  <a:gd name="T3" fmla="*/ 3 h 15"/>
                  <a:gd name="T4" fmla="*/ 0 w 3"/>
                  <a:gd name="T5" fmla="*/ 6 h 15"/>
                  <a:gd name="T6" fmla="*/ 3 w 3"/>
                  <a:gd name="T7" fmla="*/ 12 h 15"/>
                  <a:gd name="T8" fmla="*/ 3 w 3"/>
                  <a:gd name="T9" fmla="*/ 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5">
                    <a:moveTo>
                      <a:pt x="0" y="0"/>
                    </a:moveTo>
                    <a:lnTo>
                      <a:pt x="0" y="3"/>
                    </a:lnTo>
                    <a:lnTo>
                      <a:pt x="0" y="6"/>
                    </a:lnTo>
                    <a:lnTo>
                      <a:pt x="3" y="12"/>
                    </a:lnTo>
                    <a:lnTo>
                      <a:pt x="3" y="1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84" name="Freeform 350">
                <a:extLst>
                  <a:ext uri="{FF2B5EF4-FFF2-40B4-BE49-F238E27FC236}">
                    <a16:creationId xmlns:a16="http://schemas.microsoft.com/office/drawing/2014/main" id="{4436C7F5-2C10-494A-AECB-FEDCC7065B2B}"/>
                  </a:ext>
                </a:extLst>
              </p:cNvPr>
              <p:cNvSpPr>
                <a:spLocks/>
              </p:cNvSpPr>
              <p:nvPr/>
            </p:nvSpPr>
            <p:spPr bwMode="auto">
              <a:xfrm>
                <a:off x="2131" y="2881"/>
                <a:ext cx="6" cy="1"/>
              </a:xfrm>
              <a:custGeom>
                <a:avLst/>
                <a:gdLst>
                  <a:gd name="T0" fmla="*/ 0 w 6"/>
                  <a:gd name="T1" fmla="*/ 0 h 1"/>
                  <a:gd name="T2" fmla="*/ 3 w 6"/>
                  <a:gd name="T3" fmla="*/ 0 h 1"/>
                  <a:gd name="T4" fmla="*/ 6 w 6"/>
                  <a:gd name="T5" fmla="*/ 0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85" name="Line 351">
                <a:extLst>
                  <a:ext uri="{FF2B5EF4-FFF2-40B4-BE49-F238E27FC236}">
                    <a16:creationId xmlns:a16="http://schemas.microsoft.com/office/drawing/2014/main" id="{4002A0B1-71DE-4B7F-B7F6-E5C0282AE4A2}"/>
                  </a:ext>
                </a:extLst>
              </p:cNvPr>
              <p:cNvSpPr>
                <a:spLocks noChangeShapeType="1"/>
              </p:cNvSpPr>
              <p:nvPr/>
            </p:nvSpPr>
            <p:spPr bwMode="auto">
              <a:xfrm flipV="1">
                <a:off x="2137" y="2878"/>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86" name="Freeform 352">
                <a:extLst>
                  <a:ext uri="{FF2B5EF4-FFF2-40B4-BE49-F238E27FC236}">
                    <a16:creationId xmlns:a16="http://schemas.microsoft.com/office/drawing/2014/main" id="{831761B4-C857-4106-A9A4-4FD7B11EAC23}"/>
                  </a:ext>
                </a:extLst>
              </p:cNvPr>
              <p:cNvSpPr>
                <a:spLocks/>
              </p:cNvSpPr>
              <p:nvPr/>
            </p:nvSpPr>
            <p:spPr bwMode="auto">
              <a:xfrm>
                <a:off x="2140" y="2866"/>
                <a:ext cx="3" cy="12"/>
              </a:xfrm>
              <a:custGeom>
                <a:avLst/>
                <a:gdLst>
                  <a:gd name="T0" fmla="*/ 0 w 3"/>
                  <a:gd name="T1" fmla="*/ 12 h 12"/>
                  <a:gd name="T2" fmla="*/ 0 w 3"/>
                  <a:gd name="T3" fmla="*/ 9 h 12"/>
                  <a:gd name="T4" fmla="*/ 0 w 3"/>
                  <a:gd name="T5" fmla="*/ 6 h 12"/>
                  <a:gd name="T6" fmla="*/ 3 w 3"/>
                  <a:gd name="T7" fmla="*/ 3 h 12"/>
                  <a:gd name="T8" fmla="*/ 3 w 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2">
                    <a:moveTo>
                      <a:pt x="0" y="12"/>
                    </a:moveTo>
                    <a:lnTo>
                      <a:pt x="0" y="9"/>
                    </a:lnTo>
                    <a:lnTo>
                      <a:pt x="0" y="6"/>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87" name="Freeform 353">
                <a:extLst>
                  <a:ext uri="{FF2B5EF4-FFF2-40B4-BE49-F238E27FC236}">
                    <a16:creationId xmlns:a16="http://schemas.microsoft.com/office/drawing/2014/main" id="{1C7886CC-1454-44FD-A72B-2DCACFFE19B4}"/>
                  </a:ext>
                </a:extLst>
              </p:cNvPr>
              <p:cNvSpPr>
                <a:spLocks/>
              </p:cNvSpPr>
              <p:nvPr/>
            </p:nvSpPr>
            <p:spPr bwMode="auto">
              <a:xfrm>
                <a:off x="2143" y="2866"/>
                <a:ext cx="3" cy="9"/>
              </a:xfrm>
              <a:custGeom>
                <a:avLst/>
                <a:gdLst>
                  <a:gd name="T0" fmla="*/ 0 w 3"/>
                  <a:gd name="T1" fmla="*/ 0 h 9"/>
                  <a:gd name="T2" fmla="*/ 0 w 3"/>
                  <a:gd name="T3" fmla="*/ 3 h 9"/>
                  <a:gd name="T4" fmla="*/ 3 w 3"/>
                  <a:gd name="T5" fmla="*/ 9 h 9"/>
                  <a:gd name="T6" fmla="*/ 0 60000 65536"/>
                  <a:gd name="T7" fmla="*/ 0 60000 65536"/>
                  <a:gd name="T8" fmla="*/ 0 60000 65536"/>
                </a:gdLst>
                <a:ahLst/>
                <a:cxnLst>
                  <a:cxn ang="T6">
                    <a:pos x="T0" y="T1"/>
                  </a:cxn>
                  <a:cxn ang="T7">
                    <a:pos x="T2" y="T3"/>
                  </a:cxn>
                  <a:cxn ang="T8">
                    <a:pos x="T4" y="T5"/>
                  </a:cxn>
                </a:cxnLst>
                <a:rect l="0" t="0" r="r" b="b"/>
                <a:pathLst>
                  <a:path w="3" h="9">
                    <a:moveTo>
                      <a:pt x="0" y="0"/>
                    </a:moveTo>
                    <a:lnTo>
                      <a:pt x="0" y="3"/>
                    </a:lnTo>
                    <a:lnTo>
                      <a:pt x="3"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88" name="Freeform 354">
                <a:extLst>
                  <a:ext uri="{FF2B5EF4-FFF2-40B4-BE49-F238E27FC236}">
                    <a16:creationId xmlns:a16="http://schemas.microsoft.com/office/drawing/2014/main" id="{6974B945-E1C7-449C-82A3-D567B3C0909E}"/>
                  </a:ext>
                </a:extLst>
              </p:cNvPr>
              <p:cNvSpPr>
                <a:spLocks/>
              </p:cNvSpPr>
              <p:nvPr/>
            </p:nvSpPr>
            <p:spPr bwMode="auto">
              <a:xfrm>
                <a:off x="2146" y="2875"/>
                <a:ext cx="5" cy="17"/>
              </a:xfrm>
              <a:custGeom>
                <a:avLst/>
                <a:gdLst>
                  <a:gd name="T0" fmla="*/ 0 w 5"/>
                  <a:gd name="T1" fmla="*/ 0 h 17"/>
                  <a:gd name="T2" fmla="*/ 2 w 5"/>
                  <a:gd name="T3" fmla="*/ 9 h 17"/>
                  <a:gd name="T4" fmla="*/ 5 w 5"/>
                  <a:gd name="T5" fmla="*/ 14 h 17"/>
                  <a:gd name="T6" fmla="*/ 5 w 5"/>
                  <a:gd name="T7" fmla="*/ 17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7">
                    <a:moveTo>
                      <a:pt x="0" y="0"/>
                    </a:moveTo>
                    <a:lnTo>
                      <a:pt x="2" y="9"/>
                    </a:lnTo>
                    <a:lnTo>
                      <a:pt x="5" y="14"/>
                    </a:lnTo>
                    <a:lnTo>
                      <a:pt x="5" y="17"/>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89" name="Freeform 355">
                <a:extLst>
                  <a:ext uri="{FF2B5EF4-FFF2-40B4-BE49-F238E27FC236}">
                    <a16:creationId xmlns:a16="http://schemas.microsoft.com/office/drawing/2014/main" id="{3B865509-9155-4D51-BB31-767BA2F6C654}"/>
                  </a:ext>
                </a:extLst>
              </p:cNvPr>
              <p:cNvSpPr>
                <a:spLocks/>
              </p:cNvSpPr>
              <p:nvPr/>
            </p:nvSpPr>
            <p:spPr bwMode="auto">
              <a:xfrm>
                <a:off x="2151" y="2892"/>
                <a:ext cx="3" cy="3"/>
              </a:xfrm>
              <a:custGeom>
                <a:avLst/>
                <a:gdLst>
                  <a:gd name="T0" fmla="*/ 0 w 3"/>
                  <a:gd name="T1" fmla="*/ 0 h 3"/>
                  <a:gd name="T2" fmla="*/ 3 w 3"/>
                  <a:gd name="T3" fmla="*/ 3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90" name="Freeform 356">
                <a:extLst>
                  <a:ext uri="{FF2B5EF4-FFF2-40B4-BE49-F238E27FC236}">
                    <a16:creationId xmlns:a16="http://schemas.microsoft.com/office/drawing/2014/main" id="{A73355B1-7D93-44CD-AD21-2033637F19C3}"/>
                  </a:ext>
                </a:extLst>
              </p:cNvPr>
              <p:cNvSpPr>
                <a:spLocks/>
              </p:cNvSpPr>
              <p:nvPr/>
            </p:nvSpPr>
            <p:spPr bwMode="auto">
              <a:xfrm>
                <a:off x="2154" y="2887"/>
                <a:ext cx="3" cy="8"/>
              </a:xfrm>
              <a:custGeom>
                <a:avLst/>
                <a:gdLst>
                  <a:gd name="T0" fmla="*/ 0 w 3"/>
                  <a:gd name="T1" fmla="*/ 8 h 8"/>
                  <a:gd name="T2" fmla="*/ 0 w 3"/>
                  <a:gd name="T3" fmla="*/ 5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0" y="5"/>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91" name="Line 357">
                <a:extLst>
                  <a:ext uri="{FF2B5EF4-FFF2-40B4-BE49-F238E27FC236}">
                    <a16:creationId xmlns:a16="http://schemas.microsoft.com/office/drawing/2014/main" id="{05C7A7AE-7D96-4BA7-A5DB-BAEB10C30470}"/>
                  </a:ext>
                </a:extLst>
              </p:cNvPr>
              <p:cNvSpPr>
                <a:spLocks noChangeShapeType="1"/>
              </p:cNvSpPr>
              <p:nvPr/>
            </p:nvSpPr>
            <p:spPr bwMode="auto">
              <a:xfrm flipV="1">
                <a:off x="2157" y="2878"/>
                <a:ext cx="3" cy="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92" name="Freeform 358">
                <a:extLst>
                  <a:ext uri="{FF2B5EF4-FFF2-40B4-BE49-F238E27FC236}">
                    <a16:creationId xmlns:a16="http://schemas.microsoft.com/office/drawing/2014/main" id="{B3A269CA-44C4-4092-963F-D4F7F0610E08}"/>
                  </a:ext>
                </a:extLst>
              </p:cNvPr>
              <p:cNvSpPr>
                <a:spLocks/>
              </p:cNvSpPr>
              <p:nvPr/>
            </p:nvSpPr>
            <p:spPr bwMode="auto">
              <a:xfrm>
                <a:off x="2160" y="2872"/>
                <a:ext cx="6" cy="6"/>
              </a:xfrm>
              <a:custGeom>
                <a:avLst/>
                <a:gdLst>
                  <a:gd name="T0" fmla="*/ 0 w 6"/>
                  <a:gd name="T1" fmla="*/ 6 h 6"/>
                  <a:gd name="T2" fmla="*/ 3 w 6"/>
                  <a:gd name="T3" fmla="*/ 3 h 6"/>
                  <a:gd name="T4" fmla="*/ 6 w 6"/>
                  <a:gd name="T5" fmla="*/ 0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93" name="Freeform 359">
                <a:extLst>
                  <a:ext uri="{FF2B5EF4-FFF2-40B4-BE49-F238E27FC236}">
                    <a16:creationId xmlns:a16="http://schemas.microsoft.com/office/drawing/2014/main" id="{52EC2C9E-C608-4C6B-9B72-8289D5CB383E}"/>
                  </a:ext>
                </a:extLst>
              </p:cNvPr>
              <p:cNvSpPr>
                <a:spLocks/>
              </p:cNvSpPr>
              <p:nvPr/>
            </p:nvSpPr>
            <p:spPr bwMode="auto">
              <a:xfrm>
                <a:off x="2166" y="2872"/>
                <a:ext cx="3" cy="15"/>
              </a:xfrm>
              <a:custGeom>
                <a:avLst/>
                <a:gdLst>
                  <a:gd name="T0" fmla="*/ 0 w 3"/>
                  <a:gd name="T1" fmla="*/ 0 h 15"/>
                  <a:gd name="T2" fmla="*/ 0 w 3"/>
                  <a:gd name="T3" fmla="*/ 3 h 15"/>
                  <a:gd name="T4" fmla="*/ 3 w 3"/>
                  <a:gd name="T5" fmla="*/ 9 h 15"/>
                  <a:gd name="T6" fmla="*/ 3 w 3"/>
                  <a:gd name="T7" fmla="*/ 12 h 15"/>
                  <a:gd name="T8" fmla="*/ 3 w 3"/>
                  <a:gd name="T9" fmla="*/ 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5">
                    <a:moveTo>
                      <a:pt x="0" y="0"/>
                    </a:moveTo>
                    <a:lnTo>
                      <a:pt x="0" y="3"/>
                    </a:lnTo>
                    <a:lnTo>
                      <a:pt x="3" y="9"/>
                    </a:lnTo>
                    <a:lnTo>
                      <a:pt x="3" y="12"/>
                    </a:lnTo>
                    <a:lnTo>
                      <a:pt x="3" y="1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94" name="Freeform 360">
                <a:extLst>
                  <a:ext uri="{FF2B5EF4-FFF2-40B4-BE49-F238E27FC236}">
                    <a16:creationId xmlns:a16="http://schemas.microsoft.com/office/drawing/2014/main" id="{28844060-6DAE-43BD-BA92-457C4C372987}"/>
                  </a:ext>
                </a:extLst>
              </p:cNvPr>
              <p:cNvSpPr>
                <a:spLocks/>
              </p:cNvSpPr>
              <p:nvPr/>
            </p:nvSpPr>
            <p:spPr bwMode="auto">
              <a:xfrm>
                <a:off x="2169" y="2869"/>
                <a:ext cx="2" cy="18"/>
              </a:xfrm>
              <a:custGeom>
                <a:avLst/>
                <a:gdLst>
                  <a:gd name="T0" fmla="*/ 0 w 2"/>
                  <a:gd name="T1" fmla="*/ 18 h 18"/>
                  <a:gd name="T2" fmla="*/ 0 w 2"/>
                  <a:gd name="T3" fmla="*/ 15 h 18"/>
                  <a:gd name="T4" fmla="*/ 0 w 2"/>
                  <a:gd name="T5" fmla="*/ 12 h 18"/>
                  <a:gd name="T6" fmla="*/ 2 w 2"/>
                  <a:gd name="T7" fmla="*/ 6 h 18"/>
                  <a:gd name="T8" fmla="*/ 2 w 2"/>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8">
                    <a:moveTo>
                      <a:pt x="0" y="18"/>
                    </a:moveTo>
                    <a:lnTo>
                      <a:pt x="0" y="15"/>
                    </a:lnTo>
                    <a:lnTo>
                      <a:pt x="0" y="12"/>
                    </a:lnTo>
                    <a:lnTo>
                      <a:pt x="2" y="6"/>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95" name="Freeform 361">
                <a:extLst>
                  <a:ext uri="{FF2B5EF4-FFF2-40B4-BE49-F238E27FC236}">
                    <a16:creationId xmlns:a16="http://schemas.microsoft.com/office/drawing/2014/main" id="{52E338D5-026C-4594-8658-8C7120430B14}"/>
                  </a:ext>
                </a:extLst>
              </p:cNvPr>
              <p:cNvSpPr>
                <a:spLocks/>
              </p:cNvSpPr>
              <p:nvPr/>
            </p:nvSpPr>
            <p:spPr bwMode="auto">
              <a:xfrm>
                <a:off x="2171" y="2861"/>
                <a:ext cx="3" cy="8"/>
              </a:xfrm>
              <a:custGeom>
                <a:avLst/>
                <a:gdLst>
                  <a:gd name="T0" fmla="*/ 0 w 3"/>
                  <a:gd name="T1" fmla="*/ 8 h 8"/>
                  <a:gd name="T2" fmla="*/ 0 w 3"/>
                  <a:gd name="T3" fmla="*/ 3 h 8"/>
                  <a:gd name="T4" fmla="*/ 3 w 3"/>
                  <a:gd name="T5" fmla="*/ 0 h 8"/>
                  <a:gd name="T6" fmla="*/ 3 w 3"/>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8">
                    <a:moveTo>
                      <a:pt x="0" y="8"/>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96" name="Freeform 362">
                <a:extLst>
                  <a:ext uri="{FF2B5EF4-FFF2-40B4-BE49-F238E27FC236}">
                    <a16:creationId xmlns:a16="http://schemas.microsoft.com/office/drawing/2014/main" id="{1B3660F8-D770-47B1-8AC2-30F369DBC956}"/>
                  </a:ext>
                </a:extLst>
              </p:cNvPr>
              <p:cNvSpPr>
                <a:spLocks/>
              </p:cNvSpPr>
              <p:nvPr/>
            </p:nvSpPr>
            <p:spPr bwMode="auto">
              <a:xfrm>
                <a:off x="2174" y="2861"/>
                <a:ext cx="6" cy="14"/>
              </a:xfrm>
              <a:custGeom>
                <a:avLst/>
                <a:gdLst>
                  <a:gd name="T0" fmla="*/ 0 w 6"/>
                  <a:gd name="T1" fmla="*/ 0 h 14"/>
                  <a:gd name="T2" fmla="*/ 0 w 6"/>
                  <a:gd name="T3" fmla="*/ 3 h 14"/>
                  <a:gd name="T4" fmla="*/ 3 w 6"/>
                  <a:gd name="T5" fmla="*/ 5 h 14"/>
                  <a:gd name="T6" fmla="*/ 6 w 6"/>
                  <a:gd name="T7" fmla="*/ 11 h 14"/>
                  <a:gd name="T8" fmla="*/ 6 w 6"/>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4">
                    <a:moveTo>
                      <a:pt x="0" y="0"/>
                    </a:moveTo>
                    <a:lnTo>
                      <a:pt x="0" y="3"/>
                    </a:lnTo>
                    <a:lnTo>
                      <a:pt x="3" y="5"/>
                    </a:lnTo>
                    <a:lnTo>
                      <a:pt x="6" y="11"/>
                    </a:lnTo>
                    <a:lnTo>
                      <a:pt x="6" y="14"/>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97" name="Freeform 363">
                <a:extLst>
                  <a:ext uri="{FF2B5EF4-FFF2-40B4-BE49-F238E27FC236}">
                    <a16:creationId xmlns:a16="http://schemas.microsoft.com/office/drawing/2014/main" id="{FC96F73C-BE99-403D-9D73-BE0094479BFD}"/>
                  </a:ext>
                </a:extLst>
              </p:cNvPr>
              <p:cNvSpPr>
                <a:spLocks/>
              </p:cNvSpPr>
              <p:nvPr/>
            </p:nvSpPr>
            <p:spPr bwMode="auto">
              <a:xfrm>
                <a:off x="2180" y="2875"/>
                <a:ext cx="3" cy="6"/>
              </a:xfrm>
              <a:custGeom>
                <a:avLst/>
                <a:gdLst>
                  <a:gd name="T0" fmla="*/ 0 w 3"/>
                  <a:gd name="T1" fmla="*/ 0 h 6"/>
                  <a:gd name="T2" fmla="*/ 3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3"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98" name="Freeform 364">
                <a:extLst>
                  <a:ext uri="{FF2B5EF4-FFF2-40B4-BE49-F238E27FC236}">
                    <a16:creationId xmlns:a16="http://schemas.microsoft.com/office/drawing/2014/main" id="{A82C0530-D4FB-4B6B-BB88-A5FF37D9A1D5}"/>
                  </a:ext>
                </a:extLst>
              </p:cNvPr>
              <p:cNvSpPr>
                <a:spLocks/>
              </p:cNvSpPr>
              <p:nvPr/>
            </p:nvSpPr>
            <p:spPr bwMode="auto">
              <a:xfrm>
                <a:off x="2183" y="2878"/>
                <a:ext cx="3" cy="3"/>
              </a:xfrm>
              <a:custGeom>
                <a:avLst/>
                <a:gdLst>
                  <a:gd name="T0" fmla="*/ 0 w 3"/>
                  <a:gd name="T1" fmla="*/ 3 h 3"/>
                  <a:gd name="T2" fmla="*/ 0 w 3"/>
                  <a:gd name="T3" fmla="*/ 3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99" name="Freeform 365">
                <a:extLst>
                  <a:ext uri="{FF2B5EF4-FFF2-40B4-BE49-F238E27FC236}">
                    <a16:creationId xmlns:a16="http://schemas.microsoft.com/office/drawing/2014/main" id="{6969FF08-19D4-496B-B153-53974A13EF72}"/>
                  </a:ext>
                </a:extLst>
              </p:cNvPr>
              <p:cNvSpPr>
                <a:spLocks/>
              </p:cNvSpPr>
              <p:nvPr/>
            </p:nvSpPr>
            <p:spPr bwMode="auto">
              <a:xfrm>
                <a:off x="2186" y="2878"/>
                <a:ext cx="3" cy="3"/>
              </a:xfrm>
              <a:custGeom>
                <a:avLst/>
                <a:gdLst>
                  <a:gd name="T0" fmla="*/ 0 w 3"/>
                  <a:gd name="T1" fmla="*/ 0 h 3"/>
                  <a:gd name="T2" fmla="*/ 0 w 3"/>
                  <a:gd name="T3" fmla="*/ 0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0"/>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00" name="Line 366">
                <a:extLst>
                  <a:ext uri="{FF2B5EF4-FFF2-40B4-BE49-F238E27FC236}">
                    <a16:creationId xmlns:a16="http://schemas.microsoft.com/office/drawing/2014/main" id="{05CAA5AE-C4C2-43D4-8175-F8E1E10781D4}"/>
                  </a:ext>
                </a:extLst>
              </p:cNvPr>
              <p:cNvSpPr>
                <a:spLocks noChangeShapeType="1"/>
              </p:cNvSpPr>
              <p:nvPr/>
            </p:nvSpPr>
            <p:spPr bwMode="auto">
              <a:xfrm flipV="1">
                <a:off x="2189" y="2878"/>
                <a:ext cx="5"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01" name="Freeform 367">
                <a:extLst>
                  <a:ext uri="{FF2B5EF4-FFF2-40B4-BE49-F238E27FC236}">
                    <a16:creationId xmlns:a16="http://schemas.microsoft.com/office/drawing/2014/main" id="{DD9AC246-62D7-49B3-A712-DF7BAD7E6CA6}"/>
                  </a:ext>
                </a:extLst>
              </p:cNvPr>
              <p:cNvSpPr>
                <a:spLocks/>
              </p:cNvSpPr>
              <p:nvPr/>
            </p:nvSpPr>
            <p:spPr bwMode="auto">
              <a:xfrm>
                <a:off x="2194" y="2869"/>
                <a:ext cx="3" cy="9"/>
              </a:xfrm>
              <a:custGeom>
                <a:avLst/>
                <a:gdLst>
                  <a:gd name="T0" fmla="*/ 0 w 3"/>
                  <a:gd name="T1" fmla="*/ 9 h 9"/>
                  <a:gd name="T2" fmla="*/ 3 w 3"/>
                  <a:gd name="T3" fmla="*/ 6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02" name="Line 368">
                <a:extLst>
                  <a:ext uri="{FF2B5EF4-FFF2-40B4-BE49-F238E27FC236}">
                    <a16:creationId xmlns:a16="http://schemas.microsoft.com/office/drawing/2014/main" id="{47F9BA7A-5A7C-4B57-BC95-F7730DBFA4D7}"/>
                  </a:ext>
                </a:extLst>
              </p:cNvPr>
              <p:cNvSpPr>
                <a:spLocks noChangeShapeType="1"/>
              </p:cNvSpPr>
              <p:nvPr/>
            </p:nvSpPr>
            <p:spPr bwMode="auto">
              <a:xfrm flipV="1">
                <a:off x="2197" y="2864"/>
                <a:ext cx="3" cy="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03" name="Freeform 369">
                <a:extLst>
                  <a:ext uri="{FF2B5EF4-FFF2-40B4-BE49-F238E27FC236}">
                    <a16:creationId xmlns:a16="http://schemas.microsoft.com/office/drawing/2014/main" id="{AD65DF60-CE6B-408D-A1BD-4BF3093E26B3}"/>
                  </a:ext>
                </a:extLst>
              </p:cNvPr>
              <p:cNvSpPr>
                <a:spLocks/>
              </p:cNvSpPr>
              <p:nvPr/>
            </p:nvSpPr>
            <p:spPr bwMode="auto">
              <a:xfrm>
                <a:off x="2200" y="2858"/>
                <a:ext cx="3" cy="6"/>
              </a:xfrm>
              <a:custGeom>
                <a:avLst/>
                <a:gdLst>
                  <a:gd name="T0" fmla="*/ 0 w 3"/>
                  <a:gd name="T1" fmla="*/ 6 h 6"/>
                  <a:gd name="T2" fmla="*/ 0 w 3"/>
                  <a:gd name="T3" fmla="*/ 0 h 6"/>
                  <a:gd name="T4" fmla="*/ 3 w 3"/>
                  <a:gd name="T5" fmla="*/ 0 h 6"/>
                  <a:gd name="T6" fmla="*/ 3 w 3"/>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6">
                    <a:moveTo>
                      <a:pt x="0" y="6"/>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04" name="Freeform 370">
                <a:extLst>
                  <a:ext uri="{FF2B5EF4-FFF2-40B4-BE49-F238E27FC236}">
                    <a16:creationId xmlns:a16="http://schemas.microsoft.com/office/drawing/2014/main" id="{731B03A1-2389-4384-9F7F-36579EB710DC}"/>
                  </a:ext>
                </a:extLst>
              </p:cNvPr>
              <p:cNvSpPr>
                <a:spLocks/>
              </p:cNvSpPr>
              <p:nvPr/>
            </p:nvSpPr>
            <p:spPr bwMode="auto">
              <a:xfrm>
                <a:off x="2203" y="2858"/>
                <a:ext cx="3" cy="26"/>
              </a:xfrm>
              <a:custGeom>
                <a:avLst/>
                <a:gdLst>
                  <a:gd name="T0" fmla="*/ 0 w 3"/>
                  <a:gd name="T1" fmla="*/ 0 h 26"/>
                  <a:gd name="T2" fmla="*/ 0 w 3"/>
                  <a:gd name="T3" fmla="*/ 6 h 26"/>
                  <a:gd name="T4" fmla="*/ 0 w 3"/>
                  <a:gd name="T5" fmla="*/ 11 h 26"/>
                  <a:gd name="T6" fmla="*/ 3 w 3"/>
                  <a:gd name="T7" fmla="*/ 20 h 26"/>
                  <a:gd name="T8" fmla="*/ 3 w 3"/>
                  <a:gd name="T9" fmla="*/ 26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6">
                    <a:moveTo>
                      <a:pt x="0" y="0"/>
                    </a:moveTo>
                    <a:lnTo>
                      <a:pt x="0" y="6"/>
                    </a:lnTo>
                    <a:lnTo>
                      <a:pt x="0" y="11"/>
                    </a:lnTo>
                    <a:lnTo>
                      <a:pt x="3" y="20"/>
                    </a:lnTo>
                    <a:lnTo>
                      <a:pt x="3" y="2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05" name="Freeform 371">
                <a:extLst>
                  <a:ext uri="{FF2B5EF4-FFF2-40B4-BE49-F238E27FC236}">
                    <a16:creationId xmlns:a16="http://schemas.microsoft.com/office/drawing/2014/main" id="{6DA3A329-504D-48BC-95CC-8EDBE3C1F3E4}"/>
                  </a:ext>
                </a:extLst>
              </p:cNvPr>
              <p:cNvSpPr>
                <a:spLocks/>
              </p:cNvSpPr>
              <p:nvPr/>
            </p:nvSpPr>
            <p:spPr bwMode="auto">
              <a:xfrm>
                <a:off x="2206" y="2878"/>
                <a:ext cx="6" cy="6"/>
              </a:xfrm>
              <a:custGeom>
                <a:avLst/>
                <a:gdLst>
                  <a:gd name="T0" fmla="*/ 0 w 6"/>
                  <a:gd name="T1" fmla="*/ 6 h 6"/>
                  <a:gd name="T2" fmla="*/ 0 w 6"/>
                  <a:gd name="T3" fmla="*/ 6 h 6"/>
                  <a:gd name="T4" fmla="*/ 3 w 6"/>
                  <a:gd name="T5" fmla="*/ 6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0" y="6"/>
                    </a:lnTo>
                    <a:lnTo>
                      <a:pt x="3" y="6"/>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06" name="Freeform 372">
                <a:extLst>
                  <a:ext uri="{FF2B5EF4-FFF2-40B4-BE49-F238E27FC236}">
                    <a16:creationId xmlns:a16="http://schemas.microsoft.com/office/drawing/2014/main" id="{C37A82B3-97B1-4B26-B906-53A3AEF3A71F}"/>
                  </a:ext>
                </a:extLst>
              </p:cNvPr>
              <p:cNvSpPr>
                <a:spLocks/>
              </p:cNvSpPr>
              <p:nvPr/>
            </p:nvSpPr>
            <p:spPr bwMode="auto">
              <a:xfrm>
                <a:off x="2212" y="2872"/>
                <a:ext cx="3" cy="6"/>
              </a:xfrm>
              <a:custGeom>
                <a:avLst/>
                <a:gdLst>
                  <a:gd name="T0" fmla="*/ 0 w 3"/>
                  <a:gd name="T1" fmla="*/ 6 h 6"/>
                  <a:gd name="T2" fmla="*/ 3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07" name="Freeform 373">
                <a:extLst>
                  <a:ext uri="{FF2B5EF4-FFF2-40B4-BE49-F238E27FC236}">
                    <a16:creationId xmlns:a16="http://schemas.microsoft.com/office/drawing/2014/main" id="{C244EC85-F6EC-4E96-8E72-522712CABBDC}"/>
                  </a:ext>
                </a:extLst>
              </p:cNvPr>
              <p:cNvSpPr>
                <a:spLocks/>
              </p:cNvSpPr>
              <p:nvPr/>
            </p:nvSpPr>
            <p:spPr bwMode="auto">
              <a:xfrm>
                <a:off x="2215" y="2872"/>
                <a:ext cx="3" cy="3"/>
              </a:xfrm>
              <a:custGeom>
                <a:avLst/>
                <a:gdLst>
                  <a:gd name="T0" fmla="*/ 0 w 3"/>
                  <a:gd name="T1" fmla="*/ 0 h 3"/>
                  <a:gd name="T2" fmla="*/ 0 w 3"/>
                  <a:gd name="T3" fmla="*/ 0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0"/>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08" name="Freeform 374">
                <a:extLst>
                  <a:ext uri="{FF2B5EF4-FFF2-40B4-BE49-F238E27FC236}">
                    <a16:creationId xmlns:a16="http://schemas.microsoft.com/office/drawing/2014/main" id="{C3D02892-ECC8-4081-B4E9-798DDE8C8E67}"/>
                  </a:ext>
                </a:extLst>
              </p:cNvPr>
              <p:cNvSpPr>
                <a:spLocks/>
              </p:cNvSpPr>
              <p:nvPr/>
            </p:nvSpPr>
            <p:spPr bwMode="auto">
              <a:xfrm>
                <a:off x="2218" y="2869"/>
                <a:ext cx="2" cy="6"/>
              </a:xfrm>
              <a:custGeom>
                <a:avLst/>
                <a:gdLst>
                  <a:gd name="T0" fmla="*/ 0 w 2"/>
                  <a:gd name="T1" fmla="*/ 6 h 6"/>
                  <a:gd name="T2" fmla="*/ 0 w 2"/>
                  <a:gd name="T3" fmla="*/ 3 h 6"/>
                  <a:gd name="T4" fmla="*/ 2 w 2"/>
                  <a:gd name="T5" fmla="*/ 0 h 6"/>
                  <a:gd name="T6" fmla="*/ 0 60000 65536"/>
                  <a:gd name="T7" fmla="*/ 0 60000 65536"/>
                  <a:gd name="T8" fmla="*/ 0 60000 65536"/>
                </a:gdLst>
                <a:ahLst/>
                <a:cxnLst>
                  <a:cxn ang="T6">
                    <a:pos x="T0" y="T1"/>
                  </a:cxn>
                  <a:cxn ang="T7">
                    <a:pos x="T2" y="T3"/>
                  </a:cxn>
                  <a:cxn ang="T8">
                    <a:pos x="T4" y="T5"/>
                  </a:cxn>
                </a:cxnLst>
                <a:rect l="0" t="0" r="r" b="b"/>
                <a:pathLst>
                  <a:path w="2" h="6">
                    <a:moveTo>
                      <a:pt x="0" y="6"/>
                    </a:moveTo>
                    <a:lnTo>
                      <a:pt x="0" y="3"/>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09" name="Freeform 375">
                <a:extLst>
                  <a:ext uri="{FF2B5EF4-FFF2-40B4-BE49-F238E27FC236}">
                    <a16:creationId xmlns:a16="http://schemas.microsoft.com/office/drawing/2014/main" id="{79CC2212-41FA-4254-8036-2A90CE3FB7FB}"/>
                  </a:ext>
                </a:extLst>
              </p:cNvPr>
              <p:cNvSpPr>
                <a:spLocks/>
              </p:cNvSpPr>
              <p:nvPr/>
            </p:nvSpPr>
            <p:spPr bwMode="auto">
              <a:xfrm>
                <a:off x="2220" y="2869"/>
                <a:ext cx="6" cy="6"/>
              </a:xfrm>
              <a:custGeom>
                <a:avLst/>
                <a:gdLst>
                  <a:gd name="T0" fmla="*/ 0 w 6"/>
                  <a:gd name="T1" fmla="*/ 0 h 6"/>
                  <a:gd name="T2" fmla="*/ 3 w 6"/>
                  <a:gd name="T3" fmla="*/ 3 h 6"/>
                  <a:gd name="T4" fmla="*/ 6 w 6"/>
                  <a:gd name="T5" fmla="*/ 6 h 6"/>
                  <a:gd name="T6" fmla="*/ 0 60000 65536"/>
                  <a:gd name="T7" fmla="*/ 0 60000 65536"/>
                  <a:gd name="T8" fmla="*/ 0 60000 65536"/>
                </a:gdLst>
                <a:ahLst/>
                <a:cxnLst>
                  <a:cxn ang="T6">
                    <a:pos x="T0" y="T1"/>
                  </a:cxn>
                  <a:cxn ang="T7">
                    <a:pos x="T2" y="T3"/>
                  </a:cxn>
                  <a:cxn ang="T8">
                    <a:pos x="T4" y="T5"/>
                  </a:cxn>
                </a:cxnLst>
                <a:rect l="0" t="0" r="r" b="b"/>
                <a:pathLst>
                  <a:path w="6" h="6">
                    <a:moveTo>
                      <a:pt x="0" y="0"/>
                    </a:moveTo>
                    <a:lnTo>
                      <a:pt x="3" y="3"/>
                    </a:lnTo>
                    <a:lnTo>
                      <a:pt x="6"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10" name="Freeform 376">
                <a:extLst>
                  <a:ext uri="{FF2B5EF4-FFF2-40B4-BE49-F238E27FC236}">
                    <a16:creationId xmlns:a16="http://schemas.microsoft.com/office/drawing/2014/main" id="{671AB538-DA37-49A0-8458-14624539B799}"/>
                  </a:ext>
                </a:extLst>
              </p:cNvPr>
              <p:cNvSpPr>
                <a:spLocks/>
              </p:cNvSpPr>
              <p:nvPr/>
            </p:nvSpPr>
            <p:spPr bwMode="auto">
              <a:xfrm>
                <a:off x="2226" y="2875"/>
                <a:ext cx="3" cy="3"/>
              </a:xfrm>
              <a:custGeom>
                <a:avLst/>
                <a:gdLst>
                  <a:gd name="T0" fmla="*/ 0 w 3"/>
                  <a:gd name="T1" fmla="*/ 0 h 3"/>
                  <a:gd name="T2" fmla="*/ 3 w 3"/>
                  <a:gd name="T3" fmla="*/ 3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11" name="Freeform 377">
                <a:extLst>
                  <a:ext uri="{FF2B5EF4-FFF2-40B4-BE49-F238E27FC236}">
                    <a16:creationId xmlns:a16="http://schemas.microsoft.com/office/drawing/2014/main" id="{1A22D8A0-9F03-4B50-A9A8-8B4225E375A5}"/>
                  </a:ext>
                </a:extLst>
              </p:cNvPr>
              <p:cNvSpPr>
                <a:spLocks/>
              </p:cNvSpPr>
              <p:nvPr/>
            </p:nvSpPr>
            <p:spPr bwMode="auto">
              <a:xfrm>
                <a:off x="2229" y="2872"/>
                <a:ext cx="3" cy="6"/>
              </a:xfrm>
              <a:custGeom>
                <a:avLst/>
                <a:gdLst>
                  <a:gd name="T0" fmla="*/ 0 w 3"/>
                  <a:gd name="T1" fmla="*/ 6 h 6"/>
                  <a:gd name="T2" fmla="*/ 0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12" name="Freeform 378">
                <a:extLst>
                  <a:ext uri="{FF2B5EF4-FFF2-40B4-BE49-F238E27FC236}">
                    <a16:creationId xmlns:a16="http://schemas.microsoft.com/office/drawing/2014/main" id="{D99EB09F-6186-4CCC-9694-7681228CD272}"/>
                  </a:ext>
                </a:extLst>
              </p:cNvPr>
              <p:cNvSpPr>
                <a:spLocks/>
              </p:cNvSpPr>
              <p:nvPr/>
            </p:nvSpPr>
            <p:spPr bwMode="auto">
              <a:xfrm>
                <a:off x="2232" y="2872"/>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13" name="Freeform 379">
                <a:extLst>
                  <a:ext uri="{FF2B5EF4-FFF2-40B4-BE49-F238E27FC236}">
                    <a16:creationId xmlns:a16="http://schemas.microsoft.com/office/drawing/2014/main" id="{87BDDB72-5E12-4C13-A5E3-FE3325401567}"/>
                  </a:ext>
                </a:extLst>
              </p:cNvPr>
              <p:cNvSpPr>
                <a:spLocks/>
              </p:cNvSpPr>
              <p:nvPr/>
            </p:nvSpPr>
            <p:spPr bwMode="auto">
              <a:xfrm>
                <a:off x="2235" y="2866"/>
                <a:ext cx="6" cy="6"/>
              </a:xfrm>
              <a:custGeom>
                <a:avLst/>
                <a:gdLst>
                  <a:gd name="T0" fmla="*/ 0 w 6"/>
                  <a:gd name="T1" fmla="*/ 6 h 6"/>
                  <a:gd name="T2" fmla="*/ 3 w 6"/>
                  <a:gd name="T3" fmla="*/ 3 h 6"/>
                  <a:gd name="T4" fmla="*/ 6 w 6"/>
                  <a:gd name="T5" fmla="*/ 0 h 6"/>
                  <a:gd name="T6" fmla="*/ 0 60000 65536"/>
                  <a:gd name="T7" fmla="*/ 0 60000 65536"/>
                  <a:gd name="T8" fmla="*/ 0 60000 65536"/>
                </a:gdLst>
                <a:ahLst/>
                <a:cxnLst>
                  <a:cxn ang="T6">
                    <a:pos x="T0" y="T1"/>
                  </a:cxn>
                  <a:cxn ang="T7">
                    <a:pos x="T2" y="T3"/>
                  </a:cxn>
                  <a:cxn ang="T8">
                    <a:pos x="T4" y="T5"/>
                  </a:cxn>
                </a:cxnLst>
                <a:rect l="0" t="0" r="r" b="b"/>
                <a:pathLst>
                  <a:path w="6" h="6">
                    <a:moveTo>
                      <a:pt x="0" y="6"/>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14" name="Freeform 380">
                <a:extLst>
                  <a:ext uri="{FF2B5EF4-FFF2-40B4-BE49-F238E27FC236}">
                    <a16:creationId xmlns:a16="http://schemas.microsoft.com/office/drawing/2014/main" id="{28CD5AC1-BC73-4854-8D8C-3C6FD423434C}"/>
                  </a:ext>
                </a:extLst>
              </p:cNvPr>
              <p:cNvSpPr>
                <a:spLocks/>
              </p:cNvSpPr>
              <p:nvPr/>
            </p:nvSpPr>
            <p:spPr bwMode="auto">
              <a:xfrm>
                <a:off x="2241" y="2866"/>
                <a:ext cx="2" cy="6"/>
              </a:xfrm>
              <a:custGeom>
                <a:avLst/>
                <a:gdLst>
                  <a:gd name="T0" fmla="*/ 0 w 2"/>
                  <a:gd name="T1" fmla="*/ 0 h 6"/>
                  <a:gd name="T2" fmla="*/ 2 w 2"/>
                  <a:gd name="T3" fmla="*/ 3 h 6"/>
                  <a:gd name="T4" fmla="*/ 2 w 2"/>
                  <a:gd name="T5" fmla="*/ 6 h 6"/>
                  <a:gd name="T6" fmla="*/ 0 60000 65536"/>
                  <a:gd name="T7" fmla="*/ 0 60000 65536"/>
                  <a:gd name="T8" fmla="*/ 0 60000 65536"/>
                </a:gdLst>
                <a:ahLst/>
                <a:cxnLst>
                  <a:cxn ang="T6">
                    <a:pos x="T0" y="T1"/>
                  </a:cxn>
                  <a:cxn ang="T7">
                    <a:pos x="T2" y="T3"/>
                  </a:cxn>
                  <a:cxn ang="T8">
                    <a:pos x="T4" y="T5"/>
                  </a:cxn>
                </a:cxnLst>
                <a:rect l="0" t="0" r="r" b="b"/>
                <a:pathLst>
                  <a:path w="2" h="6">
                    <a:moveTo>
                      <a:pt x="0" y="0"/>
                    </a:moveTo>
                    <a:lnTo>
                      <a:pt x="2" y="3"/>
                    </a:lnTo>
                    <a:lnTo>
                      <a:pt x="2"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15" name="Freeform 381">
                <a:extLst>
                  <a:ext uri="{FF2B5EF4-FFF2-40B4-BE49-F238E27FC236}">
                    <a16:creationId xmlns:a16="http://schemas.microsoft.com/office/drawing/2014/main" id="{4E1237CC-C367-48A0-B9D2-22EEE22A4C6E}"/>
                  </a:ext>
                </a:extLst>
              </p:cNvPr>
              <p:cNvSpPr>
                <a:spLocks/>
              </p:cNvSpPr>
              <p:nvPr/>
            </p:nvSpPr>
            <p:spPr bwMode="auto">
              <a:xfrm>
                <a:off x="2243" y="2872"/>
                <a:ext cx="3" cy="6"/>
              </a:xfrm>
              <a:custGeom>
                <a:avLst/>
                <a:gdLst>
                  <a:gd name="T0" fmla="*/ 0 w 3"/>
                  <a:gd name="T1" fmla="*/ 0 h 6"/>
                  <a:gd name="T2" fmla="*/ 0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0"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16" name="Freeform 382">
                <a:extLst>
                  <a:ext uri="{FF2B5EF4-FFF2-40B4-BE49-F238E27FC236}">
                    <a16:creationId xmlns:a16="http://schemas.microsoft.com/office/drawing/2014/main" id="{9CE35FC2-A670-428F-86E1-092C3241F96D}"/>
                  </a:ext>
                </a:extLst>
              </p:cNvPr>
              <p:cNvSpPr>
                <a:spLocks/>
              </p:cNvSpPr>
              <p:nvPr/>
            </p:nvSpPr>
            <p:spPr bwMode="auto">
              <a:xfrm>
                <a:off x="2246" y="2866"/>
                <a:ext cx="3" cy="12"/>
              </a:xfrm>
              <a:custGeom>
                <a:avLst/>
                <a:gdLst>
                  <a:gd name="T0" fmla="*/ 0 w 3"/>
                  <a:gd name="T1" fmla="*/ 12 h 12"/>
                  <a:gd name="T2" fmla="*/ 0 w 3"/>
                  <a:gd name="T3" fmla="*/ 9 h 12"/>
                  <a:gd name="T4" fmla="*/ 0 w 3"/>
                  <a:gd name="T5" fmla="*/ 6 h 12"/>
                  <a:gd name="T6" fmla="*/ 3 w 3"/>
                  <a:gd name="T7" fmla="*/ 3 h 12"/>
                  <a:gd name="T8" fmla="*/ 3 w 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2">
                    <a:moveTo>
                      <a:pt x="0" y="12"/>
                    </a:moveTo>
                    <a:lnTo>
                      <a:pt x="0" y="9"/>
                    </a:lnTo>
                    <a:lnTo>
                      <a:pt x="0" y="6"/>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17" name="Freeform 383">
                <a:extLst>
                  <a:ext uri="{FF2B5EF4-FFF2-40B4-BE49-F238E27FC236}">
                    <a16:creationId xmlns:a16="http://schemas.microsoft.com/office/drawing/2014/main" id="{573FCFAB-69A4-4B51-8EC0-18CCC1EB25BD}"/>
                  </a:ext>
                </a:extLst>
              </p:cNvPr>
              <p:cNvSpPr>
                <a:spLocks/>
              </p:cNvSpPr>
              <p:nvPr/>
            </p:nvSpPr>
            <p:spPr bwMode="auto">
              <a:xfrm>
                <a:off x="2249" y="2864"/>
                <a:ext cx="6" cy="2"/>
              </a:xfrm>
              <a:custGeom>
                <a:avLst/>
                <a:gdLst>
                  <a:gd name="T0" fmla="*/ 0 w 6"/>
                  <a:gd name="T1" fmla="*/ 2 h 2"/>
                  <a:gd name="T2" fmla="*/ 3 w 6"/>
                  <a:gd name="T3" fmla="*/ 0 h 2"/>
                  <a:gd name="T4" fmla="*/ 6 w 6"/>
                  <a:gd name="T5" fmla="*/ 0 h 2"/>
                  <a:gd name="T6" fmla="*/ 0 60000 65536"/>
                  <a:gd name="T7" fmla="*/ 0 60000 65536"/>
                  <a:gd name="T8" fmla="*/ 0 60000 65536"/>
                </a:gdLst>
                <a:ahLst/>
                <a:cxnLst>
                  <a:cxn ang="T6">
                    <a:pos x="T0" y="T1"/>
                  </a:cxn>
                  <a:cxn ang="T7">
                    <a:pos x="T2" y="T3"/>
                  </a:cxn>
                  <a:cxn ang="T8">
                    <a:pos x="T4" y="T5"/>
                  </a:cxn>
                </a:cxnLst>
                <a:rect l="0" t="0" r="r" b="b"/>
                <a:pathLst>
                  <a:path w="6" h="2">
                    <a:moveTo>
                      <a:pt x="0" y="2"/>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18" name="Freeform 384">
                <a:extLst>
                  <a:ext uri="{FF2B5EF4-FFF2-40B4-BE49-F238E27FC236}">
                    <a16:creationId xmlns:a16="http://schemas.microsoft.com/office/drawing/2014/main" id="{CDDC8C18-F62F-4CB3-83CD-79DA1F70513C}"/>
                  </a:ext>
                </a:extLst>
              </p:cNvPr>
              <p:cNvSpPr>
                <a:spLocks/>
              </p:cNvSpPr>
              <p:nvPr/>
            </p:nvSpPr>
            <p:spPr bwMode="auto">
              <a:xfrm>
                <a:off x="2255" y="2861"/>
                <a:ext cx="3" cy="3"/>
              </a:xfrm>
              <a:custGeom>
                <a:avLst/>
                <a:gdLst>
                  <a:gd name="T0" fmla="*/ 0 w 3"/>
                  <a:gd name="T1" fmla="*/ 3 h 3"/>
                  <a:gd name="T2" fmla="*/ 3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19" name="Freeform 385">
                <a:extLst>
                  <a:ext uri="{FF2B5EF4-FFF2-40B4-BE49-F238E27FC236}">
                    <a16:creationId xmlns:a16="http://schemas.microsoft.com/office/drawing/2014/main" id="{4EFFE402-C545-455D-912E-A8D9AAE822C5}"/>
                  </a:ext>
                </a:extLst>
              </p:cNvPr>
              <p:cNvSpPr>
                <a:spLocks/>
              </p:cNvSpPr>
              <p:nvPr/>
            </p:nvSpPr>
            <p:spPr bwMode="auto">
              <a:xfrm>
                <a:off x="2258" y="2861"/>
                <a:ext cx="3" cy="3"/>
              </a:xfrm>
              <a:custGeom>
                <a:avLst/>
                <a:gdLst>
                  <a:gd name="T0" fmla="*/ 0 w 3"/>
                  <a:gd name="T1" fmla="*/ 0 h 3"/>
                  <a:gd name="T2" fmla="*/ 0 w 3"/>
                  <a:gd name="T3" fmla="*/ 0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0"/>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20" name="Line 386">
                <a:extLst>
                  <a:ext uri="{FF2B5EF4-FFF2-40B4-BE49-F238E27FC236}">
                    <a16:creationId xmlns:a16="http://schemas.microsoft.com/office/drawing/2014/main" id="{9F575451-8727-4FB6-B291-74B16925288B}"/>
                  </a:ext>
                </a:extLst>
              </p:cNvPr>
              <p:cNvSpPr>
                <a:spLocks noChangeShapeType="1"/>
              </p:cNvSpPr>
              <p:nvPr/>
            </p:nvSpPr>
            <p:spPr bwMode="auto">
              <a:xfrm>
                <a:off x="2261" y="2864"/>
                <a:ext cx="3" cy="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21" name="Freeform 387">
                <a:extLst>
                  <a:ext uri="{FF2B5EF4-FFF2-40B4-BE49-F238E27FC236}">
                    <a16:creationId xmlns:a16="http://schemas.microsoft.com/office/drawing/2014/main" id="{0C705B55-6F4B-4659-B683-0F2EEC1FF01E}"/>
                  </a:ext>
                </a:extLst>
              </p:cNvPr>
              <p:cNvSpPr>
                <a:spLocks/>
              </p:cNvSpPr>
              <p:nvPr/>
            </p:nvSpPr>
            <p:spPr bwMode="auto">
              <a:xfrm>
                <a:off x="2264" y="2864"/>
                <a:ext cx="5" cy="1"/>
              </a:xfrm>
              <a:custGeom>
                <a:avLst/>
                <a:gdLst>
                  <a:gd name="T0" fmla="*/ 0 w 5"/>
                  <a:gd name="T1" fmla="*/ 0 h 1"/>
                  <a:gd name="T2" fmla="*/ 2 w 5"/>
                  <a:gd name="T3" fmla="*/ 0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0"/>
                    </a:moveTo>
                    <a:lnTo>
                      <a:pt x="2" y="0"/>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22" name="Freeform 388">
                <a:extLst>
                  <a:ext uri="{FF2B5EF4-FFF2-40B4-BE49-F238E27FC236}">
                    <a16:creationId xmlns:a16="http://schemas.microsoft.com/office/drawing/2014/main" id="{DE16A3FB-5956-4951-B645-59088C354EB6}"/>
                  </a:ext>
                </a:extLst>
              </p:cNvPr>
              <p:cNvSpPr>
                <a:spLocks/>
              </p:cNvSpPr>
              <p:nvPr/>
            </p:nvSpPr>
            <p:spPr bwMode="auto">
              <a:xfrm>
                <a:off x="2269" y="2864"/>
                <a:ext cx="3" cy="5"/>
              </a:xfrm>
              <a:custGeom>
                <a:avLst/>
                <a:gdLst>
                  <a:gd name="T0" fmla="*/ 0 w 3"/>
                  <a:gd name="T1" fmla="*/ 0 h 5"/>
                  <a:gd name="T2" fmla="*/ 3 w 3"/>
                  <a:gd name="T3" fmla="*/ 2 h 5"/>
                  <a:gd name="T4" fmla="*/ 3 w 3"/>
                  <a:gd name="T5" fmla="*/ 5 h 5"/>
                  <a:gd name="T6" fmla="*/ 0 60000 65536"/>
                  <a:gd name="T7" fmla="*/ 0 60000 65536"/>
                  <a:gd name="T8" fmla="*/ 0 60000 65536"/>
                </a:gdLst>
                <a:ahLst/>
                <a:cxnLst>
                  <a:cxn ang="T6">
                    <a:pos x="T0" y="T1"/>
                  </a:cxn>
                  <a:cxn ang="T7">
                    <a:pos x="T2" y="T3"/>
                  </a:cxn>
                  <a:cxn ang="T8">
                    <a:pos x="T4" y="T5"/>
                  </a:cxn>
                </a:cxnLst>
                <a:rect l="0" t="0" r="r" b="b"/>
                <a:pathLst>
                  <a:path w="3" h="5">
                    <a:moveTo>
                      <a:pt x="0" y="0"/>
                    </a:moveTo>
                    <a:lnTo>
                      <a:pt x="3" y="2"/>
                    </a:lnTo>
                    <a:lnTo>
                      <a:pt x="3" y="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23" name="Freeform 389">
                <a:extLst>
                  <a:ext uri="{FF2B5EF4-FFF2-40B4-BE49-F238E27FC236}">
                    <a16:creationId xmlns:a16="http://schemas.microsoft.com/office/drawing/2014/main" id="{900121F9-5A3D-412B-B65A-108FEE33075A}"/>
                  </a:ext>
                </a:extLst>
              </p:cNvPr>
              <p:cNvSpPr>
                <a:spLocks/>
              </p:cNvSpPr>
              <p:nvPr/>
            </p:nvSpPr>
            <p:spPr bwMode="auto">
              <a:xfrm>
                <a:off x="2272" y="2866"/>
                <a:ext cx="3" cy="3"/>
              </a:xfrm>
              <a:custGeom>
                <a:avLst/>
                <a:gdLst>
                  <a:gd name="T0" fmla="*/ 0 w 3"/>
                  <a:gd name="T1" fmla="*/ 3 h 3"/>
                  <a:gd name="T2" fmla="*/ 0 w 3"/>
                  <a:gd name="T3" fmla="*/ 3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24" name="Freeform 390">
                <a:extLst>
                  <a:ext uri="{FF2B5EF4-FFF2-40B4-BE49-F238E27FC236}">
                    <a16:creationId xmlns:a16="http://schemas.microsoft.com/office/drawing/2014/main" id="{6BC7B4A8-6606-4C04-8699-4382A8DE0CD7}"/>
                  </a:ext>
                </a:extLst>
              </p:cNvPr>
              <p:cNvSpPr>
                <a:spLocks/>
              </p:cNvSpPr>
              <p:nvPr/>
            </p:nvSpPr>
            <p:spPr bwMode="auto">
              <a:xfrm>
                <a:off x="2275" y="2866"/>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25" name="Freeform 391">
                <a:extLst>
                  <a:ext uri="{FF2B5EF4-FFF2-40B4-BE49-F238E27FC236}">
                    <a16:creationId xmlns:a16="http://schemas.microsoft.com/office/drawing/2014/main" id="{F353CC2A-A475-44B5-AB08-156A07907E5E}"/>
                  </a:ext>
                </a:extLst>
              </p:cNvPr>
              <p:cNvSpPr>
                <a:spLocks/>
              </p:cNvSpPr>
              <p:nvPr/>
            </p:nvSpPr>
            <p:spPr bwMode="auto">
              <a:xfrm>
                <a:off x="2278" y="2866"/>
                <a:ext cx="6" cy="9"/>
              </a:xfrm>
              <a:custGeom>
                <a:avLst/>
                <a:gdLst>
                  <a:gd name="T0" fmla="*/ 0 w 6"/>
                  <a:gd name="T1" fmla="*/ 0 h 9"/>
                  <a:gd name="T2" fmla="*/ 0 w 6"/>
                  <a:gd name="T3" fmla="*/ 3 h 9"/>
                  <a:gd name="T4" fmla="*/ 3 w 6"/>
                  <a:gd name="T5" fmla="*/ 6 h 9"/>
                  <a:gd name="T6" fmla="*/ 6 w 6"/>
                  <a:gd name="T7" fmla="*/ 9 h 9"/>
                  <a:gd name="T8" fmla="*/ 6 w 6"/>
                  <a:gd name="T9" fmla="*/ 9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9">
                    <a:moveTo>
                      <a:pt x="0" y="0"/>
                    </a:moveTo>
                    <a:lnTo>
                      <a:pt x="0" y="3"/>
                    </a:lnTo>
                    <a:lnTo>
                      <a:pt x="3" y="6"/>
                    </a:lnTo>
                    <a:lnTo>
                      <a:pt x="6"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26" name="Freeform 392">
                <a:extLst>
                  <a:ext uri="{FF2B5EF4-FFF2-40B4-BE49-F238E27FC236}">
                    <a16:creationId xmlns:a16="http://schemas.microsoft.com/office/drawing/2014/main" id="{DB182CC5-D1D0-4587-A2A2-D43AEEFA0308}"/>
                  </a:ext>
                </a:extLst>
              </p:cNvPr>
              <p:cNvSpPr>
                <a:spLocks/>
              </p:cNvSpPr>
              <p:nvPr/>
            </p:nvSpPr>
            <p:spPr bwMode="auto">
              <a:xfrm>
                <a:off x="2284" y="2864"/>
                <a:ext cx="3" cy="11"/>
              </a:xfrm>
              <a:custGeom>
                <a:avLst/>
                <a:gdLst>
                  <a:gd name="T0" fmla="*/ 0 w 3"/>
                  <a:gd name="T1" fmla="*/ 11 h 11"/>
                  <a:gd name="T2" fmla="*/ 0 w 3"/>
                  <a:gd name="T3" fmla="*/ 11 h 11"/>
                  <a:gd name="T4" fmla="*/ 3 w 3"/>
                  <a:gd name="T5" fmla="*/ 5 h 11"/>
                  <a:gd name="T6" fmla="*/ 3 w 3"/>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1">
                    <a:moveTo>
                      <a:pt x="0" y="11"/>
                    </a:moveTo>
                    <a:lnTo>
                      <a:pt x="0" y="11"/>
                    </a:lnTo>
                    <a:lnTo>
                      <a:pt x="3" y="5"/>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27" name="Freeform 393">
                <a:extLst>
                  <a:ext uri="{FF2B5EF4-FFF2-40B4-BE49-F238E27FC236}">
                    <a16:creationId xmlns:a16="http://schemas.microsoft.com/office/drawing/2014/main" id="{6F1AFB6E-9DA3-4EED-B43B-5FEB9DD2A0FA}"/>
                  </a:ext>
                </a:extLst>
              </p:cNvPr>
              <p:cNvSpPr>
                <a:spLocks/>
              </p:cNvSpPr>
              <p:nvPr/>
            </p:nvSpPr>
            <p:spPr bwMode="auto">
              <a:xfrm>
                <a:off x="2287" y="2852"/>
                <a:ext cx="3" cy="12"/>
              </a:xfrm>
              <a:custGeom>
                <a:avLst/>
                <a:gdLst>
                  <a:gd name="T0" fmla="*/ 0 w 3"/>
                  <a:gd name="T1" fmla="*/ 12 h 12"/>
                  <a:gd name="T2" fmla="*/ 0 w 3"/>
                  <a:gd name="T3" fmla="*/ 6 h 12"/>
                  <a:gd name="T4" fmla="*/ 3 w 3"/>
                  <a:gd name="T5" fmla="*/ 0 h 12"/>
                  <a:gd name="T6" fmla="*/ 0 60000 65536"/>
                  <a:gd name="T7" fmla="*/ 0 60000 65536"/>
                  <a:gd name="T8" fmla="*/ 0 60000 65536"/>
                </a:gdLst>
                <a:ahLst/>
                <a:cxnLst>
                  <a:cxn ang="T6">
                    <a:pos x="T0" y="T1"/>
                  </a:cxn>
                  <a:cxn ang="T7">
                    <a:pos x="T2" y="T3"/>
                  </a:cxn>
                  <a:cxn ang="T8">
                    <a:pos x="T4" y="T5"/>
                  </a:cxn>
                </a:cxnLst>
                <a:rect l="0" t="0" r="r" b="b"/>
                <a:pathLst>
                  <a:path w="3" h="12">
                    <a:moveTo>
                      <a:pt x="0" y="12"/>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28" name="Freeform 394">
                <a:extLst>
                  <a:ext uri="{FF2B5EF4-FFF2-40B4-BE49-F238E27FC236}">
                    <a16:creationId xmlns:a16="http://schemas.microsoft.com/office/drawing/2014/main" id="{A05A0DA1-C876-4D6A-9160-2E0CDE9D6035}"/>
                  </a:ext>
                </a:extLst>
              </p:cNvPr>
              <p:cNvSpPr>
                <a:spLocks/>
              </p:cNvSpPr>
              <p:nvPr/>
            </p:nvSpPr>
            <p:spPr bwMode="auto">
              <a:xfrm>
                <a:off x="2290" y="2835"/>
                <a:ext cx="2" cy="17"/>
              </a:xfrm>
              <a:custGeom>
                <a:avLst/>
                <a:gdLst>
                  <a:gd name="T0" fmla="*/ 0 w 2"/>
                  <a:gd name="T1" fmla="*/ 17 h 17"/>
                  <a:gd name="T2" fmla="*/ 0 w 2"/>
                  <a:gd name="T3" fmla="*/ 8 h 17"/>
                  <a:gd name="T4" fmla="*/ 2 w 2"/>
                  <a:gd name="T5" fmla="*/ 0 h 17"/>
                  <a:gd name="T6" fmla="*/ 0 60000 65536"/>
                  <a:gd name="T7" fmla="*/ 0 60000 65536"/>
                  <a:gd name="T8" fmla="*/ 0 60000 65536"/>
                </a:gdLst>
                <a:ahLst/>
                <a:cxnLst>
                  <a:cxn ang="T6">
                    <a:pos x="T0" y="T1"/>
                  </a:cxn>
                  <a:cxn ang="T7">
                    <a:pos x="T2" y="T3"/>
                  </a:cxn>
                  <a:cxn ang="T8">
                    <a:pos x="T4" y="T5"/>
                  </a:cxn>
                </a:cxnLst>
                <a:rect l="0" t="0" r="r" b="b"/>
                <a:pathLst>
                  <a:path w="2" h="17">
                    <a:moveTo>
                      <a:pt x="0" y="17"/>
                    </a:moveTo>
                    <a:lnTo>
                      <a:pt x="0" y="8"/>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29" name="Freeform 395">
                <a:extLst>
                  <a:ext uri="{FF2B5EF4-FFF2-40B4-BE49-F238E27FC236}">
                    <a16:creationId xmlns:a16="http://schemas.microsoft.com/office/drawing/2014/main" id="{10577FCB-093F-4031-895E-8BE8503DDABE}"/>
                  </a:ext>
                </a:extLst>
              </p:cNvPr>
              <p:cNvSpPr>
                <a:spLocks/>
              </p:cNvSpPr>
              <p:nvPr/>
            </p:nvSpPr>
            <p:spPr bwMode="auto">
              <a:xfrm>
                <a:off x="2292" y="2826"/>
                <a:ext cx="3" cy="9"/>
              </a:xfrm>
              <a:custGeom>
                <a:avLst/>
                <a:gdLst>
                  <a:gd name="T0" fmla="*/ 0 w 3"/>
                  <a:gd name="T1" fmla="*/ 9 h 9"/>
                  <a:gd name="T2" fmla="*/ 0 w 3"/>
                  <a:gd name="T3" fmla="*/ 3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30" name="Freeform 396">
                <a:extLst>
                  <a:ext uri="{FF2B5EF4-FFF2-40B4-BE49-F238E27FC236}">
                    <a16:creationId xmlns:a16="http://schemas.microsoft.com/office/drawing/2014/main" id="{574E4E5B-7D98-48AB-B72F-F092F175FEB6}"/>
                  </a:ext>
                </a:extLst>
              </p:cNvPr>
              <p:cNvSpPr>
                <a:spLocks/>
              </p:cNvSpPr>
              <p:nvPr/>
            </p:nvSpPr>
            <p:spPr bwMode="auto">
              <a:xfrm>
                <a:off x="2295" y="2826"/>
                <a:ext cx="6" cy="3"/>
              </a:xfrm>
              <a:custGeom>
                <a:avLst/>
                <a:gdLst>
                  <a:gd name="T0" fmla="*/ 0 w 6"/>
                  <a:gd name="T1" fmla="*/ 0 h 3"/>
                  <a:gd name="T2" fmla="*/ 3 w 6"/>
                  <a:gd name="T3" fmla="*/ 0 h 3"/>
                  <a:gd name="T4" fmla="*/ 6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0" y="0"/>
                    </a:moveTo>
                    <a:lnTo>
                      <a:pt x="3" y="0"/>
                    </a:lnTo>
                    <a:lnTo>
                      <a:pt x="6"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31" name="Freeform 397">
                <a:extLst>
                  <a:ext uri="{FF2B5EF4-FFF2-40B4-BE49-F238E27FC236}">
                    <a16:creationId xmlns:a16="http://schemas.microsoft.com/office/drawing/2014/main" id="{E4C3A27A-B265-4D0F-9881-C19F7309A3CF}"/>
                  </a:ext>
                </a:extLst>
              </p:cNvPr>
              <p:cNvSpPr>
                <a:spLocks/>
              </p:cNvSpPr>
              <p:nvPr/>
            </p:nvSpPr>
            <p:spPr bwMode="auto">
              <a:xfrm>
                <a:off x="2301" y="2829"/>
                <a:ext cx="3" cy="14"/>
              </a:xfrm>
              <a:custGeom>
                <a:avLst/>
                <a:gdLst>
                  <a:gd name="T0" fmla="*/ 0 w 3"/>
                  <a:gd name="T1" fmla="*/ 0 h 14"/>
                  <a:gd name="T2" fmla="*/ 3 w 3"/>
                  <a:gd name="T3" fmla="*/ 6 h 14"/>
                  <a:gd name="T4" fmla="*/ 3 w 3"/>
                  <a:gd name="T5" fmla="*/ 14 h 14"/>
                  <a:gd name="T6" fmla="*/ 0 60000 65536"/>
                  <a:gd name="T7" fmla="*/ 0 60000 65536"/>
                  <a:gd name="T8" fmla="*/ 0 60000 65536"/>
                </a:gdLst>
                <a:ahLst/>
                <a:cxnLst>
                  <a:cxn ang="T6">
                    <a:pos x="T0" y="T1"/>
                  </a:cxn>
                  <a:cxn ang="T7">
                    <a:pos x="T2" y="T3"/>
                  </a:cxn>
                  <a:cxn ang="T8">
                    <a:pos x="T4" y="T5"/>
                  </a:cxn>
                </a:cxnLst>
                <a:rect l="0" t="0" r="r" b="b"/>
                <a:pathLst>
                  <a:path w="3" h="14">
                    <a:moveTo>
                      <a:pt x="0" y="0"/>
                    </a:moveTo>
                    <a:lnTo>
                      <a:pt x="3" y="6"/>
                    </a:lnTo>
                    <a:lnTo>
                      <a:pt x="3" y="14"/>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32" name="Freeform 398">
                <a:extLst>
                  <a:ext uri="{FF2B5EF4-FFF2-40B4-BE49-F238E27FC236}">
                    <a16:creationId xmlns:a16="http://schemas.microsoft.com/office/drawing/2014/main" id="{A66B5346-1665-417F-AAA7-8B364776CEB8}"/>
                  </a:ext>
                </a:extLst>
              </p:cNvPr>
              <p:cNvSpPr>
                <a:spLocks/>
              </p:cNvSpPr>
              <p:nvPr/>
            </p:nvSpPr>
            <p:spPr bwMode="auto">
              <a:xfrm>
                <a:off x="2304" y="2843"/>
                <a:ext cx="3" cy="6"/>
              </a:xfrm>
              <a:custGeom>
                <a:avLst/>
                <a:gdLst>
                  <a:gd name="T0" fmla="*/ 0 w 3"/>
                  <a:gd name="T1" fmla="*/ 0 h 6"/>
                  <a:gd name="T2" fmla="*/ 0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0"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33" name="Freeform 399">
                <a:extLst>
                  <a:ext uri="{FF2B5EF4-FFF2-40B4-BE49-F238E27FC236}">
                    <a16:creationId xmlns:a16="http://schemas.microsoft.com/office/drawing/2014/main" id="{9F7326DC-FBFF-44FF-95D1-152CC2DD28B3}"/>
                  </a:ext>
                </a:extLst>
              </p:cNvPr>
              <p:cNvSpPr>
                <a:spLocks/>
              </p:cNvSpPr>
              <p:nvPr/>
            </p:nvSpPr>
            <p:spPr bwMode="auto">
              <a:xfrm>
                <a:off x="2307" y="2849"/>
                <a:ext cx="3" cy="12"/>
              </a:xfrm>
              <a:custGeom>
                <a:avLst/>
                <a:gdLst>
                  <a:gd name="T0" fmla="*/ 0 w 3"/>
                  <a:gd name="T1" fmla="*/ 0 h 12"/>
                  <a:gd name="T2" fmla="*/ 0 w 3"/>
                  <a:gd name="T3" fmla="*/ 6 h 12"/>
                  <a:gd name="T4" fmla="*/ 3 w 3"/>
                  <a:gd name="T5" fmla="*/ 9 h 12"/>
                  <a:gd name="T6" fmla="*/ 3 w 3"/>
                  <a:gd name="T7" fmla="*/ 12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2">
                    <a:moveTo>
                      <a:pt x="0" y="0"/>
                    </a:moveTo>
                    <a:lnTo>
                      <a:pt x="0" y="6"/>
                    </a:lnTo>
                    <a:lnTo>
                      <a:pt x="3" y="9"/>
                    </a:lnTo>
                    <a:lnTo>
                      <a:pt x="3" y="1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34" name="Freeform 400">
                <a:extLst>
                  <a:ext uri="{FF2B5EF4-FFF2-40B4-BE49-F238E27FC236}">
                    <a16:creationId xmlns:a16="http://schemas.microsoft.com/office/drawing/2014/main" id="{3B757C23-C319-4012-94F9-BE220ECFB858}"/>
                  </a:ext>
                </a:extLst>
              </p:cNvPr>
              <p:cNvSpPr>
                <a:spLocks/>
              </p:cNvSpPr>
              <p:nvPr/>
            </p:nvSpPr>
            <p:spPr bwMode="auto">
              <a:xfrm>
                <a:off x="2310" y="2855"/>
                <a:ext cx="5" cy="6"/>
              </a:xfrm>
              <a:custGeom>
                <a:avLst/>
                <a:gdLst>
                  <a:gd name="T0" fmla="*/ 0 w 5"/>
                  <a:gd name="T1" fmla="*/ 6 h 6"/>
                  <a:gd name="T2" fmla="*/ 3 w 5"/>
                  <a:gd name="T3" fmla="*/ 3 h 6"/>
                  <a:gd name="T4" fmla="*/ 5 w 5"/>
                  <a:gd name="T5" fmla="*/ 0 h 6"/>
                  <a:gd name="T6" fmla="*/ 0 60000 65536"/>
                  <a:gd name="T7" fmla="*/ 0 60000 65536"/>
                  <a:gd name="T8" fmla="*/ 0 60000 65536"/>
                </a:gdLst>
                <a:ahLst/>
                <a:cxnLst>
                  <a:cxn ang="T6">
                    <a:pos x="T0" y="T1"/>
                  </a:cxn>
                  <a:cxn ang="T7">
                    <a:pos x="T2" y="T3"/>
                  </a:cxn>
                  <a:cxn ang="T8">
                    <a:pos x="T4" y="T5"/>
                  </a:cxn>
                </a:cxnLst>
                <a:rect l="0" t="0" r="r" b="b"/>
                <a:pathLst>
                  <a:path w="5" h="6">
                    <a:moveTo>
                      <a:pt x="0" y="6"/>
                    </a:moveTo>
                    <a:lnTo>
                      <a:pt x="3" y="3"/>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35" name="Line 401">
                <a:extLst>
                  <a:ext uri="{FF2B5EF4-FFF2-40B4-BE49-F238E27FC236}">
                    <a16:creationId xmlns:a16="http://schemas.microsoft.com/office/drawing/2014/main" id="{7D591F33-8C58-4CE5-8811-36463F13D493}"/>
                  </a:ext>
                </a:extLst>
              </p:cNvPr>
              <p:cNvSpPr>
                <a:spLocks noChangeShapeType="1"/>
              </p:cNvSpPr>
              <p:nvPr/>
            </p:nvSpPr>
            <p:spPr bwMode="auto">
              <a:xfrm flipV="1">
                <a:off x="2315" y="2849"/>
                <a:ext cx="3" cy="6"/>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36" name="Line 402">
                <a:extLst>
                  <a:ext uri="{FF2B5EF4-FFF2-40B4-BE49-F238E27FC236}">
                    <a16:creationId xmlns:a16="http://schemas.microsoft.com/office/drawing/2014/main" id="{2C7ECF6A-0727-44FA-B21F-5E8C6C355178}"/>
                  </a:ext>
                </a:extLst>
              </p:cNvPr>
              <p:cNvSpPr>
                <a:spLocks noChangeShapeType="1"/>
              </p:cNvSpPr>
              <p:nvPr/>
            </p:nvSpPr>
            <p:spPr bwMode="auto">
              <a:xfrm flipV="1">
                <a:off x="2318" y="2846"/>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37" name="Freeform 403">
                <a:extLst>
                  <a:ext uri="{FF2B5EF4-FFF2-40B4-BE49-F238E27FC236}">
                    <a16:creationId xmlns:a16="http://schemas.microsoft.com/office/drawing/2014/main" id="{073466E8-6238-47EC-959E-19BF83650307}"/>
                  </a:ext>
                </a:extLst>
              </p:cNvPr>
              <p:cNvSpPr>
                <a:spLocks/>
              </p:cNvSpPr>
              <p:nvPr/>
            </p:nvSpPr>
            <p:spPr bwMode="auto">
              <a:xfrm>
                <a:off x="2321" y="2846"/>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38" name="Freeform 404">
                <a:extLst>
                  <a:ext uri="{FF2B5EF4-FFF2-40B4-BE49-F238E27FC236}">
                    <a16:creationId xmlns:a16="http://schemas.microsoft.com/office/drawing/2014/main" id="{540EF9A2-1A22-4F42-A53B-C483E931E1EB}"/>
                  </a:ext>
                </a:extLst>
              </p:cNvPr>
              <p:cNvSpPr>
                <a:spLocks/>
              </p:cNvSpPr>
              <p:nvPr/>
            </p:nvSpPr>
            <p:spPr bwMode="auto">
              <a:xfrm>
                <a:off x="2324" y="2846"/>
                <a:ext cx="6" cy="9"/>
              </a:xfrm>
              <a:custGeom>
                <a:avLst/>
                <a:gdLst>
                  <a:gd name="T0" fmla="*/ 0 w 6"/>
                  <a:gd name="T1" fmla="*/ 0 h 9"/>
                  <a:gd name="T2" fmla="*/ 3 w 6"/>
                  <a:gd name="T3" fmla="*/ 3 h 9"/>
                  <a:gd name="T4" fmla="*/ 6 w 6"/>
                  <a:gd name="T5" fmla="*/ 9 h 9"/>
                  <a:gd name="T6" fmla="*/ 0 60000 65536"/>
                  <a:gd name="T7" fmla="*/ 0 60000 65536"/>
                  <a:gd name="T8" fmla="*/ 0 60000 65536"/>
                </a:gdLst>
                <a:ahLst/>
                <a:cxnLst>
                  <a:cxn ang="T6">
                    <a:pos x="T0" y="T1"/>
                  </a:cxn>
                  <a:cxn ang="T7">
                    <a:pos x="T2" y="T3"/>
                  </a:cxn>
                  <a:cxn ang="T8">
                    <a:pos x="T4" y="T5"/>
                  </a:cxn>
                </a:cxnLst>
                <a:rect l="0" t="0" r="r" b="b"/>
                <a:pathLst>
                  <a:path w="6" h="9">
                    <a:moveTo>
                      <a:pt x="0" y="0"/>
                    </a:moveTo>
                    <a:lnTo>
                      <a:pt x="3" y="3"/>
                    </a:lnTo>
                    <a:lnTo>
                      <a:pt x="6"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39" name="Freeform 405">
                <a:extLst>
                  <a:ext uri="{FF2B5EF4-FFF2-40B4-BE49-F238E27FC236}">
                    <a16:creationId xmlns:a16="http://schemas.microsoft.com/office/drawing/2014/main" id="{62E5A3DD-C7A9-4CF5-8DEB-DBC8146750FD}"/>
                  </a:ext>
                </a:extLst>
              </p:cNvPr>
              <p:cNvSpPr>
                <a:spLocks/>
              </p:cNvSpPr>
              <p:nvPr/>
            </p:nvSpPr>
            <p:spPr bwMode="auto">
              <a:xfrm>
                <a:off x="2330" y="2855"/>
                <a:ext cx="3" cy="6"/>
              </a:xfrm>
              <a:custGeom>
                <a:avLst/>
                <a:gdLst>
                  <a:gd name="T0" fmla="*/ 0 w 3"/>
                  <a:gd name="T1" fmla="*/ 0 h 6"/>
                  <a:gd name="T2" fmla="*/ 3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3"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40" name="Freeform 406">
                <a:extLst>
                  <a:ext uri="{FF2B5EF4-FFF2-40B4-BE49-F238E27FC236}">
                    <a16:creationId xmlns:a16="http://schemas.microsoft.com/office/drawing/2014/main" id="{EA42DE6E-781A-4283-B2AA-A3FFF93AB06E}"/>
                  </a:ext>
                </a:extLst>
              </p:cNvPr>
              <p:cNvSpPr>
                <a:spLocks/>
              </p:cNvSpPr>
              <p:nvPr/>
            </p:nvSpPr>
            <p:spPr bwMode="auto">
              <a:xfrm>
                <a:off x="2333" y="2849"/>
                <a:ext cx="3" cy="12"/>
              </a:xfrm>
              <a:custGeom>
                <a:avLst/>
                <a:gdLst>
                  <a:gd name="T0" fmla="*/ 0 w 3"/>
                  <a:gd name="T1" fmla="*/ 12 h 12"/>
                  <a:gd name="T2" fmla="*/ 0 w 3"/>
                  <a:gd name="T3" fmla="*/ 9 h 12"/>
                  <a:gd name="T4" fmla="*/ 0 w 3"/>
                  <a:gd name="T5" fmla="*/ 6 h 12"/>
                  <a:gd name="T6" fmla="*/ 3 w 3"/>
                  <a:gd name="T7" fmla="*/ 3 h 12"/>
                  <a:gd name="T8" fmla="*/ 3 w 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2">
                    <a:moveTo>
                      <a:pt x="0" y="12"/>
                    </a:moveTo>
                    <a:lnTo>
                      <a:pt x="0" y="9"/>
                    </a:lnTo>
                    <a:lnTo>
                      <a:pt x="0" y="6"/>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41" name="Line 407">
                <a:extLst>
                  <a:ext uri="{FF2B5EF4-FFF2-40B4-BE49-F238E27FC236}">
                    <a16:creationId xmlns:a16="http://schemas.microsoft.com/office/drawing/2014/main" id="{605E616B-5BF3-4DC3-BADD-8D364DBE461E}"/>
                  </a:ext>
                </a:extLst>
              </p:cNvPr>
              <p:cNvSpPr>
                <a:spLocks noChangeShapeType="1"/>
              </p:cNvSpPr>
              <p:nvPr/>
            </p:nvSpPr>
            <p:spPr bwMode="auto">
              <a:xfrm flipV="1">
                <a:off x="2336" y="2846"/>
                <a:ext cx="2"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42" name="Freeform 408">
                <a:extLst>
                  <a:ext uri="{FF2B5EF4-FFF2-40B4-BE49-F238E27FC236}">
                    <a16:creationId xmlns:a16="http://schemas.microsoft.com/office/drawing/2014/main" id="{6F14791C-A1E5-43B2-8B2B-A074BAED1DB1}"/>
                  </a:ext>
                </a:extLst>
              </p:cNvPr>
              <p:cNvSpPr>
                <a:spLocks/>
              </p:cNvSpPr>
              <p:nvPr/>
            </p:nvSpPr>
            <p:spPr bwMode="auto">
              <a:xfrm>
                <a:off x="2338" y="2843"/>
                <a:ext cx="6" cy="3"/>
              </a:xfrm>
              <a:custGeom>
                <a:avLst/>
                <a:gdLst>
                  <a:gd name="T0" fmla="*/ 0 w 6"/>
                  <a:gd name="T1" fmla="*/ 3 h 3"/>
                  <a:gd name="T2" fmla="*/ 3 w 6"/>
                  <a:gd name="T3" fmla="*/ 0 h 3"/>
                  <a:gd name="T4" fmla="*/ 6 w 6"/>
                  <a:gd name="T5" fmla="*/ 0 h 3"/>
                  <a:gd name="T6" fmla="*/ 0 60000 65536"/>
                  <a:gd name="T7" fmla="*/ 0 60000 65536"/>
                  <a:gd name="T8" fmla="*/ 0 60000 65536"/>
                </a:gdLst>
                <a:ahLst/>
                <a:cxnLst>
                  <a:cxn ang="T6">
                    <a:pos x="T0" y="T1"/>
                  </a:cxn>
                  <a:cxn ang="T7">
                    <a:pos x="T2" y="T3"/>
                  </a:cxn>
                  <a:cxn ang="T8">
                    <a:pos x="T4" y="T5"/>
                  </a:cxn>
                </a:cxnLst>
                <a:rect l="0" t="0" r="r" b="b"/>
                <a:pathLst>
                  <a:path w="6" h="3">
                    <a:moveTo>
                      <a:pt x="0" y="3"/>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43" name="Freeform 409">
                <a:extLst>
                  <a:ext uri="{FF2B5EF4-FFF2-40B4-BE49-F238E27FC236}">
                    <a16:creationId xmlns:a16="http://schemas.microsoft.com/office/drawing/2014/main" id="{BEE4AB03-15B2-4911-A176-AFAC4BB72503}"/>
                  </a:ext>
                </a:extLst>
              </p:cNvPr>
              <p:cNvSpPr>
                <a:spLocks/>
              </p:cNvSpPr>
              <p:nvPr/>
            </p:nvSpPr>
            <p:spPr bwMode="auto">
              <a:xfrm>
                <a:off x="2344" y="2843"/>
                <a:ext cx="3" cy="12"/>
              </a:xfrm>
              <a:custGeom>
                <a:avLst/>
                <a:gdLst>
                  <a:gd name="T0" fmla="*/ 0 w 3"/>
                  <a:gd name="T1" fmla="*/ 0 h 12"/>
                  <a:gd name="T2" fmla="*/ 0 w 3"/>
                  <a:gd name="T3" fmla="*/ 3 h 12"/>
                  <a:gd name="T4" fmla="*/ 3 w 3"/>
                  <a:gd name="T5" fmla="*/ 6 h 12"/>
                  <a:gd name="T6" fmla="*/ 3 w 3"/>
                  <a:gd name="T7" fmla="*/ 9 h 12"/>
                  <a:gd name="T8" fmla="*/ 3 w 3"/>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2">
                    <a:moveTo>
                      <a:pt x="0" y="0"/>
                    </a:moveTo>
                    <a:lnTo>
                      <a:pt x="0" y="3"/>
                    </a:lnTo>
                    <a:lnTo>
                      <a:pt x="3" y="6"/>
                    </a:lnTo>
                    <a:lnTo>
                      <a:pt x="3" y="9"/>
                    </a:lnTo>
                    <a:lnTo>
                      <a:pt x="3" y="1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44" name="Freeform 410">
                <a:extLst>
                  <a:ext uri="{FF2B5EF4-FFF2-40B4-BE49-F238E27FC236}">
                    <a16:creationId xmlns:a16="http://schemas.microsoft.com/office/drawing/2014/main" id="{D49D5BB3-B146-42BC-88DC-94A94022FBA8}"/>
                  </a:ext>
                </a:extLst>
              </p:cNvPr>
              <p:cNvSpPr>
                <a:spLocks/>
              </p:cNvSpPr>
              <p:nvPr/>
            </p:nvSpPr>
            <p:spPr bwMode="auto">
              <a:xfrm>
                <a:off x="2347" y="2843"/>
                <a:ext cx="3" cy="12"/>
              </a:xfrm>
              <a:custGeom>
                <a:avLst/>
                <a:gdLst>
                  <a:gd name="T0" fmla="*/ 0 w 3"/>
                  <a:gd name="T1" fmla="*/ 12 h 12"/>
                  <a:gd name="T2" fmla="*/ 0 w 3"/>
                  <a:gd name="T3" fmla="*/ 12 h 12"/>
                  <a:gd name="T4" fmla="*/ 0 w 3"/>
                  <a:gd name="T5" fmla="*/ 6 h 12"/>
                  <a:gd name="T6" fmla="*/ 3 w 3"/>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2">
                    <a:moveTo>
                      <a:pt x="0" y="12"/>
                    </a:moveTo>
                    <a:lnTo>
                      <a:pt x="0" y="12"/>
                    </a:ln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45" name="Freeform 411">
                <a:extLst>
                  <a:ext uri="{FF2B5EF4-FFF2-40B4-BE49-F238E27FC236}">
                    <a16:creationId xmlns:a16="http://schemas.microsoft.com/office/drawing/2014/main" id="{8243F4BA-CBDE-4670-B055-BA553F9F90E5}"/>
                  </a:ext>
                </a:extLst>
              </p:cNvPr>
              <p:cNvSpPr>
                <a:spLocks/>
              </p:cNvSpPr>
              <p:nvPr/>
            </p:nvSpPr>
            <p:spPr bwMode="auto">
              <a:xfrm>
                <a:off x="2350" y="2835"/>
                <a:ext cx="3" cy="8"/>
              </a:xfrm>
              <a:custGeom>
                <a:avLst/>
                <a:gdLst>
                  <a:gd name="T0" fmla="*/ 0 w 3"/>
                  <a:gd name="T1" fmla="*/ 8 h 8"/>
                  <a:gd name="T2" fmla="*/ 0 w 3"/>
                  <a:gd name="T3" fmla="*/ 3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46" name="Freeform 412">
                <a:extLst>
                  <a:ext uri="{FF2B5EF4-FFF2-40B4-BE49-F238E27FC236}">
                    <a16:creationId xmlns:a16="http://schemas.microsoft.com/office/drawing/2014/main" id="{6F9B280D-69D3-40F6-BC80-8FF59FEC0DB0}"/>
                  </a:ext>
                </a:extLst>
              </p:cNvPr>
              <p:cNvSpPr>
                <a:spLocks/>
              </p:cNvSpPr>
              <p:nvPr/>
            </p:nvSpPr>
            <p:spPr bwMode="auto">
              <a:xfrm>
                <a:off x="2353" y="2835"/>
                <a:ext cx="6" cy="3"/>
              </a:xfrm>
              <a:custGeom>
                <a:avLst/>
                <a:gdLst>
                  <a:gd name="T0" fmla="*/ 0 w 6"/>
                  <a:gd name="T1" fmla="*/ 0 h 3"/>
                  <a:gd name="T2" fmla="*/ 3 w 6"/>
                  <a:gd name="T3" fmla="*/ 0 h 3"/>
                  <a:gd name="T4" fmla="*/ 6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0" y="0"/>
                    </a:moveTo>
                    <a:lnTo>
                      <a:pt x="3" y="0"/>
                    </a:lnTo>
                    <a:lnTo>
                      <a:pt x="6"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47" name="Freeform 413">
                <a:extLst>
                  <a:ext uri="{FF2B5EF4-FFF2-40B4-BE49-F238E27FC236}">
                    <a16:creationId xmlns:a16="http://schemas.microsoft.com/office/drawing/2014/main" id="{546D3D5D-D0BB-43C4-9641-ACF35B79D86E}"/>
                  </a:ext>
                </a:extLst>
              </p:cNvPr>
              <p:cNvSpPr>
                <a:spLocks/>
              </p:cNvSpPr>
              <p:nvPr/>
            </p:nvSpPr>
            <p:spPr bwMode="auto">
              <a:xfrm>
                <a:off x="2359" y="2838"/>
                <a:ext cx="3" cy="8"/>
              </a:xfrm>
              <a:custGeom>
                <a:avLst/>
                <a:gdLst>
                  <a:gd name="T0" fmla="*/ 0 w 3"/>
                  <a:gd name="T1" fmla="*/ 0 h 8"/>
                  <a:gd name="T2" fmla="*/ 3 w 3"/>
                  <a:gd name="T3" fmla="*/ 3 h 8"/>
                  <a:gd name="T4" fmla="*/ 3 w 3"/>
                  <a:gd name="T5" fmla="*/ 8 h 8"/>
                  <a:gd name="T6" fmla="*/ 0 60000 65536"/>
                  <a:gd name="T7" fmla="*/ 0 60000 65536"/>
                  <a:gd name="T8" fmla="*/ 0 60000 65536"/>
                </a:gdLst>
                <a:ahLst/>
                <a:cxnLst>
                  <a:cxn ang="T6">
                    <a:pos x="T0" y="T1"/>
                  </a:cxn>
                  <a:cxn ang="T7">
                    <a:pos x="T2" y="T3"/>
                  </a:cxn>
                  <a:cxn ang="T8">
                    <a:pos x="T4" y="T5"/>
                  </a:cxn>
                </a:cxnLst>
                <a:rect l="0" t="0" r="r" b="b"/>
                <a:pathLst>
                  <a:path w="3" h="8">
                    <a:moveTo>
                      <a:pt x="0" y="0"/>
                    </a:moveTo>
                    <a:lnTo>
                      <a:pt x="3" y="3"/>
                    </a:lnTo>
                    <a:lnTo>
                      <a:pt x="3" y="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48" name="Line 414">
                <a:extLst>
                  <a:ext uri="{FF2B5EF4-FFF2-40B4-BE49-F238E27FC236}">
                    <a16:creationId xmlns:a16="http://schemas.microsoft.com/office/drawing/2014/main" id="{97D89926-2CB9-466E-B726-1E23E7C13B30}"/>
                  </a:ext>
                </a:extLst>
              </p:cNvPr>
              <p:cNvSpPr>
                <a:spLocks noChangeShapeType="1"/>
              </p:cNvSpPr>
              <p:nvPr/>
            </p:nvSpPr>
            <p:spPr bwMode="auto">
              <a:xfrm>
                <a:off x="2362" y="2846"/>
                <a:ext cx="2" cy="6"/>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49" name="Freeform 415">
                <a:extLst>
                  <a:ext uri="{FF2B5EF4-FFF2-40B4-BE49-F238E27FC236}">
                    <a16:creationId xmlns:a16="http://schemas.microsoft.com/office/drawing/2014/main" id="{580BE7F7-636C-4186-A578-6FDF556D7207}"/>
                  </a:ext>
                </a:extLst>
              </p:cNvPr>
              <p:cNvSpPr>
                <a:spLocks/>
              </p:cNvSpPr>
              <p:nvPr/>
            </p:nvSpPr>
            <p:spPr bwMode="auto">
              <a:xfrm>
                <a:off x="2364" y="2852"/>
                <a:ext cx="3" cy="6"/>
              </a:xfrm>
              <a:custGeom>
                <a:avLst/>
                <a:gdLst>
                  <a:gd name="T0" fmla="*/ 0 w 3"/>
                  <a:gd name="T1" fmla="*/ 0 h 6"/>
                  <a:gd name="T2" fmla="*/ 0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0"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50" name="Freeform 416">
                <a:extLst>
                  <a:ext uri="{FF2B5EF4-FFF2-40B4-BE49-F238E27FC236}">
                    <a16:creationId xmlns:a16="http://schemas.microsoft.com/office/drawing/2014/main" id="{03252F8A-446A-4494-849F-9FE221D16E83}"/>
                  </a:ext>
                </a:extLst>
              </p:cNvPr>
              <p:cNvSpPr>
                <a:spLocks/>
              </p:cNvSpPr>
              <p:nvPr/>
            </p:nvSpPr>
            <p:spPr bwMode="auto">
              <a:xfrm>
                <a:off x="2367" y="2852"/>
                <a:ext cx="6" cy="6"/>
              </a:xfrm>
              <a:custGeom>
                <a:avLst/>
                <a:gdLst>
                  <a:gd name="T0" fmla="*/ 0 w 6"/>
                  <a:gd name="T1" fmla="*/ 6 h 6"/>
                  <a:gd name="T2" fmla="*/ 3 w 6"/>
                  <a:gd name="T3" fmla="*/ 3 h 6"/>
                  <a:gd name="T4" fmla="*/ 6 w 6"/>
                  <a:gd name="T5" fmla="*/ 0 h 6"/>
                  <a:gd name="T6" fmla="*/ 0 60000 65536"/>
                  <a:gd name="T7" fmla="*/ 0 60000 65536"/>
                  <a:gd name="T8" fmla="*/ 0 60000 65536"/>
                </a:gdLst>
                <a:ahLst/>
                <a:cxnLst>
                  <a:cxn ang="T6">
                    <a:pos x="T0" y="T1"/>
                  </a:cxn>
                  <a:cxn ang="T7">
                    <a:pos x="T2" y="T3"/>
                  </a:cxn>
                  <a:cxn ang="T8">
                    <a:pos x="T4" y="T5"/>
                  </a:cxn>
                </a:cxnLst>
                <a:rect l="0" t="0" r="r" b="b"/>
                <a:pathLst>
                  <a:path w="6" h="6">
                    <a:moveTo>
                      <a:pt x="0" y="6"/>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51" name="Line 417">
                <a:extLst>
                  <a:ext uri="{FF2B5EF4-FFF2-40B4-BE49-F238E27FC236}">
                    <a16:creationId xmlns:a16="http://schemas.microsoft.com/office/drawing/2014/main" id="{8B59CF18-F44E-4D39-B09A-A296CF65F7D7}"/>
                  </a:ext>
                </a:extLst>
              </p:cNvPr>
              <p:cNvSpPr>
                <a:spLocks noChangeShapeType="1"/>
              </p:cNvSpPr>
              <p:nvPr/>
            </p:nvSpPr>
            <p:spPr bwMode="auto">
              <a:xfrm flipV="1">
                <a:off x="2373" y="2846"/>
                <a:ext cx="3" cy="6"/>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52" name="Line 418">
                <a:extLst>
                  <a:ext uri="{FF2B5EF4-FFF2-40B4-BE49-F238E27FC236}">
                    <a16:creationId xmlns:a16="http://schemas.microsoft.com/office/drawing/2014/main" id="{40398FDF-E8EC-4A06-866D-88E5845A85E9}"/>
                  </a:ext>
                </a:extLst>
              </p:cNvPr>
              <p:cNvSpPr>
                <a:spLocks noChangeShapeType="1"/>
              </p:cNvSpPr>
              <p:nvPr/>
            </p:nvSpPr>
            <p:spPr bwMode="auto">
              <a:xfrm flipV="1">
                <a:off x="2376" y="2841"/>
                <a:ext cx="3" cy="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53" name="Freeform 419">
                <a:extLst>
                  <a:ext uri="{FF2B5EF4-FFF2-40B4-BE49-F238E27FC236}">
                    <a16:creationId xmlns:a16="http://schemas.microsoft.com/office/drawing/2014/main" id="{55AAE235-ADB6-421D-ACB3-DDA07F00DDC6}"/>
                  </a:ext>
                </a:extLst>
              </p:cNvPr>
              <p:cNvSpPr>
                <a:spLocks/>
              </p:cNvSpPr>
              <p:nvPr/>
            </p:nvSpPr>
            <p:spPr bwMode="auto">
              <a:xfrm>
                <a:off x="2379" y="2835"/>
                <a:ext cx="3" cy="6"/>
              </a:xfrm>
              <a:custGeom>
                <a:avLst/>
                <a:gdLst>
                  <a:gd name="T0" fmla="*/ 0 w 3"/>
                  <a:gd name="T1" fmla="*/ 6 h 6"/>
                  <a:gd name="T2" fmla="*/ 0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54" name="Freeform 420">
                <a:extLst>
                  <a:ext uri="{FF2B5EF4-FFF2-40B4-BE49-F238E27FC236}">
                    <a16:creationId xmlns:a16="http://schemas.microsoft.com/office/drawing/2014/main" id="{C28BFD78-BFF9-47A0-9F68-8577B1D48C7D}"/>
                  </a:ext>
                </a:extLst>
              </p:cNvPr>
              <p:cNvSpPr>
                <a:spLocks/>
              </p:cNvSpPr>
              <p:nvPr/>
            </p:nvSpPr>
            <p:spPr bwMode="auto">
              <a:xfrm>
                <a:off x="2382" y="2835"/>
                <a:ext cx="3" cy="3"/>
              </a:xfrm>
              <a:custGeom>
                <a:avLst/>
                <a:gdLst>
                  <a:gd name="T0" fmla="*/ 0 w 3"/>
                  <a:gd name="T1" fmla="*/ 0 h 3"/>
                  <a:gd name="T2" fmla="*/ 0 w 3"/>
                  <a:gd name="T3" fmla="*/ 0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0"/>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55" name="Freeform 421">
                <a:extLst>
                  <a:ext uri="{FF2B5EF4-FFF2-40B4-BE49-F238E27FC236}">
                    <a16:creationId xmlns:a16="http://schemas.microsoft.com/office/drawing/2014/main" id="{39374A19-C53B-4571-8F0D-2B88CAF1E3E1}"/>
                  </a:ext>
                </a:extLst>
              </p:cNvPr>
              <p:cNvSpPr>
                <a:spLocks/>
              </p:cNvSpPr>
              <p:nvPr/>
            </p:nvSpPr>
            <p:spPr bwMode="auto">
              <a:xfrm>
                <a:off x="2385" y="2838"/>
                <a:ext cx="5" cy="1"/>
              </a:xfrm>
              <a:custGeom>
                <a:avLst/>
                <a:gdLst>
                  <a:gd name="T0" fmla="*/ 0 w 5"/>
                  <a:gd name="T1" fmla="*/ 0 h 1"/>
                  <a:gd name="T2" fmla="*/ 2 w 5"/>
                  <a:gd name="T3" fmla="*/ 0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0"/>
                    </a:moveTo>
                    <a:lnTo>
                      <a:pt x="2" y="0"/>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56" name="Freeform 422">
                <a:extLst>
                  <a:ext uri="{FF2B5EF4-FFF2-40B4-BE49-F238E27FC236}">
                    <a16:creationId xmlns:a16="http://schemas.microsoft.com/office/drawing/2014/main" id="{D894A2DE-BE24-4539-88A6-FE0DD4F51672}"/>
                  </a:ext>
                </a:extLst>
              </p:cNvPr>
              <p:cNvSpPr>
                <a:spLocks/>
              </p:cNvSpPr>
              <p:nvPr/>
            </p:nvSpPr>
            <p:spPr bwMode="auto">
              <a:xfrm>
                <a:off x="2390" y="2820"/>
                <a:ext cx="3" cy="18"/>
              </a:xfrm>
              <a:custGeom>
                <a:avLst/>
                <a:gdLst>
                  <a:gd name="T0" fmla="*/ 0 w 3"/>
                  <a:gd name="T1" fmla="*/ 18 h 18"/>
                  <a:gd name="T2" fmla="*/ 0 w 3"/>
                  <a:gd name="T3" fmla="*/ 15 h 18"/>
                  <a:gd name="T4" fmla="*/ 3 w 3"/>
                  <a:gd name="T5" fmla="*/ 9 h 18"/>
                  <a:gd name="T6" fmla="*/ 3 w 3"/>
                  <a:gd name="T7" fmla="*/ 3 h 18"/>
                  <a:gd name="T8" fmla="*/ 3 w 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8">
                    <a:moveTo>
                      <a:pt x="0" y="18"/>
                    </a:moveTo>
                    <a:lnTo>
                      <a:pt x="0" y="15"/>
                    </a:lnTo>
                    <a:lnTo>
                      <a:pt x="3" y="9"/>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57" name="Freeform 423">
                <a:extLst>
                  <a:ext uri="{FF2B5EF4-FFF2-40B4-BE49-F238E27FC236}">
                    <a16:creationId xmlns:a16="http://schemas.microsoft.com/office/drawing/2014/main" id="{345BB3AC-8669-4D6E-9568-93FC4D48F848}"/>
                  </a:ext>
                </a:extLst>
              </p:cNvPr>
              <p:cNvSpPr>
                <a:spLocks/>
              </p:cNvSpPr>
              <p:nvPr/>
            </p:nvSpPr>
            <p:spPr bwMode="auto">
              <a:xfrm>
                <a:off x="2393" y="2817"/>
                <a:ext cx="3" cy="3"/>
              </a:xfrm>
              <a:custGeom>
                <a:avLst/>
                <a:gdLst>
                  <a:gd name="T0" fmla="*/ 0 w 3"/>
                  <a:gd name="T1" fmla="*/ 3 h 3"/>
                  <a:gd name="T2" fmla="*/ 0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58" name="Freeform 424">
                <a:extLst>
                  <a:ext uri="{FF2B5EF4-FFF2-40B4-BE49-F238E27FC236}">
                    <a16:creationId xmlns:a16="http://schemas.microsoft.com/office/drawing/2014/main" id="{92B7E6C3-A4E9-4612-988E-C6CEDA12934A}"/>
                  </a:ext>
                </a:extLst>
              </p:cNvPr>
              <p:cNvSpPr>
                <a:spLocks/>
              </p:cNvSpPr>
              <p:nvPr/>
            </p:nvSpPr>
            <p:spPr bwMode="auto">
              <a:xfrm>
                <a:off x="2396" y="2817"/>
                <a:ext cx="3" cy="18"/>
              </a:xfrm>
              <a:custGeom>
                <a:avLst/>
                <a:gdLst>
                  <a:gd name="T0" fmla="*/ 0 w 3"/>
                  <a:gd name="T1" fmla="*/ 0 h 18"/>
                  <a:gd name="T2" fmla="*/ 0 w 3"/>
                  <a:gd name="T3" fmla="*/ 3 h 18"/>
                  <a:gd name="T4" fmla="*/ 0 w 3"/>
                  <a:gd name="T5" fmla="*/ 9 h 18"/>
                  <a:gd name="T6" fmla="*/ 3 w 3"/>
                  <a:gd name="T7" fmla="*/ 15 h 18"/>
                  <a:gd name="T8" fmla="*/ 3 w 3"/>
                  <a:gd name="T9" fmla="*/ 1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8">
                    <a:moveTo>
                      <a:pt x="0" y="0"/>
                    </a:moveTo>
                    <a:lnTo>
                      <a:pt x="0" y="3"/>
                    </a:lnTo>
                    <a:lnTo>
                      <a:pt x="0" y="9"/>
                    </a:lnTo>
                    <a:lnTo>
                      <a:pt x="3" y="15"/>
                    </a:lnTo>
                    <a:lnTo>
                      <a:pt x="3" y="1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59" name="Freeform 425">
                <a:extLst>
                  <a:ext uri="{FF2B5EF4-FFF2-40B4-BE49-F238E27FC236}">
                    <a16:creationId xmlns:a16="http://schemas.microsoft.com/office/drawing/2014/main" id="{388D303E-9435-4F52-9AE5-E4D4426C85D7}"/>
                  </a:ext>
                </a:extLst>
              </p:cNvPr>
              <p:cNvSpPr>
                <a:spLocks/>
              </p:cNvSpPr>
              <p:nvPr/>
            </p:nvSpPr>
            <p:spPr bwMode="auto">
              <a:xfrm>
                <a:off x="2399" y="2820"/>
                <a:ext cx="6" cy="15"/>
              </a:xfrm>
              <a:custGeom>
                <a:avLst/>
                <a:gdLst>
                  <a:gd name="T0" fmla="*/ 0 w 6"/>
                  <a:gd name="T1" fmla="*/ 15 h 15"/>
                  <a:gd name="T2" fmla="*/ 0 w 6"/>
                  <a:gd name="T3" fmla="*/ 12 h 15"/>
                  <a:gd name="T4" fmla="*/ 3 w 6"/>
                  <a:gd name="T5" fmla="*/ 9 h 15"/>
                  <a:gd name="T6" fmla="*/ 6 w 6"/>
                  <a:gd name="T7" fmla="*/ 3 h 15"/>
                  <a:gd name="T8" fmla="*/ 6 w 6"/>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5">
                    <a:moveTo>
                      <a:pt x="0" y="15"/>
                    </a:moveTo>
                    <a:lnTo>
                      <a:pt x="0" y="12"/>
                    </a:lnTo>
                    <a:lnTo>
                      <a:pt x="3" y="9"/>
                    </a:lnTo>
                    <a:lnTo>
                      <a:pt x="6"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60" name="Freeform 426">
                <a:extLst>
                  <a:ext uri="{FF2B5EF4-FFF2-40B4-BE49-F238E27FC236}">
                    <a16:creationId xmlns:a16="http://schemas.microsoft.com/office/drawing/2014/main" id="{FF23DCAF-F9E8-42F2-8D6E-C8A1458C87EB}"/>
                  </a:ext>
                </a:extLst>
              </p:cNvPr>
              <p:cNvSpPr>
                <a:spLocks/>
              </p:cNvSpPr>
              <p:nvPr/>
            </p:nvSpPr>
            <p:spPr bwMode="auto">
              <a:xfrm>
                <a:off x="2405" y="2812"/>
                <a:ext cx="3" cy="8"/>
              </a:xfrm>
              <a:custGeom>
                <a:avLst/>
                <a:gdLst>
                  <a:gd name="T0" fmla="*/ 0 w 3"/>
                  <a:gd name="T1" fmla="*/ 8 h 8"/>
                  <a:gd name="T2" fmla="*/ 3 w 3"/>
                  <a:gd name="T3" fmla="*/ 3 h 8"/>
                  <a:gd name="T4" fmla="*/ 3 w 3"/>
                  <a:gd name="T5" fmla="*/ 0 h 8"/>
                  <a:gd name="T6" fmla="*/ 3 w 3"/>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8">
                    <a:moveTo>
                      <a:pt x="0" y="8"/>
                    </a:move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61" name="Freeform 427">
                <a:extLst>
                  <a:ext uri="{FF2B5EF4-FFF2-40B4-BE49-F238E27FC236}">
                    <a16:creationId xmlns:a16="http://schemas.microsoft.com/office/drawing/2014/main" id="{828576F7-B291-4366-8DD4-E8D29E98A505}"/>
                  </a:ext>
                </a:extLst>
              </p:cNvPr>
              <p:cNvSpPr>
                <a:spLocks/>
              </p:cNvSpPr>
              <p:nvPr/>
            </p:nvSpPr>
            <p:spPr bwMode="auto">
              <a:xfrm>
                <a:off x="2408" y="2812"/>
                <a:ext cx="3" cy="14"/>
              </a:xfrm>
              <a:custGeom>
                <a:avLst/>
                <a:gdLst>
                  <a:gd name="T0" fmla="*/ 0 w 3"/>
                  <a:gd name="T1" fmla="*/ 0 h 14"/>
                  <a:gd name="T2" fmla="*/ 0 w 3"/>
                  <a:gd name="T3" fmla="*/ 3 h 14"/>
                  <a:gd name="T4" fmla="*/ 0 w 3"/>
                  <a:gd name="T5" fmla="*/ 5 h 14"/>
                  <a:gd name="T6" fmla="*/ 3 w 3"/>
                  <a:gd name="T7" fmla="*/ 14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4">
                    <a:moveTo>
                      <a:pt x="0" y="0"/>
                    </a:moveTo>
                    <a:lnTo>
                      <a:pt x="0" y="3"/>
                    </a:lnTo>
                    <a:lnTo>
                      <a:pt x="0" y="5"/>
                    </a:lnTo>
                    <a:lnTo>
                      <a:pt x="3" y="14"/>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62" name="Freeform 428">
                <a:extLst>
                  <a:ext uri="{FF2B5EF4-FFF2-40B4-BE49-F238E27FC236}">
                    <a16:creationId xmlns:a16="http://schemas.microsoft.com/office/drawing/2014/main" id="{C99EEB2A-B4D2-4362-BC09-3CE48508A69B}"/>
                  </a:ext>
                </a:extLst>
              </p:cNvPr>
              <p:cNvSpPr>
                <a:spLocks/>
              </p:cNvSpPr>
              <p:nvPr/>
            </p:nvSpPr>
            <p:spPr bwMode="auto">
              <a:xfrm>
                <a:off x="2411" y="2826"/>
                <a:ext cx="2" cy="15"/>
              </a:xfrm>
              <a:custGeom>
                <a:avLst/>
                <a:gdLst>
                  <a:gd name="T0" fmla="*/ 0 w 2"/>
                  <a:gd name="T1" fmla="*/ 0 h 15"/>
                  <a:gd name="T2" fmla="*/ 0 w 2"/>
                  <a:gd name="T3" fmla="*/ 9 h 15"/>
                  <a:gd name="T4" fmla="*/ 2 w 2"/>
                  <a:gd name="T5" fmla="*/ 12 h 15"/>
                  <a:gd name="T6" fmla="*/ 2 w 2"/>
                  <a:gd name="T7" fmla="*/ 15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
                    <a:moveTo>
                      <a:pt x="0" y="0"/>
                    </a:moveTo>
                    <a:lnTo>
                      <a:pt x="0" y="9"/>
                    </a:lnTo>
                    <a:lnTo>
                      <a:pt x="2" y="12"/>
                    </a:lnTo>
                    <a:lnTo>
                      <a:pt x="2" y="1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63" name="Freeform 429">
                <a:extLst>
                  <a:ext uri="{FF2B5EF4-FFF2-40B4-BE49-F238E27FC236}">
                    <a16:creationId xmlns:a16="http://schemas.microsoft.com/office/drawing/2014/main" id="{D3FED64B-EFFB-42B2-B6B2-6CBFCF4235F4}"/>
                  </a:ext>
                </a:extLst>
              </p:cNvPr>
              <p:cNvSpPr>
                <a:spLocks/>
              </p:cNvSpPr>
              <p:nvPr/>
            </p:nvSpPr>
            <p:spPr bwMode="auto">
              <a:xfrm>
                <a:off x="2413" y="2835"/>
                <a:ext cx="6" cy="6"/>
              </a:xfrm>
              <a:custGeom>
                <a:avLst/>
                <a:gdLst>
                  <a:gd name="T0" fmla="*/ 0 w 6"/>
                  <a:gd name="T1" fmla="*/ 6 h 6"/>
                  <a:gd name="T2" fmla="*/ 0 w 6"/>
                  <a:gd name="T3" fmla="*/ 6 h 6"/>
                  <a:gd name="T4" fmla="*/ 3 w 6"/>
                  <a:gd name="T5" fmla="*/ 3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0" y="6"/>
                    </a:ln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64" name="Line 430">
                <a:extLst>
                  <a:ext uri="{FF2B5EF4-FFF2-40B4-BE49-F238E27FC236}">
                    <a16:creationId xmlns:a16="http://schemas.microsoft.com/office/drawing/2014/main" id="{711C0A9F-677B-4220-996D-3E8028C721BB}"/>
                  </a:ext>
                </a:extLst>
              </p:cNvPr>
              <p:cNvSpPr>
                <a:spLocks noChangeShapeType="1"/>
              </p:cNvSpPr>
              <p:nvPr/>
            </p:nvSpPr>
            <p:spPr bwMode="auto">
              <a:xfrm flipV="1">
                <a:off x="2419" y="2832"/>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65" name="Freeform 431">
                <a:extLst>
                  <a:ext uri="{FF2B5EF4-FFF2-40B4-BE49-F238E27FC236}">
                    <a16:creationId xmlns:a16="http://schemas.microsoft.com/office/drawing/2014/main" id="{6CDD155C-E5D3-4F1B-8775-A5CA65E96142}"/>
                  </a:ext>
                </a:extLst>
              </p:cNvPr>
              <p:cNvSpPr>
                <a:spLocks/>
              </p:cNvSpPr>
              <p:nvPr/>
            </p:nvSpPr>
            <p:spPr bwMode="auto">
              <a:xfrm>
                <a:off x="2422" y="2815"/>
                <a:ext cx="3" cy="17"/>
              </a:xfrm>
              <a:custGeom>
                <a:avLst/>
                <a:gdLst>
                  <a:gd name="T0" fmla="*/ 0 w 3"/>
                  <a:gd name="T1" fmla="*/ 17 h 17"/>
                  <a:gd name="T2" fmla="*/ 0 w 3"/>
                  <a:gd name="T3" fmla="*/ 14 h 17"/>
                  <a:gd name="T4" fmla="*/ 0 w 3"/>
                  <a:gd name="T5" fmla="*/ 8 h 17"/>
                  <a:gd name="T6" fmla="*/ 3 w 3"/>
                  <a:gd name="T7" fmla="*/ 2 h 17"/>
                  <a:gd name="T8" fmla="*/ 3 w 3"/>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7">
                    <a:moveTo>
                      <a:pt x="0" y="17"/>
                    </a:moveTo>
                    <a:lnTo>
                      <a:pt x="0" y="14"/>
                    </a:lnTo>
                    <a:lnTo>
                      <a:pt x="0" y="8"/>
                    </a:lnTo>
                    <a:lnTo>
                      <a:pt x="3" y="2"/>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66" name="Freeform 432">
                <a:extLst>
                  <a:ext uri="{FF2B5EF4-FFF2-40B4-BE49-F238E27FC236}">
                    <a16:creationId xmlns:a16="http://schemas.microsoft.com/office/drawing/2014/main" id="{6E7113DA-4C2F-443F-8CBB-A2FF01ABC8C4}"/>
                  </a:ext>
                </a:extLst>
              </p:cNvPr>
              <p:cNvSpPr>
                <a:spLocks/>
              </p:cNvSpPr>
              <p:nvPr/>
            </p:nvSpPr>
            <p:spPr bwMode="auto">
              <a:xfrm>
                <a:off x="2425" y="2815"/>
                <a:ext cx="3" cy="2"/>
              </a:xfrm>
              <a:custGeom>
                <a:avLst/>
                <a:gdLst>
                  <a:gd name="T0" fmla="*/ 0 w 3"/>
                  <a:gd name="T1" fmla="*/ 0 h 2"/>
                  <a:gd name="T2" fmla="*/ 0 w 3"/>
                  <a:gd name="T3" fmla="*/ 0 h 2"/>
                  <a:gd name="T4" fmla="*/ 0 w 3"/>
                  <a:gd name="T5" fmla="*/ 0 h 2"/>
                  <a:gd name="T6" fmla="*/ 3 w 3"/>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0"/>
                    </a:moveTo>
                    <a:lnTo>
                      <a:pt x="0" y="0"/>
                    </a:lnTo>
                    <a:lnTo>
                      <a:pt x="3" y="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67" name="Line 433">
                <a:extLst>
                  <a:ext uri="{FF2B5EF4-FFF2-40B4-BE49-F238E27FC236}">
                    <a16:creationId xmlns:a16="http://schemas.microsoft.com/office/drawing/2014/main" id="{43A49444-036A-4442-8340-57039DE8F1C2}"/>
                  </a:ext>
                </a:extLst>
              </p:cNvPr>
              <p:cNvSpPr>
                <a:spLocks noChangeShapeType="1"/>
              </p:cNvSpPr>
              <p:nvPr/>
            </p:nvSpPr>
            <p:spPr bwMode="auto">
              <a:xfrm flipV="1">
                <a:off x="2428" y="2815"/>
                <a:ext cx="6" cy="2"/>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68" name="Freeform 434">
                <a:extLst>
                  <a:ext uri="{FF2B5EF4-FFF2-40B4-BE49-F238E27FC236}">
                    <a16:creationId xmlns:a16="http://schemas.microsoft.com/office/drawing/2014/main" id="{9A78647E-9A85-48D2-9633-6E8955688445}"/>
                  </a:ext>
                </a:extLst>
              </p:cNvPr>
              <p:cNvSpPr>
                <a:spLocks/>
              </p:cNvSpPr>
              <p:nvPr/>
            </p:nvSpPr>
            <p:spPr bwMode="auto">
              <a:xfrm>
                <a:off x="2434" y="2809"/>
                <a:ext cx="2" cy="6"/>
              </a:xfrm>
              <a:custGeom>
                <a:avLst/>
                <a:gdLst>
                  <a:gd name="T0" fmla="*/ 0 w 2"/>
                  <a:gd name="T1" fmla="*/ 6 h 6"/>
                  <a:gd name="T2" fmla="*/ 2 w 2"/>
                  <a:gd name="T3" fmla="*/ 3 h 6"/>
                  <a:gd name="T4" fmla="*/ 2 w 2"/>
                  <a:gd name="T5" fmla="*/ 0 h 6"/>
                  <a:gd name="T6" fmla="*/ 0 60000 65536"/>
                  <a:gd name="T7" fmla="*/ 0 60000 65536"/>
                  <a:gd name="T8" fmla="*/ 0 60000 65536"/>
                </a:gdLst>
                <a:ahLst/>
                <a:cxnLst>
                  <a:cxn ang="T6">
                    <a:pos x="T0" y="T1"/>
                  </a:cxn>
                  <a:cxn ang="T7">
                    <a:pos x="T2" y="T3"/>
                  </a:cxn>
                  <a:cxn ang="T8">
                    <a:pos x="T4" y="T5"/>
                  </a:cxn>
                </a:cxnLst>
                <a:rect l="0" t="0" r="r" b="b"/>
                <a:pathLst>
                  <a:path w="2" h="6">
                    <a:moveTo>
                      <a:pt x="0" y="6"/>
                    </a:moveTo>
                    <a:lnTo>
                      <a:pt x="2" y="3"/>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69" name="Freeform 435">
                <a:extLst>
                  <a:ext uri="{FF2B5EF4-FFF2-40B4-BE49-F238E27FC236}">
                    <a16:creationId xmlns:a16="http://schemas.microsoft.com/office/drawing/2014/main" id="{9F5B314E-A1A3-4100-BE87-3F99843B8579}"/>
                  </a:ext>
                </a:extLst>
              </p:cNvPr>
              <p:cNvSpPr>
                <a:spLocks/>
              </p:cNvSpPr>
              <p:nvPr/>
            </p:nvSpPr>
            <p:spPr bwMode="auto">
              <a:xfrm>
                <a:off x="2436" y="2809"/>
                <a:ext cx="3" cy="6"/>
              </a:xfrm>
              <a:custGeom>
                <a:avLst/>
                <a:gdLst>
                  <a:gd name="T0" fmla="*/ 0 w 3"/>
                  <a:gd name="T1" fmla="*/ 0 h 6"/>
                  <a:gd name="T2" fmla="*/ 0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0"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70" name="Freeform 436">
                <a:extLst>
                  <a:ext uri="{FF2B5EF4-FFF2-40B4-BE49-F238E27FC236}">
                    <a16:creationId xmlns:a16="http://schemas.microsoft.com/office/drawing/2014/main" id="{C6EDC4E7-71DB-485F-82A3-FBF17D750B81}"/>
                  </a:ext>
                </a:extLst>
              </p:cNvPr>
              <p:cNvSpPr>
                <a:spLocks/>
              </p:cNvSpPr>
              <p:nvPr/>
            </p:nvSpPr>
            <p:spPr bwMode="auto">
              <a:xfrm>
                <a:off x="2439" y="2815"/>
                <a:ext cx="3" cy="17"/>
              </a:xfrm>
              <a:custGeom>
                <a:avLst/>
                <a:gdLst>
                  <a:gd name="T0" fmla="*/ 0 w 3"/>
                  <a:gd name="T1" fmla="*/ 0 h 17"/>
                  <a:gd name="T2" fmla="*/ 0 w 3"/>
                  <a:gd name="T3" fmla="*/ 2 h 17"/>
                  <a:gd name="T4" fmla="*/ 0 w 3"/>
                  <a:gd name="T5" fmla="*/ 8 h 17"/>
                  <a:gd name="T6" fmla="*/ 3 w 3"/>
                  <a:gd name="T7" fmla="*/ 14 h 17"/>
                  <a:gd name="T8" fmla="*/ 3 w 3"/>
                  <a:gd name="T9" fmla="*/ 1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7">
                    <a:moveTo>
                      <a:pt x="0" y="0"/>
                    </a:moveTo>
                    <a:lnTo>
                      <a:pt x="0" y="2"/>
                    </a:lnTo>
                    <a:lnTo>
                      <a:pt x="0" y="8"/>
                    </a:lnTo>
                    <a:lnTo>
                      <a:pt x="3" y="14"/>
                    </a:lnTo>
                    <a:lnTo>
                      <a:pt x="3" y="17"/>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71" name="Freeform 437">
                <a:extLst>
                  <a:ext uri="{FF2B5EF4-FFF2-40B4-BE49-F238E27FC236}">
                    <a16:creationId xmlns:a16="http://schemas.microsoft.com/office/drawing/2014/main" id="{57782CB8-B363-4B52-8E0A-4D6B7FA74E22}"/>
                  </a:ext>
                </a:extLst>
              </p:cNvPr>
              <p:cNvSpPr>
                <a:spLocks/>
              </p:cNvSpPr>
              <p:nvPr/>
            </p:nvSpPr>
            <p:spPr bwMode="auto">
              <a:xfrm>
                <a:off x="2442" y="2817"/>
                <a:ext cx="6" cy="15"/>
              </a:xfrm>
              <a:custGeom>
                <a:avLst/>
                <a:gdLst>
                  <a:gd name="T0" fmla="*/ 0 w 6"/>
                  <a:gd name="T1" fmla="*/ 15 h 15"/>
                  <a:gd name="T2" fmla="*/ 0 w 6"/>
                  <a:gd name="T3" fmla="*/ 12 h 15"/>
                  <a:gd name="T4" fmla="*/ 3 w 6"/>
                  <a:gd name="T5" fmla="*/ 9 h 15"/>
                  <a:gd name="T6" fmla="*/ 6 w 6"/>
                  <a:gd name="T7" fmla="*/ 3 h 15"/>
                  <a:gd name="T8" fmla="*/ 6 w 6"/>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5">
                    <a:moveTo>
                      <a:pt x="0" y="15"/>
                    </a:moveTo>
                    <a:lnTo>
                      <a:pt x="0" y="12"/>
                    </a:lnTo>
                    <a:lnTo>
                      <a:pt x="3" y="9"/>
                    </a:lnTo>
                    <a:lnTo>
                      <a:pt x="6"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72" name="Line 438">
                <a:extLst>
                  <a:ext uri="{FF2B5EF4-FFF2-40B4-BE49-F238E27FC236}">
                    <a16:creationId xmlns:a16="http://schemas.microsoft.com/office/drawing/2014/main" id="{4C5CFAB0-5F4D-409C-AA21-0B5D75597E4C}"/>
                  </a:ext>
                </a:extLst>
              </p:cNvPr>
              <p:cNvSpPr>
                <a:spLocks noChangeShapeType="1"/>
              </p:cNvSpPr>
              <p:nvPr/>
            </p:nvSpPr>
            <p:spPr bwMode="auto">
              <a:xfrm flipV="1">
                <a:off x="2448" y="2815"/>
                <a:ext cx="3" cy="2"/>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73" name="Freeform 439">
                <a:extLst>
                  <a:ext uri="{FF2B5EF4-FFF2-40B4-BE49-F238E27FC236}">
                    <a16:creationId xmlns:a16="http://schemas.microsoft.com/office/drawing/2014/main" id="{D23E62FA-ACC4-41BE-B2C2-541743C9A414}"/>
                  </a:ext>
                </a:extLst>
              </p:cNvPr>
              <p:cNvSpPr>
                <a:spLocks/>
              </p:cNvSpPr>
              <p:nvPr/>
            </p:nvSpPr>
            <p:spPr bwMode="auto">
              <a:xfrm>
                <a:off x="2451" y="2815"/>
                <a:ext cx="3" cy="2"/>
              </a:xfrm>
              <a:custGeom>
                <a:avLst/>
                <a:gdLst>
                  <a:gd name="T0" fmla="*/ 0 w 3"/>
                  <a:gd name="T1" fmla="*/ 0 h 2"/>
                  <a:gd name="T2" fmla="*/ 0 w 3"/>
                  <a:gd name="T3" fmla="*/ 0 h 2"/>
                  <a:gd name="T4" fmla="*/ 3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0" y="0"/>
                    </a:moveTo>
                    <a:lnTo>
                      <a:pt x="0" y="0"/>
                    </a:lnTo>
                    <a:lnTo>
                      <a:pt x="3" y="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74" name="Line 440">
                <a:extLst>
                  <a:ext uri="{FF2B5EF4-FFF2-40B4-BE49-F238E27FC236}">
                    <a16:creationId xmlns:a16="http://schemas.microsoft.com/office/drawing/2014/main" id="{0909CC39-1C12-4DCB-A99D-4265BC474CF7}"/>
                  </a:ext>
                </a:extLst>
              </p:cNvPr>
              <p:cNvSpPr>
                <a:spLocks noChangeShapeType="1"/>
              </p:cNvSpPr>
              <p:nvPr/>
            </p:nvSpPr>
            <p:spPr bwMode="auto">
              <a:xfrm>
                <a:off x="2454" y="2817"/>
                <a:ext cx="3" cy="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75" name="Freeform 441">
                <a:extLst>
                  <a:ext uri="{FF2B5EF4-FFF2-40B4-BE49-F238E27FC236}">
                    <a16:creationId xmlns:a16="http://schemas.microsoft.com/office/drawing/2014/main" id="{D96F47E5-CE97-4A90-A450-4946373E1D18}"/>
                  </a:ext>
                </a:extLst>
              </p:cNvPr>
              <p:cNvSpPr>
                <a:spLocks/>
              </p:cNvSpPr>
              <p:nvPr/>
            </p:nvSpPr>
            <p:spPr bwMode="auto">
              <a:xfrm>
                <a:off x="2457" y="2817"/>
                <a:ext cx="5" cy="3"/>
              </a:xfrm>
              <a:custGeom>
                <a:avLst/>
                <a:gdLst>
                  <a:gd name="T0" fmla="*/ 0 w 5"/>
                  <a:gd name="T1" fmla="*/ 0 h 3"/>
                  <a:gd name="T2" fmla="*/ 2 w 5"/>
                  <a:gd name="T3" fmla="*/ 3 h 3"/>
                  <a:gd name="T4" fmla="*/ 5 w 5"/>
                  <a:gd name="T5" fmla="*/ 3 h 3"/>
                  <a:gd name="T6" fmla="*/ 0 60000 65536"/>
                  <a:gd name="T7" fmla="*/ 0 60000 65536"/>
                  <a:gd name="T8" fmla="*/ 0 60000 65536"/>
                </a:gdLst>
                <a:ahLst/>
                <a:cxnLst>
                  <a:cxn ang="T6">
                    <a:pos x="T0" y="T1"/>
                  </a:cxn>
                  <a:cxn ang="T7">
                    <a:pos x="T2" y="T3"/>
                  </a:cxn>
                  <a:cxn ang="T8">
                    <a:pos x="T4" y="T5"/>
                  </a:cxn>
                </a:cxnLst>
                <a:rect l="0" t="0" r="r" b="b"/>
                <a:pathLst>
                  <a:path w="5" h="3">
                    <a:moveTo>
                      <a:pt x="0" y="0"/>
                    </a:moveTo>
                    <a:lnTo>
                      <a:pt x="2" y="3"/>
                    </a:lnTo>
                    <a:lnTo>
                      <a:pt x="5"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76" name="Freeform 442">
                <a:extLst>
                  <a:ext uri="{FF2B5EF4-FFF2-40B4-BE49-F238E27FC236}">
                    <a16:creationId xmlns:a16="http://schemas.microsoft.com/office/drawing/2014/main" id="{6EECB0B7-EB40-41FE-8C1F-D973983235D6}"/>
                  </a:ext>
                </a:extLst>
              </p:cNvPr>
              <p:cNvSpPr>
                <a:spLocks/>
              </p:cNvSpPr>
              <p:nvPr/>
            </p:nvSpPr>
            <p:spPr bwMode="auto">
              <a:xfrm>
                <a:off x="2462" y="2817"/>
                <a:ext cx="3" cy="3"/>
              </a:xfrm>
              <a:custGeom>
                <a:avLst/>
                <a:gdLst>
                  <a:gd name="T0" fmla="*/ 0 w 3"/>
                  <a:gd name="T1" fmla="*/ 3 h 3"/>
                  <a:gd name="T2" fmla="*/ 3 w 3"/>
                  <a:gd name="T3" fmla="*/ 3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77" name="Line 443">
                <a:extLst>
                  <a:ext uri="{FF2B5EF4-FFF2-40B4-BE49-F238E27FC236}">
                    <a16:creationId xmlns:a16="http://schemas.microsoft.com/office/drawing/2014/main" id="{EAC03D94-2F4F-47C3-82FF-4A3C03598854}"/>
                  </a:ext>
                </a:extLst>
              </p:cNvPr>
              <p:cNvSpPr>
                <a:spLocks noChangeShapeType="1"/>
              </p:cNvSpPr>
              <p:nvPr/>
            </p:nvSpPr>
            <p:spPr bwMode="auto">
              <a:xfrm>
                <a:off x="2465" y="2817"/>
                <a:ext cx="3" cy="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78" name="Freeform 444">
                <a:extLst>
                  <a:ext uri="{FF2B5EF4-FFF2-40B4-BE49-F238E27FC236}">
                    <a16:creationId xmlns:a16="http://schemas.microsoft.com/office/drawing/2014/main" id="{F12FA924-3659-4F2E-B04C-CBA29FC1B9D1}"/>
                  </a:ext>
                </a:extLst>
              </p:cNvPr>
              <p:cNvSpPr>
                <a:spLocks/>
              </p:cNvSpPr>
              <p:nvPr/>
            </p:nvSpPr>
            <p:spPr bwMode="auto">
              <a:xfrm>
                <a:off x="2468" y="2817"/>
                <a:ext cx="3" cy="6"/>
              </a:xfrm>
              <a:custGeom>
                <a:avLst/>
                <a:gdLst>
                  <a:gd name="T0" fmla="*/ 0 w 3"/>
                  <a:gd name="T1" fmla="*/ 0 h 6"/>
                  <a:gd name="T2" fmla="*/ 0 w 3"/>
                  <a:gd name="T3" fmla="*/ 3 h 6"/>
                  <a:gd name="T4" fmla="*/ 3 w 3"/>
                  <a:gd name="T5" fmla="*/ 6 h 6"/>
                  <a:gd name="T6" fmla="*/ 3 w 3"/>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6">
                    <a:moveTo>
                      <a:pt x="0" y="0"/>
                    </a:moveTo>
                    <a:lnTo>
                      <a:pt x="0"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79" name="Freeform 445">
                <a:extLst>
                  <a:ext uri="{FF2B5EF4-FFF2-40B4-BE49-F238E27FC236}">
                    <a16:creationId xmlns:a16="http://schemas.microsoft.com/office/drawing/2014/main" id="{A6DB8560-078F-4C7F-BC0C-984115EF17C7}"/>
                  </a:ext>
                </a:extLst>
              </p:cNvPr>
              <p:cNvSpPr>
                <a:spLocks/>
              </p:cNvSpPr>
              <p:nvPr/>
            </p:nvSpPr>
            <p:spPr bwMode="auto">
              <a:xfrm>
                <a:off x="2471" y="2809"/>
                <a:ext cx="3" cy="14"/>
              </a:xfrm>
              <a:custGeom>
                <a:avLst/>
                <a:gdLst>
                  <a:gd name="T0" fmla="*/ 0 w 3"/>
                  <a:gd name="T1" fmla="*/ 14 h 14"/>
                  <a:gd name="T2" fmla="*/ 0 w 3"/>
                  <a:gd name="T3" fmla="*/ 11 h 14"/>
                  <a:gd name="T4" fmla="*/ 0 w 3"/>
                  <a:gd name="T5" fmla="*/ 8 h 14"/>
                  <a:gd name="T6" fmla="*/ 3 w 3"/>
                  <a:gd name="T7" fmla="*/ 3 h 14"/>
                  <a:gd name="T8" fmla="*/ 3 w 3"/>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4">
                    <a:moveTo>
                      <a:pt x="0" y="14"/>
                    </a:moveTo>
                    <a:lnTo>
                      <a:pt x="0" y="11"/>
                    </a:lnTo>
                    <a:lnTo>
                      <a:pt x="0" y="8"/>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80" name="Freeform 446">
                <a:extLst>
                  <a:ext uri="{FF2B5EF4-FFF2-40B4-BE49-F238E27FC236}">
                    <a16:creationId xmlns:a16="http://schemas.microsoft.com/office/drawing/2014/main" id="{2D05CDEA-3660-4622-8948-67F7C0001153}"/>
                  </a:ext>
                </a:extLst>
              </p:cNvPr>
              <p:cNvSpPr>
                <a:spLocks/>
              </p:cNvSpPr>
              <p:nvPr/>
            </p:nvSpPr>
            <p:spPr bwMode="auto">
              <a:xfrm>
                <a:off x="2474" y="2809"/>
                <a:ext cx="6" cy="1"/>
              </a:xfrm>
              <a:custGeom>
                <a:avLst/>
                <a:gdLst>
                  <a:gd name="T0" fmla="*/ 0 w 6"/>
                  <a:gd name="T1" fmla="*/ 0 h 1"/>
                  <a:gd name="T2" fmla="*/ 3 w 6"/>
                  <a:gd name="T3" fmla="*/ 0 h 1"/>
                  <a:gd name="T4" fmla="*/ 6 w 6"/>
                  <a:gd name="T5" fmla="*/ 0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81" name="Freeform 447">
                <a:extLst>
                  <a:ext uri="{FF2B5EF4-FFF2-40B4-BE49-F238E27FC236}">
                    <a16:creationId xmlns:a16="http://schemas.microsoft.com/office/drawing/2014/main" id="{13761EAA-E2A2-4396-9C97-A450BB819E04}"/>
                  </a:ext>
                </a:extLst>
              </p:cNvPr>
              <p:cNvSpPr>
                <a:spLocks/>
              </p:cNvSpPr>
              <p:nvPr/>
            </p:nvSpPr>
            <p:spPr bwMode="auto">
              <a:xfrm>
                <a:off x="2480" y="2806"/>
                <a:ext cx="3" cy="3"/>
              </a:xfrm>
              <a:custGeom>
                <a:avLst/>
                <a:gdLst>
                  <a:gd name="T0" fmla="*/ 0 w 3"/>
                  <a:gd name="T1" fmla="*/ 3 h 3"/>
                  <a:gd name="T2" fmla="*/ 3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82" name="Freeform 448">
                <a:extLst>
                  <a:ext uri="{FF2B5EF4-FFF2-40B4-BE49-F238E27FC236}">
                    <a16:creationId xmlns:a16="http://schemas.microsoft.com/office/drawing/2014/main" id="{85C4EAE4-2EEB-42E9-9BFD-92B1FDA879FA}"/>
                  </a:ext>
                </a:extLst>
              </p:cNvPr>
              <p:cNvSpPr>
                <a:spLocks/>
              </p:cNvSpPr>
              <p:nvPr/>
            </p:nvSpPr>
            <p:spPr bwMode="auto">
              <a:xfrm>
                <a:off x="2483" y="2806"/>
                <a:ext cx="2" cy="6"/>
              </a:xfrm>
              <a:custGeom>
                <a:avLst/>
                <a:gdLst>
                  <a:gd name="T0" fmla="*/ 0 w 2"/>
                  <a:gd name="T1" fmla="*/ 0 h 6"/>
                  <a:gd name="T2" fmla="*/ 0 w 2"/>
                  <a:gd name="T3" fmla="*/ 0 h 6"/>
                  <a:gd name="T4" fmla="*/ 0 w 2"/>
                  <a:gd name="T5" fmla="*/ 3 h 6"/>
                  <a:gd name="T6" fmla="*/ 2 w 2"/>
                  <a:gd name="T7" fmla="*/ 6 h 6"/>
                  <a:gd name="T8" fmla="*/ 2 w 2"/>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6">
                    <a:moveTo>
                      <a:pt x="0" y="0"/>
                    </a:moveTo>
                    <a:lnTo>
                      <a:pt x="0" y="0"/>
                    </a:lnTo>
                    <a:lnTo>
                      <a:pt x="0" y="3"/>
                    </a:lnTo>
                    <a:lnTo>
                      <a:pt x="2"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83" name="Freeform 449">
                <a:extLst>
                  <a:ext uri="{FF2B5EF4-FFF2-40B4-BE49-F238E27FC236}">
                    <a16:creationId xmlns:a16="http://schemas.microsoft.com/office/drawing/2014/main" id="{988D4834-A9C8-417E-9A34-B7F4DBB12AD9}"/>
                  </a:ext>
                </a:extLst>
              </p:cNvPr>
              <p:cNvSpPr>
                <a:spLocks/>
              </p:cNvSpPr>
              <p:nvPr/>
            </p:nvSpPr>
            <p:spPr bwMode="auto">
              <a:xfrm>
                <a:off x="2485" y="2797"/>
                <a:ext cx="3" cy="15"/>
              </a:xfrm>
              <a:custGeom>
                <a:avLst/>
                <a:gdLst>
                  <a:gd name="T0" fmla="*/ 0 w 3"/>
                  <a:gd name="T1" fmla="*/ 15 h 15"/>
                  <a:gd name="T2" fmla="*/ 0 w 3"/>
                  <a:gd name="T3" fmla="*/ 12 h 15"/>
                  <a:gd name="T4" fmla="*/ 0 w 3"/>
                  <a:gd name="T5" fmla="*/ 9 h 15"/>
                  <a:gd name="T6" fmla="*/ 3 w 3"/>
                  <a:gd name="T7" fmla="*/ 3 h 15"/>
                  <a:gd name="T8" fmla="*/ 3 w 3"/>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5">
                    <a:moveTo>
                      <a:pt x="0" y="15"/>
                    </a:moveTo>
                    <a:lnTo>
                      <a:pt x="0" y="12"/>
                    </a:lnTo>
                    <a:lnTo>
                      <a:pt x="0" y="9"/>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84" name="Freeform 450">
                <a:extLst>
                  <a:ext uri="{FF2B5EF4-FFF2-40B4-BE49-F238E27FC236}">
                    <a16:creationId xmlns:a16="http://schemas.microsoft.com/office/drawing/2014/main" id="{0844E7ED-F865-4963-BDF8-7BD546EA5FFE}"/>
                  </a:ext>
                </a:extLst>
              </p:cNvPr>
              <p:cNvSpPr>
                <a:spLocks/>
              </p:cNvSpPr>
              <p:nvPr/>
            </p:nvSpPr>
            <p:spPr bwMode="auto">
              <a:xfrm>
                <a:off x="2488" y="2797"/>
                <a:ext cx="6" cy="3"/>
              </a:xfrm>
              <a:custGeom>
                <a:avLst/>
                <a:gdLst>
                  <a:gd name="T0" fmla="*/ 0 w 6"/>
                  <a:gd name="T1" fmla="*/ 0 h 3"/>
                  <a:gd name="T2" fmla="*/ 3 w 6"/>
                  <a:gd name="T3" fmla="*/ 0 h 3"/>
                  <a:gd name="T4" fmla="*/ 6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0" y="0"/>
                    </a:moveTo>
                    <a:lnTo>
                      <a:pt x="3" y="0"/>
                    </a:lnTo>
                    <a:lnTo>
                      <a:pt x="6"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85" name="Line 451">
                <a:extLst>
                  <a:ext uri="{FF2B5EF4-FFF2-40B4-BE49-F238E27FC236}">
                    <a16:creationId xmlns:a16="http://schemas.microsoft.com/office/drawing/2014/main" id="{A6BE7677-179C-4F0E-BDBE-71882711CAC7}"/>
                  </a:ext>
                </a:extLst>
              </p:cNvPr>
              <p:cNvSpPr>
                <a:spLocks noChangeShapeType="1"/>
              </p:cNvSpPr>
              <p:nvPr/>
            </p:nvSpPr>
            <p:spPr bwMode="auto">
              <a:xfrm>
                <a:off x="2494" y="2800"/>
                <a:ext cx="3" cy="6"/>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86" name="Line 452">
                <a:extLst>
                  <a:ext uri="{FF2B5EF4-FFF2-40B4-BE49-F238E27FC236}">
                    <a16:creationId xmlns:a16="http://schemas.microsoft.com/office/drawing/2014/main" id="{136895C7-9098-4AFE-A9CC-5F93C1E509E7}"/>
                  </a:ext>
                </a:extLst>
              </p:cNvPr>
              <p:cNvSpPr>
                <a:spLocks noChangeShapeType="1"/>
              </p:cNvSpPr>
              <p:nvPr/>
            </p:nvSpPr>
            <p:spPr bwMode="auto">
              <a:xfrm>
                <a:off x="2497" y="2806"/>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87" name="Line 453">
                <a:extLst>
                  <a:ext uri="{FF2B5EF4-FFF2-40B4-BE49-F238E27FC236}">
                    <a16:creationId xmlns:a16="http://schemas.microsoft.com/office/drawing/2014/main" id="{B37D5CAA-8A25-482E-8DB1-E9F619978F71}"/>
                  </a:ext>
                </a:extLst>
              </p:cNvPr>
              <p:cNvSpPr>
                <a:spLocks noChangeShapeType="1"/>
              </p:cNvSpPr>
              <p:nvPr/>
            </p:nvSpPr>
            <p:spPr bwMode="auto">
              <a:xfrm>
                <a:off x="2500" y="2809"/>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88" name="Freeform 454">
                <a:extLst>
                  <a:ext uri="{FF2B5EF4-FFF2-40B4-BE49-F238E27FC236}">
                    <a16:creationId xmlns:a16="http://schemas.microsoft.com/office/drawing/2014/main" id="{1DB323A0-F3B2-4D26-9528-A03E6D575ABF}"/>
                  </a:ext>
                </a:extLst>
              </p:cNvPr>
              <p:cNvSpPr>
                <a:spLocks/>
              </p:cNvSpPr>
              <p:nvPr/>
            </p:nvSpPr>
            <p:spPr bwMode="auto">
              <a:xfrm>
                <a:off x="2503" y="2812"/>
                <a:ext cx="5" cy="8"/>
              </a:xfrm>
              <a:custGeom>
                <a:avLst/>
                <a:gdLst>
                  <a:gd name="T0" fmla="*/ 0 w 5"/>
                  <a:gd name="T1" fmla="*/ 0 h 8"/>
                  <a:gd name="T2" fmla="*/ 3 w 5"/>
                  <a:gd name="T3" fmla="*/ 5 h 8"/>
                  <a:gd name="T4" fmla="*/ 5 w 5"/>
                  <a:gd name="T5" fmla="*/ 8 h 8"/>
                  <a:gd name="T6" fmla="*/ 0 60000 65536"/>
                  <a:gd name="T7" fmla="*/ 0 60000 65536"/>
                  <a:gd name="T8" fmla="*/ 0 60000 65536"/>
                </a:gdLst>
                <a:ahLst/>
                <a:cxnLst>
                  <a:cxn ang="T6">
                    <a:pos x="T0" y="T1"/>
                  </a:cxn>
                  <a:cxn ang="T7">
                    <a:pos x="T2" y="T3"/>
                  </a:cxn>
                  <a:cxn ang="T8">
                    <a:pos x="T4" y="T5"/>
                  </a:cxn>
                </a:cxnLst>
                <a:rect l="0" t="0" r="r" b="b"/>
                <a:pathLst>
                  <a:path w="5" h="8">
                    <a:moveTo>
                      <a:pt x="0" y="0"/>
                    </a:moveTo>
                    <a:lnTo>
                      <a:pt x="3" y="5"/>
                    </a:lnTo>
                    <a:lnTo>
                      <a:pt x="5" y="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89" name="Freeform 455">
                <a:extLst>
                  <a:ext uri="{FF2B5EF4-FFF2-40B4-BE49-F238E27FC236}">
                    <a16:creationId xmlns:a16="http://schemas.microsoft.com/office/drawing/2014/main" id="{EE8717B2-96EA-4B07-835B-A119E6E773CE}"/>
                  </a:ext>
                </a:extLst>
              </p:cNvPr>
              <p:cNvSpPr>
                <a:spLocks/>
              </p:cNvSpPr>
              <p:nvPr/>
            </p:nvSpPr>
            <p:spPr bwMode="auto">
              <a:xfrm>
                <a:off x="2508" y="2817"/>
                <a:ext cx="3" cy="3"/>
              </a:xfrm>
              <a:custGeom>
                <a:avLst/>
                <a:gdLst>
                  <a:gd name="T0" fmla="*/ 0 w 3"/>
                  <a:gd name="T1" fmla="*/ 3 h 3"/>
                  <a:gd name="T2" fmla="*/ 0 w 3"/>
                  <a:gd name="T3" fmla="*/ 3 h 3"/>
                  <a:gd name="T4" fmla="*/ 3 w 3"/>
                  <a:gd name="T5" fmla="*/ 0 h 3"/>
                  <a:gd name="T6" fmla="*/ 3 w 3"/>
                  <a:gd name="T7" fmla="*/ 0 h 3"/>
                  <a:gd name="T8" fmla="*/ 3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3"/>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90" name="Freeform 456">
                <a:extLst>
                  <a:ext uri="{FF2B5EF4-FFF2-40B4-BE49-F238E27FC236}">
                    <a16:creationId xmlns:a16="http://schemas.microsoft.com/office/drawing/2014/main" id="{DA265C31-57BA-4BE1-B74B-9374F5F111E8}"/>
                  </a:ext>
                </a:extLst>
              </p:cNvPr>
              <p:cNvSpPr>
                <a:spLocks/>
              </p:cNvSpPr>
              <p:nvPr/>
            </p:nvSpPr>
            <p:spPr bwMode="auto">
              <a:xfrm>
                <a:off x="2511" y="2817"/>
                <a:ext cx="3" cy="18"/>
              </a:xfrm>
              <a:custGeom>
                <a:avLst/>
                <a:gdLst>
                  <a:gd name="T0" fmla="*/ 0 w 3"/>
                  <a:gd name="T1" fmla="*/ 0 h 18"/>
                  <a:gd name="T2" fmla="*/ 0 w 3"/>
                  <a:gd name="T3" fmla="*/ 3 h 18"/>
                  <a:gd name="T4" fmla="*/ 0 w 3"/>
                  <a:gd name="T5" fmla="*/ 9 h 18"/>
                  <a:gd name="T6" fmla="*/ 3 w 3"/>
                  <a:gd name="T7" fmla="*/ 15 h 18"/>
                  <a:gd name="T8" fmla="*/ 3 w 3"/>
                  <a:gd name="T9" fmla="*/ 1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8">
                    <a:moveTo>
                      <a:pt x="0" y="0"/>
                    </a:moveTo>
                    <a:lnTo>
                      <a:pt x="0" y="3"/>
                    </a:lnTo>
                    <a:lnTo>
                      <a:pt x="0" y="9"/>
                    </a:lnTo>
                    <a:lnTo>
                      <a:pt x="3" y="15"/>
                    </a:lnTo>
                    <a:lnTo>
                      <a:pt x="3" y="1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91" name="Freeform 457">
                <a:extLst>
                  <a:ext uri="{FF2B5EF4-FFF2-40B4-BE49-F238E27FC236}">
                    <a16:creationId xmlns:a16="http://schemas.microsoft.com/office/drawing/2014/main" id="{7EB7308C-3836-4424-8E6D-91F9C6C1D3CC}"/>
                  </a:ext>
                </a:extLst>
              </p:cNvPr>
              <p:cNvSpPr>
                <a:spLocks/>
              </p:cNvSpPr>
              <p:nvPr/>
            </p:nvSpPr>
            <p:spPr bwMode="auto">
              <a:xfrm>
                <a:off x="2514" y="2835"/>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92" name="Freeform 458">
                <a:extLst>
                  <a:ext uri="{FF2B5EF4-FFF2-40B4-BE49-F238E27FC236}">
                    <a16:creationId xmlns:a16="http://schemas.microsoft.com/office/drawing/2014/main" id="{7A4C1D2B-C767-42F9-8EBA-3D28A1ADFA5F}"/>
                  </a:ext>
                </a:extLst>
              </p:cNvPr>
              <p:cNvSpPr>
                <a:spLocks/>
              </p:cNvSpPr>
              <p:nvPr/>
            </p:nvSpPr>
            <p:spPr bwMode="auto">
              <a:xfrm>
                <a:off x="2517" y="2820"/>
                <a:ext cx="6" cy="15"/>
              </a:xfrm>
              <a:custGeom>
                <a:avLst/>
                <a:gdLst>
                  <a:gd name="T0" fmla="*/ 0 w 6"/>
                  <a:gd name="T1" fmla="*/ 15 h 15"/>
                  <a:gd name="T2" fmla="*/ 0 w 6"/>
                  <a:gd name="T3" fmla="*/ 12 h 15"/>
                  <a:gd name="T4" fmla="*/ 3 w 6"/>
                  <a:gd name="T5" fmla="*/ 9 h 15"/>
                  <a:gd name="T6" fmla="*/ 6 w 6"/>
                  <a:gd name="T7" fmla="*/ 3 h 15"/>
                  <a:gd name="T8" fmla="*/ 6 w 6"/>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5">
                    <a:moveTo>
                      <a:pt x="0" y="15"/>
                    </a:moveTo>
                    <a:lnTo>
                      <a:pt x="0" y="12"/>
                    </a:lnTo>
                    <a:lnTo>
                      <a:pt x="3" y="9"/>
                    </a:lnTo>
                    <a:lnTo>
                      <a:pt x="6"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93" name="Freeform 459">
                <a:extLst>
                  <a:ext uri="{FF2B5EF4-FFF2-40B4-BE49-F238E27FC236}">
                    <a16:creationId xmlns:a16="http://schemas.microsoft.com/office/drawing/2014/main" id="{613AAD33-7E27-4CCB-84B1-57442F36DCD4}"/>
                  </a:ext>
                </a:extLst>
              </p:cNvPr>
              <p:cNvSpPr>
                <a:spLocks/>
              </p:cNvSpPr>
              <p:nvPr/>
            </p:nvSpPr>
            <p:spPr bwMode="auto">
              <a:xfrm>
                <a:off x="2523" y="2817"/>
                <a:ext cx="3" cy="3"/>
              </a:xfrm>
              <a:custGeom>
                <a:avLst/>
                <a:gdLst>
                  <a:gd name="T0" fmla="*/ 0 w 3"/>
                  <a:gd name="T1" fmla="*/ 3 h 3"/>
                  <a:gd name="T2" fmla="*/ 3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94" name="Freeform 460">
                <a:extLst>
                  <a:ext uri="{FF2B5EF4-FFF2-40B4-BE49-F238E27FC236}">
                    <a16:creationId xmlns:a16="http://schemas.microsoft.com/office/drawing/2014/main" id="{D8CA5942-0362-416C-BA00-FDEA669BB128}"/>
                  </a:ext>
                </a:extLst>
              </p:cNvPr>
              <p:cNvSpPr>
                <a:spLocks/>
              </p:cNvSpPr>
              <p:nvPr/>
            </p:nvSpPr>
            <p:spPr bwMode="auto">
              <a:xfrm>
                <a:off x="2526" y="2809"/>
                <a:ext cx="3" cy="8"/>
              </a:xfrm>
              <a:custGeom>
                <a:avLst/>
                <a:gdLst>
                  <a:gd name="T0" fmla="*/ 0 w 3"/>
                  <a:gd name="T1" fmla="*/ 8 h 8"/>
                  <a:gd name="T2" fmla="*/ 0 w 3"/>
                  <a:gd name="T3" fmla="*/ 3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95" name="Freeform 461">
                <a:extLst>
                  <a:ext uri="{FF2B5EF4-FFF2-40B4-BE49-F238E27FC236}">
                    <a16:creationId xmlns:a16="http://schemas.microsoft.com/office/drawing/2014/main" id="{A745336F-D910-4A4B-A56C-4DC077202000}"/>
                  </a:ext>
                </a:extLst>
              </p:cNvPr>
              <p:cNvSpPr>
                <a:spLocks/>
              </p:cNvSpPr>
              <p:nvPr/>
            </p:nvSpPr>
            <p:spPr bwMode="auto">
              <a:xfrm>
                <a:off x="2529" y="2806"/>
                <a:ext cx="2" cy="3"/>
              </a:xfrm>
              <a:custGeom>
                <a:avLst/>
                <a:gdLst>
                  <a:gd name="T0" fmla="*/ 0 w 2"/>
                  <a:gd name="T1" fmla="*/ 3 h 3"/>
                  <a:gd name="T2" fmla="*/ 0 w 2"/>
                  <a:gd name="T3" fmla="*/ 0 h 3"/>
                  <a:gd name="T4" fmla="*/ 2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0" y="3"/>
                    </a:moveTo>
                    <a:lnTo>
                      <a:pt x="0" y="0"/>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96" name="Freeform 462">
                <a:extLst>
                  <a:ext uri="{FF2B5EF4-FFF2-40B4-BE49-F238E27FC236}">
                    <a16:creationId xmlns:a16="http://schemas.microsoft.com/office/drawing/2014/main" id="{55EC0E3B-5F89-4506-9D6B-DCE19336FB6E}"/>
                  </a:ext>
                </a:extLst>
              </p:cNvPr>
              <p:cNvSpPr>
                <a:spLocks/>
              </p:cNvSpPr>
              <p:nvPr/>
            </p:nvSpPr>
            <p:spPr bwMode="auto">
              <a:xfrm>
                <a:off x="2531" y="2806"/>
                <a:ext cx="6" cy="9"/>
              </a:xfrm>
              <a:custGeom>
                <a:avLst/>
                <a:gdLst>
                  <a:gd name="T0" fmla="*/ 0 w 6"/>
                  <a:gd name="T1" fmla="*/ 0 h 9"/>
                  <a:gd name="T2" fmla="*/ 0 w 6"/>
                  <a:gd name="T3" fmla="*/ 3 h 9"/>
                  <a:gd name="T4" fmla="*/ 3 w 6"/>
                  <a:gd name="T5" fmla="*/ 6 h 9"/>
                  <a:gd name="T6" fmla="*/ 6 w 6"/>
                  <a:gd name="T7" fmla="*/ 9 h 9"/>
                  <a:gd name="T8" fmla="*/ 6 w 6"/>
                  <a:gd name="T9" fmla="*/ 9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9">
                    <a:moveTo>
                      <a:pt x="0" y="0"/>
                    </a:moveTo>
                    <a:lnTo>
                      <a:pt x="0" y="3"/>
                    </a:lnTo>
                    <a:lnTo>
                      <a:pt x="3" y="6"/>
                    </a:lnTo>
                    <a:lnTo>
                      <a:pt x="6"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97" name="Freeform 463">
                <a:extLst>
                  <a:ext uri="{FF2B5EF4-FFF2-40B4-BE49-F238E27FC236}">
                    <a16:creationId xmlns:a16="http://schemas.microsoft.com/office/drawing/2014/main" id="{0C6CD5CC-D77F-4219-B141-871D2EE566DA}"/>
                  </a:ext>
                </a:extLst>
              </p:cNvPr>
              <p:cNvSpPr>
                <a:spLocks/>
              </p:cNvSpPr>
              <p:nvPr/>
            </p:nvSpPr>
            <p:spPr bwMode="auto">
              <a:xfrm>
                <a:off x="2537" y="2806"/>
                <a:ext cx="3" cy="9"/>
              </a:xfrm>
              <a:custGeom>
                <a:avLst/>
                <a:gdLst>
                  <a:gd name="T0" fmla="*/ 0 w 3"/>
                  <a:gd name="T1" fmla="*/ 9 h 9"/>
                  <a:gd name="T2" fmla="*/ 0 w 3"/>
                  <a:gd name="T3" fmla="*/ 9 h 9"/>
                  <a:gd name="T4" fmla="*/ 3 w 3"/>
                  <a:gd name="T5" fmla="*/ 3 h 9"/>
                  <a:gd name="T6" fmla="*/ 3 w 3"/>
                  <a:gd name="T7" fmla="*/ 0 h 9"/>
                  <a:gd name="T8" fmla="*/ 3 w 3"/>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9">
                    <a:moveTo>
                      <a:pt x="0" y="9"/>
                    </a:moveTo>
                    <a:lnTo>
                      <a:pt x="0" y="9"/>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98" name="Freeform 464">
                <a:extLst>
                  <a:ext uri="{FF2B5EF4-FFF2-40B4-BE49-F238E27FC236}">
                    <a16:creationId xmlns:a16="http://schemas.microsoft.com/office/drawing/2014/main" id="{C01DD6F8-18AA-4975-927A-0A7866264E97}"/>
                  </a:ext>
                </a:extLst>
              </p:cNvPr>
              <p:cNvSpPr>
                <a:spLocks/>
              </p:cNvSpPr>
              <p:nvPr/>
            </p:nvSpPr>
            <p:spPr bwMode="auto">
              <a:xfrm>
                <a:off x="2540" y="2806"/>
                <a:ext cx="3" cy="11"/>
              </a:xfrm>
              <a:custGeom>
                <a:avLst/>
                <a:gdLst>
                  <a:gd name="T0" fmla="*/ 0 w 3"/>
                  <a:gd name="T1" fmla="*/ 0 h 11"/>
                  <a:gd name="T2" fmla="*/ 0 w 3"/>
                  <a:gd name="T3" fmla="*/ 3 h 11"/>
                  <a:gd name="T4" fmla="*/ 0 w 3"/>
                  <a:gd name="T5" fmla="*/ 6 h 11"/>
                  <a:gd name="T6" fmla="*/ 3 w 3"/>
                  <a:gd name="T7" fmla="*/ 9 h 11"/>
                  <a:gd name="T8" fmla="*/ 3 w 3"/>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1">
                    <a:moveTo>
                      <a:pt x="0" y="0"/>
                    </a:moveTo>
                    <a:lnTo>
                      <a:pt x="0" y="3"/>
                    </a:lnTo>
                    <a:lnTo>
                      <a:pt x="0" y="6"/>
                    </a:lnTo>
                    <a:lnTo>
                      <a:pt x="3" y="9"/>
                    </a:lnTo>
                    <a:lnTo>
                      <a:pt x="3" y="11"/>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99" name="Freeform 465">
                <a:extLst>
                  <a:ext uri="{FF2B5EF4-FFF2-40B4-BE49-F238E27FC236}">
                    <a16:creationId xmlns:a16="http://schemas.microsoft.com/office/drawing/2014/main" id="{8F53F26D-FE17-4BE8-884F-FB36D7155B3A}"/>
                  </a:ext>
                </a:extLst>
              </p:cNvPr>
              <p:cNvSpPr>
                <a:spLocks/>
              </p:cNvSpPr>
              <p:nvPr/>
            </p:nvSpPr>
            <p:spPr bwMode="auto">
              <a:xfrm>
                <a:off x="2543" y="2806"/>
                <a:ext cx="3" cy="11"/>
              </a:xfrm>
              <a:custGeom>
                <a:avLst/>
                <a:gdLst>
                  <a:gd name="T0" fmla="*/ 0 w 3"/>
                  <a:gd name="T1" fmla="*/ 11 h 11"/>
                  <a:gd name="T2" fmla="*/ 0 w 3"/>
                  <a:gd name="T3" fmla="*/ 11 h 11"/>
                  <a:gd name="T4" fmla="*/ 0 w 3"/>
                  <a:gd name="T5" fmla="*/ 6 h 11"/>
                  <a:gd name="T6" fmla="*/ 3 w 3"/>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1">
                    <a:moveTo>
                      <a:pt x="0" y="11"/>
                    </a:moveTo>
                    <a:lnTo>
                      <a:pt x="0" y="11"/>
                    </a:ln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00" name="Freeform 466">
                <a:extLst>
                  <a:ext uri="{FF2B5EF4-FFF2-40B4-BE49-F238E27FC236}">
                    <a16:creationId xmlns:a16="http://schemas.microsoft.com/office/drawing/2014/main" id="{C14DA695-0A1A-4C63-8772-190704BB526C}"/>
                  </a:ext>
                </a:extLst>
              </p:cNvPr>
              <p:cNvSpPr>
                <a:spLocks/>
              </p:cNvSpPr>
              <p:nvPr/>
            </p:nvSpPr>
            <p:spPr bwMode="auto">
              <a:xfrm>
                <a:off x="2546" y="2797"/>
                <a:ext cx="6" cy="9"/>
              </a:xfrm>
              <a:custGeom>
                <a:avLst/>
                <a:gdLst>
                  <a:gd name="T0" fmla="*/ 0 w 6"/>
                  <a:gd name="T1" fmla="*/ 9 h 9"/>
                  <a:gd name="T2" fmla="*/ 3 w 6"/>
                  <a:gd name="T3" fmla="*/ 3 h 9"/>
                  <a:gd name="T4" fmla="*/ 6 w 6"/>
                  <a:gd name="T5" fmla="*/ 0 h 9"/>
                  <a:gd name="T6" fmla="*/ 0 60000 65536"/>
                  <a:gd name="T7" fmla="*/ 0 60000 65536"/>
                  <a:gd name="T8" fmla="*/ 0 60000 65536"/>
                </a:gdLst>
                <a:ahLst/>
                <a:cxnLst>
                  <a:cxn ang="T6">
                    <a:pos x="T0" y="T1"/>
                  </a:cxn>
                  <a:cxn ang="T7">
                    <a:pos x="T2" y="T3"/>
                  </a:cxn>
                  <a:cxn ang="T8">
                    <a:pos x="T4" y="T5"/>
                  </a:cxn>
                </a:cxnLst>
                <a:rect l="0" t="0" r="r" b="b"/>
                <a:pathLst>
                  <a:path w="6" h="9">
                    <a:moveTo>
                      <a:pt x="0" y="9"/>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01" name="Freeform 467">
                <a:extLst>
                  <a:ext uri="{FF2B5EF4-FFF2-40B4-BE49-F238E27FC236}">
                    <a16:creationId xmlns:a16="http://schemas.microsoft.com/office/drawing/2014/main" id="{73C5AA18-50B8-4468-BC49-3F43EDEB21C7}"/>
                  </a:ext>
                </a:extLst>
              </p:cNvPr>
              <p:cNvSpPr>
                <a:spLocks/>
              </p:cNvSpPr>
              <p:nvPr/>
            </p:nvSpPr>
            <p:spPr bwMode="auto">
              <a:xfrm>
                <a:off x="2552" y="2797"/>
                <a:ext cx="3" cy="6"/>
              </a:xfrm>
              <a:custGeom>
                <a:avLst/>
                <a:gdLst>
                  <a:gd name="T0" fmla="*/ 0 w 3"/>
                  <a:gd name="T1" fmla="*/ 0 h 6"/>
                  <a:gd name="T2" fmla="*/ 3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3"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02" name="Freeform 468">
                <a:extLst>
                  <a:ext uri="{FF2B5EF4-FFF2-40B4-BE49-F238E27FC236}">
                    <a16:creationId xmlns:a16="http://schemas.microsoft.com/office/drawing/2014/main" id="{3AF2B299-9E8E-49B0-85DF-D055E5B0FC66}"/>
                  </a:ext>
                </a:extLst>
              </p:cNvPr>
              <p:cNvSpPr>
                <a:spLocks/>
              </p:cNvSpPr>
              <p:nvPr/>
            </p:nvSpPr>
            <p:spPr bwMode="auto">
              <a:xfrm>
                <a:off x="2555" y="2803"/>
                <a:ext cx="2" cy="1"/>
              </a:xfrm>
              <a:custGeom>
                <a:avLst/>
                <a:gdLst>
                  <a:gd name="T0" fmla="*/ 0 w 2"/>
                  <a:gd name="T1" fmla="*/ 0 h 1"/>
                  <a:gd name="T2" fmla="*/ 0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03" name="Freeform 469">
                <a:extLst>
                  <a:ext uri="{FF2B5EF4-FFF2-40B4-BE49-F238E27FC236}">
                    <a16:creationId xmlns:a16="http://schemas.microsoft.com/office/drawing/2014/main" id="{88CABB42-A32D-4AD3-848E-0CC38AA0B52C}"/>
                  </a:ext>
                </a:extLst>
              </p:cNvPr>
              <p:cNvSpPr>
                <a:spLocks/>
              </p:cNvSpPr>
              <p:nvPr/>
            </p:nvSpPr>
            <p:spPr bwMode="auto">
              <a:xfrm>
                <a:off x="2557" y="2803"/>
                <a:ext cx="3" cy="12"/>
              </a:xfrm>
              <a:custGeom>
                <a:avLst/>
                <a:gdLst>
                  <a:gd name="T0" fmla="*/ 0 w 3"/>
                  <a:gd name="T1" fmla="*/ 0 h 12"/>
                  <a:gd name="T2" fmla="*/ 0 w 3"/>
                  <a:gd name="T3" fmla="*/ 3 h 12"/>
                  <a:gd name="T4" fmla="*/ 0 w 3"/>
                  <a:gd name="T5" fmla="*/ 6 h 12"/>
                  <a:gd name="T6" fmla="*/ 3 w 3"/>
                  <a:gd name="T7" fmla="*/ 9 h 12"/>
                  <a:gd name="T8" fmla="*/ 3 w 3"/>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2">
                    <a:moveTo>
                      <a:pt x="0" y="0"/>
                    </a:moveTo>
                    <a:lnTo>
                      <a:pt x="0" y="3"/>
                    </a:lnTo>
                    <a:lnTo>
                      <a:pt x="0" y="6"/>
                    </a:lnTo>
                    <a:lnTo>
                      <a:pt x="3" y="9"/>
                    </a:lnTo>
                    <a:lnTo>
                      <a:pt x="3" y="1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04" name="Freeform 470">
                <a:extLst>
                  <a:ext uri="{FF2B5EF4-FFF2-40B4-BE49-F238E27FC236}">
                    <a16:creationId xmlns:a16="http://schemas.microsoft.com/office/drawing/2014/main" id="{640A8102-EA2F-41C2-84A5-8907EEE29C30}"/>
                  </a:ext>
                </a:extLst>
              </p:cNvPr>
              <p:cNvSpPr>
                <a:spLocks/>
              </p:cNvSpPr>
              <p:nvPr/>
            </p:nvSpPr>
            <p:spPr bwMode="auto">
              <a:xfrm>
                <a:off x="2560" y="2806"/>
                <a:ext cx="3" cy="9"/>
              </a:xfrm>
              <a:custGeom>
                <a:avLst/>
                <a:gdLst>
                  <a:gd name="T0" fmla="*/ 0 w 3"/>
                  <a:gd name="T1" fmla="*/ 9 h 9"/>
                  <a:gd name="T2" fmla="*/ 0 w 3"/>
                  <a:gd name="T3" fmla="*/ 6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05" name="Freeform 471">
                <a:extLst>
                  <a:ext uri="{FF2B5EF4-FFF2-40B4-BE49-F238E27FC236}">
                    <a16:creationId xmlns:a16="http://schemas.microsoft.com/office/drawing/2014/main" id="{482F4274-A638-4B1B-A6C2-7F2A8E37771B}"/>
                  </a:ext>
                </a:extLst>
              </p:cNvPr>
              <p:cNvSpPr>
                <a:spLocks/>
              </p:cNvSpPr>
              <p:nvPr/>
            </p:nvSpPr>
            <p:spPr bwMode="auto">
              <a:xfrm>
                <a:off x="2563" y="2789"/>
                <a:ext cx="6" cy="17"/>
              </a:xfrm>
              <a:custGeom>
                <a:avLst/>
                <a:gdLst>
                  <a:gd name="T0" fmla="*/ 0 w 6"/>
                  <a:gd name="T1" fmla="*/ 17 h 17"/>
                  <a:gd name="T2" fmla="*/ 0 w 6"/>
                  <a:gd name="T3" fmla="*/ 11 h 17"/>
                  <a:gd name="T4" fmla="*/ 3 w 6"/>
                  <a:gd name="T5" fmla="*/ 5 h 17"/>
                  <a:gd name="T6" fmla="*/ 6 w 6"/>
                  <a:gd name="T7" fmla="*/ 3 h 17"/>
                  <a:gd name="T8" fmla="*/ 6 w 6"/>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7">
                    <a:moveTo>
                      <a:pt x="0" y="17"/>
                    </a:moveTo>
                    <a:lnTo>
                      <a:pt x="0" y="11"/>
                    </a:lnTo>
                    <a:lnTo>
                      <a:pt x="3" y="5"/>
                    </a:lnTo>
                    <a:lnTo>
                      <a:pt x="6"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06" name="Freeform 472">
                <a:extLst>
                  <a:ext uri="{FF2B5EF4-FFF2-40B4-BE49-F238E27FC236}">
                    <a16:creationId xmlns:a16="http://schemas.microsoft.com/office/drawing/2014/main" id="{0AB03E02-1709-4C56-99C0-958E67A5E057}"/>
                  </a:ext>
                </a:extLst>
              </p:cNvPr>
              <p:cNvSpPr>
                <a:spLocks/>
              </p:cNvSpPr>
              <p:nvPr/>
            </p:nvSpPr>
            <p:spPr bwMode="auto">
              <a:xfrm>
                <a:off x="2569" y="2789"/>
                <a:ext cx="3" cy="14"/>
              </a:xfrm>
              <a:custGeom>
                <a:avLst/>
                <a:gdLst>
                  <a:gd name="T0" fmla="*/ 0 w 3"/>
                  <a:gd name="T1" fmla="*/ 0 h 14"/>
                  <a:gd name="T2" fmla="*/ 0 w 3"/>
                  <a:gd name="T3" fmla="*/ 3 h 14"/>
                  <a:gd name="T4" fmla="*/ 3 w 3"/>
                  <a:gd name="T5" fmla="*/ 5 h 14"/>
                  <a:gd name="T6" fmla="*/ 3 w 3"/>
                  <a:gd name="T7" fmla="*/ 11 h 14"/>
                  <a:gd name="T8" fmla="*/ 3 w 3"/>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4">
                    <a:moveTo>
                      <a:pt x="0" y="0"/>
                    </a:moveTo>
                    <a:lnTo>
                      <a:pt x="0" y="3"/>
                    </a:lnTo>
                    <a:lnTo>
                      <a:pt x="3" y="5"/>
                    </a:lnTo>
                    <a:lnTo>
                      <a:pt x="3" y="11"/>
                    </a:lnTo>
                    <a:lnTo>
                      <a:pt x="3" y="14"/>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07" name="Freeform 473">
                <a:extLst>
                  <a:ext uri="{FF2B5EF4-FFF2-40B4-BE49-F238E27FC236}">
                    <a16:creationId xmlns:a16="http://schemas.microsoft.com/office/drawing/2014/main" id="{3DBE55E9-3FE3-4A78-B7E0-1B7504F7D315}"/>
                  </a:ext>
                </a:extLst>
              </p:cNvPr>
              <p:cNvSpPr>
                <a:spLocks/>
              </p:cNvSpPr>
              <p:nvPr/>
            </p:nvSpPr>
            <p:spPr bwMode="auto">
              <a:xfrm>
                <a:off x="2572" y="2800"/>
                <a:ext cx="3" cy="3"/>
              </a:xfrm>
              <a:custGeom>
                <a:avLst/>
                <a:gdLst>
                  <a:gd name="T0" fmla="*/ 0 w 3"/>
                  <a:gd name="T1" fmla="*/ 3 h 3"/>
                  <a:gd name="T2" fmla="*/ 0 w 3"/>
                  <a:gd name="T3" fmla="*/ 3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08" name="Freeform 474">
                <a:extLst>
                  <a:ext uri="{FF2B5EF4-FFF2-40B4-BE49-F238E27FC236}">
                    <a16:creationId xmlns:a16="http://schemas.microsoft.com/office/drawing/2014/main" id="{B1AD16B8-3347-412A-B6C1-0CFADDA1C40C}"/>
                  </a:ext>
                </a:extLst>
              </p:cNvPr>
              <p:cNvSpPr>
                <a:spLocks/>
              </p:cNvSpPr>
              <p:nvPr/>
            </p:nvSpPr>
            <p:spPr bwMode="auto">
              <a:xfrm>
                <a:off x="2575" y="2777"/>
                <a:ext cx="3" cy="23"/>
              </a:xfrm>
              <a:custGeom>
                <a:avLst/>
                <a:gdLst>
                  <a:gd name="T0" fmla="*/ 0 w 3"/>
                  <a:gd name="T1" fmla="*/ 23 h 23"/>
                  <a:gd name="T2" fmla="*/ 0 w 3"/>
                  <a:gd name="T3" fmla="*/ 17 h 23"/>
                  <a:gd name="T4" fmla="*/ 0 w 3"/>
                  <a:gd name="T5" fmla="*/ 12 h 23"/>
                  <a:gd name="T6" fmla="*/ 3 w 3"/>
                  <a:gd name="T7" fmla="*/ 3 h 23"/>
                  <a:gd name="T8" fmla="*/ 3 w 3"/>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3">
                    <a:moveTo>
                      <a:pt x="0" y="23"/>
                    </a:moveTo>
                    <a:lnTo>
                      <a:pt x="0" y="17"/>
                    </a:lnTo>
                    <a:lnTo>
                      <a:pt x="0" y="12"/>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09" name="Freeform 475">
                <a:extLst>
                  <a:ext uri="{FF2B5EF4-FFF2-40B4-BE49-F238E27FC236}">
                    <a16:creationId xmlns:a16="http://schemas.microsoft.com/office/drawing/2014/main" id="{461E6413-D744-4327-B570-4B8BB424F981}"/>
                  </a:ext>
                </a:extLst>
              </p:cNvPr>
              <p:cNvSpPr>
                <a:spLocks/>
              </p:cNvSpPr>
              <p:nvPr/>
            </p:nvSpPr>
            <p:spPr bwMode="auto">
              <a:xfrm>
                <a:off x="2578" y="2777"/>
                <a:ext cx="5" cy="15"/>
              </a:xfrm>
              <a:custGeom>
                <a:avLst/>
                <a:gdLst>
                  <a:gd name="T0" fmla="*/ 0 w 5"/>
                  <a:gd name="T1" fmla="*/ 0 h 15"/>
                  <a:gd name="T2" fmla="*/ 0 w 5"/>
                  <a:gd name="T3" fmla="*/ 0 h 15"/>
                  <a:gd name="T4" fmla="*/ 2 w 5"/>
                  <a:gd name="T5" fmla="*/ 6 h 15"/>
                  <a:gd name="T6" fmla="*/ 5 w 5"/>
                  <a:gd name="T7" fmla="*/ 12 h 15"/>
                  <a:gd name="T8" fmla="*/ 5 w 5"/>
                  <a:gd name="T9" fmla="*/ 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5">
                    <a:moveTo>
                      <a:pt x="0" y="0"/>
                    </a:moveTo>
                    <a:lnTo>
                      <a:pt x="0" y="0"/>
                    </a:lnTo>
                    <a:lnTo>
                      <a:pt x="2" y="6"/>
                    </a:lnTo>
                    <a:lnTo>
                      <a:pt x="5" y="12"/>
                    </a:lnTo>
                    <a:lnTo>
                      <a:pt x="5" y="1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10" name="Freeform 476">
                <a:extLst>
                  <a:ext uri="{FF2B5EF4-FFF2-40B4-BE49-F238E27FC236}">
                    <a16:creationId xmlns:a16="http://schemas.microsoft.com/office/drawing/2014/main" id="{3FECB573-BE8D-4802-AC0C-A5FE3D8DE39E}"/>
                  </a:ext>
                </a:extLst>
              </p:cNvPr>
              <p:cNvSpPr>
                <a:spLocks/>
              </p:cNvSpPr>
              <p:nvPr/>
            </p:nvSpPr>
            <p:spPr bwMode="auto">
              <a:xfrm>
                <a:off x="2583" y="2789"/>
                <a:ext cx="3" cy="3"/>
              </a:xfrm>
              <a:custGeom>
                <a:avLst/>
                <a:gdLst>
                  <a:gd name="T0" fmla="*/ 0 w 3"/>
                  <a:gd name="T1" fmla="*/ 3 h 3"/>
                  <a:gd name="T2" fmla="*/ 0 w 3"/>
                  <a:gd name="T3" fmla="*/ 3 h 3"/>
                  <a:gd name="T4" fmla="*/ 3 w 3"/>
                  <a:gd name="T5" fmla="*/ 0 h 3"/>
                  <a:gd name="T6" fmla="*/ 3 w 3"/>
                  <a:gd name="T7" fmla="*/ 0 h 3"/>
                  <a:gd name="T8" fmla="*/ 3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3"/>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11" name="Freeform 477">
                <a:extLst>
                  <a:ext uri="{FF2B5EF4-FFF2-40B4-BE49-F238E27FC236}">
                    <a16:creationId xmlns:a16="http://schemas.microsoft.com/office/drawing/2014/main" id="{89E267F4-8BB1-483E-9981-938B80AEBFDF}"/>
                  </a:ext>
                </a:extLst>
              </p:cNvPr>
              <p:cNvSpPr>
                <a:spLocks/>
              </p:cNvSpPr>
              <p:nvPr/>
            </p:nvSpPr>
            <p:spPr bwMode="auto">
              <a:xfrm>
                <a:off x="2586" y="2789"/>
                <a:ext cx="3" cy="17"/>
              </a:xfrm>
              <a:custGeom>
                <a:avLst/>
                <a:gdLst>
                  <a:gd name="T0" fmla="*/ 0 w 3"/>
                  <a:gd name="T1" fmla="*/ 0 h 17"/>
                  <a:gd name="T2" fmla="*/ 0 w 3"/>
                  <a:gd name="T3" fmla="*/ 3 h 17"/>
                  <a:gd name="T4" fmla="*/ 0 w 3"/>
                  <a:gd name="T5" fmla="*/ 8 h 17"/>
                  <a:gd name="T6" fmla="*/ 3 w 3"/>
                  <a:gd name="T7" fmla="*/ 14 h 17"/>
                  <a:gd name="T8" fmla="*/ 3 w 3"/>
                  <a:gd name="T9" fmla="*/ 1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7">
                    <a:moveTo>
                      <a:pt x="0" y="0"/>
                    </a:moveTo>
                    <a:lnTo>
                      <a:pt x="0" y="3"/>
                    </a:lnTo>
                    <a:lnTo>
                      <a:pt x="0" y="8"/>
                    </a:lnTo>
                    <a:lnTo>
                      <a:pt x="3" y="14"/>
                    </a:lnTo>
                    <a:lnTo>
                      <a:pt x="3" y="17"/>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12" name="Freeform 478">
                <a:extLst>
                  <a:ext uri="{FF2B5EF4-FFF2-40B4-BE49-F238E27FC236}">
                    <a16:creationId xmlns:a16="http://schemas.microsoft.com/office/drawing/2014/main" id="{A22EE78B-B823-45B7-A2BE-503623478788}"/>
                  </a:ext>
                </a:extLst>
              </p:cNvPr>
              <p:cNvSpPr>
                <a:spLocks/>
              </p:cNvSpPr>
              <p:nvPr/>
            </p:nvSpPr>
            <p:spPr bwMode="auto">
              <a:xfrm>
                <a:off x="2589" y="2806"/>
                <a:ext cx="3" cy="3"/>
              </a:xfrm>
              <a:custGeom>
                <a:avLst/>
                <a:gdLst>
                  <a:gd name="T0" fmla="*/ 0 w 3"/>
                  <a:gd name="T1" fmla="*/ 0 h 3"/>
                  <a:gd name="T2" fmla="*/ 0 w 3"/>
                  <a:gd name="T3" fmla="*/ 3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3"/>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13" name="Freeform 479">
                <a:extLst>
                  <a:ext uri="{FF2B5EF4-FFF2-40B4-BE49-F238E27FC236}">
                    <a16:creationId xmlns:a16="http://schemas.microsoft.com/office/drawing/2014/main" id="{5B53785B-7262-4A5D-A2F3-77BB0AF544C0}"/>
                  </a:ext>
                </a:extLst>
              </p:cNvPr>
              <p:cNvSpPr>
                <a:spLocks/>
              </p:cNvSpPr>
              <p:nvPr/>
            </p:nvSpPr>
            <p:spPr bwMode="auto">
              <a:xfrm>
                <a:off x="2592" y="2800"/>
                <a:ext cx="6" cy="9"/>
              </a:xfrm>
              <a:custGeom>
                <a:avLst/>
                <a:gdLst>
                  <a:gd name="T0" fmla="*/ 0 w 6"/>
                  <a:gd name="T1" fmla="*/ 9 h 9"/>
                  <a:gd name="T2" fmla="*/ 0 w 6"/>
                  <a:gd name="T3" fmla="*/ 6 h 9"/>
                  <a:gd name="T4" fmla="*/ 3 w 6"/>
                  <a:gd name="T5" fmla="*/ 3 h 9"/>
                  <a:gd name="T6" fmla="*/ 6 w 6"/>
                  <a:gd name="T7" fmla="*/ 0 h 9"/>
                  <a:gd name="T8" fmla="*/ 6 w 6"/>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9">
                    <a:moveTo>
                      <a:pt x="0" y="9"/>
                    </a:moveTo>
                    <a:lnTo>
                      <a:pt x="0" y="6"/>
                    </a:ln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14" name="Freeform 480">
                <a:extLst>
                  <a:ext uri="{FF2B5EF4-FFF2-40B4-BE49-F238E27FC236}">
                    <a16:creationId xmlns:a16="http://schemas.microsoft.com/office/drawing/2014/main" id="{08D33DB3-B830-4AEA-BCFD-D375771B2D1D}"/>
                  </a:ext>
                </a:extLst>
              </p:cNvPr>
              <p:cNvSpPr>
                <a:spLocks/>
              </p:cNvSpPr>
              <p:nvPr/>
            </p:nvSpPr>
            <p:spPr bwMode="auto">
              <a:xfrm>
                <a:off x="2598" y="2800"/>
                <a:ext cx="3" cy="6"/>
              </a:xfrm>
              <a:custGeom>
                <a:avLst/>
                <a:gdLst>
                  <a:gd name="T0" fmla="*/ 0 w 3"/>
                  <a:gd name="T1" fmla="*/ 0 h 6"/>
                  <a:gd name="T2" fmla="*/ 0 w 3"/>
                  <a:gd name="T3" fmla="*/ 0 h 6"/>
                  <a:gd name="T4" fmla="*/ 3 w 3"/>
                  <a:gd name="T5" fmla="*/ 3 h 6"/>
                  <a:gd name="T6" fmla="*/ 3 w 3"/>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6">
                    <a:moveTo>
                      <a:pt x="0" y="0"/>
                    </a:moveTo>
                    <a:lnTo>
                      <a:pt x="0" y="0"/>
                    </a:lnTo>
                    <a:lnTo>
                      <a:pt x="3"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15" name="Freeform 481">
                <a:extLst>
                  <a:ext uri="{FF2B5EF4-FFF2-40B4-BE49-F238E27FC236}">
                    <a16:creationId xmlns:a16="http://schemas.microsoft.com/office/drawing/2014/main" id="{7FFE1E98-7550-4D55-890E-5535DC07F772}"/>
                  </a:ext>
                </a:extLst>
              </p:cNvPr>
              <p:cNvSpPr>
                <a:spLocks/>
              </p:cNvSpPr>
              <p:nvPr/>
            </p:nvSpPr>
            <p:spPr bwMode="auto">
              <a:xfrm>
                <a:off x="2601" y="2803"/>
                <a:ext cx="2" cy="3"/>
              </a:xfrm>
              <a:custGeom>
                <a:avLst/>
                <a:gdLst>
                  <a:gd name="T0" fmla="*/ 0 w 2"/>
                  <a:gd name="T1" fmla="*/ 3 h 3"/>
                  <a:gd name="T2" fmla="*/ 0 w 2"/>
                  <a:gd name="T3" fmla="*/ 3 h 3"/>
                  <a:gd name="T4" fmla="*/ 2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0" y="3"/>
                    </a:moveTo>
                    <a:lnTo>
                      <a:pt x="0" y="3"/>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16" name="Freeform 482">
                <a:extLst>
                  <a:ext uri="{FF2B5EF4-FFF2-40B4-BE49-F238E27FC236}">
                    <a16:creationId xmlns:a16="http://schemas.microsoft.com/office/drawing/2014/main" id="{72774D2A-B755-4304-95F5-0C99B989A0FC}"/>
                  </a:ext>
                </a:extLst>
              </p:cNvPr>
              <p:cNvSpPr>
                <a:spLocks/>
              </p:cNvSpPr>
              <p:nvPr/>
            </p:nvSpPr>
            <p:spPr bwMode="auto">
              <a:xfrm>
                <a:off x="2603" y="2780"/>
                <a:ext cx="3" cy="23"/>
              </a:xfrm>
              <a:custGeom>
                <a:avLst/>
                <a:gdLst>
                  <a:gd name="T0" fmla="*/ 0 w 3"/>
                  <a:gd name="T1" fmla="*/ 23 h 23"/>
                  <a:gd name="T2" fmla="*/ 0 w 3"/>
                  <a:gd name="T3" fmla="*/ 17 h 23"/>
                  <a:gd name="T4" fmla="*/ 0 w 3"/>
                  <a:gd name="T5" fmla="*/ 12 h 23"/>
                  <a:gd name="T6" fmla="*/ 3 w 3"/>
                  <a:gd name="T7" fmla="*/ 6 h 23"/>
                  <a:gd name="T8" fmla="*/ 3 w 3"/>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3">
                    <a:moveTo>
                      <a:pt x="0" y="23"/>
                    </a:moveTo>
                    <a:lnTo>
                      <a:pt x="0" y="17"/>
                    </a:lnTo>
                    <a:lnTo>
                      <a:pt x="0" y="12"/>
                    </a:ln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17" name="Freeform 483">
                <a:extLst>
                  <a:ext uri="{FF2B5EF4-FFF2-40B4-BE49-F238E27FC236}">
                    <a16:creationId xmlns:a16="http://schemas.microsoft.com/office/drawing/2014/main" id="{E0000EFE-9265-479E-83BD-A6FD811DE8EF}"/>
                  </a:ext>
                </a:extLst>
              </p:cNvPr>
              <p:cNvSpPr>
                <a:spLocks/>
              </p:cNvSpPr>
              <p:nvPr/>
            </p:nvSpPr>
            <p:spPr bwMode="auto">
              <a:xfrm>
                <a:off x="2606" y="2777"/>
                <a:ext cx="6" cy="3"/>
              </a:xfrm>
              <a:custGeom>
                <a:avLst/>
                <a:gdLst>
                  <a:gd name="T0" fmla="*/ 0 w 6"/>
                  <a:gd name="T1" fmla="*/ 3 h 3"/>
                  <a:gd name="T2" fmla="*/ 3 w 6"/>
                  <a:gd name="T3" fmla="*/ 0 h 3"/>
                  <a:gd name="T4" fmla="*/ 6 w 6"/>
                  <a:gd name="T5" fmla="*/ 0 h 3"/>
                  <a:gd name="T6" fmla="*/ 0 60000 65536"/>
                  <a:gd name="T7" fmla="*/ 0 60000 65536"/>
                  <a:gd name="T8" fmla="*/ 0 60000 65536"/>
                </a:gdLst>
                <a:ahLst/>
                <a:cxnLst>
                  <a:cxn ang="T6">
                    <a:pos x="T0" y="T1"/>
                  </a:cxn>
                  <a:cxn ang="T7">
                    <a:pos x="T2" y="T3"/>
                  </a:cxn>
                  <a:cxn ang="T8">
                    <a:pos x="T4" y="T5"/>
                  </a:cxn>
                </a:cxnLst>
                <a:rect l="0" t="0" r="r" b="b"/>
                <a:pathLst>
                  <a:path w="6" h="3">
                    <a:moveTo>
                      <a:pt x="0" y="3"/>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18" name="Freeform 484">
                <a:extLst>
                  <a:ext uri="{FF2B5EF4-FFF2-40B4-BE49-F238E27FC236}">
                    <a16:creationId xmlns:a16="http://schemas.microsoft.com/office/drawing/2014/main" id="{1D979B8E-E831-43F3-B5E1-FE1504DD1729}"/>
                  </a:ext>
                </a:extLst>
              </p:cNvPr>
              <p:cNvSpPr>
                <a:spLocks/>
              </p:cNvSpPr>
              <p:nvPr/>
            </p:nvSpPr>
            <p:spPr bwMode="auto">
              <a:xfrm>
                <a:off x="2612" y="2777"/>
                <a:ext cx="3" cy="12"/>
              </a:xfrm>
              <a:custGeom>
                <a:avLst/>
                <a:gdLst>
                  <a:gd name="T0" fmla="*/ 0 w 3"/>
                  <a:gd name="T1" fmla="*/ 0 h 12"/>
                  <a:gd name="T2" fmla="*/ 0 w 3"/>
                  <a:gd name="T3" fmla="*/ 3 h 12"/>
                  <a:gd name="T4" fmla="*/ 3 w 3"/>
                  <a:gd name="T5" fmla="*/ 6 h 12"/>
                  <a:gd name="T6" fmla="*/ 3 w 3"/>
                  <a:gd name="T7" fmla="*/ 12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2">
                    <a:moveTo>
                      <a:pt x="0" y="0"/>
                    </a:moveTo>
                    <a:lnTo>
                      <a:pt x="0" y="3"/>
                    </a:lnTo>
                    <a:lnTo>
                      <a:pt x="3" y="6"/>
                    </a:lnTo>
                    <a:lnTo>
                      <a:pt x="3" y="1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19" name="Line 485">
                <a:extLst>
                  <a:ext uri="{FF2B5EF4-FFF2-40B4-BE49-F238E27FC236}">
                    <a16:creationId xmlns:a16="http://schemas.microsoft.com/office/drawing/2014/main" id="{8B1B6E2C-E27E-4ABA-8CAB-DE057FA8920E}"/>
                  </a:ext>
                </a:extLst>
              </p:cNvPr>
              <p:cNvSpPr>
                <a:spLocks noChangeShapeType="1"/>
              </p:cNvSpPr>
              <p:nvPr/>
            </p:nvSpPr>
            <p:spPr bwMode="auto">
              <a:xfrm>
                <a:off x="2615" y="2789"/>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20" name="Freeform 486">
                <a:extLst>
                  <a:ext uri="{FF2B5EF4-FFF2-40B4-BE49-F238E27FC236}">
                    <a16:creationId xmlns:a16="http://schemas.microsoft.com/office/drawing/2014/main" id="{C68B0D43-E064-49ED-89D0-167D34AE2687}"/>
                  </a:ext>
                </a:extLst>
              </p:cNvPr>
              <p:cNvSpPr>
                <a:spLocks/>
              </p:cNvSpPr>
              <p:nvPr/>
            </p:nvSpPr>
            <p:spPr bwMode="auto">
              <a:xfrm>
                <a:off x="2618" y="2786"/>
                <a:ext cx="3" cy="6"/>
              </a:xfrm>
              <a:custGeom>
                <a:avLst/>
                <a:gdLst>
                  <a:gd name="T0" fmla="*/ 0 w 3"/>
                  <a:gd name="T1" fmla="*/ 6 h 6"/>
                  <a:gd name="T2" fmla="*/ 0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21" name="Freeform 487">
                <a:extLst>
                  <a:ext uri="{FF2B5EF4-FFF2-40B4-BE49-F238E27FC236}">
                    <a16:creationId xmlns:a16="http://schemas.microsoft.com/office/drawing/2014/main" id="{64DD5F1B-7E96-4D34-8799-3709CDCE9BDF}"/>
                  </a:ext>
                </a:extLst>
              </p:cNvPr>
              <p:cNvSpPr>
                <a:spLocks/>
              </p:cNvSpPr>
              <p:nvPr/>
            </p:nvSpPr>
            <p:spPr bwMode="auto">
              <a:xfrm>
                <a:off x="2621" y="2783"/>
                <a:ext cx="6" cy="3"/>
              </a:xfrm>
              <a:custGeom>
                <a:avLst/>
                <a:gdLst>
                  <a:gd name="T0" fmla="*/ 0 w 6"/>
                  <a:gd name="T1" fmla="*/ 3 h 3"/>
                  <a:gd name="T2" fmla="*/ 3 w 6"/>
                  <a:gd name="T3" fmla="*/ 0 h 3"/>
                  <a:gd name="T4" fmla="*/ 6 w 6"/>
                  <a:gd name="T5" fmla="*/ 0 h 3"/>
                  <a:gd name="T6" fmla="*/ 0 60000 65536"/>
                  <a:gd name="T7" fmla="*/ 0 60000 65536"/>
                  <a:gd name="T8" fmla="*/ 0 60000 65536"/>
                </a:gdLst>
                <a:ahLst/>
                <a:cxnLst>
                  <a:cxn ang="T6">
                    <a:pos x="T0" y="T1"/>
                  </a:cxn>
                  <a:cxn ang="T7">
                    <a:pos x="T2" y="T3"/>
                  </a:cxn>
                  <a:cxn ang="T8">
                    <a:pos x="T4" y="T5"/>
                  </a:cxn>
                </a:cxnLst>
                <a:rect l="0" t="0" r="r" b="b"/>
                <a:pathLst>
                  <a:path w="6" h="3">
                    <a:moveTo>
                      <a:pt x="0" y="3"/>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22" name="Freeform 488">
                <a:extLst>
                  <a:ext uri="{FF2B5EF4-FFF2-40B4-BE49-F238E27FC236}">
                    <a16:creationId xmlns:a16="http://schemas.microsoft.com/office/drawing/2014/main" id="{3C92F106-19B7-4927-9848-60C728CD9AB4}"/>
                  </a:ext>
                </a:extLst>
              </p:cNvPr>
              <p:cNvSpPr>
                <a:spLocks/>
              </p:cNvSpPr>
              <p:nvPr/>
            </p:nvSpPr>
            <p:spPr bwMode="auto">
              <a:xfrm>
                <a:off x="2627" y="2783"/>
                <a:ext cx="2" cy="9"/>
              </a:xfrm>
              <a:custGeom>
                <a:avLst/>
                <a:gdLst>
                  <a:gd name="T0" fmla="*/ 0 w 2"/>
                  <a:gd name="T1" fmla="*/ 0 h 9"/>
                  <a:gd name="T2" fmla="*/ 2 w 2"/>
                  <a:gd name="T3" fmla="*/ 3 h 9"/>
                  <a:gd name="T4" fmla="*/ 2 w 2"/>
                  <a:gd name="T5" fmla="*/ 9 h 9"/>
                  <a:gd name="T6" fmla="*/ 0 60000 65536"/>
                  <a:gd name="T7" fmla="*/ 0 60000 65536"/>
                  <a:gd name="T8" fmla="*/ 0 60000 65536"/>
                </a:gdLst>
                <a:ahLst/>
                <a:cxnLst>
                  <a:cxn ang="T6">
                    <a:pos x="T0" y="T1"/>
                  </a:cxn>
                  <a:cxn ang="T7">
                    <a:pos x="T2" y="T3"/>
                  </a:cxn>
                  <a:cxn ang="T8">
                    <a:pos x="T4" y="T5"/>
                  </a:cxn>
                </a:cxnLst>
                <a:rect l="0" t="0" r="r" b="b"/>
                <a:pathLst>
                  <a:path w="2" h="9">
                    <a:moveTo>
                      <a:pt x="0" y="0"/>
                    </a:moveTo>
                    <a:lnTo>
                      <a:pt x="2" y="3"/>
                    </a:lnTo>
                    <a:lnTo>
                      <a:pt x="2"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23" name="Freeform 489">
                <a:extLst>
                  <a:ext uri="{FF2B5EF4-FFF2-40B4-BE49-F238E27FC236}">
                    <a16:creationId xmlns:a16="http://schemas.microsoft.com/office/drawing/2014/main" id="{14154336-69F4-4164-8F8D-888EBEB5A47B}"/>
                  </a:ext>
                </a:extLst>
              </p:cNvPr>
              <p:cNvSpPr>
                <a:spLocks/>
              </p:cNvSpPr>
              <p:nvPr/>
            </p:nvSpPr>
            <p:spPr bwMode="auto">
              <a:xfrm>
                <a:off x="2629" y="2792"/>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24" name="Freeform 490">
                <a:extLst>
                  <a:ext uri="{FF2B5EF4-FFF2-40B4-BE49-F238E27FC236}">
                    <a16:creationId xmlns:a16="http://schemas.microsoft.com/office/drawing/2014/main" id="{DD780BE5-29DC-46DC-A302-F4041019A559}"/>
                  </a:ext>
                </a:extLst>
              </p:cNvPr>
              <p:cNvSpPr>
                <a:spLocks/>
              </p:cNvSpPr>
              <p:nvPr/>
            </p:nvSpPr>
            <p:spPr bwMode="auto">
              <a:xfrm>
                <a:off x="2632" y="2774"/>
                <a:ext cx="3" cy="18"/>
              </a:xfrm>
              <a:custGeom>
                <a:avLst/>
                <a:gdLst>
                  <a:gd name="T0" fmla="*/ 0 w 3"/>
                  <a:gd name="T1" fmla="*/ 18 h 18"/>
                  <a:gd name="T2" fmla="*/ 0 w 3"/>
                  <a:gd name="T3" fmla="*/ 15 h 18"/>
                  <a:gd name="T4" fmla="*/ 0 w 3"/>
                  <a:gd name="T5" fmla="*/ 9 h 18"/>
                  <a:gd name="T6" fmla="*/ 3 w 3"/>
                  <a:gd name="T7" fmla="*/ 3 h 18"/>
                  <a:gd name="T8" fmla="*/ 3 w 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8">
                    <a:moveTo>
                      <a:pt x="0" y="18"/>
                    </a:moveTo>
                    <a:lnTo>
                      <a:pt x="0" y="15"/>
                    </a:lnTo>
                    <a:lnTo>
                      <a:pt x="0" y="9"/>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25" name="Freeform 491">
                <a:extLst>
                  <a:ext uri="{FF2B5EF4-FFF2-40B4-BE49-F238E27FC236}">
                    <a16:creationId xmlns:a16="http://schemas.microsoft.com/office/drawing/2014/main" id="{EA36B7A6-3DBD-4E46-9DAF-1328DDB93E81}"/>
                  </a:ext>
                </a:extLst>
              </p:cNvPr>
              <p:cNvSpPr>
                <a:spLocks/>
              </p:cNvSpPr>
              <p:nvPr/>
            </p:nvSpPr>
            <p:spPr bwMode="auto">
              <a:xfrm>
                <a:off x="2635" y="2774"/>
                <a:ext cx="6" cy="1"/>
              </a:xfrm>
              <a:custGeom>
                <a:avLst/>
                <a:gdLst>
                  <a:gd name="T0" fmla="*/ 0 w 6"/>
                  <a:gd name="T1" fmla="*/ 0 h 1"/>
                  <a:gd name="T2" fmla="*/ 3 w 6"/>
                  <a:gd name="T3" fmla="*/ 0 h 1"/>
                  <a:gd name="T4" fmla="*/ 6 w 6"/>
                  <a:gd name="T5" fmla="*/ 0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26" name="Line 492">
                <a:extLst>
                  <a:ext uri="{FF2B5EF4-FFF2-40B4-BE49-F238E27FC236}">
                    <a16:creationId xmlns:a16="http://schemas.microsoft.com/office/drawing/2014/main" id="{4253E29F-0CAE-4188-87BF-F6A35D1DE88E}"/>
                  </a:ext>
                </a:extLst>
              </p:cNvPr>
              <p:cNvSpPr>
                <a:spLocks noChangeShapeType="1"/>
              </p:cNvSpPr>
              <p:nvPr/>
            </p:nvSpPr>
            <p:spPr bwMode="auto">
              <a:xfrm>
                <a:off x="2641" y="2774"/>
                <a:ext cx="3" cy="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27" name="Freeform 493">
                <a:extLst>
                  <a:ext uri="{FF2B5EF4-FFF2-40B4-BE49-F238E27FC236}">
                    <a16:creationId xmlns:a16="http://schemas.microsoft.com/office/drawing/2014/main" id="{83E70650-6FEF-4297-A75D-BA4C0940B359}"/>
                  </a:ext>
                </a:extLst>
              </p:cNvPr>
              <p:cNvSpPr>
                <a:spLocks/>
              </p:cNvSpPr>
              <p:nvPr/>
            </p:nvSpPr>
            <p:spPr bwMode="auto">
              <a:xfrm>
                <a:off x="2644" y="2774"/>
                <a:ext cx="3" cy="3"/>
              </a:xfrm>
              <a:custGeom>
                <a:avLst/>
                <a:gdLst>
                  <a:gd name="T0" fmla="*/ 0 w 3"/>
                  <a:gd name="T1" fmla="*/ 0 h 3"/>
                  <a:gd name="T2" fmla="*/ 0 w 3"/>
                  <a:gd name="T3" fmla="*/ 3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3"/>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28" name="Freeform 494">
                <a:extLst>
                  <a:ext uri="{FF2B5EF4-FFF2-40B4-BE49-F238E27FC236}">
                    <a16:creationId xmlns:a16="http://schemas.microsoft.com/office/drawing/2014/main" id="{98C0C8AE-0D51-4B77-8D6E-76765F269498}"/>
                  </a:ext>
                </a:extLst>
              </p:cNvPr>
              <p:cNvSpPr>
                <a:spLocks/>
              </p:cNvSpPr>
              <p:nvPr/>
            </p:nvSpPr>
            <p:spPr bwMode="auto">
              <a:xfrm>
                <a:off x="2647" y="2774"/>
                <a:ext cx="3" cy="3"/>
              </a:xfrm>
              <a:custGeom>
                <a:avLst/>
                <a:gdLst>
                  <a:gd name="T0" fmla="*/ 0 w 3"/>
                  <a:gd name="T1" fmla="*/ 3 h 3"/>
                  <a:gd name="T2" fmla="*/ 0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29" name="Freeform 495">
                <a:extLst>
                  <a:ext uri="{FF2B5EF4-FFF2-40B4-BE49-F238E27FC236}">
                    <a16:creationId xmlns:a16="http://schemas.microsoft.com/office/drawing/2014/main" id="{F1658571-AF29-47E7-9C0B-36ACD31D8BE2}"/>
                  </a:ext>
                </a:extLst>
              </p:cNvPr>
              <p:cNvSpPr>
                <a:spLocks/>
              </p:cNvSpPr>
              <p:nvPr/>
            </p:nvSpPr>
            <p:spPr bwMode="auto">
              <a:xfrm>
                <a:off x="2650" y="2774"/>
                <a:ext cx="2" cy="12"/>
              </a:xfrm>
              <a:custGeom>
                <a:avLst/>
                <a:gdLst>
                  <a:gd name="T0" fmla="*/ 0 w 2"/>
                  <a:gd name="T1" fmla="*/ 0 h 12"/>
                  <a:gd name="T2" fmla="*/ 0 w 2"/>
                  <a:gd name="T3" fmla="*/ 3 h 12"/>
                  <a:gd name="T4" fmla="*/ 0 w 2"/>
                  <a:gd name="T5" fmla="*/ 6 h 12"/>
                  <a:gd name="T6" fmla="*/ 2 w 2"/>
                  <a:gd name="T7" fmla="*/ 9 h 12"/>
                  <a:gd name="T8" fmla="*/ 2 w 2"/>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2">
                    <a:moveTo>
                      <a:pt x="0" y="0"/>
                    </a:moveTo>
                    <a:lnTo>
                      <a:pt x="0" y="3"/>
                    </a:lnTo>
                    <a:lnTo>
                      <a:pt x="0" y="6"/>
                    </a:lnTo>
                    <a:lnTo>
                      <a:pt x="2" y="9"/>
                    </a:lnTo>
                    <a:lnTo>
                      <a:pt x="2" y="1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30" name="Freeform 496">
                <a:extLst>
                  <a:ext uri="{FF2B5EF4-FFF2-40B4-BE49-F238E27FC236}">
                    <a16:creationId xmlns:a16="http://schemas.microsoft.com/office/drawing/2014/main" id="{E6728E85-1A93-4486-B503-5026D4AD9AF2}"/>
                  </a:ext>
                </a:extLst>
              </p:cNvPr>
              <p:cNvSpPr>
                <a:spLocks/>
              </p:cNvSpPr>
              <p:nvPr/>
            </p:nvSpPr>
            <p:spPr bwMode="auto">
              <a:xfrm>
                <a:off x="2652" y="2783"/>
                <a:ext cx="6" cy="3"/>
              </a:xfrm>
              <a:custGeom>
                <a:avLst/>
                <a:gdLst>
                  <a:gd name="T0" fmla="*/ 0 w 6"/>
                  <a:gd name="T1" fmla="*/ 3 h 3"/>
                  <a:gd name="T2" fmla="*/ 3 w 6"/>
                  <a:gd name="T3" fmla="*/ 3 h 3"/>
                  <a:gd name="T4" fmla="*/ 6 w 6"/>
                  <a:gd name="T5" fmla="*/ 0 h 3"/>
                  <a:gd name="T6" fmla="*/ 0 60000 65536"/>
                  <a:gd name="T7" fmla="*/ 0 60000 65536"/>
                  <a:gd name="T8" fmla="*/ 0 60000 65536"/>
                </a:gdLst>
                <a:ahLst/>
                <a:cxnLst>
                  <a:cxn ang="T6">
                    <a:pos x="T0" y="T1"/>
                  </a:cxn>
                  <a:cxn ang="T7">
                    <a:pos x="T2" y="T3"/>
                  </a:cxn>
                  <a:cxn ang="T8">
                    <a:pos x="T4" y="T5"/>
                  </a:cxn>
                </a:cxnLst>
                <a:rect l="0" t="0" r="r" b="b"/>
                <a:pathLst>
                  <a:path w="6" h="3">
                    <a:moveTo>
                      <a:pt x="0" y="3"/>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31" name="Freeform 497">
                <a:extLst>
                  <a:ext uri="{FF2B5EF4-FFF2-40B4-BE49-F238E27FC236}">
                    <a16:creationId xmlns:a16="http://schemas.microsoft.com/office/drawing/2014/main" id="{581614F8-96EE-4060-B18A-7355F5324C0A}"/>
                  </a:ext>
                </a:extLst>
              </p:cNvPr>
              <p:cNvSpPr>
                <a:spLocks/>
              </p:cNvSpPr>
              <p:nvPr/>
            </p:nvSpPr>
            <p:spPr bwMode="auto">
              <a:xfrm>
                <a:off x="2658" y="2766"/>
                <a:ext cx="3" cy="17"/>
              </a:xfrm>
              <a:custGeom>
                <a:avLst/>
                <a:gdLst>
                  <a:gd name="T0" fmla="*/ 0 w 3"/>
                  <a:gd name="T1" fmla="*/ 17 h 17"/>
                  <a:gd name="T2" fmla="*/ 0 w 3"/>
                  <a:gd name="T3" fmla="*/ 14 h 17"/>
                  <a:gd name="T4" fmla="*/ 3 w 3"/>
                  <a:gd name="T5" fmla="*/ 8 h 17"/>
                  <a:gd name="T6" fmla="*/ 3 w 3"/>
                  <a:gd name="T7" fmla="*/ 3 h 17"/>
                  <a:gd name="T8" fmla="*/ 3 w 3"/>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7">
                    <a:moveTo>
                      <a:pt x="0" y="17"/>
                    </a:moveTo>
                    <a:lnTo>
                      <a:pt x="0" y="14"/>
                    </a:lnTo>
                    <a:lnTo>
                      <a:pt x="3" y="8"/>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32" name="Freeform 498">
                <a:extLst>
                  <a:ext uri="{FF2B5EF4-FFF2-40B4-BE49-F238E27FC236}">
                    <a16:creationId xmlns:a16="http://schemas.microsoft.com/office/drawing/2014/main" id="{F8551480-7FB5-48F5-A117-FC185C3C36D1}"/>
                  </a:ext>
                </a:extLst>
              </p:cNvPr>
              <p:cNvSpPr>
                <a:spLocks/>
              </p:cNvSpPr>
              <p:nvPr/>
            </p:nvSpPr>
            <p:spPr bwMode="auto">
              <a:xfrm>
                <a:off x="2661" y="2766"/>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33" name="Freeform 499">
                <a:extLst>
                  <a:ext uri="{FF2B5EF4-FFF2-40B4-BE49-F238E27FC236}">
                    <a16:creationId xmlns:a16="http://schemas.microsoft.com/office/drawing/2014/main" id="{706CBDBA-A209-487A-8B0C-E7DFB452C669}"/>
                  </a:ext>
                </a:extLst>
              </p:cNvPr>
              <p:cNvSpPr>
                <a:spLocks/>
              </p:cNvSpPr>
              <p:nvPr/>
            </p:nvSpPr>
            <p:spPr bwMode="auto">
              <a:xfrm>
                <a:off x="2664" y="2766"/>
                <a:ext cx="3" cy="28"/>
              </a:xfrm>
              <a:custGeom>
                <a:avLst/>
                <a:gdLst>
                  <a:gd name="T0" fmla="*/ 0 w 3"/>
                  <a:gd name="T1" fmla="*/ 0 h 28"/>
                  <a:gd name="T2" fmla="*/ 0 w 3"/>
                  <a:gd name="T3" fmla="*/ 5 h 28"/>
                  <a:gd name="T4" fmla="*/ 0 w 3"/>
                  <a:gd name="T5" fmla="*/ 14 h 28"/>
                  <a:gd name="T6" fmla="*/ 3 w 3"/>
                  <a:gd name="T7" fmla="*/ 23 h 28"/>
                  <a:gd name="T8" fmla="*/ 3 w 3"/>
                  <a:gd name="T9" fmla="*/ 28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8">
                    <a:moveTo>
                      <a:pt x="0" y="0"/>
                    </a:moveTo>
                    <a:lnTo>
                      <a:pt x="0" y="5"/>
                    </a:lnTo>
                    <a:lnTo>
                      <a:pt x="0" y="14"/>
                    </a:lnTo>
                    <a:lnTo>
                      <a:pt x="3" y="23"/>
                    </a:lnTo>
                    <a:lnTo>
                      <a:pt x="3" y="2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34" name="Freeform 500">
                <a:extLst>
                  <a:ext uri="{FF2B5EF4-FFF2-40B4-BE49-F238E27FC236}">
                    <a16:creationId xmlns:a16="http://schemas.microsoft.com/office/drawing/2014/main" id="{8B2FA7B8-E0E5-4119-8FB1-0CC09F870B64}"/>
                  </a:ext>
                </a:extLst>
              </p:cNvPr>
              <p:cNvSpPr>
                <a:spLocks/>
              </p:cNvSpPr>
              <p:nvPr/>
            </p:nvSpPr>
            <p:spPr bwMode="auto">
              <a:xfrm>
                <a:off x="2667" y="2792"/>
                <a:ext cx="6" cy="2"/>
              </a:xfrm>
              <a:custGeom>
                <a:avLst/>
                <a:gdLst>
                  <a:gd name="T0" fmla="*/ 0 w 6"/>
                  <a:gd name="T1" fmla="*/ 2 h 2"/>
                  <a:gd name="T2" fmla="*/ 0 w 6"/>
                  <a:gd name="T3" fmla="*/ 2 h 2"/>
                  <a:gd name="T4" fmla="*/ 3 w 6"/>
                  <a:gd name="T5" fmla="*/ 2 h 2"/>
                  <a:gd name="T6" fmla="*/ 6 w 6"/>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
                    <a:moveTo>
                      <a:pt x="0" y="2"/>
                    </a:moveTo>
                    <a:lnTo>
                      <a:pt x="0" y="2"/>
                    </a:lnTo>
                    <a:lnTo>
                      <a:pt x="3" y="2"/>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35" name="Freeform 501">
                <a:extLst>
                  <a:ext uri="{FF2B5EF4-FFF2-40B4-BE49-F238E27FC236}">
                    <a16:creationId xmlns:a16="http://schemas.microsoft.com/office/drawing/2014/main" id="{9BF1E1ED-EC8B-4E7E-A0C0-52908DDE2CF5}"/>
                  </a:ext>
                </a:extLst>
              </p:cNvPr>
              <p:cNvSpPr>
                <a:spLocks/>
              </p:cNvSpPr>
              <p:nvPr/>
            </p:nvSpPr>
            <p:spPr bwMode="auto">
              <a:xfrm>
                <a:off x="2673" y="2789"/>
                <a:ext cx="2" cy="3"/>
              </a:xfrm>
              <a:custGeom>
                <a:avLst/>
                <a:gdLst>
                  <a:gd name="T0" fmla="*/ 0 w 2"/>
                  <a:gd name="T1" fmla="*/ 3 h 3"/>
                  <a:gd name="T2" fmla="*/ 2 w 2"/>
                  <a:gd name="T3" fmla="*/ 3 h 3"/>
                  <a:gd name="T4" fmla="*/ 2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0" y="3"/>
                    </a:moveTo>
                    <a:lnTo>
                      <a:pt x="2" y="3"/>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36" name="Freeform 502">
                <a:extLst>
                  <a:ext uri="{FF2B5EF4-FFF2-40B4-BE49-F238E27FC236}">
                    <a16:creationId xmlns:a16="http://schemas.microsoft.com/office/drawing/2014/main" id="{C9A081EF-07FF-4DC9-8D2D-CE79E2B252F9}"/>
                  </a:ext>
                </a:extLst>
              </p:cNvPr>
              <p:cNvSpPr>
                <a:spLocks/>
              </p:cNvSpPr>
              <p:nvPr/>
            </p:nvSpPr>
            <p:spPr bwMode="auto">
              <a:xfrm>
                <a:off x="2675" y="2780"/>
                <a:ext cx="3" cy="9"/>
              </a:xfrm>
              <a:custGeom>
                <a:avLst/>
                <a:gdLst>
                  <a:gd name="T0" fmla="*/ 0 w 3"/>
                  <a:gd name="T1" fmla="*/ 9 h 9"/>
                  <a:gd name="T2" fmla="*/ 0 w 3"/>
                  <a:gd name="T3" fmla="*/ 6 h 9"/>
                  <a:gd name="T4" fmla="*/ 0 w 3"/>
                  <a:gd name="T5" fmla="*/ 3 h 9"/>
                  <a:gd name="T6" fmla="*/ 3 w 3"/>
                  <a:gd name="T7" fmla="*/ 0 h 9"/>
                  <a:gd name="T8" fmla="*/ 3 w 3"/>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9">
                    <a:moveTo>
                      <a:pt x="0" y="9"/>
                    </a:moveTo>
                    <a:lnTo>
                      <a:pt x="0" y="6"/>
                    </a:ln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37" name="Freeform 503">
                <a:extLst>
                  <a:ext uri="{FF2B5EF4-FFF2-40B4-BE49-F238E27FC236}">
                    <a16:creationId xmlns:a16="http://schemas.microsoft.com/office/drawing/2014/main" id="{D87E659E-F4C7-4EC8-8709-B6D138987F24}"/>
                  </a:ext>
                </a:extLst>
              </p:cNvPr>
              <p:cNvSpPr>
                <a:spLocks/>
              </p:cNvSpPr>
              <p:nvPr/>
            </p:nvSpPr>
            <p:spPr bwMode="auto">
              <a:xfrm>
                <a:off x="2678" y="2780"/>
                <a:ext cx="3" cy="23"/>
              </a:xfrm>
              <a:custGeom>
                <a:avLst/>
                <a:gdLst>
                  <a:gd name="T0" fmla="*/ 0 w 3"/>
                  <a:gd name="T1" fmla="*/ 0 h 23"/>
                  <a:gd name="T2" fmla="*/ 0 w 3"/>
                  <a:gd name="T3" fmla="*/ 6 h 23"/>
                  <a:gd name="T4" fmla="*/ 0 w 3"/>
                  <a:gd name="T5" fmla="*/ 12 h 23"/>
                  <a:gd name="T6" fmla="*/ 3 w 3"/>
                  <a:gd name="T7" fmla="*/ 20 h 23"/>
                  <a:gd name="T8" fmla="*/ 3 w 3"/>
                  <a:gd name="T9" fmla="*/ 23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3">
                    <a:moveTo>
                      <a:pt x="0" y="0"/>
                    </a:moveTo>
                    <a:lnTo>
                      <a:pt x="0" y="6"/>
                    </a:lnTo>
                    <a:lnTo>
                      <a:pt x="0" y="12"/>
                    </a:lnTo>
                    <a:lnTo>
                      <a:pt x="3" y="20"/>
                    </a:lnTo>
                    <a:lnTo>
                      <a:pt x="3" y="2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38" name="Freeform 504">
                <a:extLst>
                  <a:ext uri="{FF2B5EF4-FFF2-40B4-BE49-F238E27FC236}">
                    <a16:creationId xmlns:a16="http://schemas.microsoft.com/office/drawing/2014/main" id="{49BEC332-50FC-4C83-A36D-9433B8458069}"/>
                  </a:ext>
                </a:extLst>
              </p:cNvPr>
              <p:cNvSpPr>
                <a:spLocks/>
              </p:cNvSpPr>
              <p:nvPr/>
            </p:nvSpPr>
            <p:spPr bwMode="auto">
              <a:xfrm>
                <a:off x="2681" y="2786"/>
                <a:ext cx="6" cy="17"/>
              </a:xfrm>
              <a:custGeom>
                <a:avLst/>
                <a:gdLst>
                  <a:gd name="T0" fmla="*/ 0 w 6"/>
                  <a:gd name="T1" fmla="*/ 17 h 17"/>
                  <a:gd name="T2" fmla="*/ 0 w 6"/>
                  <a:gd name="T3" fmla="*/ 17 h 17"/>
                  <a:gd name="T4" fmla="*/ 3 w 6"/>
                  <a:gd name="T5" fmla="*/ 11 h 17"/>
                  <a:gd name="T6" fmla="*/ 6 w 6"/>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7">
                    <a:moveTo>
                      <a:pt x="0" y="17"/>
                    </a:moveTo>
                    <a:lnTo>
                      <a:pt x="0" y="17"/>
                    </a:lnTo>
                    <a:lnTo>
                      <a:pt x="3" y="11"/>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39" name="Freeform 505">
                <a:extLst>
                  <a:ext uri="{FF2B5EF4-FFF2-40B4-BE49-F238E27FC236}">
                    <a16:creationId xmlns:a16="http://schemas.microsoft.com/office/drawing/2014/main" id="{502EFD1A-359D-4F67-8124-3F6289A501A0}"/>
                  </a:ext>
                </a:extLst>
              </p:cNvPr>
              <p:cNvSpPr>
                <a:spLocks/>
              </p:cNvSpPr>
              <p:nvPr/>
            </p:nvSpPr>
            <p:spPr bwMode="auto">
              <a:xfrm>
                <a:off x="2687" y="2757"/>
                <a:ext cx="3" cy="29"/>
              </a:xfrm>
              <a:custGeom>
                <a:avLst/>
                <a:gdLst>
                  <a:gd name="T0" fmla="*/ 0 w 3"/>
                  <a:gd name="T1" fmla="*/ 29 h 29"/>
                  <a:gd name="T2" fmla="*/ 0 w 3"/>
                  <a:gd name="T3" fmla="*/ 23 h 29"/>
                  <a:gd name="T4" fmla="*/ 3 w 3"/>
                  <a:gd name="T5" fmla="*/ 14 h 29"/>
                  <a:gd name="T6" fmla="*/ 3 w 3"/>
                  <a:gd name="T7" fmla="*/ 6 h 29"/>
                  <a:gd name="T8" fmla="*/ 3 w 3"/>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9">
                    <a:moveTo>
                      <a:pt x="0" y="29"/>
                    </a:moveTo>
                    <a:lnTo>
                      <a:pt x="0" y="23"/>
                    </a:lnTo>
                    <a:lnTo>
                      <a:pt x="3" y="14"/>
                    </a:ln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40" name="Freeform 506">
                <a:extLst>
                  <a:ext uri="{FF2B5EF4-FFF2-40B4-BE49-F238E27FC236}">
                    <a16:creationId xmlns:a16="http://schemas.microsoft.com/office/drawing/2014/main" id="{4B74B62F-ACDF-4346-A4AB-DDE0A7141CF7}"/>
                  </a:ext>
                </a:extLst>
              </p:cNvPr>
              <p:cNvSpPr>
                <a:spLocks/>
              </p:cNvSpPr>
              <p:nvPr/>
            </p:nvSpPr>
            <p:spPr bwMode="auto">
              <a:xfrm>
                <a:off x="2690" y="2757"/>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41" name="Line 507">
                <a:extLst>
                  <a:ext uri="{FF2B5EF4-FFF2-40B4-BE49-F238E27FC236}">
                    <a16:creationId xmlns:a16="http://schemas.microsoft.com/office/drawing/2014/main" id="{D5789775-DE2A-4DF4-B42B-74745F9A96D8}"/>
                  </a:ext>
                </a:extLst>
              </p:cNvPr>
              <p:cNvSpPr>
                <a:spLocks noChangeShapeType="1"/>
              </p:cNvSpPr>
              <p:nvPr/>
            </p:nvSpPr>
            <p:spPr bwMode="auto">
              <a:xfrm>
                <a:off x="2693" y="2757"/>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42" name="Freeform 508">
                <a:extLst>
                  <a:ext uri="{FF2B5EF4-FFF2-40B4-BE49-F238E27FC236}">
                    <a16:creationId xmlns:a16="http://schemas.microsoft.com/office/drawing/2014/main" id="{35549683-754E-46C5-AD9D-5464C31E4689}"/>
                  </a:ext>
                </a:extLst>
              </p:cNvPr>
              <p:cNvSpPr>
                <a:spLocks/>
              </p:cNvSpPr>
              <p:nvPr/>
            </p:nvSpPr>
            <p:spPr bwMode="auto">
              <a:xfrm>
                <a:off x="2696" y="2760"/>
                <a:ext cx="5" cy="9"/>
              </a:xfrm>
              <a:custGeom>
                <a:avLst/>
                <a:gdLst>
                  <a:gd name="T0" fmla="*/ 0 w 5"/>
                  <a:gd name="T1" fmla="*/ 0 h 9"/>
                  <a:gd name="T2" fmla="*/ 3 w 5"/>
                  <a:gd name="T3" fmla="*/ 6 h 9"/>
                  <a:gd name="T4" fmla="*/ 5 w 5"/>
                  <a:gd name="T5" fmla="*/ 9 h 9"/>
                  <a:gd name="T6" fmla="*/ 5 w 5"/>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0" y="0"/>
                    </a:moveTo>
                    <a:lnTo>
                      <a:pt x="3" y="6"/>
                    </a:lnTo>
                    <a:lnTo>
                      <a:pt x="5"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43" name="Freeform 509">
                <a:extLst>
                  <a:ext uri="{FF2B5EF4-FFF2-40B4-BE49-F238E27FC236}">
                    <a16:creationId xmlns:a16="http://schemas.microsoft.com/office/drawing/2014/main" id="{C0502935-B89E-49AA-A7A0-515584C0E43D}"/>
                  </a:ext>
                </a:extLst>
              </p:cNvPr>
              <p:cNvSpPr>
                <a:spLocks/>
              </p:cNvSpPr>
              <p:nvPr/>
            </p:nvSpPr>
            <p:spPr bwMode="auto">
              <a:xfrm>
                <a:off x="2701" y="2760"/>
                <a:ext cx="3" cy="9"/>
              </a:xfrm>
              <a:custGeom>
                <a:avLst/>
                <a:gdLst>
                  <a:gd name="T0" fmla="*/ 0 w 3"/>
                  <a:gd name="T1" fmla="*/ 9 h 9"/>
                  <a:gd name="T2" fmla="*/ 0 w 3"/>
                  <a:gd name="T3" fmla="*/ 9 h 9"/>
                  <a:gd name="T4" fmla="*/ 3 w 3"/>
                  <a:gd name="T5" fmla="*/ 6 h 9"/>
                  <a:gd name="T6" fmla="*/ 3 w 3"/>
                  <a:gd name="T7" fmla="*/ 3 h 9"/>
                  <a:gd name="T8" fmla="*/ 3 w 3"/>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9">
                    <a:moveTo>
                      <a:pt x="0" y="9"/>
                    </a:moveTo>
                    <a:lnTo>
                      <a:pt x="0" y="9"/>
                    </a:lnTo>
                    <a:lnTo>
                      <a:pt x="3" y="6"/>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44" name="Freeform 510">
                <a:extLst>
                  <a:ext uri="{FF2B5EF4-FFF2-40B4-BE49-F238E27FC236}">
                    <a16:creationId xmlns:a16="http://schemas.microsoft.com/office/drawing/2014/main" id="{1DFD3EE6-C037-4BC3-8F7D-0E2BEE4337BA}"/>
                  </a:ext>
                </a:extLst>
              </p:cNvPr>
              <p:cNvSpPr>
                <a:spLocks/>
              </p:cNvSpPr>
              <p:nvPr/>
            </p:nvSpPr>
            <p:spPr bwMode="auto">
              <a:xfrm>
                <a:off x="2704" y="2760"/>
                <a:ext cx="3" cy="6"/>
              </a:xfrm>
              <a:custGeom>
                <a:avLst/>
                <a:gdLst>
                  <a:gd name="T0" fmla="*/ 0 w 3"/>
                  <a:gd name="T1" fmla="*/ 0 h 6"/>
                  <a:gd name="T2" fmla="*/ 0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0"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45" name="Line 511">
                <a:extLst>
                  <a:ext uri="{FF2B5EF4-FFF2-40B4-BE49-F238E27FC236}">
                    <a16:creationId xmlns:a16="http://schemas.microsoft.com/office/drawing/2014/main" id="{6FDA1726-9F7F-43EC-933D-EDF9DD995184}"/>
                  </a:ext>
                </a:extLst>
              </p:cNvPr>
              <p:cNvSpPr>
                <a:spLocks noChangeShapeType="1"/>
              </p:cNvSpPr>
              <p:nvPr/>
            </p:nvSpPr>
            <p:spPr bwMode="auto">
              <a:xfrm>
                <a:off x="2707" y="2766"/>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46" name="Freeform 512">
                <a:extLst>
                  <a:ext uri="{FF2B5EF4-FFF2-40B4-BE49-F238E27FC236}">
                    <a16:creationId xmlns:a16="http://schemas.microsoft.com/office/drawing/2014/main" id="{959C869F-C1EF-4CB3-B2DA-B3A4E2653972}"/>
                  </a:ext>
                </a:extLst>
              </p:cNvPr>
              <p:cNvSpPr>
                <a:spLocks/>
              </p:cNvSpPr>
              <p:nvPr/>
            </p:nvSpPr>
            <p:spPr bwMode="auto">
              <a:xfrm>
                <a:off x="2710" y="2766"/>
                <a:ext cx="6" cy="3"/>
              </a:xfrm>
              <a:custGeom>
                <a:avLst/>
                <a:gdLst>
                  <a:gd name="T0" fmla="*/ 0 w 6"/>
                  <a:gd name="T1" fmla="*/ 3 h 3"/>
                  <a:gd name="T2" fmla="*/ 3 w 6"/>
                  <a:gd name="T3" fmla="*/ 0 h 3"/>
                  <a:gd name="T4" fmla="*/ 6 w 6"/>
                  <a:gd name="T5" fmla="*/ 0 h 3"/>
                  <a:gd name="T6" fmla="*/ 6 w 6"/>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0" y="3"/>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47" name="Freeform 513">
                <a:extLst>
                  <a:ext uri="{FF2B5EF4-FFF2-40B4-BE49-F238E27FC236}">
                    <a16:creationId xmlns:a16="http://schemas.microsoft.com/office/drawing/2014/main" id="{C0E00D18-F8C4-48DE-A3DB-E31B2645986A}"/>
                  </a:ext>
                </a:extLst>
              </p:cNvPr>
              <p:cNvSpPr>
                <a:spLocks/>
              </p:cNvSpPr>
              <p:nvPr/>
            </p:nvSpPr>
            <p:spPr bwMode="auto">
              <a:xfrm>
                <a:off x="2716" y="2766"/>
                <a:ext cx="3" cy="20"/>
              </a:xfrm>
              <a:custGeom>
                <a:avLst/>
                <a:gdLst>
                  <a:gd name="T0" fmla="*/ 0 w 3"/>
                  <a:gd name="T1" fmla="*/ 0 h 20"/>
                  <a:gd name="T2" fmla="*/ 0 w 3"/>
                  <a:gd name="T3" fmla="*/ 3 h 20"/>
                  <a:gd name="T4" fmla="*/ 3 w 3"/>
                  <a:gd name="T5" fmla="*/ 11 h 20"/>
                  <a:gd name="T6" fmla="*/ 3 w 3"/>
                  <a:gd name="T7" fmla="*/ 17 h 20"/>
                  <a:gd name="T8" fmla="*/ 3 w 3"/>
                  <a:gd name="T9" fmla="*/ 2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0">
                    <a:moveTo>
                      <a:pt x="0" y="0"/>
                    </a:moveTo>
                    <a:lnTo>
                      <a:pt x="0" y="3"/>
                    </a:lnTo>
                    <a:lnTo>
                      <a:pt x="3" y="11"/>
                    </a:lnTo>
                    <a:lnTo>
                      <a:pt x="3" y="17"/>
                    </a:lnTo>
                    <a:lnTo>
                      <a:pt x="3" y="2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48" name="Freeform 514">
                <a:extLst>
                  <a:ext uri="{FF2B5EF4-FFF2-40B4-BE49-F238E27FC236}">
                    <a16:creationId xmlns:a16="http://schemas.microsoft.com/office/drawing/2014/main" id="{DFC598D0-4A50-490D-92F7-8869508C6464}"/>
                  </a:ext>
                </a:extLst>
              </p:cNvPr>
              <p:cNvSpPr>
                <a:spLocks/>
              </p:cNvSpPr>
              <p:nvPr/>
            </p:nvSpPr>
            <p:spPr bwMode="auto">
              <a:xfrm>
                <a:off x="2719" y="2780"/>
                <a:ext cx="3" cy="6"/>
              </a:xfrm>
              <a:custGeom>
                <a:avLst/>
                <a:gdLst>
                  <a:gd name="T0" fmla="*/ 0 w 3"/>
                  <a:gd name="T1" fmla="*/ 6 h 6"/>
                  <a:gd name="T2" fmla="*/ 0 w 3"/>
                  <a:gd name="T3" fmla="*/ 6 h 6"/>
                  <a:gd name="T4" fmla="*/ 0 w 3"/>
                  <a:gd name="T5" fmla="*/ 3 h 6"/>
                  <a:gd name="T6" fmla="*/ 3 w 3"/>
                  <a:gd name="T7" fmla="*/ 3 h 6"/>
                  <a:gd name="T8" fmla="*/ 3 w 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6"/>
                    </a:moveTo>
                    <a:lnTo>
                      <a:pt x="0" y="6"/>
                    </a:lnTo>
                    <a:lnTo>
                      <a:pt x="0" y="3"/>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49" name="Line 515">
                <a:extLst>
                  <a:ext uri="{FF2B5EF4-FFF2-40B4-BE49-F238E27FC236}">
                    <a16:creationId xmlns:a16="http://schemas.microsoft.com/office/drawing/2014/main" id="{E09533D3-DA99-46A1-B6D7-25751B89475B}"/>
                  </a:ext>
                </a:extLst>
              </p:cNvPr>
              <p:cNvSpPr>
                <a:spLocks noChangeShapeType="1"/>
              </p:cNvSpPr>
              <p:nvPr/>
            </p:nvSpPr>
            <p:spPr bwMode="auto">
              <a:xfrm>
                <a:off x="2722" y="2780"/>
                <a:ext cx="2" cy="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0" name="Freeform 516">
                <a:extLst>
                  <a:ext uri="{FF2B5EF4-FFF2-40B4-BE49-F238E27FC236}">
                    <a16:creationId xmlns:a16="http://schemas.microsoft.com/office/drawing/2014/main" id="{87913007-7C66-476F-B794-C4E8D93F1C69}"/>
                  </a:ext>
                </a:extLst>
              </p:cNvPr>
              <p:cNvSpPr>
                <a:spLocks/>
              </p:cNvSpPr>
              <p:nvPr/>
            </p:nvSpPr>
            <p:spPr bwMode="auto">
              <a:xfrm>
                <a:off x="2724" y="2780"/>
                <a:ext cx="6" cy="6"/>
              </a:xfrm>
              <a:custGeom>
                <a:avLst/>
                <a:gdLst>
                  <a:gd name="T0" fmla="*/ 0 w 6"/>
                  <a:gd name="T1" fmla="*/ 0 h 6"/>
                  <a:gd name="T2" fmla="*/ 3 w 6"/>
                  <a:gd name="T3" fmla="*/ 3 h 6"/>
                  <a:gd name="T4" fmla="*/ 6 w 6"/>
                  <a:gd name="T5" fmla="*/ 6 h 6"/>
                  <a:gd name="T6" fmla="*/ 0 60000 65536"/>
                  <a:gd name="T7" fmla="*/ 0 60000 65536"/>
                  <a:gd name="T8" fmla="*/ 0 60000 65536"/>
                </a:gdLst>
                <a:ahLst/>
                <a:cxnLst>
                  <a:cxn ang="T6">
                    <a:pos x="T0" y="T1"/>
                  </a:cxn>
                  <a:cxn ang="T7">
                    <a:pos x="T2" y="T3"/>
                  </a:cxn>
                  <a:cxn ang="T8">
                    <a:pos x="T4" y="T5"/>
                  </a:cxn>
                </a:cxnLst>
                <a:rect l="0" t="0" r="r" b="b"/>
                <a:pathLst>
                  <a:path w="6" h="6">
                    <a:moveTo>
                      <a:pt x="0" y="0"/>
                    </a:moveTo>
                    <a:lnTo>
                      <a:pt x="3" y="3"/>
                    </a:lnTo>
                    <a:lnTo>
                      <a:pt x="6"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51" name="Freeform 517">
                <a:extLst>
                  <a:ext uri="{FF2B5EF4-FFF2-40B4-BE49-F238E27FC236}">
                    <a16:creationId xmlns:a16="http://schemas.microsoft.com/office/drawing/2014/main" id="{33F6EFC2-94D0-4293-88EE-F2D6F1064C88}"/>
                  </a:ext>
                </a:extLst>
              </p:cNvPr>
              <p:cNvSpPr>
                <a:spLocks/>
              </p:cNvSpPr>
              <p:nvPr/>
            </p:nvSpPr>
            <p:spPr bwMode="auto">
              <a:xfrm>
                <a:off x="2730" y="2783"/>
                <a:ext cx="3" cy="3"/>
              </a:xfrm>
              <a:custGeom>
                <a:avLst/>
                <a:gdLst>
                  <a:gd name="T0" fmla="*/ 0 w 3"/>
                  <a:gd name="T1" fmla="*/ 3 h 3"/>
                  <a:gd name="T2" fmla="*/ 3 w 3"/>
                  <a:gd name="T3" fmla="*/ 3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52" name="Freeform 518">
                <a:extLst>
                  <a:ext uri="{FF2B5EF4-FFF2-40B4-BE49-F238E27FC236}">
                    <a16:creationId xmlns:a16="http://schemas.microsoft.com/office/drawing/2014/main" id="{2B1E72AE-18E0-42B2-A878-B0C17A3E28FC}"/>
                  </a:ext>
                </a:extLst>
              </p:cNvPr>
              <p:cNvSpPr>
                <a:spLocks/>
              </p:cNvSpPr>
              <p:nvPr/>
            </p:nvSpPr>
            <p:spPr bwMode="auto">
              <a:xfrm>
                <a:off x="2733" y="2774"/>
                <a:ext cx="3" cy="9"/>
              </a:xfrm>
              <a:custGeom>
                <a:avLst/>
                <a:gdLst>
                  <a:gd name="T0" fmla="*/ 0 w 3"/>
                  <a:gd name="T1" fmla="*/ 9 h 9"/>
                  <a:gd name="T2" fmla="*/ 0 w 3"/>
                  <a:gd name="T3" fmla="*/ 6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53" name="Freeform 519">
                <a:extLst>
                  <a:ext uri="{FF2B5EF4-FFF2-40B4-BE49-F238E27FC236}">
                    <a16:creationId xmlns:a16="http://schemas.microsoft.com/office/drawing/2014/main" id="{9DD76734-88A2-4590-8B08-24471CCE5F11}"/>
                  </a:ext>
                </a:extLst>
              </p:cNvPr>
              <p:cNvSpPr>
                <a:spLocks/>
              </p:cNvSpPr>
              <p:nvPr/>
            </p:nvSpPr>
            <p:spPr bwMode="auto">
              <a:xfrm>
                <a:off x="2736" y="2757"/>
                <a:ext cx="3" cy="17"/>
              </a:xfrm>
              <a:custGeom>
                <a:avLst/>
                <a:gdLst>
                  <a:gd name="T0" fmla="*/ 0 w 3"/>
                  <a:gd name="T1" fmla="*/ 17 h 17"/>
                  <a:gd name="T2" fmla="*/ 0 w 3"/>
                  <a:gd name="T3" fmla="*/ 9 h 17"/>
                  <a:gd name="T4" fmla="*/ 3 w 3"/>
                  <a:gd name="T5" fmla="*/ 3 h 17"/>
                  <a:gd name="T6" fmla="*/ 3 w 3"/>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7">
                    <a:moveTo>
                      <a:pt x="0" y="17"/>
                    </a:moveTo>
                    <a:lnTo>
                      <a:pt x="0" y="9"/>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54" name="Freeform 520">
                <a:extLst>
                  <a:ext uri="{FF2B5EF4-FFF2-40B4-BE49-F238E27FC236}">
                    <a16:creationId xmlns:a16="http://schemas.microsoft.com/office/drawing/2014/main" id="{1741BA48-0199-4541-AE18-6DD1BD94CFE5}"/>
                  </a:ext>
                </a:extLst>
              </p:cNvPr>
              <p:cNvSpPr>
                <a:spLocks/>
              </p:cNvSpPr>
              <p:nvPr/>
            </p:nvSpPr>
            <p:spPr bwMode="auto">
              <a:xfrm>
                <a:off x="2739" y="2754"/>
                <a:ext cx="3" cy="3"/>
              </a:xfrm>
              <a:custGeom>
                <a:avLst/>
                <a:gdLst>
                  <a:gd name="T0" fmla="*/ 0 w 3"/>
                  <a:gd name="T1" fmla="*/ 3 h 3"/>
                  <a:gd name="T2" fmla="*/ 0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55" name="Freeform 521">
                <a:extLst>
                  <a:ext uri="{FF2B5EF4-FFF2-40B4-BE49-F238E27FC236}">
                    <a16:creationId xmlns:a16="http://schemas.microsoft.com/office/drawing/2014/main" id="{58C4CA2C-8086-4054-B88E-BA8926BDBFD2}"/>
                  </a:ext>
                </a:extLst>
              </p:cNvPr>
              <p:cNvSpPr>
                <a:spLocks/>
              </p:cNvSpPr>
              <p:nvPr/>
            </p:nvSpPr>
            <p:spPr bwMode="auto">
              <a:xfrm>
                <a:off x="2742" y="2754"/>
                <a:ext cx="6" cy="9"/>
              </a:xfrm>
              <a:custGeom>
                <a:avLst/>
                <a:gdLst>
                  <a:gd name="T0" fmla="*/ 0 w 6"/>
                  <a:gd name="T1" fmla="*/ 0 h 9"/>
                  <a:gd name="T2" fmla="*/ 3 w 6"/>
                  <a:gd name="T3" fmla="*/ 3 h 9"/>
                  <a:gd name="T4" fmla="*/ 6 w 6"/>
                  <a:gd name="T5" fmla="*/ 9 h 9"/>
                  <a:gd name="T6" fmla="*/ 0 60000 65536"/>
                  <a:gd name="T7" fmla="*/ 0 60000 65536"/>
                  <a:gd name="T8" fmla="*/ 0 60000 65536"/>
                </a:gdLst>
                <a:ahLst/>
                <a:cxnLst>
                  <a:cxn ang="T6">
                    <a:pos x="T0" y="T1"/>
                  </a:cxn>
                  <a:cxn ang="T7">
                    <a:pos x="T2" y="T3"/>
                  </a:cxn>
                  <a:cxn ang="T8">
                    <a:pos x="T4" y="T5"/>
                  </a:cxn>
                </a:cxnLst>
                <a:rect l="0" t="0" r="r" b="b"/>
                <a:pathLst>
                  <a:path w="6" h="9">
                    <a:moveTo>
                      <a:pt x="0" y="0"/>
                    </a:moveTo>
                    <a:lnTo>
                      <a:pt x="3" y="3"/>
                    </a:lnTo>
                    <a:lnTo>
                      <a:pt x="6"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56" name="Freeform 522">
                <a:extLst>
                  <a:ext uri="{FF2B5EF4-FFF2-40B4-BE49-F238E27FC236}">
                    <a16:creationId xmlns:a16="http://schemas.microsoft.com/office/drawing/2014/main" id="{B5AC5C8D-C20C-4EE8-B0DA-FC95BC81238A}"/>
                  </a:ext>
                </a:extLst>
              </p:cNvPr>
              <p:cNvSpPr>
                <a:spLocks/>
              </p:cNvSpPr>
              <p:nvPr/>
            </p:nvSpPr>
            <p:spPr bwMode="auto">
              <a:xfrm>
                <a:off x="2748" y="2763"/>
                <a:ext cx="2" cy="3"/>
              </a:xfrm>
              <a:custGeom>
                <a:avLst/>
                <a:gdLst>
                  <a:gd name="T0" fmla="*/ 0 w 2"/>
                  <a:gd name="T1" fmla="*/ 0 h 3"/>
                  <a:gd name="T2" fmla="*/ 2 w 2"/>
                  <a:gd name="T3" fmla="*/ 3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2"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797" name="Group 523">
              <a:extLst>
                <a:ext uri="{FF2B5EF4-FFF2-40B4-BE49-F238E27FC236}">
                  <a16:creationId xmlns:a16="http://schemas.microsoft.com/office/drawing/2014/main" id="{846CE9AE-F33A-451A-AEDC-0669F32BF7FE}"/>
                </a:ext>
              </a:extLst>
            </p:cNvPr>
            <p:cNvGrpSpPr>
              <a:grpSpLocks/>
            </p:cNvGrpSpPr>
            <p:nvPr/>
          </p:nvGrpSpPr>
          <p:grpSpPr bwMode="auto">
            <a:xfrm>
              <a:off x="3216" y="2561"/>
              <a:ext cx="2497" cy="1663"/>
              <a:chOff x="1043" y="951"/>
              <a:chExt cx="3691" cy="2540"/>
            </a:xfrm>
          </p:grpSpPr>
          <p:sp>
            <p:nvSpPr>
              <p:cNvPr id="1798" name="Rectangle 524">
                <a:extLst>
                  <a:ext uri="{FF2B5EF4-FFF2-40B4-BE49-F238E27FC236}">
                    <a16:creationId xmlns:a16="http://schemas.microsoft.com/office/drawing/2014/main" id="{7CC209C1-FA83-49A7-BF5D-CC6D3C1254C2}"/>
                  </a:ext>
                </a:extLst>
              </p:cNvPr>
              <p:cNvSpPr>
                <a:spLocks noChangeArrowheads="1"/>
              </p:cNvSpPr>
              <p:nvPr/>
            </p:nvSpPr>
            <p:spPr bwMode="auto">
              <a:xfrm>
                <a:off x="1754" y="1014"/>
                <a:ext cx="2857" cy="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endParaRPr lang="en-US" altLang="en-US" sz="2500"/>
              </a:p>
            </p:txBody>
          </p:sp>
          <p:sp>
            <p:nvSpPr>
              <p:cNvPr id="1799" name="Rectangle 525">
                <a:extLst>
                  <a:ext uri="{FF2B5EF4-FFF2-40B4-BE49-F238E27FC236}">
                    <a16:creationId xmlns:a16="http://schemas.microsoft.com/office/drawing/2014/main" id="{CC74F5C3-055B-433F-86AF-A4DB2C00EEA5}"/>
                  </a:ext>
                </a:extLst>
              </p:cNvPr>
              <p:cNvSpPr>
                <a:spLocks noChangeArrowheads="1"/>
              </p:cNvSpPr>
              <p:nvPr/>
            </p:nvSpPr>
            <p:spPr bwMode="auto">
              <a:xfrm>
                <a:off x="1754" y="1014"/>
                <a:ext cx="2857" cy="20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endParaRPr lang="en-US" altLang="en-US" sz="2500"/>
              </a:p>
            </p:txBody>
          </p:sp>
          <p:sp>
            <p:nvSpPr>
              <p:cNvPr id="1800" name="Line 526">
                <a:extLst>
                  <a:ext uri="{FF2B5EF4-FFF2-40B4-BE49-F238E27FC236}">
                    <a16:creationId xmlns:a16="http://schemas.microsoft.com/office/drawing/2014/main" id="{86E16826-B9A8-41AD-BA16-FBFEB296769C}"/>
                  </a:ext>
                </a:extLst>
              </p:cNvPr>
              <p:cNvSpPr>
                <a:spLocks noChangeShapeType="1"/>
              </p:cNvSpPr>
              <p:nvPr/>
            </p:nvSpPr>
            <p:spPr bwMode="auto">
              <a:xfrm>
                <a:off x="1754" y="1014"/>
                <a:ext cx="1" cy="20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01" name="Line 527">
                <a:extLst>
                  <a:ext uri="{FF2B5EF4-FFF2-40B4-BE49-F238E27FC236}">
                    <a16:creationId xmlns:a16="http://schemas.microsoft.com/office/drawing/2014/main" id="{2BD1B7F0-5B5C-4406-8EFD-61A32ADA360E}"/>
                  </a:ext>
                </a:extLst>
              </p:cNvPr>
              <p:cNvSpPr>
                <a:spLocks noChangeShapeType="1"/>
              </p:cNvSpPr>
              <p:nvPr/>
            </p:nvSpPr>
            <p:spPr bwMode="auto">
              <a:xfrm>
                <a:off x="1754" y="3059"/>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02" name="Line 528">
                <a:extLst>
                  <a:ext uri="{FF2B5EF4-FFF2-40B4-BE49-F238E27FC236}">
                    <a16:creationId xmlns:a16="http://schemas.microsoft.com/office/drawing/2014/main" id="{71D079B6-52D0-40DB-BD20-3F94803CE581}"/>
                  </a:ext>
                </a:extLst>
              </p:cNvPr>
              <p:cNvSpPr>
                <a:spLocks noChangeShapeType="1"/>
              </p:cNvSpPr>
              <p:nvPr/>
            </p:nvSpPr>
            <p:spPr bwMode="auto">
              <a:xfrm>
                <a:off x="1754" y="2990"/>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03" name="Line 529">
                <a:extLst>
                  <a:ext uri="{FF2B5EF4-FFF2-40B4-BE49-F238E27FC236}">
                    <a16:creationId xmlns:a16="http://schemas.microsoft.com/office/drawing/2014/main" id="{04A3E156-2B84-453B-86C6-B2DEE16A67C6}"/>
                  </a:ext>
                </a:extLst>
              </p:cNvPr>
              <p:cNvSpPr>
                <a:spLocks noChangeShapeType="1"/>
              </p:cNvSpPr>
              <p:nvPr/>
            </p:nvSpPr>
            <p:spPr bwMode="auto">
              <a:xfrm>
                <a:off x="1754" y="2924"/>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04" name="Line 530">
                <a:extLst>
                  <a:ext uri="{FF2B5EF4-FFF2-40B4-BE49-F238E27FC236}">
                    <a16:creationId xmlns:a16="http://schemas.microsoft.com/office/drawing/2014/main" id="{0A904C9E-AA21-44B6-915D-06A3B5C6DE69}"/>
                  </a:ext>
                </a:extLst>
              </p:cNvPr>
              <p:cNvSpPr>
                <a:spLocks noChangeShapeType="1"/>
              </p:cNvSpPr>
              <p:nvPr/>
            </p:nvSpPr>
            <p:spPr bwMode="auto">
              <a:xfrm>
                <a:off x="1754" y="2855"/>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05" name="Line 531">
                <a:extLst>
                  <a:ext uri="{FF2B5EF4-FFF2-40B4-BE49-F238E27FC236}">
                    <a16:creationId xmlns:a16="http://schemas.microsoft.com/office/drawing/2014/main" id="{06422902-5878-4806-8B94-B5FC8DDFAA59}"/>
                  </a:ext>
                </a:extLst>
              </p:cNvPr>
              <p:cNvSpPr>
                <a:spLocks noChangeShapeType="1"/>
              </p:cNvSpPr>
              <p:nvPr/>
            </p:nvSpPr>
            <p:spPr bwMode="auto">
              <a:xfrm>
                <a:off x="1754" y="2786"/>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06" name="Line 532">
                <a:extLst>
                  <a:ext uri="{FF2B5EF4-FFF2-40B4-BE49-F238E27FC236}">
                    <a16:creationId xmlns:a16="http://schemas.microsoft.com/office/drawing/2014/main" id="{B45605EF-24F6-451A-8E3E-CAE11D4FAE0D}"/>
                  </a:ext>
                </a:extLst>
              </p:cNvPr>
              <p:cNvSpPr>
                <a:spLocks noChangeShapeType="1"/>
              </p:cNvSpPr>
              <p:nvPr/>
            </p:nvSpPr>
            <p:spPr bwMode="auto">
              <a:xfrm>
                <a:off x="1754" y="2720"/>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07" name="Line 533">
                <a:extLst>
                  <a:ext uri="{FF2B5EF4-FFF2-40B4-BE49-F238E27FC236}">
                    <a16:creationId xmlns:a16="http://schemas.microsoft.com/office/drawing/2014/main" id="{ACC5F2BF-426D-48A1-8BAC-0E49DBBCA609}"/>
                  </a:ext>
                </a:extLst>
              </p:cNvPr>
              <p:cNvSpPr>
                <a:spLocks noChangeShapeType="1"/>
              </p:cNvSpPr>
              <p:nvPr/>
            </p:nvSpPr>
            <p:spPr bwMode="auto">
              <a:xfrm>
                <a:off x="1754" y="2650"/>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08" name="Line 534">
                <a:extLst>
                  <a:ext uri="{FF2B5EF4-FFF2-40B4-BE49-F238E27FC236}">
                    <a16:creationId xmlns:a16="http://schemas.microsoft.com/office/drawing/2014/main" id="{511B7DD0-69CB-4EAD-ADA7-B9D3FE5DFE85}"/>
                  </a:ext>
                </a:extLst>
              </p:cNvPr>
              <p:cNvSpPr>
                <a:spLocks noChangeShapeType="1"/>
              </p:cNvSpPr>
              <p:nvPr/>
            </p:nvSpPr>
            <p:spPr bwMode="auto">
              <a:xfrm>
                <a:off x="1754" y="2581"/>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09" name="Line 535">
                <a:extLst>
                  <a:ext uri="{FF2B5EF4-FFF2-40B4-BE49-F238E27FC236}">
                    <a16:creationId xmlns:a16="http://schemas.microsoft.com/office/drawing/2014/main" id="{991DC8A0-B5B1-4164-B5FA-79A4D088C2D5}"/>
                  </a:ext>
                </a:extLst>
              </p:cNvPr>
              <p:cNvSpPr>
                <a:spLocks noChangeShapeType="1"/>
              </p:cNvSpPr>
              <p:nvPr/>
            </p:nvSpPr>
            <p:spPr bwMode="auto">
              <a:xfrm>
                <a:off x="1754" y="2515"/>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10" name="Line 536">
                <a:extLst>
                  <a:ext uri="{FF2B5EF4-FFF2-40B4-BE49-F238E27FC236}">
                    <a16:creationId xmlns:a16="http://schemas.microsoft.com/office/drawing/2014/main" id="{651DEA54-EC9B-46F7-95A8-BB8850C86E1C}"/>
                  </a:ext>
                </a:extLst>
              </p:cNvPr>
              <p:cNvSpPr>
                <a:spLocks noChangeShapeType="1"/>
              </p:cNvSpPr>
              <p:nvPr/>
            </p:nvSpPr>
            <p:spPr bwMode="auto">
              <a:xfrm>
                <a:off x="1754" y="2446"/>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11" name="Line 537">
                <a:extLst>
                  <a:ext uri="{FF2B5EF4-FFF2-40B4-BE49-F238E27FC236}">
                    <a16:creationId xmlns:a16="http://schemas.microsoft.com/office/drawing/2014/main" id="{C4F50307-5D16-4962-990A-B317271B01B7}"/>
                  </a:ext>
                </a:extLst>
              </p:cNvPr>
              <p:cNvSpPr>
                <a:spLocks noChangeShapeType="1"/>
              </p:cNvSpPr>
              <p:nvPr/>
            </p:nvSpPr>
            <p:spPr bwMode="auto">
              <a:xfrm>
                <a:off x="1754" y="2377"/>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12" name="Line 538">
                <a:extLst>
                  <a:ext uri="{FF2B5EF4-FFF2-40B4-BE49-F238E27FC236}">
                    <a16:creationId xmlns:a16="http://schemas.microsoft.com/office/drawing/2014/main" id="{A2605A04-3C94-4DC1-8180-32A1D49799AC}"/>
                  </a:ext>
                </a:extLst>
              </p:cNvPr>
              <p:cNvSpPr>
                <a:spLocks noChangeShapeType="1"/>
              </p:cNvSpPr>
              <p:nvPr/>
            </p:nvSpPr>
            <p:spPr bwMode="auto">
              <a:xfrm>
                <a:off x="1754" y="2311"/>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13" name="Line 539">
                <a:extLst>
                  <a:ext uri="{FF2B5EF4-FFF2-40B4-BE49-F238E27FC236}">
                    <a16:creationId xmlns:a16="http://schemas.microsoft.com/office/drawing/2014/main" id="{F84CD54E-9A43-4D6D-8544-42E6E2E9CCD0}"/>
                  </a:ext>
                </a:extLst>
              </p:cNvPr>
              <p:cNvSpPr>
                <a:spLocks noChangeShapeType="1"/>
              </p:cNvSpPr>
              <p:nvPr/>
            </p:nvSpPr>
            <p:spPr bwMode="auto">
              <a:xfrm>
                <a:off x="1754" y="2241"/>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14" name="Line 540">
                <a:extLst>
                  <a:ext uri="{FF2B5EF4-FFF2-40B4-BE49-F238E27FC236}">
                    <a16:creationId xmlns:a16="http://schemas.microsoft.com/office/drawing/2014/main" id="{0E092A15-8A89-4BA0-BCD4-B3A19929C8AE}"/>
                  </a:ext>
                </a:extLst>
              </p:cNvPr>
              <p:cNvSpPr>
                <a:spLocks noChangeShapeType="1"/>
              </p:cNvSpPr>
              <p:nvPr/>
            </p:nvSpPr>
            <p:spPr bwMode="auto">
              <a:xfrm>
                <a:off x="1754" y="2172"/>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15" name="Line 541">
                <a:extLst>
                  <a:ext uri="{FF2B5EF4-FFF2-40B4-BE49-F238E27FC236}">
                    <a16:creationId xmlns:a16="http://schemas.microsoft.com/office/drawing/2014/main" id="{AE55932B-25B2-457F-BC1B-4E5F60C24D9E}"/>
                  </a:ext>
                </a:extLst>
              </p:cNvPr>
              <p:cNvSpPr>
                <a:spLocks noChangeShapeType="1"/>
              </p:cNvSpPr>
              <p:nvPr/>
            </p:nvSpPr>
            <p:spPr bwMode="auto">
              <a:xfrm>
                <a:off x="1754" y="2106"/>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16" name="Line 542">
                <a:extLst>
                  <a:ext uri="{FF2B5EF4-FFF2-40B4-BE49-F238E27FC236}">
                    <a16:creationId xmlns:a16="http://schemas.microsoft.com/office/drawing/2014/main" id="{9E35DFFF-39C9-437B-B372-8581F4834E41}"/>
                  </a:ext>
                </a:extLst>
              </p:cNvPr>
              <p:cNvSpPr>
                <a:spLocks noChangeShapeType="1"/>
              </p:cNvSpPr>
              <p:nvPr/>
            </p:nvSpPr>
            <p:spPr bwMode="auto">
              <a:xfrm>
                <a:off x="1754" y="2037"/>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17" name="Line 543">
                <a:extLst>
                  <a:ext uri="{FF2B5EF4-FFF2-40B4-BE49-F238E27FC236}">
                    <a16:creationId xmlns:a16="http://schemas.microsoft.com/office/drawing/2014/main" id="{FD940B9F-B38A-45A1-89AB-F1BB40E12F75}"/>
                  </a:ext>
                </a:extLst>
              </p:cNvPr>
              <p:cNvSpPr>
                <a:spLocks noChangeShapeType="1"/>
              </p:cNvSpPr>
              <p:nvPr/>
            </p:nvSpPr>
            <p:spPr bwMode="auto">
              <a:xfrm>
                <a:off x="1754" y="1968"/>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18" name="Line 544">
                <a:extLst>
                  <a:ext uri="{FF2B5EF4-FFF2-40B4-BE49-F238E27FC236}">
                    <a16:creationId xmlns:a16="http://schemas.microsoft.com/office/drawing/2014/main" id="{FEA65C7A-4150-43B1-B253-D80448D4F725}"/>
                  </a:ext>
                </a:extLst>
              </p:cNvPr>
              <p:cNvSpPr>
                <a:spLocks noChangeShapeType="1"/>
              </p:cNvSpPr>
              <p:nvPr/>
            </p:nvSpPr>
            <p:spPr bwMode="auto">
              <a:xfrm>
                <a:off x="1754" y="1902"/>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19" name="Line 545">
                <a:extLst>
                  <a:ext uri="{FF2B5EF4-FFF2-40B4-BE49-F238E27FC236}">
                    <a16:creationId xmlns:a16="http://schemas.microsoft.com/office/drawing/2014/main" id="{512233D1-29A0-4C92-BE9A-4B5F9EA0E12C}"/>
                  </a:ext>
                </a:extLst>
              </p:cNvPr>
              <p:cNvSpPr>
                <a:spLocks noChangeShapeType="1"/>
              </p:cNvSpPr>
              <p:nvPr/>
            </p:nvSpPr>
            <p:spPr bwMode="auto">
              <a:xfrm>
                <a:off x="1754" y="1832"/>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20" name="Line 546">
                <a:extLst>
                  <a:ext uri="{FF2B5EF4-FFF2-40B4-BE49-F238E27FC236}">
                    <a16:creationId xmlns:a16="http://schemas.microsoft.com/office/drawing/2014/main" id="{479FDB35-D087-46F4-86DD-74AEB9AED4B1}"/>
                  </a:ext>
                </a:extLst>
              </p:cNvPr>
              <p:cNvSpPr>
                <a:spLocks noChangeShapeType="1"/>
              </p:cNvSpPr>
              <p:nvPr/>
            </p:nvSpPr>
            <p:spPr bwMode="auto">
              <a:xfrm>
                <a:off x="1754" y="1763"/>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21" name="Line 547">
                <a:extLst>
                  <a:ext uri="{FF2B5EF4-FFF2-40B4-BE49-F238E27FC236}">
                    <a16:creationId xmlns:a16="http://schemas.microsoft.com/office/drawing/2014/main" id="{B2F097E4-810E-4CB6-A079-0FDD5C3D3FAD}"/>
                  </a:ext>
                </a:extLst>
              </p:cNvPr>
              <p:cNvSpPr>
                <a:spLocks noChangeShapeType="1"/>
              </p:cNvSpPr>
              <p:nvPr/>
            </p:nvSpPr>
            <p:spPr bwMode="auto">
              <a:xfrm>
                <a:off x="1754" y="1697"/>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22" name="Line 548">
                <a:extLst>
                  <a:ext uri="{FF2B5EF4-FFF2-40B4-BE49-F238E27FC236}">
                    <a16:creationId xmlns:a16="http://schemas.microsoft.com/office/drawing/2014/main" id="{3EBBFF2C-8453-428A-9577-179D438BD6CD}"/>
                  </a:ext>
                </a:extLst>
              </p:cNvPr>
              <p:cNvSpPr>
                <a:spLocks noChangeShapeType="1"/>
              </p:cNvSpPr>
              <p:nvPr/>
            </p:nvSpPr>
            <p:spPr bwMode="auto">
              <a:xfrm>
                <a:off x="1754" y="1628"/>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23" name="Line 549">
                <a:extLst>
                  <a:ext uri="{FF2B5EF4-FFF2-40B4-BE49-F238E27FC236}">
                    <a16:creationId xmlns:a16="http://schemas.microsoft.com/office/drawing/2014/main" id="{097F5D43-650B-4E67-B7CA-07FC2F05358A}"/>
                  </a:ext>
                </a:extLst>
              </p:cNvPr>
              <p:cNvSpPr>
                <a:spLocks noChangeShapeType="1"/>
              </p:cNvSpPr>
              <p:nvPr/>
            </p:nvSpPr>
            <p:spPr bwMode="auto">
              <a:xfrm>
                <a:off x="1754" y="1559"/>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24" name="Line 550">
                <a:extLst>
                  <a:ext uri="{FF2B5EF4-FFF2-40B4-BE49-F238E27FC236}">
                    <a16:creationId xmlns:a16="http://schemas.microsoft.com/office/drawing/2014/main" id="{C8794DC9-346C-4D92-B20F-DEB016717A15}"/>
                  </a:ext>
                </a:extLst>
              </p:cNvPr>
              <p:cNvSpPr>
                <a:spLocks noChangeShapeType="1"/>
              </p:cNvSpPr>
              <p:nvPr/>
            </p:nvSpPr>
            <p:spPr bwMode="auto">
              <a:xfrm>
                <a:off x="1754" y="1493"/>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25" name="Line 551">
                <a:extLst>
                  <a:ext uri="{FF2B5EF4-FFF2-40B4-BE49-F238E27FC236}">
                    <a16:creationId xmlns:a16="http://schemas.microsoft.com/office/drawing/2014/main" id="{25BBAE93-952C-427D-A916-FF60BB3741BF}"/>
                  </a:ext>
                </a:extLst>
              </p:cNvPr>
              <p:cNvSpPr>
                <a:spLocks noChangeShapeType="1"/>
              </p:cNvSpPr>
              <p:nvPr/>
            </p:nvSpPr>
            <p:spPr bwMode="auto">
              <a:xfrm>
                <a:off x="1754" y="1423"/>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26" name="Line 552">
                <a:extLst>
                  <a:ext uri="{FF2B5EF4-FFF2-40B4-BE49-F238E27FC236}">
                    <a16:creationId xmlns:a16="http://schemas.microsoft.com/office/drawing/2014/main" id="{B94AB331-F92A-4F1F-BF06-8F753B843888}"/>
                  </a:ext>
                </a:extLst>
              </p:cNvPr>
              <p:cNvSpPr>
                <a:spLocks noChangeShapeType="1"/>
              </p:cNvSpPr>
              <p:nvPr/>
            </p:nvSpPr>
            <p:spPr bwMode="auto">
              <a:xfrm>
                <a:off x="1754" y="1354"/>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27" name="Line 553">
                <a:extLst>
                  <a:ext uri="{FF2B5EF4-FFF2-40B4-BE49-F238E27FC236}">
                    <a16:creationId xmlns:a16="http://schemas.microsoft.com/office/drawing/2014/main" id="{C92EAC37-D0FE-4DE0-927B-A1160FD42072}"/>
                  </a:ext>
                </a:extLst>
              </p:cNvPr>
              <p:cNvSpPr>
                <a:spLocks noChangeShapeType="1"/>
              </p:cNvSpPr>
              <p:nvPr/>
            </p:nvSpPr>
            <p:spPr bwMode="auto">
              <a:xfrm>
                <a:off x="1754" y="1288"/>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28" name="Line 554">
                <a:extLst>
                  <a:ext uri="{FF2B5EF4-FFF2-40B4-BE49-F238E27FC236}">
                    <a16:creationId xmlns:a16="http://schemas.microsoft.com/office/drawing/2014/main" id="{BC25A169-439D-4398-BFD9-436F3A70B55C}"/>
                  </a:ext>
                </a:extLst>
              </p:cNvPr>
              <p:cNvSpPr>
                <a:spLocks noChangeShapeType="1"/>
              </p:cNvSpPr>
              <p:nvPr/>
            </p:nvSpPr>
            <p:spPr bwMode="auto">
              <a:xfrm>
                <a:off x="1754" y="1219"/>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29" name="Line 555">
                <a:extLst>
                  <a:ext uri="{FF2B5EF4-FFF2-40B4-BE49-F238E27FC236}">
                    <a16:creationId xmlns:a16="http://schemas.microsoft.com/office/drawing/2014/main" id="{3A521FC3-1A4D-4DD6-957F-0AD65E86EAA5}"/>
                  </a:ext>
                </a:extLst>
              </p:cNvPr>
              <p:cNvSpPr>
                <a:spLocks noChangeShapeType="1"/>
              </p:cNvSpPr>
              <p:nvPr/>
            </p:nvSpPr>
            <p:spPr bwMode="auto">
              <a:xfrm>
                <a:off x="1754" y="1150"/>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30" name="Line 556">
                <a:extLst>
                  <a:ext uri="{FF2B5EF4-FFF2-40B4-BE49-F238E27FC236}">
                    <a16:creationId xmlns:a16="http://schemas.microsoft.com/office/drawing/2014/main" id="{359E26A2-392A-4DCB-B1E6-70D91C8877A9}"/>
                  </a:ext>
                </a:extLst>
              </p:cNvPr>
              <p:cNvSpPr>
                <a:spLocks noChangeShapeType="1"/>
              </p:cNvSpPr>
              <p:nvPr/>
            </p:nvSpPr>
            <p:spPr bwMode="auto">
              <a:xfrm>
                <a:off x="1754" y="1084"/>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31" name="Line 557">
                <a:extLst>
                  <a:ext uri="{FF2B5EF4-FFF2-40B4-BE49-F238E27FC236}">
                    <a16:creationId xmlns:a16="http://schemas.microsoft.com/office/drawing/2014/main" id="{B291677A-61A4-4655-9BE3-3C52FDCA49BC}"/>
                  </a:ext>
                </a:extLst>
              </p:cNvPr>
              <p:cNvSpPr>
                <a:spLocks noChangeShapeType="1"/>
              </p:cNvSpPr>
              <p:nvPr/>
            </p:nvSpPr>
            <p:spPr bwMode="auto">
              <a:xfrm>
                <a:off x="1754" y="1014"/>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32" name="Line 558">
                <a:extLst>
                  <a:ext uri="{FF2B5EF4-FFF2-40B4-BE49-F238E27FC236}">
                    <a16:creationId xmlns:a16="http://schemas.microsoft.com/office/drawing/2014/main" id="{34DFA8DD-9BFD-4E78-B898-EC77E84EF5B1}"/>
                  </a:ext>
                </a:extLst>
              </p:cNvPr>
              <p:cNvSpPr>
                <a:spLocks noChangeShapeType="1"/>
              </p:cNvSpPr>
              <p:nvPr/>
            </p:nvSpPr>
            <p:spPr bwMode="auto">
              <a:xfrm>
                <a:off x="1754" y="3059"/>
                <a:ext cx="3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33" name="Line 559">
                <a:extLst>
                  <a:ext uri="{FF2B5EF4-FFF2-40B4-BE49-F238E27FC236}">
                    <a16:creationId xmlns:a16="http://schemas.microsoft.com/office/drawing/2014/main" id="{6DCEEEDC-CF0F-468D-874E-0AC678C4D187}"/>
                  </a:ext>
                </a:extLst>
              </p:cNvPr>
              <p:cNvSpPr>
                <a:spLocks noChangeShapeType="1"/>
              </p:cNvSpPr>
              <p:nvPr/>
            </p:nvSpPr>
            <p:spPr bwMode="auto">
              <a:xfrm>
                <a:off x="1754" y="2720"/>
                <a:ext cx="3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34" name="Line 560">
                <a:extLst>
                  <a:ext uri="{FF2B5EF4-FFF2-40B4-BE49-F238E27FC236}">
                    <a16:creationId xmlns:a16="http://schemas.microsoft.com/office/drawing/2014/main" id="{3F6DA499-2D6C-4C0B-B8C2-30D9317C56F0}"/>
                  </a:ext>
                </a:extLst>
              </p:cNvPr>
              <p:cNvSpPr>
                <a:spLocks noChangeShapeType="1"/>
              </p:cNvSpPr>
              <p:nvPr/>
            </p:nvSpPr>
            <p:spPr bwMode="auto">
              <a:xfrm>
                <a:off x="1754" y="2377"/>
                <a:ext cx="3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35" name="Line 561">
                <a:extLst>
                  <a:ext uri="{FF2B5EF4-FFF2-40B4-BE49-F238E27FC236}">
                    <a16:creationId xmlns:a16="http://schemas.microsoft.com/office/drawing/2014/main" id="{0CDA4809-95FA-4F23-8761-5CF18639C082}"/>
                  </a:ext>
                </a:extLst>
              </p:cNvPr>
              <p:cNvSpPr>
                <a:spLocks noChangeShapeType="1"/>
              </p:cNvSpPr>
              <p:nvPr/>
            </p:nvSpPr>
            <p:spPr bwMode="auto">
              <a:xfrm>
                <a:off x="1754" y="2037"/>
                <a:ext cx="3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36" name="Line 562">
                <a:extLst>
                  <a:ext uri="{FF2B5EF4-FFF2-40B4-BE49-F238E27FC236}">
                    <a16:creationId xmlns:a16="http://schemas.microsoft.com/office/drawing/2014/main" id="{B92818DB-EC0D-4C5B-8038-2C4C8AF1CEE7}"/>
                  </a:ext>
                </a:extLst>
              </p:cNvPr>
              <p:cNvSpPr>
                <a:spLocks noChangeShapeType="1"/>
              </p:cNvSpPr>
              <p:nvPr/>
            </p:nvSpPr>
            <p:spPr bwMode="auto">
              <a:xfrm>
                <a:off x="1754" y="1697"/>
                <a:ext cx="3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37" name="Line 563">
                <a:extLst>
                  <a:ext uri="{FF2B5EF4-FFF2-40B4-BE49-F238E27FC236}">
                    <a16:creationId xmlns:a16="http://schemas.microsoft.com/office/drawing/2014/main" id="{498874FD-7DB2-4FC6-9507-681938403C14}"/>
                  </a:ext>
                </a:extLst>
              </p:cNvPr>
              <p:cNvSpPr>
                <a:spLocks noChangeShapeType="1"/>
              </p:cNvSpPr>
              <p:nvPr/>
            </p:nvSpPr>
            <p:spPr bwMode="auto">
              <a:xfrm>
                <a:off x="1754" y="1354"/>
                <a:ext cx="3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38" name="Line 564">
                <a:extLst>
                  <a:ext uri="{FF2B5EF4-FFF2-40B4-BE49-F238E27FC236}">
                    <a16:creationId xmlns:a16="http://schemas.microsoft.com/office/drawing/2014/main" id="{AB80ED97-EF9A-4643-A115-CAC0DBAFAAF9}"/>
                  </a:ext>
                </a:extLst>
              </p:cNvPr>
              <p:cNvSpPr>
                <a:spLocks noChangeShapeType="1"/>
              </p:cNvSpPr>
              <p:nvPr/>
            </p:nvSpPr>
            <p:spPr bwMode="auto">
              <a:xfrm>
                <a:off x="1754" y="1014"/>
                <a:ext cx="3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39" name="Line 565">
                <a:extLst>
                  <a:ext uri="{FF2B5EF4-FFF2-40B4-BE49-F238E27FC236}">
                    <a16:creationId xmlns:a16="http://schemas.microsoft.com/office/drawing/2014/main" id="{9B4A30EA-6982-4048-8B69-A953641A2072}"/>
                  </a:ext>
                </a:extLst>
              </p:cNvPr>
              <p:cNvSpPr>
                <a:spLocks noChangeShapeType="1"/>
              </p:cNvSpPr>
              <p:nvPr/>
            </p:nvSpPr>
            <p:spPr bwMode="auto">
              <a:xfrm>
                <a:off x="1754" y="3059"/>
                <a:ext cx="28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0" name="Line 566">
                <a:extLst>
                  <a:ext uri="{FF2B5EF4-FFF2-40B4-BE49-F238E27FC236}">
                    <a16:creationId xmlns:a16="http://schemas.microsoft.com/office/drawing/2014/main" id="{4C3E9BAD-B22E-4FB8-9D4C-DD84D648D5E4}"/>
                  </a:ext>
                </a:extLst>
              </p:cNvPr>
              <p:cNvSpPr>
                <a:spLocks noChangeShapeType="1"/>
              </p:cNvSpPr>
              <p:nvPr/>
            </p:nvSpPr>
            <p:spPr bwMode="auto">
              <a:xfrm flipV="1">
                <a:off x="1898" y="3033"/>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1" name="Line 567">
                <a:extLst>
                  <a:ext uri="{FF2B5EF4-FFF2-40B4-BE49-F238E27FC236}">
                    <a16:creationId xmlns:a16="http://schemas.microsoft.com/office/drawing/2014/main" id="{FA131157-E9A6-4545-AB39-E5F86DF078FC}"/>
                  </a:ext>
                </a:extLst>
              </p:cNvPr>
              <p:cNvSpPr>
                <a:spLocks noChangeShapeType="1"/>
              </p:cNvSpPr>
              <p:nvPr/>
            </p:nvSpPr>
            <p:spPr bwMode="auto">
              <a:xfrm flipV="1">
                <a:off x="2039" y="3033"/>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2" name="Line 568">
                <a:extLst>
                  <a:ext uri="{FF2B5EF4-FFF2-40B4-BE49-F238E27FC236}">
                    <a16:creationId xmlns:a16="http://schemas.microsoft.com/office/drawing/2014/main" id="{A7D94203-B4F4-400C-A524-F2106E0EF1BD}"/>
                  </a:ext>
                </a:extLst>
              </p:cNvPr>
              <p:cNvSpPr>
                <a:spLocks noChangeShapeType="1"/>
              </p:cNvSpPr>
              <p:nvPr/>
            </p:nvSpPr>
            <p:spPr bwMode="auto">
              <a:xfrm flipV="1">
                <a:off x="2183" y="3033"/>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3" name="Line 569">
                <a:extLst>
                  <a:ext uri="{FF2B5EF4-FFF2-40B4-BE49-F238E27FC236}">
                    <a16:creationId xmlns:a16="http://schemas.microsoft.com/office/drawing/2014/main" id="{C9A25A07-81C9-4003-B23C-7236685E5221}"/>
                  </a:ext>
                </a:extLst>
              </p:cNvPr>
              <p:cNvSpPr>
                <a:spLocks noChangeShapeType="1"/>
              </p:cNvSpPr>
              <p:nvPr/>
            </p:nvSpPr>
            <p:spPr bwMode="auto">
              <a:xfrm flipV="1">
                <a:off x="2324" y="3033"/>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4" name="Line 570">
                <a:extLst>
                  <a:ext uri="{FF2B5EF4-FFF2-40B4-BE49-F238E27FC236}">
                    <a16:creationId xmlns:a16="http://schemas.microsoft.com/office/drawing/2014/main" id="{0D6C83B3-734E-43AE-8D1D-4D9280936488}"/>
                  </a:ext>
                </a:extLst>
              </p:cNvPr>
              <p:cNvSpPr>
                <a:spLocks noChangeShapeType="1"/>
              </p:cNvSpPr>
              <p:nvPr/>
            </p:nvSpPr>
            <p:spPr bwMode="auto">
              <a:xfrm flipV="1">
                <a:off x="2468" y="3033"/>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5" name="Line 571">
                <a:extLst>
                  <a:ext uri="{FF2B5EF4-FFF2-40B4-BE49-F238E27FC236}">
                    <a16:creationId xmlns:a16="http://schemas.microsoft.com/office/drawing/2014/main" id="{F1D98F94-1BB3-4CB4-A181-4B28B985CC14}"/>
                  </a:ext>
                </a:extLst>
              </p:cNvPr>
              <p:cNvSpPr>
                <a:spLocks noChangeShapeType="1"/>
              </p:cNvSpPr>
              <p:nvPr/>
            </p:nvSpPr>
            <p:spPr bwMode="auto">
              <a:xfrm flipV="1">
                <a:off x="2612" y="3033"/>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6" name="Line 572">
                <a:extLst>
                  <a:ext uri="{FF2B5EF4-FFF2-40B4-BE49-F238E27FC236}">
                    <a16:creationId xmlns:a16="http://schemas.microsoft.com/office/drawing/2014/main" id="{6C56F950-1F7D-48B7-B212-CA1AFB76E355}"/>
                  </a:ext>
                </a:extLst>
              </p:cNvPr>
              <p:cNvSpPr>
                <a:spLocks noChangeShapeType="1"/>
              </p:cNvSpPr>
              <p:nvPr/>
            </p:nvSpPr>
            <p:spPr bwMode="auto">
              <a:xfrm flipV="1">
                <a:off x="2753" y="3033"/>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7" name="Line 573">
                <a:extLst>
                  <a:ext uri="{FF2B5EF4-FFF2-40B4-BE49-F238E27FC236}">
                    <a16:creationId xmlns:a16="http://schemas.microsoft.com/office/drawing/2014/main" id="{0AC27246-1C3D-43F8-873A-AD807F6BBFA4}"/>
                  </a:ext>
                </a:extLst>
              </p:cNvPr>
              <p:cNvSpPr>
                <a:spLocks noChangeShapeType="1"/>
              </p:cNvSpPr>
              <p:nvPr/>
            </p:nvSpPr>
            <p:spPr bwMode="auto">
              <a:xfrm flipV="1">
                <a:off x="2897" y="3033"/>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8" name="Line 574">
                <a:extLst>
                  <a:ext uri="{FF2B5EF4-FFF2-40B4-BE49-F238E27FC236}">
                    <a16:creationId xmlns:a16="http://schemas.microsoft.com/office/drawing/2014/main" id="{72DF819C-C6AA-4050-8EDB-D58CF9E06CDD}"/>
                  </a:ext>
                </a:extLst>
              </p:cNvPr>
              <p:cNvSpPr>
                <a:spLocks noChangeShapeType="1"/>
              </p:cNvSpPr>
              <p:nvPr/>
            </p:nvSpPr>
            <p:spPr bwMode="auto">
              <a:xfrm flipV="1">
                <a:off x="3038" y="3033"/>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9" name="Line 575">
                <a:extLst>
                  <a:ext uri="{FF2B5EF4-FFF2-40B4-BE49-F238E27FC236}">
                    <a16:creationId xmlns:a16="http://schemas.microsoft.com/office/drawing/2014/main" id="{3C69E1A6-6A0B-427D-A941-80FB82CF19F0}"/>
                  </a:ext>
                </a:extLst>
              </p:cNvPr>
              <p:cNvSpPr>
                <a:spLocks noChangeShapeType="1"/>
              </p:cNvSpPr>
              <p:nvPr/>
            </p:nvSpPr>
            <p:spPr bwMode="auto">
              <a:xfrm flipV="1">
                <a:off x="3182" y="3033"/>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0" name="Line 576">
                <a:extLst>
                  <a:ext uri="{FF2B5EF4-FFF2-40B4-BE49-F238E27FC236}">
                    <a16:creationId xmlns:a16="http://schemas.microsoft.com/office/drawing/2014/main" id="{609E9C00-B5F5-4A20-9F95-1984CABB8CB5}"/>
                  </a:ext>
                </a:extLst>
              </p:cNvPr>
              <p:cNvSpPr>
                <a:spLocks noChangeShapeType="1"/>
              </p:cNvSpPr>
              <p:nvPr/>
            </p:nvSpPr>
            <p:spPr bwMode="auto">
              <a:xfrm flipV="1">
                <a:off x="3326" y="3033"/>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1" name="Line 577">
                <a:extLst>
                  <a:ext uri="{FF2B5EF4-FFF2-40B4-BE49-F238E27FC236}">
                    <a16:creationId xmlns:a16="http://schemas.microsoft.com/office/drawing/2014/main" id="{2187DE98-7293-4ECC-9B3A-12539E26C1A2}"/>
                  </a:ext>
                </a:extLst>
              </p:cNvPr>
              <p:cNvSpPr>
                <a:spLocks noChangeShapeType="1"/>
              </p:cNvSpPr>
              <p:nvPr/>
            </p:nvSpPr>
            <p:spPr bwMode="auto">
              <a:xfrm flipV="1">
                <a:off x="3468" y="3033"/>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2" name="Line 578">
                <a:extLst>
                  <a:ext uri="{FF2B5EF4-FFF2-40B4-BE49-F238E27FC236}">
                    <a16:creationId xmlns:a16="http://schemas.microsoft.com/office/drawing/2014/main" id="{D7377844-4F01-4422-99D3-F7412BADE263}"/>
                  </a:ext>
                </a:extLst>
              </p:cNvPr>
              <p:cNvSpPr>
                <a:spLocks noChangeShapeType="1"/>
              </p:cNvSpPr>
              <p:nvPr/>
            </p:nvSpPr>
            <p:spPr bwMode="auto">
              <a:xfrm flipV="1">
                <a:off x="3612" y="3033"/>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3" name="Line 579">
                <a:extLst>
                  <a:ext uri="{FF2B5EF4-FFF2-40B4-BE49-F238E27FC236}">
                    <a16:creationId xmlns:a16="http://schemas.microsoft.com/office/drawing/2014/main" id="{35320490-A2DF-4CF5-9FE8-9209CBD56FB1}"/>
                  </a:ext>
                </a:extLst>
              </p:cNvPr>
              <p:cNvSpPr>
                <a:spLocks noChangeShapeType="1"/>
              </p:cNvSpPr>
              <p:nvPr/>
            </p:nvSpPr>
            <p:spPr bwMode="auto">
              <a:xfrm flipV="1">
                <a:off x="3753" y="3033"/>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4" name="Line 580">
                <a:extLst>
                  <a:ext uri="{FF2B5EF4-FFF2-40B4-BE49-F238E27FC236}">
                    <a16:creationId xmlns:a16="http://schemas.microsoft.com/office/drawing/2014/main" id="{F14D658E-796D-4DDC-A0C0-F2DE5623D08F}"/>
                  </a:ext>
                </a:extLst>
              </p:cNvPr>
              <p:cNvSpPr>
                <a:spLocks noChangeShapeType="1"/>
              </p:cNvSpPr>
              <p:nvPr/>
            </p:nvSpPr>
            <p:spPr bwMode="auto">
              <a:xfrm flipV="1">
                <a:off x="3897" y="3033"/>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5" name="Line 581">
                <a:extLst>
                  <a:ext uri="{FF2B5EF4-FFF2-40B4-BE49-F238E27FC236}">
                    <a16:creationId xmlns:a16="http://schemas.microsoft.com/office/drawing/2014/main" id="{5F17B714-32B5-4103-BE9C-D8046986132C}"/>
                  </a:ext>
                </a:extLst>
              </p:cNvPr>
              <p:cNvSpPr>
                <a:spLocks noChangeShapeType="1"/>
              </p:cNvSpPr>
              <p:nvPr/>
            </p:nvSpPr>
            <p:spPr bwMode="auto">
              <a:xfrm flipV="1">
                <a:off x="4041" y="3033"/>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6" name="Line 582">
                <a:extLst>
                  <a:ext uri="{FF2B5EF4-FFF2-40B4-BE49-F238E27FC236}">
                    <a16:creationId xmlns:a16="http://schemas.microsoft.com/office/drawing/2014/main" id="{6C23EBEB-AF48-48EF-B9EE-6289A39CE190}"/>
                  </a:ext>
                </a:extLst>
              </p:cNvPr>
              <p:cNvSpPr>
                <a:spLocks noChangeShapeType="1"/>
              </p:cNvSpPr>
              <p:nvPr/>
            </p:nvSpPr>
            <p:spPr bwMode="auto">
              <a:xfrm flipV="1">
                <a:off x="4182" y="3033"/>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7" name="Line 583">
                <a:extLst>
                  <a:ext uri="{FF2B5EF4-FFF2-40B4-BE49-F238E27FC236}">
                    <a16:creationId xmlns:a16="http://schemas.microsoft.com/office/drawing/2014/main" id="{F389EF3E-872D-47B9-86A3-074F37D6CDA9}"/>
                  </a:ext>
                </a:extLst>
              </p:cNvPr>
              <p:cNvSpPr>
                <a:spLocks noChangeShapeType="1"/>
              </p:cNvSpPr>
              <p:nvPr/>
            </p:nvSpPr>
            <p:spPr bwMode="auto">
              <a:xfrm flipV="1">
                <a:off x="4326" y="3033"/>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8" name="Line 584">
                <a:extLst>
                  <a:ext uri="{FF2B5EF4-FFF2-40B4-BE49-F238E27FC236}">
                    <a16:creationId xmlns:a16="http://schemas.microsoft.com/office/drawing/2014/main" id="{9B5505BF-DB3D-49FF-97B4-2019258291F5}"/>
                  </a:ext>
                </a:extLst>
              </p:cNvPr>
              <p:cNvSpPr>
                <a:spLocks noChangeShapeType="1"/>
              </p:cNvSpPr>
              <p:nvPr/>
            </p:nvSpPr>
            <p:spPr bwMode="auto">
              <a:xfrm flipV="1">
                <a:off x="4467" y="3033"/>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9" name="Line 585">
                <a:extLst>
                  <a:ext uri="{FF2B5EF4-FFF2-40B4-BE49-F238E27FC236}">
                    <a16:creationId xmlns:a16="http://schemas.microsoft.com/office/drawing/2014/main" id="{48396E9A-0BEF-4D93-B016-65B5A7077E87}"/>
                  </a:ext>
                </a:extLst>
              </p:cNvPr>
              <p:cNvSpPr>
                <a:spLocks noChangeShapeType="1"/>
              </p:cNvSpPr>
              <p:nvPr/>
            </p:nvSpPr>
            <p:spPr bwMode="auto">
              <a:xfrm flipV="1">
                <a:off x="4611" y="3033"/>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60" name="Line 586">
                <a:extLst>
                  <a:ext uri="{FF2B5EF4-FFF2-40B4-BE49-F238E27FC236}">
                    <a16:creationId xmlns:a16="http://schemas.microsoft.com/office/drawing/2014/main" id="{68C6AC22-D4A1-4D47-A90B-CDE45C8FED08}"/>
                  </a:ext>
                </a:extLst>
              </p:cNvPr>
              <p:cNvSpPr>
                <a:spLocks noChangeShapeType="1"/>
              </p:cNvSpPr>
              <p:nvPr/>
            </p:nvSpPr>
            <p:spPr bwMode="auto">
              <a:xfrm flipV="1">
                <a:off x="2468" y="3025"/>
                <a:ext cx="1"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61" name="Line 587">
                <a:extLst>
                  <a:ext uri="{FF2B5EF4-FFF2-40B4-BE49-F238E27FC236}">
                    <a16:creationId xmlns:a16="http://schemas.microsoft.com/office/drawing/2014/main" id="{1CE0C482-248F-447C-97C7-6BDD561DE8AD}"/>
                  </a:ext>
                </a:extLst>
              </p:cNvPr>
              <p:cNvSpPr>
                <a:spLocks noChangeShapeType="1"/>
              </p:cNvSpPr>
              <p:nvPr/>
            </p:nvSpPr>
            <p:spPr bwMode="auto">
              <a:xfrm flipV="1">
                <a:off x="3182" y="3025"/>
                <a:ext cx="1"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62" name="Line 588">
                <a:extLst>
                  <a:ext uri="{FF2B5EF4-FFF2-40B4-BE49-F238E27FC236}">
                    <a16:creationId xmlns:a16="http://schemas.microsoft.com/office/drawing/2014/main" id="{70089D5F-CD08-430F-838C-8981A83C4EE9}"/>
                  </a:ext>
                </a:extLst>
              </p:cNvPr>
              <p:cNvSpPr>
                <a:spLocks noChangeShapeType="1"/>
              </p:cNvSpPr>
              <p:nvPr/>
            </p:nvSpPr>
            <p:spPr bwMode="auto">
              <a:xfrm flipV="1">
                <a:off x="3897" y="3025"/>
                <a:ext cx="1"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63" name="Line 589">
                <a:extLst>
                  <a:ext uri="{FF2B5EF4-FFF2-40B4-BE49-F238E27FC236}">
                    <a16:creationId xmlns:a16="http://schemas.microsoft.com/office/drawing/2014/main" id="{1B36AEDF-50B1-4B7A-B1C2-4F317D140D22}"/>
                  </a:ext>
                </a:extLst>
              </p:cNvPr>
              <p:cNvSpPr>
                <a:spLocks noChangeShapeType="1"/>
              </p:cNvSpPr>
              <p:nvPr/>
            </p:nvSpPr>
            <p:spPr bwMode="auto">
              <a:xfrm flipV="1">
                <a:off x="4611" y="3025"/>
                <a:ext cx="1"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64" name="Rectangle 590">
                <a:extLst>
                  <a:ext uri="{FF2B5EF4-FFF2-40B4-BE49-F238E27FC236}">
                    <a16:creationId xmlns:a16="http://schemas.microsoft.com/office/drawing/2014/main" id="{10AEC208-1DCF-4623-A7A7-727911DFC08D}"/>
                  </a:ext>
                </a:extLst>
              </p:cNvPr>
              <p:cNvSpPr>
                <a:spLocks noChangeArrowheads="1"/>
              </p:cNvSpPr>
              <p:nvPr/>
            </p:nvSpPr>
            <p:spPr bwMode="auto">
              <a:xfrm>
                <a:off x="1284" y="2995"/>
                <a:ext cx="41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r>
                  <a:rPr lang="en-GB" altLang="en-US" sz="1000">
                    <a:solidFill>
                      <a:srgbClr val="000000"/>
                    </a:solidFill>
                    <a:latin typeface="Arial" panose="020B0604020202020204" pitchFamily="34" charset="0"/>
                  </a:rPr>
                  <a:t>0.0E-07</a:t>
                </a:r>
              </a:p>
            </p:txBody>
          </p:sp>
          <p:sp>
            <p:nvSpPr>
              <p:cNvPr id="1865" name="Rectangle 591">
                <a:extLst>
                  <a:ext uri="{FF2B5EF4-FFF2-40B4-BE49-F238E27FC236}">
                    <a16:creationId xmlns:a16="http://schemas.microsoft.com/office/drawing/2014/main" id="{757412A4-2E49-424A-B6E1-8D1DB28F9EAA}"/>
                  </a:ext>
                </a:extLst>
              </p:cNvPr>
              <p:cNvSpPr>
                <a:spLocks noChangeArrowheads="1"/>
              </p:cNvSpPr>
              <p:nvPr/>
            </p:nvSpPr>
            <p:spPr bwMode="auto">
              <a:xfrm>
                <a:off x="1287" y="2656"/>
                <a:ext cx="41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r>
                  <a:rPr lang="en-GB" altLang="en-US" sz="1000">
                    <a:solidFill>
                      <a:srgbClr val="000000"/>
                    </a:solidFill>
                    <a:latin typeface="Arial" panose="020B0604020202020204" pitchFamily="34" charset="0"/>
                  </a:rPr>
                  <a:t>5.0E-07</a:t>
                </a:r>
                <a:endParaRPr lang="en-GB" altLang="en-US" sz="1000">
                  <a:solidFill>
                    <a:srgbClr val="004890"/>
                  </a:solidFill>
                  <a:latin typeface="Arial" panose="020B0604020202020204" pitchFamily="34" charset="0"/>
                </a:endParaRPr>
              </a:p>
            </p:txBody>
          </p:sp>
          <p:sp>
            <p:nvSpPr>
              <p:cNvPr id="1866" name="Rectangle 592">
                <a:extLst>
                  <a:ext uri="{FF2B5EF4-FFF2-40B4-BE49-F238E27FC236}">
                    <a16:creationId xmlns:a16="http://schemas.microsoft.com/office/drawing/2014/main" id="{2EF5D2B6-C523-49D8-9EEB-934A2509198C}"/>
                  </a:ext>
                </a:extLst>
              </p:cNvPr>
              <p:cNvSpPr>
                <a:spLocks noChangeArrowheads="1"/>
              </p:cNvSpPr>
              <p:nvPr/>
            </p:nvSpPr>
            <p:spPr bwMode="auto">
              <a:xfrm>
                <a:off x="1287" y="2313"/>
                <a:ext cx="412"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r>
                  <a:rPr lang="en-GB" altLang="en-US" sz="1000">
                    <a:solidFill>
                      <a:srgbClr val="000000"/>
                    </a:solidFill>
                    <a:latin typeface="Arial" panose="020B0604020202020204" pitchFamily="34" charset="0"/>
                  </a:rPr>
                  <a:t>1.0E-06</a:t>
                </a:r>
                <a:endParaRPr lang="en-GB" altLang="en-US" sz="1000">
                  <a:solidFill>
                    <a:srgbClr val="004890"/>
                  </a:solidFill>
                  <a:latin typeface="Arial" panose="020B0604020202020204" pitchFamily="34" charset="0"/>
                </a:endParaRPr>
              </a:p>
            </p:txBody>
          </p:sp>
          <p:sp>
            <p:nvSpPr>
              <p:cNvPr id="1867" name="Rectangle 593">
                <a:extLst>
                  <a:ext uri="{FF2B5EF4-FFF2-40B4-BE49-F238E27FC236}">
                    <a16:creationId xmlns:a16="http://schemas.microsoft.com/office/drawing/2014/main" id="{4F00EC8B-3962-4A21-B24E-09F5F7C580E7}"/>
                  </a:ext>
                </a:extLst>
              </p:cNvPr>
              <p:cNvSpPr>
                <a:spLocks noChangeArrowheads="1"/>
              </p:cNvSpPr>
              <p:nvPr/>
            </p:nvSpPr>
            <p:spPr bwMode="auto">
              <a:xfrm>
                <a:off x="1287" y="1974"/>
                <a:ext cx="412"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r>
                  <a:rPr lang="en-GB" altLang="en-US" sz="1000">
                    <a:solidFill>
                      <a:srgbClr val="000000"/>
                    </a:solidFill>
                    <a:latin typeface="Arial" panose="020B0604020202020204" pitchFamily="34" charset="0"/>
                  </a:rPr>
                  <a:t>1.5E-06</a:t>
                </a:r>
                <a:endParaRPr lang="en-GB" altLang="en-US" sz="1000">
                  <a:solidFill>
                    <a:srgbClr val="004890"/>
                  </a:solidFill>
                  <a:latin typeface="Arial" panose="020B0604020202020204" pitchFamily="34" charset="0"/>
                </a:endParaRPr>
              </a:p>
            </p:txBody>
          </p:sp>
          <p:sp>
            <p:nvSpPr>
              <p:cNvPr id="1868" name="Rectangle 594">
                <a:extLst>
                  <a:ext uri="{FF2B5EF4-FFF2-40B4-BE49-F238E27FC236}">
                    <a16:creationId xmlns:a16="http://schemas.microsoft.com/office/drawing/2014/main" id="{111A0690-95BA-42B8-A602-15A7EE471D8E}"/>
                  </a:ext>
                </a:extLst>
              </p:cNvPr>
              <p:cNvSpPr>
                <a:spLocks noChangeArrowheads="1"/>
              </p:cNvSpPr>
              <p:nvPr/>
            </p:nvSpPr>
            <p:spPr bwMode="auto">
              <a:xfrm>
                <a:off x="1287" y="1634"/>
                <a:ext cx="41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r>
                  <a:rPr lang="en-GB" altLang="en-US" sz="1000">
                    <a:solidFill>
                      <a:srgbClr val="000000"/>
                    </a:solidFill>
                    <a:latin typeface="Arial" panose="020B0604020202020204" pitchFamily="34" charset="0"/>
                  </a:rPr>
                  <a:t>2.0E-06</a:t>
                </a:r>
                <a:endParaRPr lang="en-GB" altLang="en-US" sz="1000">
                  <a:solidFill>
                    <a:srgbClr val="004890"/>
                  </a:solidFill>
                  <a:latin typeface="Arial" panose="020B0604020202020204" pitchFamily="34" charset="0"/>
                </a:endParaRPr>
              </a:p>
            </p:txBody>
          </p:sp>
          <p:sp>
            <p:nvSpPr>
              <p:cNvPr id="1869" name="Rectangle 595">
                <a:extLst>
                  <a:ext uri="{FF2B5EF4-FFF2-40B4-BE49-F238E27FC236}">
                    <a16:creationId xmlns:a16="http://schemas.microsoft.com/office/drawing/2014/main" id="{70062668-A8A9-4FD8-B11D-3AF18D62A77F}"/>
                  </a:ext>
                </a:extLst>
              </p:cNvPr>
              <p:cNvSpPr>
                <a:spLocks noChangeArrowheads="1"/>
              </p:cNvSpPr>
              <p:nvPr/>
            </p:nvSpPr>
            <p:spPr bwMode="auto">
              <a:xfrm>
                <a:off x="1287" y="1292"/>
                <a:ext cx="41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r>
                  <a:rPr lang="en-GB" altLang="en-US" sz="1000">
                    <a:solidFill>
                      <a:srgbClr val="000000"/>
                    </a:solidFill>
                    <a:latin typeface="Arial" panose="020B0604020202020204" pitchFamily="34" charset="0"/>
                  </a:rPr>
                  <a:t>2.5E-06</a:t>
                </a:r>
                <a:endParaRPr lang="en-GB" altLang="en-US" sz="1000">
                  <a:solidFill>
                    <a:srgbClr val="004890"/>
                  </a:solidFill>
                  <a:latin typeface="Arial" panose="020B0604020202020204" pitchFamily="34" charset="0"/>
                </a:endParaRPr>
              </a:p>
            </p:txBody>
          </p:sp>
          <p:sp>
            <p:nvSpPr>
              <p:cNvPr id="1870" name="Rectangle 596">
                <a:extLst>
                  <a:ext uri="{FF2B5EF4-FFF2-40B4-BE49-F238E27FC236}">
                    <a16:creationId xmlns:a16="http://schemas.microsoft.com/office/drawing/2014/main" id="{EA22B8E0-4F4D-451C-85A1-1ADD09EF35A2}"/>
                  </a:ext>
                </a:extLst>
              </p:cNvPr>
              <p:cNvSpPr>
                <a:spLocks noChangeArrowheads="1"/>
              </p:cNvSpPr>
              <p:nvPr/>
            </p:nvSpPr>
            <p:spPr bwMode="auto">
              <a:xfrm>
                <a:off x="1287" y="951"/>
                <a:ext cx="412"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r>
                  <a:rPr lang="en-GB" altLang="en-US" sz="1000">
                    <a:solidFill>
                      <a:srgbClr val="000000"/>
                    </a:solidFill>
                    <a:latin typeface="Arial" panose="020B0604020202020204" pitchFamily="34" charset="0"/>
                  </a:rPr>
                  <a:t>3.0E-06</a:t>
                </a:r>
                <a:endParaRPr lang="en-GB" altLang="en-US" sz="1000">
                  <a:solidFill>
                    <a:srgbClr val="004890"/>
                  </a:solidFill>
                  <a:latin typeface="Arial" panose="020B0604020202020204" pitchFamily="34" charset="0"/>
                </a:endParaRPr>
              </a:p>
            </p:txBody>
          </p:sp>
          <p:sp>
            <p:nvSpPr>
              <p:cNvPr id="1871" name="Rectangle 597">
                <a:extLst>
                  <a:ext uri="{FF2B5EF4-FFF2-40B4-BE49-F238E27FC236}">
                    <a16:creationId xmlns:a16="http://schemas.microsoft.com/office/drawing/2014/main" id="{1C3F6B83-7A8E-469C-9BD1-5432CFBD0119}"/>
                  </a:ext>
                </a:extLst>
              </p:cNvPr>
              <p:cNvSpPr>
                <a:spLocks noChangeArrowheads="1"/>
              </p:cNvSpPr>
              <p:nvPr/>
            </p:nvSpPr>
            <p:spPr bwMode="auto">
              <a:xfrm>
                <a:off x="1665" y="3157"/>
                <a:ext cx="235"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r>
                  <a:rPr lang="en-GB" altLang="en-US" sz="1000">
                    <a:solidFill>
                      <a:srgbClr val="000000"/>
                    </a:solidFill>
                    <a:latin typeface="Arial" panose="020B0604020202020204" pitchFamily="34" charset="0"/>
                  </a:rPr>
                  <a:t>-200</a:t>
                </a:r>
                <a:endParaRPr lang="en-GB" altLang="en-US" sz="1000">
                  <a:solidFill>
                    <a:srgbClr val="004890"/>
                  </a:solidFill>
                  <a:latin typeface="Arial" panose="020B0604020202020204" pitchFamily="34" charset="0"/>
                </a:endParaRPr>
              </a:p>
            </p:txBody>
          </p:sp>
          <p:sp>
            <p:nvSpPr>
              <p:cNvPr id="1872" name="Rectangle 598">
                <a:extLst>
                  <a:ext uri="{FF2B5EF4-FFF2-40B4-BE49-F238E27FC236}">
                    <a16:creationId xmlns:a16="http://schemas.microsoft.com/office/drawing/2014/main" id="{1120F761-6D4B-40AE-9846-A0C55DE3B742}"/>
                  </a:ext>
                </a:extLst>
              </p:cNvPr>
              <p:cNvSpPr>
                <a:spLocks noChangeArrowheads="1"/>
              </p:cNvSpPr>
              <p:nvPr/>
            </p:nvSpPr>
            <p:spPr bwMode="auto">
              <a:xfrm>
                <a:off x="2378" y="3157"/>
                <a:ext cx="236"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r>
                  <a:rPr lang="en-GB" altLang="en-US" sz="1000">
                    <a:solidFill>
                      <a:srgbClr val="000000"/>
                    </a:solidFill>
                    <a:latin typeface="Arial" panose="020B0604020202020204" pitchFamily="34" charset="0"/>
                  </a:rPr>
                  <a:t>-100</a:t>
                </a:r>
                <a:endParaRPr lang="en-GB" altLang="en-US" sz="1000">
                  <a:solidFill>
                    <a:srgbClr val="004890"/>
                  </a:solidFill>
                  <a:latin typeface="Arial" panose="020B0604020202020204" pitchFamily="34" charset="0"/>
                </a:endParaRPr>
              </a:p>
            </p:txBody>
          </p:sp>
          <p:sp>
            <p:nvSpPr>
              <p:cNvPr id="1873" name="Rectangle 599">
                <a:extLst>
                  <a:ext uri="{FF2B5EF4-FFF2-40B4-BE49-F238E27FC236}">
                    <a16:creationId xmlns:a16="http://schemas.microsoft.com/office/drawing/2014/main" id="{ABF57F21-B821-4843-89E9-15E00358F119}"/>
                  </a:ext>
                </a:extLst>
              </p:cNvPr>
              <p:cNvSpPr>
                <a:spLocks noChangeArrowheads="1"/>
              </p:cNvSpPr>
              <p:nvPr/>
            </p:nvSpPr>
            <p:spPr bwMode="auto">
              <a:xfrm>
                <a:off x="3174" y="3157"/>
                <a:ext cx="65"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r>
                  <a:rPr lang="en-GB" altLang="en-US" sz="1000">
                    <a:solidFill>
                      <a:srgbClr val="000000"/>
                    </a:solidFill>
                    <a:latin typeface="Arial" panose="020B0604020202020204" pitchFamily="34" charset="0"/>
                  </a:rPr>
                  <a:t>0</a:t>
                </a:r>
                <a:endParaRPr lang="en-GB" altLang="en-US" sz="1000">
                  <a:solidFill>
                    <a:srgbClr val="004890"/>
                  </a:solidFill>
                  <a:latin typeface="Arial" panose="020B0604020202020204" pitchFamily="34" charset="0"/>
                </a:endParaRPr>
              </a:p>
            </p:txBody>
          </p:sp>
          <p:sp>
            <p:nvSpPr>
              <p:cNvPr id="1874" name="Rectangle 600">
                <a:extLst>
                  <a:ext uri="{FF2B5EF4-FFF2-40B4-BE49-F238E27FC236}">
                    <a16:creationId xmlns:a16="http://schemas.microsoft.com/office/drawing/2014/main" id="{5BBABD19-9C2F-4025-A78A-26690223B9FF}"/>
                  </a:ext>
                </a:extLst>
              </p:cNvPr>
              <p:cNvSpPr>
                <a:spLocks noChangeArrowheads="1"/>
              </p:cNvSpPr>
              <p:nvPr/>
            </p:nvSpPr>
            <p:spPr bwMode="auto">
              <a:xfrm>
                <a:off x="3823" y="3157"/>
                <a:ext cx="196"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r>
                  <a:rPr lang="en-GB" altLang="en-US" sz="1000">
                    <a:solidFill>
                      <a:srgbClr val="000000"/>
                    </a:solidFill>
                    <a:latin typeface="Arial" panose="020B0604020202020204" pitchFamily="34" charset="0"/>
                  </a:rPr>
                  <a:t>100</a:t>
                </a:r>
                <a:endParaRPr lang="en-GB" altLang="en-US" sz="1000">
                  <a:solidFill>
                    <a:srgbClr val="004890"/>
                  </a:solidFill>
                  <a:latin typeface="Arial" panose="020B0604020202020204" pitchFamily="34" charset="0"/>
                </a:endParaRPr>
              </a:p>
            </p:txBody>
          </p:sp>
          <p:sp>
            <p:nvSpPr>
              <p:cNvPr id="1875" name="Rectangle 601">
                <a:extLst>
                  <a:ext uri="{FF2B5EF4-FFF2-40B4-BE49-F238E27FC236}">
                    <a16:creationId xmlns:a16="http://schemas.microsoft.com/office/drawing/2014/main" id="{99BAC89C-261B-480E-B787-1C1CDE788CE9}"/>
                  </a:ext>
                </a:extLst>
              </p:cNvPr>
              <p:cNvSpPr>
                <a:spLocks noChangeArrowheads="1"/>
              </p:cNvSpPr>
              <p:nvPr/>
            </p:nvSpPr>
            <p:spPr bwMode="auto">
              <a:xfrm>
                <a:off x="4539" y="3157"/>
                <a:ext cx="195"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r>
                  <a:rPr lang="en-GB" altLang="en-US" sz="1000">
                    <a:solidFill>
                      <a:srgbClr val="000000"/>
                    </a:solidFill>
                    <a:latin typeface="Arial" panose="020B0604020202020204" pitchFamily="34" charset="0"/>
                  </a:rPr>
                  <a:t>200</a:t>
                </a:r>
                <a:endParaRPr lang="en-GB" altLang="en-US" sz="1000">
                  <a:solidFill>
                    <a:srgbClr val="004890"/>
                  </a:solidFill>
                  <a:latin typeface="Arial" panose="020B0604020202020204" pitchFamily="34" charset="0"/>
                </a:endParaRPr>
              </a:p>
            </p:txBody>
          </p:sp>
          <p:sp>
            <p:nvSpPr>
              <p:cNvPr id="1876" name="Rectangle 602">
                <a:extLst>
                  <a:ext uri="{FF2B5EF4-FFF2-40B4-BE49-F238E27FC236}">
                    <a16:creationId xmlns:a16="http://schemas.microsoft.com/office/drawing/2014/main" id="{5F61BEB4-4E48-4D72-8E5E-DB6671F23AEC}"/>
                  </a:ext>
                </a:extLst>
              </p:cNvPr>
              <p:cNvSpPr>
                <a:spLocks noChangeArrowheads="1"/>
              </p:cNvSpPr>
              <p:nvPr/>
            </p:nvSpPr>
            <p:spPr bwMode="auto">
              <a:xfrm>
                <a:off x="2984" y="3344"/>
                <a:ext cx="453"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r>
                  <a:rPr lang="en-GB" altLang="en-US" sz="1000" b="1">
                    <a:solidFill>
                      <a:srgbClr val="000000"/>
                    </a:solidFill>
                    <a:latin typeface="Arial" panose="020B0604020202020204" pitchFamily="34" charset="0"/>
                  </a:rPr>
                  <a:t>Time (s)</a:t>
                </a:r>
                <a:endParaRPr lang="en-GB" altLang="en-US" sz="1000">
                  <a:solidFill>
                    <a:srgbClr val="004890"/>
                  </a:solidFill>
                  <a:latin typeface="Arial" panose="020B0604020202020204" pitchFamily="34" charset="0"/>
                </a:endParaRPr>
              </a:p>
            </p:txBody>
          </p:sp>
          <p:sp>
            <p:nvSpPr>
              <p:cNvPr id="1877" name="Rectangle 603">
                <a:extLst>
                  <a:ext uri="{FF2B5EF4-FFF2-40B4-BE49-F238E27FC236}">
                    <a16:creationId xmlns:a16="http://schemas.microsoft.com/office/drawing/2014/main" id="{888D48FF-49BC-4384-967B-1EC27C8CD2C2}"/>
                  </a:ext>
                </a:extLst>
              </p:cNvPr>
              <p:cNvSpPr>
                <a:spLocks noChangeArrowheads="1"/>
              </p:cNvSpPr>
              <p:nvPr/>
            </p:nvSpPr>
            <p:spPr bwMode="auto">
              <a:xfrm rot="-5400000">
                <a:off x="1075" y="2081"/>
                <a:ext cx="81"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r>
                  <a:rPr lang="en-GB" altLang="en-US" sz="1000" b="1">
                    <a:solidFill>
                      <a:srgbClr val="000000"/>
                    </a:solidFill>
                    <a:latin typeface="Arial" panose="020B0604020202020204" pitchFamily="34" charset="0"/>
                  </a:rPr>
                  <a:t>V</a:t>
                </a:r>
                <a:endParaRPr lang="en-GB" altLang="en-US" sz="1000">
                  <a:solidFill>
                    <a:srgbClr val="004890"/>
                  </a:solidFill>
                  <a:latin typeface="Arial" panose="020B0604020202020204" pitchFamily="34" charset="0"/>
                </a:endParaRPr>
              </a:p>
            </p:txBody>
          </p:sp>
          <p:sp>
            <p:nvSpPr>
              <p:cNvPr id="1878" name="Rectangle 604">
                <a:extLst>
                  <a:ext uri="{FF2B5EF4-FFF2-40B4-BE49-F238E27FC236}">
                    <a16:creationId xmlns:a16="http://schemas.microsoft.com/office/drawing/2014/main" id="{A73DEC9A-5BBB-4B25-8E6A-34B03F4C3110}"/>
                  </a:ext>
                </a:extLst>
              </p:cNvPr>
              <p:cNvSpPr>
                <a:spLocks noChangeArrowheads="1"/>
              </p:cNvSpPr>
              <p:nvPr/>
            </p:nvSpPr>
            <p:spPr bwMode="auto">
              <a:xfrm rot="-5400000">
                <a:off x="1088" y="2016"/>
                <a:ext cx="113"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r>
                  <a:rPr lang="en-GB" altLang="en-US" sz="600" b="1">
                    <a:solidFill>
                      <a:srgbClr val="000000"/>
                    </a:solidFill>
                    <a:latin typeface="Arial" panose="020B0604020202020204" pitchFamily="34" charset="0"/>
                  </a:rPr>
                  <a:t>out</a:t>
                </a:r>
                <a:endParaRPr lang="en-GB" altLang="en-US" sz="600">
                  <a:solidFill>
                    <a:srgbClr val="004890"/>
                  </a:solidFill>
                  <a:latin typeface="Arial" panose="020B0604020202020204" pitchFamily="34" charset="0"/>
                </a:endParaRPr>
              </a:p>
            </p:txBody>
          </p:sp>
          <p:sp>
            <p:nvSpPr>
              <p:cNvPr id="1879" name="Rectangle 605">
                <a:extLst>
                  <a:ext uri="{FF2B5EF4-FFF2-40B4-BE49-F238E27FC236}">
                    <a16:creationId xmlns:a16="http://schemas.microsoft.com/office/drawing/2014/main" id="{BE635410-C4D3-4C2C-B550-E74B1934120C}"/>
                  </a:ext>
                </a:extLst>
              </p:cNvPr>
              <p:cNvSpPr>
                <a:spLocks noChangeArrowheads="1"/>
              </p:cNvSpPr>
              <p:nvPr/>
            </p:nvSpPr>
            <p:spPr bwMode="auto">
              <a:xfrm rot="-5400000">
                <a:off x="1015" y="1834"/>
                <a:ext cx="19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r>
                  <a:rPr lang="en-GB" altLang="en-US" sz="1000" b="1">
                    <a:solidFill>
                      <a:srgbClr val="000000"/>
                    </a:solidFill>
                    <a:latin typeface="Arial" panose="020B0604020202020204" pitchFamily="34" charset="0"/>
                  </a:rPr>
                  <a:t> (V)</a:t>
                </a:r>
                <a:endParaRPr lang="en-GB" altLang="en-US" sz="1000">
                  <a:solidFill>
                    <a:srgbClr val="004890"/>
                  </a:solidFill>
                  <a:latin typeface="Arial" panose="020B0604020202020204" pitchFamily="34" charset="0"/>
                </a:endParaRPr>
              </a:p>
            </p:txBody>
          </p:sp>
        </p:grpSp>
      </p:grpSp>
      <p:grpSp>
        <p:nvGrpSpPr>
          <p:cNvPr id="2157" name="Group 606">
            <a:extLst>
              <a:ext uri="{FF2B5EF4-FFF2-40B4-BE49-F238E27FC236}">
                <a16:creationId xmlns:a16="http://schemas.microsoft.com/office/drawing/2014/main" id="{C826925F-6093-4202-B549-0DDBF1433C4A}"/>
              </a:ext>
            </a:extLst>
          </p:cNvPr>
          <p:cNvGrpSpPr>
            <a:grpSpLocks/>
          </p:cNvGrpSpPr>
          <p:nvPr/>
        </p:nvGrpSpPr>
        <p:grpSpPr bwMode="auto">
          <a:xfrm>
            <a:off x="9694650" y="2731425"/>
            <a:ext cx="1998662" cy="1582738"/>
            <a:chOff x="4371" y="2752"/>
            <a:chExt cx="1259" cy="997"/>
          </a:xfrm>
        </p:grpSpPr>
        <p:grpSp>
          <p:nvGrpSpPr>
            <p:cNvPr id="2158" name="Group 607">
              <a:extLst>
                <a:ext uri="{FF2B5EF4-FFF2-40B4-BE49-F238E27FC236}">
                  <a16:creationId xmlns:a16="http://schemas.microsoft.com/office/drawing/2014/main" id="{BECE4EBD-2243-4E62-A7B4-A7184DCC1726}"/>
                </a:ext>
              </a:extLst>
            </p:cNvPr>
            <p:cNvGrpSpPr>
              <a:grpSpLocks/>
            </p:cNvGrpSpPr>
            <p:nvPr/>
          </p:nvGrpSpPr>
          <p:grpSpPr bwMode="auto">
            <a:xfrm>
              <a:off x="4663" y="2752"/>
              <a:ext cx="967" cy="261"/>
              <a:chOff x="3182" y="1242"/>
              <a:chExt cx="1429" cy="400"/>
            </a:xfrm>
          </p:grpSpPr>
          <p:sp>
            <p:nvSpPr>
              <p:cNvPr id="2281" name="Freeform 608">
                <a:extLst>
                  <a:ext uri="{FF2B5EF4-FFF2-40B4-BE49-F238E27FC236}">
                    <a16:creationId xmlns:a16="http://schemas.microsoft.com/office/drawing/2014/main" id="{8CE9CE2D-0A94-4040-8A9F-32EE665F0D15}"/>
                  </a:ext>
                </a:extLst>
              </p:cNvPr>
              <p:cNvSpPr>
                <a:spLocks/>
              </p:cNvSpPr>
              <p:nvPr/>
            </p:nvSpPr>
            <p:spPr bwMode="auto">
              <a:xfrm>
                <a:off x="3182" y="1582"/>
                <a:ext cx="3" cy="6"/>
              </a:xfrm>
              <a:custGeom>
                <a:avLst/>
                <a:gdLst>
                  <a:gd name="T0" fmla="*/ 0 w 3"/>
                  <a:gd name="T1" fmla="*/ 0 h 6"/>
                  <a:gd name="T2" fmla="*/ 0 w 3"/>
                  <a:gd name="T3" fmla="*/ 0 h 6"/>
                  <a:gd name="T4" fmla="*/ 0 w 3"/>
                  <a:gd name="T5" fmla="*/ 0 h 6"/>
                  <a:gd name="T6" fmla="*/ 3 w 3"/>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6">
                    <a:moveTo>
                      <a:pt x="0" y="0"/>
                    </a:moveTo>
                    <a:lnTo>
                      <a:pt x="0" y="0"/>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82" name="Freeform 609">
                <a:extLst>
                  <a:ext uri="{FF2B5EF4-FFF2-40B4-BE49-F238E27FC236}">
                    <a16:creationId xmlns:a16="http://schemas.microsoft.com/office/drawing/2014/main" id="{B8F1F3BB-9BDC-43F9-A693-9D66888A236D}"/>
                  </a:ext>
                </a:extLst>
              </p:cNvPr>
              <p:cNvSpPr>
                <a:spLocks/>
              </p:cNvSpPr>
              <p:nvPr/>
            </p:nvSpPr>
            <p:spPr bwMode="auto">
              <a:xfrm>
                <a:off x="3185" y="1588"/>
                <a:ext cx="3" cy="23"/>
              </a:xfrm>
              <a:custGeom>
                <a:avLst/>
                <a:gdLst>
                  <a:gd name="T0" fmla="*/ 0 w 3"/>
                  <a:gd name="T1" fmla="*/ 0 h 23"/>
                  <a:gd name="T2" fmla="*/ 0 w 3"/>
                  <a:gd name="T3" fmla="*/ 5 h 23"/>
                  <a:gd name="T4" fmla="*/ 0 w 3"/>
                  <a:gd name="T5" fmla="*/ 11 h 23"/>
                  <a:gd name="T6" fmla="*/ 3 w 3"/>
                  <a:gd name="T7" fmla="*/ 23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3">
                    <a:moveTo>
                      <a:pt x="0" y="0"/>
                    </a:moveTo>
                    <a:lnTo>
                      <a:pt x="0" y="5"/>
                    </a:lnTo>
                    <a:lnTo>
                      <a:pt x="0" y="11"/>
                    </a:lnTo>
                    <a:lnTo>
                      <a:pt x="3" y="2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83" name="Freeform 610">
                <a:extLst>
                  <a:ext uri="{FF2B5EF4-FFF2-40B4-BE49-F238E27FC236}">
                    <a16:creationId xmlns:a16="http://schemas.microsoft.com/office/drawing/2014/main" id="{95E960A6-B45D-4D89-B732-0BAAD08BEB90}"/>
                  </a:ext>
                </a:extLst>
              </p:cNvPr>
              <p:cNvSpPr>
                <a:spLocks/>
              </p:cNvSpPr>
              <p:nvPr/>
            </p:nvSpPr>
            <p:spPr bwMode="auto">
              <a:xfrm>
                <a:off x="3188" y="1611"/>
                <a:ext cx="6" cy="23"/>
              </a:xfrm>
              <a:custGeom>
                <a:avLst/>
                <a:gdLst>
                  <a:gd name="T0" fmla="*/ 0 w 6"/>
                  <a:gd name="T1" fmla="*/ 0 h 23"/>
                  <a:gd name="T2" fmla="*/ 3 w 6"/>
                  <a:gd name="T3" fmla="*/ 11 h 23"/>
                  <a:gd name="T4" fmla="*/ 6 w 6"/>
                  <a:gd name="T5" fmla="*/ 23 h 23"/>
                  <a:gd name="T6" fmla="*/ 0 60000 65536"/>
                  <a:gd name="T7" fmla="*/ 0 60000 65536"/>
                  <a:gd name="T8" fmla="*/ 0 60000 65536"/>
                </a:gdLst>
                <a:ahLst/>
                <a:cxnLst>
                  <a:cxn ang="T6">
                    <a:pos x="T0" y="T1"/>
                  </a:cxn>
                  <a:cxn ang="T7">
                    <a:pos x="T2" y="T3"/>
                  </a:cxn>
                  <a:cxn ang="T8">
                    <a:pos x="T4" y="T5"/>
                  </a:cxn>
                </a:cxnLst>
                <a:rect l="0" t="0" r="r" b="b"/>
                <a:pathLst>
                  <a:path w="6" h="23">
                    <a:moveTo>
                      <a:pt x="0" y="0"/>
                    </a:moveTo>
                    <a:lnTo>
                      <a:pt x="3" y="11"/>
                    </a:lnTo>
                    <a:lnTo>
                      <a:pt x="6" y="2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84" name="Freeform 611">
                <a:extLst>
                  <a:ext uri="{FF2B5EF4-FFF2-40B4-BE49-F238E27FC236}">
                    <a16:creationId xmlns:a16="http://schemas.microsoft.com/office/drawing/2014/main" id="{E4C5BB60-0DC7-4CC1-8AD8-A92FC5CD6F38}"/>
                  </a:ext>
                </a:extLst>
              </p:cNvPr>
              <p:cNvSpPr>
                <a:spLocks/>
              </p:cNvSpPr>
              <p:nvPr/>
            </p:nvSpPr>
            <p:spPr bwMode="auto">
              <a:xfrm>
                <a:off x="3194" y="1634"/>
                <a:ext cx="3" cy="8"/>
              </a:xfrm>
              <a:custGeom>
                <a:avLst/>
                <a:gdLst>
                  <a:gd name="T0" fmla="*/ 0 w 3"/>
                  <a:gd name="T1" fmla="*/ 0 h 8"/>
                  <a:gd name="T2" fmla="*/ 3 w 3"/>
                  <a:gd name="T3" fmla="*/ 5 h 8"/>
                  <a:gd name="T4" fmla="*/ 3 w 3"/>
                  <a:gd name="T5" fmla="*/ 8 h 8"/>
                  <a:gd name="T6" fmla="*/ 0 60000 65536"/>
                  <a:gd name="T7" fmla="*/ 0 60000 65536"/>
                  <a:gd name="T8" fmla="*/ 0 60000 65536"/>
                </a:gdLst>
                <a:ahLst/>
                <a:cxnLst>
                  <a:cxn ang="T6">
                    <a:pos x="T0" y="T1"/>
                  </a:cxn>
                  <a:cxn ang="T7">
                    <a:pos x="T2" y="T3"/>
                  </a:cxn>
                  <a:cxn ang="T8">
                    <a:pos x="T4" y="T5"/>
                  </a:cxn>
                </a:cxnLst>
                <a:rect l="0" t="0" r="r" b="b"/>
                <a:pathLst>
                  <a:path w="3" h="8">
                    <a:moveTo>
                      <a:pt x="0" y="0"/>
                    </a:moveTo>
                    <a:lnTo>
                      <a:pt x="3" y="5"/>
                    </a:lnTo>
                    <a:lnTo>
                      <a:pt x="3" y="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85" name="Freeform 612">
                <a:extLst>
                  <a:ext uri="{FF2B5EF4-FFF2-40B4-BE49-F238E27FC236}">
                    <a16:creationId xmlns:a16="http://schemas.microsoft.com/office/drawing/2014/main" id="{8FF6022C-3F05-4078-884A-88F8566157D0}"/>
                  </a:ext>
                </a:extLst>
              </p:cNvPr>
              <p:cNvSpPr>
                <a:spLocks/>
              </p:cNvSpPr>
              <p:nvPr/>
            </p:nvSpPr>
            <p:spPr bwMode="auto">
              <a:xfrm>
                <a:off x="3197" y="1637"/>
                <a:ext cx="3" cy="5"/>
              </a:xfrm>
              <a:custGeom>
                <a:avLst/>
                <a:gdLst>
                  <a:gd name="T0" fmla="*/ 0 w 3"/>
                  <a:gd name="T1" fmla="*/ 5 h 5"/>
                  <a:gd name="T2" fmla="*/ 0 w 3"/>
                  <a:gd name="T3" fmla="*/ 5 h 5"/>
                  <a:gd name="T4" fmla="*/ 0 w 3"/>
                  <a:gd name="T5" fmla="*/ 2 h 5"/>
                  <a:gd name="T6" fmla="*/ 3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0" y="5"/>
                    </a:lnTo>
                    <a:lnTo>
                      <a:pt x="0" y="2"/>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86" name="Freeform 613">
                <a:extLst>
                  <a:ext uri="{FF2B5EF4-FFF2-40B4-BE49-F238E27FC236}">
                    <a16:creationId xmlns:a16="http://schemas.microsoft.com/office/drawing/2014/main" id="{969A88F3-1692-4E05-B336-7E23DA6C7051}"/>
                  </a:ext>
                </a:extLst>
              </p:cNvPr>
              <p:cNvSpPr>
                <a:spLocks/>
              </p:cNvSpPr>
              <p:nvPr/>
            </p:nvSpPr>
            <p:spPr bwMode="auto">
              <a:xfrm>
                <a:off x="3200" y="1637"/>
                <a:ext cx="3" cy="2"/>
              </a:xfrm>
              <a:custGeom>
                <a:avLst/>
                <a:gdLst>
                  <a:gd name="T0" fmla="*/ 0 w 3"/>
                  <a:gd name="T1" fmla="*/ 0 h 2"/>
                  <a:gd name="T2" fmla="*/ 0 w 3"/>
                  <a:gd name="T3" fmla="*/ 2 h 2"/>
                  <a:gd name="T4" fmla="*/ 3 w 3"/>
                  <a:gd name="T5" fmla="*/ 2 h 2"/>
                  <a:gd name="T6" fmla="*/ 3 w 3"/>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0"/>
                    </a:moveTo>
                    <a:lnTo>
                      <a:pt x="0" y="2"/>
                    </a:lnTo>
                    <a:lnTo>
                      <a:pt x="3" y="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87" name="Freeform 614">
                <a:extLst>
                  <a:ext uri="{FF2B5EF4-FFF2-40B4-BE49-F238E27FC236}">
                    <a16:creationId xmlns:a16="http://schemas.microsoft.com/office/drawing/2014/main" id="{022217CE-5291-4B26-9478-E91110496CBB}"/>
                  </a:ext>
                </a:extLst>
              </p:cNvPr>
              <p:cNvSpPr>
                <a:spLocks/>
              </p:cNvSpPr>
              <p:nvPr/>
            </p:nvSpPr>
            <p:spPr bwMode="auto">
              <a:xfrm>
                <a:off x="3203" y="1628"/>
                <a:ext cx="5" cy="11"/>
              </a:xfrm>
              <a:custGeom>
                <a:avLst/>
                <a:gdLst>
                  <a:gd name="T0" fmla="*/ 0 w 5"/>
                  <a:gd name="T1" fmla="*/ 11 h 11"/>
                  <a:gd name="T2" fmla="*/ 2 w 5"/>
                  <a:gd name="T3" fmla="*/ 6 h 11"/>
                  <a:gd name="T4" fmla="*/ 5 w 5"/>
                  <a:gd name="T5" fmla="*/ 0 h 11"/>
                  <a:gd name="T6" fmla="*/ 0 60000 65536"/>
                  <a:gd name="T7" fmla="*/ 0 60000 65536"/>
                  <a:gd name="T8" fmla="*/ 0 60000 65536"/>
                </a:gdLst>
                <a:ahLst/>
                <a:cxnLst>
                  <a:cxn ang="T6">
                    <a:pos x="T0" y="T1"/>
                  </a:cxn>
                  <a:cxn ang="T7">
                    <a:pos x="T2" y="T3"/>
                  </a:cxn>
                  <a:cxn ang="T8">
                    <a:pos x="T4" y="T5"/>
                  </a:cxn>
                </a:cxnLst>
                <a:rect l="0" t="0" r="r" b="b"/>
                <a:pathLst>
                  <a:path w="5" h="11">
                    <a:moveTo>
                      <a:pt x="0" y="11"/>
                    </a:moveTo>
                    <a:lnTo>
                      <a:pt x="2" y="6"/>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88" name="Freeform 615">
                <a:extLst>
                  <a:ext uri="{FF2B5EF4-FFF2-40B4-BE49-F238E27FC236}">
                    <a16:creationId xmlns:a16="http://schemas.microsoft.com/office/drawing/2014/main" id="{5BBBAA2A-EE41-42FF-B560-1058E9AA8122}"/>
                  </a:ext>
                </a:extLst>
              </p:cNvPr>
              <p:cNvSpPr>
                <a:spLocks/>
              </p:cNvSpPr>
              <p:nvPr/>
            </p:nvSpPr>
            <p:spPr bwMode="auto">
              <a:xfrm>
                <a:off x="3208" y="1616"/>
                <a:ext cx="3" cy="12"/>
              </a:xfrm>
              <a:custGeom>
                <a:avLst/>
                <a:gdLst>
                  <a:gd name="T0" fmla="*/ 0 w 3"/>
                  <a:gd name="T1" fmla="*/ 12 h 12"/>
                  <a:gd name="T2" fmla="*/ 3 w 3"/>
                  <a:gd name="T3" fmla="*/ 6 h 12"/>
                  <a:gd name="T4" fmla="*/ 3 w 3"/>
                  <a:gd name="T5" fmla="*/ 3 h 12"/>
                  <a:gd name="T6" fmla="*/ 3 w 3"/>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2">
                    <a:moveTo>
                      <a:pt x="0" y="12"/>
                    </a:moveTo>
                    <a:lnTo>
                      <a:pt x="3" y="6"/>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89" name="Freeform 616">
                <a:extLst>
                  <a:ext uri="{FF2B5EF4-FFF2-40B4-BE49-F238E27FC236}">
                    <a16:creationId xmlns:a16="http://schemas.microsoft.com/office/drawing/2014/main" id="{1382D04D-471B-49B0-BC50-EB4156C875E1}"/>
                  </a:ext>
                </a:extLst>
              </p:cNvPr>
              <p:cNvSpPr>
                <a:spLocks/>
              </p:cNvSpPr>
              <p:nvPr/>
            </p:nvSpPr>
            <p:spPr bwMode="auto">
              <a:xfrm>
                <a:off x="3211" y="1616"/>
                <a:ext cx="3" cy="6"/>
              </a:xfrm>
              <a:custGeom>
                <a:avLst/>
                <a:gdLst>
                  <a:gd name="T0" fmla="*/ 0 w 3"/>
                  <a:gd name="T1" fmla="*/ 0 h 6"/>
                  <a:gd name="T2" fmla="*/ 0 w 3"/>
                  <a:gd name="T3" fmla="*/ 0 h 6"/>
                  <a:gd name="T4" fmla="*/ 0 w 3"/>
                  <a:gd name="T5" fmla="*/ 3 h 6"/>
                  <a:gd name="T6" fmla="*/ 3 w 3"/>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6">
                    <a:moveTo>
                      <a:pt x="0" y="0"/>
                    </a:moveTo>
                    <a:lnTo>
                      <a:pt x="0" y="0"/>
                    </a:lnTo>
                    <a:lnTo>
                      <a:pt x="0"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90" name="Freeform 617">
                <a:extLst>
                  <a:ext uri="{FF2B5EF4-FFF2-40B4-BE49-F238E27FC236}">
                    <a16:creationId xmlns:a16="http://schemas.microsoft.com/office/drawing/2014/main" id="{22F46935-AE97-42A5-9DE2-25B5E5D7B1FD}"/>
                  </a:ext>
                </a:extLst>
              </p:cNvPr>
              <p:cNvSpPr>
                <a:spLocks/>
              </p:cNvSpPr>
              <p:nvPr/>
            </p:nvSpPr>
            <p:spPr bwMode="auto">
              <a:xfrm>
                <a:off x="3214" y="1622"/>
                <a:ext cx="3" cy="3"/>
              </a:xfrm>
              <a:custGeom>
                <a:avLst/>
                <a:gdLst>
                  <a:gd name="T0" fmla="*/ 0 w 3"/>
                  <a:gd name="T1" fmla="*/ 0 h 3"/>
                  <a:gd name="T2" fmla="*/ 0 w 3"/>
                  <a:gd name="T3" fmla="*/ 0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0"/>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91" name="Freeform 618">
                <a:extLst>
                  <a:ext uri="{FF2B5EF4-FFF2-40B4-BE49-F238E27FC236}">
                    <a16:creationId xmlns:a16="http://schemas.microsoft.com/office/drawing/2014/main" id="{BA75C574-83C2-415B-821A-25987E1FBCFF}"/>
                  </a:ext>
                </a:extLst>
              </p:cNvPr>
              <p:cNvSpPr>
                <a:spLocks/>
              </p:cNvSpPr>
              <p:nvPr/>
            </p:nvSpPr>
            <p:spPr bwMode="auto">
              <a:xfrm>
                <a:off x="3217" y="1625"/>
                <a:ext cx="6" cy="14"/>
              </a:xfrm>
              <a:custGeom>
                <a:avLst/>
                <a:gdLst>
                  <a:gd name="T0" fmla="*/ 0 w 6"/>
                  <a:gd name="T1" fmla="*/ 0 h 14"/>
                  <a:gd name="T2" fmla="*/ 0 w 6"/>
                  <a:gd name="T3" fmla="*/ 3 h 14"/>
                  <a:gd name="T4" fmla="*/ 3 w 6"/>
                  <a:gd name="T5" fmla="*/ 9 h 14"/>
                  <a:gd name="T6" fmla="*/ 6 w 6"/>
                  <a:gd name="T7" fmla="*/ 12 h 14"/>
                  <a:gd name="T8" fmla="*/ 6 w 6"/>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4">
                    <a:moveTo>
                      <a:pt x="0" y="0"/>
                    </a:moveTo>
                    <a:lnTo>
                      <a:pt x="0" y="3"/>
                    </a:lnTo>
                    <a:lnTo>
                      <a:pt x="3" y="9"/>
                    </a:lnTo>
                    <a:lnTo>
                      <a:pt x="6" y="12"/>
                    </a:lnTo>
                    <a:lnTo>
                      <a:pt x="6" y="14"/>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92" name="Freeform 619">
                <a:extLst>
                  <a:ext uri="{FF2B5EF4-FFF2-40B4-BE49-F238E27FC236}">
                    <a16:creationId xmlns:a16="http://schemas.microsoft.com/office/drawing/2014/main" id="{264A6F51-0731-4044-940D-F319C1B5315D}"/>
                  </a:ext>
                </a:extLst>
              </p:cNvPr>
              <p:cNvSpPr>
                <a:spLocks/>
              </p:cNvSpPr>
              <p:nvPr/>
            </p:nvSpPr>
            <p:spPr bwMode="auto">
              <a:xfrm>
                <a:off x="3223" y="1625"/>
                <a:ext cx="3" cy="14"/>
              </a:xfrm>
              <a:custGeom>
                <a:avLst/>
                <a:gdLst>
                  <a:gd name="T0" fmla="*/ 0 w 3"/>
                  <a:gd name="T1" fmla="*/ 14 h 14"/>
                  <a:gd name="T2" fmla="*/ 0 w 3"/>
                  <a:gd name="T3" fmla="*/ 12 h 14"/>
                  <a:gd name="T4" fmla="*/ 3 w 3"/>
                  <a:gd name="T5" fmla="*/ 9 h 14"/>
                  <a:gd name="T6" fmla="*/ 3 w 3"/>
                  <a:gd name="T7" fmla="*/ 3 h 14"/>
                  <a:gd name="T8" fmla="*/ 3 w 3"/>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4">
                    <a:moveTo>
                      <a:pt x="0" y="14"/>
                    </a:moveTo>
                    <a:lnTo>
                      <a:pt x="0" y="12"/>
                    </a:lnTo>
                    <a:lnTo>
                      <a:pt x="3" y="9"/>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93" name="Freeform 620">
                <a:extLst>
                  <a:ext uri="{FF2B5EF4-FFF2-40B4-BE49-F238E27FC236}">
                    <a16:creationId xmlns:a16="http://schemas.microsoft.com/office/drawing/2014/main" id="{01F5910F-1D66-47CD-AA2D-273EECDB7AAA}"/>
                  </a:ext>
                </a:extLst>
              </p:cNvPr>
              <p:cNvSpPr>
                <a:spLocks/>
              </p:cNvSpPr>
              <p:nvPr/>
            </p:nvSpPr>
            <p:spPr bwMode="auto">
              <a:xfrm>
                <a:off x="3226" y="1625"/>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94" name="Freeform 621">
                <a:extLst>
                  <a:ext uri="{FF2B5EF4-FFF2-40B4-BE49-F238E27FC236}">
                    <a16:creationId xmlns:a16="http://schemas.microsoft.com/office/drawing/2014/main" id="{E536744C-4066-404A-ABAB-A9267E32386F}"/>
                  </a:ext>
                </a:extLst>
              </p:cNvPr>
              <p:cNvSpPr>
                <a:spLocks/>
              </p:cNvSpPr>
              <p:nvPr/>
            </p:nvSpPr>
            <p:spPr bwMode="auto">
              <a:xfrm>
                <a:off x="3229" y="1625"/>
                <a:ext cx="2" cy="1"/>
              </a:xfrm>
              <a:custGeom>
                <a:avLst/>
                <a:gdLst>
                  <a:gd name="T0" fmla="*/ 0 w 2"/>
                  <a:gd name="T1" fmla="*/ 0 h 1"/>
                  <a:gd name="T2" fmla="*/ 0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95" name="Freeform 622">
                <a:extLst>
                  <a:ext uri="{FF2B5EF4-FFF2-40B4-BE49-F238E27FC236}">
                    <a16:creationId xmlns:a16="http://schemas.microsoft.com/office/drawing/2014/main" id="{D2A69EF9-52D9-4A0F-AE98-1756F2F0B404}"/>
                  </a:ext>
                </a:extLst>
              </p:cNvPr>
              <p:cNvSpPr>
                <a:spLocks/>
              </p:cNvSpPr>
              <p:nvPr/>
            </p:nvSpPr>
            <p:spPr bwMode="auto">
              <a:xfrm>
                <a:off x="3231" y="1616"/>
                <a:ext cx="6" cy="9"/>
              </a:xfrm>
              <a:custGeom>
                <a:avLst/>
                <a:gdLst>
                  <a:gd name="T0" fmla="*/ 0 w 6"/>
                  <a:gd name="T1" fmla="*/ 9 h 9"/>
                  <a:gd name="T2" fmla="*/ 3 w 6"/>
                  <a:gd name="T3" fmla="*/ 6 h 9"/>
                  <a:gd name="T4" fmla="*/ 6 w 6"/>
                  <a:gd name="T5" fmla="*/ 0 h 9"/>
                  <a:gd name="T6" fmla="*/ 0 60000 65536"/>
                  <a:gd name="T7" fmla="*/ 0 60000 65536"/>
                  <a:gd name="T8" fmla="*/ 0 60000 65536"/>
                </a:gdLst>
                <a:ahLst/>
                <a:cxnLst>
                  <a:cxn ang="T6">
                    <a:pos x="T0" y="T1"/>
                  </a:cxn>
                  <a:cxn ang="T7">
                    <a:pos x="T2" y="T3"/>
                  </a:cxn>
                  <a:cxn ang="T8">
                    <a:pos x="T4" y="T5"/>
                  </a:cxn>
                </a:cxnLst>
                <a:rect l="0" t="0" r="r" b="b"/>
                <a:pathLst>
                  <a:path w="6" h="9">
                    <a:moveTo>
                      <a:pt x="0" y="9"/>
                    </a:moveTo>
                    <a:lnTo>
                      <a:pt x="3" y="6"/>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96" name="Freeform 623">
                <a:extLst>
                  <a:ext uri="{FF2B5EF4-FFF2-40B4-BE49-F238E27FC236}">
                    <a16:creationId xmlns:a16="http://schemas.microsoft.com/office/drawing/2014/main" id="{1E70BE35-246A-4AA5-A44E-E3817DCD5DF2}"/>
                  </a:ext>
                </a:extLst>
              </p:cNvPr>
              <p:cNvSpPr>
                <a:spLocks/>
              </p:cNvSpPr>
              <p:nvPr/>
            </p:nvSpPr>
            <p:spPr bwMode="auto">
              <a:xfrm>
                <a:off x="3237" y="1602"/>
                <a:ext cx="3" cy="14"/>
              </a:xfrm>
              <a:custGeom>
                <a:avLst/>
                <a:gdLst>
                  <a:gd name="T0" fmla="*/ 0 w 3"/>
                  <a:gd name="T1" fmla="*/ 14 h 14"/>
                  <a:gd name="T2" fmla="*/ 3 w 3"/>
                  <a:gd name="T3" fmla="*/ 6 h 14"/>
                  <a:gd name="T4" fmla="*/ 3 w 3"/>
                  <a:gd name="T5" fmla="*/ 3 h 14"/>
                  <a:gd name="T6" fmla="*/ 3 w 3"/>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4">
                    <a:moveTo>
                      <a:pt x="0" y="14"/>
                    </a:moveTo>
                    <a:lnTo>
                      <a:pt x="3" y="6"/>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97" name="Freeform 624">
                <a:extLst>
                  <a:ext uri="{FF2B5EF4-FFF2-40B4-BE49-F238E27FC236}">
                    <a16:creationId xmlns:a16="http://schemas.microsoft.com/office/drawing/2014/main" id="{00FBF422-6DDB-44B5-9273-21F43524968D}"/>
                  </a:ext>
                </a:extLst>
              </p:cNvPr>
              <p:cNvSpPr>
                <a:spLocks/>
              </p:cNvSpPr>
              <p:nvPr/>
            </p:nvSpPr>
            <p:spPr bwMode="auto">
              <a:xfrm>
                <a:off x="3240" y="1602"/>
                <a:ext cx="3" cy="3"/>
              </a:xfrm>
              <a:custGeom>
                <a:avLst/>
                <a:gdLst>
                  <a:gd name="T0" fmla="*/ 0 w 3"/>
                  <a:gd name="T1" fmla="*/ 0 h 3"/>
                  <a:gd name="T2" fmla="*/ 0 w 3"/>
                  <a:gd name="T3" fmla="*/ 0 h 3"/>
                  <a:gd name="T4" fmla="*/ 0 w 3"/>
                  <a:gd name="T5" fmla="*/ 0 h 3"/>
                  <a:gd name="T6" fmla="*/ 3 w 3"/>
                  <a:gd name="T7" fmla="*/ 3 h 3"/>
                  <a:gd name="T8" fmla="*/ 3 w 3"/>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0"/>
                    </a:moveTo>
                    <a:lnTo>
                      <a:pt x="0" y="0"/>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98" name="Freeform 625">
                <a:extLst>
                  <a:ext uri="{FF2B5EF4-FFF2-40B4-BE49-F238E27FC236}">
                    <a16:creationId xmlns:a16="http://schemas.microsoft.com/office/drawing/2014/main" id="{E5DD342E-C78F-4FB9-B2B7-49242BD8C96F}"/>
                  </a:ext>
                </a:extLst>
              </p:cNvPr>
              <p:cNvSpPr>
                <a:spLocks/>
              </p:cNvSpPr>
              <p:nvPr/>
            </p:nvSpPr>
            <p:spPr bwMode="auto">
              <a:xfrm>
                <a:off x="3243" y="1596"/>
                <a:ext cx="3" cy="9"/>
              </a:xfrm>
              <a:custGeom>
                <a:avLst/>
                <a:gdLst>
                  <a:gd name="T0" fmla="*/ 0 w 3"/>
                  <a:gd name="T1" fmla="*/ 9 h 9"/>
                  <a:gd name="T2" fmla="*/ 0 w 3"/>
                  <a:gd name="T3" fmla="*/ 6 h 9"/>
                  <a:gd name="T4" fmla="*/ 0 w 3"/>
                  <a:gd name="T5" fmla="*/ 3 h 9"/>
                  <a:gd name="T6" fmla="*/ 3 w 3"/>
                  <a:gd name="T7" fmla="*/ 0 h 9"/>
                  <a:gd name="T8" fmla="*/ 3 w 3"/>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9">
                    <a:moveTo>
                      <a:pt x="0" y="9"/>
                    </a:moveTo>
                    <a:lnTo>
                      <a:pt x="0" y="6"/>
                    </a:ln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99" name="Freeform 626">
                <a:extLst>
                  <a:ext uri="{FF2B5EF4-FFF2-40B4-BE49-F238E27FC236}">
                    <a16:creationId xmlns:a16="http://schemas.microsoft.com/office/drawing/2014/main" id="{543F60CB-80E0-4507-9ABB-9D0D6224E635}"/>
                  </a:ext>
                </a:extLst>
              </p:cNvPr>
              <p:cNvSpPr>
                <a:spLocks/>
              </p:cNvSpPr>
              <p:nvPr/>
            </p:nvSpPr>
            <p:spPr bwMode="auto">
              <a:xfrm>
                <a:off x="3246" y="1596"/>
                <a:ext cx="6" cy="6"/>
              </a:xfrm>
              <a:custGeom>
                <a:avLst/>
                <a:gdLst>
                  <a:gd name="T0" fmla="*/ 0 w 6"/>
                  <a:gd name="T1" fmla="*/ 0 h 6"/>
                  <a:gd name="T2" fmla="*/ 3 w 6"/>
                  <a:gd name="T3" fmla="*/ 3 h 6"/>
                  <a:gd name="T4" fmla="*/ 6 w 6"/>
                  <a:gd name="T5" fmla="*/ 6 h 6"/>
                  <a:gd name="T6" fmla="*/ 0 60000 65536"/>
                  <a:gd name="T7" fmla="*/ 0 60000 65536"/>
                  <a:gd name="T8" fmla="*/ 0 60000 65536"/>
                </a:gdLst>
                <a:ahLst/>
                <a:cxnLst>
                  <a:cxn ang="T6">
                    <a:pos x="T0" y="T1"/>
                  </a:cxn>
                  <a:cxn ang="T7">
                    <a:pos x="T2" y="T3"/>
                  </a:cxn>
                  <a:cxn ang="T8">
                    <a:pos x="T4" y="T5"/>
                  </a:cxn>
                </a:cxnLst>
                <a:rect l="0" t="0" r="r" b="b"/>
                <a:pathLst>
                  <a:path w="6" h="6">
                    <a:moveTo>
                      <a:pt x="0" y="0"/>
                    </a:moveTo>
                    <a:lnTo>
                      <a:pt x="3" y="3"/>
                    </a:lnTo>
                    <a:lnTo>
                      <a:pt x="6"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0" name="Freeform 627">
                <a:extLst>
                  <a:ext uri="{FF2B5EF4-FFF2-40B4-BE49-F238E27FC236}">
                    <a16:creationId xmlns:a16="http://schemas.microsoft.com/office/drawing/2014/main" id="{61865B58-2253-45A9-97D3-CFE650E4DDC7}"/>
                  </a:ext>
                </a:extLst>
              </p:cNvPr>
              <p:cNvSpPr>
                <a:spLocks/>
              </p:cNvSpPr>
              <p:nvPr/>
            </p:nvSpPr>
            <p:spPr bwMode="auto">
              <a:xfrm>
                <a:off x="3252" y="1602"/>
                <a:ext cx="2" cy="1"/>
              </a:xfrm>
              <a:custGeom>
                <a:avLst/>
                <a:gdLst>
                  <a:gd name="T0" fmla="*/ 0 w 2"/>
                  <a:gd name="T1" fmla="*/ 0 h 1"/>
                  <a:gd name="T2" fmla="*/ 2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1" name="Freeform 628">
                <a:extLst>
                  <a:ext uri="{FF2B5EF4-FFF2-40B4-BE49-F238E27FC236}">
                    <a16:creationId xmlns:a16="http://schemas.microsoft.com/office/drawing/2014/main" id="{AC99D39D-78D3-4B33-AF21-6E96834C7521}"/>
                  </a:ext>
                </a:extLst>
              </p:cNvPr>
              <p:cNvSpPr>
                <a:spLocks/>
              </p:cNvSpPr>
              <p:nvPr/>
            </p:nvSpPr>
            <p:spPr bwMode="auto">
              <a:xfrm>
                <a:off x="3254" y="1602"/>
                <a:ext cx="3" cy="6"/>
              </a:xfrm>
              <a:custGeom>
                <a:avLst/>
                <a:gdLst>
                  <a:gd name="T0" fmla="*/ 0 w 3"/>
                  <a:gd name="T1" fmla="*/ 0 h 6"/>
                  <a:gd name="T2" fmla="*/ 0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0"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2" name="Line 629">
                <a:extLst>
                  <a:ext uri="{FF2B5EF4-FFF2-40B4-BE49-F238E27FC236}">
                    <a16:creationId xmlns:a16="http://schemas.microsoft.com/office/drawing/2014/main" id="{74F02972-85C7-4359-B65D-6C07DCD1E6B0}"/>
                  </a:ext>
                </a:extLst>
              </p:cNvPr>
              <p:cNvSpPr>
                <a:spLocks noChangeShapeType="1"/>
              </p:cNvSpPr>
              <p:nvPr/>
            </p:nvSpPr>
            <p:spPr bwMode="auto">
              <a:xfrm>
                <a:off x="3257" y="1608"/>
                <a:ext cx="3" cy="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3" name="Freeform 630">
                <a:extLst>
                  <a:ext uri="{FF2B5EF4-FFF2-40B4-BE49-F238E27FC236}">
                    <a16:creationId xmlns:a16="http://schemas.microsoft.com/office/drawing/2014/main" id="{547C43CF-C4F2-43CA-ACDD-FC91A6BCA11B}"/>
                  </a:ext>
                </a:extLst>
              </p:cNvPr>
              <p:cNvSpPr>
                <a:spLocks/>
              </p:cNvSpPr>
              <p:nvPr/>
            </p:nvSpPr>
            <p:spPr bwMode="auto">
              <a:xfrm>
                <a:off x="3260" y="1605"/>
                <a:ext cx="6" cy="3"/>
              </a:xfrm>
              <a:custGeom>
                <a:avLst/>
                <a:gdLst>
                  <a:gd name="T0" fmla="*/ 0 w 6"/>
                  <a:gd name="T1" fmla="*/ 3 h 3"/>
                  <a:gd name="T2" fmla="*/ 3 w 6"/>
                  <a:gd name="T3" fmla="*/ 0 h 3"/>
                  <a:gd name="T4" fmla="*/ 6 w 6"/>
                  <a:gd name="T5" fmla="*/ 0 h 3"/>
                  <a:gd name="T6" fmla="*/ 0 60000 65536"/>
                  <a:gd name="T7" fmla="*/ 0 60000 65536"/>
                  <a:gd name="T8" fmla="*/ 0 60000 65536"/>
                </a:gdLst>
                <a:ahLst/>
                <a:cxnLst>
                  <a:cxn ang="T6">
                    <a:pos x="T0" y="T1"/>
                  </a:cxn>
                  <a:cxn ang="T7">
                    <a:pos x="T2" y="T3"/>
                  </a:cxn>
                  <a:cxn ang="T8">
                    <a:pos x="T4" y="T5"/>
                  </a:cxn>
                </a:cxnLst>
                <a:rect l="0" t="0" r="r" b="b"/>
                <a:pathLst>
                  <a:path w="6" h="3">
                    <a:moveTo>
                      <a:pt x="0" y="3"/>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4" name="Line 631">
                <a:extLst>
                  <a:ext uri="{FF2B5EF4-FFF2-40B4-BE49-F238E27FC236}">
                    <a16:creationId xmlns:a16="http://schemas.microsoft.com/office/drawing/2014/main" id="{E54841F8-0516-4596-B399-E2C669F9A521}"/>
                  </a:ext>
                </a:extLst>
              </p:cNvPr>
              <p:cNvSpPr>
                <a:spLocks noChangeShapeType="1"/>
              </p:cNvSpPr>
              <p:nvPr/>
            </p:nvSpPr>
            <p:spPr bwMode="auto">
              <a:xfrm>
                <a:off x="3266" y="1605"/>
                <a:ext cx="3" cy="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5" name="Freeform 632">
                <a:extLst>
                  <a:ext uri="{FF2B5EF4-FFF2-40B4-BE49-F238E27FC236}">
                    <a16:creationId xmlns:a16="http://schemas.microsoft.com/office/drawing/2014/main" id="{E42F917B-C33E-43E1-857D-048297A3BA53}"/>
                  </a:ext>
                </a:extLst>
              </p:cNvPr>
              <p:cNvSpPr>
                <a:spLocks/>
              </p:cNvSpPr>
              <p:nvPr/>
            </p:nvSpPr>
            <p:spPr bwMode="auto">
              <a:xfrm>
                <a:off x="3269" y="1605"/>
                <a:ext cx="3" cy="6"/>
              </a:xfrm>
              <a:custGeom>
                <a:avLst/>
                <a:gdLst>
                  <a:gd name="T0" fmla="*/ 0 w 3"/>
                  <a:gd name="T1" fmla="*/ 0 h 6"/>
                  <a:gd name="T2" fmla="*/ 0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0"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6" name="Line 633">
                <a:extLst>
                  <a:ext uri="{FF2B5EF4-FFF2-40B4-BE49-F238E27FC236}">
                    <a16:creationId xmlns:a16="http://schemas.microsoft.com/office/drawing/2014/main" id="{C47EEDA9-D9AA-4300-A027-0E6234CF6177}"/>
                  </a:ext>
                </a:extLst>
              </p:cNvPr>
              <p:cNvSpPr>
                <a:spLocks noChangeShapeType="1"/>
              </p:cNvSpPr>
              <p:nvPr/>
            </p:nvSpPr>
            <p:spPr bwMode="auto">
              <a:xfrm>
                <a:off x="3272" y="1611"/>
                <a:ext cx="3" cy="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7" name="Freeform 634">
                <a:extLst>
                  <a:ext uri="{FF2B5EF4-FFF2-40B4-BE49-F238E27FC236}">
                    <a16:creationId xmlns:a16="http://schemas.microsoft.com/office/drawing/2014/main" id="{5A16FE1B-6E81-4E7C-A30D-357414EB10F9}"/>
                  </a:ext>
                </a:extLst>
              </p:cNvPr>
              <p:cNvSpPr>
                <a:spLocks/>
              </p:cNvSpPr>
              <p:nvPr/>
            </p:nvSpPr>
            <p:spPr bwMode="auto">
              <a:xfrm>
                <a:off x="3275" y="1616"/>
                <a:ext cx="2" cy="3"/>
              </a:xfrm>
              <a:custGeom>
                <a:avLst/>
                <a:gdLst>
                  <a:gd name="T0" fmla="*/ 0 w 2"/>
                  <a:gd name="T1" fmla="*/ 0 h 3"/>
                  <a:gd name="T2" fmla="*/ 0 w 2"/>
                  <a:gd name="T3" fmla="*/ 3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0" y="3"/>
                    </a:lnTo>
                    <a:lnTo>
                      <a:pt x="2"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8" name="Freeform 635">
                <a:extLst>
                  <a:ext uri="{FF2B5EF4-FFF2-40B4-BE49-F238E27FC236}">
                    <a16:creationId xmlns:a16="http://schemas.microsoft.com/office/drawing/2014/main" id="{70C67698-4968-486E-A68F-21F7A11B0901}"/>
                  </a:ext>
                </a:extLst>
              </p:cNvPr>
              <p:cNvSpPr>
                <a:spLocks/>
              </p:cNvSpPr>
              <p:nvPr/>
            </p:nvSpPr>
            <p:spPr bwMode="auto">
              <a:xfrm>
                <a:off x="3277" y="1614"/>
                <a:ext cx="6" cy="5"/>
              </a:xfrm>
              <a:custGeom>
                <a:avLst/>
                <a:gdLst>
                  <a:gd name="T0" fmla="*/ 0 w 6"/>
                  <a:gd name="T1" fmla="*/ 5 h 5"/>
                  <a:gd name="T2" fmla="*/ 3 w 6"/>
                  <a:gd name="T3" fmla="*/ 2 h 5"/>
                  <a:gd name="T4" fmla="*/ 6 w 6"/>
                  <a:gd name="T5" fmla="*/ 0 h 5"/>
                  <a:gd name="T6" fmla="*/ 0 60000 65536"/>
                  <a:gd name="T7" fmla="*/ 0 60000 65536"/>
                  <a:gd name="T8" fmla="*/ 0 60000 65536"/>
                </a:gdLst>
                <a:ahLst/>
                <a:cxnLst>
                  <a:cxn ang="T6">
                    <a:pos x="T0" y="T1"/>
                  </a:cxn>
                  <a:cxn ang="T7">
                    <a:pos x="T2" y="T3"/>
                  </a:cxn>
                  <a:cxn ang="T8">
                    <a:pos x="T4" y="T5"/>
                  </a:cxn>
                </a:cxnLst>
                <a:rect l="0" t="0" r="r" b="b"/>
                <a:pathLst>
                  <a:path w="6" h="5">
                    <a:moveTo>
                      <a:pt x="0" y="5"/>
                    </a:moveTo>
                    <a:lnTo>
                      <a:pt x="3" y="2"/>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09" name="Line 636">
                <a:extLst>
                  <a:ext uri="{FF2B5EF4-FFF2-40B4-BE49-F238E27FC236}">
                    <a16:creationId xmlns:a16="http://schemas.microsoft.com/office/drawing/2014/main" id="{904EC0F3-ECC3-45BD-BF82-65DA2E49BBAA}"/>
                  </a:ext>
                </a:extLst>
              </p:cNvPr>
              <p:cNvSpPr>
                <a:spLocks noChangeShapeType="1"/>
              </p:cNvSpPr>
              <p:nvPr/>
            </p:nvSpPr>
            <p:spPr bwMode="auto">
              <a:xfrm>
                <a:off x="3283" y="1614"/>
                <a:ext cx="3" cy="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10" name="Freeform 637">
                <a:extLst>
                  <a:ext uri="{FF2B5EF4-FFF2-40B4-BE49-F238E27FC236}">
                    <a16:creationId xmlns:a16="http://schemas.microsoft.com/office/drawing/2014/main" id="{D7CB3EC1-BF0F-43C5-A6A5-76A2D92D8B61}"/>
                  </a:ext>
                </a:extLst>
              </p:cNvPr>
              <p:cNvSpPr>
                <a:spLocks/>
              </p:cNvSpPr>
              <p:nvPr/>
            </p:nvSpPr>
            <p:spPr bwMode="auto">
              <a:xfrm>
                <a:off x="3286" y="1614"/>
                <a:ext cx="3" cy="5"/>
              </a:xfrm>
              <a:custGeom>
                <a:avLst/>
                <a:gdLst>
                  <a:gd name="T0" fmla="*/ 0 w 3"/>
                  <a:gd name="T1" fmla="*/ 0 h 5"/>
                  <a:gd name="T2" fmla="*/ 0 w 3"/>
                  <a:gd name="T3" fmla="*/ 2 h 5"/>
                  <a:gd name="T4" fmla="*/ 3 w 3"/>
                  <a:gd name="T5" fmla="*/ 5 h 5"/>
                  <a:gd name="T6" fmla="*/ 0 60000 65536"/>
                  <a:gd name="T7" fmla="*/ 0 60000 65536"/>
                  <a:gd name="T8" fmla="*/ 0 60000 65536"/>
                </a:gdLst>
                <a:ahLst/>
                <a:cxnLst>
                  <a:cxn ang="T6">
                    <a:pos x="T0" y="T1"/>
                  </a:cxn>
                  <a:cxn ang="T7">
                    <a:pos x="T2" y="T3"/>
                  </a:cxn>
                  <a:cxn ang="T8">
                    <a:pos x="T4" y="T5"/>
                  </a:cxn>
                </a:cxnLst>
                <a:rect l="0" t="0" r="r" b="b"/>
                <a:pathLst>
                  <a:path w="3" h="5">
                    <a:moveTo>
                      <a:pt x="0" y="0"/>
                    </a:moveTo>
                    <a:lnTo>
                      <a:pt x="0" y="2"/>
                    </a:lnTo>
                    <a:lnTo>
                      <a:pt x="3" y="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11" name="Freeform 638">
                <a:extLst>
                  <a:ext uri="{FF2B5EF4-FFF2-40B4-BE49-F238E27FC236}">
                    <a16:creationId xmlns:a16="http://schemas.microsoft.com/office/drawing/2014/main" id="{B72C835C-155E-4590-9BF8-33E060C3B647}"/>
                  </a:ext>
                </a:extLst>
              </p:cNvPr>
              <p:cNvSpPr>
                <a:spLocks/>
              </p:cNvSpPr>
              <p:nvPr/>
            </p:nvSpPr>
            <p:spPr bwMode="auto">
              <a:xfrm>
                <a:off x="3289" y="1616"/>
                <a:ext cx="3" cy="3"/>
              </a:xfrm>
              <a:custGeom>
                <a:avLst/>
                <a:gdLst>
                  <a:gd name="T0" fmla="*/ 0 w 3"/>
                  <a:gd name="T1" fmla="*/ 3 h 3"/>
                  <a:gd name="T2" fmla="*/ 0 w 3"/>
                  <a:gd name="T3" fmla="*/ 3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12" name="Freeform 639">
                <a:extLst>
                  <a:ext uri="{FF2B5EF4-FFF2-40B4-BE49-F238E27FC236}">
                    <a16:creationId xmlns:a16="http://schemas.microsoft.com/office/drawing/2014/main" id="{5F00524B-774D-41EB-8509-A000AA6BCC8F}"/>
                  </a:ext>
                </a:extLst>
              </p:cNvPr>
              <p:cNvSpPr>
                <a:spLocks/>
              </p:cNvSpPr>
              <p:nvPr/>
            </p:nvSpPr>
            <p:spPr bwMode="auto">
              <a:xfrm>
                <a:off x="3292" y="1614"/>
                <a:ext cx="6" cy="2"/>
              </a:xfrm>
              <a:custGeom>
                <a:avLst/>
                <a:gdLst>
                  <a:gd name="T0" fmla="*/ 0 w 6"/>
                  <a:gd name="T1" fmla="*/ 2 h 2"/>
                  <a:gd name="T2" fmla="*/ 3 w 6"/>
                  <a:gd name="T3" fmla="*/ 0 h 2"/>
                  <a:gd name="T4" fmla="*/ 6 w 6"/>
                  <a:gd name="T5" fmla="*/ 0 h 2"/>
                  <a:gd name="T6" fmla="*/ 0 60000 65536"/>
                  <a:gd name="T7" fmla="*/ 0 60000 65536"/>
                  <a:gd name="T8" fmla="*/ 0 60000 65536"/>
                </a:gdLst>
                <a:ahLst/>
                <a:cxnLst>
                  <a:cxn ang="T6">
                    <a:pos x="T0" y="T1"/>
                  </a:cxn>
                  <a:cxn ang="T7">
                    <a:pos x="T2" y="T3"/>
                  </a:cxn>
                  <a:cxn ang="T8">
                    <a:pos x="T4" y="T5"/>
                  </a:cxn>
                </a:cxnLst>
                <a:rect l="0" t="0" r="r" b="b"/>
                <a:pathLst>
                  <a:path w="6" h="2">
                    <a:moveTo>
                      <a:pt x="0" y="2"/>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13" name="Freeform 640">
                <a:extLst>
                  <a:ext uri="{FF2B5EF4-FFF2-40B4-BE49-F238E27FC236}">
                    <a16:creationId xmlns:a16="http://schemas.microsoft.com/office/drawing/2014/main" id="{91845D9F-28A7-4F3F-8FEA-9F93BDE7652F}"/>
                  </a:ext>
                </a:extLst>
              </p:cNvPr>
              <p:cNvSpPr>
                <a:spLocks/>
              </p:cNvSpPr>
              <p:nvPr/>
            </p:nvSpPr>
            <p:spPr bwMode="auto">
              <a:xfrm>
                <a:off x="3298" y="1614"/>
                <a:ext cx="3" cy="11"/>
              </a:xfrm>
              <a:custGeom>
                <a:avLst/>
                <a:gdLst>
                  <a:gd name="T0" fmla="*/ 0 w 3"/>
                  <a:gd name="T1" fmla="*/ 0 h 11"/>
                  <a:gd name="T2" fmla="*/ 0 w 3"/>
                  <a:gd name="T3" fmla="*/ 2 h 11"/>
                  <a:gd name="T4" fmla="*/ 3 w 3"/>
                  <a:gd name="T5" fmla="*/ 5 h 11"/>
                  <a:gd name="T6" fmla="*/ 3 w 3"/>
                  <a:gd name="T7" fmla="*/ 8 h 11"/>
                  <a:gd name="T8" fmla="*/ 3 w 3"/>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1">
                    <a:moveTo>
                      <a:pt x="0" y="0"/>
                    </a:moveTo>
                    <a:lnTo>
                      <a:pt x="0" y="2"/>
                    </a:lnTo>
                    <a:lnTo>
                      <a:pt x="3" y="5"/>
                    </a:lnTo>
                    <a:lnTo>
                      <a:pt x="3" y="8"/>
                    </a:lnTo>
                    <a:lnTo>
                      <a:pt x="3" y="11"/>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14" name="Freeform 641">
                <a:extLst>
                  <a:ext uri="{FF2B5EF4-FFF2-40B4-BE49-F238E27FC236}">
                    <a16:creationId xmlns:a16="http://schemas.microsoft.com/office/drawing/2014/main" id="{E7D8C710-51D6-4445-B4CB-CB7000966389}"/>
                  </a:ext>
                </a:extLst>
              </p:cNvPr>
              <p:cNvSpPr>
                <a:spLocks/>
              </p:cNvSpPr>
              <p:nvPr/>
            </p:nvSpPr>
            <p:spPr bwMode="auto">
              <a:xfrm>
                <a:off x="3301" y="1616"/>
                <a:ext cx="2" cy="9"/>
              </a:xfrm>
              <a:custGeom>
                <a:avLst/>
                <a:gdLst>
                  <a:gd name="T0" fmla="*/ 0 w 2"/>
                  <a:gd name="T1" fmla="*/ 9 h 9"/>
                  <a:gd name="T2" fmla="*/ 0 w 2"/>
                  <a:gd name="T3" fmla="*/ 9 h 9"/>
                  <a:gd name="T4" fmla="*/ 0 w 2"/>
                  <a:gd name="T5" fmla="*/ 6 h 9"/>
                  <a:gd name="T6" fmla="*/ 2 w 2"/>
                  <a:gd name="T7" fmla="*/ 0 h 9"/>
                  <a:gd name="T8" fmla="*/ 2 w 2"/>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9">
                    <a:moveTo>
                      <a:pt x="0" y="9"/>
                    </a:moveTo>
                    <a:lnTo>
                      <a:pt x="0" y="9"/>
                    </a:lnTo>
                    <a:lnTo>
                      <a:pt x="0" y="6"/>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15" name="Freeform 642">
                <a:extLst>
                  <a:ext uri="{FF2B5EF4-FFF2-40B4-BE49-F238E27FC236}">
                    <a16:creationId xmlns:a16="http://schemas.microsoft.com/office/drawing/2014/main" id="{5F96CAA6-073F-4925-AA6B-404971619768}"/>
                  </a:ext>
                </a:extLst>
              </p:cNvPr>
              <p:cNvSpPr>
                <a:spLocks/>
              </p:cNvSpPr>
              <p:nvPr/>
            </p:nvSpPr>
            <p:spPr bwMode="auto">
              <a:xfrm>
                <a:off x="3303" y="1616"/>
                <a:ext cx="3" cy="9"/>
              </a:xfrm>
              <a:custGeom>
                <a:avLst/>
                <a:gdLst>
                  <a:gd name="T0" fmla="*/ 0 w 3"/>
                  <a:gd name="T1" fmla="*/ 0 h 9"/>
                  <a:gd name="T2" fmla="*/ 0 w 3"/>
                  <a:gd name="T3" fmla="*/ 0 h 9"/>
                  <a:gd name="T4" fmla="*/ 0 w 3"/>
                  <a:gd name="T5" fmla="*/ 3 h 9"/>
                  <a:gd name="T6" fmla="*/ 3 w 3"/>
                  <a:gd name="T7" fmla="*/ 6 h 9"/>
                  <a:gd name="T8" fmla="*/ 3 w 3"/>
                  <a:gd name="T9" fmla="*/ 9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9">
                    <a:moveTo>
                      <a:pt x="0" y="0"/>
                    </a:moveTo>
                    <a:lnTo>
                      <a:pt x="0" y="0"/>
                    </a:lnTo>
                    <a:lnTo>
                      <a:pt x="0" y="3"/>
                    </a:lnTo>
                    <a:lnTo>
                      <a:pt x="3" y="6"/>
                    </a:lnTo>
                    <a:lnTo>
                      <a:pt x="3"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16" name="Freeform 643">
                <a:extLst>
                  <a:ext uri="{FF2B5EF4-FFF2-40B4-BE49-F238E27FC236}">
                    <a16:creationId xmlns:a16="http://schemas.microsoft.com/office/drawing/2014/main" id="{9F081FD0-38FC-4BD3-B43F-9980419B49ED}"/>
                  </a:ext>
                </a:extLst>
              </p:cNvPr>
              <p:cNvSpPr>
                <a:spLocks/>
              </p:cNvSpPr>
              <p:nvPr/>
            </p:nvSpPr>
            <p:spPr bwMode="auto">
              <a:xfrm>
                <a:off x="3306" y="1619"/>
                <a:ext cx="6" cy="6"/>
              </a:xfrm>
              <a:custGeom>
                <a:avLst/>
                <a:gdLst>
                  <a:gd name="T0" fmla="*/ 0 w 6"/>
                  <a:gd name="T1" fmla="*/ 6 h 6"/>
                  <a:gd name="T2" fmla="*/ 3 w 6"/>
                  <a:gd name="T3" fmla="*/ 3 h 6"/>
                  <a:gd name="T4" fmla="*/ 6 w 6"/>
                  <a:gd name="T5" fmla="*/ 0 h 6"/>
                  <a:gd name="T6" fmla="*/ 0 60000 65536"/>
                  <a:gd name="T7" fmla="*/ 0 60000 65536"/>
                  <a:gd name="T8" fmla="*/ 0 60000 65536"/>
                </a:gdLst>
                <a:ahLst/>
                <a:cxnLst>
                  <a:cxn ang="T6">
                    <a:pos x="T0" y="T1"/>
                  </a:cxn>
                  <a:cxn ang="T7">
                    <a:pos x="T2" y="T3"/>
                  </a:cxn>
                  <a:cxn ang="T8">
                    <a:pos x="T4" y="T5"/>
                  </a:cxn>
                </a:cxnLst>
                <a:rect l="0" t="0" r="r" b="b"/>
                <a:pathLst>
                  <a:path w="6" h="6">
                    <a:moveTo>
                      <a:pt x="0" y="6"/>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17" name="Freeform 644">
                <a:extLst>
                  <a:ext uri="{FF2B5EF4-FFF2-40B4-BE49-F238E27FC236}">
                    <a16:creationId xmlns:a16="http://schemas.microsoft.com/office/drawing/2014/main" id="{53A044AC-3CC1-4841-A545-2199F37FF876}"/>
                  </a:ext>
                </a:extLst>
              </p:cNvPr>
              <p:cNvSpPr>
                <a:spLocks/>
              </p:cNvSpPr>
              <p:nvPr/>
            </p:nvSpPr>
            <p:spPr bwMode="auto">
              <a:xfrm>
                <a:off x="3312" y="1611"/>
                <a:ext cx="3" cy="8"/>
              </a:xfrm>
              <a:custGeom>
                <a:avLst/>
                <a:gdLst>
                  <a:gd name="T0" fmla="*/ 0 w 3"/>
                  <a:gd name="T1" fmla="*/ 8 h 8"/>
                  <a:gd name="T2" fmla="*/ 3 w 3"/>
                  <a:gd name="T3" fmla="*/ 3 h 8"/>
                  <a:gd name="T4" fmla="*/ 3 w 3"/>
                  <a:gd name="T5" fmla="*/ 0 h 8"/>
                  <a:gd name="T6" fmla="*/ 3 w 3"/>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8">
                    <a:moveTo>
                      <a:pt x="0" y="8"/>
                    </a:move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18" name="Freeform 645">
                <a:extLst>
                  <a:ext uri="{FF2B5EF4-FFF2-40B4-BE49-F238E27FC236}">
                    <a16:creationId xmlns:a16="http://schemas.microsoft.com/office/drawing/2014/main" id="{8632CDD3-1B3B-4C34-8A34-028CC4D46ADA}"/>
                  </a:ext>
                </a:extLst>
              </p:cNvPr>
              <p:cNvSpPr>
                <a:spLocks/>
              </p:cNvSpPr>
              <p:nvPr/>
            </p:nvSpPr>
            <p:spPr bwMode="auto">
              <a:xfrm>
                <a:off x="3315" y="1611"/>
                <a:ext cx="3" cy="11"/>
              </a:xfrm>
              <a:custGeom>
                <a:avLst/>
                <a:gdLst>
                  <a:gd name="T0" fmla="*/ 0 w 3"/>
                  <a:gd name="T1" fmla="*/ 0 h 11"/>
                  <a:gd name="T2" fmla="*/ 0 w 3"/>
                  <a:gd name="T3" fmla="*/ 0 h 11"/>
                  <a:gd name="T4" fmla="*/ 0 w 3"/>
                  <a:gd name="T5" fmla="*/ 3 h 11"/>
                  <a:gd name="T6" fmla="*/ 3 w 3"/>
                  <a:gd name="T7" fmla="*/ 11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1">
                    <a:moveTo>
                      <a:pt x="0" y="0"/>
                    </a:moveTo>
                    <a:lnTo>
                      <a:pt x="0" y="0"/>
                    </a:lnTo>
                    <a:lnTo>
                      <a:pt x="0" y="3"/>
                    </a:lnTo>
                    <a:lnTo>
                      <a:pt x="3" y="11"/>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19" name="Freeform 646">
                <a:extLst>
                  <a:ext uri="{FF2B5EF4-FFF2-40B4-BE49-F238E27FC236}">
                    <a16:creationId xmlns:a16="http://schemas.microsoft.com/office/drawing/2014/main" id="{5CD4130A-5BE5-4999-8534-07AD00398146}"/>
                  </a:ext>
                </a:extLst>
              </p:cNvPr>
              <p:cNvSpPr>
                <a:spLocks/>
              </p:cNvSpPr>
              <p:nvPr/>
            </p:nvSpPr>
            <p:spPr bwMode="auto">
              <a:xfrm>
                <a:off x="3318" y="1622"/>
                <a:ext cx="3" cy="17"/>
              </a:xfrm>
              <a:custGeom>
                <a:avLst/>
                <a:gdLst>
                  <a:gd name="T0" fmla="*/ 0 w 3"/>
                  <a:gd name="T1" fmla="*/ 0 h 17"/>
                  <a:gd name="T2" fmla="*/ 0 w 3"/>
                  <a:gd name="T3" fmla="*/ 6 h 17"/>
                  <a:gd name="T4" fmla="*/ 0 w 3"/>
                  <a:gd name="T5" fmla="*/ 12 h 17"/>
                  <a:gd name="T6" fmla="*/ 3 w 3"/>
                  <a:gd name="T7" fmla="*/ 15 h 17"/>
                  <a:gd name="T8" fmla="*/ 3 w 3"/>
                  <a:gd name="T9" fmla="*/ 1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7">
                    <a:moveTo>
                      <a:pt x="0" y="0"/>
                    </a:moveTo>
                    <a:lnTo>
                      <a:pt x="0" y="6"/>
                    </a:lnTo>
                    <a:lnTo>
                      <a:pt x="0" y="12"/>
                    </a:lnTo>
                    <a:lnTo>
                      <a:pt x="3" y="15"/>
                    </a:lnTo>
                    <a:lnTo>
                      <a:pt x="3" y="17"/>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0" name="Freeform 647">
                <a:extLst>
                  <a:ext uri="{FF2B5EF4-FFF2-40B4-BE49-F238E27FC236}">
                    <a16:creationId xmlns:a16="http://schemas.microsoft.com/office/drawing/2014/main" id="{7E4D1A6E-A1D2-4BEF-B11D-2C1A3530D1F5}"/>
                  </a:ext>
                </a:extLst>
              </p:cNvPr>
              <p:cNvSpPr>
                <a:spLocks/>
              </p:cNvSpPr>
              <p:nvPr/>
            </p:nvSpPr>
            <p:spPr bwMode="auto">
              <a:xfrm>
                <a:off x="3321" y="1622"/>
                <a:ext cx="5" cy="17"/>
              </a:xfrm>
              <a:custGeom>
                <a:avLst/>
                <a:gdLst>
                  <a:gd name="T0" fmla="*/ 0 w 5"/>
                  <a:gd name="T1" fmla="*/ 17 h 17"/>
                  <a:gd name="T2" fmla="*/ 0 w 5"/>
                  <a:gd name="T3" fmla="*/ 15 h 17"/>
                  <a:gd name="T4" fmla="*/ 3 w 5"/>
                  <a:gd name="T5" fmla="*/ 9 h 17"/>
                  <a:gd name="T6" fmla="*/ 5 w 5"/>
                  <a:gd name="T7" fmla="*/ 3 h 17"/>
                  <a:gd name="T8" fmla="*/ 5 w 5"/>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7">
                    <a:moveTo>
                      <a:pt x="0" y="17"/>
                    </a:moveTo>
                    <a:lnTo>
                      <a:pt x="0" y="15"/>
                    </a:lnTo>
                    <a:lnTo>
                      <a:pt x="3" y="9"/>
                    </a:lnTo>
                    <a:lnTo>
                      <a:pt x="5" y="3"/>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1" name="Freeform 648">
                <a:extLst>
                  <a:ext uri="{FF2B5EF4-FFF2-40B4-BE49-F238E27FC236}">
                    <a16:creationId xmlns:a16="http://schemas.microsoft.com/office/drawing/2014/main" id="{7BFBD495-E838-40BC-8388-2F97F92759D3}"/>
                  </a:ext>
                </a:extLst>
              </p:cNvPr>
              <p:cNvSpPr>
                <a:spLocks/>
              </p:cNvSpPr>
              <p:nvPr/>
            </p:nvSpPr>
            <p:spPr bwMode="auto">
              <a:xfrm>
                <a:off x="3326" y="1616"/>
                <a:ext cx="3" cy="6"/>
              </a:xfrm>
              <a:custGeom>
                <a:avLst/>
                <a:gdLst>
                  <a:gd name="T0" fmla="*/ 0 w 3"/>
                  <a:gd name="T1" fmla="*/ 6 h 6"/>
                  <a:gd name="T2" fmla="*/ 3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2" name="Freeform 649">
                <a:extLst>
                  <a:ext uri="{FF2B5EF4-FFF2-40B4-BE49-F238E27FC236}">
                    <a16:creationId xmlns:a16="http://schemas.microsoft.com/office/drawing/2014/main" id="{CB61728B-79A5-43CB-8673-C8E3CC3183C8}"/>
                  </a:ext>
                </a:extLst>
              </p:cNvPr>
              <p:cNvSpPr>
                <a:spLocks/>
              </p:cNvSpPr>
              <p:nvPr/>
            </p:nvSpPr>
            <p:spPr bwMode="auto">
              <a:xfrm>
                <a:off x="3329" y="1616"/>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3" name="Line 650">
                <a:extLst>
                  <a:ext uri="{FF2B5EF4-FFF2-40B4-BE49-F238E27FC236}">
                    <a16:creationId xmlns:a16="http://schemas.microsoft.com/office/drawing/2014/main" id="{3758957A-7FCA-484C-B682-40750DE1B784}"/>
                  </a:ext>
                </a:extLst>
              </p:cNvPr>
              <p:cNvSpPr>
                <a:spLocks noChangeShapeType="1"/>
              </p:cNvSpPr>
              <p:nvPr/>
            </p:nvSpPr>
            <p:spPr bwMode="auto">
              <a:xfrm flipV="1">
                <a:off x="3332" y="1614"/>
                <a:ext cx="3" cy="2"/>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4" name="Freeform 651">
                <a:extLst>
                  <a:ext uri="{FF2B5EF4-FFF2-40B4-BE49-F238E27FC236}">
                    <a16:creationId xmlns:a16="http://schemas.microsoft.com/office/drawing/2014/main" id="{5D7DA295-88FE-4F5D-822C-4DD397269464}"/>
                  </a:ext>
                </a:extLst>
              </p:cNvPr>
              <p:cNvSpPr>
                <a:spLocks/>
              </p:cNvSpPr>
              <p:nvPr/>
            </p:nvSpPr>
            <p:spPr bwMode="auto">
              <a:xfrm>
                <a:off x="3335" y="1602"/>
                <a:ext cx="6" cy="12"/>
              </a:xfrm>
              <a:custGeom>
                <a:avLst/>
                <a:gdLst>
                  <a:gd name="T0" fmla="*/ 0 w 6"/>
                  <a:gd name="T1" fmla="*/ 12 h 12"/>
                  <a:gd name="T2" fmla="*/ 0 w 6"/>
                  <a:gd name="T3" fmla="*/ 9 h 12"/>
                  <a:gd name="T4" fmla="*/ 3 w 6"/>
                  <a:gd name="T5" fmla="*/ 6 h 12"/>
                  <a:gd name="T6" fmla="*/ 6 w 6"/>
                  <a:gd name="T7" fmla="*/ 3 h 12"/>
                  <a:gd name="T8" fmla="*/ 6 w 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0" y="12"/>
                    </a:moveTo>
                    <a:lnTo>
                      <a:pt x="0" y="9"/>
                    </a:lnTo>
                    <a:lnTo>
                      <a:pt x="3" y="6"/>
                    </a:lnTo>
                    <a:lnTo>
                      <a:pt x="6"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5" name="Freeform 652">
                <a:extLst>
                  <a:ext uri="{FF2B5EF4-FFF2-40B4-BE49-F238E27FC236}">
                    <a16:creationId xmlns:a16="http://schemas.microsoft.com/office/drawing/2014/main" id="{9C884408-19DA-45F7-B137-607FE15827AE}"/>
                  </a:ext>
                </a:extLst>
              </p:cNvPr>
              <p:cNvSpPr>
                <a:spLocks/>
              </p:cNvSpPr>
              <p:nvPr/>
            </p:nvSpPr>
            <p:spPr bwMode="auto">
              <a:xfrm>
                <a:off x="3341" y="1602"/>
                <a:ext cx="3" cy="6"/>
              </a:xfrm>
              <a:custGeom>
                <a:avLst/>
                <a:gdLst>
                  <a:gd name="T0" fmla="*/ 0 w 3"/>
                  <a:gd name="T1" fmla="*/ 0 h 6"/>
                  <a:gd name="T2" fmla="*/ 3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3"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6" name="Freeform 653">
                <a:extLst>
                  <a:ext uri="{FF2B5EF4-FFF2-40B4-BE49-F238E27FC236}">
                    <a16:creationId xmlns:a16="http://schemas.microsoft.com/office/drawing/2014/main" id="{9C36EEA9-CCF0-4F12-B999-134EE633C32D}"/>
                  </a:ext>
                </a:extLst>
              </p:cNvPr>
              <p:cNvSpPr>
                <a:spLocks/>
              </p:cNvSpPr>
              <p:nvPr/>
            </p:nvSpPr>
            <p:spPr bwMode="auto">
              <a:xfrm>
                <a:off x="3344" y="1608"/>
                <a:ext cx="3" cy="8"/>
              </a:xfrm>
              <a:custGeom>
                <a:avLst/>
                <a:gdLst>
                  <a:gd name="T0" fmla="*/ 0 w 3"/>
                  <a:gd name="T1" fmla="*/ 0 h 8"/>
                  <a:gd name="T2" fmla="*/ 0 w 3"/>
                  <a:gd name="T3" fmla="*/ 6 h 8"/>
                  <a:gd name="T4" fmla="*/ 3 w 3"/>
                  <a:gd name="T5" fmla="*/ 8 h 8"/>
                  <a:gd name="T6" fmla="*/ 0 60000 65536"/>
                  <a:gd name="T7" fmla="*/ 0 60000 65536"/>
                  <a:gd name="T8" fmla="*/ 0 60000 65536"/>
                </a:gdLst>
                <a:ahLst/>
                <a:cxnLst>
                  <a:cxn ang="T6">
                    <a:pos x="T0" y="T1"/>
                  </a:cxn>
                  <a:cxn ang="T7">
                    <a:pos x="T2" y="T3"/>
                  </a:cxn>
                  <a:cxn ang="T8">
                    <a:pos x="T4" y="T5"/>
                  </a:cxn>
                </a:cxnLst>
                <a:rect l="0" t="0" r="r" b="b"/>
                <a:pathLst>
                  <a:path w="3" h="8">
                    <a:moveTo>
                      <a:pt x="0" y="0"/>
                    </a:moveTo>
                    <a:lnTo>
                      <a:pt x="0" y="6"/>
                    </a:lnTo>
                    <a:lnTo>
                      <a:pt x="3" y="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7" name="Freeform 654">
                <a:extLst>
                  <a:ext uri="{FF2B5EF4-FFF2-40B4-BE49-F238E27FC236}">
                    <a16:creationId xmlns:a16="http://schemas.microsoft.com/office/drawing/2014/main" id="{FAB6B491-31E2-4E8C-B73D-844979C06D06}"/>
                  </a:ext>
                </a:extLst>
              </p:cNvPr>
              <p:cNvSpPr>
                <a:spLocks/>
              </p:cNvSpPr>
              <p:nvPr/>
            </p:nvSpPr>
            <p:spPr bwMode="auto">
              <a:xfrm>
                <a:off x="3347" y="1614"/>
                <a:ext cx="2" cy="2"/>
              </a:xfrm>
              <a:custGeom>
                <a:avLst/>
                <a:gdLst>
                  <a:gd name="T0" fmla="*/ 0 w 2"/>
                  <a:gd name="T1" fmla="*/ 2 h 2"/>
                  <a:gd name="T2" fmla="*/ 0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0" y="2"/>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8" name="Freeform 655">
                <a:extLst>
                  <a:ext uri="{FF2B5EF4-FFF2-40B4-BE49-F238E27FC236}">
                    <a16:creationId xmlns:a16="http://schemas.microsoft.com/office/drawing/2014/main" id="{8D4FD428-2EB6-4343-BE5A-7886263F3BE7}"/>
                  </a:ext>
                </a:extLst>
              </p:cNvPr>
              <p:cNvSpPr>
                <a:spLocks/>
              </p:cNvSpPr>
              <p:nvPr/>
            </p:nvSpPr>
            <p:spPr bwMode="auto">
              <a:xfrm>
                <a:off x="3349" y="1605"/>
                <a:ext cx="6" cy="9"/>
              </a:xfrm>
              <a:custGeom>
                <a:avLst/>
                <a:gdLst>
                  <a:gd name="T0" fmla="*/ 0 w 6"/>
                  <a:gd name="T1" fmla="*/ 9 h 9"/>
                  <a:gd name="T2" fmla="*/ 3 w 6"/>
                  <a:gd name="T3" fmla="*/ 3 h 9"/>
                  <a:gd name="T4" fmla="*/ 6 w 6"/>
                  <a:gd name="T5" fmla="*/ 0 h 9"/>
                  <a:gd name="T6" fmla="*/ 6 w 6"/>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9">
                    <a:moveTo>
                      <a:pt x="0" y="9"/>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29" name="Freeform 656">
                <a:extLst>
                  <a:ext uri="{FF2B5EF4-FFF2-40B4-BE49-F238E27FC236}">
                    <a16:creationId xmlns:a16="http://schemas.microsoft.com/office/drawing/2014/main" id="{5AE0AE35-B6E5-4E24-8191-8A8A19BBDB8E}"/>
                  </a:ext>
                </a:extLst>
              </p:cNvPr>
              <p:cNvSpPr>
                <a:spLocks/>
              </p:cNvSpPr>
              <p:nvPr/>
            </p:nvSpPr>
            <p:spPr bwMode="auto">
              <a:xfrm>
                <a:off x="3355" y="1605"/>
                <a:ext cx="3" cy="6"/>
              </a:xfrm>
              <a:custGeom>
                <a:avLst/>
                <a:gdLst>
                  <a:gd name="T0" fmla="*/ 0 w 3"/>
                  <a:gd name="T1" fmla="*/ 0 h 6"/>
                  <a:gd name="T2" fmla="*/ 3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3"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30" name="Freeform 657">
                <a:extLst>
                  <a:ext uri="{FF2B5EF4-FFF2-40B4-BE49-F238E27FC236}">
                    <a16:creationId xmlns:a16="http://schemas.microsoft.com/office/drawing/2014/main" id="{F554D29C-4CF0-4C9C-93FB-181A806B58FF}"/>
                  </a:ext>
                </a:extLst>
              </p:cNvPr>
              <p:cNvSpPr>
                <a:spLocks/>
              </p:cNvSpPr>
              <p:nvPr/>
            </p:nvSpPr>
            <p:spPr bwMode="auto">
              <a:xfrm>
                <a:off x="3358" y="1611"/>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31" name="Freeform 658">
                <a:extLst>
                  <a:ext uri="{FF2B5EF4-FFF2-40B4-BE49-F238E27FC236}">
                    <a16:creationId xmlns:a16="http://schemas.microsoft.com/office/drawing/2014/main" id="{D6EBD3F2-9E4B-4F60-9056-47CB37D252B7}"/>
                  </a:ext>
                </a:extLst>
              </p:cNvPr>
              <p:cNvSpPr>
                <a:spLocks/>
              </p:cNvSpPr>
              <p:nvPr/>
            </p:nvSpPr>
            <p:spPr bwMode="auto">
              <a:xfrm>
                <a:off x="3361" y="1611"/>
                <a:ext cx="3" cy="5"/>
              </a:xfrm>
              <a:custGeom>
                <a:avLst/>
                <a:gdLst>
                  <a:gd name="T0" fmla="*/ 0 w 3"/>
                  <a:gd name="T1" fmla="*/ 0 h 5"/>
                  <a:gd name="T2" fmla="*/ 0 w 3"/>
                  <a:gd name="T3" fmla="*/ 3 h 5"/>
                  <a:gd name="T4" fmla="*/ 3 w 3"/>
                  <a:gd name="T5" fmla="*/ 5 h 5"/>
                  <a:gd name="T6" fmla="*/ 0 60000 65536"/>
                  <a:gd name="T7" fmla="*/ 0 60000 65536"/>
                  <a:gd name="T8" fmla="*/ 0 60000 65536"/>
                </a:gdLst>
                <a:ahLst/>
                <a:cxnLst>
                  <a:cxn ang="T6">
                    <a:pos x="T0" y="T1"/>
                  </a:cxn>
                  <a:cxn ang="T7">
                    <a:pos x="T2" y="T3"/>
                  </a:cxn>
                  <a:cxn ang="T8">
                    <a:pos x="T4" y="T5"/>
                  </a:cxn>
                </a:cxnLst>
                <a:rect l="0" t="0" r="r" b="b"/>
                <a:pathLst>
                  <a:path w="3" h="5">
                    <a:moveTo>
                      <a:pt x="0" y="0"/>
                    </a:moveTo>
                    <a:lnTo>
                      <a:pt x="0" y="3"/>
                    </a:lnTo>
                    <a:lnTo>
                      <a:pt x="3" y="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32" name="Freeform 659">
                <a:extLst>
                  <a:ext uri="{FF2B5EF4-FFF2-40B4-BE49-F238E27FC236}">
                    <a16:creationId xmlns:a16="http://schemas.microsoft.com/office/drawing/2014/main" id="{F3475814-582A-49D4-BD3E-8BFA33A4205C}"/>
                  </a:ext>
                </a:extLst>
              </p:cNvPr>
              <p:cNvSpPr>
                <a:spLocks/>
              </p:cNvSpPr>
              <p:nvPr/>
            </p:nvSpPr>
            <p:spPr bwMode="auto">
              <a:xfrm>
                <a:off x="3364" y="1616"/>
                <a:ext cx="3" cy="3"/>
              </a:xfrm>
              <a:custGeom>
                <a:avLst/>
                <a:gdLst>
                  <a:gd name="T0" fmla="*/ 0 w 3"/>
                  <a:gd name="T1" fmla="*/ 0 h 3"/>
                  <a:gd name="T2" fmla="*/ 0 w 3"/>
                  <a:gd name="T3" fmla="*/ 3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3"/>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33" name="Freeform 660">
                <a:extLst>
                  <a:ext uri="{FF2B5EF4-FFF2-40B4-BE49-F238E27FC236}">
                    <a16:creationId xmlns:a16="http://schemas.microsoft.com/office/drawing/2014/main" id="{98EAE2D5-CA28-4E39-B9CE-70809EE22033}"/>
                  </a:ext>
                </a:extLst>
              </p:cNvPr>
              <p:cNvSpPr>
                <a:spLocks/>
              </p:cNvSpPr>
              <p:nvPr/>
            </p:nvSpPr>
            <p:spPr bwMode="auto">
              <a:xfrm>
                <a:off x="3367" y="1611"/>
                <a:ext cx="6" cy="8"/>
              </a:xfrm>
              <a:custGeom>
                <a:avLst/>
                <a:gdLst>
                  <a:gd name="T0" fmla="*/ 0 w 6"/>
                  <a:gd name="T1" fmla="*/ 8 h 8"/>
                  <a:gd name="T2" fmla="*/ 3 w 6"/>
                  <a:gd name="T3" fmla="*/ 5 h 8"/>
                  <a:gd name="T4" fmla="*/ 6 w 6"/>
                  <a:gd name="T5" fmla="*/ 0 h 8"/>
                  <a:gd name="T6" fmla="*/ 0 60000 65536"/>
                  <a:gd name="T7" fmla="*/ 0 60000 65536"/>
                  <a:gd name="T8" fmla="*/ 0 60000 65536"/>
                </a:gdLst>
                <a:ahLst/>
                <a:cxnLst>
                  <a:cxn ang="T6">
                    <a:pos x="T0" y="T1"/>
                  </a:cxn>
                  <a:cxn ang="T7">
                    <a:pos x="T2" y="T3"/>
                  </a:cxn>
                  <a:cxn ang="T8">
                    <a:pos x="T4" y="T5"/>
                  </a:cxn>
                </a:cxnLst>
                <a:rect l="0" t="0" r="r" b="b"/>
                <a:pathLst>
                  <a:path w="6" h="8">
                    <a:moveTo>
                      <a:pt x="0" y="8"/>
                    </a:moveTo>
                    <a:lnTo>
                      <a:pt x="3" y="5"/>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34" name="Freeform 661">
                <a:extLst>
                  <a:ext uri="{FF2B5EF4-FFF2-40B4-BE49-F238E27FC236}">
                    <a16:creationId xmlns:a16="http://schemas.microsoft.com/office/drawing/2014/main" id="{95511F73-CAB6-44E2-B03E-F1FF5F1470D1}"/>
                  </a:ext>
                </a:extLst>
              </p:cNvPr>
              <p:cNvSpPr>
                <a:spLocks/>
              </p:cNvSpPr>
              <p:nvPr/>
            </p:nvSpPr>
            <p:spPr bwMode="auto">
              <a:xfrm>
                <a:off x="3373" y="1611"/>
                <a:ext cx="2" cy="1"/>
              </a:xfrm>
              <a:custGeom>
                <a:avLst/>
                <a:gdLst>
                  <a:gd name="T0" fmla="*/ 0 w 2"/>
                  <a:gd name="T1" fmla="*/ 0 h 1"/>
                  <a:gd name="T2" fmla="*/ 2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35" name="Freeform 662">
                <a:extLst>
                  <a:ext uri="{FF2B5EF4-FFF2-40B4-BE49-F238E27FC236}">
                    <a16:creationId xmlns:a16="http://schemas.microsoft.com/office/drawing/2014/main" id="{BC8FE4DD-C09B-4FF0-8D18-44F0CFE146B8}"/>
                  </a:ext>
                </a:extLst>
              </p:cNvPr>
              <p:cNvSpPr>
                <a:spLocks/>
              </p:cNvSpPr>
              <p:nvPr/>
            </p:nvSpPr>
            <p:spPr bwMode="auto">
              <a:xfrm>
                <a:off x="3375" y="1602"/>
                <a:ext cx="3" cy="9"/>
              </a:xfrm>
              <a:custGeom>
                <a:avLst/>
                <a:gdLst>
                  <a:gd name="T0" fmla="*/ 0 w 3"/>
                  <a:gd name="T1" fmla="*/ 9 h 9"/>
                  <a:gd name="T2" fmla="*/ 0 w 3"/>
                  <a:gd name="T3" fmla="*/ 6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36" name="Freeform 663">
                <a:extLst>
                  <a:ext uri="{FF2B5EF4-FFF2-40B4-BE49-F238E27FC236}">
                    <a16:creationId xmlns:a16="http://schemas.microsoft.com/office/drawing/2014/main" id="{8F52FCF2-DC86-4CF2-9D44-483487BDCB1C}"/>
                  </a:ext>
                </a:extLst>
              </p:cNvPr>
              <p:cNvSpPr>
                <a:spLocks/>
              </p:cNvSpPr>
              <p:nvPr/>
            </p:nvSpPr>
            <p:spPr bwMode="auto">
              <a:xfrm>
                <a:off x="3378" y="1599"/>
                <a:ext cx="3" cy="3"/>
              </a:xfrm>
              <a:custGeom>
                <a:avLst/>
                <a:gdLst>
                  <a:gd name="T0" fmla="*/ 0 w 3"/>
                  <a:gd name="T1" fmla="*/ 3 h 3"/>
                  <a:gd name="T2" fmla="*/ 0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37" name="Freeform 664">
                <a:extLst>
                  <a:ext uri="{FF2B5EF4-FFF2-40B4-BE49-F238E27FC236}">
                    <a16:creationId xmlns:a16="http://schemas.microsoft.com/office/drawing/2014/main" id="{EC4B067D-5C6D-4F82-81F5-AFF1727FBD93}"/>
                  </a:ext>
                </a:extLst>
              </p:cNvPr>
              <p:cNvSpPr>
                <a:spLocks/>
              </p:cNvSpPr>
              <p:nvPr/>
            </p:nvSpPr>
            <p:spPr bwMode="auto">
              <a:xfrm>
                <a:off x="3381" y="1599"/>
                <a:ext cx="6" cy="6"/>
              </a:xfrm>
              <a:custGeom>
                <a:avLst/>
                <a:gdLst>
                  <a:gd name="T0" fmla="*/ 0 w 6"/>
                  <a:gd name="T1" fmla="*/ 0 h 6"/>
                  <a:gd name="T2" fmla="*/ 3 w 6"/>
                  <a:gd name="T3" fmla="*/ 3 h 6"/>
                  <a:gd name="T4" fmla="*/ 6 w 6"/>
                  <a:gd name="T5" fmla="*/ 6 h 6"/>
                  <a:gd name="T6" fmla="*/ 0 60000 65536"/>
                  <a:gd name="T7" fmla="*/ 0 60000 65536"/>
                  <a:gd name="T8" fmla="*/ 0 60000 65536"/>
                </a:gdLst>
                <a:ahLst/>
                <a:cxnLst>
                  <a:cxn ang="T6">
                    <a:pos x="T0" y="T1"/>
                  </a:cxn>
                  <a:cxn ang="T7">
                    <a:pos x="T2" y="T3"/>
                  </a:cxn>
                  <a:cxn ang="T8">
                    <a:pos x="T4" y="T5"/>
                  </a:cxn>
                </a:cxnLst>
                <a:rect l="0" t="0" r="r" b="b"/>
                <a:pathLst>
                  <a:path w="6" h="6">
                    <a:moveTo>
                      <a:pt x="0" y="0"/>
                    </a:moveTo>
                    <a:lnTo>
                      <a:pt x="3" y="3"/>
                    </a:lnTo>
                    <a:lnTo>
                      <a:pt x="6"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38" name="Line 665">
                <a:extLst>
                  <a:ext uri="{FF2B5EF4-FFF2-40B4-BE49-F238E27FC236}">
                    <a16:creationId xmlns:a16="http://schemas.microsoft.com/office/drawing/2014/main" id="{F6C3FCE2-D10E-4EDF-AD17-71942A123A7F}"/>
                  </a:ext>
                </a:extLst>
              </p:cNvPr>
              <p:cNvSpPr>
                <a:spLocks noChangeShapeType="1"/>
              </p:cNvSpPr>
              <p:nvPr/>
            </p:nvSpPr>
            <p:spPr bwMode="auto">
              <a:xfrm>
                <a:off x="3387" y="1605"/>
                <a:ext cx="3" cy="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39" name="Freeform 666">
                <a:extLst>
                  <a:ext uri="{FF2B5EF4-FFF2-40B4-BE49-F238E27FC236}">
                    <a16:creationId xmlns:a16="http://schemas.microsoft.com/office/drawing/2014/main" id="{EC28A967-110C-48E3-9B05-B3DF960FDAF4}"/>
                  </a:ext>
                </a:extLst>
              </p:cNvPr>
              <p:cNvSpPr>
                <a:spLocks/>
              </p:cNvSpPr>
              <p:nvPr/>
            </p:nvSpPr>
            <p:spPr bwMode="auto">
              <a:xfrm>
                <a:off x="3390" y="1599"/>
                <a:ext cx="3" cy="6"/>
              </a:xfrm>
              <a:custGeom>
                <a:avLst/>
                <a:gdLst>
                  <a:gd name="T0" fmla="*/ 0 w 3"/>
                  <a:gd name="T1" fmla="*/ 6 h 6"/>
                  <a:gd name="T2" fmla="*/ 0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40" name="Freeform 667">
                <a:extLst>
                  <a:ext uri="{FF2B5EF4-FFF2-40B4-BE49-F238E27FC236}">
                    <a16:creationId xmlns:a16="http://schemas.microsoft.com/office/drawing/2014/main" id="{0B7C11FE-17D9-4216-8326-FD5951482FE8}"/>
                  </a:ext>
                </a:extLst>
              </p:cNvPr>
              <p:cNvSpPr>
                <a:spLocks/>
              </p:cNvSpPr>
              <p:nvPr/>
            </p:nvSpPr>
            <p:spPr bwMode="auto">
              <a:xfrm>
                <a:off x="3393" y="1599"/>
                <a:ext cx="3" cy="6"/>
              </a:xfrm>
              <a:custGeom>
                <a:avLst/>
                <a:gdLst>
                  <a:gd name="T0" fmla="*/ 0 w 3"/>
                  <a:gd name="T1" fmla="*/ 0 h 6"/>
                  <a:gd name="T2" fmla="*/ 0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0"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41" name="Freeform 668">
                <a:extLst>
                  <a:ext uri="{FF2B5EF4-FFF2-40B4-BE49-F238E27FC236}">
                    <a16:creationId xmlns:a16="http://schemas.microsoft.com/office/drawing/2014/main" id="{C5B26009-056C-421D-9F11-3B4AE2F24CFF}"/>
                  </a:ext>
                </a:extLst>
              </p:cNvPr>
              <p:cNvSpPr>
                <a:spLocks/>
              </p:cNvSpPr>
              <p:nvPr/>
            </p:nvSpPr>
            <p:spPr bwMode="auto">
              <a:xfrm>
                <a:off x="3396" y="1605"/>
                <a:ext cx="5" cy="3"/>
              </a:xfrm>
              <a:custGeom>
                <a:avLst/>
                <a:gdLst>
                  <a:gd name="T0" fmla="*/ 0 w 5"/>
                  <a:gd name="T1" fmla="*/ 0 h 3"/>
                  <a:gd name="T2" fmla="*/ 2 w 5"/>
                  <a:gd name="T3" fmla="*/ 3 h 3"/>
                  <a:gd name="T4" fmla="*/ 5 w 5"/>
                  <a:gd name="T5" fmla="*/ 3 h 3"/>
                  <a:gd name="T6" fmla="*/ 0 60000 65536"/>
                  <a:gd name="T7" fmla="*/ 0 60000 65536"/>
                  <a:gd name="T8" fmla="*/ 0 60000 65536"/>
                </a:gdLst>
                <a:ahLst/>
                <a:cxnLst>
                  <a:cxn ang="T6">
                    <a:pos x="T0" y="T1"/>
                  </a:cxn>
                  <a:cxn ang="T7">
                    <a:pos x="T2" y="T3"/>
                  </a:cxn>
                  <a:cxn ang="T8">
                    <a:pos x="T4" y="T5"/>
                  </a:cxn>
                </a:cxnLst>
                <a:rect l="0" t="0" r="r" b="b"/>
                <a:pathLst>
                  <a:path w="5" h="3">
                    <a:moveTo>
                      <a:pt x="0" y="0"/>
                    </a:moveTo>
                    <a:lnTo>
                      <a:pt x="2" y="3"/>
                    </a:lnTo>
                    <a:lnTo>
                      <a:pt x="5"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42" name="Freeform 669">
                <a:extLst>
                  <a:ext uri="{FF2B5EF4-FFF2-40B4-BE49-F238E27FC236}">
                    <a16:creationId xmlns:a16="http://schemas.microsoft.com/office/drawing/2014/main" id="{7128DEE8-8698-418A-97E0-0590502898AD}"/>
                  </a:ext>
                </a:extLst>
              </p:cNvPr>
              <p:cNvSpPr>
                <a:spLocks/>
              </p:cNvSpPr>
              <p:nvPr/>
            </p:nvSpPr>
            <p:spPr bwMode="auto">
              <a:xfrm>
                <a:off x="3401" y="1596"/>
                <a:ext cx="3" cy="12"/>
              </a:xfrm>
              <a:custGeom>
                <a:avLst/>
                <a:gdLst>
                  <a:gd name="T0" fmla="*/ 0 w 3"/>
                  <a:gd name="T1" fmla="*/ 12 h 12"/>
                  <a:gd name="T2" fmla="*/ 3 w 3"/>
                  <a:gd name="T3" fmla="*/ 6 h 12"/>
                  <a:gd name="T4" fmla="*/ 3 w 3"/>
                  <a:gd name="T5" fmla="*/ 0 h 12"/>
                  <a:gd name="T6" fmla="*/ 0 60000 65536"/>
                  <a:gd name="T7" fmla="*/ 0 60000 65536"/>
                  <a:gd name="T8" fmla="*/ 0 60000 65536"/>
                </a:gdLst>
                <a:ahLst/>
                <a:cxnLst>
                  <a:cxn ang="T6">
                    <a:pos x="T0" y="T1"/>
                  </a:cxn>
                  <a:cxn ang="T7">
                    <a:pos x="T2" y="T3"/>
                  </a:cxn>
                  <a:cxn ang="T8">
                    <a:pos x="T4" y="T5"/>
                  </a:cxn>
                </a:cxnLst>
                <a:rect l="0" t="0" r="r" b="b"/>
                <a:pathLst>
                  <a:path w="3" h="12">
                    <a:moveTo>
                      <a:pt x="0" y="12"/>
                    </a:move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43" name="Freeform 670">
                <a:extLst>
                  <a:ext uri="{FF2B5EF4-FFF2-40B4-BE49-F238E27FC236}">
                    <a16:creationId xmlns:a16="http://schemas.microsoft.com/office/drawing/2014/main" id="{C25CB1E4-005E-482D-9FB6-25B2C02EE4A5}"/>
                  </a:ext>
                </a:extLst>
              </p:cNvPr>
              <p:cNvSpPr>
                <a:spLocks/>
              </p:cNvSpPr>
              <p:nvPr/>
            </p:nvSpPr>
            <p:spPr bwMode="auto">
              <a:xfrm>
                <a:off x="3404" y="1588"/>
                <a:ext cx="3" cy="8"/>
              </a:xfrm>
              <a:custGeom>
                <a:avLst/>
                <a:gdLst>
                  <a:gd name="T0" fmla="*/ 0 w 3"/>
                  <a:gd name="T1" fmla="*/ 8 h 8"/>
                  <a:gd name="T2" fmla="*/ 0 w 3"/>
                  <a:gd name="T3" fmla="*/ 2 h 8"/>
                  <a:gd name="T4" fmla="*/ 3 w 3"/>
                  <a:gd name="T5" fmla="*/ 0 h 8"/>
                  <a:gd name="T6" fmla="*/ 3 w 3"/>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8">
                    <a:moveTo>
                      <a:pt x="0" y="8"/>
                    </a:moveTo>
                    <a:lnTo>
                      <a:pt x="0" y="2"/>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44" name="Freeform 671">
                <a:extLst>
                  <a:ext uri="{FF2B5EF4-FFF2-40B4-BE49-F238E27FC236}">
                    <a16:creationId xmlns:a16="http://schemas.microsoft.com/office/drawing/2014/main" id="{A8A1E816-F5C1-441E-9833-8E4D9AFC7D7A}"/>
                  </a:ext>
                </a:extLst>
              </p:cNvPr>
              <p:cNvSpPr>
                <a:spLocks/>
              </p:cNvSpPr>
              <p:nvPr/>
            </p:nvSpPr>
            <p:spPr bwMode="auto">
              <a:xfrm>
                <a:off x="3407" y="1588"/>
                <a:ext cx="3" cy="14"/>
              </a:xfrm>
              <a:custGeom>
                <a:avLst/>
                <a:gdLst>
                  <a:gd name="T0" fmla="*/ 0 w 3"/>
                  <a:gd name="T1" fmla="*/ 0 h 14"/>
                  <a:gd name="T2" fmla="*/ 0 w 3"/>
                  <a:gd name="T3" fmla="*/ 2 h 14"/>
                  <a:gd name="T4" fmla="*/ 0 w 3"/>
                  <a:gd name="T5" fmla="*/ 5 h 14"/>
                  <a:gd name="T6" fmla="*/ 3 w 3"/>
                  <a:gd name="T7" fmla="*/ 11 h 14"/>
                  <a:gd name="T8" fmla="*/ 3 w 3"/>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4">
                    <a:moveTo>
                      <a:pt x="0" y="0"/>
                    </a:moveTo>
                    <a:lnTo>
                      <a:pt x="0" y="2"/>
                    </a:lnTo>
                    <a:lnTo>
                      <a:pt x="0" y="5"/>
                    </a:lnTo>
                    <a:lnTo>
                      <a:pt x="3" y="11"/>
                    </a:lnTo>
                    <a:lnTo>
                      <a:pt x="3" y="14"/>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45" name="Freeform 672">
                <a:extLst>
                  <a:ext uri="{FF2B5EF4-FFF2-40B4-BE49-F238E27FC236}">
                    <a16:creationId xmlns:a16="http://schemas.microsoft.com/office/drawing/2014/main" id="{67C7FE85-A3B4-4A9D-8240-4480F6EC84AC}"/>
                  </a:ext>
                </a:extLst>
              </p:cNvPr>
              <p:cNvSpPr>
                <a:spLocks/>
              </p:cNvSpPr>
              <p:nvPr/>
            </p:nvSpPr>
            <p:spPr bwMode="auto">
              <a:xfrm>
                <a:off x="3410" y="1596"/>
                <a:ext cx="6" cy="6"/>
              </a:xfrm>
              <a:custGeom>
                <a:avLst/>
                <a:gdLst>
                  <a:gd name="T0" fmla="*/ 0 w 6"/>
                  <a:gd name="T1" fmla="*/ 6 h 6"/>
                  <a:gd name="T2" fmla="*/ 0 w 6"/>
                  <a:gd name="T3" fmla="*/ 6 h 6"/>
                  <a:gd name="T4" fmla="*/ 3 w 6"/>
                  <a:gd name="T5" fmla="*/ 3 h 6"/>
                  <a:gd name="T6" fmla="*/ 6 w 6"/>
                  <a:gd name="T7" fmla="*/ 0 h 6"/>
                  <a:gd name="T8" fmla="*/ 6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6"/>
                    </a:moveTo>
                    <a:lnTo>
                      <a:pt x="0" y="6"/>
                    </a:ln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46" name="Freeform 673">
                <a:extLst>
                  <a:ext uri="{FF2B5EF4-FFF2-40B4-BE49-F238E27FC236}">
                    <a16:creationId xmlns:a16="http://schemas.microsoft.com/office/drawing/2014/main" id="{94947424-71C9-42CA-94C6-2D4897263C38}"/>
                  </a:ext>
                </a:extLst>
              </p:cNvPr>
              <p:cNvSpPr>
                <a:spLocks/>
              </p:cNvSpPr>
              <p:nvPr/>
            </p:nvSpPr>
            <p:spPr bwMode="auto">
              <a:xfrm>
                <a:off x="3416" y="1596"/>
                <a:ext cx="3" cy="3"/>
              </a:xfrm>
              <a:custGeom>
                <a:avLst/>
                <a:gdLst>
                  <a:gd name="T0" fmla="*/ 0 w 3"/>
                  <a:gd name="T1" fmla="*/ 0 h 3"/>
                  <a:gd name="T2" fmla="*/ 3 w 3"/>
                  <a:gd name="T3" fmla="*/ 0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3" y="0"/>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47" name="Line 674">
                <a:extLst>
                  <a:ext uri="{FF2B5EF4-FFF2-40B4-BE49-F238E27FC236}">
                    <a16:creationId xmlns:a16="http://schemas.microsoft.com/office/drawing/2014/main" id="{07C89B38-064E-47B0-8F4D-9BB87FA0F22B}"/>
                  </a:ext>
                </a:extLst>
              </p:cNvPr>
              <p:cNvSpPr>
                <a:spLocks noChangeShapeType="1"/>
              </p:cNvSpPr>
              <p:nvPr/>
            </p:nvSpPr>
            <p:spPr bwMode="auto">
              <a:xfrm>
                <a:off x="3419" y="1599"/>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48" name="Freeform 675">
                <a:extLst>
                  <a:ext uri="{FF2B5EF4-FFF2-40B4-BE49-F238E27FC236}">
                    <a16:creationId xmlns:a16="http://schemas.microsoft.com/office/drawing/2014/main" id="{916A59A0-A74F-4F0A-AA4F-E7A7677CA1A8}"/>
                  </a:ext>
                </a:extLst>
              </p:cNvPr>
              <p:cNvSpPr>
                <a:spLocks/>
              </p:cNvSpPr>
              <p:nvPr/>
            </p:nvSpPr>
            <p:spPr bwMode="auto">
              <a:xfrm>
                <a:off x="3422" y="1602"/>
                <a:ext cx="2" cy="3"/>
              </a:xfrm>
              <a:custGeom>
                <a:avLst/>
                <a:gdLst>
                  <a:gd name="T0" fmla="*/ 0 w 2"/>
                  <a:gd name="T1" fmla="*/ 0 h 3"/>
                  <a:gd name="T2" fmla="*/ 0 w 2"/>
                  <a:gd name="T3" fmla="*/ 3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0" y="3"/>
                    </a:lnTo>
                    <a:lnTo>
                      <a:pt x="2"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49" name="Line 676">
                <a:extLst>
                  <a:ext uri="{FF2B5EF4-FFF2-40B4-BE49-F238E27FC236}">
                    <a16:creationId xmlns:a16="http://schemas.microsoft.com/office/drawing/2014/main" id="{57B6CA43-68CB-443B-A33E-71DEA099062C}"/>
                  </a:ext>
                </a:extLst>
              </p:cNvPr>
              <p:cNvSpPr>
                <a:spLocks noChangeShapeType="1"/>
              </p:cNvSpPr>
              <p:nvPr/>
            </p:nvSpPr>
            <p:spPr bwMode="auto">
              <a:xfrm flipV="1">
                <a:off x="3424" y="1602"/>
                <a:ext cx="6"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50" name="Freeform 677">
                <a:extLst>
                  <a:ext uri="{FF2B5EF4-FFF2-40B4-BE49-F238E27FC236}">
                    <a16:creationId xmlns:a16="http://schemas.microsoft.com/office/drawing/2014/main" id="{D3C36088-FDB9-429C-9EC0-6164B94718CA}"/>
                  </a:ext>
                </a:extLst>
              </p:cNvPr>
              <p:cNvSpPr>
                <a:spLocks/>
              </p:cNvSpPr>
              <p:nvPr/>
            </p:nvSpPr>
            <p:spPr bwMode="auto">
              <a:xfrm>
                <a:off x="3430" y="1593"/>
                <a:ext cx="3" cy="9"/>
              </a:xfrm>
              <a:custGeom>
                <a:avLst/>
                <a:gdLst>
                  <a:gd name="T0" fmla="*/ 0 w 3"/>
                  <a:gd name="T1" fmla="*/ 9 h 9"/>
                  <a:gd name="T2" fmla="*/ 3 w 3"/>
                  <a:gd name="T3" fmla="*/ 6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51" name="Freeform 678">
                <a:extLst>
                  <a:ext uri="{FF2B5EF4-FFF2-40B4-BE49-F238E27FC236}">
                    <a16:creationId xmlns:a16="http://schemas.microsoft.com/office/drawing/2014/main" id="{620491EE-6626-407A-AD59-22B160EB30EA}"/>
                  </a:ext>
                </a:extLst>
              </p:cNvPr>
              <p:cNvSpPr>
                <a:spLocks/>
              </p:cNvSpPr>
              <p:nvPr/>
            </p:nvSpPr>
            <p:spPr bwMode="auto">
              <a:xfrm>
                <a:off x="3433" y="1588"/>
                <a:ext cx="3" cy="5"/>
              </a:xfrm>
              <a:custGeom>
                <a:avLst/>
                <a:gdLst>
                  <a:gd name="T0" fmla="*/ 0 w 3"/>
                  <a:gd name="T1" fmla="*/ 5 h 5"/>
                  <a:gd name="T2" fmla="*/ 0 w 3"/>
                  <a:gd name="T3" fmla="*/ 2 h 5"/>
                  <a:gd name="T4" fmla="*/ 3 w 3"/>
                  <a:gd name="T5" fmla="*/ 0 h 5"/>
                  <a:gd name="T6" fmla="*/ 0 60000 65536"/>
                  <a:gd name="T7" fmla="*/ 0 60000 65536"/>
                  <a:gd name="T8" fmla="*/ 0 60000 65536"/>
                </a:gdLst>
                <a:ahLst/>
                <a:cxnLst>
                  <a:cxn ang="T6">
                    <a:pos x="T0" y="T1"/>
                  </a:cxn>
                  <a:cxn ang="T7">
                    <a:pos x="T2" y="T3"/>
                  </a:cxn>
                  <a:cxn ang="T8">
                    <a:pos x="T4" y="T5"/>
                  </a:cxn>
                </a:cxnLst>
                <a:rect l="0" t="0" r="r" b="b"/>
                <a:pathLst>
                  <a:path w="3" h="5">
                    <a:moveTo>
                      <a:pt x="0" y="5"/>
                    </a:moveTo>
                    <a:lnTo>
                      <a:pt x="0" y="2"/>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52" name="Freeform 679">
                <a:extLst>
                  <a:ext uri="{FF2B5EF4-FFF2-40B4-BE49-F238E27FC236}">
                    <a16:creationId xmlns:a16="http://schemas.microsoft.com/office/drawing/2014/main" id="{7D509ADD-85B6-4CD6-BD17-1CEF17B307E7}"/>
                  </a:ext>
                </a:extLst>
              </p:cNvPr>
              <p:cNvSpPr>
                <a:spLocks/>
              </p:cNvSpPr>
              <p:nvPr/>
            </p:nvSpPr>
            <p:spPr bwMode="auto">
              <a:xfrm>
                <a:off x="3436" y="1588"/>
                <a:ext cx="3" cy="11"/>
              </a:xfrm>
              <a:custGeom>
                <a:avLst/>
                <a:gdLst>
                  <a:gd name="T0" fmla="*/ 0 w 3"/>
                  <a:gd name="T1" fmla="*/ 0 h 11"/>
                  <a:gd name="T2" fmla="*/ 0 w 3"/>
                  <a:gd name="T3" fmla="*/ 2 h 11"/>
                  <a:gd name="T4" fmla="*/ 0 w 3"/>
                  <a:gd name="T5" fmla="*/ 5 h 11"/>
                  <a:gd name="T6" fmla="*/ 3 w 3"/>
                  <a:gd name="T7" fmla="*/ 8 h 11"/>
                  <a:gd name="T8" fmla="*/ 3 w 3"/>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1">
                    <a:moveTo>
                      <a:pt x="0" y="0"/>
                    </a:moveTo>
                    <a:lnTo>
                      <a:pt x="0" y="2"/>
                    </a:lnTo>
                    <a:lnTo>
                      <a:pt x="0" y="5"/>
                    </a:lnTo>
                    <a:lnTo>
                      <a:pt x="3" y="8"/>
                    </a:lnTo>
                    <a:lnTo>
                      <a:pt x="3" y="11"/>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53" name="Freeform 680">
                <a:extLst>
                  <a:ext uri="{FF2B5EF4-FFF2-40B4-BE49-F238E27FC236}">
                    <a16:creationId xmlns:a16="http://schemas.microsoft.com/office/drawing/2014/main" id="{C0D88CA4-CB17-4656-AB28-038EC2AB69C5}"/>
                  </a:ext>
                </a:extLst>
              </p:cNvPr>
              <p:cNvSpPr>
                <a:spLocks/>
              </p:cNvSpPr>
              <p:nvPr/>
            </p:nvSpPr>
            <p:spPr bwMode="auto">
              <a:xfrm>
                <a:off x="3439" y="1599"/>
                <a:ext cx="6" cy="1"/>
              </a:xfrm>
              <a:custGeom>
                <a:avLst/>
                <a:gdLst>
                  <a:gd name="T0" fmla="*/ 0 w 6"/>
                  <a:gd name="T1" fmla="*/ 0 h 1"/>
                  <a:gd name="T2" fmla="*/ 3 w 6"/>
                  <a:gd name="T3" fmla="*/ 0 h 1"/>
                  <a:gd name="T4" fmla="*/ 6 w 6"/>
                  <a:gd name="T5" fmla="*/ 0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54" name="Freeform 681">
                <a:extLst>
                  <a:ext uri="{FF2B5EF4-FFF2-40B4-BE49-F238E27FC236}">
                    <a16:creationId xmlns:a16="http://schemas.microsoft.com/office/drawing/2014/main" id="{27CEE188-0DD1-4FAA-95C2-09560C253230}"/>
                  </a:ext>
                </a:extLst>
              </p:cNvPr>
              <p:cNvSpPr>
                <a:spLocks/>
              </p:cNvSpPr>
              <p:nvPr/>
            </p:nvSpPr>
            <p:spPr bwMode="auto">
              <a:xfrm>
                <a:off x="3445" y="1596"/>
                <a:ext cx="2" cy="3"/>
              </a:xfrm>
              <a:custGeom>
                <a:avLst/>
                <a:gdLst>
                  <a:gd name="T0" fmla="*/ 0 w 2"/>
                  <a:gd name="T1" fmla="*/ 3 h 3"/>
                  <a:gd name="T2" fmla="*/ 2 w 2"/>
                  <a:gd name="T3" fmla="*/ 0 h 3"/>
                  <a:gd name="T4" fmla="*/ 2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0" y="3"/>
                    </a:move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55" name="Line 682">
                <a:extLst>
                  <a:ext uri="{FF2B5EF4-FFF2-40B4-BE49-F238E27FC236}">
                    <a16:creationId xmlns:a16="http://schemas.microsoft.com/office/drawing/2014/main" id="{E7D2D4D6-64AF-45D8-867F-021AD858C325}"/>
                  </a:ext>
                </a:extLst>
              </p:cNvPr>
              <p:cNvSpPr>
                <a:spLocks noChangeShapeType="1"/>
              </p:cNvSpPr>
              <p:nvPr/>
            </p:nvSpPr>
            <p:spPr bwMode="auto">
              <a:xfrm>
                <a:off x="3447" y="1596"/>
                <a:ext cx="3" cy="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56" name="Freeform 683">
                <a:extLst>
                  <a:ext uri="{FF2B5EF4-FFF2-40B4-BE49-F238E27FC236}">
                    <a16:creationId xmlns:a16="http://schemas.microsoft.com/office/drawing/2014/main" id="{0AAC9BAD-3E6F-4D93-84FC-82F937F7D162}"/>
                  </a:ext>
                </a:extLst>
              </p:cNvPr>
              <p:cNvSpPr>
                <a:spLocks/>
              </p:cNvSpPr>
              <p:nvPr/>
            </p:nvSpPr>
            <p:spPr bwMode="auto">
              <a:xfrm>
                <a:off x="3450" y="1596"/>
                <a:ext cx="3" cy="3"/>
              </a:xfrm>
              <a:custGeom>
                <a:avLst/>
                <a:gdLst>
                  <a:gd name="T0" fmla="*/ 0 w 3"/>
                  <a:gd name="T1" fmla="*/ 0 h 3"/>
                  <a:gd name="T2" fmla="*/ 0 w 3"/>
                  <a:gd name="T3" fmla="*/ 3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3"/>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57" name="Freeform 684">
                <a:extLst>
                  <a:ext uri="{FF2B5EF4-FFF2-40B4-BE49-F238E27FC236}">
                    <a16:creationId xmlns:a16="http://schemas.microsoft.com/office/drawing/2014/main" id="{9076A23C-D385-419A-B363-0FDEE9CC17D5}"/>
                  </a:ext>
                </a:extLst>
              </p:cNvPr>
              <p:cNvSpPr>
                <a:spLocks/>
              </p:cNvSpPr>
              <p:nvPr/>
            </p:nvSpPr>
            <p:spPr bwMode="auto">
              <a:xfrm>
                <a:off x="3453" y="1590"/>
                <a:ext cx="3" cy="9"/>
              </a:xfrm>
              <a:custGeom>
                <a:avLst/>
                <a:gdLst>
                  <a:gd name="T0" fmla="*/ 0 w 3"/>
                  <a:gd name="T1" fmla="*/ 9 h 9"/>
                  <a:gd name="T2" fmla="*/ 0 w 3"/>
                  <a:gd name="T3" fmla="*/ 6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58" name="Freeform 685">
                <a:extLst>
                  <a:ext uri="{FF2B5EF4-FFF2-40B4-BE49-F238E27FC236}">
                    <a16:creationId xmlns:a16="http://schemas.microsoft.com/office/drawing/2014/main" id="{DE26E687-56CF-40A3-952A-D8BE35624F03}"/>
                  </a:ext>
                </a:extLst>
              </p:cNvPr>
              <p:cNvSpPr>
                <a:spLocks/>
              </p:cNvSpPr>
              <p:nvPr/>
            </p:nvSpPr>
            <p:spPr bwMode="auto">
              <a:xfrm>
                <a:off x="3456" y="1590"/>
                <a:ext cx="6" cy="1"/>
              </a:xfrm>
              <a:custGeom>
                <a:avLst/>
                <a:gdLst>
                  <a:gd name="T0" fmla="*/ 0 w 6"/>
                  <a:gd name="T1" fmla="*/ 0 h 1"/>
                  <a:gd name="T2" fmla="*/ 3 w 6"/>
                  <a:gd name="T3" fmla="*/ 0 h 1"/>
                  <a:gd name="T4" fmla="*/ 6 w 6"/>
                  <a:gd name="T5" fmla="*/ 0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59" name="Freeform 686">
                <a:extLst>
                  <a:ext uri="{FF2B5EF4-FFF2-40B4-BE49-F238E27FC236}">
                    <a16:creationId xmlns:a16="http://schemas.microsoft.com/office/drawing/2014/main" id="{E1DB708E-DF61-4308-973D-4D63ACF96786}"/>
                  </a:ext>
                </a:extLst>
              </p:cNvPr>
              <p:cNvSpPr>
                <a:spLocks/>
              </p:cNvSpPr>
              <p:nvPr/>
            </p:nvSpPr>
            <p:spPr bwMode="auto">
              <a:xfrm>
                <a:off x="3462" y="1585"/>
                <a:ext cx="3" cy="5"/>
              </a:xfrm>
              <a:custGeom>
                <a:avLst/>
                <a:gdLst>
                  <a:gd name="T0" fmla="*/ 0 w 3"/>
                  <a:gd name="T1" fmla="*/ 5 h 5"/>
                  <a:gd name="T2" fmla="*/ 3 w 3"/>
                  <a:gd name="T3" fmla="*/ 3 h 5"/>
                  <a:gd name="T4" fmla="*/ 3 w 3"/>
                  <a:gd name="T5" fmla="*/ 0 h 5"/>
                  <a:gd name="T6" fmla="*/ 3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60" name="Freeform 687">
                <a:extLst>
                  <a:ext uri="{FF2B5EF4-FFF2-40B4-BE49-F238E27FC236}">
                    <a16:creationId xmlns:a16="http://schemas.microsoft.com/office/drawing/2014/main" id="{2E0FB6B5-DAD7-43E0-AB3E-E356DDA81246}"/>
                  </a:ext>
                </a:extLst>
              </p:cNvPr>
              <p:cNvSpPr>
                <a:spLocks/>
              </p:cNvSpPr>
              <p:nvPr/>
            </p:nvSpPr>
            <p:spPr bwMode="auto">
              <a:xfrm>
                <a:off x="3465" y="1585"/>
                <a:ext cx="3" cy="14"/>
              </a:xfrm>
              <a:custGeom>
                <a:avLst/>
                <a:gdLst>
                  <a:gd name="T0" fmla="*/ 0 w 3"/>
                  <a:gd name="T1" fmla="*/ 0 h 14"/>
                  <a:gd name="T2" fmla="*/ 0 w 3"/>
                  <a:gd name="T3" fmla="*/ 3 h 14"/>
                  <a:gd name="T4" fmla="*/ 0 w 3"/>
                  <a:gd name="T5" fmla="*/ 8 h 14"/>
                  <a:gd name="T6" fmla="*/ 3 w 3"/>
                  <a:gd name="T7" fmla="*/ 11 h 14"/>
                  <a:gd name="T8" fmla="*/ 3 w 3"/>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4">
                    <a:moveTo>
                      <a:pt x="0" y="0"/>
                    </a:moveTo>
                    <a:lnTo>
                      <a:pt x="0" y="3"/>
                    </a:lnTo>
                    <a:lnTo>
                      <a:pt x="0" y="8"/>
                    </a:lnTo>
                    <a:lnTo>
                      <a:pt x="3" y="11"/>
                    </a:lnTo>
                    <a:lnTo>
                      <a:pt x="3" y="14"/>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61" name="Freeform 688">
                <a:extLst>
                  <a:ext uri="{FF2B5EF4-FFF2-40B4-BE49-F238E27FC236}">
                    <a16:creationId xmlns:a16="http://schemas.microsoft.com/office/drawing/2014/main" id="{21EF202E-002E-4E33-B630-EE233B5628A9}"/>
                  </a:ext>
                </a:extLst>
              </p:cNvPr>
              <p:cNvSpPr>
                <a:spLocks/>
              </p:cNvSpPr>
              <p:nvPr/>
            </p:nvSpPr>
            <p:spPr bwMode="auto">
              <a:xfrm>
                <a:off x="3468" y="1582"/>
                <a:ext cx="2" cy="17"/>
              </a:xfrm>
              <a:custGeom>
                <a:avLst/>
                <a:gdLst>
                  <a:gd name="T0" fmla="*/ 0 w 2"/>
                  <a:gd name="T1" fmla="*/ 17 h 17"/>
                  <a:gd name="T2" fmla="*/ 0 w 2"/>
                  <a:gd name="T3" fmla="*/ 14 h 17"/>
                  <a:gd name="T4" fmla="*/ 0 w 2"/>
                  <a:gd name="T5" fmla="*/ 11 h 17"/>
                  <a:gd name="T6" fmla="*/ 2 w 2"/>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7">
                    <a:moveTo>
                      <a:pt x="0" y="17"/>
                    </a:moveTo>
                    <a:lnTo>
                      <a:pt x="0" y="14"/>
                    </a:lnTo>
                    <a:lnTo>
                      <a:pt x="0" y="11"/>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62" name="Freeform 689">
                <a:extLst>
                  <a:ext uri="{FF2B5EF4-FFF2-40B4-BE49-F238E27FC236}">
                    <a16:creationId xmlns:a16="http://schemas.microsoft.com/office/drawing/2014/main" id="{9FCED93A-6B35-4071-95A7-C8A44959ADDC}"/>
                  </a:ext>
                </a:extLst>
              </p:cNvPr>
              <p:cNvSpPr>
                <a:spLocks/>
              </p:cNvSpPr>
              <p:nvPr/>
            </p:nvSpPr>
            <p:spPr bwMode="auto">
              <a:xfrm>
                <a:off x="3470" y="1565"/>
                <a:ext cx="6" cy="17"/>
              </a:xfrm>
              <a:custGeom>
                <a:avLst/>
                <a:gdLst>
                  <a:gd name="T0" fmla="*/ 0 w 6"/>
                  <a:gd name="T1" fmla="*/ 17 h 17"/>
                  <a:gd name="T2" fmla="*/ 0 w 6"/>
                  <a:gd name="T3" fmla="*/ 11 h 17"/>
                  <a:gd name="T4" fmla="*/ 3 w 6"/>
                  <a:gd name="T5" fmla="*/ 5 h 17"/>
                  <a:gd name="T6" fmla="*/ 6 w 6"/>
                  <a:gd name="T7" fmla="*/ 2 h 17"/>
                  <a:gd name="T8" fmla="*/ 6 w 6"/>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7">
                    <a:moveTo>
                      <a:pt x="0" y="17"/>
                    </a:moveTo>
                    <a:lnTo>
                      <a:pt x="0" y="11"/>
                    </a:lnTo>
                    <a:lnTo>
                      <a:pt x="3" y="5"/>
                    </a:lnTo>
                    <a:lnTo>
                      <a:pt x="6" y="2"/>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63" name="Freeform 690">
                <a:extLst>
                  <a:ext uri="{FF2B5EF4-FFF2-40B4-BE49-F238E27FC236}">
                    <a16:creationId xmlns:a16="http://schemas.microsoft.com/office/drawing/2014/main" id="{70303167-EF58-4DF8-85E2-B33DDA9710DF}"/>
                  </a:ext>
                </a:extLst>
              </p:cNvPr>
              <p:cNvSpPr>
                <a:spLocks/>
              </p:cNvSpPr>
              <p:nvPr/>
            </p:nvSpPr>
            <p:spPr bwMode="auto">
              <a:xfrm>
                <a:off x="3476" y="1565"/>
                <a:ext cx="3" cy="20"/>
              </a:xfrm>
              <a:custGeom>
                <a:avLst/>
                <a:gdLst>
                  <a:gd name="T0" fmla="*/ 0 w 3"/>
                  <a:gd name="T1" fmla="*/ 0 h 20"/>
                  <a:gd name="T2" fmla="*/ 0 w 3"/>
                  <a:gd name="T3" fmla="*/ 2 h 20"/>
                  <a:gd name="T4" fmla="*/ 3 w 3"/>
                  <a:gd name="T5" fmla="*/ 8 h 20"/>
                  <a:gd name="T6" fmla="*/ 3 w 3"/>
                  <a:gd name="T7" fmla="*/ 14 h 20"/>
                  <a:gd name="T8" fmla="*/ 3 w 3"/>
                  <a:gd name="T9" fmla="*/ 2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0">
                    <a:moveTo>
                      <a:pt x="0" y="0"/>
                    </a:moveTo>
                    <a:lnTo>
                      <a:pt x="0" y="2"/>
                    </a:lnTo>
                    <a:lnTo>
                      <a:pt x="3" y="8"/>
                    </a:lnTo>
                    <a:lnTo>
                      <a:pt x="3" y="14"/>
                    </a:lnTo>
                    <a:lnTo>
                      <a:pt x="3" y="2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64" name="Freeform 691">
                <a:extLst>
                  <a:ext uri="{FF2B5EF4-FFF2-40B4-BE49-F238E27FC236}">
                    <a16:creationId xmlns:a16="http://schemas.microsoft.com/office/drawing/2014/main" id="{DECA7A92-AA84-42B5-ADB3-1141C61B7C81}"/>
                  </a:ext>
                </a:extLst>
              </p:cNvPr>
              <p:cNvSpPr>
                <a:spLocks/>
              </p:cNvSpPr>
              <p:nvPr/>
            </p:nvSpPr>
            <p:spPr bwMode="auto">
              <a:xfrm>
                <a:off x="3479" y="1585"/>
                <a:ext cx="3" cy="14"/>
              </a:xfrm>
              <a:custGeom>
                <a:avLst/>
                <a:gdLst>
                  <a:gd name="T0" fmla="*/ 0 w 3"/>
                  <a:gd name="T1" fmla="*/ 0 h 14"/>
                  <a:gd name="T2" fmla="*/ 0 w 3"/>
                  <a:gd name="T3" fmla="*/ 8 h 14"/>
                  <a:gd name="T4" fmla="*/ 3 w 3"/>
                  <a:gd name="T5" fmla="*/ 14 h 14"/>
                  <a:gd name="T6" fmla="*/ 0 60000 65536"/>
                  <a:gd name="T7" fmla="*/ 0 60000 65536"/>
                  <a:gd name="T8" fmla="*/ 0 60000 65536"/>
                </a:gdLst>
                <a:ahLst/>
                <a:cxnLst>
                  <a:cxn ang="T6">
                    <a:pos x="T0" y="T1"/>
                  </a:cxn>
                  <a:cxn ang="T7">
                    <a:pos x="T2" y="T3"/>
                  </a:cxn>
                  <a:cxn ang="T8">
                    <a:pos x="T4" y="T5"/>
                  </a:cxn>
                </a:cxnLst>
                <a:rect l="0" t="0" r="r" b="b"/>
                <a:pathLst>
                  <a:path w="3" h="14">
                    <a:moveTo>
                      <a:pt x="0" y="0"/>
                    </a:moveTo>
                    <a:lnTo>
                      <a:pt x="0" y="8"/>
                    </a:lnTo>
                    <a:lnTo>
                      <a:pt x="3" y="14"/>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65" name="Freeform 692">
                <a:extLst>
                  <a:ext uri="{FF2B5EF4-FFF2-40B4-BE49-F238E27FC236}">
                    <a16:creationId xmlns:a16="http://schemas.microsoft.com/office/drawing/2014/main" id="{883A43BA-CC49-4F78-AE49-1CFE39FD14F0}"/>
                  </a:ext>
                </a:extLst>
              </p:cNvPr>
              <p:cNvSpPr>
                <a:spLocks/>
              </p:cNvSpPr>
              <p:nvPr/>
            </p:nvSpPr>
            <p:spPr bwMode="auto">
              <a:xfrm>
                <a:off x="3482" y="1599"/>
                <a:ext cx="3" cy="3"/>
              </a:xfrm>
              <a:custGeom>
                <a:avLst/>
                <a:gdLst>
                  <a:gd name="T0" fmla="*/ 0 w 3"/>
                  <a:gd name="T1" fmla="*/ 0 h 3"/>
                  <a:gd name="T2" fmla="*/ 0 w 3"/>
                  <a:gd name="T3" fmla="*/ 3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3"/>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66" name="Freeform 693">
                <a:extLst>
                  <a:ext uri="{FF2B5EF4-FFF2-40B4-BE49-F238E27FC236}">
                    <a16:creationId xmlns:a16="http://schemas.microsoft.com/office/drawing/2014/main" id="{47801BBD-BBC2-4239-AF26-87CF73F78D1D}"/>
                  </a:ext>
                </a:extLst>
              </p:cNvPr>
              <p:cNvSpPr>
                <a:spLocks/>
              </p:cNvSpPr>
              <p:nvPr/>
            </p:nvSpPr>
            <p:spPr bwMode="auto">
              <a:xfrm>
                <a:off x="3485" y="1593"/>
                <a:ext cx="6" cy="9"/>
              </a:xfrm>
              <a:custGeom>
                <a:avLst/>
                <a:gdLst>
                  <a:gd name="T0" fmla="*/ 0 w 6"/>
                  <a:gd name="T1" fmla="*/ 9 h 9"/>
                  <a:gd name="T2" fmla="*/ 0 w 6"/>
                  <a:gd name="T3" fmla="*/ 6 h 9"/>
                  <a:gd name="T4" fmla="*/ 3 w 6"/>
                  <a:gd name="T5" fmla="*/ 3 h 9"/>
                  <a:gd name="T6" fmla="*/ 6 w 6"/>
                  <a:gd name="T7" fmla="*/ 0 h 9"/>
                  <a:gd name="T8" fmla="*/ 6 w 6"/>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9">
                    <a:moveTo>
                      <a:pt x="0" y="9"/>
                    </a:moveTo>
                    <a:lnTo>
                      <a:pt x="0" y="6"/>
                    </a:ln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67" name="Freeform 694">
                <a:extLst>
                  <a:ext uri="{FF2B5EF4-FFF2-40B4-BE49-F238E27FC236}">
                    <a16:creationId xmlns:a16="http://schemas.microsoft.com/office/drawing/2014/main" id="{A90AE6DC-80FB-4155-AB70-A9E9D3F21964}"/>
                  </a:ext>
                </a:extLst>
              </p:cNvPr>
              <p:cNvSpPr>
                <a:spLocks/>
              </p:cNvSpPr>
              <p:nvPr/>
            </p:nvSpPr>
            <p:spPr bwMode="auto">
              <a:xfrm>
                <a:off x="3491" y="1593"/>
                <a:ext cx="3" cy="12"/>
              </a:xfrm>
              <a:custGeom>
                <a:avLst/>
                <a:gdLst>
                  <a:gd name="T0" fmla="*/ 0 w 3"/>
                  <a:gd name="T1" fmla="*/ 0 h 12"/>
                  <a:gd name="T2" fmla="*/ 0 w 3"/>
                  <a:gd name="T3" fmla="*/ 3 h 12"/>
                  <a:gd name="T4" fmla="*/ 3 w 3"/>
                  <a:gd name="T5" fmla="*/ 6 h 12"/>
                  <a:gd name="T6" fmla="*/ 3 w 3"/>
                  <a:gd name="T7" fmla="*/ 9 h 12"/>
                  <a:gd name="T8" fmla="*/ 3 w 3"/>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2">
                    <a:moveTo>
                      <a:pt x="0" y="0"/>
                    </a:moveTo>
                    <a:lnTo>
                      <a:pt x="0" y="3"/>
                    </a:lnTo>
                    <a:lnTo>
                      <a:pt x="3" y="6"/>
                    </a:lnTo>
                    <a:lnTo>
                      <a:pt x="3" y="9"/>
                    </a:lnTo>
                    <a:lnTo>
                      <a:pt x="3" y="1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68" name="Line 695">
                <a:extLst>
                  <a:ext uri="{FF2B5EF4-FFF2-40B4-BE49-F238E27FC236}">
                    <a16:creationId xmlns:a16="http://schemas.microsoft.com/office/drawing/2014/main" id="{F461981B-9029-451A-BD2E-88BB27E043BA}"/>
                  </a:ext>
                </a:extLst>
              </p:cNvPr>
              <p:cNvSpPr>
                <a:spLocks noChangeShapeType="1"/>
              </p:cNvSpPr>
              <p:nvPr/>
            </p:nvSpPr>
            <p:spPr bwMode="auto">
              <a:xfrm>
                <a:off x="3494" y="1605"/>
                <a:ext cx="2"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69" name="Line 696">
                <a:extLst>
                  <a:ext uri="{FF2B5EF4-FFF2-40B4-BE49-F238E27FC236}">
                    <a16:creationId xmlns:a16="http://schemas.microsoft.com/office/drawing/2014/main" id="{69545419-DC92-43C5-AE64-D4D12DA3CDFB}"/>
                  </a:ext>
                </a:extLst>
              </p:cNvPr>
              <p:cNvSpPr>
                <a:spLocks noChangeShapeType="1"/>
              </p:cNvSpPr>
              <p:nvPr/>
            </p:nvSpPr>
            <p:spPr bwMode="auto">
              <a:xfrm flipV="1">
                <a:off x="3496" y="1605"/>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70" name="Freeform 697">
                <a:extLst>
                  <a:ext uri="{FF2B5EF4-FFF2-40B4-BE49-F238E27FC236}">
                    <a16:creationId xmlns:a16="http://schemas.microsoft.com/office/drawing/2014/main" id="{C9E033DA-7987-419F-9633-BFC6F1C49939}"/>
                  </a:ext>
                </a:extLst>
              </p:cNvPr>
              <p:cNvSpPr>
                <a:spLocks/>
              </p:cNvSpPr>
              <p:nvPr/>
            </p:nvSpPr>
            <p:spPr bwMode="auto">
              <a:xfrm>
                <a:off x="3499" y="1590"/>
                <a:ext cx="6" cy="15"/>
              </a:xfrm>
              <a:custGeom>
                <a:avLst/>
                <a:gdLst>
                  <a:gd name="T0" fmla="*/ 0 w 6"/>
                  <a:gd name="T1" fmla="*/ 15 h 15"/>
                  <a:gd name="T2" fmla="*/ 0 w 6"/>
                  <a:gd name="T3" fmla="*/ 12 h 15"/>
                  <a:gd name="T4" fmla="*/ 3 w 6"/>
                  <a:gd name="T5" fmla="*/ 6 h 15"/>
                  <a:gd name="T6" fmla="*/ 6 w 6"/>
                  <a:gd name="T7" fmla="*/ 3 h 15"/>
                  <a:gd name="T8" fmla="*/ 6 w 6"/>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5">
                    <a:moveTo>
                      <a:pt x="0" y="15"/>
                    </a:moveTo>
                    <a:lnTo>
                      <a:pt x="0" y="12"/>
                    </a:lnTo>
                    <a:lnTo>
                      <a:pt x="3" y="6"/>
                    </a:lnTo>
                    <a:lnTo>
                      <a:pt x="6"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71" name="Freeform 698">
                <a:extLst>
                  <a:ext uri="{FF2B5EF4-FFF2-40B4-BE49-F238E27FC236}">
                    <a16:creationId xmlns:a16="http://schemas.microsoft.com/office/drawing/2014/main" id="{5BE19592-8B50-41EF-827D-BEA059FECB07}"/>
                  </a:ext>
                </a:extLst>
              </p:cNvPr>
              <p:cNvSpPr>
                <a:spLocks/>
              </p:cNvSpPr>
              <p:nvPr/>
            </p:nvSpPr>
            <p:spPr bwMode="auto">
              <a:xfrm>
                <a:off x="3505" y="1590"/>
                <a:ext cx="3" cy="12"/>
              </a:xfrm>
              <a:custGeom>
                <a:avLst/>
                <a:gdLst>
                  <a:gd name="T0" fmla="*/ 0 w 3"/>
                  <a:gd name="T1" fmla="*/ 0 h 12"/>
                  <a:gd name="T2" fmla="*/ 0 w 3"/>
                  <a:gd name="T3" fmla="*/ 3 h 12"/>
                  <a:gd name="T4" fmla="*/ 3 w 3"/>
                  <a:gd name="T5" fmla="*/ 6 h 12"/>
                  <a:gd name="T6" fmla="*/ 3 w 3"/>
                  <a:gd name="T7" fmla="*/ 9 h 12"/>
                  <a:gd name="T8" fmla="*/ 3 w 3"/>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2">
                    <a:moveTo>
                      <a:pt x="0" y="0"/>
                    </a:moveTo>
                    <a:lnTo>
                      <a:pt x="0" y="3"/>
                    </a:lnTo>
                    <a:lnTo>
                      <a:pt x="3" y="6"/>
                    </a:lnTo>
                    <a:lnTo>
                      <a:pt x="3" y="9"/>
                    </a:lnTo>
                    <a:lnTo>
                      <a:pt x="3" y="1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72" name="Freeform 699">
                <a:extLst>
                  <a:ext uri="{FF2B5EF4-FFF2-40B4-BE49-F238E27FC236}">
                    <a16:creationId xmlns:a16="http://schemas.microsoft.com/office/drawing/2014/main" id="{9E08BDE9-3475-4209-8F6F-D733776AA6CB}"/>
                  </a:ext>
                </a:extLst>
              </p:cNvPr>
              <p:cNvSpPr>
                <a:spLocks/>
              </p:cNvSpPr>
              <p:nvPr/>
            </p:nvSpPr>
            <p:spPr bwMode="auto">
              <a:xfrm>
                <a:off x="3508" y="1599"/>
                <a:ext cx="3" cy="3"/>
              </a:xfrm>
              <a:custGeom>
                <a:avLst/>
                <a:gdLst>
                  <a:gd name="T0" fmla="*/ 0 w 3"/>
                  <a:gd name="T1" fmla="*/ 3 h 3"/>
                  <a:gd name="T2" fmla="*/ 0 w 3"/>
                  <a:gd name="T3" fmla="*/ 3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73" name="Freeform 700">
                <a:extLst>
                  <a:ext uri="{FF2B5EF4-FFF2-40B4-BE49-F238E27FC236}">
                    <a16:creationId xmlns:a16="http://schemas.microsoft.com/office/drawing/2014/main" id="{F06DD5E6-5EE0-448A-9AD3-6A11C3176BC6}"/>
                  </a:ext>
                </a:extLst>
              </p:cNvPr>
              <p:cNvSpPr>
                <a:spLocks/>
              </p:cNvSpPr>
              <p:nvPr/>
            </p:nvSpPr>
            <p:spPr bwMode="auto">
              <a:xfrm>
                <a:off x="3511" y="1599"/>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74" name="Freeform 701">
                <a:extLst>
                  <a:ext uri="{FF2B5EF4-FFF2-40B4-BE49-F238E27FC236}">
                    <a16:creationId xmlns:a16="http://schemas.microsoft.com/office/drawing/2014/main" id="{158C1F30-E49E-4627-80E0-8C5BD6C1DC7E}"/>
                  </a:ext>
                </a:extLst>
              </p:cNvPr>
              <p:cNvSpPr>
                <a:spLocks/>
              </p:cNvSpPr>
              <p:nvPr/>
            </p:nvSpPr>
            <p:spPr bwMode="auto">
              <a:xfrm>
                <a:off x="3514" y="1588"/>
                <a:ext cx="5" cy="11"/>
              </a:xfrm>
              <a:custGeom>
                <a:avLst/>
                <a:gdLst>
                  <a:gd name="T0" fmla="*/ 0 w 5"/>
                  <a:gd name="T1" fmla="*/ 11 h 11"/>
                  <a:gd name="T2" fmla="*/ 3 w 5"/>
                  <a:gd name="T3" fmla="*/ 5 h 11"/>
                  <a:gd name="T4" fmla="*/ 5 w 5"/>
                  <a:gd name="T5" fmla="*/ 0 h 11"/>
                  <a:gd name="T6" fmla="*/ 0 60000 65536"/>
                  <a:gd name="T7" fmla="*/ 0 60000 65536"/>
                  <a:gd name="T8" fmla="*/ 0 60000 65536"/>
                </a:gdLst>
                <a:ahLst/>
                <a:cxnLst>
                  <a:cxn ang="T6">
                    <a:pos x="T0" y="T1"/>
                  </a:cxn>
                  <a:cxn ang="T7">
                    <a:pos x="T2" y="T3"/>
                  </a:cxn>
                  <a:cxn ang="T8">
                    <a:pos x="T4" y="T5"/>
                  </a:cxn>
                </a:cxnLst>
                <a:rect l="0" t="0" r="r" b="b"/>
                <a:pathLst>
                  <a:path w="5" h="11">
                    <a:moveTo>
                      <a:pt x="0" y="11"/>
                    </a:moveTo>
                    <a:lnTo>
                      <a:pt x="3" y="5"/>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75" name="Freeform 702">
                <a:extLst>
                  <a:ext uri="{FF2B5EF4-FFF2-40B4-BE49-F238E27FC236}">
                    <a16:creationId xmlns:a16="http://schemas.microsoft.com/office/drawing/2014/main" id="{6461016F-6B7B-46DD-A319-B9B0CD83269E}"/>
                  </a:ext>
                </a:extLst>
              </p:cNvPr>
              <p:cNvSpPr>
                <a:spLocks/>
              </p:cNvSpPr>
              <p:nvPr/>
            </p:nvSpPr>
            <p:spPr bwMode="auto">
              <a:xfrm>
                <a:off x="3519" y="1570"/>
                <a:ext cx="3" cy="18"/>
              </a:xfrm>
              <a:custGeom>
                <a:avLst/>
                <a:gdLst>
                  <a:gd name="T0" fmla="*/ 0 w 3"/>
                  <a:gd name="T1" fmla="*/ 18 h 18"/>
                  <a:gd name="T2" fmla="*/ 3 w 3"/>
                  <a:gd name="T3" fmla="*/ 9 h 18"/>
                  <a:gd name="T4" fmla="*/ 3 w 3"/>
                  <a:gd name="T5" fmla="*/ 0 h 18"/>
                  <a:gd name="T6" fmla="*/ 0 60000 65536"/>
                  <a:gd name="T7" fmla="*/ 0 60000 65536"/>
                  <a:gd name="T8" fmla="*/ 0 60000 65536"/>
                </a:gdLst>
                <a:ahLst/>
                <a:cxnLst>
                  <a:cxn ang="T6">
                    <a:pos x="T0" y="T1"/>
                  </a:cxn>
                  <a:cxn ang="T7">
                    <a:pos x="T2" y="T3"/>
                  </a:cxn>
                  <a:cxn ang="T8">
                    <a:pos x="T4" y="T5"/>
                  </a:cxn>
                </a:cxnLst>
                <a:rect l="0" t="0" r="r" b="b"/>
                <a:pathLst>
                  <a:path w="3" h="18">
                    <a:moveTo>
                      <a:pt x="0" y="18"/>
                    </a:moveTo>
                    <a:lnTo>
                      <a:pt x="3" y="9"/>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76" name="Freeform 703">
                <a:extLst>
                  <a:ext uri="{FF2B5EF4-FFF2-40B4-BE49-F238E27FC236}">
                    <a16:creationId xmlns:a16="http://schemas.microsoft.com/office/drawing/2014/main" id="{56FC2C27-9BFA-44A0-960C-8CECD2137A24}"/>
                  </a:ext>
                </a:extLst>
              </p:cNvPr>
              <p:cNvSpPr>
                <a:spLocks/>
              </p:cNvSpPr>
              <p:nvPr/>
            </p:nvSpPr>
            <p:spPr bwMode="auto">
              <a:xfrm>
                <a:off x="3522" y="1562"/>
                <a:ext cx="3" cy="8"/>
              </a:xfrm>
              <a:custGeom>
                <a:avLst/>
                <a:gdLst>
                  <a:gd name="T0" fmla="*/ 0 w 3"/>
                  <a:gd name="T1" fmla="*/ 8 h 8"/>
                  <a:gd name="T2" fmla="*/ 0 w 3"/>
                  <a:gd name="T3" fmla="*/ 3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77" name="Freeform 704">
                <a:extLst>
                  <a:ext uri="{FF2B5EF4-FFF2-40B4-BE49-F238E27FC236}">
                    <a16:creationId xmlns:a16="http://schemas.microsoft.com/office/drawing/2014/main" id="{5CA83DA1-CFD8-4B3B-9B02-6BEA84074F38}"/>
                  </a:ext>
                </a:extLst>
              </p:cNvPr>
              <p:cNvSpPr>
                <a:spLocks/>
              </p:cNvSpPr>
              <p:nvPr/>
            </p:nvSpPr>
            <p:spPr bwMode="auto">
              <a:xfrm>
                <a:off x="3525" y="1547"/>
                <a:ext cx="3" cy="15"/>
              </a:xfrm>
              <a:custGeom>
                <a:avLst/>
                <a:gdLst>
                  <a:gd name="T0" fmla="*/ 0 w 3"/>
                  <a:gd name="T1" fmla="*/ 15 h 15"/>
                  <a:gd name="T2" fmla="*/ 0 w 3"/>
                  <a:gd name="T3" fmla="*/ 6 h 15"/>
                  <a:gd name="T4" fmla="*/ 3 w 3"/>
                  <a:gd name="T5" fmla="*/ 3 h 15"/>
                  <a:gd name="T6" fmla="*/ 3 w 3"/>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5">
                    <a:moveTo>
                      <a:pt x="0" y="15"/>
                    </a:moveTo>
                    <a:lnTo>
                      <a:pt x="0" y="6"/>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78" name="Freeform 705">
                <a:extLst>
                  <a:ext uri="{FF2B5EF4-FFF2-40B4-BE49-F238E27FC236}">
                    <a16:creationId xmlns:a16="http://schemas.microsoft.com/office/drawing/2014/main" id="{64C77BBD-53B4-4CA2-8AA0-9F1FFCC508A0}"/>
                  </a:ext>
                </a:extLst>
              </p:cNvPr>
              <p:cNvSpPr>
                <a:spLocks/>
              </p:cNvSpPr>
              <p:nvPr/>
            </p:nvSpPr>
            <p:spPr bwMode="auto">
              <a:xfrm>
                <a:off x="3528" y="1547"/>
                <a:ext cx="6" cy="3"/>
              </a:xfrm>
              <a:custGeom>
                <a:avLst/>
                <a:gdLst>
                  <a:gd name="T0" fmla="*/ 0 w 6"/>
                  <a:gd name="T1" fmla="*/ 0 h 3"/>
                  <a:gd name="T2" fmla="*/ 0 w 6"/>
                  <a:gd name="T3" fmla="*/ 0 h 3"/>
                  <a:gd name="T4" fmla="*/ 3 w 6"/>
                  <a:gd name="T5" fmla="*/ 0 h 3"/>
                  <a:gd name="T6" fmla="*/ 6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0" y="0"/>
                    </a:moveTo>
                    <a:lnTo>
                      <a:pt x="0" y="0"/>
                    </a:lnTo>
                    <a:lnTo>
                      <a:pt x="3" y="0"/>
                    </a:lnTo>
                    <a:lnTo>
                      <a:pt x="6"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79" name="Freeform 706">
                <a:extLst>
                  <a:ext uri="{FF2B5EF4-FFF2-40B4-BE49-F238E27FC236}">
                    <a16:creationId xmlns:a16="http://schemas.microsoft.com/office/drawing/2014/main" id="{6DE5B293-B8EF-4FDD-AE98-37E4A2D54A00}"/>
                  </a:ext>
                </a:extLst>
              </p:cNvPr>
              <p:cNvSpPr>
                <a:spLocks/>
              </p:cNvSpPr>
              <p:nvPr/>
            </p:nvSpPr>
            <p:spPr bwMode="auto">
              <a:xfrm>
                <a:off x="3534" y="1550"/>
                <a:ext cx="3" cy="1"/>
              </a:xfrm>
              <a:custGeom>
                <a:avLst/>
                <a:gdLst>
                  <a:gd name="T0" fmla="*/ 0 w 3"/>
                  <a:gd name="T1" fmla="*/ 0 h 1"/>
                  <a:gd name="T2" fmla="*/ 3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80" name="Freeform 707">
                <a:extLst>
                  <a:ext uri="{FF2B5EF4-FFF2-40B4-BE49-F238E27FC236}">
                    <a16:creationId xmlns:a16="http://schemas.microsoft.com/office/drawing/2014/main" id="{8B5E719A-E8D7-412E-9413-161680AD138D}"/>
                  </a:ext>
                </a:extLst>
              </p:cNvPr>
              <p:cNvSpPr>
                <a:spLocks/>
              </p:cNvSpPr>
              <p:nvPr/>
            </p:nvSpPr>
            <p:spPr bwMode="auto">
              <a:xfrm>
                <a:off x="3537" y="1550"/>
                <a:ext cx="3" cy="9"/>
              </a:xfrm>
              <a:custGeom>
                <a:avLst/>
                <a:gdLst>
                  <a:gd name="T0" fmla="*/ 0 w 3"/>
                  <a:gd name="T1" fmla="*/ 0 h 9"/>
                  <a:gd name="T2" fmla="*/ 0 w 3"/>
                  <a:gd name="T3" fmla="*/ 3 h 9"/>
                  <a:gd name="T4" fmla="*/ 3 w 3"/>
                  <a:gd name="T5" fmla="*/ 9 h 9"/>
                  <a:gd name="T6" fmla="*/ 0 60000 65536"/>
                  <a:gd name="T7" fmla="*/ 0 60000 65536"/>
                  <a:gd name="T8" fmla="*/ 0 60000 65536"/>
                </a:gdLst>
                <a:ahLst/>
                <a:cxnLst>
                  <a:cxn ang="T6">
                    <a:pos x="T0" y="T1"/>
                  </a:cxn>
                  <a:cxn ang="T7">
                    <a:pos x="T2" y="T3"/>
                  </a:cxn>
                  <a:cxn ang="T8">
                    <a:pos x="T4" y="T5"/>
                  </a:cxn>
                </a:cxnLst>
                <a:rect l="0" t="0" r="r" b="b"/>
                <a:pathLst>
                  <a:path w="3" h="9">
                    <a:moveTo>
                      <a:pt x="0" y="0"/>
                    </a:moveTo>
                    <a:lnTo>
                      <a:pt x="0" y="3"/>
                    </a:lnTo>
                    <a:lnTo>
                      <a:pt x="3"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81" name="Freeform 708">
                <a:extLst>
                  <a:ext uri="{FF2B5EF4-FFF2-40B4-BE49-F238E27FC236}">
                    <a16:creationId xmlns:a16="http://schemas.microsoft.com/office/drawing/2014/main" id="{F5DE9C99-59F5-4E94-BEF8-635C10AEE6A9}"/>
                  </a:ext>
                </a:extLst>
              </p:cNvPr>
              <p:cNvSpPr>
                <a:spLocks/>
              </p:cNvSpPr>
              <p:nvPr/>
            </p:nvSpPr>
            <p:spPr bwMode="auto">
              <a:xfrm>
                <a:off x="3540" y="1559"/>
                <a:ext cx="2" cy="20"/>
              </a:xfrm>
              <a:custGeom>
                <a:avLst/>
                <a:gdLst>
                  <a:gd name="T0" fmla="*/ 0 w 2"/>
                  <a:gd name="T1" fmla="*/ 0 h 20"/>
                  <a:gd name="T2" fmla="*/ 0 w 2"/>
                  <a:gd name="T3" fmla="*/ 6 h 20"/>
                  <a:gd name="T4" fmla="*/ 0 w 2"/>
                  <a:gd name="T5" fmla="*/ 11 h 20"/>
                  <a:gd name="T6" fmla="*/ 2 w 2"/>
                  <a:gd name="T7" fmla="*/ 17 h 20"/>
                  <a:gd name="T8" fmla="*/ 2 w 2"/>
                  <a:gd name="T9" fmla="*/ 2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0">
                    <a:moveTo>
                      <a:pt x="0" y="0"/>
                    </a:moveTo>
                    <a:lnTo>
                      <a:pt x="0" y="6"/>
                    </a:lnTo>
                    <a:lnTo>
                      <a:pt x="0" y="11"/>
                    </a:lnTo>
                    <a:lnTo>
                      <a:pt x="2" y="17"/>
                    </a:lnTo>
                    <a:lnTo>
                      <a:pt x="2" y="2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82" name="Freeform 709">
                <a:extLst>
                  <a:ext uri="{FF2B5EF4-FFF2-40B4-BE49-F238E27FC236}">
                    <a16:creationId xmlns:a16="http://schemas.microsoft.com/office/drawing/2014/main" id="{290CC15E-AC82-46F6-8B88-0D624648A135}"/>
                  </a:ext>
                </a:extLst>
              </p:cNvPr>
              <p:cNvSpPr>
                <a:spLocks/>
              </p:cNvSpPr>
              <p:nvPr/>
            </p:nvSpPr>
            <p:spPr bwMode="auto">
              <a:xfrm>
                <a:off x="3542" y="1567"/>
                <a:ext cx="3" cy="12"/>
              </a:xfrm>
              <a:custGeom>
                <a:avLst/>
                <a:gdLst>
                  <a:gd name="T0" fmla="*/ 0 w 3"/>
                  <a:gd name="T1" fmla="*/ 12 h 12"/>
                  <a:gd name="T2" fmla="*/ 0 w 3"/>
                  <a:gd name="T3" fmla="*/ 12 h 12"/>
                  <a:gd name="T4" fmla="*/ 0 w 3"/>
                  <a:gd name="T5" fmla="*/ 6 h 12"/>
                  <a:gd name="T6" fmla="*/ 3 w 3"/>
                  <a:gd name="T7" fmla="*/ 3 h 12"/>
                  <a:gd name="T8" fmla="*/ 3 w 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2">
                    <a:moveTo>
                      <a:pt x="0" y="12"/>
                    </a:moveTo>
                    <a:lnTo>
                      <a:pt x="0" y="12"/>
                    </a:lnTo>
                    <a:lnTo>
                      <a:pt x="0" y="6"/>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83" name="Freeform 710">
                <a:extLst>
                  <a:ext uri="{FF2B5EF4-FFF2-40B4-BE49-F238E27FC236}">
                    <a16:creationId xmlns:a16="http://schemas.microsoft.com/office/drawing/2014/main" id="{2AB2887C-7407-41ED-A7D7-6F8780CFBC3B}"/>
                  </a:ext>
                </a:extLst>
              </p:cNvPr>
              <p:cNvSpPr>
                <a:spLocks/>
              </p:cNvSpPr>
              <p:nvPr/>
            </p:nvSpPr>
            <p:spPr bwMode="auto">
              <a:xfrm>
                <a:off x="3545" y="1567"/>
                <a:ext cx="6" cy="3"/>
              </a:xfrm>
              <a:custGeom>
                <a:avLst/>
                <a:gdLst>
                  <a:gd name="T0" fmla="*/ 0 w 6"/>
                  <a:gd name="T1" fmla="*/ 0 h 3"/>
                  <a:gd name="T2" fmla="*/ 0 w 6"/>
                  <a:gd name="T3" fmla="*/ 0 h 3"/>
                  <a:gd name="T4" fmla="*/ 3 w 6"/>
                  <a:gd name="T5" fmla="*/ 3 h 3"/>
                  <a:gd name="T6" fmla="*/ 6 w 6"/>
                  <a:gd name="T7" fmla="*/ 3 h 3"/>
                  <a:gd name="T8" fmla="*/ 6 w 6"/>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
                    <a:moveTo>
                      <a:pt x="0" y="0"/>
                    </a:moveTo>
                    <a:lnTo>
                      <a:pt x="0" y="0"/>
                    </a:lnTo>
                    <a:lnTo>
                      <a:pt x="3" y="3"/>
                    </a:lnTo>
                    <a:lnTo>
                      <a:pt x="6"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84" name="Freeform 711">
                <a:extLst>
                  <a:ext uri="{FF2B5EF4-FFF2-40B4-BE49-F238E27FC236}">
                    <a16:creationId xmlns:a16="http://schemas.microsoft.com/office/drawing/2014/main" id="{FB3D046D-761D-4D49-8687-020CA5EEAB56}"/>
                  </a:ext>
                </a:extLst>
              </p:cNvPr>
              <p:cNvSpPr>
                <a:spLocks/>
              </p:cNvSpPr>
              <p:nvPr/>
            </p:nvSpPr>
            <p:spPr bwMode="auto">
              <a:xfrm>
                <a:off x="3551" y="1547"/>
                <a:ext cx="3" cy="23"/>
              </a:xfrm>
              <a:custGeom>
                <a:avLst/>
                <a:gdLst>
                  <a:gd name="T0" fmla="*/ 0 w 3"/>
                  <a:gd name="T1" fmla="*/ 23 h 23"/>
                  <a:gd name="T2" fmla="*/ 0 w 3"/>
                  <a:gd name="T3" fmla="*/ 18 h 23"/>
                  <a:gd name="T4" fmla="*/ 3 w 3"/>
                  <a:gd name="T5" fmla="*/ 12 h 23"/>
                  <a:gd name="T6" fmla="*/ 3 w 3"/>
                  <a:gd name="T7" fmla="*/ 3 h 23"/>
                  <a:gd name="T8" fmla="*/ 3 w 3"/>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3">
                    <a:moveTo>
                      <a:pt x="0" y="23"/>
                    </a:moveTo>
                    <a:lnTo>
                      <a:pt x="0" y="18"/>
                    </a:lnTo>
                    <a:lnTo>
                      <a:pt x="3" y="12"/>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85" name="Freeform 712">
                <a:extLst>
                  <a:ext uri="{FF2B5EF4-FFF2-40B4-BE49-F238E27FC236}">
                    <a16:creationId xmlns:a16="http://schemas.microsoft.com/office/drawing/2014/main" id="{B991FE16-8C37-4EE3-8232-9F76B46E369F}"/>
                  </a:ext>
                </a:extLst>
              </p:cNvPr>
              <p:cNvSpPr>
                <a:spLocks/>
              </p:cNvSpPr>
              <p:nvPr/>
            </p:nvSpPr>
            <p:spPr bwMode="auto">
              <a:xfrm>
                <a:off x="3554" y="1547"/>
                <a:ext cx="3" cy="9"/>
              </a:xfrm>
              <a:custGeom>
                <a:avLst/>
                <a:gdLst>
                  <a:gd name="T0" fmla="*/ 0 w 3"/>
                  <a:gd name="T1" fmla="*/ 0 h 9"/>
                  <a:gd name="T2" fmla="*/ 0 w 3"/>
                  <a:gd name="T3" fmla="*/ 0 h 9"/>
                  <a:gd name="T4" fmla="*/ 0 w 3"/>
                  <a:gd name="T5" fmla="*/ 3 h 9"/>
                  <a:gd name="T6" fmla="*/ 3 w 3"/>
                  <a:gd name="T7" fmla="*/ 6 h 9"/>
                  <a:gd name="T8" fmla="*/ 3 w 3"/>
                  <a:gd name="T9" fmla="*/ 9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9">
                    <a:moveTo>
                      <a:pt x="0" y="0"/>
                    </a:moveTo>
                    <a:lnTo>
                      <a:pt x="0" y="0"/>
                    </a:lnTo>
                    <a:lnTo>
                      <a:pt x="0" y="3"/>
                    </a:lnTo>
                    <a:lnTo>
                      <a:pt x="3" y="6"/>
                    </a:lnTo>
                    <a:lnTo>
                      <a:pt x="3"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86" name="Freeform 713">
                <a:extLst>
                  <a:ext uri="{FF2B5EF4-FFF2-40B4-BE49-F238E27FC236}">
                    <a16:creationId xmlns:a16="http://schemas.microsoft.com/office/drawing/2014/main" id="{BCBE11F2-3D12-4DCE-84C9-57C1DA0ED242}"/>
                  </a:ext>
                </a:extLst>
              </p:cNvPr>
              <p:cNvSpPr>
                <a:spLocks/>
              </p:cNvSpPr>
              <p:nvPr/>
            </p:nvSpPr>
            <p:spPr bwMode="auto">
              <a:xfrm>
                <a:off x="3557" y="1556"/>
                <a:ext cx="3" cy="6"/>
              </a:xfrm>
              <a:custGeom>
                <a:avLst/>
                <a:gdLst>
                  <a:gd name="T0" fmla="*/ 0 w 3"/>
                  <a:gd name="T1" fmla="*/ 0 h 6"/>
                  <a:gd name="T2" fmla="*/ 0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0"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87" name="Freeform 714">
                <a:extLst>
                  <a:ext uri="{FF2B5EF4-FFF2-40B4-BE49-F238E27FC236}">
                    <a16:creationId xmlns:a16="http://schemas.microsoft.com/office/drawing/2014/main" id="{46703B29-DF95-476C-A8DC-B6CB4DD5D867}"/>
                  </a:ext>
                </a:extLst>
              </p:cNvPr>
              <p:cNvSpPr>
                <a:spLocks/>
              </p:cNvSpPr>
              <p:nvPr/>
            </p:nvSpPr>
            <p:spPr bwMode="auto">
              <a:xfrm>
                <a:off x="3560" y="1556"/>
                <a:ext cx="6" cy="6"/>
              </a:xfrm>
              <a:custGeom>
                <a:avLst/>
                <a:gdLst>
                  <a:gd name="T0" fmla="*/ 0 w 6"/>
                  <a:gd name="T1" fmla="*/ 6 h 6"/>
                  <a:gd name="T2" fmla="*/ 0 w 6"/>
                  <a:gd name="T3" fmla="*/ 6 h 6"/>
                  <a:gd name="T4" fmla="*/ 3 w 6"/>
                  <a:gd name="T5" fmla="*/ 3 h 6"/>
                  <a:gd name="T6" fmla="*/ 6 w 6"/>
                  <a:gd name="T7" fmla="*/ 0 h 6"/>
                  <a:gd name="T8" fmla="*/ 6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6"/>
                    </a:moveTo>
                    <a:lnTo>
                      <a:pt x="0" y="6"/>
                    </a:ln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88" name="Freeform 715">
                <a:extLst>
                  <a:ext uri="{FF2B5EF4-FFF2-40B4-BE49-F238E27FC236}">
                    <a16:creationId xmlns:a16="http://schemas.microsoft.com/office/drawing/2014/main" id="{51A559A3-8D78-4C8F-B384-63642BA9810D}"/>
                  </a:ext>
                </a:extLst>
              </p:cNvPr>
              <p:cNvSpPr>
                <a:spLocks/>
              </p:cNvSpPr>
              <p:nvPr/>
            </p:nvSpPr>
            <p:spPr bwMode="auto">
              <a:xfrm>
                <a:off x="3566" y="1556"/>
                <a:ext cx="2" cy="17"/>
              </a:xfrm>
              <a:custGeom>
                <a:avLst/>
                <a:gdLst>
                  <a:gd name="T0" fmla="*/ 0 w 2"/>
                  <a:gd name="T1" fmla="*/ 0 h 17"/>
                  <a:gd name="T2" fmla="*/ 0 w 2"/>
                  <a:gd name="T3" fmla="*/ 3 h 17"/>
                  <a:gd name="T4" fmla="*/ 2 w 2"/>
                  <a:gd name="T5" fmla="*/ 9 h 17"/>
                  <a:gd name="T6" fmla="*/ 2 w 2"/>
                  <a:gd name="T7" fmla="*/ 14 h 17"/>
                  <a:gd name="T8" fmla="*/ 2 w 2"/>
                  <a:gd name="T9" fmla="*/ 1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7">
                    <a:moveTo>
                      <a:pt x="0" y="0"/>
                    </a:moveTo>
                    <a:lnTo>
                      <a:pt x="0" y="3"/>
                    </a:lnTo>
                    <a:lnTo>
                      <a:pt x="2" y="9"/>
                    </a:lnTo>
                    <a:lnTo>
                      <a:pt x="2" y="14"/>
                    </a:lnTo>
                    <a:lnTo>
                      <a:pt x="2" y="17"/>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89" name="Freeform 716">
                <a:extLst>
                  <a:ext uri="{FF2B5EF4-FFF2-40B4-BE49-F238E27FC236}">
                    <a16:creationId xmlns:a16="http://schemas.microsoft.com/office/drawing/2014/main" id="{7BB4ED18-3BEF-44AA-8A9E-AD01827A45AC}"/>
                  </a:ext>
                </a:extLst>
              </p:cNvPr>
              <p:cNvSpPr>
                <a:spLocks/>
              </p:cNvSpPr>
              <p:nvPr/>
            </p:nvSpPr>
            <p:spPr bwMode="auto">
              <a:xfrm>
                <a:off x="3568" y="1567"/>
                <a:ext cx="3" cy="6"/>
              </a:xfrm>
              <a:custGeom>
                <a:avLst/>
                <a:gdLst>
                  <a:gd name="T0" fmla="*/ 0 w 3"/>
                  <a:gd name="T1" fmla="*/ 6 h 6"/>
                  <a:gd name="T2" fmla="*/ 0 w 3"/>
                  <a:gd name="T3" fmla="*/ 6 h 6"/>
                  <a:gd name="T4" fmla="*/ 0 w 3"/>
                  <a:gd name="T5" fmla="*/ 6 h 6"/>
                  <a:gd name="T6" fmla="*/ 3 w 3"/>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6">
                    <a:moveTo>
                      <a:pt x="0" y="6"/>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90" name="Freeform 717">
                <a:extLst>
                  <a:ext uri="{FF2B5EF4-FFF2-40B4-BE49-F238E27FC236}">
                    <a16:creationId xmlns:a16="http://schemas.microsoft.com/office/drawing/2014/main" id="{E89AF177-32CC-4E9E-91D2-948AFFC21AC3}"/>
                  </a:ext>
                </a:extLst>
              </p:cNvPr>
              <p:cNvSpPr>
                <a:spLocks/>
              </p:cNvSpPr>
              <p:nvPr/>
            </p:nvSpPr>
            <p:spPr bwMode="auto">
              <a:xfrm>
                <a:off x="3571" y="1559"/>
                <a:ext cx="3" cy="8"/>
              </a:xfrm>
              <a:custGeom>
                <a:avLst/>
                <a:gdLst>
                  <a:gd name="T0" fmla="*/ 0 w 3"/>
                  <a:gd name="T1" fmla="*/ 8 h 8"/>
                  <a:gd name="T2" fmla="*/ 0 w 3"/>
                  <a:gd name="T3" fmla="*/ 6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91" name="Freeform 718">
                <a:extLst>
                  <a:ext uri="{FF2B5EF4-FFF2-40B4-BE49-F238E27FC236}">
                    <a16:creationId xmlns:a16="http://schemas.microsoft.com/office/drawing/2014/main" id="{88E54922-A457-49DA-9C69-57CE5B4056C3}"/>
                  </a:ext>
                </a:extLst>
              </p:cNvPr>
              <p:cNvSpPr>
                <a:spLocks/>
              </p:cNvSpPr>
              <p:nvPr/>
            </p:nvSpPr>
            <p:spPr bwMode="auto">
              <a:xfrm>
                <a:off x="3574" y="1542"/>
                <a:ext cx="6" cy="17"/>
              </a:xfrm>
              <a:custGeom>
                <a:avLst/>
                <a:gdLst>
                  <a:gd name="T0" fmla="*/ 0 w 6"/>
                  <a:gd name="T1" fmla="*/ 17 h 17"/>
                  <a:gd name="T2" fmla="*/ 3 w 6"/>
                  <a:gd name="T3" fmla="*/ 8 h 17"/>
                  <a:gd name="T4" fmla="*/ 6 w 6"/>
                  <a:gd name="T5" fmla="*/ 0 h 17"/>
                  <a:gd name="T6" fmla="*/ 0 60000 65536"/>
                  <a:gd name="T7" fmla="*/ 0 60000 65536"/>
                  <a:gd name="T8" fmla="*/ 0 60000 65536"/>
                </a:gdLst>
                <a:ahLst/>
                <a:cxnLst>
                  <a:cxn ang="T6">
                    <a:pos x="T0" y="T1"/>
                  </a:cxn>
                  <a:cxn ang="T7">
                    <a:pos x="T2" y="T3"/>
                  </a:cxn>
                  <a:cxn ang="T8">
                    <a:pos x="T4" y="T5"/>
                  </a:cxn>
                </a:cxnLst>
                <a:rect l="0" t="0" r="r" b="b"/>
                <a:pathLst>
                  <a:path w="6" h="17">
                    <a:moveTo>
                      <a:pt x="0" y="17"/>
                    </a:moveTo>
                    <a:lnTo>
                      <a:pt x="3" y="8"/>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92" name="Freeform 719">
                <a:extLst>
                  <a:ext uri="{FF2B5EF4-FFF2-40B4-BE49-F238E27FC236}">
                    <a16:creationId xmlns:a16="http://schemas.microsoft.com/office/drawing/2014/main" id="{973BC5A3-8F62-4657-A691-631A97626A3C}"/>
                  </a:ext>
                </a:extLst>
              </p:cNvPr>
              <p:cNvSpPr>
                <a:spLocks/>
              </p:cNvSpPr>
              <p:nvPr/>
            </p:nvSpPr>
            <p:spPr bwMode="auto">
              <a:xfrm>
                <a:off x="3580" y="1536"/>
                <a:ext cx="3" cy="6"/>
              </a:xfrm>
              <a:custGeom>
                <a:avLst/>
                <a:gdLst>
                  <a:gd name="T0" fmla="*/ 0 w 3"/>
                  <a:gd name="T1" fmla="*/ 6 h 6"/>
                  <a:gd name="T2" fmla="*/ 3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93" name="Freeform 720">
                <a:extLst>
                  <a:ext uri="{FF2B5EF4-FFF2-40B4-BE49-F238E27FC236}">
                    <a16:creationId xmlns:a16="http://schemas.microsoft.com/office/drawing/2014/main" id="{B44A715A-37F9-4FF5-B3C3-2C0D8F5BA292}"/>
                  </a:ext>
                </a:extLst>
              </p:cNvPr>
              <p:cNvSpPr>
                <a:spLocks/>
              </p:cNvSpPr>
              <p:nvPr/>
            </p:nvSpPr>
            <p:spPr bwMode="auto">
              <a:xfrm>
                <a:off x="3583" y="1536"/>
                <a:ext cx="3" cy="8"/>
              </a:xfrm>
              <a:custGeom>
                <a:avLst/>
                <a:gdLst>
                  <a:gd name="T0" fmla="*/ 0 w 3"/>
                  <a:gd name="T1" fmla="*/ 0 h 8"/>
                  <a:gd name="T2" fmla="*/ 0 w 3"/>
                  <a:gd name="T3" fmla="*/ 3 h 8"/>
                  <a:gd name="T4" fmla="*/ 0 w 3"/>
                  <a:gd name="T5" fmla="*/ 6 h 8"/>
                  <a:gd name="T6" fmla="*/ 3 w 3"/>
                  <a:gd name="T7" fmla="*/ 8 h 8"/>
                  <a:gd name="T8" fmla="*/ 3 w 3"/>
                  <a:gd name="T9" fmla="*/ 8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8">
                    <a:moveTo>
                      <a:pt x="0" y="0"/>
                    </a:moveTo>
                    <a:lnTo>
                      <a:pt x="0" y="3"/>
                    </a:lnTo>
                    <a:lnTo>
                      <a:pt x="0" y="6"/>
                    </a:lnTo>
                    <a:lnTo>
                      <a:pt x="3" y="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94" name="Freeform 721">
                <a:extLst>
                  <a:ext uri="{FF2B5EF4-FFF2-40B4-BE49-F238E27FC236}">
                    <a16:creationId xmlns:a16="http://schemas.microsoft.com/office/drawing/2014/main" id="{0F808CC0-711A-41DA-8F8C-2D4B4EC8B382}"/>
                  </a:ext>
                </a:extLst>
              </p:cNvPr>
              <p:cNvSpPr>
                <a:spLocks/>
              </p:cNvSpPr>
              <p:nvPr/>
            </p:nvSpPr>
            <p:spPr bwMode="auto">
              <a:xfrm>
                <a:off x="3586" y="1533"/>
                <a:ext cx="3" cy="11"/>
              </a:xfrm>
              <a:custGeom>
                <a:avLst/>
                <a:gdLst>
                  <a:gd name="T0" fmla="*/ 0 w 3"/>
                  <a:gd name="T1" fmla="*/ 11 h 11"/>
                  <a:gd name="T2" fmla="*/ 0 w 3"/>
                  <a:gd name="T3" fmla="*/ 9 h 11"/>
                  <a:gd name="T4" fmla="*/ 0 w 3"/>
                  <a:gd name="T5" fmla="*/ 6 h 11"/>
                  <a:gd name="T6" fmla="*/ 3 w 3"/>
                  <a:gd name="T7" fmla="*/ 0 h 11"/>
                  <a:gd name="T8" fmla="*/ 3 w 3"/>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1">
                    <a:moveTo>
                      <a:pt x="0" y="11"/>
                    </a:moveTo>
                    <a:lnTo>
                      <a:pt x="0" y="9"/>
                    </a:ln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95" name="Freeform 722">
                <a:extLst>
                  <a:ext uri="{FF2B5EF4-FFF2-40B4-BE49-F238E27FC236}">
                    <a16:creationId xmlns:a16="http://schemas.microsoft.com/office/drawing/2014/main" id="{0AF1DB8D-9603-48FD-86C4-0D0C06D2757D}"/>
                  </a:ext>
                </a:extLst>
              </p:cNvPr>
              <p:cNvSpPr>
                <a:spLocks/>
              </p:cNvSpPr>
              <p:nvPr/>
            </p:nvSpPr>
            <p:spPr bwMode="auto">
              <a:xfrm>
                <a:off x="3589" y="1533"/>
                <a:ext cx="5" cy="20"/>
              </a:xfrm>
              <a:custGeom>
                <a:avLst/>
                <a:gdLst>
                  <a:gd name="T0" fmla="*/ 0 w 5"/>
                  <a:gd name="T1" fmla="*/ 0 h 20"/>
                  <a:gd name="T2" fmla="*/ 0 w 5"/>
                  <a:gd name="T3" fmla="*/ 3 h 20"/>
                  <a:gd name="T4" fmla="*/ 2 w 5"/>
                  <a:gd name="T5" fmla="*/ 9 h 20"/>
                  <a:gd name="T6" fmla="*/ 5 w 5"/>
                  <a:gd name="T7" fmla="*/ 17 h 20"/>
                  <a:gd name="T8" fmla="*/ 5 w 5"/>
                  <a:gd name="T9" fmla="*/ 2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0">
                    <a:moveTo>
                      <a:pt x="0" y="0"/>
                    </a:moveTo>
                    <a:lnTo>
                      <a:pt x="0" y="3"/>
                    </a:lnTo>
                    <a:lnTo>
                      <a:pt x="2" y="9"/>
                    </a:lnTo>
                    <a:lnTo>
                      <a:pt x="5" y="17"/>
                    </a:lnTo>
                    <a:lnTo>
                      <a:pt x="5" y="2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96" name="Freeform 723">
                <a:extLst>
                  <a:ext uri="{FF2B5EF4-FFF2-40B4-BE49-F238E27FC236}">
                    <a16:creationId xmlns:a16="http://schemas.microsoft.com/office/drawing/2014/main" id="{D1E2A21F-85CB-47B0-9CB8-E302959B21DA}"/>
                  </a:ext>
                </a:extLst>
              </p:cNvPr>
              <p:cNvSpPr>
                <a:spLocks/>
              </p:cNvSpPr>
              <p:nvPr/>
            </p:nvSpPr>
            <p:spPr bwMode="auto">
              <a:xfrm>
                <a:off x="3594" y="1553"/>
                <a:ext cx="3" cy="1"/>
              </a:xfrm>
              <a:custGeom>
                <a:avLst/>
                <a:gdLst>
                  <a:gd name="T0" fmla="*/ 0 w 3"/>
                  <a:gd name="T1" fmla="*/ 0 h 1"/>
                  <a:gd name="T2" fmla="*/ 3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97" name="Freeform 724">
                <a:extLst>
                  <a:ext uri="{FF2B5EF4-FFF2-40B4-BE49-F238E27FC236}">
                    <a16:creationId xmlns:a16="http://schemas.microsoft.com/office/drawing/2014/main" id="{A6BA9BB7-6CE9-4C42-998C-49392BC80C4B}"/>
                  </a:ext>
                </a:extLst>
              </p:cNvPr>
              <p:cNvSpPr>
                <a:spLocks/>
              </p:cNvSpPr>
              <p:nvPr/>
            </p:nvSpPr>
            <p:spPr bwMode="auto">
              <a:xfrm>
                <a:off x="3597" y="1553"/>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98" name="Freeform 725">
                <a:extLst>
                  <a:ext uri="{FF2B5EF4-FFF2-40B4-BE49-F238E27FC236}">
                    <a16:creationId xmlns:a16="http://schemas.microsoft.com/office/drawing/2014/main" id="{8FCC87CD-61C1-436D-9D43-5C5D286C807B}"/>
                  </a:ext>
                </a:extLst>
              </p:cNvPr>
              <p:cNvSpPr>
                <a:spLocks/>
              </p:cNvSpPr>
              <p:nvPr/>
            </p:nvSpPr>
            <p:spPr bwMode="auto">
              <a:xfrm>
                <a:off x="3600" y="1547"/>
                <a:ext cx="3" cy="6"/>
              </a:xfrm>
              <a:custGeom>
                <a:avLst/>
                <a:gdLst>
                  <a:gd name="T0" fmla="*/ 0 w 3"/>
                  <a:gd name="T1" fmla="*/ 6 h 6"/>
                  <a:gd name="T2" fmla="*/ 0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99" name="Freeform 726">
                <a:extLst>
                  <a:ext uri="{FF2B5EF4-FFF2-40B4-BE49-F238E27FC236}">
                    <a16:creationId xmlns:a16="http://schemas.microsoft.com/office/drawing/2014/main" id="{23EBD242-BCBB-47AD-A6DD-A4BBC19B9EC8}"/>
                  </a:ext>
                </a:extLst>
              </p:cNvPr>
              <p:cNvSpPr>
                <a:spLocks/>
              </p:cNvSpPr>
              <p:nvPr/>
            </p:nvSpPr>
            <p:spPr bwMode="auto">
              <a:xfrm>
                <a:off x="3603" y="1544"/>
                <a:ext cx="6" cy="3"/>
              </a:xfrm>
              <a:custGeom>
                <a:avLst/>
                <a:gdLst>
                  <a:gd name="T0" fmla="*/ 0 w 6"/>
                  <a:gd name="T1" fmla="*/ 3 h 3"/>
                  <a:gd name="T2" fmla="*/ 3 w 6"/>
                  <a:gd name="T3" fmla="*/ 3 h 3"/>
                  <a:gd name="T4" fmla="*/ 6 w 6"/>
                  <a:gd name="T5" fmla="*/ 0 h 3"/>
                  <a:gd name="T6" fmla="*/ 0 60000 65536"/>
                  <a:gd name="T7" fmla="*/ 0 60000 65536"/>
                  <a:gd name="T8" fmla="*/ 0 60000 65536"/>
                </a:gdLst>
                <a:ahLst/>
                <a:cxnLst>
                  <a:cxn ang="T6">
                    <a:pos x="T0" y="T1"/>
                  </a:cxn>
                  <a:cxn ang="T7">
                    <a:pos x="T2" y="T3"/>
                  </a:cxn>
                  <a:cxn ang="T8">
                    <a:pos x="T4" y="T5"/>
                  </a:cxn>
                </a:cxnLst>
                <a:rect l="0" t="0" r="r" b="b"/>
                <a:pathLst>
                  <a:path w="6" h="3">
                    <a:moveTo>
                      <a:pt x="0" y="3"/>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00" name="Freeform 727">
                <a:extLst>
                  <a:ext uri="{FF2B5EF4-FFF2-40B4-BE49-F238E27FC236}">
                    <a16:creationId xmlns:a16="http://schemas.microsoft.com/office/drawing/2014/main" id="{F2AA19F9-B433-4FB8-9D43-BDE4983271CA}"/>
                  </a:ext>
                </a:extLst>
              </p:cNvPr>
              <p:cNvSpPr>
                <a:spLocks/>
              </p:cNvSpPr>
              <p:nvPr/>
            </p:nvSpPr>
            <p:spPr bwMode="auto">
              <a:xfrm>
                <a:off x="3609" y="1536"/>
                <a:ext cx="3" cy="8"/>
              </a:xfrm>
              <a:custGeom>
                <a:avLst/>
                <a:gdLst>
                  <a:gd name="T0" fmla="*/ 0 w 3"/>
                  <a:gd name="T1" fmla="*/ 8 h 8"/>
                  <a:gd name="T2" fmla="*/ 3 w 3"/>
                  <a:gd name="T3" fmla="*/ 3 h 8"/>
                  <a:gd name="T4" fmla="*/ 3 w 3"/>
                  <a:gd name="T5" fmla="*/ 0 h 8"/>
                  <a:gd name="T6" fmla="*/ 3 w 3"/>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8">
                    <a:moveTo>
                      <a:pt x="0" y="8"/>
                    </a:move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01" name="Freeform 728">
                <a:extLst>
                  <a:ext uri="{FF2B5EF4-FFF2-40B4-BE49-F238E27FC236}">
                    <a16:creationId xmlns:a16="http://schemas.microsoft.com/office/drawing/2014/main" id="{386FB600-83FC-4100-B7DE-044EAD8BC66A}"/>
                  </a:ext>
                </a:extLst>
              </p:cNvPr>
              <p:cNvSpPr>
                <a:spLocks/>
              </p:cNvSpPr>
              <p:nvPr/>
            </p:nvSpPr>
            <p:spPr bwMode="auto">
              <a:xfrm>
                <a:off x="3612" y="1536"/>
                <a:ext cx="2" cy="8"/>
              </a:xfrm>
              <a:custGeom>
                <a:avLst/>
                <a:gdLst>
                  <a:gd name="T0" fmla="*/ 0 w 2"/>
                  <a:gd name="T1" fmla="*/ 0 h 8"/>
                  <a:gd name="T2" fmla="*/ 0 w 2"/>
                  <a:gd name="T3" fmla="*/ 0 h 8"/>
                  <a:gd name="T4" fmla="*/ 0 w 2"/>
                  <a:gd name="T5" fmla="*/ 3 h 8"/>
                  <a:gd name="T6" fmla="*/ 2 w 2"/>
                  <a:gd name="T7" fmla="*/ 8 h 8"/>
                  <a:gd name="T8" fmla="*/ 2 w 2"/>
                  <a:gd name="T9" fmla="*/ 8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8">
                    <a:moveTo>
                      <a:pt x="0" y="0"/>
                    </a:moveTo>
                    <a:lnTo>
                      <a:pt x="0" y="0"/>
                    </a:lnTo>
                    <a:lnTo>
                      <a:pt x="0" y="3"/>
                    </a:lnTo>
                    <a:lnTo>
                      <a:pt x="2" y="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02" name="Freeform 729">
                <a:extLst>
                  <a:ext uri="{FF2B5EF4-FFF2-40B4-BE49-F238E27FC236}">
                    <a16:creationId xmlns:a16="http://schemas.microsoft.com/office/drawing/2014/main" id="{97829E96-0EFF-4E99-8048-47C783E0843B}"/>
                  </a:ext>
                </a:extLst>
              </p:cNvPr>
              <p:cNvSpPr>
                <a:spLocks/>
              </p:cNvSpPr>
              <p:nvPr/>
            </p:nvSpPr>
            <p:spPr bwMode="auto">
              <a:xfrm>
                <a:off x="3614" y="1536"/>
                <a:ext cx="3" cy="8"/>
              </a:xfrm>
              <a:custGeom>
                <a:avLst/>
                <a:gdLst>
                  <a:gd name="T0" fmla="*/ 0 w 3"/>
                  <a:gd name="T1" fmla="*/ 8 h 8"/>
                  <a:gd name="T2" fmla="*/ 0 w 3"/>
                  <a:gd name="T3" fmla="*/ 8 h 8"/>
                  <a:gd name="T4" fmla="*/ 0 w 3"/>
                  <a:gd name="T5" fmla="*/ 6 h 8"/>
                  <a:gd name="T6" fmla="*/ 3 w 3"/>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8">
                    <a:moveTo>
                      <a:pt x="0" y="8"/>
                    </a:moveTo>
                    <a:lnTo>
                      <a:pt x="0" y="8"/>
                    </a:ln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03" name="Freeform 730">
                <a:extLst>
                  <a:ext uri="{FF2B5EF4-FFF2-40B4-BE49-F238E27FC236}">
                    <a16:creationId xmlns:a16="http://schemas.microsoft.com/office/drawing/2014/main" id="{DC067E4F-8EE8-42C4-824A-66E1644BFAB2}"/>
                  </a:ext>
                </a:extLst>
              </p:cNvPr>
              <p:cNvSpPr>
                <a:spLocks/>
              </p:cNvSpPr>
              <p:nvPr/>
            </p:nvSpPr>
            <p:spPr bwMode="auto">
              <a:xfrm>
                <a:off x="3617" y="1536"/>
                <a:ext cx="6" cy="1"/>
              </a:xfrm>
              <a:custGeom>
                <a:avLst/>
                <a:gdLst>
                  <a:gd name="T0" fmla="*/ 0 w 6"/>
                  <a:gd name="T1" fmla="*/ 0 h 1"/>
                  <a:gd name="T2" fmla="*/ 3 w 6"/>
                  <a:gd name="T3" fmla="*/ 0 h 1"/>
                  <a:gd name="T4" fmla="*/ 6 w 6"/>
                  <a:gd name="T5" fmla="*/ 0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04" name="Freeform 731">
                <a:extLst>
                  <a:ext uri="{FF2B5EF4-FFF2-40B4-BE49-F238E27FC236}">
                    <a16:creationId xmlns:a16="http://schemas.microsoft.com/office/drawing/2014/main" id="{FEF3E2EB-7CEA-4FC0-83D2-8276635094B3}"/>
                  </a:ext>
                </a:extLst>
              </p:cNvPr>
              <p:cNvSpPr>
                <a:spLocks/>
              </p:cNvSpPr>
              <p:nvPr/>
            </p:nvSpPr>
            <p:spPr bwMode="auto">
              <a:xfrm>
                <a:off x="3623" y="1536"/>
                <a:ext cx="3" cy="14"/>
              </a:xfrm>
              <a:custGeom>
                <a:avLst/>
                <a:gdLst>
                  <a:gd name="T0" fmla="*/ 0 w 3"/>
                  <a:gd name="T1" fmla="*/ 0 h 14"/>
                  <a:gd name="T2" fmla="*/ 3 w 3"/>
                  <a:gd name="T3" fmla="*/ 6 h 14"/>
                  <a:gd name="T4" fmla="*/ 3 w 3"/>
                  <a:gd name="T5" fmla="*/ 14 h 14"/>
                  <a:gd name="T6" fmla="*/ 0 60000 65536"/>
                  <a:gd name="T7" fmla="*/ 0 60000 65536"/>
                  <a:gd name="T8" fmla="*/ 0 60000 65536"/>
                </a:gdLst>
                <a:ahLst/>
                <a:cxnLst>
                  <a:cxn ang="T6">
                    <a:pos x="T0" y="T1"/>
                  </a:cxn>
                  <a:cxn ang="T7">
                    <a:pos x="T2" y="T3"/>
                  </a:cxn>
                  <a:cxn ang="T8">
                    <a:pos x="T4" y="T5"/>
                  </a:cxn>
                </a:cxnLst>
                <a:rect l="0" t="0" r="r" b="b"/>
                <a:pathLst>
                  <a:path w="3" h="14">
                    <a:moveTo>
                      <a:pt x="0" y="0"/>
                    </a:moveTo>
                    <a:lnTo>
                      <a:pt x="3" y="6"/>
                    </a:lnTo>
                    <a:lnTo>
                      <a:pt x="3" y="14"/>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05" name="Freeform 732">
                <a:extLst>
                  <a:ext uri="{FF2B5EF4-FFF2-40B4-BE49-F238E27FC236}">
                    <a16:creationId xmlns:a16="http://schemas.microsoft.com/office/drawing/2014/main" id="{86EE5291-939F-4573-B214-4AFEE6881D51}"/>
                  </a:ext>
                </a:extLst>
              </p:cNvPr>
              <p:cNvSpPr>
                <a:spLocks/>
              </p:cNvSpPr>
              <p:nvPr/>
            </p:nvSpPr>
            <p:spPr bwMode="auto">
              <a:xfrm>
                <a:off x="3626" y="1550"/>
                <a:ext cx="3" cy="12"/>
              </a:xfrm>
              <a:custGeom>
                <a:avLst/>
                <a:gdLst>
                  <a:gd name="T0" fmla="*/ 0 w 3"/>
                  <a:gd name="T1" fmla="*/ 0 h 12"/>
                  <a:gd name="T2" fmla="*/ 0 w 3"/>
                  <a:gd name="T3" fmla="*/ 9 h 12"/>
                  <a:gd name="T4" fmla="*/ 3 w 3"/>
                  <a:gd name="T5" fmla="*/ 12 h 12"/>
                  <a:gd name="T6" fmla="*/ 3 w 3"/>
                  <a:gd name="T7" fmla="*/ 12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2">
                    <a:moveTo>
                      <a:pt x="0" y="0"/>
                    </a:moveTo>
                    <a:lnTo>
                      <a:pt x="0" y="9"/>
                    </a:lnTo>
                    <a:lnTo>
                      <a:pt x="3" y="1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06" name="Freeform 733">
                <a:extLst>
                  <a:ext uri="{FF2B5EF4-FFF2-40B4-BE49-F238E27FC236}">
                    <a16:creationId xmlns:a16="http://schemas.microsoft.com/office/drawing/2014/main" id="{C40DF647-1637-4671-B29F-E018E95AAD42}"/>
                  </a:ext>
                </a:extLst>
              </p:cNvPr>
              <p:cNvSpPr>
                <a:spLocks/>
              </p:cNvSpPr>
              <p:nvPr/>
            </p:nvSpPr>
            <p:spPr bwMode="auto">
              <a:xfrm>
                <a:off x="3629" y="1547"/>
                <a:ext cx="3" cy="15"/>
              </a:xfrm>
              <a:custGeom>
                <a:avLst/>
                <a:gdLst>
                  <a:gd name="T0" fmla="*/ 0 w 3"/>
                  <a:gd name="T1" fmla="*/ 15 h 15"/>
                  <a:gd name="T2" fmla="*/ 0 w 3"/>
                  <a:gd name="T3" fmla="*/ 12 h 15"/>
                  <a:gd name="T4" fmla="*/ 0 w 3"/>
                  <a:gd name="T5" fmla="*/ 9 h 15"/>
                  <a:gd name="T6" fmla="*/ 3 w 3"/>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5">
                    <a:moveTo>
                      <a:pt x="0" y="15"/>
                    </a:moveTo>
                    <a:lnTo>
                      <a:pt x="0" y="12"/>
                    </a:lnTo>
                    <a:lnTo>
                      <a:pt x="0" y="9"/>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07" name="Line 734">
                <a:extLst>
                  <a:ext uri="{FF2B5EF4-FFF2-40B4-BE49-F238E27FC236}">
                    <a16:creationId xmlns:a16="http://schemas.microsoft.com/office/drawing/2014/main" id="{F35E6CBE-7A11-44BF-A0FE-C8273616D450}"/>
                  </a:ext>
                </a:extLst>
              </p:cNvPr>
              <p:cNvSpPr>
                <a:spLocks noChangeShapeType="1"/>
              </p:cNvSpPr>
              <p:nvPr/>
            </p:nvSpPr>
            <p:spPr bwMode="auto">
              <a:xfrm flipV="1">
                <a:off x="3632" y="1530"/>
                <a:ext cx="3" cy="17"/>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08" name="Freeform 735">
                <a:extLst>
                  <a:ext uri="{FF2B5EF4-FFF2-40B4-BE49-F238E27FC236}">
                    <a16:creationId xmlns:a16="http://schemas.microsoft.com/office/drawing/2014/main" id="{FCC64717-FA1D-4922-9667-F7B39730054D}"/>
                  </a:ext>
                </a:extLst>
              </p:cNvPr>
              <p:cNvSpPr>
                <a:spLocks/>
              </p:cNvSpPr>
              <p:nvPr/>
            </p:nvSpPr>
            <p:spPr bwMode="auto">
              <a:xfrm>
                <a:off x="3635" y="1513"/>
                <a:ext cx="5" cy="17"/>
              </a:xfrm>
              <a:custGeom>
                <a:avLst/>
                <a:gdLst>
                  <a:gd name="T0" fmla="*/ 0 w 5"/>
                  <a:gd name="T1" fmla="*/ 17 h 17"/>
                  <a:gd name="T2" fmla="*/ 3 w 5"/>
                  <a:gd name="T3" fmla="*/ 5 h 17"/>
                  <a:gd name="T4" fmla="*/ 5 w 5"/>
                  <a:gd name="T5" fmla="*/ 3 h 17"/>
                  <a:gd name="T6" fmla="*/ 5 w 5"/>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7">
                    <a:moveTo>
                      <a:pt x="0" y="17"/>
                    </a:moveTo>
                    <a:lnTo>
                      <a:pt x="3" y="5"/>
                    </a:lnTo>
                    <a:lnTo>
                      <a:pt x="5" y="3"/>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09" name="Freeform 736">
                <a:extLst>
                  <a:ext uri="{FF2B5EF4-FFF2-40B4-BE49-F238E27FC236}">
                    <a16:creationId xmlns:a16="http://schemas.microsoft.com/office/drawing/2014/main" id="{ED1C6450-726A-4B59-9EA5-1636E0183F09}"/>
                  </a:ext>
                </a:extLst>
              </p:cNvPr>
              <p:cNvSpPr>
                <a:spLocks/>
              </p:cNvSpPr>
              <p:nvPr/>
            </p:nvSpPr>
            <p:spPr bwMode="auto">
              <a:xfrm>
                <a:off x="3640" y="1513"/>
                <a:ext cx="3" cy="8"/>
              </a:xfrm>
              <a:custGeom>
                <a:avLst/>
                <a:gdLst>
                  <a:gd name="T0" fmla="*/ 0 w 3"/>
                  <a:gd name="T1" fmla="*/ 0 h 8"/>
                  <a:gd name="T2" fmla="*/ 0 w 3"/>
                  <a:gd name="T3" fmla="*/ 0 h 8"/>
                  <a:gd name="T4" fmla="*/ 3 w 3"/>
                  <a:gd name="T5" fmla="*/ 3 h 8"/>
                  <a:gd name="T6" fmla="*/ 3 w 3"/>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8">
                    <a:moveTo>
                      <a:pt x="0" y="0"/>
                    </a:moveTo>
                    <a:lnTo>
                      <a:pt x="0" y="0"/>
                    </a:lnTo>
                    <a:lnTo>
                      <a:pt x="3" y="3"/>
                    </a:lnTo>
                    <a:lnTo>
                      <a:pt x="3" y="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10" name="Freeform 737">
                <a:extLst>
                  <a:ext uri="{FF2B5EF4-FFF2-40B4-BE49-F238E27FC236}">
                    <a16:creationId xmlns:a16="http://schemas.microsoft.com/office/drawing/2014/main" id="{660013C4-C46A-48D8-8ABB-47CB94A2BC0B}"/>
                  </a:ext>
                </a:extLst>
              </p:cNvPr>
              <p:cNvSpPr>
                <a:spLocks/>
              </p:cNvSpPr>
              <p:nvPr/>
            </p:nvSpPr>
            <p:spPr bwMode="auto">
              <a:xfrm>
                <a:off x="3643" y="1521"/>
                <a:ext cx="3" cy="23"/>
              </a:xfrm>
              <a:custGeom>
                <a:avLst/>
                <a:gdLst>
                  <a:gd name="T0" fmla="*/ 0 w 3"/>
                  <a:gd name="T1" fmla="*/ 0 h 23"/>
                  <a:gd name="T2" fmla="*/ 0 w 3"/>
                  <a:gd name="T3" fmla="*/ 6 h 23"/>
                  <a:gd name="T4" fmla="*/ 0 w 3"/>
                  <a:gd name="T5" fmla="*/ 12 h 23"/>
                  <a:gd name="T6" fmla="*/ 3 w 3"/>
                  <a:gd name="T7" fmla="*/ 18 h 23"/>
                  <a:gd name="T8" fmla="*/ 3 w 3"/>
                  <a:gd name="T9" fmla="*/ 23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3">
                    <a:moveTo>
                      <a:pt x="0" y="0"/>
                    </a:moveTo>
                    <a:lnTo>
                      <a:pt x="0" y="6"/>
                    </a:lnTo>
                    <a:lnTo>
                      <a:pt x="0" y="12"/>
                    </a:lnTo>
                    <a:lnTo>
                      <a:pt x="3" y="18"/>
                    </a:lnTo>
                    <a:lnTo>
                      <a:pt x="3" y="2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11" name="Freeform 738">
                <a:extLst>
                  <a:ext uri="{FF2B5EF4-FFF2-40B4-BE49-F238E27FC236}">
                    <a16:creationId xmlns:a16="http://schemas.microsoft.com/office/drawing/2014/main" id="{1091C785-0E53-453C-A2E5-530F0AEEA7A0}"/>
                  </a:ext>
                </a:extLst>
              </p:cNvPr>
              <p:cNvSpPr>
                <a:spLocks/>
              </p:cNvSpPr>
              <p:nvPr/>
            </p:nvSpPr>
            <p:spPr bwMode="auto">
              <a:xfrm>
                <a:off x="3646" y="1544"/>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12" name="Freeform 739">
                <a:extLst>
                  <a:ext uri="{FF2B5EF4-FFF2-40B4-BE49-F238E27FC236}">
                    <a16:creationId xmlns:a16="http://schemas.microsoft.com/office/drawing/2014/main" id="{CEE756CD-CD92-478A-A690-CB2CF0ABDCC0}"/>
                  </a:ext>
                </a:extLst>
              </p:cNvPr>
              <p:cNvSpPr>
                <a:spLocks/>
              </p:cNvSpPr>
              <p:nvPr/>
            </p:nvSpPr>
            <p:spPr bwMode="auto">
              <a:xfrm>
                <a:off x="3649" y="1544"/>
                <a:ext cx="6" cy="6"/>
              </a:xfrm>
              <a:custGeom>
                <a:avLst/>
                <a:gdLst>
                  <a:gd name="T0" fmla="*/ 0 w 6"/>
                  <a:gd name="T1" fmla="*/ 0 h 6"/>
                  <a:gd name="T2" fmla="*/ 3 w 6"/>
                  <a:gd name="T3" fmla="*/ 3 h 6"/>
                  <a:gd name="T4" fmla="*/ 6 w 6"/>
                  <a:gd name="T5" fmla="*/ 6 h 6"/>
                  <a:gd name="T6" fmla="*/ 0 60000 65536"/>
                  <a:gd name="T7" fmla="*/ 0 60000 65536"/>
                  <a:gd name="T8" fmla="*/ 0 60000 65536"/>
                </a:gdLst>
                <a:ahLst/>
                <a:cxnLst>
                  <a:cxn ang="T6">
                    <a:pos x="T0" y="T1"/>
                  </a:cxn>
                  <a:cxn ang="T7">
                    <a:pos x="T2" y="T3"/>
                  </a:cxn>
                  <a:cxn ang="T8">
                    <a:pos x="T4" y="T5"/>
                  </a:cxn>
                </a:cxnLst>
                <a:rect l="0" t="0" r="r" b="b"/>
                <a:pathLst>
                  <a:path w="6" h="6">
                    <a:moveTo>
                      <a:pt x="0" y="0"/>
                    </a:moveTo>
                    <a:lnTo>
                      <a:pt x="3" y="3"/>
                    </a:lnTo>
                    <a:lnTo>
                      <a:pt x="6"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13" name="Freeform 740">
                <a:extLst>
                  <a:ext uri="{FF2B5EF4-FFF2-40B4-BE49-F238E27FC236}">
                    <a16:creationId xmlns:a16="http://schemas.microsoft.com/office/drawing/2014/main" id="{28484A6E-7BDA-4262-8152-407D380F0DBF}"/>
                  </a:ext>
                </a:extLst>
              </p:cNvPr>
              <p:cNvSpPr>
                <a:spLocks/>
              </p:cNvSpPr>
              <p:nvPr/>
            </p:nvSpPr>
            <p:spPr bwMode="auto">
              <a:xfrm>
                <a:off x="3655" y="1544"/>
                <a:ext cx="3" cy="6"/>
              </a:xfrm>
              <a:custGeom>
                <a:avLst/>
                <a:gdLst>
                  <a:gd name="T0" fmla="*/ 0 w 3"/>
                  <a:gd name="T1" fmla="*/ 6 h 6"/>
                  <a:gd name="T2" fmla="*/ 0 w 3"/>
                  <a:gd name="T3" fmla="*/ 6 h 6"/>
                  <a:gd name="T4" fmla="*/ 3 w 3"/>
                  <a:gd name="T5" fmla="*/ 3 h 6"/>
                  <a:gd name="T6" fmla="*/ 3 w 3"/>
                  <a:gd name="T7" fmla="*/ 0 h 6"/>
                  <a:gd name="T8" fmla="*/ 3 w 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6"/>
                    </a:moveTo>
                    <a:lnTo>
                      <a:pt x="0" y="6"/>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14" name="Freeform 741">
                <a:extLst>
                  <a:ext uri="{FF2B5EF4-FFF2-40B4-BE49-F238E27FC236}">
                    <a16:creationId xmlns:a16="http://schemas.microsoft.com/office/drawing/2014/main" id="{B727B0F2-1304-4673-B43D-C6B2A4E3F0AB}"/>
                  </a:ext>
                </a:extLst>
              </p:cNvPr>
              <p:cNvSpPr>
                <a:spLocks/>
              </p:cNvSpPr>
              <p:nvPr/>
            </p:nvSpPr>
            <p:spPr bwMode="auto">
              <a:xfrm>
                <a:off x="3658" y="1544"/>
                <a:ext cx="3" cy="12"/>
              </a:xfrm>
              <a:custGeom>
                <a:avLst/>
                <a:gdLst>
                  <a:gd name="T0" fmla="*/ 0 w 3"/>
                  <a:gd name="T1" fmla="*/ 0 h 12"/>
                  <a:gd name="T2" fmla="*/ 0 w 3"/>
                  <a:gd name="T3" fmla="*/ 3 h 12"/>
                  <a:gd name="T4" fmla="*/ 0 w 3"/>
                  <a:gd name="T5" fmla="*/ 6 h 12"/>
                  <a:gd name="T6" fmla="*/ 3 w 3"/>
                  <a:gd name="T7" fmla="*/ 9 h 12"/>
                  <a:gd name="T8" fmla="*/ 3 w 3"/>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2">
                    <a:moveTo>
                      <a:pt x="0" y="0"/>
                    </a:moveTo>
                    <a:lnTo>
                      <a:pt x="0" y="3"/>
                    </a:lnTo>
                    <a:lnTo>
                      <a:pt x="0" y="6"/>
                    </a:lnTo>
                    <a:lnTo>
                      <a:pt x="3" y="9"/>
                    </a:lnTo>
                    <a:lnTo>
                      <a:pt x="3" y="1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15" name="Freeform 742">
                <a:extLst>
                  <a:ext uri="{FF2B5EF4-FFF2-40B4-BE49-F238E27FC236}">
                    <a16:creationId xmlns:a16="http://schemas.microsoft.com/office/drawing/2014/main" id="{549D0986-1157-4E58-8112-CA383FDDA035}"/>
                  </a:ext>
                </a:extLst>
              </p:cNvPr>
              <p:cNvSpPr>
                <a:spLocks/>
              </p:cNvSpPr>
              <p:nvPr/>
            </p:nvSpPr>
            <p:spPr bwMode="auto">
              <a:xfrm>
                <a:off x="3661" y="1550"/>
                <a:ext cx="2" cy="6"/>
              </a:xfrm>
              <a:custGeom>
                <a:avLst/>
                <a:gdLst>
                  <a:gd name="T0" fmla="*/ 0 w 2"/>
                  <a:gd name="T1" fmla="*/ 6 h 6"/>
                  <a:gd name="T2" fmla="*/ 0 w 2"/>
                  <a:gd name="T3" fmla="*/ 6 h 6"/>
                  <a:gd name="T4" fmla="*/ 0 w 2"/>
                  <a:gd name="T5" fmla="*/ 3 h 6"/>
                  <a:gd name="T6" fmla="*/ 2 w 2"/>
                  <a:gd name="T7" fmla="*/ 0 h 6"/>
                  <a:gd name="T8" fmla="*/ 2 w 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6">
                    <a:moveTo>
                      <a:pt x="0" y="6"/>
                    </a:moveTo>
                    <a:lnTo>
                      <a:pt x="0" y="6"/>
                    </a:lnTo>
                    <a:lnTo>
                      <a:pt x="0" y="3"/>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16" name="Freeform 743">
                <a:extLst>
                  <a:ext uri="{FF2B5EF4-FFF2-40B4-BE49-F238E27FC236}">
                    <a16:creationId xmlns:a16="http://schemas.microsoft.com/office/drawing/2014/main" id="{B427FCF9-787F-4B84-992F-F285787CA68A}"/>
                  </a:ext>
                </a:extLst>
              </p:cNvPr>
              <p:cNvSpPr>
                <a:spLocks/>
              </p:cNvSpPr>
              <p:nvPr/>
            </p:nvSpPr>
            <p:spPr bwMode="auto">
              <a:xfrm>
                <a:off x="3663" y="1550"/>
                <a:ext cx="6" cy="6"/>
              </a:xfrm>
              <a:custGeom>
                <a:avLst/>
                <a:gdLst>
                  <a:gd name="T0" fmla="*/ 0 w 6"/>
                  <a:gd name="T1" fmla="*/ 0 h 6"/>
                  <a:gd name="T2" fmla="*/ 0 w 6"/>
                  <a:gd name="T3" fmla="*/ 0 h 6"/>
                  <a:gd name="T4" fmla="*/ 3 w 6"/>
                  <a:gd name="T5" fmla="*/ 3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0"/>
                    </a:moveTo>
                    <a:lnTo>
                      <a:pt x="0" y="0"/>
                    </a:lnTo>
                    <a:lnTo>
                      <a:pt x="3" y="3"/>
                    </a:lnTo>
                    <a:lnTo>
                      <a:pt x="6"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17" name="Freeform 744">
                <a:extLst>
                  <a:ext uri="{FF2B5EF4-FFF2-40B4-BE49-F238E27FC236}">
                    <a16:creationId xmlns:a16="http://schemas.microsoft.com/office/drawing/2014/main" id="{DCEC83C5-10A7-4957-A39B-2C95C8295559}"/>
                  </a:ext>
                </a:extLst>
              </p:cNvPr>
              <p:cNvSpPr>
                <a:spLocks/>
              </p:cNvSpPr>
              <p:nvPr/>
            </p:nvSpPr>
            <p:spPr bwMode="auto">
              <a:xfrm>
                <a:off x="3669" y="1539"/>
                <a:ext cx="3" cy="17"/>
              </a:xfrm>
              <a:custGeom>
                <a:avLst/>
                <a:gdLst>
                  <a:gd name="T0" fmla="*/ 0 w 3"/>
                  <a:gd name="T1" fmla="*/ 17 h 17"/>
                  <a:gd name="T2" fmla="*/ 0 w 3"/>
                  <a:gd name="T3" fmla="*/ 14 h 17"/>
                  <a:gd name="T4" fmla="*/ 3 w 3"/>
                  <a:gd name="T5" fmla="*/ 8 h 17"/>
                  <a:gd name="T6" fmla="*/ 3 w 3"/>
                  <a:gd name="T7" fmla="*/ 5 h 17"/>
                  <a:gd name="T8" fmla="*/ 3 w 3"/>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7">
                    <a:moveTo>
                      <a:pt x="0" y="17"/>
                    </a:moveTo>
                    <a:lnTo>
                      <a:pt x="0" y="14"/>
                    </a:lnTo>
                    <a:lnTo>
                      <a:pt x="3" y="8"/>
                    </a:lnTo>
                    <a:lnTo>
                      <a:pt x="3" y="5"/>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18" name="Freeform 745">
                <a:extLst>
                  <a:ext uri="{FF2B5EF4-FFF2-40B4-BE49-F238E27FC236}">
                    <a16:creationId xmlns:a16="http://schemas.microsoft.com/office/drawing/2014/main" id="{815BDF3F-6128-431B-92DE-2EBE8562DB0F}"/>
                  </a:ext>
                </a:extLst>
              </p:cNvPr>
              <p:cNvSpPr>
                <a:spLocks/>
              </p:cNvSpPr>
              <p:nvPr/>
            </p:nvSpPr>
            <p:spPr bwMode="auto">
              <a:xfrm>
                <a:off x="3672" y="1527"/>
                <a:ext cx="3" cy="12"/>
              </a:xfrm>
              <a:custGeom>
                <a:avLst/>
                <a:gdLst>
                  <a:gd name="T0" fmla="*/ 0 w 3"/>
                  <a:gd name="T1" fmla="*/ 12 h 12"/>
                  <a:gd name="T2" fmla="*/ 0 w 3"/>
                  <a:gd name="T3" fmla="*/ 6 h 12"/>
                  <a:gd name="T4" fmla="*/ 3 w 3"/>
                  <a:gd name="T5" fmla="*/ 0 h 12"/>
                  <a:gd name="T6" fmla="*/ 0 60000 65536"/>
                  <a:gd name="T7" fmla="*/ 0 60000 65536"/>
                  <a:gd name="T8" fmla="*/ 0 60000 65536"/>
                </a:gdLst>
                <a:ahLst/>
                <a:cxnLst>
                  <a:cxn ang="T6">
                    <a:pos x="T0" y="T1"/>
                  </a:cxn>
                  <a:cxn ang="T7">
                    <a:pos x="T2" y="T3"/>
                  </a:cxn>
                  <a:cxn ang="T8">
                    <a:pos x="T4" y="T5"/>
                  </a:cxn>
                </a:cxnLst>
                <a:rect l="0" t="0" r="r" b="b"/>
                <a:pathLst>
                  <a:path w="3" h="12">
                    <a:moveTo>
                      <a:pt x="0" y="12"/>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19" name="Freeform 746">
                <a:extLst>
                  <a:ext uri="{FF2B5EF4-FFF2-40B4-BE49-F238E27FC236}">
                    <a16:creationId xmlns:a16="http://schemas.microsoft.com/office/drawing/2014/main" id="{4AE4A701-900A-468F-B3CD-048409B03EB2}"/>
                  </a:ext>
                </a:extLst>
              </p:cNvPr>
              <p:cNvSpPr>
                <a:spLocks/>
              </p:cNvSpPr>
              <p:nvPr/>
            </p:nvSpPr>
            <p:spPr bwMode="auto">
              <a:xfrm>
                <a:off x="3675" y="1527"/>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20" name="Freeform 747">
                <a:extLst>
                  <a:ext uri="{FF2B5EF4-FFF2-40B4-BE49-F238E27FC236}">
                    <a16:creationId xmlns:a16="http://schemas.microsoft.com/office/drawing/2014/main" id="{E9D71B4C-B59B-4616-808C-504F1BDB006E}"/>
                  </a:ext>
                </a:extLst>
              </p:cNvPr>
              <p:cNvSpPr>
                <a:spLocks/>
              </p:cNvSpPr>
              <p:nvPr/>
            </p:nvSpPr>
            <p:spPr bwMode="auto">
              <a:xfrm>
                <a:off x="3678" y="1521"/>
                <a:ext cx="6" cy="6"/>
              </a:xfrm>
              <a:custGeom>
                <a:avLst/>
                <a:gdLst>
                  <a:gd name="T0" fmla="*/ 0 w 6"/>
                  <a:gd name="T1" fmla="*/ 6 h 6"/>
                  <a:gd name="T2" fmla="*/ 3 w 6"/>
                  <a:gd name="T3" fmla="*/ 3 h 6"/>
                  <a:gd name="T4" fmla="*/ 6 w 6"/>
                  <a:gd name="T5" fmla="*/ 0 h 6"/>
                  <a:gd name="T6" fmla="*/ 0 60000 65536"/>
                  <a:gd name="T7" fmla="*/ 0 60000 65536"/>
                  <a:gd name="T8" fmla="*/ 0 60000 65536"/>
                </a:gdLst>
                <a:ahLst/>
                <a:cxnLst>
                  <a:cxn ang="T6">
                    <a:pos x="T0" y="T1"/>
                  </a:cxn>
                  <a:cxn ang="T7">
                    <a:pos x="T2" y="T3"/>
                  </a:cxn>
                  <a:cxn ang="T8">
                    <a:pos x="T4" y="T5"/>
                  </a:cxn>
                </a:cxnLst>
                <a:rect l="0" t="0" r="r" b="b"/>
                <a:pathLst>
                  <a:path w="6" h="6">
                    <a:moveTo>
                      <a:pt x="0" y="6"/>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21" name="Freeform 748">
                <a:extLst>
                  <a:ext uri="{FF2B5EF4-FFF2-40B4-BE49-F238E27FC236}">
                    <a16:creationId xmlns:a16="http://schemas.microsoft.com/office/drawing/2014/main" id="{3619C2AF-2C7A-4640-9911-14C6C810C6C3}"/>
                  </a:ext>
                </a:extLst>
              </p:cNvPr>
              <p:cNvSpPr>
                <a:spLocks/>
              </p:cNvSpPr>
              <p:nvPr/>
            </p:nvSpPr>
            <p:spPr bwMode="auto">
              <a:xfrm>
                <a:off x="3684" y="1521"/>
                <a:ext cx="2" cy="1"/>
              </a:xfrm>
              <a:custGeom>
                <a:avLst/>
                <a:gdLst>
                  <a:gd name="T0" fmla="*/ 0 w 2"/>
                  <a:gd name="T1" fmla="*/ 0 h 1"/>
                  <a:gd name="T2" fmla="*/ 2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22" name="Freeform 749">
                <a:extLst>
                  <a:ext uri="{FF2B5EF4-FFF2-40B4-BE49-F238E27FC236}">
                    <a16:creationId xmlns:a16="http://schemas.microsoft.com/office/drawing/2014/main" id="{C2A232AD-2A2D-420E-A636-8F818B29D230}"/>
                  </a:ext>
                </a:extLst>
              </p:cNvPr>
              <p:cNvSpPr>
                <a:spLocks/>
              </p:cNvSpPr>
              <p:nvPr/>
            </p:nvSpPr>
            <p:spPr bwMode="auto">
              <a:xfrm>
                <a:off x="3686" y="1516"/>
                <a:ext cx="3" cy="5"/>
              </a:xfrm>
              <a:custGeom>
                <a:avLst/>
                <a:gdLst>
                  <a:gd name="T0" fmla="*/ 0 w 3"/>
                  <a:gd name="T1" fmla="*/ 5 h 5"/>
                  <a:gd name="T2" fmla="*/ 0 w 3"/>
                  <a:gd name="T3" fmla="*/ 2 h 5"/>
                  <a:gd name="T4" fmla="*/ 3 w 3"/>
                  <a:gd name="T5" fmla="*/ 0 h 5"/>
                  <a:gd name="T6" fmla="*/ 0 60000 65536"/>
                  <a:gd name="T7" fmla="*/ 0 60000 65536"/>
                  <a:gd name="T8" fmla="*/ 0 60000 65536"/>
                </a:gdLst>
                <a:ahLst/>
                <a:cxnLst>
                  <a:cxn ang="T6">
                    <a:pos x="T0" y="T1"/>
                  </a:cxn>
                  <a:cxn ang="T7">
                    <a:pos x="T2" y="T3"/>
                  </a:cxn>
                  <a:cxn ang="T8">
                    <a:pos x="T4" y="T5"/>
                  </a:cxn>
                </a:cxnLst>
                <a:rect l="0" t="0" r="r" b="b"/>
                <a:pathLst>
                  <a:path w="3" h="5">
                    <a:moveTo>
                      <a:pt x="0" y="5"/>
                    </a:moveTo>
                    <a:lnTo>
                      <a:pt x="0" y="2"/>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23" name="Freeform 750">
                <a:extLst>
                  <a:ext uri="{FF2B5EF4-FFF2-40B4-BE49-F238E27FC236}">
                    <a16:creationId xmlns:a16="http://schemas.microsoft.com/office/drawing/2014/main" id="{A1F539E1-3FF4-4D8B-860A-E475B2F66DB2}"/>
                  </a:ext>
                </a:extLst>
              </p:cNvPr>
              <p:cNvSpPr>
                <a:spLocks/>
              </p:cNvSpPr>
              <p:nvPr/>
            </p:nvSpPr>
            <p:spPr bwMode="auto">
              <a:xfrm>
                <a:off x="3689" y="1516"/>
                <a:ext cx="3" cy="2"/>
              </a:xfrm>
              <a:custGeom>
                <a:avLst/>
                <a:gdLst>
                  <a:gd name="T0" fmla="*/ 0 w 3"/>
                  <a:gd name="T1" fmla="*/ 0 h 2"/>
                  <a:gd name="T2" fmla="*/ 0 w 3"/>
                  <a:gd name="T3" fmla="*/ 0 h 2"/>
                  <a:gd name="T4" fmla="*/ 3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0" y="0"/>
                    </a:moveTo>
                    <a:lnTo>
                      <a:pt x="0" y="0"/>
                    </a:lnTo>
                    <a:lnTo>
                      <a:pt x="3" y="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24" name="Freeform 751">
                <a:extLst>
                  <a:ext uri="{FF2B5EF4-FFF2-40B4-BE49-F238E27FC236}">
                    <a16:creationId xmlns:a16="http://schemas.microsoft.com/office/drawing/2014/main" id="{DE6E2F17-EB9E-4119-813F-1C041D4D8949}"/>
                  </a:ext>
                </a:extLst>
              </p:cNvPr>
              <p:cNvSpPr>
                <a:spLocks/>
              </p:cNvSpPr>
              <p:nvPr/>
            </p:nvSpPr>
            <p:spPr bwMode="auto">
              <a:xfrm>
                <a:off x="3692" y="1518"/>
                <a:ext cx="6" cy="1"/>
              </a:xfrm>
              <a:custGeom>
                <a:avLst/>
                <a:gdLst>
                  <a:gd name="T0" fmla="*/ 0 w 6"/>
                  <a:gd name="T1" fmla="*/ 0 h 1"/>
                  <a:gd name="T2" fmla="*/ 3 w 6"/>
                  <a:gd name="T3" fmla="*/ 0 h 1"/>
                  <a:gd name="T4" fmla="*/ 6 w 6"/>
                  <a:gd name="T5" fmla="*/ 0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25" name="Freeform 752">
                <a:extLst>
                  <a:ext uri="{FF2B5EF4-FFF2-40B4-BE49-F238E27FC236}">
                    <a16:creationId xmlns:a16="http://schemas.microsoft.com/office/drawing/2014/main" id="{44CA98F1-5F0B-4E35-832B-1343512954BF}"/>
                  </a:ext>
                </a:extLst>
              </p:cNvPr>
              <p:cNvSpPr>
                <a:spLocks/>
              </p:cNvSpPr>
              <p:nvPr/>
            </p:nvSpPr>
            <p:spPr bwMode="auto">
              <a:xfrm>
                <a:off x="3698" y="1504"/>
                <a:ext cx="3" cy="14"/>
              </a:xfrm>
              <a:custGeom>
                <a:avLst/>
                <a:gdLst>
                  <a:gd name="T0" fmla="*/ 0 w 3"/>
                  <a:gd name="T1" fmla="*/ 14 h 14"/>
                  <a:gd name="T2" fmla="*/ 0 w 3"/>
                  <a:gd name="T3" fmla="*/ 12 h 14"/>
                  <a:gd name="T4" fmla="*/ 3 w 3"/>
                  <a:gd name="T5" fmla="*/ 9 h 14"/>
                  <a:gd name="T6" fmla="*/ 3 w 3"/>
                  <a:gd name="T7" fmla="*/ 3 h 14"/>
                  <a:gd name="T8" fmla="*/ 3 w 3"/>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4">
                    <a:moveTo>
                      <a:pt x="0" y="14"/>
                    </a:moveTo>
                    <a:lnTo>
                      <a:pt x="0" y="12"/>
                    </a:lnTo>
                    <a:lnTo>
                      <a:pt x="3" y="9"/>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26" name="Freeform 753">
                <a:extLst>
                  <a:ext uri="{FF2B5EF4-FFF2-40B4-BE49-F238E27FC236}">
                    <a16:creationId xmlns:a16="http://schemas.microsoft.com/office/drawing/2014/main" id="{1CC179CA-8359-4788-9D74-66C3ABEBAC46}"/>
                  </a:ext>
                </a:extLst>
              </p:cNvPr>
              <p:cNvSpPr>
                <a:spLocks/>
              </p:cNvSpPr>
              <p:nvPr/>
            </p:nvSpPr>
            <p:spPr bwMode="auto">
              <a:xfrm>
                <a:off x="3701" y="1501"/>
                <a:ext cx="3" cy="3"/>
              </a:xfrm>
              <a:custGeom>
                <a:avLst/>
                <a:gdLst>
                  <a:gd name="T0" fmla="*/ 0 w 3"/>
                  <a:gd name="T1" fmla="*/ 3 h 3"/>
                  <a:gd name="T2" fmla="*/ 0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27" name="Freeform 754">
                <a:extLst>
                  <a:ext uri="{FF2B5EF4-FFF2-40B4-BE49-F238E27FC236}">
                    <a16:creationId xmlns:a16="http://schemas.microsoft.com/office/drawing/2014/main" id="{70E31047-61BF-4A30-B8FD-F1FD997F147F}"/>
                  </a:ext>
                </a:extLst>
              </p:cNvPr>
              <p:cNvSpPr>
                <a:spLocks/>
              </p:cNvSpPr>
              <p:nvPr/>
            </p:nvSpPr>
            <p:spPr bwMode="auto">
              <a:xfrm>
                <a:off x="3704" y="1501"/>
                <a:ext cx="3" cy="9"/>
              </a:xfrm>
              <a:custGeom>
                <a:avLst/>
                <a:gdLst>
                  <a:gd name="T0" fmla="*/ 0 w 3"/>
                  <a:gd name="T1" fmla="*/ 0 h 9"/>
                  <a:gd name="T2" fmla="*/ 0 w 3"/>
                  <a:gd name="T3" fmla="*/ 3 h 9"/>
                  <a:gd name="T4" fmla="*/ 3 w 3"/>
                  <a:gd name="T5" fmla="*/ 9 h 9"/>
                  <a:gd name="T6" fmla="*/ 0 60000 65536"/>
                  <a:gd name="T7" fmla="*/ 0 60000 65536"/>
                  <a:gd name="T8" fmla="*/ 0 60000 65536"/>
                </a:gdLst>
                <a:ahLst/>
                <a:cxnLst>
                  <a:cxn ang="T6">
                    <a:pos x="T0" y="T1"/>
                  </a:cxn>
                  <a:cxn ang="T7">
                    <a:pos x="T2" y="T3"/>
                  </a:cxn>
                  <a:cxn ang="T8">
                    <a:pos x="T4" y="T5"/>
                  </a:cxn>
                </a:cxnLst>
                <a:rect l="0" t="0" r="r" b="b"/>
                <a:pathLst>
                  <a:path w="3" h="9">
                    <a:moveTo>
                      <a:pt x="0" y="0"/>
                    </a:moveTo>
                    <a:lnTo>
                      <a:pt x="0" y="3"/>
                    </a:lnTo>
                    <a:lnTo>
                      <a:pt x="3"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28" name="Freeform 755">
                <a:extLst>
                  <a:ext uri="{FF2B5EF4-FFF2-40B4-BE49-F238E27FC236}">
                    <a16:creationId xmlns:a16="http://schemas.microsoft.com/office/drawing/2014/main" id="{41C86B57-5B8B-4E9F-9692-745FEC2C2EBD}"/>
                  </a:ext>
                </a:extLst>
              </p:cNvPr>
              <p:cNvSpPr>
                <a:spLocks/>
              </p:cNvSpPr>
              <p:nvPr/>
            </p:nvSpPr>
            <p:spPr bwMode="auto">
              <a:xfrm>
                <a:off x="3707" y="1510"/>
                <a:ext cx="5" cy="11"/>
              </a:xfrm>
              <a:custGeom>
                <a:avLst/>
                <a:gdLst>
                  <a:gd name="T0" fmla="*/ 0 w 5"/>
                  <a:gd name="T1" fmla="*/ 0 h 11"/>
                  <a:gd name="T2" fmla="*/ 3 w 5"/>
                  <a:gd name="T3" fmla="*/ 6 h 11"/>
                  <a:gd name="T4" fmla="*/ 5 w 5"/>
                  <a:gd name="T5" fmla="*/ 11 h 11"/>
                  <a:gd name="T6" fmla="*/ 0 60000 65536"/>
                  <a:gd name="T7" fmla="*/ 0 60000 65536"/>
                  <a:gd name="T8" fmla="*/ 0 60000 65536"/>
                </a:gdLst>
                <a:ahLst/>
                <a:cxnLst>
                  <a:cxn ang="T6">
                    <a:pos x="T0" y="T1"/>
                  </a:cxn>
                  <a:cxn ang="T7">
                    <a:pos x="T2" y="T3"/>
                  </a:cxn>
                  <a:cxn ang="T8">
                    <a:pos x="T4" y="T5"/>
                  </a:cxn>
                </a:cxnLst>
                <a:rect l="0" t="0" r="r" b="b"/>
                <a:pathLst>
                  <a:path w="5" h="11">
                    <a:moveTo>
                      <a:pt x="0" y="0"/>
                    </a:moveTo>
                    <a:lnTo>
                      <a:pt x="3" y="6"/>
                    </a:lnTo>
                    <a:lnTo>
                      <a:pt x="5" y="11"/>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29" name="Freeform 756">
                <a:extLst>
                  <a:ext uri="{FF2B5EF4-FFF2-40B4-BE49-F238E27FC236}">
                    <a16:creationId xmlns:a16="http://schemas.microsoft.com/office/drawing/2014/main" id="{BC7641B1-0B5C-4E96-BFDE-A0B034103155}"/>
                  </a:ext>
                </a:extLst>
              </p:cNvPr>
              <p:cNvSpPr>
                <a:spLocks/>
              </p:cNvSpPr>
              <p:nvPr/>
            </p:nvSpPr>
            <p:spPr bwMode="auto">
              <a:xfrm>
                <a:off x="3712" y="1521"/>
                <a:ext cx="3" cy="9"/>
              </a:xfrm>
              <a:custGeom>
                <a:avLst/>
                <a:gdLst>
                  <a:gd name="T0" fmla="*/ 0 w 3"/>
                  <a:gd name="T1" fmla="*/ 0 h 9"/>
                  <a:gd name="T2" fmla="*/ 3 w 3"/>
                  <a:gd name="T3" fmla="*/ 6 h 9"/>
                  <a:gd name="T4" fmla="*/ 3 w 3"/>
                  <a:gd name="T5" fmla="*/ 9 h 9"/>
                  <a:gd name="T6" fmla="*/ 0 60000 65536"/>
                  <a:gd name="T7" fmla="*/ 0 60000 65536"/>
                  <a:gd name="T8" fmla="*/ 0 60000 65536"/>
                </a:gdLst>
                <a:ahLst/>
                <a:cxnLst>
                  <a:cxn ang="T6">
                    <a:pos x="T0" y="T1"/>
                  </a:cxn>
                  <a:cxn ang="T7">
                    <a:pos x="T2" y="T3"/>
                  </a:cxn>
                  <a:cxn ang="T8">
                    <a:pos x="T4" y="T5"/>
                  </a:cxn>
                </a:cxnLst>
                <a:rect l="0" t="0" r="r" b="b"/>
                <a:pathLst>
                  <a:path w="3" h="9">
                    <a:moveTo>
                      <a:pt x="0" y="0"/>
                    </a:moveTo>
                    <a:lnTo>
                      <a:pt x="3" y="6"/>
                    </a:lnTo>
                    <a:lnTo>
                      <a:pt x="3"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30" name="Freeform 757">
                <a:extLst>
                  <a:ext uri="{FF2B5EF4-FFF2-40B4-BE49-F238E27FC236}">
                    <a16:creationId xmlns:a16="http://schemas.microsoft.com/office/drawing/2014/main" id="{99C1B08E-8A43-48C2-A24F-51DEF3F27D6F}"/>
                  </a:ext>
                </a:extLst>
              </p:cNvPr>
              <p:cNvSpPr>
                <a:spLocks/>
              </p:cNvSpPr>
              <p:nvPr/>
            </p:nvSpPr>
            <p:spPr bwMode="auto">
              <a:xfrm>
                <a:off x="3715" y="1524"/>
                <a:ext cx="3" cy="6"/>
              </a:xfrm>
              <a:custGeom>
                <a:avLst/>
                <a:gdLst>
                  <a:gd name="T0" fmla="*/ 0 w 3"/>
                  <a:gd name="T1" fmla="*/ 6 h 6"/>
                  <a:gd name="T2" fmla="*/ 0 w 3"/>
                  <a:gd name="T3" fmla="*/ 6 h 6"/>
                  <a:gd name="T4" fmla="*/ 0 w 3"/>
                  <a:gd name="T5" fmla="*/ 3 h 6"/>
                  <a:gd name="T6" fmla="*/ 3 w 3"/>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6">
                    <a:moveTo>
                      <a:pt x="0" y="6"/>
                    </a:moveTo>
                    <a:lnTo>
                      <a:pt x="0" y="6"/>
                    </a:ln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31" name="Freeform 758">
                <a:extLst>
                  <a:ext uri="{FF2B5EF4-FFF2-40B4-BE49-F238E27FC236}">
                    <a16:creationId xmlns:a16="http://schemas.microsoft.com/office/drawing/2014/main" id="{BB26A0CF-3AE9-477D-8697-397E11955D35}"/>
                  </a:ext>
                </a:extLst>
              </p:cNvPr>
              <p:cNvSpPr>
                <a:spLocks/>
              </p:cNvSpPr>
              <p:nvPr/>
            </p:nvSpPr>
            <p:spPr bwMode="auto">
              <a:xfrm>
                <a:off x="3718" y="1524"/>
                <a:ext cx="3" cy="3"/>
              </a:xfrm>
              <a:custGeom>
                <a:avLst/>
                <a:gdLst>
                  <a:gd name="T0" fmla="*/ 0 w 3"/>
                  <a:gd name="T1" fmla="*/ 0 h 3"/>
                  <a:gd name="T2" fmla="*/ 0 w 3"/>
                  <a:gd name="T3" fmla="*/ 0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0"/>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32" name="Freeform 759">
                <a:extLst>
                  <a:ext uri="{FF2B5EF4-FFF2-40B4-BE49-F238E27FC236}">
                    <a16:creationId xmlns:a16="http://schemas.microsoft.com/office/drawing/2014/main" id="{676D99CF-B880-4A48-B35E-220EA3D34D56}"/>
                  </a:ext>
                </a:extLst>
              </p:cNvPr>
              <p:cNvSpPr>
                <a:spLocks/>
              </p:cNvSpPr>
              <p:nvPr/>
            </p:nvSpPr>
            <p:spPr bwMode="auto">
              <a:xfrm>
                <a:off x="3721" y="1527"/>
                <a:ext cx="3" cy="3"/>
              </a:xfrm>
              <a:custGeom>
                <a:avLst/>
                <a:gdLst>
                  <a:gd name="T0" fmla="*/ 0 w 3"/>
                  <a:gd name="T1" fmla="*/ 0 h 3"/>
                  <a:gd name="T2" fmla="*/ 0 w 3"/>
                  <a:gd name="T3" fmla="*/ 3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3"/>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33" name="Freeform 760">
                <a:extLst>
                  <a:ext uri="{FF2B5EF4-FFF2-40B4-BE49-F238E27FC236}">
                    <a16:creationId xmlns:a16="http://schemas.microsoft.com/office/drawing/2014/main" id="{CB94A66D-C544-490E-9D06-FC8D7C5C0A97}"/>
                  </a:ext>
                </a:extLst>
              </p:cNvPr>
              <p:cNvSpPr>
                <a:spLocks/>
              </p:cNvSpPr>
              <p:nvPr/>
            </p:nvSpPr>
            <p:spPr bwMode="auto">
              <a:xfrm>
                <a:off x="3724" y="1527"/>
                <a:ext cx="6" cy="3"/>
              </a:xfrm>
              <a:custGeom>
                <a:avLst/>
                <a:gdLst>
                  <a:gd name="T0" fmla="*/ 0 w 6"/>
                  <a:gd name="T1" fmla="*/ 3 h 3"/>
                  <a:gd name="T2" fmla="*/ 3 w 6"/>
                  <a:gd name="T3" fmla="*/ 3 h 3"/>
                  <a:gd name="T4" fmla="*/ 6 w 6"/>
                  <a:gd name="T5" fmla="*/ 0 h 3"/>
                  <a:gd name="T6" fmla="*/ 0 60000 65536"/>
                  <a:gd name="T7" fmla="*/ 0 60000 65536"/>
                  <a:gd name="T8" fmla="*/ 0 60000 65536"/>
                </a:gdLst>
                <a:ahLst/>
                <a:cxnLst>
                  <a:cxn ang="T6">
                    <a:pos x="T0" y="T1"/>
                  </a:cxn>
                  <a:cxn ang="T7">
                    <a:pos x="T2" y="T3"/>
                  </a:cxn>
                  <a:cxn ang="T8">
                    <a:pos x="T4" y="T5"/>
                  </a:cxn>
                </a:cxnLst>
                <a:rect l="0" t="0" r="r" b="b"/>
                <a:pathLst>
                  <a:path w="6" h="3">
                    <a:moveTo>
                      <a:pt x="0" y="3"/>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34" name="Freeform 761">
                <a:extLst>
                  <a:ext uri="{FF2B5EF4-FFF2-40B4-BE49-F238E27FC236}">
                    <a16:creationId xmlns:a16="http://schemas.microsoft.com/office/drawing/2014/main" id="{FAF2862B-B4F1-462E-80B9-8FCE4A305E31}"/>
                  </a:ext>
                </a:extLst>
              </p:cNvPr>
              <p:cNvSpPr>
                <a:spLocks/>
              </p:cNvSpPr>
              <p:nvPr/>
            </p:nvSpPr>
            <p:spPr bwMode="auto">
              <a:xfrm>
                <a:off x="3730" y="1527"/>
                <a:ext cx="3" cy="1"/>
              </a:xfrm>
              <a:custGeom>
                <a:avLst/>
                <a:gdLst>
                  <a:gd name="T0" fmla="*/ 0 w 3"/>
                  <a:gd name="T1" fmla="*/ 0 h 1"/>
                  <a:gd name="T2" fmla="*/ 3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35" name="Freeform 762">
                <a:extLst>
                  <a:ext uri="{FF2B5EF4-FFF2-40B4-BE49-F238E27FC236}">
                    <a16:creationId xmlns:a16="http://schemas.microsoft.com/office/drawing/2014/main" id="{38857703-F146-4DA4-B623-75D664055C06}"/>
                  </a:ext>
                </a:extLst>
              </p:cNvPr>
              <p:cNvSpPr>
                <a:spLocks/>
              </p:cNvSpPr>
              <p:nvPr/>
            </p:nvSpPr>
            <p:spPr bwMode="auto">
              <a:xfrm>
                <a:off x="3733" y="1507"/>
                <a:ext cx="2" cy="20"/>
              </a:xfrm>
              <a:custGeom>
                <a:avLst/>
                <a:gdLst>
                  <a:gd name="T0" fmla="*/ 0 w 2"/>
                  <a:gd name="T1" fmla="*/ 20 h 20"/>
                  <a:gd name="T2" fmla="*/ 0 w 2"/>
                  <a:gd name="T3" fmla="*/ 17 h 20"/>
                  <a:gd name="T4" fmla="*/ 0 w 2"/>
                  <a:gd name="T5" fmla="*/ 9 h 20"/>
                  <a:gd name="T6" fmla="*/ 2 w 2"/>
                  <a:gd name="T7" fmla="*/ 3 h 20"/>
                  <a:gd name="T8" fmla="*/ 2 w 2"/>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0">
                    <a:moveTo>
                      <a:pt x="0" y="20"/>
                    </a:moveTo>
                    <a:lnTo>
                      <a:pt x="0" y="17"/>
                    </a:lnTo>
                    <a:lnTo>
                      <a:pt x="0" y="9"/>
                    </a:lnTo>
                    <a:lnTo>
                      <a:pt x="2" y="3"/>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36" name="Freeform 763">
                <a:extLst>
                  <a:ext uri="{FF2B5EF4-FFF2-40B4-BE49-F238E27FC236}">
                    <a16:creationId xmlns:a16="http://schemas.microsoft.com/office/drawing/2014/main" id="{5487E6BD-A22B-418C-A8F7-EC25B00A7145}"/>
                  </a:ext>
                </a:extLst>
              </p:cNvPr>
              <p:cNvSpPr>
                <a:spLocks/>
              </p:cNvSpPr>
              <p:nvPr/>
            </p:nvSpPr>
            <p:spPr bwMode="auto">
              <a:xfrm>
                <a:off x="3735" y="1507"/>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37" name="Line 764">
                <a:extLst>
                  <a:ext uri="{FF2B5EF4-FFF2-40B4-BE49-F238E27FC236}">
                    <a16:creationId xmlns:a16="http://schemas.microsoft.com/office/drawing/2014/main" id="{BBC2B12A-8FE2-462B-9305-96CCD19F8A78}"/>
                  </a:ext>
                </a:extLst>
              </p:cNvPr>
              <p:cNvSpPr>
                <a:spLocks noChangeShapeType="1"/>
              </p:cNvSpPr>
              <p:nvPr/>
            </p:nvSpPr>
            <p:spPr bwMode="auto">
              <a:xfrm>
                <a:off x="3738" y="1507"/>
                <a:ext cx="6" cy="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38" name="Freeform 765">
                <a:extLst>
                  <a:ext uri="{FF2B5EF4-FFF2-40B4-BE49-F238E27FC236}">
                    <a16:creationId xmlns:a16="http://schemas.microsoft.com/office/drawing/2014/main" id="{F01D4267-1ED6-40BE-8F7C-6B448C92F4A9}"/>
                  </a:ext>
                </a:extLst>
              </p:cNvPr>
              <p:cNvSpPr>
                <a:spLocks/>
              </p:cNvSpPr>
              <p:nvPr/>
            </p:nvSpPr>
            <p:spPr bwMode="auto">
              <a:xfrm>
                <a:off x="3744" y="1504"/>
                <a:ext cx="3" cy="3"/>
              </a:xfrm>
              <a:custGeom>
                <a:avLst/>
                <a:gdLst>
                  <a:gd name="T0" fmla="*/ 0 w 3"/>
                  <a:gd name="T1" fmla="*/ 3 h 3"/>
                  <a:gd name="T2" fmla="*/ 3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39" name="Freeform 766">
                <a:extLst>
                  <a:ext uri="{FF2B5EF4-FFF2-40B4-BE49-F238E27FC236}">
                    <a16:creationId xmlns:a16="http://schemas.microsoft.com/office/drawing/2014/main" id="{1521A00D-7A1B-4A7E-9D0C-166EF0C779EB}"/>
                  </a:ext>
                </a:extLst>
              </p:cNvPr>
              <p:cNvSpPr>
                <a:spLocks/>
              </p:cNvSpPr>
              <p:nvPr/>
            </p:nvSpPr>
            <p:spPr bwMode="auto">
              <a:xfrm>
                <a:off x="3747" y="1504"/>
                <a:ext cx="3" cy="12"/>
              </a:xfrm>
              <a:custGeom>
                <a:avLst/>
                <a:gdLst>
                  <a:gd name="T0" fmla="*/ 0 w 3"/>
                  <a:gd name="T1" fmla="*/ 0 h 12"/>
                  <a:gd name="T2" fmla="*/ 0 w 3"/>
                  <a:gd name="T3" fmla="*/ 6 h 12"/>
                  <a:gd name="T4" fmla="*/ 3 w 3"/>
                  <a:gd name="T5" fmla="*/ 12 h 12"/>
                  <a:gd name="T6" fmla="*/ 0 60000 65536"/>
                  <a:gd name="T7" fmla="*/ 0 60000 65536"/>
                  <a:gd name="T8" fmla="*/ 0 60000 65536"/>
                </a:gdLst>
                <a:ahLst/>
                <a:cxnLst>
                  <a:cxn ang="T6">
                    <a:pos x="T0" y="T1"/>
                  </a:cxn>
                  <a:cxn ang="T7">
                    <a:pos x="T2" y="T3"/>
                  </a:cxn>
                  <a:cxn ang="T8">
                    <a:pos x="T4" y="T5"/>
                  </a:cxn>
                </a:cxnLst>
                <a:rect l="0" t="0" r="r" b="b"/>
                <a:pathLst>
                  <a:path w="3" h="12">
                    <a:moveTo>
                      <a:pt x="0" y="0"/>
                    </a:moveTo>
                    <a:lnTo>
                      <a:pt x="0" y="6"/>
                    </a:lnTo>
                    <a:lnTo>
                      <a:pt x="3" y="1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40" name="Freeform 767">
                <a:extLst>
                  <a:ext uri="{FF2B5EF4-FFF2-40B4-BE49-F238E27FC236}">
                    <a16:creationId xmlns:a16="http://schemas.microsoft.com/office/drawing/2014/main" id="{392BC7E9-3B99-4044-AC78-5330EE1350F4}"/>
                  </a:ext>
                </a:extLst>
              </p:cNvPr>
              <p:cNvSpPr>
                <a:spLocks/>
              </p:cNvSpPr>
              <p:nvPr/>
            </p:nvSpPr>
            <p:spPr bwMode="auto">
              <a:xfrm>
                <a:off x="3750" y="1516"/>
                <a:ext cx="3" cy="5"/>
              </a:xfrm>
              <a:custGeom>
                <a:avLst/>
                <a:gdLst>
                  <a:gd name="T0" fmla="*/ 0 w 3"/>
                  <a:gd name="T1" fmla="*/ 0 h 5"/>
                  <a:gd name="T2" fmla="*/ 0 w 3"/>
                  <a:gd name="T3" fmla="*/ 2 h 5"/>
                  <a:gd name="T4" fmla="*/ 3 w 3"/>
                  <a:gd name="T5" fmla="*/ 5 h 5"/>
                  <a:gd name="T6" fmla="*/ 0 60000 65536"/>
                  <a:gd name="T7" fmla="*/ 0 60000 65536"/>
                  <a:gd name="T8" fmla="*/ 0 60000 65536"/>
                </a:gdLst>
                <a:ahLst/>
                <a:cxnLst>
                  <a:cxn ang="T6">
                    <a:pos x="T0" y="T1"/>
                  </a:cxn>
                  <a:cxn ang="T7">
                    <a:pos x="T2" y="T3"/>
                  </a:cxn>
                  <a:cxn ang="T8">
                    <a:pos x="T4" y="T5"/>
                  </a:cxn>
                </a:cxnLst>
                <a:rect l="0" t="0" r="r" b="b"/>
                <a:pathLst>
                  <a:path w="3" h="5">
                    <a:moveTo>
                      <a:pt x="0" y="0"/>
                    </a:moveTo>
                    <a:lnTo>
                      <a:pt x="0" y="2"/>
                    </a:lnTo>
                    <a:lnTo>
                      <a:pt x="3" y="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41" name="Freeform 768">
                <a:extLst>
                  <a:ext uri="{FF2B5EF4-FFF2-40B4-BE49-F238E27FC236}">
                    <a16:creationId xmlns:a16="http://schemas.microsoft.com/office/drawing/2014/main" id="{AA33C605-2B55-4D04-AD15-5E3B6230E526}"/>
                  </a:ext>
                </a:extLst>
              </p:cNvPr>
              <p:cNvSpPr>
                <a:spLocks/>
              </p:cNvSpPr>
              <p:nvPr/>
            </p:nvSpPr>
            <p:spPr bwMode="auto">
              <a:xfrm>
                <a:off x="3753" y="1510"/>
                <a:ext cx="6" cy="11"/>
              </a:xfrm>
              <a:custGeom>
                <a:avLst/>
                <a:gdLst>
                  <a:gd name="T0" fmla="*/ 0 w 6"/>
                  <a:gd name="T1" fmla="*/ 11 h 11"/>
                  <a:gd name="T2" fmla="*/ 0 w 6"/>
                  <a:gd name="T3" fmla="*/ 8 h 11"/>
                  <a:gd name="T4" fmla="*/ 3 w 6"/>
                  <a:gd name="T5" fmla="*/ 6 h 11"/>
                  <a:gd name="T6" fmla="*/ 6 w 6"/>
                  <a:gd name="T7" fmla="*/ 3 h 11"/>
                  <a:gd name="T8" fmla="*/ 6 w 6"/>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0" y="11"/>
                    </a:moveTo>
                    <a:lnTo>
                      <a:pt x="0" y="8"/>
                    </a:lnTo>
                    <a:lnTo>
                      <a:pt x="3" y="6"/>
                    </a:lnTo>
                    <a:lnTo>
                      <a:pt x="6"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42" name="Freeform 769">
                <a:extLst>
                  <a:ext uri="{FF2B5EF4-FFF2-40B4-BE49-F238E27FC236}">
                    <a16:creationId xmlns:a16="http://schemas.microsoft.com/office/drawing/2014/main" id="{705B59AF-777C-4863-99B2-1611E3F49FEC}"/>
                  </a:ext>
                </a:extLst>
              </p:cNvPr>
              <p:cNvSpPr>
                <a:spLocks/>
              </p:cNvSpPr>
              <p:nvPr/>
            </p:nvSpPr>
            <p:spPr bwMode="auto">
              <a:xfrm>
                <a:off x="3759" y="1507"/>
                <a:ext cx="2" cy="3"/>
              </a:xfrm>
              <a:custGeom>
                <a:avLst/>
                <a:gdLst>
                  <a:gd name="T0" fmla="*/ 0 w 2"/>
                  <a:gd name="T1" fmla="*/ 3 h 3"/>
                  <a:gd name="T2" fmla="*/ 2 w 2"/>
                  <a:gd name="T3" fmla="*/ 0 h 3"/>
                  <a:gd name="T4" fmla="*/ 2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0" y="3"/>
                    </a:move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43" name="Freeform 770">
                <a:extLst>
                  <a:ext uri="{FF2B5EF4-FFF2-40B4-BE49-F238E27FC236}">
                    <a16:creationId xmlns:a16="http://schemas.microsoft.com/office/drawing/2014/main" id="{F5623E61-1C81-416A-BCA8-F6B7DFC9D4C2}"/>
                  </a:ext>
                </a:extLst>
              </p:cNvPr>
              <p:cNvSpPr>
                <a:spLocks/>
              </p:cNvSpPr>
              <p:nvPr/>
            </p:nvSpPr>
            <p:spPr bwMode="auto">
              <a:xfrm>
                <a:off x="3761" y="1507"/>
                <a:ext cx="3" cy="6"/>
              </a:xfrm>
              <a:custGeom>
                <a:avLst/>
                <a:gdLst>
                  <a:gd name="T0" fmla="*/ 0 w 3"/>
                  <a:gd name="T1" fmla="*/ 0 h 6"/>
                  <a:gd name="T2" fmla="*/ 0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0"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44" name="Line 771">
                <a:extLst>
                  <a:ext uri="{FF2B5EF4-FFF2-40B4-BE49-F238E27FC236}">
                    <a16:creationId xmlns:a16="http://schemas.microsoft.com/office/drawing/2014/main" id="{85B75F11-924E-46AB-A381-86934CF97939}"/>
                  </a:ext>
                </a:extLst>
              </p:cNvPr>
              <p:cNvSpPr>
                <a:spLocks noChangeShapeType="1"/>
              </p:cNvSpPr>
              <p:nvPr/>
            </p:nvSpPr>
            <p:spPr bwMode="auto">
              <a:xfrm>
                <a:off x="3764" y="1513"/>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45" name="Freeform 772">
                <a:extLst>
                  <a:ext uri="{FF2B5EF4-FFF2-40B4-BE49-F238E27FC236}">
                    <a16:creationId xmlns:a16="http://schemas.microsoft.com/office/drawing/2014/main" id="{E6DC052E-EB6E-4E51-BCF9-749341383C1B}"/>
                  </a:ext>
                </a:extLst>
              </p:cNvPr>
              <p:cNvSpPr>
                <a:spLocks/>
              </p:cNvSpPr>
              <p:nvPr/>
            </p:nvSpPr>
            <p:spPr bwMode="auto">
              <a:xfrm>
                <a:off x="3767" y="1516"/>
                <a:ext cx="6" cy="5"/>
              </a:xfrm>
              <a:custGeom>
                <a:avLst/>
                <a:gdLst>
                  <a:gd name="T0" fmla="*/ 0 w 6"/>
                  <a:gd name="T1" fmla="*/ 0 h 5"/>
                  <a:gd name="T2" fmla="*/ 3 w 6"/>
                  <a:gd name="T3" fmla="*/ 2 h 5"/>
                  <a:gd name="T4" fmla="*/ 6 w 6"/>
                  <a:gd name="T5" fmla="*/ 5 h 5"/>
                  <a:gd name="T6" fmla="*/ 0 60000 65536"/>
                  <a:gd name="T7" fmla="*/ 0 60000 65536"/>
                  <a:gd name="T8" fmla="*/ 0 60000 65536"/>
                </a:gdLst>
                <a:ahLst/>
                <a:cxnLst>
                  <a:cxn ang="T6">
                    <a:pos x="T0" y="T1"/>
                  </a:cxn>
                  <a:cxn ang="T7">
                    <a:pos x="T2" y="T3"/>
                  </a:cxn>
                  <a:cxn ang="T8">
                    <a:pos x="T4" y="T5"/>
                  </a:cxn>
                </a:cxnLst>
                <a:rect l="0" t="0" r="r" b="b"/>
                <a:pathLst>
                  <a:path w="6" h="5">
                    <a:moveTo>
                      <a:pt x="0" y="0"/>
                    </a:moveTo>
                    <a:lnTo>
                      <a:pt x="3" y="2"/>
                    </a:lnTo>
                    <a:lnTo>
                      <a:pt x="6" y="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46" name="Line 773">
                <a:extLst>
                  <a:ext uri="{FF2B5EF4-FFF2-40B4-BE49-F238E27FC236}">
                    <a16:creationId xmlns:a16="http://schemas.microsoft.com/office/drawing/2014/main" id="{8502EA09-58F7-4802-95F7-19FF76B72BEF}"/>
                  </a:ext>
                </a:extLst>
              </p:cNvPr>
              <p:cNvSpPr>
                <a:spLocks noChangeShapeType="1"/>
              </p:cNvSpPr>
              <p:nvPr/>
            </p:nvSpPr>
            <p:spPr bwMode="auto">
              <a:xfrm flipV="1">
                <a:off x="3773" y="1518"/>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47" name="Freeform 774">
                <a:extLst>
                  <a:ext uri="{FF2B5EF4-FFF2-40B4-BE49-F238E27FC236}">
                    <a16:creationId xmlns:a16="http://schemas.microsoft.com/office/drawing/2014/main" id="{679104CE-94D7-4E09-80FB-764E78B05CCA}"/>
                  </a:ext>
                </a:extLst>
              </p:cNvPr>
              <p:cNvSpPr>
                <a:spLocks/>
              </p:cNvSpPr>
              <p:nvPr/>
            </p:nvSpPr>
            <p:spPr bwMode="auto">
              <a:xfrm>
                <a:off x="3776" y="1504"/>
                <a:ext cx="3" cy="14"/>
              </a:xfrm>
              <a:custGeom>
                <a:avLst/>
                <a:gdLst>
                  <a:gd name="T0" fmla="*/ 0 w 3"/>
                  <a:gd name="T1" fmla="*/ 14 h 14"/>
                  <a:gd name="T2" fmla="*/ 0 w 3"/>
                  <a:gd name="T3" fmla="*/ 12 h 14"/>
                  <a:gd name="T4" fmla="*/ 0 w 3"/>
                  <a:gd name="T5" fmla="*/ 6 h 14"/>
                  <a:gd name="T6" fmla="*/ 3 w 3"/>
                  <a:gd name="T7" fmla="*/ 3 h 14"/>
                  <a:gd name="T8" fmla="*/ 3 w 3"/>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4">
                    <a:moveTo>
                      <a:pt x="0" y="14"/>
                    </a:moveTo>
                    <a:lnTo>
                      <a:pt x="0" y="12"/>
                    </a:lnTo>
                    <a:lnTo>
                      <a:pt x="0" y="6"/>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48" name="Freeform 775">
                <a:extLst>
                  <a:ext uri="{FF2B5EF4-FFF2-40B4-BE49-F238E27FC236}">
                    <a16:creationId xmlns:a16="http://schemas.microsoft.com/office/drawing/2014/main" id="{A7DE8CD3-2CC4-465A-9ACD-9E726FAE8FA4}"/>
                  </a:ext>
                </a:extLst>
              </p:cNvPr>
              <p:cNvSpPr>
                <a:spLocks/>
              </p:cNvSpPr>
              <p:nvPr/>
            </p:nvSpPr>
            <p:spPr bwMode="auto">
              <a:xfrm>
                <a:off x="3779" y="1504"/>
                <a:ext cx="3" cy="12"/>
              </a:xfrm>
              <a:custGeom>
                <a:avLst/>
                <a:gdLst>
                  <a:gd name="T0" fmla="*/ 0 w 3"/>
                  <a:gd name="T1" fmla="*/ 0 h 12"/>
                  <a:gd name="T2" fmla="*/ 0 w 3"/>
                  <a:gd name="T3" fmla="*/ 0 h 12"/>
                  <a:gd name="T4" fmla="*/ 0 w 3"/>
                  <a:gd name="T5" fmla="*/ 6 h 12"/>
                  <a:gd name="T6" fmla="*/ 3 w 3"/>
                  <a:gd name="T7" fmla="*/ 9 h 12"/>
                  <a:gd name="T8" fmla="*/ 3 w 3"/>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2">
                    <a:moveTo>
                      <a:pt x="0" y="0"/>
                    </a:moveTo>
                    <a:lnTo>
                      <a:pt x="0" y="0"/>
                    </a:lnTo>
                    <a:lnTo>
                      <a:pt x="0" y="6"/>
                    </a:lnTo>
                    <a:lnTo>
                      <a:pt x="3" y="9"/>
                    </a:lnTo>
                    <a:lnTo>
                      <a:pt x="3" y="1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49" name="Freeform 776">
                <a:extLst>
                  <a:ext uri="{FF2B5EF4-FFF2-40B4-BE49-F238E27FC236}">
                    <a16:creationId xmlns:a16="http://schemas.microsoft.com/office/drawing/2014/main" id="{A9E58585-12AF-427A-937F-67A5B8813FC0}"/>
                  </a:ext>
                </a:extLst>
              </p:cNvPr>
              <p:cNvSpPr>
                <a:spLocks/>
              </p:cNvSpPr>
              <p:nvPr/>
            </p:nvSpPr>
            <p:spPr bwMode="auto">
              <a:xfrm>
                <a:off x="3782" y="1516"/>
                <a:ext cx="5" cy="2"/>
              </a:xfrm>
              <a:custGeom>
                <a:avLst/>
                <a:gdLst>
                  <a:gd name="T0" fmla="*/ 0 w 5"/>
                  <a:gd name="T1" fmla="*/ 0 h 2"/>
                  <a:gd name="T2" fmla="*/ 2 w 5"/>
                  <a:gd name="T3" fmla="*/ 2 h 2"/>
                  <a:gd name="T4" fmla="*/ 5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2" y="2"/>
                    </a:lnTo>
                    <a:lnTo>
                      <a:pt x="5" y="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50" name="Freeform 777">
                <a:extLst>
                  <a:ext uri="{FF2B5EF4-FFF2-40B4-BE49-F238E27FC236}">
                    <a16:creationId xmlns:a16="http://schemas.microsoft.com/office/drawing/2014/main" id="{E6D6A4E4-2FDD-4A5B-A851-B9EE54543FDA}"/>
                  </a:ext>
                </a:extLst>
              </p:cNvPr>
              <p:cNvSpPr>
                <a:spLocks/>
              </p:cNvSpPr>
              <p:nvPr/>
            </p:nvSpPr>
            <p:spPr bwMode="auto">
              <a:xfrm>
                <a:off x="3787" y="1510"/>
                <a:ext cx="3" cy="8"/>
              </a:xfrm>
              <a:custGeom>
                <a:avLst/>
                <a:gdLst>
                  <a:gd name="T0" fmla="*/ 0 w 3"/>
                  <a:gd name="T1" fmla="*/ 8 h 8"/>
                  <a:gd name="T2" fmla="*/ 3 w 3"/>
                  <a:gd name="T3" fmla="*/ 6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51" name="Freeform 778">
                <a:extLst>
                  <a:ext uri="{FF2B5EF4-FFF2-40B4-BE49-F238E27FC236}">
                    <a16:creationId xmlns:a16="http://schemas.microsoft.com/office/drawing/2014/main" id="{6B4AEDA2-537D-48E6-B570-A53D8CA8D713}"/>
                  </a:ext>
                </a:extLst>
              </p:cNvPr>
              <p:cNvSpPr>
                <a:spLocks/>
              </p:cNvSpPr>
              <p:nvPr/>
            </p:nvSpPr>
            <p:spPr bwMode="auto">
              <a:xfrm>
                <a:off x="3790" y="1498"/>
                <a:ext cx="3" cy="12"/>
              </a:xfrm>
              <a:custGeom>
                <a:avLst/>
                <a:gdLst>
                  <a:gd name="T0" fmla="*/ 0 w 3"/>
                  <a:gd name="T1" fmla="*/ 12 h 12"/>
                  <a:gd name="T2" fmla="*/ 0 w 3"/>
                  <a:gd name="T3" fmla="*/ 6 h 12"/>
                  <a:gd name="T4" fmla="*/ 3 w 3"/>
                  <a:gd name="T5" fmla="*/ 0 h 12"/>
                  <a:gd name="T6" fmla="*/ 0 60000 65536"/>
                  <a:gd name="T7" fmla="*/ 0 60000 65536"/>
                  <a:gd name="T8" fmla="*/ 0 60000 65536"/>
                </a:gdLst>
                <a:ahLst/>
                <a:cxnLst>
                  <a:cxn ang="T6">
                    <a:pos x="T0" y="T1"/>
                  </a:cxn>
                  <a:cxn ang="T7">
                    <a:pos x="T2" y="T3"/>
                  </a:cxn>
                  <a:cxn ang="T8">
                    <a:pos x="T4" y="T5"/>
                  </a:cxn>
                </a:cxnLst>
                <a:rect l="0" t="0" r="r" b="b"/>
                <a:pathLst>
                  <a:path w="3" h="12">
                    <a:moveTo>
                      <a:pt x="0" y="12"/>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52" name="Freeform 779">
                <a:extLst>
                  <a:ext uri="{FF2B5EF4-FFF2-40B4-BE49-F238E27FC236}">
                    <a16:creationId xmlns:a16="http://schemas.microsoft.com/office/drawing/2014/main" id="{CC1BE7A5-EEB8-4840-9C20-B43CF113B3EE}"/>
                  </a:ext>
                </a:extLst>
              </p:cNvPr>
              <p:cNvSpPr>
                <a:spLocks/>
              </p:cNvSpPr>
              <p:nvPr/>
            </p:nvSpPr>
            <p:spPr bwMode="auto">
              <a:xfrm>
                <a:off x="3793" y="1498"/>
                <a:ext cx="3" cy="3"/>
              </a:xfrm>
              <a:custGeom>
                <a:avLst/>
                <a:gdLst>
                  <a:gd name="T0" fmla="*/ 0 w 3"/>
                  <a:gd name="T1" fmla="*/ 0 h 3"/>
                  <a:gd name="T2" fmla="*/ 0 w 3"/>
                  <a:gd name="T3" fmla="*/ 0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0"/>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53" name="Freeform 780">
                <a:extLst>
                  <a:ext uri="{FF2B5EF4-FFF2-40B4-BE49-F238E27FC236}">
                    <a16:creationId xmlns:a16="http://schemas.microsoft.com/office/drawing/2014/main" id="{4518C0C3-9079-4EA6-BE46-17329D205189}"/>
                  </a:ext>
                </a:extLst>
              </p:cNvPr>
              <p:cNvSpPr>
                <a:spLocks/>
              </p:cNvSpPr>
              <p:nvPr/>
            </p:nvSpPr>
            <p:spPr bwMode="auto">
              <a:xfrm>
                <a:off x="3796" y="1501"/>
                <a:ext cx="6" cy="3"/>
              </a:xfrm>
              <a:custGeom>
                <a:avLst/>
                <a:gdLst>
                  <a:gd name="T0" fmla="*/ 0 w 6"/>
                  <a:gd name="T1" fmla="*/ 0 h 3"/>
                  <a:gd name="T2" fmla="*/ 3 w 6"/>
                  <a:gd name="T3" fmla="*/ 0 h 3"/>
                  <a:gd name="T4" fmla="*/ 6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0" y="0"/>
                    </a:moveTo>
                    <a:lnTo>
                      <a:pt x="3" y="0"/>
                    </a:lnTo>
                    <a:lnTo>
                      <a:pt x="6"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54" name="Freeform 781">
                <a:extLst>
                  <a:ext uri="{FF2B5EF4-FFF2-40B4-BE49-F238E27FC236}">
                    <a16:creationId xmlns:a16="http://schemas.microsoft.com/office/drawing/2014/main" id="{1D4BEDE9-0D21-4288-9A4D-6643AD02CA16}"/>
                  </a:ext>
                </a:extLst>
              </p:cNvPr>
              <p:cNvSpPr>
                <a:spLocks/>
              </p:cNvSpPr>
              <p:nvPr/>
            </p:nvSpPr>
            <p:spPr bwMode="auto">
              <a:xfrm>
                <a:off x="3802" y="1504"/>
                <a:ext cx="3" cy="14"/>
              </a:xfrm>
              <a:custGeom>
                <a:avLst/>
                <a:gdLst>
                  <a:gd name="T0" fmla="*/ 0 w 3"/>
                  <a:gd name="T1" fmla="*/ 0 h 14"/>
                  <a:gd name="T2" fmla="*/ 0 w 3"/>
                  <a:gd name="T3" fmla="*/ 3 h 14"/>
                  <a:gd name="T4" fmla="*/ 3 w 3"/>
                  <a:gd name="T5" fmla="*/ 9 h 14"/>
                  <a:gd name="T6" fmla="*/ 3 w 3"/>
                  <a:gd name="T7" fmla="*/ 12 h 14"/>
                  <a:gd name="T8" fmla="*/ 3 w 3"/>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4">
                    <a:moveTo>
                      <a:pt x="0" y="0"/>
                    </a:moveTo>
                    <a:lnTo>
                      <a:pt x="0" y="3"/>
                    </a:lnTo>
                    <a:lnTo>
                      <a:pt x="3" y="9"/>
                    </a:lnTo>
                    <a:lnTo>
                      <a:pt x="3" y="12"/>
                    </a:lnTo>
                    <a:lnTo>
                      <a:pt x="3" y="14"/>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55" name="Freeform 782">
                <a:extLst>
                  <a:ext uri="{FF2B5EF4-FFF2-40B4-BE49-F238E27FC236}">
                    <a16:creationId xmlns:a16="http://schemas.microsoft.com/office/drawing/2014/main" id="{53E07D92-12B9-489D-ABBB-80C51166B43B}"/>
                  </a:ext>
                </a:extLst>
              </p:cNvPr>
              <p:cNvSpPr>
                <a:spLocks/>
              </p:cNvSpPr>
              <p:nvPr/>
            </p:nvSpPr>
            <p:spPr bwMode="auto">
              <a:xfrm>
                <a:off x="3805" y="1510"/>
                <a:ext cx="2" cy="8"/>
              </a:xfrm>
              <a:custGeom>
                <a:avLst/>
                <a:gdLst>
                  <a:gd name="T0" fmla="*/ 0 w 2"/>
                  <a:gd name="T1" fmla="*/ 8 h 8"/>
                  <a:gd name="T2" fmla="*/ 0 w 2"/>
                  <a:gd name="T3" fmla="*/ 8 h 8"/>
                  <a:gd name="T4" fmla="*/ 0 w 2"/>
                  <a:gd name="T5" fmla="*/ 6 h 8"/>
                  <a:gd name="T6" fmla="*/ 2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0" y="8"/>
                    </a:lnTo>
                    <a:lnTo>
                      <a:pt x="0" y="6"/>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56" name="Freeform 783">
                <a:extLst>
                  <a:ext uri="{FF2B5EF4-FFF2-40B4-BE49-F238E27FC236}">
                    <a16:creationId xmlns:a16="http://schemas.microsoft.com/office/drawing/2014/main" id="{C8982E38-D24F-435F-AC34-01901047BDC7}"/>
                  </a:ext>
                </a:extLst>
              </p:cNvPr>
              <p:cNvSpPr>
                <a:spLocks/>
              </p:cNvSpPr>
              <p:nvPr/>
            </p:nvSpPr>
            <p:spPr bwMode="auto">
              <a:xfrm>
                <a:off x="3807" y="1504"/>
                <a:ext cx="3" cy="6"/>
              </a:xfrm>
              <a:custGeom>
                <a:avLst/>
                <a:gdLst>
                  <a:gd name="T0" fmla="*/ 0 w 3"/>
                  <a:gd name="T1" fmla="*/ 6 h 6"/>
                  <a:gd name="T2" fmla="*/ 0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57" name="Freeform 784">
                <a:extLst>
                  <a:ext uri="{FF2B5EF4-FFF2-40B4-BE49-F238E27FC236}">
                    <a16:creationId xmlns:a16="http://schemas.microsoft.com/office/drawing/2014/main" id="{ED4C0D9F-B196-4D59-852D-B99CA252EF86}"/>
                  </a:ext>
                </a:extLst>
              </p:cNvPr>
              <p:cNvSpPr>
                <a:spLocks/>
              </p:cNvSpPr>
              <p:nvPr/>
            </p:nvSpPr>
            <p:spPr bwMode="auto">
              <a:xfrm>
                <a:off x="3810" y="1490"/>
                <a:ext cx="3" cy="14"/>
              </a:xfrm>
              <a:custGeom>
                <a:avLst/>
                <a:gdLst>
                  <a:gd name="T0" fmla="*/ 0 w 3"/>
                  <a:gd name="T1" fmla="*/ 14 h 14"/>
                  <a:gd name="T2" fmla="*/ 0 w 3"/>
                  <a:gd name="T3" fmla="*/ 5 h 14"/>
                  <a:gd name="T4" fmla="*/ 3 w 3"/>
                  <a:gd name="T5" fmla="*/ 3 h 14"/>
                  <a:gd name="T6" fmla="*/ 3 w 3"/>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4">
                    <a:moveTo>
                      <a:pt x="0" y="14"/>
                    </a:moveTo>
                    <a:lnTo>
                      <a:pt x="0" y="5"/>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58" name="Freeform 785">
                <a:extLst>
                  <a:ext uri="{FF2B5EF4-FFF2-40B4-BE49-F238E27FC236}">
                    <a16:creationId xmlns:a16="http://schemas.microsoft.com/office/drawing/2014/main" id="{E766DE8B-4840-44AF-ABDB-56252EA57971}"/>
                  </a:ext>
                </a:extLst>
              </p:cNvPr>
              <p:cNvSpPr>
                <a:spLocks/>
              </p:cNvSpPr>
              <p:nvPr/>
            </p:nvSpPr>
            <p:spPr bwMode="auto">
              <a:xfrm>
                <a:off x="3813" y="1490"/>
                <a:ext cx="6" cy="1"/>
              </a:xfrm>
              <a:custGeom>
                <a:avLst/>
                <a:gdLst>
                  <a:gd name="T0" fmla="*/ 0 w 6"/>
                  <a:gd name="T1" fmla="*/ 0 h 1"/>
                  <a:gd name="T2" fmla="*/ 0 w 6"/>
                  <a:gd name="T3" fmla="*/ 0 h 1"/>
                  <a:gd name="T4" fmla="*/ 3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0" y="0"/>
                    </a:ln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59" name="Freeform 786">
                <a:extLst>
                  <a:ext uri="{FF2B5EF4-FFF2-40B4-BE49-F238E27FC236}">
                    <a16:creationId xmlns:a16="http://schemas.microsoft.com/office/drawing/2014/main" id="{CC3ADFB9-B04C-4BD3-BCE5-B0AF7EE13C6B}"/>
                  </a:ext>
                </a:extLst>
              </p:cNvPr>
              <p:cNvSpPr>
                <a:spLocks/>
              </p:cNvSpPr>
              <p:nvPr/>
            </p:nvSpPr>
            <p:spPr bwMode="auto">
              <a:xfrm>
                <a:off x="3819" y="1481"/>
                <a:ext cx="3" cy="9"/>
              </a:xfrm>
              <a:custGeom>
                <a:avLst/>
                <a:gdLst>
                  <a:gd name="T0" fmla="*/ 0 w 3"/>
                  <a:gd name="T1" fmla="*/ 9 h 9"/>
                  <a:gd name="T2" fmla="*/ 3 w 3"/>
                  <a:gd name="T3" fmla="*/ 6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60" name="Freeform 787">
                <a:extLst>
                  <a:ext uri="{FF2B5EF4-FFF2-40B4-BE49-F238E27FC236}">
                    <a16:creationId xmlns:a16="http://schemas.microsoft.com/office/drawing/2014/main" id="{128B18DD-B71C-418E-8386-C73458BE6DBA}"/>
                  </a:ext>
                </a:extLst>
              </p:cNvPr>
              <p:cNvSpPr>
                <a:spLocks/>
              </p:cNvSpPr>
              <p:nvPr/>
            </p:nvSpPr>
            <p:spPr bwMode="auto">
              <a:xfrm>
                <a:off x="3822" y="1475"/>
                <a:ext cx="3" cy="6"/>
              </a:xfrm>
              <a:custGeom>
                <a:avLst/>
                <a:gdLst>
                  <a:gd name="T0" fmla="*/ 0 w 3"/>
                  <a:gd name="T1" fmla="*/ 6 h 6"/>
                  <a:gd name="T2" fmla="*/ 0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61" name="Line 788">
                <a:extLst>
                  <a:ext uri="{FF2B5EF4-FFF2-40B4-BE49-F238E27FC236}">
                    <a16:creationId xmlns:a16="http://schemas.microsoft.com/office/drawing/2014/main" id="{2EF89507-F98C-48F1-9680-0C5AD412C323}"/>
                  </a:ext>
                </a:extLst>
              </p:cNvPr>
              <p:cNvSpPr>
                <a:spLocks noChangeShapeType="1"/>
              </p:cNvSpPr>
              <p:nvPr/>
            </p:nvSpPr>
            <p:spPr bwMode="auto">
              <a:xfrm>
                <a:off x="3825" y="1475"/>
                <a:ext cx="3" cy="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2" name="Freeform 789">
                <a:extLst>
                  <a:ext uri="{FF2B5EF4-FFF2-40B4-BE49-F238E27FC236}">
                    <a16:creationId xmlns:a16="http://schemas.microsoft.com/office/drawing/2014/main" id="{D9DEAD2B-435B-4BE3-9C3A-C1E13C9A721F}"/>
                  </a:ext>
                </a:extLst>
              </p:cNvPr>
              <p:cNvSpPr>
                <a:spLocks/>
              </p:cNvSpPr>
              <p:nvPr/>
            </p:nvSpPr>
            <p:spPr bwMode="auto">
              <a:xfrm>
                <a:off x="3828" y="1475"/>
                <a:ext cx="5" cy="3"/>
              </a:xfrm>
              <a:custGeom>
                <a:avLst/>
                <a:gdLst>
                  <a:gd name="T0" fmla="*/ 0 w 5"/>
                  <a:gd name="T1" fmla="*/ 0 h 3"/>
                  <a:gd name="T2" fmla="*/ 3 w 5"/>
                  <a:gd name="T3" fmla="*/ 3 h 3"/>
                  <a:gd name="T4" fmla="*/ 5 w 5"/>
                  <a:gd name="T5" fmla="*/ 3 h 3"/>
                  <a:gd name="T6" fmla="*/ 0 60000 65536"/>
                  <a:gd name="T7" fmla="*/ 0 60000 65536"/>
                  <a:gd name="T8" fmla="*/ 0 60000 65536"/>
                </a:gdLst>
                <a:ahLst/>
                <a:cxnLst>
                  <a:cxn ang="T6">
                    <a:pos x="T0" y="T1"/>
                  </a:cxn>
                  <a:cxn ang="T7">
                    <a:pos x="T2" y="T3"/>
                  </a:cxn>
                  <a:cxn ang="T8">
                    <a:pos x="T4" y="T5"/>
                  </a:cxn>
                </a:cxnLst>
                <a:rect l="0" t="0" r="r" b="b"/>
                <a:pathLst>
                  <a:path w="5" h="3">
                    <a:moveTo>
                      <a:pt x="0" y="0"/>
                    </a:moveTo>
                    <a:lnTo>
                      <a:pt x="3" y="3"/>
                    </a:lnTo>
                    <a:lnTo>
                      <a:pt x="5"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63" name="Freeform 790">
                <a:extLst>
                  <a:ext uri="{FF2B5EF4-FFF2-40B4-BE49-F238E27FC236}">
                    <a16:creationId xmlns:a16="http://schemas.microsoft.com/office/drawing/2014/main" id="{741C213B-898C-4C30-8E06-F1B80FEB2274}"/>
                  </a:ext>
                </a:extLst>
              </p:cNvPr>
              <p:cNvSpPr>
                <a:spLocks/>
              </p:cNvSpPr>
              <p:nvPr/>
            </p:nvSpPr>
            <p:spPr bwMode="auto">
              <a:xfrm>
                <a:off x="3833" y="1470"/>
                <a:ext cx="3" cy="8"/>
              </a:xfrm>
              <a:custGeom>
                <a:avLst/>
                <a:gdLst>
                  <a:gd name="T0" fmla="*/ 0 w 3"/>
                  <a:gd name="T1" fmla="*/ 8 h 8"/>
                  <a:gd name="T2" fmla="*/ 3 w 3"/>
                  <a:gd name="T3" fmla="*/ 5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3" y="5"/>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64" name="Freeform 791">
                <a:extLst>
                  <a:ext uri="{FF2B5EF4-FFF2-40B4-BE49-F238E27FC236}">
                    <a16:creationId xmlns:a16="http://schemas.microsoft.com/office/drawing/2014/main" id="{D6FCE909-F52C-41A2-939F-B9241FDF0F0D}"/>
                  </a:ext>
                </a:extLst>
              </p:cNvPr>
              <p:cNvSpPr>
                <a:spLocks/>
              </p:cNvSpPr>
              <p:nvPr/>
            </p:nvSpPr>
            <p:spPr bwMode="auto">
              <a:xfrm>
                <a:off x="3836" y="1461"/>
                <a:ext cx="3" cy="9"/>
              </a:xfrm>
              <a:custGeom>
                <a:avLst/>
                <a:gdLst>
                  <a:gd name="T0" fmla="*/ 0 w 3"/>
                  <a:gd name="T1" fmla="*/ 9 h 9"/>
                  <a:gd name="T2" fmla="*/ 0 w 3"/>
                  <a:gd name="T3" fmla="*/ 3 h 9"/>
                  <a:gd name="T4" fmla="*/ 3 w 3"/>
                  <a:gd name="T5" fmla="*/ 0 h 9"/>
                  <a:gd name="T6" fmla="*/ 3 w 3"/>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9">
                    <a:moveTo>
                      <a:pt x="0" y="9"/>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65" name="Freeform 792">
                <a:extLst>
                  <a:ext uri="{FF2B5EF4-FFF2-40B4-BE49-F238E27FC236}">
                    <a16:creationId xmlns:a16="http://schemas.microsoft.com/office/drawing/2014/main" id="{796F47CF-E0D8-4A52-B094-8078B14C6E29}"/>
                  </a:ext>
                </a:extLst>
              </p:cNvPr>
              <p:cNvSpPr>
                <a:spLocks/>
              </p:cNvSpPr>
              <p:nvPr/>
            </p:nvSpPr>
            <p:spPr bwMode="auto">
              <a:xfrm>
                <a:off x="3839" y="1461"/>
                <a:ext cx="3" cy="17"/>
              </a:xfrm>
              <a:custGeom>
                <a:avLst/>
                <a:gdLst>
                  <a:gd name="T0" fmla="*/ 0 w 3"/>
                  <a:gd name="T1" fmla="*/ 0 h 17"/>
                  <a:gd name="T2" fmla="*/ 0 w 3"/>
                  <a:gd name="T3" fmla="*/ 3 h 17"/>
                  <a:gd name="T4" fmla="*/ 0 w 3"/>
                  <a:gd name="T5" fmla="*/ 9 h 17"/>
                  <a:gd name="T6" fmla="*/ 3 w 3"/>
                  <a:gd name="T7" fmla="*/ 11 h 17"/>
                  <a:gd name="T8" fmla="*/ 3 w 3"/>
                  <a:gd name="T9" fmla="*/ 1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7">
                    <a:moveTo>
                      <a:pt x="0" y="0"/>
                    </a:moveTo>
                    <a:lnTo>
                      <a:pt x="0" y="3"/>
                    </a:lnTo>
                    <a:lnTo>
                      <a:pt x="0" y="9"/>
                    </a:lnTo>
                    <a:lnTo>
                      <a:pt x="3" y="11"/>
                    </a:lnTo>
                    <a:lnTo>
                      <a:pt x="3" y="17"/>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66" name="Freeform 793">
                <a:extLst>
                  <a:ext uri="{FF2B5EF4-FFF2-40B4-BE49-F238E27FC236}">
                    <a16:creationId xmlns:a16="http://schemas.microsoft.com/office/drawing/2014/main" id="{6AF73104-A647-4900-AA46-3855E16DD8DD}"/>
                  </a:ext>
                </a:extLst>
              </p:cNvPr>
              <p:cNvSpPr>
                <a:spLocks/>
              </p:cNvSpPr>
              <p:nvPr/>
            </p:nvSpPr>
            <p:spPr bwMode="auto">
              <a:xfrm>
                <a:off x="3842" y="1478"/>
                <a:ext cx="6" cy="12"/>
              </a:xfrm>
              <a:custGeom>
                <a:avLst/>
                <a:gdLst>
                  <a:gd name="T0" fmla="*/ 0 w 6"/>
                  <a:gd name="T1" fmla="*/ 0 h 12"/>
                  <a:gd name="T2" fmla="*/ 3 w 6"/>
                  <a:gd name="T3" fmla="*/ 6 h 12"/>
                  <a:gd name="T4" fmla="*/ 6 w 6"/>
                  <a:gd name="T5" fmla="*/ 12 h 12"/>
                  <a:gd name="T6" fmla="*/ 0 60000 65536"/>
                  <a:gd name="T7" fmla="*/ 0 60000 65536"/>
                  <a:gd name="T8" fmla="*/ 0 60000 65536"/>
                </a:gdLst>
                <a:ahLst/>
                <a:cxnLst>
                  <a:cxn ang="T6">
                    <a:pos x="T0" y="T1"/>
                  </a:cxn>
                  <a:cxn ang="T7">
                    <a:pos x="T2" y="T3"/>
                  </a:cxn>
                  <a:cxn ang="T8">
                    <a:pos x="T4" y="T5"/>
                  </a:cxn>
                </a:cxnLst>
                <a:rect l="0" t="0" r="r" b="b"/>
                <a:pathLst>
                  <a:path w="6" h="12">
                    <a:moveTo>
                      <a:pt x="0" y="0"/>
                    </a:moveTo>
                    <a:lnTo>
                      <a:pt x="3" y="6"/>
                    </a:lnTo>
                    <a:lnTo>
                      <a:pt x="6" y="1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67" name="Freeform 794">
                <a:extLst>
                  <a:ext uri="{FF2B5EF4-FFF2-40B4-BE49-F238E27FC236}">
                    <a16:creationId xmlns:a16="http://schemas.microsoft.com/office/drawing/2014/main" id="{B4458D04-2CF9-4A86-8B64-DFA21356C97F}"/>
                  </a:ext>
                </a:extLst>
              </p:cNvPr>
              <p:cNvSpPr>
                <a:spLocks/>
              </p:cNvSpPr>
              <p:nvPr/>
            </p:nvSpPr>
            <p:spPr bwMode="auto">
              <a:xfrm>
                <a:off x="3848" y="1487"/>
                <a:ext cx="3" cy="3"/>
              </a:xfrm>
              <a:custGeom>
                <a:avLst/>
                <a:gdLst>
                  <a:gd name="T0" fmla="*/ 0 w 3"/>
                  <a:gd name="T1" fmla="*/ 3 h 3"/>
                  <a:gd name="T2" fmla="*/ 3 w 3"/>
                  <a:gd name="T3" fmla="*/ 3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68" name="Freeform 795">
                <a:extLst>
                  <a:ext uri="{FF2B5EF4-FFF2-40B4-BE49-F238E27FC236}">
                    <a16:creationId xmlns:a16="http://schemas.microsoft.com/office/drawing/2014/main" id="{BB9FE388-CA45-4435-8E9E-F1AC9E45FB9D}"/>
                  </a:ext>
                </a:extLst>
              </p:cNvPr>
              <p:cNvSpPr>
                <a:spLocks/>
              </p:cNvSpPr>
              <p:nvPr/>
            </p:nvSpPr>
            <p:spPr bwMode="auto">
              <a:xfrm>
                <a:off x="3851" y="1478"/>
                <a:ext cx="3" cy="9"/>
              </a:xfrm>
              <a:custGeom>
                <a:avLst/>
                <a:gdLst>
                  <a:gd name="T0" fmla="*/ 0 w 3"/>
                  <a:gd name="T1" fmla="*/ 9 h 9"/>
                  <a:gd name="T2" fmla="*/ 0 w 3"/>
                  <a:gd name="T3" fmla="*/ 6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69" name="Freeform 796">
                <a:extLst>
                  <a:ext uri="{FF2B5EF4-FFF2-40B4-BE49-F238E27FC236}">
                    <a16:creationId xmlns:a16="http://schemas.microsoft.com/office/drawing/2014/main" id="{F78126C3-68D4-43A6-B850-C1114D8FC95C}"/>
                  </a:ext>
                </a:extLst>
              </p:cNvPr>
              <p:cNvSpPr>
                <a:spLocks/>
              </p:cNvSpPr>
              <p:nvPr/>
            </p:nvSpPr>
            <p:spPr bwMode="auto">
              <a:xfrm>
                <a:off x="3854" y="1472"/>
                <a:ext cx="2" cy="6"/>
              </a:xfrm>
              <a:custGeom>
                <a:avLst/>
                <a:gdLst>
                  <a:gd name="T0" fmla="*/ 0 w 2"/>
                  <a:gd name="T1" fmla="*/ 6 h 6"/>
                  <a:gd name="T2" fmla="*/ 0 w 2"/>
                  <a:gd name="T3" fmla="*/ 3 h 6"/>
                  <a:gd name="T4" fmla="*/ 2 w 2"/>
                  <a:gd name="T5" fmla="*/ 0 h 6"/>
                  <a:gd name="T6" fmla="*/ 2 w 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6"/>
                    </a:moveTo>
                    <a:lnTo>
                      <a:pt x="0" y="3"/>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70" name="Freeform 797">
                <a:extLst>
                  <a:ext uri="{FF2B5EF4-FFF2-40B4-BE49-F238E27FC236}">
                    <a16:creationId xmlns:a16="http://schemas.microsoft.com/office/drawing/2014/main" id="{19C99189-43C0-488C-BBBE-598D287629F3}"/>
                  </a:ext>
                </a:extLst>
              </p:cNvPr>
              <p:cNvSpPr>
                <a:spLocks/>
              </p:cNvSpPr>
              <p:nvPr/>
            </p:nvSpPr>
            <p:spPr bwMode="auto">
              <a:xfrm>
                <a:off x="3856" y="1472"/>
                <a:ext cx="6" cy="15"/>
              </a:xfrm>
              <a:custGeom>
                <a:avLst/>
                <a:gdLst>
                  <a:gd name="T0" fmla="*/ 0 w 6"/>
                  <a:gd name="T1" fmla="*/ 0 h 15"/>
                  <a:gd name="T2" fmla="*/ 0 w 6"/>
                  <a:gd name="T3" fmla="*/ 3 h 15"/>
                  <a:gd name="T4" fmla="*/ 3 w 6"/>
                  <a:gd name="T5" fmla="*/ 6 h 15"/>
                  <a:gd name="T6" fmla="*/ 6 w 6"/>
                  <a:gd name="T7" fmla="*/ 12 h 15"/>
                  <a:gd name="T8" fmla="*/ 6 w 6"/>
                  <a:gd name="T9" fmla="*/ 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5">
                    <a:moveTo>
                      <a:pt x="0" y="0"/>
                    </a:moveTo>
                    <a:lnTo>
                      <a:pt x="0" y="3"/>
                    </a:lnTo>
                    <a:lnTo>
                      <a:pt x="3" y="6"/>
                    </a:lnTo>
                    <a:lnTo>
                      <a:pt x="6" y="12"/>
                    </a:lnTo>
                    <a:lnTo>
                      <a:pt x="6" y="1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71" name="Freeform 798">
                <a:extLst>
                  <a:ext uri="{FF2B5EF4-FFF2-40B4-BE49-F238E27FC236}">
                    <a16:creationId xmlns:a16="http://schemas.microsoft.com/office/drawing/2014/main" id="{158CA181-90C9-4EE4-918C-8D549F11B761}"/>
                  </a:ext>
                </a:extLst>
              </p:cNvPr>
              <p:cNvSpPr>
                <a:spLocks/>
              </p:cNvSpPr>
              <p:nvPr/>
            </p:nvSpPr>
            <p:spPr bwMode="auto">
              <a:xfrm>
                <a:off x="3862" y="1484"/>
                <a:ext cx="3" cy="3"/>
              </a:xfrm>
              <a:custGeom>
                <a:avLst/>
                <a:gdLst>
                  <a:gd name="T0" fmla="*/ 0 w 3"/>
                  <a:gd name="T1" fmla="*/ 3 h 3"/>
                  <a:gd name="T2" fmla="*/ 3 w 3"/>
                  <a:gd name="T3" fmla="*/ 3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72" name="Freeform 799">
                <a:extLst>
                  <a:ext uri="{FF2B5EF4-FFF2-40B4-BE49-F238E27FC236}">
                    <a16:creationId xmlns:a16="http://schemas.microsoft.com/office/drawing/2014/main" id="{C7ACC985-EF81-4A7B-A79A-A7940E4AF507}"/>
                  </a:ext>
                </a:extLst>
              </p:cNvPr>
              <p:cNvSpPr>
                <a:spLocks/>
              </p:cNvSpPr>
              <p:nvPr/>
            </p:nvSpPr>
            <p:spPr bwMode="auto">
              <a:xfrm>
                <a:off x="3865" y="1475"/>
                <a:ext cx="3" cy="9"/>
              </a:xfrm>
              <a:custGeom>
                <a:avLst/>
                <a:gdLst>
                  <a:gd name="T0" fmla="*/ 0 w 3"/>
                  <a:gd name="T1" fmla="*/ 9 h 9"/>
                  <a:gd name="T2" fmla="*/ 0 w 3"/>
                  <a:gd name="T3" fmla="*/ 6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73" name="Freeform 800">
                <a:extLst>
                  <a:ext uri="{FF2B5EF4-FFF2-40B4-BE49-F238E27FC236}">
                    <a16:creationId xmlns:a16="http://schemas.microsoft.com/office/drawing/2014/main" id="{7728F227-E4BC-46D9-9D74-58472EBE6FF4}"/>
                  </a:ext>
                </a:extLst>
              </p:cNvPr>
              <p:cNvSpPr>
                <a:spLocks/>
              </p:cNvSpPr>
              <p:nvPr/>
            </p:nvSpPr>
            <p:spPr bwMode="auto">
              <a:xfrm>
                <a:off x="3868" y="1464"/>
                <a:ext cx="3" cy="11"/>
              </a:xfrm>
              <a:custGeom>
                <a:avLst/>
                <a:gdLst>
                  <a:gd name="T0" fmla="*/ 0 w 3"/>
                  <a:gd name="T1" fmla="*/ 11 h 11"/>
                  <a:gd name="T2" fmla="*/ 0 w 3"/>
                  <a:gd name="T3" fmla="*/ 6 h 11"/>
                  <a:gd name="T4" fmla="*/ 3 w 3"/>
                  <a:gd name="T5" fmla="*/ 3 h 11"/>
                  <a:gd name="T6" fmla="*/ 3 w 3"/>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1">
                    <a:moveTo>
                      <a:pt x="0" y="11"/>
                    </a:moveTo>
                    <a:lnTo>
                      <a:pt x="0" y="6"/>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74" name="Freeform 801">
                <a:extLst>
                  <a:ext uri="{FF2B5EF4-FFF2-40B4-BE49-F238E27FC236}">
                    <a16:creationId xmlns:a16="http://schemas.microsoft.com/office/drawing/2014/main" id="{91CBEE4F-A4E3-4D66-BCC7-36F54BD503E4}"/>
                  </a:ext>
                </a:extLst>
              </p:cNvPr>
              <p:cNvSpPr>
                <a:spLocks/>
              </p:cNvSpPr>
              <p:nvPr/>
            </p:nvSpPr>
            <p:spPr bwMode="auto">
              <a:xfrm>
                <a:off x="3871" y="1464"/>
                <a:ext cx="6" cy="8"/>
              </a:xfrm>
              <a:custGeom>
                <a:avLst/>
                <a:gdLst>
                  <a:gd name="T0" fmla="*/ 0 w 6"/>
                  <a:gd name="T1" fmla="*/ 0 h 8"/>
                  <a:gd name="T2" fmla="*/ 0 w 6"/>
                  <a:gd name="T3" fmla="*/ 0 h 8"/>
                  <a:gd name="T4" fmla="*/ 3 w 6"/>
                  <a:gd name="T5" fmla="*/ 3 h 8"/>
                  <a:gd name="T6" fmla="*/ 6 w 6"/>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8">
                    <a:moveTo>
                      <a:pt x="0" y="0"/>
                    </a:moveTo>
                    <a:lnTo>
                      <a:pt x="0" y="0"/>
                    </a:lnTo>
                    <a:lnTo>
                      <a:pt x="3" y="3"/>
                    </a:lnTo>
                    <a:lnTo>
                      <a:pt x="6" y="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75" name="Freeform 802">
                <a:extLst>
                  <a:ext uri="{FF2B5EF4-FFF2-40B4-BE49-F238E27FC236}">
                    <a16:creationId xmlns:a16="http://schemas.microsoft.com/office/drawing/2014/main" id="{3B7105CA-72B6-40A4-8AC2-487554A7422C}"/>
                  </a:ext>
                </a:extLst>
              </p:cNvPr>
              <p:cNvSpPr>
                <a:spLocks/>
              </p:cNvSpPr>
              <p:nvPr/>
            </p:nvSpPr>
            <p:spPr bwMode="auto">
              <a:xfrm>
                <a:off x="3877" y="1472"/>
                <a:ext cx="2" cy="3"/>
              </a:xfrm>
              <a:custGeom>
                <a:avLst/>
                <a:gdLst>
                  <a:gd name="T0" fmla="*/ 0 w 2"/>
                  <a:gd name="T1" fmla="*/ 0 h 3"/>
                  <a:gd name="T2" fmla="*/ 2 w 2"/>
                  <a:gd name="T3" fmla="*/ 0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2" y="0"/>
                    </a:lnTo>
                    <a:lnTo>
                      <a:pt x="2"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76" name="Freeform 803">
                <a:extLst>
                  <a:ext uri="{FF2B5EF4-FFF2-40B4-BE49-F238E27FC236}">
                    <a16:creationId xmlns:a16="http://schemas.microsoft.com/office/drawing/2014/main" id="{EC932536-16EC-43D4-B081-0C04F2080F72}"/>
                  </a:ext>
                </a:extLst>
              </p:cNvPr>
              <p:cNvSpPr>
                <a:spLocks/>
              </p:cNvSpPr>
              <p:nvPr/>
            </p:nvSpPr>
            <p:spPr bwMode="auto">
              <a:xfrm>
                <a:off x="3879" y="1475"/>
                <a:ext cx="3" cy="18"/>
              </a:xfrm>
              <a:custGeom>
                <a:avLst/>
                <a:gdLst>
                  <a:gd name="T0" fmla="*/ 0 w 3"/>
                  <a:gd name="T1" fmla="*/ 0 h 18"/>
                  <a:gd name="T2" fmla="*/ 0 w 3"/>
                  <a:gd name="T3" fmla="*/ 3 h 18"/>
                  <a:gd name="T4" fmla="*/ 0 w 3"/>
                  <a:gd name="T5" fmla="*/ 9 h 18"/>
                  <a:gd name="T6" fmla="*/ 3 w 3"/>
                  <a:gd name="T7" fmla="*/ 15 h 18"/>
                  <a:gd name="T8" fmla="*/ 3 w 3"/>
                  <a:gd name="T9" fmla="*/ 1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8">
                    <a:moveTo>
                      <a:pt x="0" y="0"/>
                    </a:moveTo>
                    <a:lnTo>
                      <a:pt x="0" y="3"/>
                    </a:lnTo>
                    <a:lnTo>
                      <a:pt x="0" y="9"/>
                    </a:lnTo>
                    <a:lnTo>
                      <a:pt x="3" y="15"/>
                    </a:lnTo>
                    <a:lnTo>
                      <a:pt x="3" y="1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77" name="Freeform 804">
                <a:extLst>
                  <a:ext uri="{FF2B5EF4-FFF2-40B4-BE49-F238E27FC236}">
                    <a16:creationId xmlns:a16="http://schemas.microsoft.com/office/drawing/2014/main" id="{3DB42D8C-AD10-44DF-88E0-AB4FB44D216F}"/>
                  </a:ext>
                </a:extLst>
              </p:cNvPr>
              <p:cNvSpPr>
                <a:spLocks/>
              </p:cNvSpPr>
              <p:nvPr/>
            </p:nvSpPr>
            <p:spPr bwMode="auto">
              <a:xfrm>
                <a:off x="3882" y="1490"/>
                <a:ext cx="3" cy="3"/>
              </a:xfrm>
              <a:custGeom>
                <a:avLst/>
                <a:gdLst>
                  <a:gd name="T0" fmla="*/ 0 w 3"/>
                  <a:gd name="T1" fmla="*/ 3 h 3"/>
                  <a:gd name="T2" fmla="*/ 0 w 3"/>
                  <a:gd name="T3" fmla="*/ 3 h 3"/>
                  <a:gd name="T4" fmla="*/ 0 w 3"/>
                  <a:gd name="T5" fmla="*/ 3 h 3"/>
                  <a:gd name="T6" fmla="*/ 3 w 3"/>
                  <a:gd name="T7" fmla="*/ 0 h 3"/>
                  <a:gd name="T8" fmla="*/ 3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3"/>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78" name="Freeform 805">
                <a:extLst>
                  <a:ext uri="{FF2B5EF4-FFF2-40B4-BE49-F238E27FC236}">
                    <a16:creationId xmlns:a16="http://schemas.microsoft.com/office/drawing/2014/main" id="{31CA3A5B-1003-40EA-917F-657E8A881F74}"/>
                  </a:ext>
                </a:extLst>
              </p:cNvPr>
              <p:cNvSpPr>
                <a:spLocks/>
              </p:cNvSpPr>
              <p:nvPr/>
            </p:nvSpPr>
            <p:spPr bwMode="auto">
              <a:xfrm>
                <a:off x="3885" y="1490"/>
                <a:ext cx="6" cy="8"/>
              </a:xfrm>
              <a:custGeom>
                <a:avLst/>
                <a:gdLst>
                  <a:gd name="T0" fmla="*/ 0 w 6"/>
                  <a:gd name="T1" fmla="*/ 0 h 8"/>
                  <a:gd name="T2" fmla="*/ 0 w 6"/>
                  <a:gd name="T3" fmla="*/ 3 h 8"/>
                  <a:gd name="T4" fmla="*/ 3 w 6"/>
                  <a:gd name="T5" fmla="*/ 5 h 8"/>
                  <a:gd name="T6" fmla="*/ 6 w 6"/>
                  <a:gd name="T7" fmla="*/ 8 h 8"/>
                  <a:gd name="T8" fmla="*/ 6 w 6"/>
                  <a:gd name="T9" fmla="*/ 8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8">
                    <a:moveTo>
                      <a:pt x="0" y="0"/>
                    </a:moveTo>
                    <a:lnTo>
                      <a:pt x="0" y="3"/>
                    </a:lnTo>
                    <a:lnTo>
                      <a:pt x="3" y="5"/>
                    </a:lnTo>
                    <a:lnTo>
                      <a:pt x="6" y="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79" name="Freeform 806">
                <a:extLst>
                  <a:ext uri="{FF2B5EF4-FFF2-40B4-BE49-F238E27FC236}">
                    <a16:creationId xmlns:a16="http://schemas.microsoft.com/office/drawing/2014/main" id="{2A21D8DA-AF70-480B-B8AB-0A40B3F6D0F9}"/>
                  </a:ext>
                </a:extLst>
              </p:cNvPr>
              <p:cNvSpPr>
                <a:spLocks/>
              </p:cNvSpPr>
              <p:nvPr/>
            </p:nvSpPr>
            <p:spPr bwMode="auto">
              <a:xfrm>
                <a:off x="3891" y="1484"/>
                <a:ext cx="3" cy="14"/>
              </a:xfrm>
              <a:custGeom>
                <a:avLst/>
                <a:gdLst>
                  <a:gd name="T0" fmla="*/ 0 w 3"/>
                  <a:gd name="T1" fmla="*/ 14 h 14"/>
                  <a:gd name="T2" fmla="*/ 0 w 3"/>
                  <a:gd name="T3" fmla="*/ 11 h 14"/>
                  <a:gd name="T4" fmla="*/ 3 w 3"/>
                  <a:gd name="T5" fmla="*/ 9 h 14"/>
                  <a:gd name="T6" fmla="*/ 3 w 3"/>
                  <a:gd name="T7" fmla="*/ 3 h 14"/>
                  <a:gd name="T8" fmla="*/ 3 w 3"/>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4">
                    <a:moveTo>
                      <a:pt x="0" y="14"/>
                    </a:moveTo>
                    <a:lnTo>
                      <a:pt x="0" y="11"/>
                    </a:lnTo>
                    <a:lnTo>
                      <a:pt x="3" y="9"/>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80" name="Freeform 807">
                <a:extLst>
                  <a:ext uri="{FF2B5EF4-FFF2-40B4-BE49-F238E27FC236}">
                    <a16:creationId xmlns:a16="http://schemas.microsoft.com/office/drawing/2014/main" id="{32701A55-E5FC-4E74-B3D6-8E6EB67C5527}"/>
                  </a:ext>
                </a:extLst>
              </p:cNvPr>
              <p:cNvSpPr>
                <a:spLocks/>
              </p:cNvSpPr>
              <p:nvPr/>
            </p:nvSpPr>
            <p:spPr bwMode="auto">
              <a:xfrm>
                <a:off x="3894" y="1478"/>
                <a:ext cx="3" cy="6"/>
              </a:xfrm>
              <a:custGeom>
                <a:avLst/>
                <a:gdLst>
                  <a:gd name="T0" fmla="*/ 0 w 3"/>
                  <a:gd name="T1" fmla="*/ 6 h 6"/>
                  <a:gd name="T2" fmla="*/ 0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81" name="Freeform 808">
                <a:extLst>
                  <a:ext uri="{FF2B5EF4-FFF2-40B4-BE49-F238E27FC236}">
                    <a16:creationId xmlns:a16="http://schemas.microsoft.com/office/drawing/2014/main" id="{30C02A71-9F6C-4EB8-ACBE-F99A0C270ACD}"/>
                  </a:ext>
                </a:extLst>
              </p:cNvPr>
              <p:cNvSpPr>
                <a:spLocks/>
              </p:cNvSpPr>
              <p:nvPr/>
            </p:nvSpPr>
            <p:spPr bwMode="auto">
              <a:xfrm>
                <a:off x="3897" y="1478"/>
                <a:ext cx="3" cy="3"/>
              </a:xfrm>
              <a:custGeom>
                <a:avLst/>
                <a:gdLst>
                  <a:gd name="T0" fmla="*/ 0 w 3"/>
                  <a:gd name="T1" fmla="*/ 0 h 3"/>
                  <a:gd name="T2" fmla="*/ 0 w 3"/>
                  <a:gd name="T3" fmla="*/ 0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0"/>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82" name="Freeform 809">
                <a:extLst>
                  <a:ext uri="{FF2B5EF4-FFF2-40B4-BE49-F238E27FC236}">
                    <a16:creationId xmlns:a16="http://schemas.microsoft.com/office/drawing/2014/main" id="{3A1C2EC3-093D-4532-8BF1-EBE30AEE45A4}"/>
                  </a:ext>
                </a:extLst>
              </p:cNvPr>
              <p:cNvSpPr>
                <a:spLocks/>
              </p:cNvSpPr>
              <p:nvPr/>
            </p:nvSpPr>
            <p:spPr bwMode="auto">
              <a:xfrm>
                <a:off x="3900" y="1478"/>
                <a:ext cx="3" cy="3"/>
              </a:xfrm>
              <a:custGeom>
                <a:avLst/>
                <a:gdLst>
                  <a:gd name="T0" fmla="*/ 0 w 3"/>
                  <a:gd name="T1" fmla="*/ 3 h 3"/>
                  <a:gd name="T2" fmla="*/ 0 w 3"/>
                  <a:gd name="T3" fmla="*/ 3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83" name="Line 810">
                <a:extLst>
                  <a:ext uri="{FF2B5EF4-FFF2-40B4-BE49-F238E27FC236}">
                    <a16:creationId xmlns:a16="http://schemas.microsoft.com/office/drawing/2014/main" id="{F6A9077D-5D22-4073-BDF4-26802E49C223}"/>
                  </a:ext>
                </a:extLst>
              </p:cNvPr>
              <p:cNvSpPr>
                <a:spLocks noChangeShapeType="1"/>
              </p:cNvSpPr>
              <p:nvPr/>
            </p:nvSpPr>
            <p:spPr bwMode="auto">
              <a:xfrm>
                <a:off x="3903" y="1478"/>
                <a:ext cx="5" cy="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84" name="Freeform 811">
                <a:extLst>
                  <a:ext uri="{FF2B5EF4-FFF2-40B4-BE49-F238E27FC236}">
                    <a16:creationId xmlns:a16="http://schemas.microsoft.com/office/drawing/2014/main" id="{28EC62E6-00D0-4C91-882B-490747708F83}"/>
                  </a:ext>
                </a:extLst>
              </p:cNvPr>
              <p:cNvSpPr>
                <a:spLocks/>
              </p:cNvSpPr>
              <p:nvPr/>
            </p:nvSpPr>
            <p:spPr bwMode="auto">
              <a:xfrm>
                <a:off x="3908" y="1478"/>
                <a:ext cx="3" cy="6"/>
              </a:xfrm>
              <a:custGeom>
                <a:avLst/>
                <a:gdLst>
                  <a:gd name="T0" fmla="*/ 0 w 3"/>
                  <a:gd name="T1" fmla="*/ 0 h 6"/>
                  <a:gd name="T2" fmla="*/ 3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3"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85" name="Freeform 812">
                <a:extLst>
                  <a:ext uri="{FF2B5EF4-FFF2-40B4-BE49-F238E27FC236}">
                    <a16:creationId xmlns:a16="http://schemas.microsoft.com/office/drawing/2014/main" id="{308ACC9F-6AA5-41B6-B6A0-8104B18477E2}"/>
                  </a:ext>
                </a:extLst>
              </p:cNvPr>
              <p:cNvSpPr>
                <a:spLocks/>
              </p:cNvSpPr>
              <p:nvPr/>
            </p:nvSpPr>
            <p:spPr bwMode="auto">
              <a:xfrm>
                <a:off x="3911" y="1478"/>
                <a:ext cx="3" cy="6"/>
              </a:xfrm>
              <a:custGeom>
                <a:avLst/>
                <a:gdLst>
                  <a:gd name="T0" fmla="*/ 0 w 3"/>
                  <a:gd name="T1" fmla="*/ 6 h 6"/>
                  <a:gd name="T2" fmla="*/ 0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86" name="Freeform 813">
                <a:extLst>
                  <a:ext uri="{FF2B5EF4-FFF2-40B4-BE49-F238E27FC236}">
                    <a16:creationId xmlns:a16="http://schemas.microsoft.com/office/drawing/2014/main" id="{A97D2529-139E-4DBF-88BA-F3A435D3F9B6}"/>
                  </a:ext>
                </a:extLst>
              </p:cNvPr>
              <p:cNvSpPr>
                <a:spLocks/>
              </p:cNvSpPr>
              <p:nvPr/>
            </p:nvSpPr>
            <p:spPr bwMode="auto">
              <a:xfrm>
                <a:off x="3914" y="1452"/>
                <a:ext cx="3" cy="26"/>
              </a:xfrm>
              <a:custGeom>
                <a:avLst/>
                <a:gdLst>
                  <a:gd name="T0" fmla="*/ 0 w 3"/>
                  <a:gd name="T1" fmla="*/ 26 h 26"/>
                  <a:gd name="T2" fmla="*/ 0 w 3"/>
                  <a:gd name="T3" fmla="*/ 20 h 26"/>
                  <a:gd name="T4" fmla="*/ 0 w 3"/>
                  <a:gd name="T5" fmla="*/ 12 h 26"/>
                  <a:gd name="T6" fmla="*/ 3 w 3"/>
                  <a:gd name="T7" fmla="*/ 6 h 26"/>
                  <a:gd name="T8" fmla="*/ 3 w 3"/>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6">
                    <a:moveTo>
                      <a:pt x="0" y="26"/>
                    </a:moveTo>
                    <a:lnTo>
                      <a:pt x="0" y="20"/>
                    </a:lnTo>
                    <a:lnTo>
                      <a:pt x="0" y="12"/>
                    </a:ln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87" name="Freeform 814">
                <a:extLst>
                  <a:ext uri="{FF2B5EF4-FFF2-40B4-BE49-F238E27FC236}">
                    <a16:creationId xmlns:a16="http://schemas.microsoft.com/office/drawing/2014/main" id="{36F8C0CD-1F4F-4989-AA64-223DD56E2768}"/>
                  </a:ext>
                </a:extLst>
              </p:cNvPr>
              <p:cNvSpPr>
                <a:spLocks/>
              </p:cNvSpPr>
              <p:nvPr/>
            </p:nvSpPr>
            <p:spPr bwMode="auto">
              <a:xfrm>
                <a:off x="3917" y="1452"/>
                <a:ext cx="6" cy="6"/>
              </a:xfrm>
              <a:custGeom>
                <a:avLst/>
                <a:gdLst>
                  <a:gd name="T0" fmla="*/ 0 w 6"/>
                  <a:gd name="T1" fmla="*/ 0 h 6"/>
                  <a:gd name="T2" fmla="*/ 0 w 6"/>
                  <a:gd name="T3" fmla="*/ 0 h 6"/>
                  <a:gd name="T4" fmla="*/ 3 w 6"/>
                  <a:gd name="T5" fmla="*/ 0 h 6"/>
                  <a:gd name="T6" fmla="*/ 6 w 6"/>
                  <a:gd name="T7" fmla="*/ 3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0"/>
                    </a:moveTo>
                    <a:lnTo>
                      <a:pt x="0" y="0"/>
                    </a:lnTo>
                    <a:lnTo>
                      <a:pt x="3" y="0"/>
                    </a:lnTo>
                    <a:lnTo>
                      <a:pt x="6" y="3"/>
                    </a:lnTo>
                    <a:lnTo>
                      <a:pt x="6"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88" name="Freeform 815">
                <a:extLst>
                  <a:ext uri="{FF2B5EF4-FFF2-40B4-BE49-F238E27FC236}">
                    <a16:creationId xmlns:a16="http://schemas.microsoft.com/office/drawing/2014/main" id="{8EF7ECEB-5135-480F-A0DD-06E45D3C5192}"/>
                  </a:ext>
                </a:extLst>
              </p:cNvPr>
              <p:cNvSpPr>
                <a:spLocks/>
              </p:cNvSpPr>
              <p:nvPr/>
            </p:nvSpPr>
            <p:spPr bwMode="auto">
              <a:xfrm>
                <a:off x="3923" y="1458"/>
                <a:ext cx="3" cy="3"/>
              </a:xfrm>
              <a:custGeom>
                <a:avLst/>
                <a:gdLst>
                  <a:gd name="T0" fmla="*/ 0 w 3"/>
                  <a:gd name="T1" fmla="*/ 0 h 3"/>
                  <a:gd name="T2" fmla="*/ 3 w 3"/>
                  <a:gd name="T3" fmla="*/ 0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3" y="0"/>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89" name="Freeform 816">
                <a:extLst>
                  <a:ext uri="{FF2B5EF4-FFF2-40B4-BE49-F238E27FC236}">
                    <a16:creationId xmlns:a16="http://schemas.microsoft.com/office/drawing/2014/main" id="{22ABFEF0-D4FE-49E9-BADD-3157E6E86E11}"/>
                  </a:ext>
                </a:extLst>
              </p:cNvPr>
              <p:cNvSpPr>
                <a:spLocks/>
              </p:cNvSpPr>
              <p:nvPr/>
            </p:nvSpPr>
            <p:spPr bwMode="auto">
              <a:xfrm>
                <a:off x="3926" y="1461"/>
                <a:ext cx="2" cy="9"/>
              </a:xfrm>
              <a:custGeom>
                <a:avLst/>
                <a:gdLst>
                  <a:gd name="T0" fmla="*/ 0 w 2"/>
                  <a:gd name="T1" fmla="*/ 0 h 9"/>
                  <a:gd name="T2" fmla="*/ 0 w 2"/>
                  <a:gd name="T3" fmla="*/ 3 h 9"/>
                  <a:gd name="T4" fmla="*/ 2 w 2"/>
                  <a:gd name="T5" fmla="*/ 9 h 9"/>
                  <a:gd name="T6" fmla="*/ 0 60000 65536"/>
                  <a:gd name="T7" fmla="*/ 0 60000 65536"/>
                  <a:gd name="T8" fmla="*/ 0 60000 65536"/>
                </a:gdLst>
                <a:ahLst/>
                <a:cxnLst>
                  <a:cxn ang="T6">
                    <a:pos x="T0" y="T1"/>
                  </a:cxn>
                  <a:cxn ang="T7">
                    <a:pos x="T2" y="T3"/>
                  </a:cxn>
                  <a:cxn ang="T8">
                    <a:pos x="T4" y="T5"/>
                  </a:cxn>
                </a:cxnLst>
                <a:rect l="0" t="0" r="r" b="b"/>
                <a:pathLst>
                  <a:path w="2" h="9">
                    <a:moveTo>
                      <a:pt x="0" y="0"/>
                    </a:moveTo>
                    <a:lnTo>
                      <a:pt x="0" y="3"/>
                    </a:lnTo>
                    <a:lnTo>
                      <a:pt x="2"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90" name="Freeform 817">
                <a:extLst>
                  <a:ext uri="{FF2B5EF4-FFF2-40B4-BE49-F238E27FC236}">
                    <a16:creationId xmlns:a16="http://schemas.microsoft.com/office/drawing/2014/main" id="{CF3F614E-6427-4986-AD61-D30ED7BC95CC}"/>
                  </a:ext>
                </a:extLst>
              </p:cNvPr>
              <p:cNvSpPr>
                <a:spLocks/>
              </p:cNvSpPr>
              <p:nvPr/>
            </p:nvSpPr>
            <p:spPr bwMode="auto">
              <a:xfrm>
                <a:off x="3928" y="1470"/>
                <a:ext cx="3" cy="2"/>
              </a:xfrm>
              <a:custGeom>
                <a:avLst/>
                <a:gdLst>
                  <a:gd name="T0" fmla="*/ 0 w 3"/>
                  <a:gd name="T1" fmla="*/ 0 h 2"/>
                  <a:gd name="T2" fmla="*/ 0 w 3"/>
                  <a:gd name="T3" fmla="*/ 2 h 2"/>
                  <a:gd name="T4" fmla="*/ 3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0" y="0"/>
                    </a:moveTo>
                    <a:lnTo>
                      <a:pt x="0" y="2"/>
                    </a:lnTo>
                    <a:lnTo>
                      <a:pt x="3" y="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91" name="Freeform 818">
                <a:extLst>
                  <a:ext uri="{FF2B5EF4-FFF2-40B4-BE49-F238E27FC236}">
                    <a16:creationId xmlns:a16="http://schemas.microsoft.com/office/drawing/2014/main" id="{0C03DD4B-F975-4B20-B496-4BC7BD199604}"/>
                  </a:ext>
                </a:extLst>
              </p:cNvPr>
              <p:cNvSpPr>
                <a:spLocks/>
              </p:cNvSpPr>
              <p:nvPr/>
            </p:nvSpPr>
            <p:spPr bwMode="auto">
              <a:xfrm>
                <a:off x="3931" y="1464"/>
                <a:ext cx="6" cy="8"/>
              </a:xfrm>
              <a:custGeom>
                <a:avLst/>
                <a:gdLst>
                  <a:gd name="T0" fmla="*/ 0 w 6"/>
                  <a:gd name="T1" fmla="*/ 8 h 8"/>
                  <a:gd name="T2" fmla="*/ 3 w 6"/>
                  <a:gd name="T3" fmla="*/ 6 h 8"/>
                  <a:gd name="T4" fmla="*/ 6 w 6"/>
                  <a:gd name="T5" fmla="*/ 0 h 8"/>
                  <a:gd name="T6" fmla="*/ 0 60000 65536"/>
                  <a:gd name="T7" fmla="*/ 0 60000 65536"/>
                  <a:gd name="T8" fmla="*/ 0 60000 65536"/>
                </a:gdLst>
                <a:ahLst/>
                <a:cxnLst>
                  <a:cxn ang="T6">
                    <a:pos x="T0" y="T1"/>
                  </a:cxn>
                  <a:cxn ang="T7">
                    <a:pos x="T2" y="T3"/>
                  </a:cxn>
                  <a:cxn ang="T8">
                    <a:pos x="T4" y="T5"/>
                  </a:cxn>
                </a:cxnLst>
                <a:rect l="0" t="0" r="r" b="b"/>
                <a:pathLst>
                  <a:path w="6" h="8">
                    <a:moveTo>
                      <a:pt x="0" y="8"/>
                    </a:moveTo>
                    <a:lnTo>
                      <a:pt x="3" y="6"/>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92" name="Line 819">
                <a:extLst>
                  <a:ext uri="{FF2B5EF4-FFF2-40B4-BE49-F238E27FC236}">
                    <a16:creationId xmlns:a16="http://schemas.microsoft.com/office/drawing/2014/main" id="{5067568E-2494-4313-A3DA-F15E6C2CE2D6}"/>
                  </a:ext>
                </a:extLst>
              </p:cNvPr>
              <p:cNvSpPr>
                <a:spLocks noChangeShapeType="1"/>
              </p:cNvSpPr>
              <p:nvPr/>
            </p:nvSpPr>
            <p:spPr bwMode="auto">
              <a:xfrm flipV="1">
                <a:off x="3937" y="1461"/>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3" name="Freeform 820">
                <a:extLst>
                  <a:ext uri="{FF2B5EF4-FFF2-40B4-BE49-F238E27FC236}">
                    <a16:creationId xmlns:a16="http://schemas.microsoft.com/office/drawing/2014/main" id="{578A8CD6-F842-4638-BC91-5F20AF59CD98}"/>
                  </a:ext>
                </a:extLst>
              </p:cNvPr>
              <p:cNvSpPr>
                <a:spLocks/>
              </p:cNvSpPr>
              <p:nvPr/>
            </p:nvSpPr>
            <p:spPr bwMode="auto">
              <a:xfrm>
                <a:off x="3940" y="1458"/>
                <a:ext cx="3" cy="3"/>
              </a:xfrm>
              <a:custGeom>
                <a:avLst/>
                <a:gdLst>
                  <a:gd name="T0" fmla="*/ 0 w 3"/>
                  <a:gd name="T1" fmla="*/ 3 h 3"/>
                  <a:gd name="T2" fmla="*/ 0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94" name="Freeform 821">
                <a:extLst>
                  <a:ext uri="{FF2B5EF4-FFF2-40B4-BE49-F238E27FC236}">
                    <a16:creationId xmlns:a16="http://schemas.microsoft.com/office/drawing/2014/main" id="{EF1EF68E-AF18-44EB-A613-F36E103B2D98}"/>
                  </a:ext>
                </a:extLst>
              </p:cNvPr>
              <p:cNvSpPr>
                <a:spLocks/>
              </p:cNvSpPr>
              <p:nvPr/>
            </p:nvSpPr>
            <p:spPr bwMode="auto">
              <a:xfrm>
                <a:off x="3943" y="1458"/>
                <a:ext cx="3" cy="14"/>
              </a:xfrm>
              <a:custGeom>
                <a:avLst/>
                <a:gdLst>
                  <a:gd name="T0" fmla="*/ 0 w 3"/>
                  <a:gd name="T1" fmla="*/ 0 h 14"/>
                  <a:gd name="T2" fmla="*/ 0 w 3"/>
                  <a:gd name="T3" fmla="*/ 3 h 14"/>
                  <a:gd name="T4" fmla="*/ 0 w 3"/>
                  <a:gd name="T5" fmla="*/ 9 h 14"/>
                  <a:gd name="T6" fmla="*/ 3 w 3"/>
                  <a:gd name="T7" fmla="*/ 12 h 14"/>
                  <a:gd name="T8" fmla="*/ 3 w 3"/>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4">
                    <a:moveTo>
                      <a:pt x="0" y="0"/>
                    </a:moveTo>
                    <a:lnTo>
                      <a:pt x="0" y="3"/>
                    </a:lnTo>
                    <a:lnTo>
                      <a:pt x="0" y="9"/>
                    </a:lnTo>
                    <a:lnTo>
                      <a:pt x="3" y="12"/>
                    </a:lnTo>
                    <a:lnTo>
                      <a:pt x="3" y="14"/>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95" name="Freeform 822">
                <a:extLst>
                  <a:ext uri="{FF2B5EF4-FFF2-40B4-BE49-F238E27FC236}">
                    <a16:creationId xmlns:a16="http://schemas.microsoft.com/office/drawing/2014/main" id="{75CC627E-731F-47E2-B87C-F0BC67FC8353}"/>
                  </a:ext>
                </a:extLst>
              </p:cNvPr>
              <p:cNvSpPr>
                <a:spLocks/>
              </p:cNvSpPr>
              <p:nvPr/>
            </p:nvSpPr>
            <p:spPr bwMode="auto">
              <a:xfrm>
                <a:off x="3946" y="1458"/>
                <a:ext cx="5" cy="14"/>
              </a:xfrm>
              <a:custGeom>
                <a:avLst/>
                <a:gdLst>
                  <a:gd name="T0" fmla="*/ 0 w 5"/>
                  <a:gd name="T1" fmla="*/ 14 h 14"/>
                  <a:gd name="T2" fmla="*/ 0 w 5"/>
                  <a:gd name="T3" fmla="*/ 12 h 14"/>
                  <a:gd name="T4" fmla="*/ 3 w 5"/>
                  <a:gd name="T5" fmla="*/ 9 h 14"/>
                  <a:gd name="T6" fmla="*/ 5 w 5"/>
                  <a:gd name="T7" fmla="*/ 3 h 14"/>
                  <a:gd name="T8" fmla="*/ 5 w 5"/>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4">
                    <a:moveTo>
                      <a:pt x="0" y="14"/>
                    </a:moveTo>
                    <a:lnTo>
                      <a:pt x="0" y="12"/>
                    </a:lnTo>
                    <a:lnTo>
                      <a:pt x="3" y="9"/>
                    </a:lnTo>
                    <a:lnTo>
                      <a:pt x="5" y="3"/>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96" name="Freeform 823">
                <a:extLst>
                  <a:ext uri="{FF2B5EF4-FFF2-40B4-BE49-F238E27FC236}">
                    <a16:creationId xmlns:a16="http://schemas.microsoft.com/office/drawing/2014/main" id="{D2A13364-9BA7-4606-B124-BD705C7E8196}"/>
                  </a:ext>
                </a:extLst>
              </p:cNvPr>
              <p:cNvSpPr>
                <a:spLocks/>
              </p:cNvSpPr>
              <p:nvPr/>
            </p:nvSpPr>
            <p:spPr bwMode="auto">
              <a:xfrm>
                <a:off x="3951" y="1455"/>
                <a:ext cx="3" cy="3"/>
              </a:xfrm>
              <a:custGeom>
                <a:avLst/>
                <a:gdLst>
                  <a:gd name="T0" fmla="*/ 0 w 3"/>
                  <a:gd name="T1" fmla="*/ 3 h 3"/>
                  <a:gd name="T2" fmla="*/ 3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97" name="Freeform 824">
                <a:extLst>
                  <a:ext uri="{FF2B5EF4-FFF2-40B4-BE49-F238E27FC236}">
                    <a16:creationId xmlns:a16="http://schemas.microsoft.com/office/drawing/2014/main" id="{A4B22413-E571-4AF8-BAC2-5A74F48B2ECA}"/>
                  </a:ext>
                </a:extLst>
              </p:cNvPr>
              <p:cNvSpPr>
                <a:spLocks/>
              </p:cNvSpPr>
              <p:nvPr/>
            </p:nvSpPr>
            <p:spPr bwMode="auto">
              <a:xfrm>
                <a:off x="3954" y="1449"/>
                <a:ext cx="3" cy="6"/>
              </a:xfrm>
              <a:custGeom>
                <a:avLst/>
                <a:gdLst>
                  <a:gd name="T0" fmla="*/ 0 w 3"/>
                  <a:gd name="T1" fmla="*/ 6 h 6"/>
                  <a:gd name="T2" fmla="*/ 0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98" name="Freeform 825">
                <a:extLst>
                  <a:ext uri="{FF2B5EF4-FFF2-40B4-BE49-F238E27FC236}">
                    <a16:creationId xmlns:a16="http://schemas.microsoft.com/office/drawing/2014/main" id="{61C5C139-2097-4AD4-8B39-75F20FAA0650}"/>
                  </a:ext>
                </a:extLst>
              </p:cNvPr>
              <p:cNvSpPr>
                <a:spLocks/>
              </p:cNvSpPr>
              <p:nvPr/>
            </p:nvSpPr>
            <p:spPr bwMode="auto">
              <a:xfrm>
                <a:off x="3957" y="1449"/>
                <a:ext cx="3" cy="3"/>
              </a:xfrm>
              <a:custGeom>
                <a:avLst/>
                <a:gdLst>
                  <a:gd name="T0" fmla="*/ 0 w 3"/>
                  <a:gd name="T1" fmla="*/ 0 h 3"/>
                  <a:gd name="T2" fmla="*/ 0 w 3"/>
                  <a:gd name="T3" fmla="*/ 0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0"/>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99" name="Freeform 826">
                <a:extLst>
                  <a:ext uri="{FF2B5EF4-FFF2-40B4-BE49-F238E27FC236}">
                    <a16:creationId xmlns:a16="http://schemas.microsoft.com/office/drawing/2014/main" id="{B02E95B0-0F7F-4FCF-907C-EF6D4692EBFB}"/>
                  </a:ext>
                </a:extLst>
              </p:cNvPr>
              <p:cNvSpPr>
                <a:spLocks/>
              </p:cNvSpPr>
              <p:nvPr/>
            </p:nvSpPr>
            <p:spPr bwMode="auto">
              <a:xfrm>
                <a:off x="3960" y="1446"/>
                <a:ext cx="6" cy="6"/>
              </a:xfrm>
              <a:custGeom>
                <a:avLst/>
                <a:gdLst>
                  <a:gd name="T0" fmla="*/ 0 w 6"/>
                  <a:gd name="T1" fmla="*/ 6 h 6"/>
                  <a:gd name="T2" fmla="*/ 3 w 6"/>
                  <a:gd name="T3" fmla="*/ 3 h 6"/>
                  <a:gd name="T4" fmla="*/ 6 w 6"/>
                  <a:gd name="T5" fmla="*/ 0 h 6"/>
                  <a:gd name="T6" fmla="*/ 0 60000 65536"/>
                  <a:gd name="T7" fmla="*/ 0 60000 65536"/>
                  <a:gd name="T8" fmla="*/ 0 60000 65536"/>
                </a:gdLst>
                <a:ahLst/>
                <a:cxnLst>
                  <a:cxn ang="T6">
                    <a:pos x="T0" y="T1"/>
                  </a:cxn>
                  <a:cxn ang="T7">
                    <a:pos x="T2" y="T3"/>
                  </a:cxn>
                  <a:cxn ang="T8">
                    <a:pos x="T4" y="T5"/>
                  </a:cxn>
                </a:cxnLst>
                <a:rect l="0" t="0" r="r" b="b"/>
                <a:pathLst>
                  <a:path w="6" h="6">
                    <a:moveTo>
                      <a:pt x="0" y="6"/>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00" name="Freeform 827">
                <a:extLst>
                  <a:ext uri="{FF2B5EF4-FFF2-40B4-BE49-F238E27FC236}">
                    <a16:creationId xmlns:a16="http://schemas.microsoft.com/office/drawing/2014/main" id="{BDA2DB6E-5B22-4DD2-864D-5960C2EA7A4E}"/>
                  </a:ext>
                </a:extLst>
              </p:cNvPr>
              <p:cNvSpPr>
                <a:spLocks/>
              </p:cNvSpPr>
              <p:nvPr/>
            </p:nvSpPr>
            <p:spPr bwMode="auto">
              <a:xfrm>
                <a:off x="3966" y="1438"/>
                <a:ext cx="3" cy="8"/>
              </a:xfrm>
              <a:custGeom>
                <a:avLst/>
                <a:gdLst>
                  <a:gd name="T0" fmla="*/ 0 w 3"/>
                  <a:gd name="T1" fmla="*/ 8 h 8"/>
                  <a:gd name="T2" fmla="*/ 3 w 3"/>
                  <a:gd name="T3" fmla="*/ 3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01" name="Freeform 828">
                <a:extLst>
                  <a:ext uri="{FF2B5EF4-FFF2-40B4-BE49-F238E27FC236}">
                    <a16:creationId xmlns:a16="http://schemas.microsoft.com/office/drawing/2014/main" id="{7BAEBB42-F701-4B7C-ABF7-619EF6A2DAF9}"/>
                  </a:ext>
                </a:extLst>
              </p:cNvPr>
              <p:cNvSpPr>
                <a:spLocks/>
              </p:cNvSpPr>
              <p:nvPr/>
            </p:nvSpPr>
            <p:spPr bwMode="auto">
              <a:xfrm>
                <a:off x="3969" y="1438"/>
                <a:ext cx="3" cy="6"/>
              </a:xfrm>
              <a:custGeom>
                <a:avLst/>
                <a:gdLst>
                  <a:gd name="T0" fmla="*/ 0 w 3"/>
                  <a:gd name="T1" fmla="*/ 0 h 6"/>
                  <a:gd name="T2" fmla="*/ 0 w 3"/>
                  <a:gd name="T3" fmla="*/ 0 h 6"/>
                  <a:gd name="T4" fmla="*/ 0 w 3"/>
                  <a:gd name="T5" fmla="*/ 3 h 6"/>
                  <a:gd name="T6" fmla="*/ 3 w 3"/>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6">
                    <a:moveTo>
                      <a:pt x="0" y="0"/>
                    </a:moveTo>
                    <a:lnTo>
                      <a:pt x="0" y="0"/>
                    </a:lnTo>
                    <a:lnTo>
                      <a:pt x="0"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02" name="Freeform 829">
                <a:extLst>
                  <a:ext uri="{FF2B5EF4-FFF2-40B4-BE49-F238E27FC236}">
                    <a16:creationId xmlns:a16="http://schemas.microsoft.com/office/drawing/2014/main" id="{1A8A2B4A-71ED-4E25-930D-9426FF6FF47C}"/>
                  </a:ext>
                </a:extLst>
              </p:cNvPr>
              <p:cNvSpPr>
                <a:spLocks/>
              </p:cNvSpPr>
              <p:nvPr/>
            </p:nvSpPr>
            <p:spPr bwMode="auto">
              <a:xfrm>
                <a:off x="3972" y="1441"/>
                <a:ext cx="3" cy="3"/>
              </a:xfrm>
              <a:custGeom>
                <a:avLst/>
                <a:gdLst>
                  <a:gd name="T0" fmla="*/ 0 w 3"/>
                  <a:gd name="T1" fmla="*/ 3 h 3"/>
                  <a:gd name="T2" fmla="*/ 0 w 3"/>
                  <a:gd name="T3" fmla="*/ 3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03" name="Line 830">
                <a:extLst>
                  <a:ext uri="{FF2B5EF4-FFF2-40B4-BE49-F238E27FC236}">
                    <a16:creationId xmlns:a16="http://schemas.microsoft.com/office/drawing/2014/main" id="{A1AFEDF6-D26F-45E0-8A64-A7BFEA21C4EC}"/>
                  </a:ext>
                </a:extLst>
              </p:cNvPr>
              <p:cNvSpPr>
                <a:spLocks noChangeShapeType="1"/>
              </p:cNvSpPr>
              <p:nvPr/>
            </p:nvSpPr>
            <p:spPr bwMode="auto">
              <a:xfrm>
                <a:off x="3975" y="1441"/>
                <a:ext cx="5"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04" name="Freeform 831">
                <a:extLst>
                  <a:ext uri="{FF2B5EF4-FFF2-40B4-BE49-F238E27FC236}">
                    <a16:creationId xmlns:a16="http://schemas.microsoft.com/office/drawing/2014/main" id="{95AA46FE-07E1-442F-B75E-CCD3B67722AE}"/>
                  </a:ext>
                </a:extLst>
              </p:cNvPr>
              <p:cNvSpPr>
                <a:spLocks/>
              </p:cNvSpPr>
              <p:nvPr/>
            </p:nvSpPr>
            <p:spPr bwMode="auto">
              <a:xfrm>
                <a:off x="3980" y="1444"/>
                <a:ext cx="3" cy="5"/>
              </a:xfrm>
              <a:custGeom>
                <a:avLst/>
                <a:gdLst>
                  <a:gd name="T0" fmla="*/ 0 w 3"/>
                  <a:gd name="T1" fmla="*/ 0 h 5"/>
                  <a:gd name="T2" fmla="*/ 3 w 3"/>
                  <a:gd name="T3" fmla="*/ 2 h 5"/>
                  <a:gd name="T4" fmla="*/ 3 w 3"/>
                  <a:gd name="T5" fmla="*/ 5 h 5"/>
                  <a:gd name="T6" fmla="*/ 0 60000 65536"/>
                  <a:gd name="T7" fmla="*/ 0 60000 65536"/>
                  <a:gd name="T8" fmla="*/ 0 60000 65536"/>
                </a:gdLst>
                <a:ahLst/>
                <a:cxnLst>
                  <a:cxn ang="T6">
                    <a:pos x="T0" y="T1"/>
                  </a:cxn>
                  <a:cxn ang="T7">
                    <a:pos x="T2" y="T3"/>
                  </a:cxn>
                  <a:cxn ang="T8">
                    <a:pos x="T4" y="T5"/>
                  </a:cxn>
                </a:cxnLst>
                <a:rect l="0" t="0" r="r" b="b"/>
                <a:pathLst>
                  <a:path w="3" h="5">
                    <a:moveTo>
                      <a:pt x="0" y="0"/>
                    </a:moveTo>
                    <a:lnTo>
                      <a:pt x="3" y="2"/>
                    </a:lnTo>
                    <a:lnTo>
                      <a:pt x="3" y="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05" name="Freeform 832">
                <a:extLst>
                  <a:ext uri="{FF2B5EF4-FFF2-40B4-BE49-F238E27FC236}">
                    <a16:creationId xmlns:a16="http://schemas.microsoft.com/office/drawing/2014/main" id="{93824F4F-754E-4CBD-BAE9-71C5A431F0E7}"/>
                  </a:ext>
                </a:extLst>
              </p:cNvPr>
              <p:cNvSpPr>
                <a:spLocks/>
              </p:cNvSpPr>
              <p:nvPr/>
            </p:nvSpPr>
            <p:spPr bwMode="auto">
              <a:xfrm>
                <a:off x="3983" y="1444"/>
                <a:ext cx="3" cy="5"/>
              </a:xfrm>
              <a:custGeom>
                <a:avLst/>
                <a:gdLst>
                  <a:gd name="T0" fmla="*/ 0 w 3"/>
                  <a:gd name="T1" fmla="*/ 5 h 5"/>
                  <a:gd name="T2" fmla="*/ 0 w 3"/>
                  <a:gd name="T3" fmla="*/ 2 h 5"/>
                  <a:gd name="T4" fmla="*/ 3 w 3"/>
                  <a:gd name="T5" fmla="*/ 0 h 5"/>
                  <a:gd name="T6" fmla="*/ 0 60000 65536"/>
                  <a:gd name="T7" fmla="*/ 0 60000 65536"/>
                  <a:gd name="T8" fmla="*/ 0 60000 65536"/>
                </a:gdLst>
                <a:ahLst/>
                <a:cxnLst>
                  <a:cxn ang="T6">
                    <a:pos x="T0" y="T1"/>
                  </a:cxn>
                  <a:cxn ang="T7">
                    <a:pos x="T2" y="T3"/>
                  </a:cxn>
                  <a:cxn ang="T8">
                    <a:pos x="T4" y="T5"/>
                  </a:cxn>
                </a:cxnLst>
                <a:rect l="0" t="0" r="r" b="b"/>
                <a:pathLst>
                  <a:path w="3" h="5">
                    <a:moveTo>
                      <a:pt x="0" y="5"/>
                    </a:moveTo>
                    <a:lnTo>
                      <a:pt x="0" y="2"/>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06" name="Freeform 833">
                <a:extLst>
                  <a:ext uri="{FF2B5EF4-FFF2-40B4-BE49-F238E27FC236}">
                    <a16:creationId xmlns:a16="http://schemas.microsoft.com/office/drawing/2014/main" id="{404F1D2E-0518-46E6-B722-E77B620B322C}"/>
                  </a:ext>
                </a:extLst>
              </p:cNvPr>
              <p:cNvSpPr>
                <a:spLocks/>
              </p:cNvSpPr>
              <p:nvPr/>
            </p:nvSpPr>
            <p:spPr bwMode="auto">
              <a:xfrm>
                <a:off x="3986" y="1444"/>
                <a:ext cx="3" cy="2"/>
              </a:xfrm>
              <a:custGeom>
                <a:avLst/>
                <a:gdLst>
                  <a:gd name="T0" fmla="*/ 0 w 3"/>
                  <a:gd name="T1" fmla="*/ 0 h 2"/>
                  <a:gd name="T2" fmla="*/ 0 w 3"/>
                  <a:gd name="T3" fmla="*/ 2 h 2"/>
                  <a:gd name="T4" fmla="*/ 3 w 3"/>
                  <a:gd name="T5" fmla="*/ 2 h 2"/>
                  <a:gd name="T6" fmla="*/ 3 w 3"/>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0"/>
                    </a:moveTo>
                    <a:lnTo>
                      <a:pt x="0" y="2"/>
                    </a:lnTo>
                    <a:lnTo>
                      <a:pt x="3" y="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07" name="Freeform 834">
                <a:extLst>
                  <a:ext uri="{FF2B5EF4-FFF2-40B4-BE49-F238E27FC236}">
                    <a16:creationId xmlns:a16="http://schemas.microsoft.com/office/drawing/2014/main" id="{84D23934-612B-405E-9BEB-18CAE9A21581}"/>
                  </a:ext>
                </a:extLst>
              </p:cNvPr>
              <p:cNvSpPr>
                <a:spLocks/>
              </p:cNvSpPr>
              <p:nvPr/>
            </p:nvSpPr>
            <p:spPr bwMode="auto">
              <a:xfrm>
                <a:off x="3989" y="1432"/>
                <a:ext cx="3" cy="14"/>
              </a:xfrm>
              <a:custGeom>
                <a:avLst/>
                <a:gdLst>
                  <a:gd name="T0" fmla="*/ 0 w 3"/>
                  <a:gd name="T1" fmla="*/ 14 h 14"/>
                  <a:gd name="T2" fmla="*/ 0 w 3"/>
                  <a:gd name="T3" fmla="*/ 12 h 14"/>
                  <a:gd name="T4" fmla="*/ 0 w 3"/>
                  <a:gd name="T5" fmla="*/ 9 h 14"/>
                  <a:gd name="T6" fmla="*/ 3 w 3"/>
                  <a:gd name="T7" fmla="*/ 3 h 14"/>
                  <a:gd name="T8" fmla="*/ 3 w 3"/>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4">
                    <a:moveTo>
                      <a:pt x="0" y="14"/>
                    </a:moveTo>
                    <a:lnTo>
                      <a:pt x="0" y="12"/>
                    </a:lnTo>
                    <a:lnTo>
                      <a:pt x="0" y="9"/>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08" name="Freeform 835">
                <a:extLst>
                  <a:ext uri="{FF2B5EF4-FFF2-40B4-BE49-F238E27FC236}">
                    <a16:creationId xmlns:a16="http://schemas.microsoft.com/office/drawing/2014/main" id="{5200154E-BEB4-4E12-8B53-BAD506D248F4}"/>
                  </a:ext>
                </a:extLst>
              </p:cNvPr>
              <p:cNvSpPr>
                <a:spLocks/>
              </p:cNvSpPr>
              <p:nvPr/>
            </p:nvSpPr>
            <p:spPr bwMode="auto">
              <a:xfrm>
                <a:off x="3992" y="1429"/>
                <a:ext cx="6" cy="3"/>
              </a:xfrm>
              <a:custGeom>
                <a:avLst/>
                <a:gdLst>
                  <a:gd name="T0" fmla="*/ 0 w 6"/>
                  <a:gd name="T1" fmla="*/ 3 h 3"/>
                  <a:gd name="T2" fmla="*/ 3 w 6"/>
                  <a:gd name="T3" fmla="*/ 0 h 3"/>
                  <a:gd name="T4" fmla="*/ 6 w 6"/>
                  <a:gd name="T5" fmla="*/ 0 h 3"/>
                  <a:gd name="T6" fmla="*/ 0 60000 65536"/>
                  <a:gd name="T7" fmla="*/ 0 60000 65536"/>
                  <a:gd name="T8" fmla="*/ 0 60000 65536"/>
                </a:gdLst>
                <a:ahLst/>
                <a:cxnLst>
                  <a:cxn ang="T6">
                    <a:pos x="T0" y="T1"/>
                  </a:cxn>
                  <a:cxn ang="T7">
                    <a:pos x="T2" y="T3"/>
                  </a:cxn>
                  <a:cxn ang="T8">
                    <a:pos x="T4" y="T5"/>
                  </a:cxn>
                </a:cxnLst>
                <a:rect l="0" t="0" r="r" b="b"/>
                <a:pathLst>
                  <a:path w="6" h="3">
                    <a:moveTo>
                      <a:pt x="0" y="3"/>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09" name="Freeform 836">
                <a:extLst>
                  <a:ext uri="{FF2B5EF4-FFF2-40B4-BE49-F238E27FC236}">
                    <a16:creationId xmlns:a16="http://schemas.microsoft.com/office/drawing/2014/main" id="{8A3F0755-D613-43E5-9F80-9FC8C2DE8A76}"/>
                  </a:ext>
                </a:extLst>
              </p:cNvPr>
              <p:cNvSpPr>
                <a:spLocks/>
              </p:cNvSpPr>
              <p:nvPr/>
            </p:nvSpPr>
            <p:spPr bwMode="auto">
              <a:xfrm>
                <a:off x="3998" y="1429"/>
                <a:ext cx="2" cy="9"/>
              </a:xfrm>
              <a:custGeom>
                <a:avLst/>
                <a:gdLst>
                  <a:gd name="T0" fmla="*/ 0 w 2"/>
                  <a:gd name="T1" fmla="*/ 0 h 9"/>
                  <a:gd name="T2" fmla="*/ 2 w 2"/>
                  <a:gd name="T3" fmla="*/ 3 h 9"/>
                  <a:gd name="T4" fmla="*/ 2 w 2"/>
                  <a:gd name="T5" fmla="*/ 9 h 9"/>
                  <a:gd name="T6" fmla="*/ 0 60000 65536"/>
                  <a:gd name="T7" fmla="*/ 0 60000 65536"/>
                  <a:gd name="T8" fmla="*/ 0 60000 65536"/>
                </a:gdLst>
                <a:ahLst/>
                <a:cxnLst>
                  <a:cxn ang="T6">
                    <a:pos x="T0" y="T1"/>
                  </a:cxn>
                  <a:cxn ang="T7">
                    <a:pos x="T2" y="T3"/>
                  </a:cxn>
                  <a:cxn ang="T8">
                    <a:pos x="T4" y="T5"/>
                  </a:cxn>
                </a:cxnLst>
                <a:rect l="0" t="0" r="r" b="b"/>
                <a:pathLst>
                  <a:path w="2" h="9">
                    <a:moveTo>
                      <a:pt x="0" y="0"/>
                    </a:moveTo>
                    <a:lnTo>
                      <a:pt x="2" y="3"/>
                    </a:lnTo>
                    <a:lnTo>
                      <a:pt x="2"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10" name="Line 837">
                <a:extLst>
                  <a:ext uri="{FF2B5EF4-FFF2-40B4-BE49-F238E27FC236}">
                    <a16:creationId xmlns:a16="http://schemas.microsoft.com/office/drawing/2014/main" id="{05CD53BD-5ABD-45B7-94B4-B1DDFA8DDAFF}"/>
                  </a:ext>
                </a:extLst>
              </p:cNvPr>
              <p:cNvSpPr>
                <a:spLocks noChangeShapeType="1"/>
              </p:cNvSpPr>
              <p:nvPr/>
            </p:nvSpPr>
            <p:spPr bwMode="auto">
              <a:xfrm>
                <a:off x="4000" y="1438"/>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11" name="Freeform 838">
                <a:extLst>
                  <a:ext uri="{FF2B5EF4-FFF2-40B4-BE49-F238E27FC236}">
                    <a16:creationId xmlns:a16="http://schemas.microsoft.com/office/drawing/2014/main" id="{06FDFC99-7D66-4AE2-91CE-786AA4CC92C2}"/>
                  </a:ext>
                </a:extLst>
              </p:cNvPr>
              <p:cNvSpPr>
                <a:spLocks/>
              </p:cNvSpPr>
              <p:nvPr/>
            </p:nvSpPr>
            <p:spPr bwMode="auto">
              <a:xfrm>
                <a:off x="4003" y="1438"/>
                <a:ext cx="3" cy="3"/>
              </a:xfrm>
              <a:custGeom>
                <a:avLst/>
                <a:gdLst>
                  <a:gd name="T0" fmla="*/ 0 w 3"/>
                  <a:gd name="T1" fmla="*/ 3 h 3"/>
                  <a:gd name="T2" fmla="*/ 0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12" name="Freeform 839">
                <a:extLst>
                  <a:ext uri="{FF2B5EF4-FFF2-40B4-BE49-F238E27FC236}">
                    <a16:creationId xmlns:a16="http://schemas.microsoft.com/office/drawing/2014/main" id="{BB01A06F-4731-43D1-B46D-9FEDF8E5E750}"/>
                  </a:ext>
                </a:extLst>
              </p:cNvPr>
              <p:cNvSpPr>
                <a:spLocks/>
              </p:cNvSpPr>
              <p:nvPr/>
            </p:nvSpPr>
            <p:spPr bwMode="auto">
              <a:xfrm>
                <a:off x="4006" y="1438"/>
                <a:ext cx="6" cy="6"/>
              </a:xfrm>
              <a:custGeom>
                <a:avLst/>
                <a:gdLst>
                  <a:gd name="T0" fmla="*/ 0 w 6"/>
                  <a:gd name="T1" fmla="*/ 0 h 6"/>
                  <a:gd name="T2" fmla="*/ 3 w 6"/>
                  <a:gd name="T3" fmla="*/ 3 h 6"/>
                  <a:gd name="T4" fmla="*/ 6 w 6"/>
                  <a:gd name="T5" fmla="*/ 6 h 6"/>
                  <a:gd name="T6" fmla="*/ 0 60000 65536"/>
                  <a:gd name="T7" fmla="*/ 0 60000 65536"/>
                  <a:gd name="T8" fmla="*/ 0 60000 65536"/>
                </a:gdLst>
                <a:ahLst/>
                <a:cxnLst>
                  <a:cxn ang="T6">
                    <a:pos x="T0" y="T1"/>
                  </a:cxn>
                  <a:cxn ang="T7">
                    <a:pos x="T2" y="T3"/>
                  </a:cxn>
                  <a:cxn ang="T8">
                    <a:pos x="T4" y="T5"/>
                  </a:cxn>
                </a:cxnLst>
                <a:rect l="0" t="0" r="r" b="b"/>
                <a:pathLst>
                  <a:path w="6" h="6">
                    <a:moveTo>
                      <a:pt x="0" y="0"/>
                    </a:moveTo>
                    <a:lnTo>
                      <a:pt x="3" y="3"/>
                    </a:lnTo>
                    <a:lnTo>
                      <a:pt x="6"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13" name="Line 840">
                <a:extLst>
                  <a:ext uri="{FF2B5EF4-FFF2-40B4-BE49-F238E27FC236}">
                    <a16:creationId xmlns:a16="http://schemas.microsoft.com/office/drawing/2014/main" id="{A05CD074-FAE4-4A5E-BFB4-F85A36F398F0}"/>
                  </a:ext>
                </a:extLst>
              </p:cNvPr>
              <p:cNvSpPr>
                <a:spLocks noChangeShapeType="1"/>
              </p:cNvSpPr>
              <p:nvPr/>
            </p:nvSpPr>
            <p:spPr bwMode="auto">
              <a:xfrm>
                <a:off x="4012" y="1444"/>
                <a:ext cx="3" cy="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14" name="Freeform 841">
                <a:extLst>
                  <a:ext uri="{FF2B5EF4-FFF2-40B4-BE49-F238E27FC236}">
                    <a16:creationId xmlns:a16="http://schemas.microsoft.com/office/drawing/2014/main" id="{C41FE09C-3B02-497A-8C88-C18DB9444ABC}"/>
                  </a:ext>
                </a:extLst>
              </p:cNvPr>
              <p:cNvSpPr>
                <a:spLocks/>
              </p:cNvSpPr>
              <p:nvPr/>
            </p:nvSpPr>
            <p:spPr bwMode="auto">
              <a:xfrm>
                <a:off x="4015" y="1452"/>
                <a:ext cx="3" cy="9"/>
              </a:xfrm>
              <a:custGeom>
                <a:avLst/>
                <a:gdLst>
                  <a:gd name="T0" fmla="*/ 0 w 3"/>
                  <a:gd name="T1" fmla="*/ 0 h 9"/>
                  <a:gd name="T2" fmla="*/ 0 w 3"/>
                  <a:gd name="T3" fmla="*/ 6 h 9"/>
                  <a:gd name="T4" fmla="*/ 3 w 3"/>
                  <a:gd name="T5" fmla="*/ 9 h 9"/>
                  <a:gd name="T6" fmla="*/ 0 60000 65536"/>
                  <a:gd name="T7" fmla="*/ 0 60000 65536"/>
                  <a:gd name="T8" fmla="*/ 0 60000 65536"/>
                </a:gdLst>
                <a:ahLst/>
                <a:cxnLst>
                  <a:cxn ang="T6">
                    <a:pos x="T0" y="T1"/>
                  </a:cxn>
                  <a:cxn ang="T7">
                    <a:pos x="T2" y="T3"/>
                  </a:cxn>
                  <a:cxn ang="T8">
                    <a:pos x="T4" y="T5"/>
                  </a:cxn>
                </a:cxnLst>
                <a:rect l="0" t="0" r="r" b="b"/>
                <a:pathLst>
                  <a:path w="3" h="9">
                    <a:moveTo>
                      <a:pt x="0" y="0"/>
                    </a:moveTo>
                    <a:lnTo>
                      <a:pt x="0" y="6"/>
                    </a:lnTo>
                    <a:lnTo>
                      <a:pt x="3"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15" name="Freeform 842">
                <a:extLst>
                  <a:ext uri="{FF2B5EF4-FFF2-40B4-BE49-F238E27FC236}">
                    <a16:creationId xmlns:a16="http://schemas.microsoft.com/office/drawing/2014/main" id="{694D151C-7DAF-4724-9D52-4D9821B1A298}"/>
                  </a:ext>
                </a:extLst>
              </p:cNvPr>
              <p:cNvSpPr>
                <a:spLocks/>
              </p:cNvSpPr>
              <p:nvPr/>
            </p:nvSpPr>
            <p:spPr bwMode="auto">
              <a:xfrm>
                <a:off x="4018" y="1452"/>
                <a:ext cx="3" cy="9"/>
              </a:xfrm>
              <a:custGeom>
                <a:avLst/>
                <a:gdLst>
                  <a:gd name="T0" fmla="*/ 0 w 3"/>
                  <a:gd name="T1" fmla="*/ 9 h 9"/>
                  <a:gd name="T2" fmla="*/ 0 w 3"/>
                  <a:gd name="T3" fmla="*/ 9 h 9"/>
                  <a:gd name="T4" fmla="*/ 0 w 3"/>
                  <a:gd name="T5" fmla="*/ 6 h 9"/>
                  <a:gd name="T6" fmla="*/ 3 w 3"/>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9">
                    <a:moveTo>
                      <a:pt x="0" y="9"/>
                    </a:moveTo>
                    <a:lnTo>
                      <a:pt x="0" y="9"/>
                    </a:ln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16" name="Line 843">
                <a:extLst>
                  <a:ext uri="{FF2B5EF4-FFF2-40B4-BE49-F238E27FC236}">
                    <a16:creationId xmlns:a16="http://schemas.microsoft.com/office/drawing/2014/main" id="{EAC30C34-79D2-4305-B90B-4B193FC1E66F}"/>
                  </a:ext>
                </a:extLst>
              </p:cNvPr>
              <p:cNvSpPr>
                <a:spLocks noChangeShapeType="1"/>
              </p:cNvSpPr>
              <p:nvPr/>
            </p:nvSpPr>
            <p:spPr bwMode="auto">
              <a:xfrm flipV="1">
                <a:off x="4021" y="1446"/>
                <a:ext cx="5" cy="6"/>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17" name="Line 844">
                <a:extLst>
                  <a:ext uri="{FF2B5EF4-FFF2-40B4-BE49-F238E27FC236}">
                    <a16:creationId xmlns:a16="http://schemas.microsoft.com/office/drawing/2014/main" id="{C39BFEA2-C6EB-49F2-895B-7429F39DDF35}"/>
                  </a:ext>
                </a:extLst>
              </p:cNvPr>
              <p:cNvSpPr>
                <a:spLocks noChangeShapeType="1"/>
              </p:cNvSpPr>
              <p:nvPr/>
            </p:nvSpPr>
            <p:spPr bwMode="auto">
              <a:xfrm flipV="1">
                <a:off x="4026" y="1444"/>
                <a:ext cx="3" cy="2"/>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18" name="Freeform 845">
                <a:extLst>
                  <a:ext uri="{FF2B5EF4-FFF2-40B4-BE49-F238E27FC236}">
                    <a16:creationId xmlns:a16="http://schemas.microsoft.com/office/drawing/2014/main" id="{0EB1CA12-DF70-44D8-B6FF-F06DF68FCA9B}"/>
                  </a:ext>
                </a:extLst>
              </p:cNvPr>
              <p:cNvSpPr>
                <a:spLocks/>
              </p:cNvSpPr>
              <p:nvPr/>
            </p:nvSpPr>
            <p:spPr bwMode="auto">
              <a:xfrm>
                <a:off x="4029" y="1441"/>
                <a:ext cx="3" cy="3"/>
              </a:xfrm>
              <a:custGeom>
                <a:avLst/>
                <a:gdLst>
                  <a:gd name="T0" fmla="*/ 0 w 3"/>
                  <a:gd name="T1" fmla="*/ 3 h 3"/>
                  <a:gd name="T2" fmla="*/ 0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19" name="Freeform 846">
                <a:extLst>
                  <a:ext uri="{FF2B5EF4-FFF2-40B4-BE49-F238E27FC236}">
                    <a16:creationId xmlns:a16="http://schemas.microsoft.com/office/drawing/2014/main" id="{5CFE521F-FA38-4BAF-8A80-D273E910050B}"/>
                  </a:ext>
                </a:extLst>
              </p:cNvPr>
              <p:cNvSpPr>
                <a:spLocks/>
              </p:cNvSpPr>
              <p:nvPr/>
            </p:nvSpPr>
            <p:spPr bwMode="auto">
              <a:xfrm>
                <a:off x="4032" y="1441"/>
                <a:ext cx="3" cy="8"/>
              </a:xfrm>
              <a:custGeom>
                <a:avLst/>
                <a:gdLst>
                  <a:gd name="T0" fmla="*/ 0 w 3"/>
                  <a:gd name="T1" fmla="*/ 0 h 8"/>
                  <a:gd name="T2" fmla="*/ 0 w 3"/>
                  <a:gd name="T3" fmla="*/ 3 h 8"/>
                  <a:gd name="T4" fmla="*/ 0 w 3"/>
                  <a:gd name="T5" fmla="*/ 5 h 8"/>
                  <a:gd name="T6" fmla="*/ 3 w 3"/>
                  <a:gd name="T7" fmla="*/ 8 h 8"/>
                  <a:gd name="T8" fmla="*/ 3 w 3"/>
                  <a:gd name="T9" fmla="*/ 8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8">
                    <a:moveTo>
                      <a:pt x="0" y="0"/>
                    </a:moveTo>
                    <a:lnTo>
                      <a:pt x="0" y="3"/>
                    </a:lnTo>
                    <a:lnTo>
                      <a:pt x="0" y="5"/>
                    </a:lnTo>
                    <a:lnTo>
                      <a:pt x="3" y="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20" name="Freeform 847">
                <a:extLst>
                  <a:ext uri="{FF2B5EF4-FFF2-40B4-BE49-F238E27FC236}">
                    <a16:creationId xmlns:a16="http://schemas.microsoft.com/office/drawing/2014/main" id="{293DDDB1-5544-49DE-9C73-DFCF492DDD01}"/>
                  </a:ext>
                </a:extLst>
              </p:cNvPr>
              <p:cNvSpPr>
                <a:spLocks/>
              </p:cNvSpPr>
              <p:nvPr/>
            </p:nvSpPr>
            <p:spPr bwMode="auto">
              <a:xfrm>
                <a:off x="4035" y="1438"/>
                <a:ext cx="6" cy="11"/>
              </a:xfrm>
              <a:custGeom>
                <a:avLst/>
                <a:gdLst>
                  <a:gd name="T0" fmla="*/ 0 w 6"/>
                  <a:gd name="T1" fmla="*/ 11 h 11"/>
                  <a:gd name="T2" fmla="*/ 0 w 6"/>
                  <a:gd name="T3" fmla="*/ 8 h 11"/>
                  <a:gd name="T4" fmla="*/ 3 w 6"/>
                  <a:gd name="T5" fmla="*/ 6 h 11"/>
                  <a:gd name="T6" fmla="*/ 6 w 6"/>
                  <a:gd name="T7" fmla="*/ 3 h 11"/>
                  <a:gd name="T8" fmla="*/ 6 w 6"/>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0" y="11"/>
                    </a:moveTo>
                    <a:lnTo>
                      <a:pt x="0" y="8"/>
                    </a:lnTo>
                    <a:lnTo>
                      <a:pt x="3" y="6"/>
                    </a:lnTo>
                    <a:lnTo>
                      <a:pt x="6"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21" name="Freeform 848">
                <a:extLst>
                  <a:ext uri="{FF2B5EF4-FFF2-40B4-BE49-F238E27FC236}">
                    <a16:creationId xmlns:a16="http://schemas.microsoft.com/office/drawing/2014/main" id="{6C2A32FD-64A3-4A5B-A542-83DCCFC0406B}"/>
                  </a:ext>
                </a:extLst>
              </p:cNvPr>
              <p:cNvSpPr>
                <a:spLocks/>
              </p:cNvSpPr>
              <p:nvPr/>
            </p:nvSpPr>
            <p:spPr bwMode="auto">
              <a:xfrm>
                <a:off x="4041" y="1438"/>
                <a:ext cx="3" cy="1"/>
              </a:xfrm>
              <a:custGeom>
                <a:avLst/>
                <a:gdLst>
                  <a:gd name="T0" fmla="*/ 0 w 3"/>
                  <a:gd name="T1" fmla="*/ 0 h 1"/>
                  <a:gd name="T2" fmla="*/ 3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22" name="Freeform 849">
                <a:extLst>
                  <a:ext uri="{FF2B5EF4-FFF2-40B4-BE49-F238E27FC236}">
                    <a16:creationId xmlns:a16="http://schemas.microsoft.com/office/drawing/2014/main" id="{A41AAA47-8D77-4DE3-9261-648A373DAC1C}"/>
                  </a:ext>
                </a:extLst>
              </p:cNvPr>
              <p:cNvSpPr>
                <a:spLocks/>
              </p:cNvSpPr>
              <p:nvPr/>
            </p:nvSpPr>
            <p:spPr bwMode="auto">
              <a:xfrm>
                <a:off x="4044" y="1421"/>
                <a:ext cx="3" cy="17"/>
              </a:xfrm>
              <a:custGeom>
                <a:avLst/>
                <a:gdLst>
                  <a:gd name="T0" fmla="*/ 0 w 3"/>
                  <a:gd name="T1" fmla="*/ 17 h 17"/>
                  <a:gd name="T2" fmla="*/ 0 w 3"/>
                  <a:gd name="T3" fmla="*/ 14 h 17"/>
                  <a:gd name="T4" fmla="*/ 0 w 3"/>
                  <a:gd name="T5" fmla="*/ 8 h 17"/>
                  <a:gd name="T6" fmla="*/ 3 w 3"/>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7">
                    <a:moveTo>
                      <a:pt x="0" y="17"/>
                    </a:moveTo>
                    <a:lnTo>
                      <a:pt x="0" y="14"/>
                    </a:lnTo>
                    <a:lnTo>
                      <a:pt x="0" y="8"/>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23" name="Freeform 850">
                <a:extLst>
                  <a:ext uri="{FF2B5EF4-FFF2-40B4-BE49-F238E27FC236}">
                    <a16:creationId xmlns:a16="http://schemas.microsoft.com/office/drawing/2014/main" id="{D62C6584-EC8F-44CE-9873-BF270EC184F8}"/>
                  </a:ext>
                </a:extLst>
              </p:cNvPr>
              <p:cNvSpPr>
                <a:spLocks/>
              </p:cNvSpPr>
              <p:nvPr/>
            </p:nvSpPr>
            <p:spPr bwMode="auto">
              <a:xfrm>
                <a:off x="4047" y="1412"/>
                <a:ext cx="2" cy="9"/>
              </a:xfrm>
              <a:custGeom>
                <a:avLst/>
                <a:gdLst>
                  <a:gd name="T0" fmla="*/ 0 w 2"/>
                  <a:gd name="T1" fmla="*/ 9 h 9"/>
                  <a:gd name="T2" fmla="*/ 0 w 2"/>
                  <a:gd name="T3" fmla="*/ 3 h 9"/>
                  <a:gd name="T4" fmla="*/ 2 w 2"/>
                  <a:gd name="T5" fmla="*/ 0 h 9"/>
                  <a:gd name="T6" fmla="*/ 0 60000 65536"/>
                  <a:gd name="T7" fmla="*/ 0 60000 65536"/>
                  <a:gd name="T8" fmla="*/ 0 60000 65536"/>
                </a:gdLst>
                <a:ahLst/>
                <a:cxnLst>
                  <a:cxn ang="T6">
                    <a:pos x="T0" y="T1"/>
                  </a:cxn>
                  <a:cxn ang="T7">
                    <a:pos x="T2" y="T3"/>
                  </a:cxn>
                  <a:cxn ang="T8">
                    <a:pos x="T4" y="T5"/>
                  </a:cxn>
                </a:cxnLst>
                <a:rect l="0" t="0" r="r" b="b"/>
                <a:pathLst>
                  <a:path w="2" h="9">
                    <a:moveTo>
                      <a:pt x="0" y="9"/>
                    </a:moveTo>
                    <a:lnTo>
                      <a:pt x="0" y="3"/>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24" name="Freeform 851">
                <a:extLst>
                  <a:ext uri="{FF2B5EF4-FFF2-40B4-BE49-F238E27FC236}">
                    <a16:creationId xmlns:a16="http://schemas.microsoft.com/office/drawing/2014/main" id="{18105E6F-7526-4571-BFBF-E64ADE416F78}"/>
                  </a:ext>
                </a:extLst>
              </p:cNvPr>
              <p:cNvSpPr>
                <a:spLocks/>
              </p:cNvSpPr>
              <p:nvPr/>
            </p:nvSpPr>
            <p:spPr bwMode="auto">
              <a:xfrm>
                <a:off x="4049" y="1412"/>
                <a:ext cx="6" cy="6"/>
              </a:xfrm>
              <a:custGeom>
                <a:avLst/>
                <a:gdLst>
                  <a:gd name="T0" fmla="*/ 0 w 6"/>
                  <a:gd name="T1" fmla="*/ 0 h 6"/>
                  <a:gd name="T2" fmla="*/ 3 w 6"/>
                  <a:gd name="T3" fmla="*/ 0 h 6"/>
                  <a:gd name="T4" fmla="*/ 6 w 6"/>
                  <a:gd name="T5" fmla="*/ 6 h 6"/>
                  <a:gd name="T6" fmla="*/ 0 60000 65536"/>
                  <a:gd name="T7" fmla="*/ 0 60000 65536"/>
                  <a:gd name="T8" fmla="*/ 0 60000 65536"/>
                </a:gdLst>
                <a:ahLst/>
                <a:cxnLst>
                  <a:cxn ang="T6">
                    <a:pos x="T0" y="T1"/>
                  </a:cxn>
                  <a:cxn ang="T7">
                    <a:pos x="T2" y="T3"/>
                  </a:cxn>
                  <a:cxn ang="T8">
                    <a:pos x="T4" y="T5"/>
                  </a:cxn>
                </a:cxnLst>
                <a:rect l="0" t="0" r="r" b="b"/>
                <a:pathLst>
                  <a:path w="6" h="6">
                    <a:moveTo>
                      <a:pt x="0" y="0"/>
                    </a:moveTo>
                    <a:lnTo>
                      <a:pt x="3" y="0"/>
                    </a:lnTo>
                    <a:lnTo>
                      <a:pt x="6"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25" name="Freeform 852">
                <a:extLst>
                  <a:ext uri="{FF2B5EF4-FFF2-40B4-BE49-F238E27FC236}">
                    <a16:creationId xmlns:a16="http://schemas.microsoft.com/office/drawing/2014/main" id="{FE8651CC-CFA6-426F-A576-95CD6CDD00E1}"/>
                  </a:ext>
                </a:extLst>
              </p:cNvPr>
              <p:cNvSpPr>
                <a:spLocks/>
              </p:cNvSpPr>
              <p:nvPr/>
            </p:nvSpPr>
            <p:spPr bwMode="auto">
              <a:xfrm>
                <a:off x="4055" y="1418"/>
                <a:ext cx="3" cy="17"/>
              </a:xfrm>
              <a:custGeom>
                <a:avLst/>
                <a:gdLst>
                  <a:gd name="T0" fmla="*/ 0 w 3"/>
                  <a:gd name="T1" fmla="*/ 0 h 17"/>
                  <a:gd name="T2" fmla="*/ 0 w 3"/>
                  <a:gd name="T3" fmla="*/ 3 h 17"/>
                  <a:gd name="T4" fmla="*/ 3 w 3"/>
                  <a:gd name="T5" fmla="*/ 8 h 17"/>
                  <a:gd name="T6" fmla="*/ 3 w 3"/>
                  <a:gd name="T7" fmla="*/ 14 h 17"/>
                  <a:gd name="T8" fmla="*/ 3 w 3"/>
                  <a:gd name="T9" fmla="*/ 1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7">
                    <a:moveTo>
                      <a:pt x="0" y="0"/>
                    </a:moveTo>
                    <a:lnTo>
                      <a:pt x="0" y="3"/>
                    </a:lnTo>
                    <a:lnTo>
                      <a:pt x="3" y="8"/>
                    </a:lnTo>
                    <a:lnTo>
                      <a:pt x="3" y="14"/>
                    </a:lnTo>
                    <a:lnTo>
                      <a:pt x="3" y="17"/>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26" name="Freeform 853">
                <a:extLst>
                  <a:ext uri="{FF2B5EF4-FFF2-40B4-BE49-F238E27FC236}">
                    <a16:creationId xmlns:a16="http://schemas.microsoft.com/office/drawing/2014/main" id="{D384E0C1-7086-42AC-954A-9814D0AB4D73}"/>
                  </a:ext>
                </a:extLst>
              </p:cNvPr>
              <p:cNvSpPr>
                <a:spLocks/>
              </p:cNvSpPr>
              <p:nvPr/>
            </p:nvSpPr>
            <p:spPr bwMode="auto">
              <a:xfrm>
                <a:off x="4058" y="1426"/>
                <a:ext cx="3" cy="9"/>
              </a:xfrm>
              <a:custGeom>
                <a:avLst/>
                <a:gdLst>
                  <a:gd name="T0" fmla="*/ 0 w 3"/>
                  <a:gd name="T1" fmla="*/ 9 h 9"/>
                  <a:gd name="T2" fmla="*/ 0 w 3"/>
                  <a:gd name="T3" fmla="*/ 9 h 9"/>
                  <a:gd name="T4" fmla="*/ 0 w 3"/>
                  <a:gd name="T5" fmla="*/ 6 h 9"/>
                  <a:gd name="T6" fmla="*/ 3 w 3"/>
                  <a:gd name="T7" fmla="*/ 3 h 9"/>
                  <a:gd name="T8" fmla="*/ 3 w 3"/>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9">
                    <a:moveTo>
                      <a:pt x="0" y="9"/>
                    </a:moveTo>
                    <a:lnTo>
                      <a:pt x="0" y="9"/>
                    </a:lnTo>
                    <a:lnTo>
                      <a:pt x="0" y="6"/>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27" name="Freeform 854">
                <a:extLst>
                  <a:ext uri="{FF2B5EF4-FFF2-40B4-BE49-F238E27FC236}">
                    <a16:creationId xmlns:a16="http://schemas.microsoft.com/office/drawing/2014/main" id="{9C79ACF2-5C21-4187-B1C5-1A3E0E2CC16A}"/>
                  </a:ext>
                </a:extLst>
              </p:cNvPr>
              <p:cNvSpPr>
                <a:spLocks/>
              </p:cNvSpPr>
              <p:nvPr/>
            </p:nvSpPr>
            <p:spPr bwMode="auto">
              <a:xfrm>
                <a:off x="4061" y="1426"/>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28" name="Freeform 855">
                <a:extLst>
                  <a:ext uri="{FF2B5EF4-FFF2-40B4-BE49-F238E27FC236}">
                    <a16:creationId xmlns:a16="http://schemas.microsoft.com/office/drawing/2014/main" id="{0F81DF70-E435-4A0F-9A27-5A4FEF2E3190}"/>
                  </a:ext>
                </a:extLst>
              </p:cNvPr>
              <p:cNvSpPr>
                <a:spLocks/>
              </p:cNvSpPr>
              <p:nvPr/>
            </p:nvSpPr>
            <p:spPr bwMode="auto">
              <a:xfrm>
                <a:off x="4064" y="1415"/>
                <a:ext cx="6" cy="11"/>
              </a:xfrm>
              <a:custGeom>
                <a:avLst/>
                <a:gdLst>
                  <a:gd name="T0" fmla="*/ 0 w 6"/>
                  <a:gd name="T1" fmla="*/ 11 h 11"/>
                  <a:gd name="T2" fmla="*/ 0 w 6"/>
                  <a:gd name="T3" fmla="*/ 8 h 11"/>
                  <a:gd name="T4" fmla="*/ 3 w 6"/>
                  <a:gd name="T5" fmla="*/ 6 h 11"/>
                  <a:gd name="T6" fmla="*/ 6 w 6"/>
                  <a:gd name="T7" fmla="*/ 0 h 11"/>
                  <a:gd name="T8" fmla="*/ 6 w 6"/>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0" y="11"/>
                    </a:moveTo>
                    <a:lnTo>
                      <a:pt x="0" y="8"/>
                    </a:lnTo>
                    <a:lnTo>
                      <a:pt x="3" y="6"/>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29" name="Freeform 856">
                <a:extLst>
                  <a:ext uri="{FF2B5EF4-FFF2-40B4-BE49-F238E27FC236}">
                    <a16:creationId xmlns:a16="http://schemas.microsoft.com/office/drawing/2014/main" id="{3904CA6B-8073-439A-82B3-FBD10C7EBDE2}"/>
                  </a:ext>
                </a:extLst>
              </p:cNvPr>
              <p:cNvSpPr>
                <a:spLocks/>
              </p:cNvSpPr>
              <p:nvPr/>
            </p:nvSpPr>
            <p:spPr bwMode="auto">
              <a:xfrm>
                <a:off x="4070" y="1415"/>
                <a:ext cx="2" cy="14"/>
              </a:xfrm>
              <a:custGeom>
                <a:avLst/>
                <a:gdLst>
                  <a:gd name="T0" fmla="*/ 0 w 2"/>
                  <a:gd name="T1" fmla="*/ 0 h 14"/>
                  <a:gd name="T2" fmla="*/ 0 w 2"/>
                  <a:gd name="T3" fmla="*/ 3 h 14"/>
                  <a:gd name="T4" fmla="*/ 2 w 2"/>
                  <a:gd name="T5" fmla="*/ 6 h 14"/>
                  <a:gd name="T6" fmla="*/ 2 w 2"/>
                  <a:gd name="T7" fmla="*/ 11 h 14"/>
                  <a:gd name="T8" fmla="*/ 2 w 2"/>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4">
                    <a:moveTo>
                      <a:pt x="0" y="0"/>
                    </a:moveTo>
                    <a:lnTo>
                      <a:pt x="0" y="3"/>
                    </a:lnTo>
                    <a:lnTo>
                      <a:pt x="2" y="6"/>
                    </a:lnTo>
                    <a:lnTo>
                      <a:pt x="2" y="11"/>
                    </a:lnTo>
                    <a:lnTo>
                      <a:pt x="2" y="14"/>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30" name="Freeform 857">
                <a:extLst>
                  <a:ext uri="{FF2B5EF4-FFF2-40B4-BE49-F238E27FC236}">
                    <a16:creationId xmlns:a16="http://schemas.microsoft.com/office/drawing/2014/main" id="{EC82868D-77B3-47ED-B042-3BD083468683}"/>
                  </a:ext>
                </a:extLst>
              </p:cNvPr>
              <p:cNvSpPr>
                <a:spLocks/>
              </p:cNvSpPr>
              <p:nvPr/>
            </p:nvSpPr>
            <p:spPr bwMode="auto">
              <a:xfrm>
                <a:off x="4072" y="1426"/>
                <a:ext cx="3" cy="3"/>
              </a:xfrm>
              <a:custGeom>
                <a:avLst/>
                <a:gdLst>
                  <a:gd name="T0" fmla="*/ 0 w 3"/>
                  <a:gd name="T1" fmla="*/ 3 h 3"/>
                  <a:gd name="T2" fmla="*/ 0 w 3"/>
                  <a:gd name="T3" fmla="*/ 3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31" name="Freeform 858">
                <a:extLst>
                  <a:ext uri="{FF2B5EF4-FFF2-40B4-BE49-F238E27FC236}">
                    <a16:creationId xmlns:a16="http://schemas.microsoft.com/office/drawing/2014/main" id="{69CDE327-5BB8-46D8-86E8-C38959B41CE8}"/>
                  </a:ext>
                </a:extLst>
              </p:cNvPr>
              <p:cNvSpPr>
                <a:spLocks/>
              </p:cNvSpPr>
              <p:nvPr/>
            </p:nvSpPr>
            <p:spPr bwMode="auto">
              <a:xfrm>
                <a:off x="4075" y="1403"/>
                <a:ext cx="3" cy="23"/>
              </a:xfrm>
              <a:custGeom>
                <a:avLst/>
                <a:gdLst>
                  <a:gd name="T0" fmla="*/ 0 w 3"/>
                  <a:gd name="T1" fmla="*/ 23 h 23"/>
                  <a:gd name="T2" fmla="*/ 0 w 3"/>
                  <a:gd name="T3" fmla="*/ 18 h 23"/>
                  <a:gd name="T4" fmla="*/ 0 w 3"/>
                  <a:gd name="T5" fmla="*/ 12 h 23"/>
                  <a:gd name="T6" fmla="*/ 3 w 3"/>
                  <a:gd name="T7" fmla="*/ 6 h 23"/>
                  <a:gd name="T8" fmla="*/ 3 w 3"/>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3">
                    <a:moveTo>
                      <a:pt x="0" y="23"/>
                    </a:moveTo>
                    <a:lnTo>
                      <a:pt x="0" y="18"/>
                    </a:lnTo>
                    <a:lnTo>
                      <a:pt x="0" y="12"/>
                    </a:ln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32" name="Freeform 859">
                <a:extLst>
                  <a:ext uri="{FF2B5EF4-FFF2-40B4-BE49-F238E27FC236}">
                    <a16:creationId xmlns:a16="http://schemas.microsoft.com/office/drawing/2014/main" id="{B7C75DAD-F450-4355-B3A9-7BB71E202313}"/>
                  </a:ext>
                </a:extLst>
              </p:cNvPr>
              <p:cNvSpPr>
                <a:spLocks/>
              </p:cNvSpPr>
              <p:nvPr/>
            </p:nvSpPr>
            <p:spPr bwMode="auto">
              <a:xfrm>
                <a:off x="4078" y="1403"/>
                <a:ext cx="3" cy="3"/>
              </a:xfrm>
              <a:custGeom>
                <a:avLst/>
                <a:gdLst>
                  <a:gd name="T0" fmla="*/ 0 w 3"/>
                  <a:gd name="T1" fmla="*/ 0 h 3"/>
                  <a:gd name="T2" fmla="*/ 0 w 3"/>
                  <a:gd name="T3" fmla="*/ 0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0"/>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33" name="Freeform 860">
                <a:extLst>
                  <a:ext uri="{FF2B5EF4-FFF2-40B4-BE49-F238E27FC236}">
                    <a16:creationId xmlns:a16="http://schemas.microsoft.com/office/drawing/2014/main" id="{834D2876-BFE5-4EAC-912F-0F3A242C28E9}"/>
                  </a:ext>
                </a:extLst>
              </p:cNvPr>
              <p:cNvSpPr>
                <a:spLocks/>
              </p:cNvSpPr>
              <p:nvPr/>
            </p:nvSpPr>
            <p:spPr bwMode="auto">
              <a:xfrm>
                <a:off x="4081" y="1406"/>
                <a:ext cx="6" cy="15"/>
              </a:xfrm>
              <a:custGeom>
                <a:avLst/>
                <a:gdLst>
                  <a:gd name="T0" fmla="*/ 0 w 6"/>
                  <a:gd name="T1" fmla="*/ 0 h 15"/>
                  <a:gd name="T2" fmla="*/ 3 w 6"/>
                  <a:gd name="T3" fmla="*/ 6 h 15"/>
                  <a:gd name="T4" fmla="*/ 6 w 6"/>
                  <a:gd name="T5" fmla="*/ 15 h 15"/>
                  <a:gd name="T6" fmla="*/ 0 60000 65536"/>
                  <a:gd name="T7" fmla="*/ 0 60000 65536"/>
                  <a:gd name="T8" fmla="*/ 0 60000 65536"/>
                </a:gdLst>
                <a:ahLst/>
                <a:cxnLst>
                  <a:cxn ang="T6">
                    <a:pos x="T0" y="T1"/>
                  </a:cxn>
                  <a:cxn ang="T7">
                    <a:pos x="T2" y="T3"/>
                  </a:cxn>
                  <a:cxn ang="T8">
                    <a:pos x="T4" y="T5"/>
                  </a:cxn>
                </a:cxnLst>
                <a:rect l="0" t="0" r="r" b="b"/>
                <a:pathLst>
                  <a:path w="6" h="15">
                    <a:moveTo>
                      <a:pt x="0" y="0"/>
                    </a:moveTo>
                    <a:lnTo>
                      <a:pt x="3" y="6"/>
                    </a:lnTo>
                    <a:lnTo>
                      <a:pt x="6" y="1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34" name="Line 861">
                <a:extLst>
                  <a:ext uri="{FF2B5EF4-FFF2-40B4-BE49-F238E27FC236}">
                    <a16:creationId xmlns:a16="http://schemas.microsoft.com/office/drawing/2014/main" id="{7E3E08FC-29E3-4999-9224-5AC7785A4729}"/>
                  </a:ext>
                </a:extLst>
              </p:cNvPr>
              <p:cNvSpPr>
                <a:spLocks noChangeShapeType="1"/>
              </p:cNvSpPr>
              <p:nvPr/>
            </p:nvSpPr>
            <p:spPr bwMode="auto">
              <a:xfrm>
                <a:off x="4087" y="1421"/>
                <a:ext cx="3" cy="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35" name="Line 862">
                <a:extLst>
                  <a:ext uri="{FF2B5EF4-FFF2-40B4-BE49-F238E27FC236}">
                    <a16:creationId xmlns:a16="http://schemas.microsoft.com/office/drawing/2014/main" id="{25920D9F-29D3-40A5-AD03-6EF4A04F2AC2}"/>
                  </a:ext>
                </a:extLst>
              </p:cNvPr>
              <p:cNvSpPr>
                <a:spLocks noChangeShapeType="1"/>
              </p:cNvSpPr>
              <p:nvPr/>
            </p:nvSpPr>
            <p:spPr bwMode="auto">
              <a:xfrm>
                <a:off x="4090" y="1426"/>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36" name="Line 863">
                <a:extLst>
                  <a:ext uri="{FF2B5EF4-FFF2-40B4-BE49-F238E27FC236}">
                    <a16:creationId xmlns:a16="http://schemas.microsoft.com/office/drawing/2014/main" id="{5C7E8CC4-0FE2-4485-AB68-6527934E192F}"/>
                  </a:ext>
                </a:extLst>
              </p:cNvPr>
              <p:cNvSpPr>
                <a:spLocks noChangeShapeType="1"/>
              </p:cNvSpPr>
              <p:nvPr/>
            </p:nvSpPr>
            <p:spPr bwMode="auto">
              <a:xfrm flipV="1">
                <a:off x="4093" y="1426"/>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37" name="Freeform 864">
                <a:extLst>
                  <a:ext uri="{FF2B5EF4-FFF2-40B4-BE49-F238E27FC236}">
                    <a16:creationId xmlns:a16="http://schemas.microsoft.com/office/drawing/2014/main" id="{778E52AD-82B5-4392-900A-EBF1E492B917}"/>
                  </a:ext>
                </a:extLst>
              </p:cNvPr>
              <p:cNvSpPr>
                <a:spLocks/>
              </p:cNvSpPr>
              <p:nvPr/>
            </p:nvSpPr>
            <p:spPr bwMode="auto">
              <a:xfrm>
                <a:off x="4096" y="1418"/>
                <a:ext cx="5" cy="8"/>
              </a:xfrm>
              <a:custGeom>
                <a:avLst/>
                <a:gdLst>
                  <a:gd name="T0" fmla="*/ 0 w 5"/>
                  <a:gd name="T1" fmla="*/ 8 h 8"/>
                  <a:gd name="T2" fmla="*/ 2 w 5"/>
                  <a:gd name="T3" fmla="*/ 5 h 8"/>
                  <a:gd name="T4" fmla="*/ 5 w 5"/>
                  <a:gd name="T5" fmla="*/ 0 h 8"/>
                  <a:gd name="T6" fmla="*/ 0 60000 65536"/>
                  <a:gd name="T7" fmla="*/ 0 60000 65536"/>
                  <a:gd name="T8" fmla="*/ 0 60000 65536"/>
                </a:gdLst>
                <a:ahLst/>
                <a:cxnLst>
                  <a:cxn ang="T6">
                    <a:pos x="T0" y="T1"/>
                  </a:cxn>
                  <a:cxn ang="T7">
                    <a:pos x="T2" y="T3"/>
                  </a:cxn>
                  <a:cxn ang="T8">
                    <a:pos x="T4" y="T5"/>
                  </a:cxn>
                </a:cxnLst>
                <a:rect l="0" t="0" r="r" b="b"/>
                <a:pathLst>
                  <a:path w="5" h="8">
                    <a:moveTo>
                      <a:pt x="0" y="8"/>
                    </a:moveTo>
                    <a:lnTo>
                      <a:pt x="2" y="5"/>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38" name="Freeform 865">
                <a:extLst>
                  <a:ext uri="{FF2B5EF4-FFF2-40B4-BE49-F238E27FC236}">
                    <a16:creationId xmlns:a16="http://schemas.microsoft.com/office/drawing/2014/main" id="{6A1B589D-17DE-4C04-A994-CA0A51388F34}"/>
                  </a:ext>
                </a:extLst>
              </p:cNvPr>
              <p:cNvSpPr>
                <a:spLocks/>
              </p:cNvSpPr>
              <p:nvPr/>
            </p:nvSpPr>
            <p:spPr bwMode="auto">
              <a:xfrm>
                <a:off x="4101" y="1406"/>
                <a:ext cx="3" cy="12"/>
              </a:xfrm>
              <a:custGeom>
                <a:avLst/>
                <a:gdLst>
                  <a:gd name="T0" fmla="*/ 0 w 3"/>
                  <a:gd name="T1" fmla="*/ 12 h 12"/>
                  <a:gd name="T2" fmla="*/ 3 w 3"/>
                  <a:gd name="T3" fmla="*/ 6 h 12"/>
                  <a:gd name="T4" fmla="*/ 3 w 3"/>
                  <a:gd name="T5" fmla="*/ 0 h 12"/>
                  <a:gd name="T6" fmla="*/ 0 60000 65536"/>
                  <a:gd name="T7" fmla="*/ 0 60000 65536"/>
                  <a:gd name="T8" fmla="*/ 0 60000 65536"/>
                </a:gdLst>
                <a:ahLst/>
                <a:cxnLst>
                  <a:cxn ang="T6">
                    <a:pos x="T0" y="T1"/>
                  </a:cxn>
                  <a:cxn ang="T7">
                    <a:pos x="T2" y="T3"/>
                  </a:cxn>
                  <a:cxn ang="T8">
                    <a:pos x="T4" y="T5"/>
                  </a:cxn>
                </a:cxnLst>
                <a:rect l="0" t="0" r="r" b="b"/>
                <a:pathLst>
                  <a:path w="3" h="12">
                    <a:moveTo>
                      <a:pt x="0" y="12"/>
                    </a:move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39" name="Freeform 866">
                <a:extLst>
                  <a:ext uri="{FF2B5EF4-FFF2-40B4-BE49-F238E27FC236}">
                    <a16:creationId xmlns:a16="http://schemas.microsoft.com/office/drawing/2014/main" id="{8186C592-C708-4425-B54D-AE34BA05D204}"/>
                  </a:ext>
                </a:extLst>
              </p:cNvPr>
              <p:cNvSpPr>
                <a:spLocks/>
              </p:cNvSpPr>
              <p:nvPr/>
            </p:nvSpPr>
            <p:spPr bwMode="auto">
              <a:xfrm>
                <a:off x="4104" y="1406"/>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40" name="Line 867">
                <a:extLst>
                  <a:ext uri="{FF2B5EF4-FFF2-40B4-BE49-F238E27FC236}">
                    <a16:creationId xmlns:a16="http://schemas.microsoft.com/office/drawing/2014/main" id="{29246E43-13DE-4F0C-A3B1-5E9B32AFD661}"/>
                  </a:ext>
                </a:extLst>
              </p:cNvPr>
              <p:cNvSpPr>
                <a:spLocks noChangeShapeType="1"/>
              </p:cNvSpPr>
              <p:nvPr/>
            </p:nvSpPr>
            <p:spPr bwMode="auto">
              <a:xfrm flipV="1">
                <a:off x="4107" y="1403"/>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41" name="Freeform 868">
                <a:extLst>
                  <a:ext uri="{FF2B5EF4-FFF2-40B4-BE49-F238E27FC236}">
                    <a16:creationId xmlns:a16="http://schemas.microsoft.com/office/drawing/2014/main" id="{4AEF37AE-137A-4DE5-B43C-DB2C0D90A655}"/>
                  </a:ext>
                </a:extLst>
              </p:cNvPr>
              <p:cNvSpPr>
                <a:spLocks/>
              </p:cNvSpPr>
              <p:nvPr/>
            </p:nvSpPr>
            <p:spPr bwMode="auto">
              <a:xfrm>
                <a:off x="4110" y="1395"/>
                <a:ext cx="6" cy="8"/>
              </a:xfrm>
              <a:custGeom>
                <a:avLst/>
                <a:gdLst>
                  <a:gd name="T0" fmla="*/ 0 w 6"/>
                  <a:gd name="T1" fmla="*/ 8 h 8"/>
                  <a:gd name="T2" fmla="*/ 3 w 6"/>
                  <a:gd name="T3" fmla="*/ 3 h 8"/>
                  <a:gd name="T4" fmla="*/ 6 w 6"/>
                  <a:gd name="T5" fmla="*/ 0 h 8"/>
                  <a:gd name="T6" fmla="*/ 0 60000 65536"/>
                  <a:gd name="T7" fmla="*/ 0 60000 65536"/>
                  <a:gd name="T8" fmla="*/ 0 60000 65536"/>
                </a:gdLst>
                <a:ahLst/>
                <a:cxnLst>
                  <a:cxn ang="T6">
                    <a:pos x="T0" y="T1"/>
                  </a:cxn>
                  <a:cxn ang="T7">
                    <a:pos x="T2" y="T3"/>
                  </a:cxn>
                  <a:cxn ang="T8">
                    <a:pos x="T4" y="T5"/>
                  </a:cxn>
                </a:cxnLst>
                <a:rect l="0" t="0" r="r" b="b"/>
                <a:pathLst>
                  <a:path w="6" h="8">
                    <a:moveTo>
                      <a:pt x="0" y="8"/>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42" name="Freeform 869">
                <a:extLst>
                  <a:ext uri="{FF2B5EF4-FFF2-40B4-BE49-F238E27FC236}">
                    <a16:creationId xmlns:a16="http://schemas.microsoft.com/office/drawing/2014/main" id="{05F02FA9-7234-448A-A167-6E279B52370F}"/>
                  </a:ext>
                </a:extLst>
              </p:cNvPr>
              <p:cNvSpPr>
                <a:spLocks/>
              </p:cNvSpPr>
              <p:nvPr/>
            </p:nvSpPr>
            <p:spPr bwMode="auto">
              <a:xfrm>
                <a:off x="4116" y="1395"/>
                <a:ext cx="3" cy="1"/>
              </a:xfrm>
              <a:custGeom>
                <a:avLst/>
                <a:gdLst>
                  <a:gd name="T0" fmla="*/ 0 w 3"/>
                  <a:gd name="T1" fmla="*/ 0 h 1"/>
                  <a:gd name="T2" fmla="*/ 3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43" name="Freeform 870">
                <a:extLst>
                  <a:ext uri="{FF2B5EF4-FFF2-40B4-BE49-F238E27FC236}">
                    <a16:creationId xmlns:a16="http://schemas.microsoft.com/office/drawing/2014/main" id="{406472DB-A081-48A4-8B45-E63F2F29B377}"/>
                  </a:ext>
                </a:extLst>
              </p:cNvPr>
              <p:cNvSpPr>
                <a:spLocks/>
              </p:cNvSpPr>
              <p:nvPr/>
            </p:nvSpPr>
            <p:spPr bwMode="auto">
              <a:xfrm>
                <a:off x="4119" y="1395"/>
                <a:ext cx="2" cy="1"/>
              </a:xfrm>
              <a:custGeom>
                <a:avLst/>
                <a:gdLst>
                  <a:gd name="T0" fmla="*/ 0 w 2"/>
                  <a:gd name="T1" fmla="*/ 0 h 1"/>
                  <a:gd name="T2" fmla="*/ 0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44" name="Freeform 871">
                <a:extLst>
                  <a:ext uri="{FF2B5EF4-FFF2-40B4-BE49-F238E27FC236}">
                    <a16:creationId xmlns:a16="http://schemas.microsoft.com/office/drawing/2014/main" id="{3D4B73F8-6DC2-4497-9CC9-EFE4DFB97F3E}"/>
                  </a:ext>
                </a:extLst>
              </p:cNvPr>
              <p:cNvSpPr>
                <a:spLocks/>
              </p:cNvSpPr>
              <p:nvPr/>
            </p:nvSpPr>
            <p:spPr bwMode="auto">
              <a:xfrm>
                <a:off x="4121" y="1395"/>
                <a:ext cx="3" cy="14"/>
              </a:xfrm>
              <a:custGeom>
                <a:avLst/>
                <a:gdLst>
                  <a:gd name="T0" fmla="*/ 0 w 3"/>
                  <a:gd name="T1" fmla="*/ 0 h 14"/>
                  <a:gd name="T2" fmla="*/ 0 w 3"/>
                  <a:gd name="T3" fmla="*/ 3 h 14"/>
                  <a:gd name="T4" fmla="*/ 0 w 3"/>
                  <a:gd name="T5" fmla="*/ 5 h 14"/>
                  <a:gd name="T6" fmla="*/ 3 w 3"/>
                  <a:gd name="T7" fmla="*/ 14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4">
                    <a:moveTo>
                      <a:pt x="0" y="0"/>
                    </a:moveTo>
                    <a:lnTo>
                      <a:pt x="0" y="3"/>
                    </a:lnTo>
                    <a:lnTo>
                      <a:pt x="0" y="5"/>
                    </a:lnTo>
                    <a:lnTo>
                      <a:pt x="3" y="14"/>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45" name="Freeform 872">
                <a:extLst>
                  <a:ext uri="{FF2B5EF4-FFF2-40B4-BE49-F238E27FC236}">
                    <a16:creationId xmlns:a16="http://schemas.microsoft.com/office/drawing/2014/main" id="{CD5E4700-3D22-4520-8941-BFD8160DEE72}"/>
                  </a:ext>
                </a:extLst>
              </p:cNvPr>
              <p:cNvSpPr>
                <a:spLocks/>
              </p:cNvSpPr>
              <p:nvPr/>
            </p:nvSpPr>
            <p:spPr bwMode="auto">
              <a:xfrm>
                <a:off x="4124" y="1409"/>
                <a:ext cx="6" cy="9"/>
              </a:xfrm>
              <a:custGeom>
                <a:avLst/>
                <a:gdLst>
                  <a:gd name="T0" fmla="*/ 0 w 6"/>
                  <a:gd name="T1" fmla="*/ 0 h 9"/>
                  <a:gd name="T2" fmla="*/ 3 w 6"/>
                  <a:gd name="T3" fmla="*/ 6 h 9"/>
                  <a:gd name="T4" fmla="*/ 6 w 6"/>
                  <a:gd name="T5" fmla="*/ 9 h 9"/>
                  <a:gd name="T6" fmla="*/ 0 60000 65536"/>
                  <a:gd name="T7" fmla="*/ 0 60000 65536"/>
                  <a:gd name="T8" fmla="*/ 0 60000 65536"/>
                </a:gdLst>
                <a:ahLst/>
                <a:cxnLst>
                  <a:cxn ang="T6">
                    <a:pos x="T0" y="T1"/>
                  </a:cxn>
                  <a:cxn ang="T7">
                    <a:pos x="T2" y="T3"/>
                  </a:cxn>
                  <a:cxn ang="T8">
                    <a:pos x="T4" y="T5"/>
                  </a:cxn>
                </a:cxnLst>
                <a:rect l="0" t="0" r="r" b="b"/>
                <a:pathLst>
                  <a:path w="6" h="9">
                    <a:moveTo>
                      <a:pt x="0" y="0"/>
                    </a:moveTo>
                    <a:lnTo>
                      <a:pt x="3" y="6"/>
                    </a:lnTo>
                    <a:lnTo>
                      <a:pt x="6"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46" name="Freeform 873">
                <a:extLst>
                  <a:ext uri="{FF2B5EF4-FFF2-40B4-BE49-F238E27FC236}">
                    <a16:creationId xmlns:a16="http://schemas.microsoft.com/office/drawing/2014/main" id="{56864B69-8283-45BF-AAC1-5F5774321FD6}"/>
                  </a:ext>
                </a:extLst>
              </p:cNvPr>
              <p:cNvSpPr>
                <a:spLocks/>
              </p:cNvSpPr>
              <p:nvPr/>
            </p:nvSpPr>
            <p:spPr bwMode="auto">
              <a:xfrm>
                <a:off x="4130" y="1409"/>
                <a:ext cx="3" cy="9"/>
              </a:xfrm>
              <a:custGeom>
                <a:avLst/>
                <a:gdLst>
                  <a:gd name="T0" fmla="*/ 0 w 3"/>
                  <a:gd name="T1" fmla="*/ 9 h 9"/>
                  <a:gd name="T2" fmla="*/ 0 w 3"/>
                  <a:gd name="T3" fmla="*/ 9 h 9"/>
                  <a:gd name="T4" fmla="*/ 3 w 3"/>
                  <a:gd name="T5" fmla="*/ 6 h 9"/>
                  <a:gd name="T6" fmla="*/ 3 w 3"/>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9">
                    <a:moveTo>
                      <a:pt x="0" y="9"/>
                    </a:moveTo>
                    <a:lnTo>
                      <a:pt x="0" y="9"/>
                    </a:ln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47" name="Freeform 874">
                <a:extLst>
                  <a:ext uri="{FF2B5EF4-FFF2-40B4-BE49-F238E27FC236}">
                    <a16:creationId xmlns:a16="http://schemas.microsoft.com/office/drawing/2014/main" id="{258EC575-8BE7-4A05-B901-707CF7A8E8BF}"/>
                  </a:ext>
                </a:extLst>
              </p:cNvPr>
              <p:cNvSpPr>
                <a:spLocks/>
              </p:cNvSpPr>
              <p:nvPr/>
            </p:nvSpPr>
            <p:spPr bwMode="auto">
              <a:xfrm>
                <a:off x="4133" y="1403"/>
                <a:ext cx="3" cy="6"/>
              </a:xfrm>
              <a:custGeom>
                <a:avLst/>
                <a:gdLst>
                  <a:gd name="T0" fmla="*/ 0 w 3"/>
                  <a:gd name="T1" fmla="*/ 6 h 6"/>
                  <a:gd name="T2" fmla="*/ 0 w 3"/>
                  <a:gd name="T3" fmla="*/ 0 h 6"/>
                  <a:gd name="T4" fmla="*/ 3 w 3"/>
                  <a:gd name="T5" fmla="*/ 0 h 6"/>
                  <a:gd name="T6" fmla="*/ 3 w 3"/>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6">
                    <a:moveTo>
                      <a:pt x="0" y="6"/>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48" name="Freeform 875">
                <a:extLst>
                  <a:ext uri="{FF2B5EF4-FFF2-40B4-BE49-F238E27FC236}">
                    <a16:creationId xmlns:a16="http://schemas.microsoft.com/office/drawing/2014/main" id="{D7189445-8FBD-4E91-9522-F3C8A9F9027A}"/>
                  </a:ext>
                </a:extLst>
              </p:cNvPr>
              <p:cNvSpPr>
                <a:spLocks/>
              </p:cNvSpPr>
              <p:nvPr/>
            </p:nvSpPr>
            <p:spPr bwMode="auto">
              <a:xfrm>
                <a:off x="4136" y="1403"/>
                <a:ext cx="3" cy="18"/>
              </a:xfrm>
              <a:custGeom>
                <a:avLst/>
                <a:gdLst>
                  <a:gd name="T0" fmla="*/ 0 w 3"/>
                  <a:gd name="T1" fmla="*/ 0 h 18"/>
                  <a:gd name="T2" fmla="*/ 0 w 3"/>
                  <a:gd name="T3" fmla="*/ 3 h 18"/>
                  <a:gd name="T4" fmla="*/ 0 w 3"/>
                  <a:gd name="T5" fmla="*/ 9 h 18"/>
                  <a:gd name="T6" fmla="*/ 3 w 3"/>
                  <a:gd name="T7" fmla="*/ 15 h 18"/>
                  <a:gd name="T8" fmla="*/ 3 w 3"/>
                  <a:gd name="T9" fmla="*/ 1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8">
                    <a:moveTo>
                      <a:pt x="0" y="0"/>
                    </a:moveTo>
                    <a:lnTo>
                      <a:pt x="0" y="3"/>
                    </a:lnTo>
                    <a:lnTo>
                      <a:pt x="0" y="9"/>
                    </a:lnTo>
                    <a:lnTo>
                      <a:pt x="3" y="15"/>
                    </a:lnTo>
                    <a:lnTo>
                      <a:pt x="3" y="1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49" name="Freeform 876">
                <a:extLst>
                  <a:ext uri="{FF2B5EF4-FFF2-40B4-BE49-F238E27FC236}">
                    <a16:creationId xmlns:a16="http://schemas.microsoft.com/office/drawing/2014/main" id="{49137327-62BF-4A7B-9D18-69913D967C65}"/>
                  </a:ext>
                </a:extLst>
              </p:cNvPr>
              <p:cNvSpPr>
                <a:spLocks/>
              </p:cNvSpPr>
              <p:nvPr/>
            </p:nvSpPr>
            <p:spPr bwMode="auto">
              <a:xfrm>
                <a:off x="4139" y="1398"/>
                <a:ext cx="5" cy="23"/>
              </a:xfrm>
              <a:custGeom>
                <a:avLst/>
                <a:gdLst>
                  <a:gd name="T0" fmla="*/ 0 w 5"/>
                  <a:gd name="T1" fmla="*/ 23 h 23"/>
                  <a:gd name="T2" fmla="*/ 0 w 5"/>
                  <a:gd name="T3" fmla="*/ 20 h 23"/>
                  <a:gd name="T4" fmla="*/ 3 w 5"/>
                  <a:gd name="T5" fmla="*/ 11 h 23"/>
                  <a:gd name="T6" fmla="*/ 5 w 5"/>
                  <a:gd name="T7" fmla="*/ 5 h 23"/>
                  <a:gd name="T8" fmla="*/ 5 w 5"/>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3">
                    <a:moveTo>
                      <a:pt x="0" y="23"/>
                    </a:moveTo>
                    <a:lnTo>
                      <a:pt x="0" y="20"/>
                    </a:lnTo>
                    <a:lnTo>
                      <a:pt x="3" y="11"/>
                    </a:lnTo>
                    <a:lnTo>
                      <a:pt x="5" y="5"/>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50" name="Freeform 877">
                <a:extLst>
                  <a:ext uri="{FF2B5EF4-FFF2-40B4-BE49-F238E27FC236}">
                    <a16:creationId xmlns:a16="http://schemas.microsoft.com/office/drawing/2014/main" id="{2A5164F7-A006-4770-8767-DE213708077E}"/>
                  </a:ext>
                </a:extLst>
              </p:cNvPr>
              <p:cNvSpPr>
                <a:spLocks/>
              </p:cNvSpPr>
              <p:nvPr/>
            </p:nvSpPr>
            <p:spPr bwMode="auto">
              <a:xfrm>
                <a:off x="4144" y="1392"/>
                <a:ext cx="3" cy="6"/>
              </a:xfrm>
              <a:custGeom>
                <a:avLst/>
                <a:gdLst>
                  <a:gd name="T0" fmla="*/ 0 w 3"/>
                  <a:gd name="T1" fmla="*/ 6 h 6"/>
                  <a:gd name="T2" fmla="*/ 3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51" name="Freeform 878">
                <a:extLst>
                  <a:ext uri="{FF2B5EF4-FFF2-40B4-BE49-F238E27FC236}">
                    <a16:creationId xmlns:a16="http://schemas.microsoft.com/office/drawing/2014/main" id="{EF6AC6F7-5C7E-42E6-BF15-3A40466EEE75}"/>
                  </a:ext>
                </a:extLst>
              </p:cNvPr>
              <p:cNvSpPr>
                <a:spLocks/>
              </p:cNvSpPr>
              <p:nvPr/>
            </p:nvSpPr>
            <p:spPr bwMode="auto">
              <a:xfrm>
                <a:off x="4147" y="1377"/>
                <a:ext cx="3" cy="15"/>
              </a:xfrm>
              <a:custGeom>
                <a:avLst/>
                <a:gdLst>
                  <a:gd name="T0" fmla="*/ 0 w 3"/>
                  <a:gd name="T1" fmla="*/ 15 h 15"/>
                  <a:gd name="T2" fmla="*/ 0 w 3"/>
                  <a:gd name="T3" fmla="*/ 6 h 15"/>
                  <a:gd name="T4" fmla="*/ 3 w 3"/>
                  <a:gd name="T5" fmla="*/ 3 h 15"/>
                  <a:gd name="T6" fmla="*/ 3 w 3"/>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5">
                    <a:moveTo>
                      <a:pt x="0" y="15"/>
                    </a:moveTo>
                    <a:lnTo>
                      <a:pt x="0" y="6"/>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52" name="Freeform 879">
                <a:extLst>
                  <a:ext uri="{FF2B5EF4-FFF2-40B4-BE49-F238E27FC236}">
                    <a16:creationId xmlns:a16="http://schemas.microsoft.com/office/drawing/2014/main" id="{EB90D4BD-1724-48E4-9BCA-1D6E7E0BFE02}"/>
                  </a:ext>
                </a:extLst>
              </p:cNvPr>
              <p:cNvSpPr>
                <a:spLocks/>
              </p:cNvSpPr>
              <p:nvPr/>
            </p:nvSpPr>
            <p:spPr bwMode="auto">
              <a:xfrm>
                <a:off x="4150" y="1377"/>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53" name="Freeform 880">
                <a:extLst>
                  <a:ext uri="{FF2B5EF4-FFF2-40B4-BE49-F238E27FC236}">
                    <a16:creationId xmlns:a16="http://schemas.microsoft.com/office/drawing/2014/main" id="{0B894896-6491-4E25-8F39-2BF905B56CA7}"/>
                  </a:ext>
                </a:extLst>
              </p:cNvPr>
              <p:cNvSpPr>
                <a:spLocks/>
              </p:cNvSpPr>
              <p:nvPr/>
            </p:nvSpPr>
            <p:spPr bwMode="auto">
              <a:xfrm>
                <a:off x="4153" y="1377"/>
                <a:ext cx="6" cy="1"/>
              </a:xfrm>
              <a:custGeom>
                <a:avLst/>
                <a:gdLst>
                  <a:gd name="T0" fmla="*/ 0 w 6"/>
                  <a:gd name="T1" fmla="*/ 0 h 1"/>
                  <a:gd name="T2" fmla="*/ 3 w 6"/>
                  <a:gd name="T3" fmla="*/ 0 h 1"/>
                  <a:gd name="T4" fmla="*/ 6 w 6"/>
                  <a:gd name="T5" fmla="*/ 0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54" name="Freeform 881">
                <a:extLst>
                  <a:ext uri="{FF2B5EF4-FFF2-40B4-BE49-F238E27FC236}">
                    <a16:creationId xmlns:a16="http://schemas.microsoft.com/office/drawing/2014/main" id="{F7422810-CEAD-4037-AC78-3EBFEA887F2B}"/>
                  </a:ext>
                </a:extLst>
              </p:cNvPr>
              <p:cNvSpPr>
                <a:spLocks/>
              </p:cNvSpPr>
              <p:nvPr/>
            </p:nvSpPr>
            <p:spPr bwMode="auto">
              <a:xfrm>
                <a:off x="4159" y="1377"/>
                <a:ext cx="3" cy="9"/>
              </a:xfrm>
              <a:custGeom>
                <a:avLst/>
                <a:gdLst>
                  <a:gd name="T0" fmla="*/ 0 w 3"/>
                  <a:gd name="T1" fmla="*/ 0 h 9"/>
                  <a:gd name="T2" fmla="*/ 3 w 3"/>
                  <a:gd name="T3" fmla="*/ 3 h 9"/>
                  <a:gd name="T4" fmla="*/ 3 w 3"/>
                  <a:gd name="T5" fmla="*/ 9 h 9"/>
                  <a:gd name="T6" fmla="*/ 0 60000 65536"/>
                  <a:gd name="T7" fmla="*/ 0 60000 65536"/>
                  <a:gd name="T8" fmla="*/ 0 60000 65536"/>
                </a:gdLst>
                <a:ahLst/>
                <a:cxnLst>
                  <a:cxn ang="T6">
                    <a:pos x="T0" y="T1"/>
                  </a:cxn>
                  <a:cxn ang="T7">
                    <a:pos x="T2" y="T3"/>
                  </a:cxn>
                  <a:cxn ang="T8">
                    <a:pos x="T4" y="T5"/>
                  </a:cxn>
                </a:cxnLst>
                <a:rect l="0" t="0" r="r" b="b"/>
                <a:pathLst>
                  <a:path w="3" h="9">
                    <a:moveTo>
                      <a:pt x="0" y="0"/>
                    </a:moveTo>
                    <a:lnTo>
                      <a:pt x="3" y="3"/>
                    </a:lnTo>
                    <a:lnTo>
                      <a:pt x="3"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55" name="Line 882">
                <a:extLst>
                  <a:ext uri="{FF2B5EF4-FFF2-40B4-BE49-F238E27FC236}">
                    <a16:creationId xmlns:a16="http://schemas.microsoft.com/office/drawing/2014/main" id="{0F311D8B-F672-4709-A864-6E8CDF5E65C4}"/>
                  </a:ext>
                </a:extLst>
              </p:cNvPr>
              <p:cNvSpPr>
                <a:spLocks noChangeShapeType="1"/>
              </p:cNvSpPr>
              <p:nvPr/>
            </p:nvSpPr>
            <p:spPr bwMode="auto">
              <a:xfrm>
                <a:off x="4162" y="1386"/>
                <a:ext cx="3" cy="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56" name="Freeform 883">
                <a:extLst>
                  <a:ext uri="{FF2B5EF4-FFF2-40B4-BE49-F238E27FC236}">
                    <a16:creationId xmlns:a16="http://schemas.microsoft.com/office/drawing/2014/main" id="{187BB446-D652-49E7-8252-25490EA81D6B}"/>
                  </a:ext>
                </a:extLst>
              </p:cNvPr>
              <p:cNvSpPr>
                <a:spLocks/>
              </p:cNvSpPr>
              <p:nvPr/>
            </p:nvSpPr>
            <p:spPr bwMode="auto">
              <a:xfrm>
                <a:off x="4165" y="1395"/>
                <a:ext cx="3" cy="5"/>
              </a:xfrm>
              <a:custGeom>
                <a:avLst/>
                <a:gdLst>
                  <a:gd name="T0" fmla="*/ 0 w 3"/>
                  <a:gd name="T1" fmla="*/ 0 h 5"/>
                  <a:gd name="T2" fmla="*/ 0 w 3"/>
                  <a:gd name="T3" fmla="*/ 3 h 5"/>
                  <a:gd name="T4" fmla="*/ 3 w 3"/>
                  <a:gd name="T5" fmla="*/ 5 h 5"/>
                  <a:gd name="T6" fmla="*/ 0 60000 65536"/>
                  <a:gd name="T7" fmla="*/ 0 60000 65536"/>
                  <a:gd name="T8" fmla="*/ 0 60000 65536"/>
                </a:gdLst>
                <a:ahLst/>
                <a:cxnLst>
                  <a:cxn ang="T6">
                    <a:pos x="T0" y="T1"/>
                  </a:cxn>
                  <a:cxn ang="T7">
                    <a:pos x="T2" y="T3"/>
                  </a:cxn>
                  <a:cxn ang="T8">
                    <a:pos x="T4" y="T5"/>
                  </a:cxn>
                </a:cxnLst>
                <a:rect l="0" t="0" r="r" b="b"/>
                <a:pathLst>
                  <a:path w="3" h="5">
                    <a:moveTo>
                      <a:pt x="0" y="0"/>
                    </a:moveTo>
                    <a:lnTo>
                      <a:pt x="0" y="3"/>
                    </a:lnTo>
                    <a:lnTo>
                      <a:pt x="3" y="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57" name="Freeform 884">
                <a:extLst>
                  <a:ext uri="{FF2B5EF4-FFF2-40B4-BE49-F238E27FC236}">
                    <a16:creationId xmlns:a16="http://schemas.microsoft.com/office/drawing/2014/main" id="{21E9DC66-0A44-4DE6-A1C8-C37721B25DCF}"/>
                  </a:ext>
                </a:extLst>
              </p:cNvPr>
              <p:cNvSpPr>
                <a:spLocks/>
              </p:cNvSpPr>
              <p:nvPr/>
            </p:nvSpPr>
            <p:spPr bwMode="auto">
              <a:xfrm>
                <a:off x="4168" y="1389"/>
                <a:ext cx="2" cy="11"/>
              </a:xfrm>
              <a:custGeom>
                <a:avLst/>
                <a:gdLst>
                  <a:gd name="T0" fmla="*/ 0 w 2"/>
                  <a:gd name="T1" fmla="*/ 11 h 11"/>
                  <a:gd name="T2" fmla="*/ 0 w 2"/>
                  <a:gd name="T3" fmla="*/ 9 h 11"/>
                  <a:gd name="T4" fmla="*/ 0 w 2"/>
                  <a:gd name="T5" fmla="*/ 6 h 11"/>
                  <a:gd name="T6" fmla="*/ 2 w 2"/>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1">
                    <a:moveTo>
                      <a:pt x="0" y="11"/>
                    </a:moveTo>
                    <a:lnTo>
                      <a:pt x="0" y="9"/>
                    </a:lnTo>
                    <a:lnTo>
                      <a:pt x="0" y="6"/>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58" name="Freeform 885">
                <a:extLst>
                  <a:ext uri="{FF2B5EF4-FFF2-40B4-BE49-F238E27FC236}">
                    <a16:creationId xmlns:a16="http://schemas.microsoft.com/office/drawing/2014/main" id="{1D82409E-534E-41D3-8DC8-0E404849C383}"/>
                  </a:ext>
                </a:extLst>
              </p:cNvPr>
              <p:cNvSpPr>
                <a:spLocks/>
              </p:cNvSpPr>
              <p:nvPr/>
            </p:nvSpPr>
            <p:spPr bwMode="auto">
              <a:xfrm>
                <a:off x="4170" y="1380"/>
                <a:ext cx="6" cy="9"/>
              </a:xfrm>
              <a:custGeom>
                <a:avLst/>
                <a:gdLst>
                  <a:gd name="T0" fmla="*/ 0 w 6"/>
                  <a:gd name="T1" fmla="*/ 9 h 9"/>
                  <a:gd name="T2" fmla="*/ 3 w 6"/>
                  <a:gd name="T3" fmla="*/ 6 h 9"/>
                  <a:gd name="T4" fmla="*/ 6 w 6"/>
                  <a:gd name="T5" fmla="*/ 0 h 9"/>
                  <a:gd name="T6" fmla="*/ 0 60000 65536"/>
                  <a:gd name="T7" fmla="*/ 0 60000 65536"/>
                  <a:gd name="T8" fmla="*/ 0 60000 65536"/>
                </a:gdLst>
                <a:ahLst/>
                <a:cxnLst>
                  <a:cxn ang="T6">
                    <a:pos x="T0" y="T1"/>
                  </a:cxn>
                  <a:cxn ang="T7">
                    <a:pos x="T2" y="T3"/>
                  </a:cxn>
                  <a:cxn ang="T8">
                    <a:pos x="T4" y="T5"/>
                  </a:cxn>
                </a:cxnLst>
                <a:rect l="0" t="0" r="r" b="b"/>
                <a:pathLst>
                  <a:path w="6" h="9">
                    <a:moveTo>
                      <a:pt x="0" y="9"/>
                    </a:moveTo>
                    <a:lnTo>
                      <a:pt x="3" y="6"/>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59" name="Freeform 886">
                <a:extLst>
                  <a:ext uri="{FF2B5EF4-FFF2-40B4-BE49-F238E27FC236}">
                    <a16:creationId xmlns:a16="http://schemas.microsoft.com/office/drawing/2014/main" id="{4E6D9EB8-7C4D-42C9-B908-C9337D379E6D}"/>
                  </a:ext>
                </a:extLst>
              </p:cNvPr>
              <p:cNvSpPr>
                <a:spLocks/>
              </p:cNvSpPr>
              <p:nvPr/>
            </p:nvSpPr>
            <p:spPr bwMode="auto">
              <a:xfrm>
                <a:off x="4176" y="1363"/>
                <a:ext cx="3" cy="17"/>
              </a:xfrm>
              <a:custGeom>
                <a:avLst/>
                <a:gdLst>
                  <a:gd name="T0" fmla="*/ 0 w 3"/>
                  <a:gd name="T1" fmla="*/ 17 h 17"/>
                  <a:gd name="T2" fmla="*/ 0 w 3"/>
                  <a:gd name="T3" fmla="*/ 11 h 17"/>
                  <a:gd name="T4" fmla="*/ 3 w 3"/>
                  <a:gd name="T5" fmla="*/ 9 h 17"/>
                  <a:gd name="T6" fmla="*/ 3 w 3"/>
                  <a:gd name="T7" fmla="*/ 3 h 17"/>
                  <a:gd name="T8" fmla="*/ 3 w 3"/>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7">
                    <a:moveTo>
                      <a:pt x="0" y="17"/>
                    </a:moveTo>
                    <a:lnTo>
                      <a:pt x="0" y="11"/>
                    </a:lnTo>
                    <a:lnTo>
                      <a:pt x="3" y="9"/>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0" name="Freeform 887">
                <a:extLst>
                  <a:ext uri="{FF2B5EF4-FFF2-40B4-BE49-F238E27FC236}">
                    <a16:creationId xmlns:a16="http://schemas.microsoft.com/office/drawing/2014/main" id="{EAF86A5C-814B-4F93-BC68-10ABD0382DA8}"/>
                  </a:ext>
                </a:extLst>
              </p:cNvPr>
              <p:cNvSpPr>
                <a:spLocks/>
              </p:cNvSpPr>
              <p:nvPr/>
            </p:nvSpPr>
            <p:spPr bwMode="auto">
              <a:xfrm>
                <a:off x="4179" y="1363"/>
                <a:ext cx="3" cy="9"/>
              </a:xfrm>
              <a:custGeom>
                <a:avLst/>
                <a:gdLst>
                  <a:gd name="T0" fmla="*/ 0 w 3"/>
                  <a:gd name="T1" fmla="*/ 0 h 9"/>
                  <a:gd name="T2" fmla="*/ 0 w 3"/>
                  <a:gd name="T3" fmla="*/ 0 h 9"/>
                  <a:gd name="T4" fmla="*/ 0 w 3"/>
                  <a:gd name="T5" fmla="*/ 3 h 9"/>
                  <a:gd name="T6" fmla="*/ 3 w 3"/>
                  <a:gd name="T7" fmla="*/ 6 h 9"/>
                  <a:gd name="T8" fmla="*/ 3 w 3"/>
                  <a:gd name="T9" fmla="*/ 9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9">
                    <a:moveTo>
                      <a:pt x="0" y="0"/>
                    </a:moveTo>
                    <a:lnTo>
                      <a:pt x="0" y="0"/>
                    </a:lnTo>
                    <a:lnTo>
                      <a:pt x="0" y="3"/>
                    </a:lnTo>
                    <a:lnTo>
                      <a:pt x="3" y="6"/>
                    </a:lnTo>
                    <a:lnTo>
                      <a:pt x="3"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1" name="Line 888">
                <a:extLst>
                  <a:ext uri="{FF2B5EF4-FFF2-40B4-BE49-F238E27FC236}">
                    <a16:creationId xmlns:a16="http://schemas.microsoft.com/office/drawing/2014/main" id="{59F4EA17-299F-4697-9762-442E36F789CF}"/>
                  </a:ext>
                </a:extLst>
              </p:cNvPr>
              <p:cNvSpPr>
                <a:spLocks noChangeShapeType="1"/>
              </p:cNvSpPr>
              <p:nvPr/>
            </p:nvSpPr>
            <p:spPr bwMode="auto">
              <a:xfrm>
                <a:off x="4182" y="1372"/>
                <a:ext cx="3" cy="2"/>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62" name="Line 889">
                <a:extLst>
                  <a:ext uri="{FF2B5EF4-FFF2-40B4-BE49-F238E27FC236}">
                    <a16:creationId xmlns:a16="http://schemas.microsoft.com/office/drawing/2014/main" id="{586DE30A-6C4C-41C2-B662-F6658B0F7221}"/>
                  </a:ext>
                </a:extLst>
              </p:cNvPr>
              <p:cNvSpPr>
                <a:spLocks noChangeShapeType="1"/>
              </p:cNvSpPr>
              <p:nvPr/>
            </p:nvSpPr>
            <p:spPr bwMode="auto">
              <a:xfrm>
                <a:off x="4185" y="1374"/>
                <a:ext cx="6" cy="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63" name="Freeform 890">
                <a:extLst>
                  <a:ext uri="{FF2B5EF4-FFF2-40B4-BE49-F238E27FC236}">
                    <a16:creationId xmlns:a16="http://schemas.microsoft.com/office/drawing/2014/main" id="{A099C400-CBC1-45BF-BE3E-A3EE5710C2A5}"/>
                  </a:ext>
                </a:extLst>
              </p:cNvPr>
              <p:cNvSpPr>
                <a:spLocks/>
              </p:cNvSpPr>
              <p:nvPr/>
            </p:nvSpPr>
            <p:spPr bwMode="auto">
              <a:xfrm>
                <a:off x="4191" y="1374"/>
                <a:ext cx="2" cy="3"/>
              </a:xfrm>
              <a:custGeom>
                <a:avLst/>
                <a:gdLst>
                  <a:gd name="T0" fmla="*/ 0 w 2"/>
                  <a:gd name="T1" fmla="*/ 0 h 3"/>
                  <a:gd name="T2" fmla="*/ 2 w 2"/>
                  <a:gd name="T3" fmla="*/ 3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2"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4" name="Freeform 891">
                <a:extLst>
                  <a:ext uri="{FF2B5EF4-FFF2-40B4-BE49-F238E27FC236}">
                    <a16:creationId xmlns:a16="http://schemas.microsoft.com/office/drawing/2014/main" id="{7E13C84A-81E8-4D4D-B312-8E78A5BCEEE0}"/>
                  </a:ext>
                </a:extLst>
              </p:cNvPr>
              <p:cNvSpPr>
                <a:spLocks/>
              </p:cNvSpPr>
              <p:nvPr/>
            </p:nvSpPr>
            <p:spPr bwMode="auto">
              <a:xfrm>
                <a:off x="4193" y="1374"/>
                <a:ext cx="3" cy="3"/>
              </a:xfrm>
              <a:custGeom>
                <a:avLst/>
                <a:gdLst>
                  <a:gd name="T0" fmla="*/ 0 w 3"/>
                  <a:gd name="T1" fmla="*/ 3 h 3"/>
                  <a:gd name="T2" fmla="*/ 0 w 3"/>
                  <a:gd name="T3" fmla="*/ 0 h 3"/>
                  <a:gd name="T4" fmla="*/ 3 w 3"/>
                  <a:gd name="T5" fmla="*/ 0 h 3"/>
                  <a:gd name="T6" fmla="*/ 3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3"/>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5" name="Freeform 892">
                <a:extLst>
                  <a:ext uri="{FF2B5EF4-FFF2-40B4-BE49-F238E27FC236}">
                    <a16:creationId xmlns:a16="http://schemas.microsoft.com/office/drawing/2014/main" id="{8B389B5E-A4FF-4499-B6CE-EA41395B75F0}"/>
                  </a:ext>
                </a:extLst>
              </p:cNvPr>
              <p:cNvSpPr>
                <a:spLocks/>
              </p:cNvSpPr>
              <p:nvPr/>
            </p:nvSpPr>
            <p:spPr bwMode="auto">
              <a:xfrm>
                <a:off x="4196" y="1374"/>
                <a:ext cx="3" cy="15"/>
              </a:xfrm>
              <a:custGeom>
                <a:avLst/>
                <a:gdLst>
                  <a:gd name="T0" fmla="*/ 0 w 3"/>
                  <a:gd name="T1" fmla="*/ 0 h 15"/>
                  <a:gd name="T2" fmla="*/ 0 w 3"/>
                  <a:gd name="T3" fmla="*/ 3 h 15"/>
                  <a:gd name="T4" fmla="*/ 0 w 3"/>
                  <a:gd name="T5" fmla="*/ 6 h 15"/>
                  <a:gd name="T6" fmla="*/ 3 w 3"/>
                  <a:gd name="T7" fmla="*/ 12 h 15"/>
                  <a:gd name="T8" fmla="*/ 3 w 3"/>
                  <a:gd name="T9" fmla="*/ 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5">
                    <a:moveTo>
                      <a:pt x="0" y="0"/>
                    </a:moveTo>
                    <a:lnTo>
                      <a:pt x="0" y="3"/>
                    </a:lnTo>
                    <a:lnTo>
                      <a:pt x="0" y="6"/>
                    </a:lnTo>
                    <a:lnTo>
                      <a:pt x="3" y="12"/>
                    </a:lnTo>
                    <a:lnTo>
                      <a:pt x="3" y="1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6" name="Freeform 893">
                <a:extLst>
                  <a:ext uri="{FF2B5EF4-FFF2-40B4-BE49-F238E27FC236}">
                    <a16:creationId xmlns:a16="http://schemas.microsoft.com/office/drawing/2014/main" id="{6D9F5417-8AF4-4413-B152-21AC5FB717EA}"/>
                  </a:ext>
                </a:extLst>
              </p:cNvPr>
              <p:cNvSpPr>
                <a:spLocks/>
              </p:cNvSpPr>
              <p:nvPr/>
            </p:nvSpPr>
            <p:spPr bwMode="auto">
              <a:xfrm>
                <a:off x="4199" y="1389"/>
                <a:ext cx="6" cy="3"/>
              </a:xfrm>
              <a:custGeom>
                <a:avLst/>
                <a:gdLst>
                  <a:gd name="T0" fmla="*/ 0 w 6"/>
                  <a:gd name="T1" fmla="*/ 0 h 3"/>
                  <a:gd name="T2" fmla="*/ 3 w 6"/>
                  <a:gd name="T3" fmla="*/ 3 h 3"/>
                  <a:gd name="T4" fmla="*/ 6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0" y="0"/>
                    </a:moveTo>
                    <a:lnTo>
                      <a:pt x="3" y="3"/>
                    </a:lnTo>
                    <a:lnTo>
                      <a:pt x="6"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7" name="Freeform 894">
                <a:extLst>
                  <a:ext uri="{FF2B5EF4-FFF2-40B4-BE49-F238E27FC236}">
                    <a16:creationId xmlns:a16="http://schemas.microsoft.com/office/drawing/2014/main" id="{E3A631EB-824B-4E93-9929-A1B62BCB5ECB}"/>
                  </a:ext>
                </a:extLst>
              </p:cNvPr>
              <p:cNvSpPr>
                <a:spLocks/>
              </p:cNvSpPr>
              <p:nvPr/>
            </p:nvSpPr>
            <p:spPr bwMode="auto">
              <a:xfrm>
                <a:off x="4205" y="1383"/>
                <a:ext cx="3" cy="9"/>
              </a:xfrm>
              <a:custGeom>
                <a:avLst/>
                <a:gdLst>
                  <a:gd name="T0" fmla="*/ 0 w 3"/>
                  <a:gd name="T1" fmla="*/ 9 h 9"/>
                  <a:gd name="T2" fmla="*/ 3 w 3"/>
                  <a:gd name="T3" fmla="*/ 6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8" name="Freeform 895">
                <a:extLst>
                  <a:ext uri="{FF2B5EF4-FFF2-40B4-BE49-F238E27FC236}">
                    <a16:creationId xmlns:a16="http://schemas.microsoft.com/office/drawing/2014/main" id="{7FAD9A90-C380-4890-94F3-6BC18446EE90}"/>
                  </a:ext>
                </a:extLst>
              </p:cNvPr>
              <p:cNvSpPr>
                <a:spLocks/>
              </p:cNvSpPr>
              <p:nvPr/>
            </p:nvSpPr>
            <p:spPr bwMode="auto">
              <a:xfrm>
                <a:off x="4208" y="1363"/>
                <a:ext cx="3" cy="20"/>
              </a:xfrm>
              <a:custGeom>
                <a:avLst/>
                <a:gdLst>
                  <a:gd name="T0" fmla="*/ 0 w 3"/>
                  <a:gd name="T1" fmla="*/ 20 h 20"/>
                  <a:gd name="T2" fmla="*/ 0 w 3"/>
                  <a:gd name="T3" fmla="*/ 14 h 20"/>
                  <a:gd name="T4" fmla="*/ 0 w 3"/>
                  <a:gd name="T5" fmla="*/ 9 h 20"/>
                  <a:gd name="T6" fmla="*/ 3 w 3"/>
                  <a:gd name="T7" fmla="*/ 3 h 20"/>
                  <a:gd name="T8" fmla="*/ 3 w 3"/>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0">
                    <a:moveTo>
                      <a:pt x="0" y="20"/>
                    </a:moveTo>
                    <a:lnTo>
                      <a:pt x="0" y="14"/>
                    </a:lnTo>
                    <a:lnTo>
                      <a:pt x="0" y="9"/>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9" name="Freeform 896">
                <a:extLst>
                  <a:ext uri="{FF2B5EF4-FFF2-40B4-BE49-F238E27FC236}">
                    <a16:creationId xmlns:a16="http://schemas.microsoft.com/office/drawing/2014/main" id="{76CF2DCA-C344-4121-9E22-5B2EF35C07DE}"/>
                  </a:ext>
                </a:extLst>
              </p:cNvPr>
              <p:cNvSpPr>
                <a:spLocks/>
              </p:cNvSpPr>
              <p:nvPr/>
            </p:nvSpPr>
            <p:spPr bwMode="auto">
              <a:xfrm>
                <a:off x="4211" y="1363"/>
                <a:ext cx="3" cy="9"/>
              </a:xfrm>
              <a:custGeom>
                <a:avLst/>
                <a:gdLst>
                  <a:gd name="T0" fmla="*/ 0 w 3"/>
                  <a:gd name="T1" fmla="*/ 0 h 9"/>
                  <a:gd name="T2" fmla="*/ 0 w 3"/>
                  <a:gd name="T3" fmla="*/ 0 h 9"/>
                  <a:gd name="T4" fmla="*/ 0 w 3"/>
                  <a:gd name="T5" fmla="*/ 3 h 9"/>
                  <a:gd name="T6" fmla="*/ 3 w 3"/>
                  <a:gd name="T7" fmla="*/ 9 h 9"/>
                  <a:gd name="T8" fmla="*/ 3 w 3"/>
                  <a:gd name="T9" fmla="*/ 9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9">
                    <a:moveTo>
                      <a:pt x="0" y="0"/>
                    </a:moveTo>
                    <a:lnTo>
                      <a:pt x="0" y="0"/>
                    </a:lnTo>
                    <a:lnTo>
                      <a:pt x="0" y="3"/>
                    </a:lnTo>
                    <a:lnTo>
                      <a:pt x="3"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70" name="Freeform 897">
                <a:extLst>
                  <a:ext uri="{FF2B5EF4-FFF2-40B4-BE49-F238E27FC236}">
                    <a16:creationId xmlns:a16="http://schemas.microsoft.com/office/drawing/2014/main" id="{799C8DEF-3438-47A1-BB40-C312D1D9FA21}"/>
                  </a:ext>
                </a:extLst>
              </p:cNvPr>
              <p:cNvSpPr>
                <a:spLocks/>
              </p:cNvSpPr>
              <p:nvPr/>
            </p:nvSpPr>
            <p:spPr bwMode="auto">
              <a:xfrm>
                <a:off x="4214" y="1357"/>
                <a:ext cx="5" cy="15"/>
              </a:xfrm>
              <a:custGeom>
                <a:avLst/>
                <a:gdLst>
                  <a:gd name="T0" fmla="*/ 0 w 5"/>
                  <a:gd name="T1" fmla="*/ 15 h 15"/>
                  <a:gd name="T2" fmla="*/ 0 w 5"/>
                  <a:gd name="T3" fmla="*/ 12 h 15"/>
                  <a:gd name="T4" fmla="*/ 2 w 5"/>
                  <a:gd name="T5" fmla="*/ 9 h 15"/>
                  <a:gd name="T6" fmla="*/ 5 w 5"/>
                  <a:gd name="T7" fmla="*/ 3 h 15"/>
                  <a:gd name="T8" fmla="*/ 5 w 5"/>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5">
                    <a:moveTo>
                      <a:pt x="0" y="15"/>
                    </a:moveTo>
                    <a:lnTo>
                      <a:pt x="0" y="12"/>
                    </a:lnTo>
                    <a:lnTo>
                      <a:pt x="2" y="9"/>
                    </a:lnTo>
                    <a:lnTo>
                      <a:pt x="5" y="3"/>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71" name="Freeform 898">
                <a:extLst>
                  <a:ext uri="{FF2B5EF4-FFF2-40B4-BE49-F238E27FC236}">
                    <a16:creationId xmlns:a16="http://schemas.microsoft.com/office/drawing/2014/main" id="{01C6FE5D-42B6-4270-9C0F-7882BCFAB702}"/>
                  </a:ext>
                </a:extLst>
              </p:cNvPr>
              <p:cNvSpPr>
                <a:spLocks/>
              </p:cNvSpPr>
              <p:nvPr/>
            </p:nvSpPr>
            <p:spPr bwMode="auto">
              <a:xfrm>
                <a:off x="4219" y="1357"/>
                <a:ext cx="3" cy="3"/>
              </a:xfrm>
              <a:custGeom>
                <a:avLst/>
                <a:gdLst>
                  <a:gd name="T0" fmla="*/ 0 w 3"/>
                  <a:gd name="T1" fmla="*/ 0 h 3"/>
                  <a:gd name="T2" fmla="*/ 3 w 3"/>
                  <a:gd name="T3" fmla="*/ 0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3" y="0"/>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72" name="Freeform 899">
                <a:extLst>
                  <a:ext uri="{FF2B5EF4-FFF2-40B4-BE49-F238E27FC236}">
                    <a16:creationId xmlns:a16="http://schemas.microsoft.com/office/drawing/2014/main" id="{A5C925A8-45F5-47F4-B103-E8A1392DD192}"/>
                  </a:ext>
                </a:extLst>
              </p:cNvPr>
              <p:cNvSpPr>
                <a:spLocks/>
              </p:cNvSpPr>
              <p:nvPr/>
            </p:nvSpPr>
            <p:spPr bwMode="auto">
              <a:xfrm>
                <a:off x="4222" y="1360"/>
                <a:ext cx="3" cy="17"/>
              </a:xfrm>
              <a:custGeom>
                <a:avLst/>
                <a:gdLst>
                  <a:gd name="T0" fmla="*/ 0 w 3"/>
                  <a:gd name="T1" fmla="*/ 0 h 17"/>
                  <a:gd name="T2" fmla="*/ 0 w 3"/>
                  <a:gd name="T3" fmla="*/ 3 h 17"/>
                  <a:gd name="T4" fmla="*/ 0 w 3"/>
                  <a:gd name="T5" fmla="*/ 9 h 17"/>
                  <a:gd name="T6" fmla="*/ 3 w 3"/>
                  <a:gd name="T7" fmla="*/ 14 h 17"/>
                  <a:gd name="T8" fmla="*/ 3 w 3"/>
                  <a:gd name="T9" fmla="*/ 1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7">
                    <a:moveTo>
                      <a:pt x="0" y="0"/>
                    </a:moveTo>
                    <a:lnTo>
                      <a:pt x="0" y="3"/>
                    </a:lnTo>
                    <a:lnTo>
                      <a:pt x="0" y="9"/>
                    </a:lnTo>
                    <a:lnTo>
                      <a:pt x="3" y="14"/>
                    </a:lnTo>
                    <a:lnTo>
                      <a:pt x="3" y="17"/>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73" name="Freeform 900">
                <a:extLst>
                  <a:ext uri="{FF2B5EF4-FFF2-40B4-BE49-F238E27FC236}">
                    <a16:creationId xmlns:a16="http://schemas.microsoft.com/office/drawing/2014/main" id="{C20969BE-B8CB-43F5-A820-C06D8A9A178F}"/>
                  </a:ext>
                </a:extLst>
              </p:cNvPr>
              <p:cNvSpPr>
                <a:spLocks/>
              </p:cNvSpPr>
              <p:nvPr/>
            </p:nvSpPr>
            <p:spPr bwMode="auto">
              <a:xfrm>
                <a:off x="4225" y="1377"/>
                <a:ext cx="3" cy="6"/>
              </a:xfrm>
              <a:custGeom>
                <a:avLst/>
                <a:gdLst>
                  <a:gd name="T0" fmla="*/ 0 w 3"/>
                  <a:gd name="T1" fmla="*/ 0 h 6"/>
                  <a:gd name="T2" fmla="*/ 0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0"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74" name="Freeform 901">
                <a:extLst>
                  <a:ext uri="{FF2B5EF4-FFF2-40B4-BE49-F238E27FC236}">
                    <a16:creationId xmlns:a16="http://schemas.microsoft.com/office/drawing/2014/main" id="{A2076013-8531-4D95-B763-526179ECF208}"/>
                  </a:ext>
                </a:extLst>
              </p:cNvPr>
              <p:cNvSpPr>
                <a:spLocks/>
              </p:cNvSpPr>
              <p:nvPr/>
            </p:nvSpPr>
            <p:spPr bwMode="auto">
              <a:xfrm>
                <a:off x="4228" y="1380"/>
                <a:ext cx="6" cy="3"/>
              </a:xfrm>
              <a:custGeom>
                <a:avLst/>
                <a:gdLst>
                  <a:gd name="T0" fmla="*/ 0 w 6"/>
                  <a:gd name="T1" fmla="*/ 3 h 3"/>
                  <a:gd name="T2" fmla="*/ 3 w 6"/>
                  <a:gd name="T3" fmla="*/ 3 h 3"/>
                  <a:gd name="T4" fmla="*/ 6 w 6"/>
                  <a:gd name="T5" fmla="*/ 0 h 3"/>
                  <a:gd name="T6" fmla="*/ 0 60000 65536"/>
                  <a:gd name="T7" fmla="*/ 0 60000 65536"/>
                  <a:gd name="T8" fmla="*/ 0 60000 65536"/>
                </a:gdLst>
                <a:ahLst/>
                <a:cxnLst>
                  <a:cxn ang="T6">
                    <a:pos x="T0" y="T1"/>
                  </a:cxn>
                  <a:cxn ang="T7">
                    <a:pos x="T2" y="T3"/>
                  </a:cxn>
                  <a:cxn ang="T8">
                    <a:pos x="T4" y="T5"/>
                  </a:cxn>
                </a:cxnLst>
                <a:rect l="0" t="0" r="r" b="b"/>
                <a:pathLst>
                  <a:path w="6" h="3">
                    <a:moveTo>
                      <a:pt x="0" y="3"/>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75" name="Freeform 902">
                <a:extLst>
                  <a:ext uri="{FF2B5EF4-FFF2-40B4-BE49-F238E27FC236}">
                    <a16:creationId xmlns:a16="http://schemas.microsoft.com/office/drawing/2014/main" id="{99E78C27-F383-45C9-8BB5-F2FE77D01D8C}"/>
                  </a:ext>
                </a:extLst>
              </p:cNvPr>
              <p:cNvSpPr>
                <a:spLocks/>
              </p:cNvSpPr>
              <p:nvPr/>
            </p:nvSpPr>
            <p:spPr bwMode="auto">
              <a:xfrm>
                <a:off x="4234" y="1374"/>
                <a:ext cx="3" cy="6"/>
              </a:xfrm>
              <a:custGeom>
                <a:avLst/>
                <a:gdLst>
                  <a:gd name="T0" fmla="*/ 0 w 3"/>
                  <a:gd name="T1" fmla="*/ 6 h 6"/>
                  <a:gd name="T2" fmla="*/ 3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76" name="Freeform 903">
                <a:extLst>
                  <a:ext uri="{FF2B5EF4-FFF2-40B4-BE49-F238E27FC236}">
                    <a16:creationId xmlns:a16="http://schemas.microsoft.com/office/drawing/2014/main" id="{6CE80072-A019-4F7C-AF0C-2B1817A93870}"/>
                  </a:ext>
                </a:extLst>
              </p:cNvPr>
              <p:cNvSpPr>
                <a:spLocks/>
              </p:cNvSpPr>
              <p:nvPr/>
            </p:nvSpPr>
            <p:spPr bwMode="auto">
              <a:xfrm>
                <a:off x="4237" y="1374"/>
                <a:ext cx="3" cy="3"/>
              </a:xfrm>
              <a:custGeom>
                <a:avLst/>
                <a:gdLst>
                  <a:gd name="T0" fmla="*/ 0 w 3"/>
                  <a:gd name="T1" fmla="*/ 0 h 3"/>
                  <a:gd name="T2" fmla="*/ 0 w 3"/>
                  <a:gd name="T3" fmla="*/ 3 h 3"/>
                  <a:gd name="T4" fmla="*/ 3 w 3"/>
                  <a:gd name="T5" fmla="*/ 3 h 3"/>
                  <a:gd name="T6" fmla="*/ 3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0" y="3"/>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77" name="Freeform 904">
                <a:extLst>
                  <a:ext uri="{FF2B5EF4-FFF2-40B4-BE49-F238E27FC236}">
                    <a16:creationId xmlns:a16="http://schemas.microsoft.com/office/drawing/2014/main" id="{7FC0916E-E589-43F4-A075-723CAFD48B1F}"/>
                  </a:ext>
                </a:extLst>
              </p:cNvPr>
              <p:cNvSpPr>
                <a:spLocks/>
              </p:cNvSpPr>
              <p:nvPr/>
            </p:nvSpPr>
            <p:spPr bwMode="auto">
              <a:xfrm>
                <a:off x="4240" y="1360"/>
                <a:ext cx="2" cy="17"/>
              </a:xfrm>
              <a:custGeom>
                <a:avLst/>
                <a:gdLst>
                  <a:gd name="T0" fmla="*/ 0 w 2"/>
                  <a:gd name="T1" fmla="*/ 17 h 17"/>
                  <a:gd name="T2" fmla="*/ 0 w 2"/>
                  <a:gd name="T3" fmla="*/ 14 h 17"/>
                  <a:gd name="T4" fmla="*/ 0 w 2"/>
                  <a:gd name="T5" fmla="*/ 9 h 17"/>
                  <a:gd name="T6" fmla="*/ 2 w 2"/>
                  <a:gd name="T7" fmla="*/ 3 h 17"/>
                  <a:gd name="T8" fmla="*/ 2 w 2"/>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7">
                    <a:moveTo>
                      <a:pt x="0" y="17"/>
                    </a:moveTo>
                    <a:lnTo>
                      <a:pt x="0" y="14"/>
                    </a:lnTo>
                    <a:lnTo>
                      <a:pt x="0" y="9"/>
                    </a:lnTo>
                    <a:lnTo>
                      <a:pt x="2" y="3"/>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78" name="Freeform 905">
                <a:extLst>
                  <a:ext uri="{FF2B5EF4-FFF2-40B4-BE49-F238E27FC236}">
                    <a16:creationId xmlns:a16="http://schemas.microsoft.com/office/drawing/2014/main" id="{4462B7D8-B86D-45F5-9694-3D4FA625E019}"/>
                  </a:ext>
                </a:extLst>
              </p:cNvPr>
              <p:cNvSpPr>
                <a:spLocks/>
              </p:cNvSpPr>
              <p:nvPr/>
            </p:nvSpPr>
            <p:spPr bwMode="auto">
              <a:xfrm>
                <a:off x="4242" y="1360"/>
                <a:ext cx="6" cy="12"/>
              </a:xfrm>
              <a:custGeom>
                <a:avLst/>
                <a:gdLst>
                  <a:gd name="T0" fmla="*/ 0 w 6"/>
                  <a:gd name="T1" fmla="*/ 0 h 12"/>
                  <a:gd name="T2" fmla="*/ 0 w 6"/>
                  <a:gd name="T3" fmla="*/ 0 h 12"/>
                  <a:gd name="T4" fmla="*/ 3 w 6"/>
                  <a:gd name="T5" fmla="*/ 6 h 12"/>
                  <a:gd name="T6" fmla="*/ 6 w 6"/>
                  <a:gd name="T7" fmla="*/ 9 h 12"/>
                  <a:gd name="T8" fmla="*/ 6 w 6"/>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0" y="0"/>
                    </a:moveTo>
                    <a:lnTo>
                      <a:pt x="0" y="0"/>
                    </a:lnTo>
                    <a:lnTo>
                      <a:pt x="3" y="6"/>
                    </a:lnTo>
                    <a:lnTo>
                      <a:pt x="6" y="9"/>
                    </a:lnTo>
                    <a:lnTo>
                      <a:pt x="6" y="1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79" name="Freeform 906">
                <a:extLst>
                  <a:ext uri="{FF2B5EF4-FFF2-40B4-BE49-F238E27FC236}">
                    <a16:creationId xmlns:a16="http://schemas.microsoft.com/office/drawing/2014/main" id="{EC892120-9D35-47E6-9B13-01E8B95FEED1}"/>
                  </a:ext>
                </a:extLst>
              </p:cNvPr>
              <p:cNvSpPr>
                <a:spLocks/>
              </p:cNvSpPr>
              <p:nvPr/>
            </p:nvSpPr>
            <p:spPr bwMode="auto">
              <a:xfrm>
                <a:off x="4248" y="1372"/>
                <a:ext cx="3" cy="1"/>
              </a:xfrm>
              <a:custGeom>
                <a:avLst/>
                <a:gdLst>
                  <a:gd name="T0" fmla="*/ 0 w 3"/>
                  <a:gd name="T1" fmla="*/ 0 h 1"/>
                  <a:gd name="T2" fmla="*/ 3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80" name="Freeform 907">
                <a:extLst>
                  <a:ext uri="{FF2B5EF4-FFF2-40B4-BE49-F238E27FC236}">
                    <a16:creationId xmlns:a16="http://schemas.microsoft.com/office/drawing/2014/main" id="{71DF477A-C6FC-4E29-9291-2FA95A37A64B}"/>
                  </a:ext>
                </a:extLst>
              </p:cNvPr>
              <p:cNvSpPr>
                <a:spLocks/>
              </p:cNvSpPr>
              <p:nvPr/>
            </p:nvSpPr>
            <p:spPr bwMode="auto">
              <a:xfrm>
                <a:off x="4251" y="1369"/>
                <a:ext cx="3" cy="3"/>
              </a:xfrm>
              <a:custGeom>
                <a:avLst/>
                <a:gdLst>
                  <a:gd name="T0" fmla="*/ 0 w 3"/>
                  <a:gd name="T1" fmla="*/ 3 h 3"/>
                  <a:gd name="T2" fmla="*/ 0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81" name="Freeform 908">
                <a:extLst>
                  <a:ext uri="{FF2B5EF4-FFF2-40B4-BE49-F238E27FC236}">
                    <a16:creationId xmlns:a16="http://schemas.microsoft.com/office/drawing/2014/main" id="{F660EAD0-1E01-41F3-B71B-A45F2DD79AA0}"/>
                  </a:ext>
                </a:extLst>
              </p:cNvPr>
              <p:cNvSpPr>
                <a:spLocks/>
              </p:cNvSpPr>
              <p:nvPr/>
            </p:nvSpPr>
            <p:spPr bwMode="auto">
              <a:xfrm>
                <a:off x="4254" y="1369"/>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82" name="Freeform 909">
                <a:extLst>
                  <a:ext uri="{FF2B5EF4-FFF2-40B4-BE49-F238E27FC236}">
                    <a16:creationId xmlns:a16="http://schemas.microsoft.com/office/drawing/2014/main" id="{7B231AF4-DD38-46D0-9240-79D1ADD7EFB8}"/>
                  </a:ext>
                </a:extLst>
              </p:cNvPr>
              <p:cNvSpPr>
                <a:spLocks/>
              </p:cNvSpPr>
              <p:nvPr/>
            </p:nvSpPr>
            <p:spPr bwMode="auto">
              <a:xfrm>
                <a:off x="4257" y="1360"/>
                <a:ext cx="3" cy="9"/>
              </a:xfrm>
              <a:custGeom>
                <a:avLst/>
                <a:gdLst>
                  <a:gd name="T0" fmla="*/ 0 w 3"/>
                  <a:gd name="T1" fmla="*/ 9 h 9"/>
                  <a:gd name="T2" fmla="*/ 0 w 3"/>
                  <a:gd name="T3" fmla="*/ 6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83" name="Freeform 910">
                <a:extLst>
                  <a:ext uri="{FF2B5EF4-FFF2-40B4-BE49-F238E27FC236}">
                    <a16:creationId xmlns:a16="http://schemas.microsoft.com/office/drawing/2014/main" id="{23693033-075B-424B-9773-6EFCC52B7CB4}"/>
                  </a:ext>
                </a:extLst>
              </p:cNvPr>
              <p:cNvSpPr>
                <a:spLocks/>
              </p:cNvSpPr>
              <p:nvPr/>
            </p:nvSpPr>
            <p:spPr bwMode="auto">
              <a:xfrm>
                <a:off x="4260" y="1357"/>
                <a:ext cx="5" cy="3"/>
              </a:xfrm>
              <a:custGeom>
                <a:avLst/>
                <a:gdLst>
                  <a:gd name="T0" fmla="*/ 0 w 5"/>
                  <a:gd name="T1" fmla="*/ 3 h 3"/>
                  <a:gd name="T2" fmla="*/ 3 w 5"/>
                  <a:gd name="T3" fmla="*/ 0 h 3"/>
                  <a:gd name="T4" fmla="*/ 5 w 5"/>
                  <a:gd name="T5" fmla="*/ 0 h 3"/>
                  <a:gd name="T6" fmla="*/ 0 60000 65536"/>
                  <a:gd name="T7" fmla="*/ 0 60000 65536"/>
                  <a:gd name="T8" fmla="*/ 0 60000 65536"/>
                </a:gdLst>
                <a:ahLst/>
                <a:cxnLst>
                  <a:cxn ang="T6">
                    <a:pos x="T0" y="T1"/>
                  </a:cxn>
                  <a:cxn ang="T7">
                    <a:pos x="T2" y="T3"/>
                  </a:cxn>
                  <a:cxn ang="T8">
                    <a:pos x="T4" y="T5"/>
                  </a:cxn>
                </a:cxnLst>
                <a:rect l="0" t="0" r="r" b="b"/>
                <a:pathLst>
                  <a:path w="5" h="3">
                    <a:moveTo>
                      <a:pt x="0" y="3"/>
                    </a:moveTo>
                    <a:lnTo>
                      <a:pt x="3" y="0"/>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84" name="Line 911">
                <a:extLst>
                  <a:ext uri="{FF2B5EF4-FFF2-40B4-BE49-F238E27FC236}">
                    <a16:creationId xmlns:a16="http://schemas.microsoft.com/office/drawing/2014/main" id="{C11D73D7-9D08-4DFB-8D17-37F8C6118B91}"/>
                  </a:ext>
                </a:extLst>
              </p:cNvPr>
              <p:cNvSpPr>
                <a:spLocks noChangeShapeType="1"/>
              </p:cNvSpPr>
              <p:nvPr/>
            </p:nvSpPr>
            <p:spPr bwMode="auto">
              <a:xfrm flipV="1">
                <a:off x="4265" y="1354"/>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85" name="Freeform 912">
                <a:extLst>
                  <a:ext uri="{FF2B5EF4-FFF2-40B4-BE49-F238E27FC236}">
                    <a16:creationId xmlns:a16="http://schemas.microsoft.com/office/drawing/2014/main" id="{77D3307F-2DA5-4A09-AACB-815B3A4BFF44}"/>
                  </a:ext>
                </a:extLst>
              </p:cNvPr>
              <p:cNvSpPr>
                <a:spLocks/>
              </p:cNvSpPr>
              <p:nvPr/>
            </p:nvSpPr>
            <p:spPr bwMode="auto">
              <a:xfrm>
                <a:off x="4268" y="1349"/>
                <a:ext cx="3" cy="5"/>
              </a:xfrm>
              <a:custGeom>
                <a:avLst/>
                <a:gdLst>
                  <a:gd name="T0" fmla="*/ 0 w 3"/>
                  <a:gd name="T1" fmla="*/ 5 h 5"/>
                  <a:gd name="T2" fmla="*/ 0 w 3"/>
                  <a:gd name="T3" fmla="*/ 2 h 5"/>
                  <a:gd name="T4" fmla="*/ 3 w 3"/>
                  <a:gd name="T5" fmla="*/ 0 h 5"/>
                  <a:gd name="T6" fmla="*/ 3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0" y="2"/>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86" name="Freeform 913">
                <a:extLst>
                  <a:ext uri="{FF2B5EF4-FFF2-40B4-BE49-F238E27FC236}">
                    <a16:creationId xmlns:a16="http://schemas.microsoft.com/office/drawing/2014/main" id="{B34CACDB-9C05-4DC4-9C31-4700CD403434}"/>
                  </a:ext>
                </a:extLst>
              </p:cNvPr>
              <p:cNvSpPr>
                <a:spLocks/>
              </p:cNvSpPr>
              <p:nvPr/>
            </p:nvSpPr>
            <p:spPr bwMode="auto">
              <a:xfrm>
                <a:off x="4271" y="1349"/>
                <a:ext cx="3" cy="11"/>
              </a:xfrm>
              <a:custGeom>
                <a:avLst/>
                <a:gdLst>
                  <a:gd name="T0" fmla="*/ 0 w 3"/>
                  <a:gd name="T1" fmla="*/ 0 h 11"/>
                  <a:gd name="T2" fmla="*/ 0 w 3"/>
                  <a:gd name="T3" fmla="*/ 2 h 11"/>
                  <a:gd name="T4" fmla="*/ 0 w 3"/>
                  <a:gd name="T5" fmla="*/ 5 h 11"/>
                  <a:gd name="T6" fmla="*/ 3 w 3"/>
                  <a:gd name="T7" fmla="*/ 8 h 11"/>
                  <a:gd name="T8" fmla="*/ 3 w 3"/>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1">
                    <a:moveTo>
                      <a:pt x="0" y="0"/>
                    </a:moveTo>
                    <a:lnTo>
                      <a:pt x="0" y="2"/>
                    </a:lnTo>
                    <a:lnTo>
                      <a:pt x="0" y="5"/>
                    </a:lnTo>
                    <a:lnTo>
                      <a:pt x="3" y="8"/>
                    </a:lnTo>
                    <a:lnTo>
                      <a:pt x="3" y="11"/>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87" name="Freeform 914">
                <a:extLst>
                  <a:ext uri="{FF2B5EF4-FFF2-40B4-BE49-F238E27FC236}">
                    <a16:creationId xmlns:a16="http://schemas.microsoft.com/office/drawing/2014/main" id="{7B4C4A42-5ACE-4285-9D06-1AFC4AF1CF31}"/>
                  </a:ext>
                </a:extLst>
              </p:cNvPr>
              <p:cNvSpPr>
                <a:spLocks/>
              </p:cNvSpPr>
              <p:nvPr/>
            </p:nvSpPr>
            <p:spPr bwMode="auto">
              <a:xfrm>
                <a:off x="4274" y="1354"/>
                <a:ext cx="6" cy="6"/>
              </a:xfrm>
              <a:custGeom>
                <a:avLst/>
                <a:gdLst>
                  <a:gd name="T0" fmla="*/ 0 w 6"/>
                  <a:gd name="T1" fmla="*/ 6 h 6"/>
                  <a:gd name="T2" fmla="*/ 0 w 6"/>
                  <a:gd name="T3" fmla="*/ 6 h 6"/>
                  <a:gd name="T4" fmla="*/ 3 w 6"/>
                  <a:gd name="T5" fmla="*/ 3 h 6"/>
                  <a:gd name="T6" fmla="*/ 6 w 6"/>
                  <a:gd name="T7" fmla="*/ 0 h 6"/>
                  <a:gd name="T8" fmla="*/ 6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6"/>
                    </a:moveTo>
                    <a:lnTo>
                      <a:pt x="0" y="6"/>
                    </a:ln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88" name="Freeform 915">
                <a:extLst>
                  <a:ext uri="{FF2B5EF4-FFF2-40B4-BE49-F238E27FC236}">
                    <a16:creationId xmlns:a16="http://schemas.microsoft.com/office/drawing/2014/main" id="{85EC966C-229D-4523-8450-F7BE9CFE3064}"/>
                  </a:ext>
                </a:extLst>
              </p:cNvPr>
              <p:cNvSpPr>
                <a:spLocks/>
              </p:cNvSpPr>
              <p:nvPr/>
            </p:nvSpPr>
            <p:spPr bwMode="auto">
              <a:xfrm>
                <a:off x="4280" y="1354"/>
                <a:ext cx="3" cy="6"/>
              </a:xfrm>
              <a:custGeom>
                <a:avLst/>
                <a:gdLst>
                  <a:gd name="T0" fmla="*/ 0 w 3"/>
                  <a:gd name="T1" fmla="*/ 0 h 6"/>
                  <a:gd name="T2" fmla="*/ 0 w 3"/>
                  <a:gd name="T3" fmla="*/ 0 h 6"/>
                  <a:gd name="T4" fmla="*/ 3 w 3"/>
                  <a:gd name="T5" fmla="*/ 3 h 6"/>
                  <a:gd name="T6" fmla="*/ 3 w 3"/>
                  <a:gd name="T7" fmla="*/ 6 h 6"/>
                  <a:gd name="T8" fmla="*/ 3 w 3"/>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0"/>
                    </a:moveTo>
                    <a:lnTo>
                      <a:pt x="0" y="0"/>
                    </a:lnTo>
                    <a:lnTo>
                      <a:pt x="3"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89" name="Freeform 916">
                <a:extLst>
                  <a:ext uri="{FF2B5EF4-FFF2-40B4-BE49-F238E27FC236}">
                    <a16:creationId xmlns:a16="http://schemas.microsoft.com/office/drawing/2014/main" id="{5894266E-333D-4995-8612-01C28FB8CA71}"/>
                  </a:ext>
                </a:extLst>
              </p:cNvPr>
              <p:cNvSpPr>
                <a:spLocks/>
              </p:cNvSpPr>
              <p:nvPr/>
            </p:nvSpPr>
            <p:spPr bwMode="auto">
              <a:xfrm>
                <a:off x="4283" y="1346"/>
                <a:ext cx="3" cy="14"/>
              </a:xfrm>
              <a:custGeom>
                <a:avLst/>
                <a:gdLst>
                  <a:gd name="T0" fmla="*/ 0 w 3"/>
                  <a:gd name="T1" fmla="*/ 14 h 14"/>
                  <a:gd name="T2" fmla="*/ 0 w 3"/>
                  <a:gd name="T3" fmla="*/ 11 h 14"/>
                  <a:gd name="T4" fmla="*/ 0 w 3"/>
                  <a:gd name="T5" fmla="*/ 8 h 14"/>
                  <a:gd name="T6" fmla="*/ 3 w 3"/>
                  <a:gd name="T7" fmla="*/ 3 h 14"/>
                  <a:gd name="T8" fmla="*/ 3 w 3"/>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4">
                    <a:moveTo>
                      <a:pt x="0" y="14"/>
                    </a:moveTo>
                    <a:lnTo>
                      <a:pt x="0" y="11"/>
                    </a:lnTo>
                    <a:lnTo>
                      <a:pt x="0" y="8"/>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90" name="Freeform 917">
                <a:extLst>
                  <a:ext uri="{FF2B5EF4-FFF2-40B4-BE49-F238E27FC236}">
                    <a16:creationId xmlns:a16="http://schemas.microsoft.com/office/drawing/2014/main" id="{8472C53C-7B7A-4EBC-B51A-0CD33761CCD5}"/>
                  </a:ext>
                </a:extLst>
              </p:cNvPr>
              <p:cNvSpPr>
                <a:spLocks/>
              </p:cNvSpPr>
              <p:nvPr/>
            </p:nvSpPr>
            <p:spPr bwMode="auto">
              <a:xfrm>
                <a:off x="4286" y="1346"/>
                <a:ext cx="2" cy="3"/>
              </a:xfrm>
              <a:custGeom>
                <a:avLst/>
                <a:gdLst>
                  <a:gd name="T0" fmla="*/ 0 w 2"/>
                  <a:gd name="T1" fmla="*/ 0 h 3"/>
                  <a:gd name="T2" fmla="*/ 0 w 2"/>
                  <a:gd name="T3" fmla="*/ 0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0" y="0"/>
                    </a:lnTo>
                    <a:lnTo>
                      <a:pt x="2"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91" name="Freeform 918">
                <a:extLst>
                  <a:ext uri="{FF2B5EF4-FFF2-40B4-BE49-F238E27FC236}">
                    <a16:creationId xmlns:a16="http://schemas.microsoft.com/office/drawing/2014/main" id="{766BBAF6-46D9-4B9D-B568-36FFC4CDBA5B}"/>
                  </a:ext>
                </a:extLst>
              </p:cNvPr>
              <p:cNvSpPr>
                <a:spLocks/>
              </p:cNvSpPr>
              <p:nvPr/>
            </p:nvSpPr>
            <p:spPr bwMode="auto">
              <a:xfrm>
                <a:off x="4288" y="1349"/>
                <a:ext cx="6" cy="17"/>
              </a:xfrm>
              <a:custGeom>
                <a:avLst/>
                <a:gdLst>
                  <a:gd name="T0" fmla="*/ 0 w 6"/>
                  <a:gd name="T1" fmla="*/ 0 h 17"/>
                  <a:gd name="T2" fmla="*/ 0 w 6"/>
                  <a:gd name="T3" fmla="*/ 2 h 17"/>
                  <a:gd name="T4" fmla="*/ 3 w 6"/>
                  <a:gd name="T5" fmla="*/ 8 h 17"/>
                  <a:gd name="T6" fmla="*/ 6 w 6"/>
                  <a:gd name="T7" fmla="*/ 14 h 17"/>
                  <a:gd name="T8" fmla="*/ 6 w 6"/>
                  <a:gd name="T9" fmla="*/ 1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7">
                    <a:moveTo>
                      <a:pt x="0" y="0"/>
                    </a:moveTo>
                    <a:lnTo>
                      <a:pt x="0" y="2"/>
                    </a:lnTo>
                    <a:lnTo>
                      <a:pt x="3" y="8"/>
                    </a:lnTo>
                    <a:lnTo>
                      <a:pt x="6" y="14"/>
                    </a:lnTo>
                    <a:lnTo>
                      <a:pt x="6" y="17"/>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92" name="Freeform 919">
                <a:extLst>
                  <a:ext uri="{FF2B5EF4-FFF2-40B4-BE49-F238E27FC236}">
                    <a16:creationId xmlns:a16="http://schemas.microsoft.com/office/drawing/2014/main" id="{7379BE98-5D9C-4803-91C5-4E1A5077839C}"/>
                  </a:ext>
                </a:extLst>
              </p:cNvPr>
              <p:cNvSpPr>
                <a:spLocks/>
              </p:cNvSpPr>
              <p:nvPr/>
            </p:nvSpPr>
            <p:spPr bwMode="auto">
              <a:xfrm>
                <a:off x="4294" y="1366"/>
                <a:ext cx="3" cy="3"/>
              </a:xfrm>
              <a:custGeom>
                <a:avLst/>
                <a:gdLst>
                  <a:gd name="T0" fmla="*/ 0 w 3"/>
                  <a:gd name="T1" fmla="*/ 0 h 3"/>
                  <a:gd name="T2" fmla="*/ 3 w 3"/>
                  <a:gd name="T3" fmla="*/ 3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93" name="Freeform 920">
                <a:extLst>
                  <a:ext uri="{FF2B5EF4-FFF2-40B4-BE49-F238E27FC236}">
                    <a16:creationId xmlns:a16="http://schemas.microsoft.com/office/drawing/2014/main" id="{E21D4376-16F0-4A3D-BD28-DAC519DDD30E}"/>
                  </a:ext>
                </a:extLst>
              </p:cNvPr>
              <p:cNvSpPr>
                <a:spLocks/>
              </p:cNvSpPr>
              <p:nvPr/>
            </p:nvSpPr>
            <p:spPr bwMode="auto">
              <a:xfrm>
                <a:off x="4297" y="1360"/>
                <a:ext cx="3" cy="9"/>
              </a:xfrm>
              <a:custGeom>
                <a:avLst/>
                <a:gdLst>
                  <a:gd name="T0" fmla="*/ 0 w 3"/>
                  <a:gd name="T1" fmla="*/ 9 h 9"/>
                  <a:gd name="T2" fmla="*/ 0 w 3"/>
                  <a:gd name="T3" fmla="*/ 6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94" name="Freeform 921">
                <a:extLst>
                  <a:ext uri="{FF2B5EF4-FFF2-40B4-BE49-F238E27FC236}">
                    <a16:creationId xmlns:a16="http://schemas.microsoft.com/office/drawing/2014/main" id="{C33EDAA1-22CA-449B-98BB-00045F2FAC84}"/>
                  </a:ext>
                </a:extLst>
              </p:cNvPr>
              <p:cNvSpPr>
                <a:spLocks/>
              </p:cNvSpPr>
              <p:nvPr/>
            </p:nvSpPr>
            <p:spPr bwMode="auto">
              <a:xfrm>
                <a:off x="4300" y="1354"/>
                <a:ext cx="3" cy="6"/>
              </a:xfrm>
              <a:custGeom>
                <a:avLst/>
                <a:gdLst>
                  <a:gd name="T0" fmla="*/ 0 w 3"/>
                  <a:gd name="T1" fmla="*/ 6 h 6"/>
                  <a:gd name="T2" fmla="*/ 0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95" name="Freeform 922">
                <a:extLst>
                  <a:ext uri="{FF2B5EF4-FFF2-40B4-BE49-F238E27FC236}">
                    <a16:creationId xmlns:a16="http://schemas.microsoft.com/office/drawing/2014/main" id="{2E8B8FF3-2E6A-49F3-862E-FA0CEE71E09A}"/>
                  </a:ext>
                </a:extLst>
              </p:cNvPr>
              <p:cNvSpPr>
                <a:spLocks/>
              </p:cNvSpPr>
              <p:nvPr/>
            </p:nvSpPr>
            <p:spPr bwMode="auto">
              <a:xfrm>
                <a:off x="4303" y="1354"/>
                <a:ext cx="6" cy="3"/>
              </a:xfrm>
              <a:custGeom>
                <a:avLst/>
                <a:gdLst>
                  <a:gd name="T0" fmla="*/ 0 w 6"/>
                  <a:gd name="T1" fmla="*/ 0 h 3"/>
                  <a:gd name="T2" fmla="*/ 3 w 6"/>
                  <a:gd name="T3" fmla="*/ 0 h 3"/>
                  <a:gd name="T4" fmla="*/ 6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0" y="0"/>
                    </a:moveTo>
                    <a:lnTo>
                      <a:pt x="3" y="0"/>
                    </a:lnTo>
                    <a:lnTo>
                      <a:pt x="6"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96" name="Freeform 923">
                <a:extLst>
                  <a:ext uri="{FF2B5EF4-FFF2-40B4-BE49-F238E27FC236}">
                    <a16:creationId xmlns:a16="http://schemas.microsoft.com/office/drawing/2014/main" id="{A13B8159-7CD5-4C41-A038-64AE81AB2EE3}"/>
                  </a:ext>
                </a:extLst>
              </p:cNvPr>
              <p:cNvSpPr>
                <a:spLocks/>
              </p:cNvSpPr>
              <p:nvPr/>
            </p:nvSpPr>
            <p:spPr bwMode="auto">
              <a:xfrm>
                <a:off x="4309" y="1357"/>
                <a:ext cx="3" cy="3"/>
              </a:xfrm>
              <a:custGeom>
                <a:avLst/>
                <a:gdLst>
                  <a:gd name="T0" fmla="*/ 0 w 3"/>
                  <a:gd name="T1" fmla="*/ 0 h 3"/>
                  <a:gd name="T2" fmla="*/ 3 w 3"/>
                  <a:gd name="T3" fmla="*/ 3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97" name="Freeform 924">
                <a:extLst>
                  <a:ext uri="{FF2B5EF4-FFF2-40B4-BE49-F238E27FC236}">
                    <a16:creationId xmlns:a16="http://schemas.microsoft.com/office/drawing/2014/main" id="{0097A716-609C-44E5-8A96-DB26D342D6B7}"/>
                  </a:ext>
                </a:extLst>
              </p:cNvPr>
              <p:cNvSpPr>
                <a:spLocks/>
              </p:cNvSpPr>
              <p:nvPr/>
            </p:nvSpPr>
            <p:spPr bwMode="auto">
              <a:xfrm>
                <a:off x="4312" y="1354"/>
                <a:ext cx="2" cy="6"/>
              </a:xfrm>
              <a:custGeom>
                <a:avLst/>
                <a:gdLst>
                  <a:gd name="T0" fmla="*/ 0 w 2"/>
                  <a:gd name="T1" fmla="*/ 6 h 6"/>
                  <a:gd name="T2" fmla="*/ 0 w 2"/>
                  <a:gd name="T3" fmla="*/ 3 h 6"/>
                  <a:gd name="T4" fmla="*/ 2 w 2"/>
                  <a:gd name="T5" fmla="*/ 0 h 6"/>
                  <a:gd name="T6" fmla="*/ 0 60000 65536"/>
                  <a:gd name="T7" fmla="*/ 0 60000 65536"/>
                  <a:gd name="T8" fmla="*/ 0 60000 65536"/>
                </a:gdLst>
                <a:ahLst/>
                <a:cxnLst>
                  <a:cxn ang="T6">
                    <a:pos x="T0" y="T1"/>
                  </a:cxn>
                  <a:cxn ang="T7">
                    <a:pos x="T2" y="T3"/>
                  </a:cxn>
                  <a:cxn ang="T8">
                    <a:pos x="T4" y="T5"/>
                  </a:cxn>
                </a:cxnLst>
                <a:rect l="0" t="0" r="r" b="b"/>
                <a:pathLst>
                  <a:path w="2" h="6">
                    <a:moveTo>
                      <a:pt x="0" y="6"/>
                    </a:moveTo>
                    <a:lnTo>
                      <a:pt x="0" y="3"/>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98" name="Freeform 925">
                <a:extLst>
                  <a:ext uri="{FF2B5EF4-FFF2-40B4-BE49-F238E27FC236}">
                    <a16:creationId xmlns:a16="http://schemas.microsoft.com/office/drawing/2014/main" id="{E412BED6-97D9-40F9-9CB8-7604D9729E80}"/>
                  </a:ext>
                </a:extLst>
              </p:cNvPr>
              <p:cNvSpPr>
                <a:spLocks/>
              </p:cNvSpPr>
              <p:nvPr/>
            </p:nvSpPr>
            <p:spPr bwMode="auto">
              <a:xfrm>
                <a:off x="4314" y="1354"/>
                <a:ext cx="3" cy="3"/>
              </a:xfrm>
              <a:custGeom>
                <a:avLst/>
                <a:gdLst>
                  <a:gd name="T0" fmla="*/ 0 w 3"/>
                  <a:gd name="T1" fmla="*/ 0 h 3"/>
                  <a:gd name="T2" fmla="*/ 0 w 3"/>
                  <a:gd name="T3" fmla="*/ 0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0"/>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99" name="Freeform 926">
                <a:extLst>
                  <a:ext uri="{FF2B5EF4-FFF2-40B4-BE49-F238E27FC236}">
                    <a16:creationId xmlns:a16="http://schemas.microsoft.com/office/drawing/2014/main" id="{3DB2DBFF-D596-4D6C-A5C1-BF7CBF7878DE}"/>
                  </a:ext>
                </a:extLst>
              </p:cNvPr>
              <p:cNvSpPr>
                <a:spLocks/>
              </p:cNvSpPr>
              <p:nvPr/>
            </p:nvSpPr>
            <p:spPr bwMode="auto">
              <a:xfrm>
                <a:off x="4317" y="1357"/>
                <a:ext cx="6" cy="6"/>
              </a:xfrm>
              <a:custGeom>
                <a:avLst/>
                <a:gdLst>
                  <a:gd name="T0" fmla="*/ 0 w 6"/>
                  <a:gd name="T1" fmla="*/ 0 h 6"/>
                  <a:gd name="T2" fmla="*/ 3 w 6"/>
                  <a:gd name="T3" fmla="*/ 3 h 6"/>
                  <a:gd name="T4" fmla="*/ 6 w 6"/>
                  <a:gd name="T5" fmla="*/ 6 h 6"/>
                  <a:gd name="T6" fmla="*/ 0 60000 65536"/>
                  <a:gd name="T7" fmla="*/ 0 60000 65536"/>
                  <a:gd name="T8" fmla="*/ 0 60000 65536"/>
                </a:gdLst>
                <a:ahLst/>
                <a:cxnLst>
                  <a:cxn ang="T6">
                    <a:pos x="T0" y="T1"/>
                  </a:cxn>
                  <a:cxn ang="T7">
                    <a:pos x="T2" y="T3"/>
                  </a:cxn>
                  <a:cxn ang="T8">
                    <a:pos x="T4" y="T5"/>
                  </a:cxn>
                </a:cxnLst>
                <a:rect l="0" t="0" r="r" b="b"/>
                <a:pathLst>
                  <a:path w="6" h="6">
                    <a:moveTo>
                      <a:pt x="0" y="0"/>
                    </a:moveTo>
                    <a:lnTo>
                      <a:pt x="3" y="3"/>
                    </a:lnTo>
                    <a:lnTo>
                      <a:pt x="6"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00" name="Freeform 927">
                <a:extLst>
                  <a:ext uri="{FF2B5EF4-FFF2-40B4-BE49-F238E27FC236}">
                    <a16:creationId xmlns:a16="http://schemas.microsoft.com/office/drawing/2014/main" id="{B5D8ECA3-733D-423B-965B-75F16DCC3771}"/>
                  </a:ext>
                </a:extLst>
              </p:cNvPr>
              <p:cNvSpPr>
                <a:spLocks/>
              </p:cNvSpPr>
              <p:nvPr/>
            </p:nvSpPr>
            <p:spPr bwMode="auto">
              <a:xfrm>
                <a:off x="4323" y="1354"/>
                <a:ext cx="3" cy="9"/>
              </a:xfrm>
              <a:custGeom>
                <a:avLst/>
                <a:gdLst>
                  <a:gd name="T0" fmla="*/ 0 w 3"/>
                  <a:gd name="T1" fmla="*/ 9 h 9"/>
                  <a:gd name="T2" fmla="*/ 0 w 3"/>
                  <a:gd name="T3" fmla="*/ 9 h 9"/>
                  <a:gd name="T4" fmla="*/ 3 w 3"/>
                  <a:gd name="T5" fmla="*/ 6 h 9"/>
                  <a:gd name="T6" fmla="*/ 3 w 3"/>
                  <a:gd name="T7" fmla="*/ 3 h 9"/>
                  <a:gd name="T8" fmla="*/ 3 w 3"/>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9">
                    <a:moveTo>
                      <a:pt x="0" y="9"/>
                    </a:moveTo>
                    <a:lnTo>
                      <a:pt x="0" y="9"/>
                    </a:lnTo>
                    <a:lnTo>
                      <a:pt x="3" y="6"/>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01" name="Freeform 928">
                <a:extLst>
                  <a:ext uri="{FF2B5EF4-FFF2-40B4-BE49-F238E27FC236}">
                    <a16:creationId xmlns:a16="http://schemas.microsoft.com/office/drawing/2014/main" id="{863E7303-65D1-4C70-BC39-0E3CE8C474A9}"/>
                  </a:ext>
                </a:extLst>
              </p:cNvPr>
              <p:cNvSpPr>
                <a:spLocks/>
              </p:cNvSpPr>
              <p:nvPr/>
            </p:nvSpPr>
            <p:spPr bwMode="auto">
              <a:xfrm>
                <a:off x="4326" y="1354"/>
                <a:ext cx="3" cy="3"/>
              </a:xfrm>
              <a:custGeom>
                <a:avLst/>
                <a:gdLst>
                  <a:gd name="T0" fmla="*/ 0 w 3"/>
                  <a:gd name="T1" fmla="*/ 0 h 3"/>
                  <a:gd name="T2" fmla="*/ 0 w 3"/>
                  <a:gd name="T3" fmla="*/ 0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0"/>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02" name="Freeform 929">
                <a:extLst>
                  <a:ext uri="{FF2B5EF4-FFF2-40B4-BE49-F238E27FC236}">
                    <a16:creationId xmlns:a16="http://schemas.microsoft.com/office/drawing/2014/main" id="{A3F22AED-BFAC-40FD-A6F7-D475ADC8EDF3}"/>
                  </a:ext>
                </a:extLst>
              </p:cNvPr>
              <p:cNvSpPr>
                <a:spLocks/>
              </p:cNvSpPr>
              <p:nvPr/>
            </p:nvSpPr>
            <p:spPr bwMode="auto">
              <a:xfrm>
                <a:off x="4329" y="1357"/>
                <a:ext cx="3" cy="3"/>
              </a:xfrm>
              <a:custGeom>
                <a:avLst/>
                <a:gdLst>
                  <a:gd name="T0" fmla="*/ 0 w 3"/>
                  <a:gd name="T1" fmla="*/ 0 h 3"/>
                  <a:gd name="T2" fmla="*/ 0 w 3"/>
                  <a:gd name="T3" fmla="*/ 3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3"/>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03" name="Freeform 930">
                <a:extLst>
                  <a:ext uri="{FF2B5EF4-FFF2-40B4-BE49-F238E27FC236}">
                    <a16:creationId xmlns:a16="http://schemas.microsoft.com/office/drawing/2014/main" id="{7D6A5041-7816-420C-9DFF-D766F9FFC015}"/>
                  </a:ext>
                </a:extLst>
              </p:cNvPr>
              <p:cNvSpPr>
                <a:spLocks/>
              </p:cNvSpPr>
              <p:nvPr/>
            </p:nvSpPr>
            <p:spPr bwMode="auto">
              <a:xfrm>
                <a:off x="4332" y="1349"/>
                <a:ext cx="5" cy="11"/>
              </a:xfrm>
              <a:custGeom>
                <a:avLst/>
                <a:gdLst>
                  <a:gd name="T0" fmla="*/ 0 w 5"/>
                  <a:gd name="T1" fmla="*/ 11 h 11"/>
                  <a:gd name="T2" fmla="*/ 3 w 5"/>
                  <a:gd name="T3" fmla="*/ 5 h 11"/>
                  <a:gd name="T4" fmla="*/ 5 w 5"/>
                  <a:gd name="T5" fmla="*/ 0 h 11"/>
                  <a:gd name="T6" fmla="*/ 0 60000 65536"/>
                  <a:gd name="T7" fmla="*/ 0 60000 65536"/>
                  <a:gd name="T8" fmla="*/ 0 60000 65536"/>
                </a:gdLst>
                <a:ahLst/>
                <a:cxnLst>
                  <a:cxn ang="T6">
                    <a:pos x="T0" y="T1"/>
                  </a:cxn>
                  <a:cxn ang="T7">
                    <a:pos x="T2" y="T3"/>
                  </a:cxn>
                  <a:cxn ang="T8">
                    <a:pos x="T4" y="T5"/>
                  </a:cxn>
                </a:cxnLst>
                <a:rect l="0" t="0" r="r" b="b"/>
                <a:pathLst>
                  <a:path w="5" h="11">
                    <a:moveTo>
                      <a:pt x="0" y="11"/>
                    </a:moveTo>
                    <a:lnTo>
                      <a:pt x="3" y="5"/>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04" name="Freeform 931">
                <a:extLst>
                  <a:ext uri="{FF2B5EF4-FFF2-40B4-BE49-F238E27FC236}">
                    <a16:creationId xmlns:a16="http://schemas.microsoft.com/office/drawing/2014/main" id="{A2CE6B0C-E600-4847-A019-36F58E25AC77}"/>
                  </a:ext>
                </a:extLst>
              </p:cNvPr>
              <p:cNvSpPr>
                <a:spLocks/>
              </p:cNvSpPr>
              <p:nvPr/>
            </p:nvSpPr>
            <p:spPr bwMode="auto">
              <a:xfrm>
                <a:off x="4337" y="1340"/>
                <a:ext cx="3" cy="9"/>
              </a:xfrm>
              <a:custGeom>
                <a:avLst/>
                <a:gdLst>
                  <a:gd name="T0" fmla="*/ 0 w 3"/>
                  <a:gd name="T1" fmla="*/ 9 h 9"/>
                  <a:gd name="T2" fmla="*/ 3 w 3"/>
                  <a:gd name="T3" fmla="*/ 3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05" name="Freeform 932">
                <a:extLst>
                  <a:ext uri="{FF2B5EF4-FFF2-40B4-BE49-F238E27FC236}">
                    <a16:creationId xmlns:a16="http://schemas.microsoft.com/office/drawing/2014/main" id="{71F4DDB3-8603-412F-A714-042D284BB556}"/>
                  </a:ext>
                </a:extLst>
              </p:cNvPr>
              <p:cNvSpPr>
                <a:spLocks/>
              </p:cNvSpPr>
              <p:nvPr/>
            </p:nvSpPr>
            <p:spPr bwMode="auto">
              <a:xfrm>
                <a:off x="4340" y="1340"/>
                <a:ext cx="3" cy="3"/>
              </a:xfrm>
              <a:custGeom>
                <a:avLst/>
                <a:gdLst>
                  <a:gd name="T0" fmla="*/ 0 w 3"/>
                  <a:gd name="T1" fmla="*/ 0 h 3"/>
                  <a:gd name="T2" fmla="*/ 0 w 3"/>
                  <a:gd name="T3" fmla="*/ 0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0"/>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06" name="Line 933">
                <a:extLst>
                  <a:ext uri="{FF2B5EF4-FFF2-40B4-BE49-F238E27FC236}">
                    <a16:creationId xmlns:a16="http://schemas.microsoft.com/office/drawing/2014/main" id="{00F684D6-9BC3-4517-B528-14576F1C1112}"/>
                  </a:ext>
                </a:extLst>
              </p:cNvPr>
              <p:cNvSpPr>
                <a:spLocks noChangeShapeType="1"/>
              </p:cNvSpPr>
              <p:nvPr/>
            </p:nvSpPr>
            <p:spPr bwMode="auto">
              <a:xfrm flipV="1">
                <a:off x="4343" y="1340"/>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607" name="Freeform 934">
                <a:extLst>
                  <a:ext uri="{FF2B5EF4-FFF2-40B4-BE49-F238E27FC236}">
                    <a16:creationId xmlns:a16="http://schemas.microsoft.com/office/drawing/2014/main" id="{A329688F-35B0-41C8-A6F5-F27E7EEC7678}"/>
                  </a:ext>
                </a:extLst>
              </p:cNvPr>
              <p:cNvSpPr>
                <a:spLocks/>
              </p:cNvSpPr>
              <p:nvPr/>
            </p:nvSpPr>
            <p:spPr bwMode="auto">
              <a:xfrm>
                <a:off x="4346" y="1326"/>
                <a:ext cx="3" cy="14"/>
              </a:xfrm>
              <a:custGeom>
                <a:avLst/>
                <a:gdLst>
                  <a:gd name="T0" fmla="*/ 0 w 3"/>
                  <a:gd name="T1" fmla="*/ 14 h 14"/>
                  <a:gd name="T2" fmla="*/ 0 w 3"/>
                  <a:gd name="T3" fmla="*/ 11 h 14"/>
                  <a:gd name="T4" fmla="*/ 0 w 3"/>
                  <a:gd name="T5" fmla="*/ 5 h 14"/>
                  <a:gd name="T6" fmla="*/ 3 w 3"/>
                  <a:gd name="T7" fmla="*/ 2 h 14"/>
                  <a:gd name="T8" fmla="*/ 3 w 3"/>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4">
                    <a:moveTo>
                      <a:pt x="0" y="14"/>
                    </a:moveTo>
                    <a:lnTo>
                      <a:pt x="0" y="11"/>
                    </a:lnTo>
                    <a:lnTo>
                      <a:pt x="0" y="5"/>
                    </a:lnTo>
                    <a:lnTo>
                      <a:pt x="3" y="2"/>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08" name="Freeform 935">
                <a:extLst>
                  <a:ext uri="{FF2B5EF4-FFF2-40B4-BE49-F238E27FC236}">
                    <a16:creationId xmlns:a16="http://schemas.microsoft.com/office/drawing/2014/main" id="{EBB1BB18-A49D-4378-98BE-2FAE5DFE1146}"/>
                  </a:ext>
                </a:extLst>
              </p:cNvPr>
              <p:cNvSpPr>
                <a:spLocks/>
              </p:cNvSpPr>
              <p:nvPr/>
            </p:nvSpPr>
            <p:spPr bwMode="auto">
              <a:xfrm>
                <a:off x="4349" y="1326"/>
                <a:ext cx="6" cy="5"/>
              </a:xfrm>
              <a:custGeom>
                <a:avLst/>
                <a:gdLst>
                  <a:gd name="T0" fmla="*/ 0 w 6"/>
                  <a:gd name="T1" fmla="*/ 0 h 5"/>
                  <a:gd name="T2" fmla="*/ 0 w 6"/>
                  <a:gd name="T3" fmla="*/ 0 h 5"/>
                  <a:gd name="T4" fmla="*/ 3 w 6"/>
                  <a:gd name="T5" fmla="*/ 2 h 5"/>
                  <a:gd name="T6" fmla="*/ 6 w 6"/>
                  <a:gd name="T7" fmla="*/ 5 h 5"/>
                  <a:gd name="T8" fmla="*/ 6 w 6"/>
                  <a:gd name="T9" fmla="*/ 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5">
                    <a:moveTo>
                      <a:pt x="0" y="0"/>
                    </a:moveTo>
                    <a:lnTo>
                      <a:pt x="0" y="0"/>
                    </a:lnTo>
                    <a:lnTo>
                      <a:pt x="3" y="2"/>
                    </a:lnTo>
                    <a:lnTo>
                      <a:pt x="6" y="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09" name="Freeform 936">
                <a:extLst>
                  <a:ext uri="{FF2B5EF4-FFF2-40B4-BE49-F238E27FC236}">
                    <a16:creationId xmlns:a16="http://schemas.microsoft.com/office/drawing/2014/main" id="{01757525-BA64-4AD6-814C-C3AC3E0C63A3}"/>
                  </a:ext>
                </a:extLst>
              </p:cNvPr>
              <p:cNvSpPr>
                <a:spLocks/>
              </p:cNvSpPr>
              <p:nvPr/>
            </p:nvSpPr>
            <p:spPr bwMode="auto">
              <a:xfrm>
                <a:off x="4355" y="1326"/>
                <a:ext cx="3" cy="5"/>
              </a:xfrm>
              <a:custGeom>
                <a:avLst/>
                <a:gdLst>
                  <a:gd name="T0" fmla="*/ 0 w 3"/>
                  <a:gd name="T1" fmla="*/ 5 h 5"/>
                  <a:gd name="T2" fmla="*/ 3 w 3"/>
                  <a:gd name="T3" fmla="*/ 2 h 5"/>
                  <a:gd name="T4" fmla="*/ 3 w 3"/>
                  <a:gd name="T5" fmla="*/ 0 h 5"/>
                  <a:gd name="T6" fmla="*/ 0 60000 65536"/>
                  <a:gd name="T7" fmla="*/ 0 60000 65536"/>
                  <a:gd name="T8" fmla="*/ 0 60000 65536"/>
                </a:gdLst>
                <a:ahLst/>
                <a:cxnLst>
                  <a:cxn ang="T6">
                    <a:pos x="T0" y="T1"/>
                  </a:cxn>
                  <a:cxn ang="T7">
                    <a:pos x="T2" y="T3"/>
                  </a:cxn>
                  <a:cxn ang="T8">
                    <a:pos x="T4" y="T5"/>
                  </a:cxn>
                </a:cxnLst>
                <a:rect l="0" t="0" r="r" b="b"/>
                <a:pathLst>
                  <a:path w="3" h="5">
                    <a:moveTo>
                      <a:pt x="0" y="5"/>
                    </a:moveTo>
                    <a:lnTo>
                      <a:pt x="3" y="2"/>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10" name="Freeform 937">
                <a:extLst>
                  <a:ext uri="{FF2B5EF4-FFF2-40B4-BE49-F238E27FC236}">
                    <a16:creationId xmlns:a16="http://schemas.microsoft.com/office/drawing/2014/main" id="{46B5855A-7713-47F1-999D-478F65E2808F}"/>
                  </a:ext>
                </a:extLst>
              </p:cNvPr>
              <p:cNvSpPr>
                <a:spLocks/>
              </p:cNvSpPr>
              <p:nvPr/>
            </p:nvSpPr>
            <p:spPr bwMode="auto">
              <a:xfrm>
                <a:off x="4358" y="1323"/>
                <a:ext cx="3" cy="3"/>
              </a:xfrm>
              <a:custGeom>
                <a:avLst/>
                <a:gdLst>
                  <a:gd name="T0" fmla="*/ 0 w 3"/>
                  <a:gd name="T1" fmla="*/ 3 h 3"/>
                  <a:gd name="T2" fmla="*/ 0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11" name="Freeform 938">
                <a:extLst>
                  <a:ext uri="{FF2B5EF4-FFF2-40B4-BE49-F238E27FC236}">
                    <a16:creationId xmlns:a16="http://schemas.microsoft.com/office/drawing/2014/main" id="{CC82969C-DEF1-4C73-97D4-B71AE721A563}"/>
                  </a:ext>
                </a:extLst>
              </p:cNvPr>
              <p:cNvSpPr>
                <a:spLocks/>
              </p:cNvSpPr>
              <p:nvPr/>
            </p:nvSpPr>
            <p:spPr bwMode="auto">
              <a:xfrm>
                <a:off x="4361" y="1323"/>
                <a:ext cx="2" cy="20"/>
              </a:xfrm>
              <a:custGeom>
                <a:avLst/>
                <a:gdLst>
                  <a:gd name="T0" fmla="*/ 0 w 2"/>
                  <a:gd name="T1" fmla="*/ 0 h 20"/>
                  <a:gd name="T2" fmla="*/ 0 w 2"/>
                  <a:gd name="T3" fmla="*/ 3 h 20"/>
                  <a:gd name="T4" fmla="*/ 0 w 2"/>
                  <a:gd name="T5" fmla="*/ 11 h 20"/>
                  <a:gd name="T6" fmla="*/ 2 w 2"/>
                  <a:gd name="T7" fmla="*/ 17 h 20"/>
                  <a:gd name="T8" fmla="*/ 2 w 2"/>
                  <a:gd name="T9" fmla="*/ 2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0">
                    <a:moveTo>
                      <a:pt x="0" y="0"/>
                    </a:moveTo>
                    <a:lnTo>
                      <a:pt x="0" y="3"/>
                    </a:lnTo>
                    <a:lnTo>
                      <a:pt x="0" y="11"/>
                    </a:lnTo>
                    <a:lnTo>
                      <a:pt x="2" y="17"/>
                    </a:lnTo>
                    <a:lnTo>
                      <a:pt x="2" y="2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12" name="Freeform 939">
                <a:extLst>
                  <a:ext uri="{FF2B5EF4-FFF2-40B4-BE49-F238E27FC236}">
                    <a16:creationId xmlns:a16="http://schemas.microsoft.com/office/drawing/2014/main" id="{6B213478-3F9C-4783-92A5-7AE5D8928E14}"/>
                  </a:ext>
                </a:extLst>
              </p:cNvPr>
              <p:cNvSpPr>
                <a:spLocks/>
              </p:cNvSpPr>
              <p:nvPr/>
            </p:nvSpPr>
            <p:spPr bwMode="auto">
              <a:xfrm>
                <a:off x="4363" y="1337"/>
                <a:ext cx="6" cy="6"/>
              </a:xfrm>
              <a:custGeom>
                <a:avLst/>
                <a:gdLst>
                  <a:gd name="T0" fmla="*/ 0 w 6"/>
                  <a:gd name="T1" fmla="*/ 6 h 6"/>
                  <a:gd name="T2" fmla="*/ 0 w 6"/>
                  <a:gd name="T3" fmla="*/ 6 h 6"/>
                  <a:gd name="T4" fmla="*/ 3 w 6"/>
                  <a:gd name="T5" fmla="*/ 3 h 6"/>
                  <a:gd name="T6" fmla="*/ 6 w 6"/>
                  <a:gd name="T7" fmla="*/ 0 h 6"/>
                  <a:gd name="T8" fmla="*/ 6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6"/>
                    </a:moveTo>
                    <a:lnTo>
                      <a:pt x="0" y="6"/>
                    </a:ln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13" name="Freeform 940">
                <a:extLst>
                  <a:ext uri="{FF2B5EF4-FFF2-40B4-BE49-F238E27FC236}">
                    <a16:creationId xmlns:a16="http://schemas.microsoft.com/office/drawing/2014/main" id="{0B41BF79-27B2-4E58-A445-D944607B1C04}"/>
                  </a:ext>
                </a:extLst>
              </p:cNvPr>
              <p:cNvSpPr>
                <a:spLocks/>
              </p:cNvSpPr>
              <p:nvPr/>
            </p:nvSpPr>
            <p:spPr bwMode="auto">
              <a:xfrm>
                <a:off x="4369" y="1337"/>
                <a:ext cx="3" cy="12"/>
              </a:xfrm>
              <a:custGeom>
                <a:avLst/>
                <a:gdLst>
                  <a:gd name="T0" fmla="*/ 0 w 3"/>
                  <a:gd name="T1" fmla="*/ 0 h 12"/>
                  <a:gd name="T2" fmla="*/ 0 w 3"/>
                  <a:gd name="T3" fmla="*/ 3 h 12"/>
                  <a:gd name="T4" fmla="*/ 3 w 3"/>
                  <a:gd name="T5" fmla="*/ 6 h 12"/>
                  <a:gd name="T6" fmla="*/ 3 w 3"/>
                  <a:gd name="T7" fmla="*/ 9 h 12"/>
                  <a:gd name="T8" fmla="*/ 3 w 3"/>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2">
                    <a:moveTo>
                      <a:pt x="0" y="0"/>
                    </a:moveTo>
                    <a:lnTo>
                      <a:pt x="0" y="3"/>
                    </a:lnTo>
                    <a:lnTo>
                      <a:pt x="3" y="6"/>
                    </a:lnTo>
                    <a:lnTo>
                      <a:pt x="3" y="9"/>
                    </a:lnTo>
                    <a:lnTo>
                      <a:pt x="3" y="1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14" name="Freeform 941">
                <a:extLst>
                  <a:ext uri="{FF2B5EF4-FFF2-40B4-BE49-F238E27FC236}">
                    <a16:creationId xmlns:a16="http://schemas.microsoft.com/office/drawing/2014/main" id="{13AD5071-B784-44BB-8A35-2AD217D756AC}"/>
                  </a:ext>
                </a:extLst>
              </p:cNvPr>
              <p:cNvSpPr>
                <a:spLocks/>
              </p:cNvSpPr>
              <p:nvPr/>
            </p:nvSpPr>
            <p:spPr bwMode="auto">
              <a:xfrm>
                <a:off x="4372" y="1337"/>
                <a:ext cx="3" cy="12"/>
              </a:xfrm>
              <a:custGeom>
                <a:avLst/>
                <a:gdLst>
                  <a:gd name="T0" fmla="*/ 0 w 3"/>
                  <a:gd name="T1" fmla="*/ 12 h 12"/>
                  <a:gd name="T2" fmla="*/ 0 w 3"/>
                  <a:gd name="T3" fmla="*/ 12 h 12"/>
                  <a:gd name="T4" fmla="*/ 0 w 3"/>
                  <a:gd name="T5" fmla="*/ 9 h 12"/>
                  <a:gd name="T6" fmla="*/ 3 w 3"/>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2">
                    <a:moveTo>
                      <a:pt x="0" y="12"/>
                    </a:moveTo>
                    <a:lnTo>
                      <a:pt x="0" y="12"/>
                    </a:lnTo>
                    <a:lnTo>
                      <a:pt x="0" y="9"/>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15" name="Freeform 942">
                <a:extLst>
                  <a:ext uri="{FF2B5EF4-FFF2-40B4-BE49-F238E27FC236}">
                    <a16:creationId xmlns:a16="http://schemas.microsoft.com/office/drawing/2014/main" id="{7F51BA33-F4B9-4EC3-A140-15F3D0E35FC2}"/>
                  </a:ext>
                </a:extLst>
              </p:cNvPr>
              <p:cNvSpPr>
                <a:spLocks/>
              </p:cNvSpPr>
              <p:nvPr/>
            </p:nvSpPr>
            <p:spPr bwMode="auto">
              <a:xfrm>
                <a:off x="4375" y="1323"/>
                <a:ext cx="3" cy="14"/>
              </a:xfrm>
              <a:custGeom>
                <a:avLst/>
                <a:gdLst>
                  <a:gd name="T0" fmla="*/ 0 w 3"/>
                  <a:gd name="T1" fmla="*/ 14 h 14"/>
                  <a:gd name="T2" fmla="*/ 0 w 3"/>
                  <a:gd name="T3" fmla="*/ 5 h 14"/>
                  <a:gd name="T4" fmla="*/ 3 w 3"/>
                  <a:gd name="T5" fmla="*/ 0 h 14"/>
                  <a:gd name="T6" fmla="*/ 0 60000 65536"/>
                  <a:gd name="T7" fmla="*/ 0 60000 65536"/>
                  <a:gd name="T8" fmla="*/ 0 60000 65536"/>
                </a:gdLst>
                <a:ahLst/>
                <a:cxnLst>
                  <a:cxn ang="T6">
                    <a:pos x="T0" y="T1"/>
                  </a:cxn>
                  <a:cxn ang="T7">
                    <a:pos x="T2" y="T3"/>
                  </a:cxn>
                  <a:cxn ang="T8">
                    <a:pos x="T4" y="T5"/>
                  </a:cxn>
                </a:cxnLst>
                <a:rect l="0" t="0" r="r" b="b"/>
                <a:pathLst>
                  <a:path w="3" h="14">
                    <a:moveTo>
                      <a:pt x="0" y="14"/>
                    </a:moveTo>
                    <a:lnTo>
                      <a:pt x="0" y="5"/>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16" name="Freeform 943">
                <a:extLst>
                  <a:ext uri="{FF2B5EF4-FFF2-40B4-BE49-F238E27FC236}">
                    <a16:creationId xmlns:a16="http://schemas.microsoft.com/office/drawing/2014/main" id="{55AE80CD-07BF-41F0-BA60-F7A4AA19E29B}"/>
                  </a:ext>
                </a:extLst>
              </p:cNvPr>
              <p:cNvSpPr>
                <a:spLocks/>
              </p:cNvSpPr>
              <p:nvPr/>
            </p:nvSpPr>
            <p:spPr bwMode="auto">
              <a:xfrm>
                <a:off x="4378" y="1320"/>
                <a:ext cx="6" cy="3"/>
              </a:xfrm>
              <a:custGeom>
                <a:avLst/>
                <a:gdLst>
                  <a:gd name="T0" fmla="*/ 0 w 6"/>
                  <a:gd name="T1" fmla="*/ 3 h 3"/>
                  <a:gd name="T2" fmla="*/ 3 w 6"/>
                  <a:gd name="T3" fmla="*/ 0 h 3"/>
                  <a:gd name="T4" fmla="*/ 6 w 6"/>
                  <a:gd name="T5" fmla="*/ 0 h 3"/>
                  <a:gd name="T6" fmla="*/ 0 60000 65536"/>
                  <a:gd name="T7" fmla="*/ 0 60000 65536"/>
                  <a:gd name="T8" fmla="*/ 0 60000 65536"/>
                </a:gdLst>
                <a:ahLst/>
                <a:cxnLst>
                  <a:cxn ang="T6">
                    <a:pos x="T0" y="T1"/>
                  </a:cxn>
                  <a:cxn ang="T7">
                    <a:pos x="T2" y="T3"/>
                  </a:cxn>
                  <a:cxn ang="T8">
                    <a:pos x="T4" y="T5"/>
                  </a:cxn>
                </a:cxnLst>
                <a:rect l="0" t="0" r="r" b="b"/>
                <a:pathLst>
                  <a:path w="6" h="3">
                    <a:moveTo>
                      <a:pt x="0" y="3"/>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17" name="Line 944">
                <a:extLst>
                  <a:ext uri="{FF2B5EF4-FFF2-40B4-BE49-F238E27FC236}">
                    <a16:creationId xmlns:a16="http://schemas.microsoft.com/office/drawing/2014/main" id="{333811D5-5F76-4AA9-B6AB-34C0605D7BAF}"/>
                  </a:ext>
                </a:extLst>
              </p:cNvPr>
              <p:cNvSpPr>
                <a:spLocks noChangeShapeType="1"/>
              </p:cNvSpPr>
              <p:nvPr/>
            </p:nvSpPr>
            <p:spPr bwMode="auto">
              <a:xfrm>
                <a:off x="4384" y="1320"/>
                <a:ext cx="2" cy="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618" name="Line 945">
                <a:extLst>
                  <a:ext uri="{FF2B5EF4-FFF2-40B4-BE49-F238E27FC236}">
                    <a16:creationId xmlns:a16="http://schemas.microsoft.com/office/drawing/2014/main" id="{48470F38-561A-43A3-B14A-02E3A28483CF}"/>
                  </a:ext>
                </a:extLst>
              </p:cNvPr>
              <p:cNvSpPr>
                <a:spLocks noChangeShapeType="1"/>
              </p:cNvSpPr>
              <p:nvPr/>
            </p:nvSpPr>
            <p:spPr bwMode="auto">
              <a:xfrm>
                <a:off x="4386" y="1320"/>
                <a:ext cx="3" cy="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619" name="Freeform 946">
                <a:extLst>
                  <a:ext uri="{FF2B5EF4-FFF2-40B4-BE49-F238E27FC236}">
                    <a16:creationId xmlns:a16="http://schemas.microsoft.com/office/drawing/2014/main" id="{32A1C6E9-977F-4338-B8D9-8390720BC600}"/>
                  </a:ext>
                </a:extLst>
              </p:cNvPr>
              <p:cNvSpPr>
                <a:spLocks/>
              </p:cNvSpPr>
              <p:nvPr/>
            </p:nvSpPr>
            <p:spPr bwMode="auto">
              <a:xfrm>
                <a:off x="4389" y="1317"/>
                <a:ext cx="3" cy="3"/>
              </a:xfrm>
              <a:custGeom>
                <a:avLst/>
                <a:gdLst>
                  <a:gd name="T0" fmla="*/ 0 w 3"/>
                  <a:gd name="T1" fmla="*/ 3 h 3"/>
                  <a:gd name="T2" fmla="*/ 0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20" name="Freeform 947">
                <a:extLst>
                  <a:ext uri="{FF2B5EF4-FFF2-40B4-BE49-F238E27FC236}">
                    <a16:creationId xmlns:a16="http://schemas.microsoft.com/office/drawing/2014/main" id="{5A754DB3-89CE-4776-B0FC-C958186EF543}"/>
                  </a:ext>
                </a:extLst>
              </p:cNvPr>
              <p:cNvSpPr>
                <a:spLocks/>
              </p:cNvSpPr>
              <p:nvPr/>
            </p:nvSpPr>
            <p:spPr bwMode="auto">
              <a:xfrm>
                <a:off x="4392" y="1317"/>
                <a:ext cx="6" cy="1"/>
              </a:xfrm>
              <a:custGeom>
                <a:avLst/>
                <a:gdLst>
                  <a:gd name="T0" fmla="*/ 0 w 6"/>
                  <a:gd name="T1" fmla="*/ 0 h 1"/>
                  <a:gd name="T2" fmla="*/ 3 w 6"/>
                  <a:gd name="T3" fmla="*/ 0 h 1"/>
                  <a:gd name="T4" fmla="*/ 6 w 6"/>
                  <a:gd name="T5" fmla="*/ 0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21" name="Freeform 948">
                <a:extLst>
                  <a:ext uri="{FF2B5EF4-FFF2-40B4-BE49-F238E27FC236}">
                    <a16:creationId xmlns:a16="http://schemas.microsoft.com/office/drawing/2014/main" id="{27EFEF18-79DC-477D-99C0-A2CEF56D1CA7}"/>
                  </a:ext>
                </a:extLst>
              </p:cNvPr>
              <p:cNvSpPr>
                <a:spLocks/>
              </p:cNvSpPr>
              <p:nvPr/>
            </p:nvSpPr>
            <p:spPr bwMode="auto">
              <a:xfrm>
                <a:off x="4398" y="1317"/>
                <a:ext cx="3" cy="9"/>
              </a:xfrm>
              <a:custGeom>
                <a:avLst/>
                <a:gdLst>
                  <a:gd name="T0" fmla="*/ 0 w 3"/>
                  <a:gd name="T1" fmla="*/ 0 h 9"/>
                  <a:gd name="T2" fmla="*/ 3 w 3"/>
                  <a:gd name="T3" fmla="*/ 6 h 9"/>
                  <a:gd name="T4" fmla="*/ 3 w 3"/>
                  <a:gd name="T5" fmla="*/ 9 h 9"/>
                  <a:gd name="T6" fmla="*/ 3 w 3"/>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9">
                    <a:moveTo>
                      <a:pt x="0" y="0"/>
                    </a:moveTo>
                    <a:lnTo>
                      <a:pt x="3" y="6"/>
                    </a:lnTo>
                    <a:lnTo>
                      <a:pt x="3"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22" name="Freeform 949">
                <a:extLst>
                  <a:ext uri="{FF2B5EF4-FFF2-40B4-BE49-F238E27FC236}">
                    <a16:creationId xmlns:a16="http://schemas.microsoft.com/office/drawing/2014/main" id="{C2C93287-B09D-40F6-ACD0-BF8C32BA287E}"/>
                  </a:ext>
                </a:extLst>
              </p:cNvPr>
              <p:cNvSpPr>
                <a:spLocks/>
              </p:cNvSpPr>
              <p:nvPr/>
            </p:nvSpPr>
            <p:spPr bwMode="auto">
              <a:xfrm>
                <a:off x="4401" y="1320"/>
                <a:ext cx="3" cy="6"/>
              </a:xfrm>
              <a:custGeom>
                <a:avLst/>
                <a:gdLst>
                  <a:gd name="T0" fmla="*/ 0 w 3"/>
                  <a:gd name="T1" fmla="*/ 6 h 6"/>
                  <a:gd name="T2" fmla="*/ 0 w 3"/>
                  <a:gd name="T3" fmla="*/ 6 h 6"/>
                  <a:gd name="T4" fmla="*/ 0 w 3"/>
                  <a:gd name="T5" fmla="*/ 3 h 6"/>
                  <a:gd name="T6" fmla="*/ 3 w 3"/>
                  <a:gd name="T7" fmla="*/ 0 h 6"/>
                  <a:gd name="T8" fmla="*/ 3 w 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6"/>
                    </a:moveTo>
                    <a:lnTo>
                      <a:pt x="0" y="6"/>
                    </a:ln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23" name="Freeform 950">
                <a:extLst>
                  <a:ext uri="{FF2B5EF4-FFF2-40B4-BE49-F238E27FC236}">
                    <a16:creationId xmlns:a16="http://schemas.microsoft.com/office/drawing/2014/main" id="{A7893080-242F-4EC5-B996-FF9DE21D4EFC}"/>
                  </a:ext>
                </a:extLst>
              </p:cNvPr>
              <p:cNvSpPr>
                <a:spLocks/>
              </p:cNvSpPr>
              <p:nvPr/>
            </p:nvSpPr>
            <p:spPr bwMode="auto">
              <a:xfrm>
                <a:off x="4404" y="1320"/>
                <a:ext cx="3" cy="8"/>
              </a:xfrm>
              <a:custGeom>
                <a:avLst/>
                <a:gdLst>
                  <a:gd name="T0" fmla="*/ 0 w 3"/>
                  <a:gd name="T1" fmla="*/ 0 h 8"/>
                  <a:gd name="T2" fmla="*/ 0 w 3"/>
                  <a:gd name="T3" fmla="*/ 3 h 8"/>
                  <a:gd name="T4" fmla="*/ 0 w 3"/>
                  <a:gd name="T5" fmla="*/ 3 h 8"/>
                  <a:gd name="T6" fmla="*/ 3 w 3"/>
                  <a:gd name="T7" fmla="*/ 6 h 8"/>
                  <a:gd name="T8" fmla="*/ 3 w 3"/>
                  <a:gd name="T9" fmla="*/ 8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8">
                    <a:moveTo>
                      <a:pt x="0" y="0"/>
                    </a:moveTo>
                    <a:lnTo>
                      <a:pt x="0" y="3"/>
                    </a:lnTo>
                    <a:lnTo>
                      <a:pt x="3" y="6"/>
                    </a:lnTo>
                    <a:lnTo>
                      <a:pt x="3" y="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24" name="Freeform 951">
                <a:extLst>
                  <a:ext uri="{FF2B5EF4-FFF2-40B4-BE49-F238E27FC236}">
                    <a16:creationId xmlns:a16="http://schemas.microsoft.com/office/drawing/2014/main" id="{374FFD54-983A-4306-B7BC-45B88B165215}"/>
                  </a:ext>
                </a:extLst>
              </p:cNvPr>
              <p:cNvSpPr>
                <a:spLocks/>
              </p:cNvSpPr>
              <p:nvPr/>
            </p:nvSpPr>
            <p:spPr bwMode="auto">
              <a:xfrm>
                <a:off x="4407" y="1323"/>
                <a:ext cx="5" cy="5"/>
              </a:xfrm>
              <a:custGeom>
                <a:avLst/>
                <a:gdLst>
                  <a:gd name="T0" fmla="*/ 0 w 5"/>
                  <a:gd name="T1" fmla="*/ 5 h 5"/>
                  <a:gd name="T2" fmla="*/ 2 w 5"/>
                  <a:gd name="T3" fmla="*/ 3 h 5"/>
                  <a:gd name="T4" fmla="*/ 5 w 5"/>
                  <a:gd name="T5" fmla="*/ 0 h 5"/>
                  <a:gd name="T6" fmla="*/ 0 60000 65536"/>
                  <a:gd name="T7" fmla="*/ 0 60000 65536"/>
                  <a:gd name="T8" fmla="*/ 0 60000 65536"/>
                </a:gdLst>
                <a:ahLst/>
                <a:cxnLst>
                  <a:cxn ang="T6">
                    <a:pos x="T0" y="T1"/>
                  </a:cxn>
                  <a:cxn ang="T7">
                    <a:pos x="T2" y="T3"/>
                  </a:cxn>
                  <a:cxn ang="T8">
                    <a:pos x="T4" y="T5"/>
                  </a:cxn>
                </a:cxnLst>
                <a:rect l="0" t="0" r="r" b="b"/>
                <a:pathLst>
                  <a:path w="5" h="5">
                    <a:moveTo>
                      <a:pt x="0" y="5"/>
                    </a:moveTo>
                    <a:lnTo>
                      <a:pt x="2" y="3"/>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25" name="Freeform 952">
                <a:extLst>
                  <a:ext uri="{FF2B5EF4-FFF2-40B4-BE49-F238E27FC236}">
                    <a16:creationId xmlns:a16="http://schemas.microsoft.com/office/drawing/2014/main" id="{3A64F3E8-56AD-4A8D-962C-652AD4DC3F93}"/>
                  </a:ext>
                </a:extLst>
              </p:cNvPr>
              <p:cNvSpPr>
                <a:spLocks/>
              </p:cNvSpPr>
              <p:nvPr/>
            </p:nvSpPr>
            <p:spPr bwMode="auto">
              <a:xfrm>
                <a:off x="4412" y="1323"/>
                <a:ext cx="3" cy="1"/>
              </a:xfrm>
              <a:custGeom>
                <a:avLst/>
                <a:gdLst>
                  <a:gd name="T0" fmla="*/ 0 w 3"/>
                  <a:gd name="T1" fmla="*/ 0 h 1"/>
                  <a:gd name="T2" fmla="*/ 3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26" name="Line 953">
                <a:extLst>
                  <a:ext uri="{FF2B5EF4-FFF2-40B4-BE49-F238E27FC236}">
                    <a16:creationId xmlns:a16="http://schemas.microsoft.com/office/drawing/2014/main" id="{0603FB94-B4F7-4C9F-85CF-1C1C2C80978B}"/>
                  </a:ext>
                </a:extLst>
              </p:cNvPr>
              <p:cNvSpPr>
                <a:spLocks noChangeShapeType="1"/>
              </p:cNvSpPr>
              <p:nvPr/>
            </p:nvSpPr>
            <p:spPr bwMode="auto">
              <a:xfrm flipV="1">
                <a:off x="4415" y="1320"/>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627" name="Line 954">
                <a:extLst>
                  <a:ext uri="{FF2B5EF4-FFF2-40B4-BE49-F238E27FC236}">
                    <a16:creationId xmlns:a16="http://schemas.microsoft.com/office/drawing/2014/main" id="{C2478224-7BFB-4745-A18D-C1CC1223B744}"/>
                  </a:ext>
                </a:extLst>
              </p:cNvPr>
              <p:cNvSpPr>
                <a:spLocks noChangeShapeType="1"/>
              </p:cNvSpPr>
              <p:nvPr/>
            </p:nvSpPr>
            <p:spPr bwMode="auto">
              <a:xfrm flipV="1">
                <a:off x="4418" y="1317"/>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628" name="Freeform 955">
                <a:extLst>
                  <a:ext uri="{FF2B5EF4-FFF2-40B4-BE49-F238E27FC236}">
                    <a16:creationId xmlns:a16="http://schemas.microsoft.com/office/drawing/2014/main" id="{6E028BD4-E879-44F1-8F89-F23A4656874B}"/>
                  </a:ext>
                </a:extLst>
              </p:cNvPr>
              <p:cNvSpPr>
                <a:spLocks/>
              </p:cNvSpPr>
              <p:nvPr/>
            </p:nvSpPr>
            <p:spPr bwMode="auto">
              <a:xfrm>
                <a:off x="4421" y="1308"/>
                <a:ext cx="6" cy="9"/>
              </a:xfrm>
              <a:custGeom>
                <a:avLst/>
                <a:gdLst>
                  <a:gd name="T0" fmla="*/ 0 w 6"/>
                  <a:gd name="T1" fmla="*/ 9 h 9"/>
                  <a:gd name="T2" fmla="*/ 3 w 6"/>
                  <a:gd name="T3" fmla="*/ 3 h 9"/>
                  <a:gd name="T4" fmla="*/ 6 w 6"/>
                  <a:gd name="T5" fmla="*/ 0 h 9"/>
                  <a:gd name="T6" fmla="*/ 6 w 6"/>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9">
                    <a:moveTo>
                      <a:pt x="0" y="9"/>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29" name="Freeform 956">
                <a:extLst>
                  <a:ext uri="{FF2B5EF4-FFF2-40B4-BE49-F238E27FC236}">
                    <a16:creationId xmlns:a16="http://schemas.microsoft.com/office/drawing/2014/main" id="{C0C539B0-F0C6-4C6B-9C43-AAE75994E9A1}"/>
                  </a:ext>
                </a:extLst>
              </p:cNvPr>
              <p:cNvSpPr>
                <a:spLocks/>
              </p:cNvSpPr>
              <p:nvPr/>
            </p:nvSpPr>
            <p:spPr bwMode="auto">
              <a:xfrm>
                <a:off x="4427" y="1308"/>
                <a:ext cx="3" cy="6"/>
              </a:xfrm>
              <a:custGeom>
                <a:avLst/>
                <a:gdLst>
                  <a:gd name="T0" fmla="*/ 0 w 3"/>
                  <a:gd name="T1" fmla="*/ 0 h 6"/>
                  <a:gd name="T2" fmla="*/ 3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3"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30" name="Freeform 957">
                <a:extLst>
                  <a:ext uri="{FF2B5EF4-FFF2-40B4-BE49-F238E27FC236}">
                    <a16:creationId xmlns:a16="http://schemas.microsoft.com/office/drawing/2014/main" id="{D5C3A1FC-7E29-457D-B62F-1FF438B38BD3}"/>
                  </a:ext>
                </a:extLst>
              </p:cNvPr>
              <p:cNvSpPr>
                <a:spLocks/>
              </p:cNvSpPr>
              <p:nvPr/>
            </p:nvSpPr>
            <p:spPr bwMode="auto">
              <a:xfrm>
                <a:off x="4430" y="1314"/>
                <a:ext cx="3" cy="9"/>
              </a:xfrm>
              <a:custGeom>
                <a:avLst/>
                <a:gdLst>
                  <a:gd name="T0" fmla="*/ 0 w 3"/>
                  <a:gd name="T1" fmla="*/ 0 h 9"/>
                  <a:gd name="T2" fmla="*/ 0 w 3"/>
                  <a:gd name="T3" fmla="*/ 6 h 9"/>
                  <a:gd name="T4" fmla="*/ 3 w 3"/>
                  <a:gd name="T5" fmla="*/ 9 h 9"/>
                  <a:gd name="T6" fmla="*/ 3 w 3"/>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9">
                    <a:moveTo>
                      <a:pt x="0" y="0"/>
                    </a:moveTo>
                    <a:lnTo>
                      <a:pt x="0" y="6"/>
                    </a:lnTo>
                    <a:lnTo>
                      <a:pt x="3"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31" name="Freeform 958">
                <a:extLst>
                  <a:ext uri="{FF2B5EF4-FFF2-40B4-BE49-F238E27FC236}">
                    <a16:creationId xmlns:a16="http://schemas.microsoft.com/office/drawing/2014/main" id="{2F9FEF8D-B4BA-42D2-AFDF-2DC8B0F0F119}"/>
                  </a:ext>
                </a:extLst>
              </p:cNvPr>
              <p:cNvSpPr>
                <a:spLocks/>
              </p:cNvSpPr>
              <p:nvPr/>
            </p:nvSpPr>
            <p:spPr bwMode="auto">
              <a:xfrm>
                <a:off x="4433" y="1311"/>
                <a:ext cx="2" cy="12"/>
              </a:xfrm>
              <a:custGeom>
                <a:avLst/>
                <a:gdLst>
                  <a:gd name="T0" fmla="*/ 0 w 2"/>
                  <a:gd name="T1" fmla="*/ 12 h 12"/>
                  <a:gd name="T2" fmla="*/ 0 w 2"/>
                  <a:gd name="T3" fmla="*/ 9 h 12"/>
                  <a:gd name="T4" fmla="*/ 0 w 2"/>
                  <a:gd name="T5" fmla="*/ 6 h 12"/>
                  <a:gd name="T6" fmla="*/ 2 w 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2">
                    <a:moveTo>
                      <a:pt x="0" y="12"/>
                    </a:moveTo>
                    <a:lnTo>
                      <a:pt x="0" y="9"/>
                    </a:lnTo>
                    <a:lnTo>
                      <a:pt x="0" y="6"/>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32" name="Freeform 959">
                <a:extLst>
                  <a:ext uri="{FF2B5EF4-FFF2-40B4-BE49-F238E27FC236}">
                    <a16:creationId xmlns:a16="http://schemas.microsoft.com/office/drawing/2014/main" id="{AD36C1E5-0E3B-4967-B88E-9D74482C631A}"/>
                  </a:ext>
                </a:extLst>
              </p:cNvPr>
              <p:cNvSpPr>
                <a:spLocks/>
              </p:cNvSpPr>
              <p:nvPr/>
            </p:nvSpPr>
            <p:spPr bwMode="auto">
              <a:xfrm>
                <a:off x="4435" y="1302"/>
                <a:ext cx="3" cy="9"/>
              </a:xfrm>
              <a:custGeom>
                <a:avLst/>
                <a:gdLst>
                  <a:gd name="T0" fmla="*/ 0 w 3"/>
                  <a:gd name="T1" fmla="*/ 9 h 9"/>
                  <a:gd name="T2" fmla="*/ 0 w 3"/>
                  <a:gd name="T3" fmla="*/ 3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33" name="Freeform 960">
                <a:extLst>
                  <a:ext uri="{FF2B5EF4-FFF2-40B4-BE49-F238E27FC236}">
                    <a16:creationId xmlns:a16="http://schemas.microsoft.com/office/drawing/2014/main" id="{50151041-88C2-4FED-88B2-160740268F5F}"/>
                  </a:ext>
                </a:extLst>
              </p:cNvPr>
              <p:cNvSpPr>
                <a:spLocks/>
              </p:cNvSpPr>
              <p:nvPr/>
            </p:nvSpPr>
            <p:spPr bwMode="auto">
              <a:xfrm>
                <a:off x="4438" y="1302"/>
                <a:ext cx="6" cy="1"/>
              </a:xfrm>
              <a:custGeom>
                <a:avLst/>
                <a:gdLst>
                  <a:gd name="T0" fmla="*/ 0 w 6"/>
                  <a:gd name="T1" fmla="*/ 0 h 1"/>
                  <a:gd name="T2" fmla="*/ 3 w 6"/>
                  <a:gd name="T3" fmla="*/ 0 h 1"/>
                  <a:gd name="T4" fmla="*/ 6 w 6"/>
                  <a:gd name="T5" fmla="*/ 0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34" name="Freeform 961">
                <a:extLst>
                  <a:ext uri="{FF2B5EF4-FFF2-40B4-BE49-F238E27FC236}">
                    <a16:creationId xmlns:a16="http://schemas.microsoft.com/office/drawing/2014/main" id="{B1E1106D-1FC9-42F9-8435-8A5C6499AC81}"/>
                  </a:ext>
                </a:extLst>
              </p:cNvPr>
              <p:cNvSpPr>
                <a:spLocks/>
              </p:cNvSpPr>
              <p:nvPr/>
            </p:nvSpPr>
            <p:spPr bwMode="auto">
              <a:xfrm>
                <a:off x="4444" y="1297"/>
                <a:ext cx="3" cy="5"/>
              </a:xfrm>
              <a:custGeom>
                <a:avLst/>
                <a:gdLst>
                  <a:gd name="T0" fmla="*/ 0 w 3"/>
                  <a:gd name="T1" fmla="*/ 5 h 5"/>
                  <a:gd name="T2" fmla="*/ 3 w 3"/>
                  <a:gd name="T3" fmla="*/ 3 h 5"/>
                  <a:gd name="T4" fmla="*/ 3 w 3"/>
                  <a:gd name="T5" fmla="*/ 0 h 5"/>
                  <a:gd name="T6" fmla="*/ 0 60000 65536"/>
                  <a:gd name="T7" fmla="*/ 0 60000 65536"/>
                  <a:gd name="T8" fmla="*/ 0 60000 65536"/>
                </a:gdLst>
                <a:ahLst/>
                <a:cxnLst>
                  <a:cxn ang="T6">
                    <a:pos x="T0" y="T1"/>
                  </a:cxn>
                  <a:cxn ang="T7">
                    <a:pos x="T2" y="T3"/>
                  </a:cxn>
                  <a:cxn ang="T8">
                    <a:pos x="T4" y="T5"/>
                  </a:cxn>
                </a:cxnLst>
                <a:rect l="0" t="0" r="r" b="b"/>
                <a:pathLst>
                  <a:path w="3" h="5">
                    <a:moveTo>
                      <a:pt x="0" y="5"/>
                    </a:move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35" name="Freeform 962">
                <a:extLst>
                  <a:ext uri="{FF2B5EF4-FFF2-40B4-BE49-F238E27FC236}">
                    <a16:creationId xmlns:a16="http://schemas.microsoft.com/office/drawing/2014/main" id="{B43EB269-925B-48A3-9FCF-75CF88B9824B}"/>
                  </a:ext>
                </a:extLst>
              </p:cNvPr>
              <p:cNvSpPr>
                <a:spLocks/>
              </p:cNvSpPr>
              <p:nvPr/>
            </p:nvSpPr>
            <p:spPr bwMode="auto">
              <a:xfrm>
                <a:off x="4447" y="1297"/>
                <a:ext cx="3" cy="3"/>
              </a:xfrm>
              <a:custGeom>
                <a:avLst/>
                <a:gdLst>
                  <a:gd name="T0" fmla="*/ 0 w 3"/>
                  <a:gd name="T1" fmla="*/ 0 h 3"/>
                  <a:gd name="T2" fmla="*/ 0 w 3"/>
                  <a:gd name="T3" fmla="*/ 0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0"/>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36" name="Freeform 963">
                <a:extLst>
                  <a:ext uri="{FF2B5EF4-FFF2-40B4-BE49-F238E27FC236}">
                    <a16:creationId xmlns:a16="http://schemas.microsoft.com/office/drawing/2014/main" id="{21B11EB8-17F0-49AE-983D-FB6308BE4F27}"/>
                  </a:ext>
                </a:extLst>
              </p:cNvPr>
              <p:cNvSpPr>
                <a:spLocks/>
              </p:cNvSpPr>
              <p:nvPr/>
            </p:nvSpPr>
            <p:spPr bwMode="auto">
              <a:xfrm>
                <a:off x="4450" y="1300"/>
                <a:ext cx="3" cy="5"/>
              </a:xfrm>
              <a:custGeom>
                <a:avLst/>
                <a:gdLst>
                  <a:gd name="T0" fmla="*/ 0 w 3"/>
                  <a:gd name="T1" fmla="*/ 0 h 5"/>
                  <a:gd name="T2" fmla="*/ 0 w 3"/>
                  <a:gd name="T3" fmla="*/ 2 h 5"/>
                  <a:gd name="T4" fmla="*/ 3 w 3"/>
                  <a:gd name="T5" fmla="*/ 5 h 5"/>
                  <a:gd name="T6" fmla="*/ 0 60000 65536"/>
                  <a:gd name="T7" fmla="*/ 0 60000 65536"/>
                  <a:gd name="T8" fmla="*/ 0 60000 65536"/>
                </a:gdLst>
                <a:ahLst/>
                <a:cxnLst>
                  <a:cxn ang="T6">
                    <a:pos x="T0" y="T1"/>
                  </a:cxn>
                  <a:cxn ang="T7">
                    <a:pos x="T2" y="T3"/>
                  </a:cxn>
                  <a:cxn ang="T8">
                    <a:pos x="T4" y="T5"/>
                  </a:cxn>
                </a:cxnLst>
                <a:rect l="0" t="0" r="r" b="b"/>
                <a:pathLst>
                  <a:path w="3" h="5">
                    <a:moveTo>
                      <a:pt x="0" y="0"/>
                    </a:moveTo>
                    <a:lnTo>
                      <a:pt x="0" y="2"/>
                    </a:lnTo>
                    <a:lnTo>
                      <a:pt x="3" y="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37" name="Freeform 964">
                <a:extLst>
                  <a:ext uri="{FF2B5EF4-FFF2-40B4-BE49-F238E27FC236}">
                    <a16:creationId xmlns:a16="http://schemas.microsoft.com/office/drawing/2014/main" id="{6A87C0D9-D77C-4407-856C-8B8D9802F0FB}"/>
                  </a:ext>
                </a:extLst>
              </p:cNvPr>
              <p:cNvSpPr>
                <a:spLocks/>
              </p:cNvSpPr>
              <p:nvPr/>
            </p:nvSpPr>
            <p:spPr bwMode="auto">
              <a:xfrm>
                <a:off x="4453" y="1302"/>
                <a:ext cx="5" cy="3"/>
              </a:xfrm>
              <a:custGeom>
                <a:avLst/>
                <a:gdLst>
                  <a:gd name="T0" fmla="*/ 0 w 5"/>
                  <a:gd name="T1" fmla="*/ 3 h 3"/>
                  <a:gd name="T2" fmla="*/ 3 w 5"/>
                  <a:gd name="T3" fmla="*/ 3 h 3"/>
                  <a:gd name="T4" fmla="*/ 5 w 5"/>
                  <a:gd name="T5" fmla="*/ 0 h 3"/>
                  <a:gd name="T6" fmla="*/ 0 60000 65536"/>
                  <a:gd name="T7" fmla="*/ 0 60000 65536"/>
                  <a:gd name="T8" fmla="*/ 0 60000 65536"/>
                </a:gdLst>
                <a:ahLst/>
                <a:cxnLst>
                  <a:cxn ang="T6">
                    <a:pos x="T0" y="T1"/>
                  </a:cxn>
                  <a:cxn ang="T7">
                    <a:pos x="T2" y="T3"/>
                  </a:cxn>
                  <a:cxn ang="T8">
                    <a:pos x="T4" y="T5"/>
                  </a:cxn>
                </a:cxnLst>
                <a:rect l="0" t="0" r="r" b="b"/>
                <a:pathLst>
                  <a:path w="5" h="3">
                    <a:moveTo>
                      <a:pt x="0" y="3"/>
                    </a:moveTo>
                    <a:lnTo>
                      <a:pt x="3" y="3"/>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38" name="Line 965">
                <a:extLst>
                  <a:ext uri="{FF2B5EF4-FFF2-40B4-BE49-F238E27FC236}">
                    <a16:creationId xmlns:a16="http://schemas.microsoft.com/office/drawing/2014/main" id="{39492081-4991-4F64-BDF5-3B8C9C816825}"/>
                  </a:ext>
                </a:extLst>
              </p:cNvPr>
              <p:cNvSpPr>
                <a:spLocks noChangeShapeType="1"/>
              </p:cNvSpPr>
              <p:nvPr/>
            </p:nvSpPr>
            <p:spPr bwMode="auto">
              <a:xfrm>
                <a:off x="4458" y="1302"/>
                <a:ext cx="3" cy="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639" name="Line 966">
                <a:extLst>
                  <a:ext uri="{FF2B5EF4-FFF2-40B4-BE49-F238E27FC236}">
                    <a16:creationId xmlns:a16="http://schemas.microsoft.com/office/drawing/2014/main" id="{2120E20B-40F3-4B85-AC38-0E4E1F5BA53F}"/>
                  </a:ext>
                </a:extLst>
              </p:cNvPr>
              <p:cNvSpPr>
                <a:spLocks noChangeShapeType="1"/>
              </p:cNvSpPr>
              <p:nvPr/>
            </p:nvSpPr>
            <p:spPr bwMode="auto">
              <a:xfrm>
                <a:off x="4461" y="1302"/>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640" name="Freeform 967">
                <a:extLst>
                  <a:ext uri="{FF2B5EF4-FFF2-40B4-BE49-F238E27FC236}">
                    <a16:creationId xmlns:a16="http://schemas.microsoft.com/office/drawing/2014/main" id="{8DB24C88-08CA-498A-A50B-7BE91C613909}"/>
                  </a:ext>
                </a:extLst>
              </p:cNvPr>
              <p:cNvSpPr>
                <a:spLocks/>
              </p:cNvSpPr>
              <p:nvPr/>
            </p:nvSpPr>
            <p:spPr bwMode="auto">
              <a:xfrm>
                <a:off x="4464" y="1305"/>
                <a:ext cx="3" cy="6"/>
              </a:xfrm>
              <a:custGeom>
                <a:avLst/>
                <a:gdLst>
                  <a:gd name="T0" fmla="*/ 0 w 3"/>
                  <a:gd name="T1" fmla="*/ 0 h 6"/>
                  <a:gd name="T2" fmla="*/ 0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0"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41" name="Freeform 968">
                <a:extLst>
                  <a:ext uri="{FF2B5EF4-FFF2-40B4-BE49-F238E27FC236}">
                    <a16:creationId xmlns:a16="http://schemas.microsoft.com/office/drawing/2014/main" id="{FBD3E582-8F25-433D-AC2F-63FC67743D1B}"/>
                  </a:ext>
                </a:extLst>
              </p:cNvPr>
              <p:cNvSpPr>
                <a:spLocks/>
              </p:cNvSpPr>
              <p:nvPr/>
            </p:nvSpPr>
            <p:spPr bwMode="auto">
              <a:xfrm>
                <a:off x="4467" y="1302"/>
                <a:ext cx="6" cy="9"/>
              </a:xfrm>
              <a:custGeom>
                <a:avLst/>
                <a:gdLst>
                  <a:gd name="T0" fmla="*/ 0 w 6"/>
                  <a:gd name="T1" fmla="*/ 9 h 9"/>
                  <a:gd name="T2" fmla="*/ 3 w 6"/>
                  <a:gd name="T3" fmla="*/ 6 h 9"/>
                  <a:gd name="T4" fmla="*/ 6 w 6"/>
                  <a:gd name="T5" fmla="*/ 0 h 9"/>
                  <a:gd name="T6" fmla="*/ 0 60000 65536"/>
                  <a:gd name="T7" fmla="*/ 0 60000 65536"/>
                  <a:gd name="T8" fmla="*/ 0 60000 65536"/>
                </a:gdLst>
                <a:ahLst/>
                <a:cxnLst>
                  <a:cxn ang="T6">
                    <a:pos x="T0" y="T1"/>
                  </a:cxn>
                  <a:cxn ang="T7">
                    <a:pos x="T2" y="T3"/>
                  </a:cxn>
                  <a:cxn ang="T8">
                    <a:pos x="T4" y="T5"/>
                  </a:cxn>
                </a:cxnLst>
                <a:rect l="0" t="0" r="r" b="b"/>
                <a:pathLst>
                  <a:path w="6" h="9">
                    <a:moveTo>
                      <a:pt x="0" y="9"/>
                    </a:moveTo>
                    <a:lnTo>
                      <a:pt x="3" y="6"/>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42" name="Freeform 969">
                <a:extLst>
                  <a:ext uri="{FF2B5EF4-FFF2-40B4-BE49-F238E27FC236}">
                    <a16:creationId xmlns:a16="http://schemas.microsoft.com/office/drawing/2014/main" id="{F23EAD80-9AE0-4E6D-AD64-2735EEAD7BCA}"/>
                  </a:ext>
                </a:extLst>
              </p:cNvPr>
              <p:cNvSpPr>
                <a:spLocks/>
              </p:cNvSpPr>
              <p:nvPr/>
            </p:nvSpPr>
            <p:spPr bwMode="auto">
              <a:xfrm>
                <a:off x="4473" y="1294"/>
                <a:ext cx="3" cy="8"/>
              </a:xfrm>
              <a:custGeom>
                <a:avLst/>
                <a:gdLst>
                  <a:gd name="T0" fmla="*/ 0 w 3"/>
                  <a:gd name="T1" fmla="*/ 8 h 8"/>
                  <a:gd name="T2" fmla="*/ 3 w 3"/>
                  <a:gd name="T3" fmla="*/ 3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43" name="Freeform 970">
                <a:extLst>
                  <a:ext uri="{FF2B5EF4-FFF2-40B4-BE49-F238E27FC236}">
                    <a16:creationId xmlns:a16="http://schemas.microsoft.com/office/drawing/2014/main" id="{24165C18-87E0-482F-B599-F7090D9A5F9A}"/>
                  </a:ext>
                </a:extLst>
              </p:cNvPr>
              <p:cNvSpPr>
                <a:spLocks/>
              </p:cNvSpPr>
              <p:nvPr/>
            </p:nvSpPr>
            <p:spPr bwMode="auto">
              <a:xfrm>
                <a:off x="4476" y="1294"/>
                <a:ext cx="3" cy="8"/>
              </a:xfrm>
              <a:custGeom>
                <a:avLst/>
                <a:gdLst>
                  <a:gd name="T0" fmla="*/ 0 w 3"/>
                  <a:gd name="T1" fmla="*/ 0 h 8"/>
                  <a:gd name="T2" fmla="*/ 0 w 3"/>
                  <a:gd name="T3" fmla="*/ 0 h 8"/>
                  <a:gd name="T4" fmla="*/ 0 w 3"/>
                  <a:gd name="T5" fmla="*/ 3 h 8"/>
                  <a:gd name="T6" fmla="*/ 3 w 3"/>
                  <a:gd name="T7" fmla="*/ 8 h 8"/>
                  <a:gd name="T8" fmla="*/ 3 w 3"/>
                  <a:gd name="T9" fmla="*/ 8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8">
                    <a:moveTo>
                      <a:pt x="0" y="0"/>
                    </a:moveTo>
                    <a:lnTo>
                      <a:pt x="0" y="0"/>
                    </a:lnTo>
                    <a:lnTo>
                      <a:pt x="0" y="3"/>
                    </a:lnTo>
                    <a:lnTo>
                      <a:pt x="3" y="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44" name="Freeform 971">
                <a:extLst>
                  <a:ext uri="{FF2B5EF4-FFF2-40B4-BE49-F238E27FC236}">
                    <a16:creationId xmlns:a16="http://schemas.microsoft.com/office/drawing/2014/main" id="{D41EB46D-AAA5-438B-B0B2-3E490E83D8F2}"/>
                  </a:ext>
                </a:extLst>
              </p:cNvPr>
              <p:cNvSpPr>
                <a:spLocks/>
              </p:cNvSpPr>
              <p:nvPr/>
            </p:nvSpPr>
            <p:spPr bwMode="auto">
              <a:xfrm>
                <a:off x="4479" y="1294"/>
                <a:ext cx="2" cy="8"/>
              </a:xfrm>
              <a:custGeom>
                <a:avLst/>
                <a:gdLst>
                  <a:gd name="T0" fmla="*/ 0 w 2"/>
                  <a:gd name="T1" fmla="*/ 8 h 8"/>
                  <a:gd name="T2" fmla="*/ 0 w 2"/>
                  <a:gd name="T3" fmla="*/ 6 h 8"/>
                  <a:gd name="T4" fmla="*/ 2 w 2"/>
                  <a:gd name="T5" fmla="*/ 0 h 8"/>
                  <a:gd name="T6" fmla="*/ 0 60000 65536"/>
                  <a:gd name="T7" fmla="*/ 0 60000 65536"/>
                  <a:gd name="T8" fmla="*/ 0 60000 65536"/>
                </a:gdLst>
                <a:ahLst/>
                <a:cxnLst>
                  <a:cxn ang="T6">
                    <a:pos x="T0" y="T1"/>
                  </a:cxn>
                  <a:cxn ang="T7">
                    <a:pos x="T2" y="T3"/>
                  </a:cxn>
                  <a:cxn ang="T8">
                    <a:pos x="T4" y="T5"/>
                  </a:cxn>
                </a:cxnLst>
                <a:rect l="0" t="0" r="r" b="b"/>
                <a:pathLst>
                  <a:path w="2" h="8">
                    <a:moveTo>
                      <a:pt x="0" y="8"/>
                    </a:moveTo>
                    <a:lnTo>
                      <a:pt x="0" y="6"/>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45" name="Freeform 972">
                <a:extLst>
                  <a:ext uri="{FF2B5EF4-FFF2-40B4-BE49-F238E27FC236}">
                    <a16:creationId xmlns:a16="http://schemas.microsoft.com/office/drawing/2014/main" id="{42E2C8D3-92F4-4F35-B5F9-0961A98E94D7}"/>
                  </a:ext>
                </a:extLst>
              </p:cNvPr>
              <p:cNvSpPr>
                <a:spLocks/>
              </p:cNvSpPr>
              <p:nvPr/>
            </p:nvSpPr>
            <p:spPr bwMode="auto">
              <a:xfrm>
                <a:off x="4481" y="1279"/>
                <a:ext cx="6" cy="15"/>
              </a:xfrm>
              <a:custGeom>
                <a:avLst/>
                <a:gdLst>
                  <a:gd name="T0" fmla="*/ 0 w 6"/>
                  <a:gd name="T1" fmla="*/ 15 h 15"/>
                  <a:gd name="T2" fmla="*/ 0 w 6"/>
                  <a:gd name="T3" fmla="*/ 12 h 15"/>
                  <a:gd name="T4" fmla="*/ 3 w 6"/>
                  <a:gd name="T5" fmla="*/ 6 h 15"/>
                  <a:gd name="T6" fmla="*/ 6 w 6"/>
                  <a:gd name="T7" fmla="*/ 3 h 15"/>
                  <a:gd name="T8" fmla="*/ 6 w 6"/>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5">
                    <a:moveTo>
                      <a:pt x="0" y="15"/>
                    </a:moveTo>
                    <a:lnTo>
                      <a:pt x="0" y="12"/>
                    </a:lnTo>
                    <a:lnTo>
                      <a:pt x="3" y="6"/>
                    </a:lnTo>
                    <a:lnTo>
                      <a:pt x="6"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46" name="Freeform 973">
                <a:extLst>
                  <a:ext uri="{FF2B5EF4-FFF2-40B4-BE49-F238E27FC236}">
                    <a16:creationId xmlns:a16="http://schemas.microsoft.com/office/drawing/2014/main" id="{E55B7E3E-174B-4530-AD3D-EF8010CCCB4B}"/>
                  </a:ext>
                </a:extLst>
              </p:cNvPr>
              <p:cNvSpPr>
                <a:spLocks/>
              </p:cNvSpPr>
              <p:nvPr/>
            </p:nvSpPr>
            <p:spPr bwMode="auto">
              <a:xfrm>
                <a:off x="4487" y="1279"/>
                <a:ext cx="3" cy="15"/>
              </a:xfrm>
              <a:custGeom>
                <a:avLst/>
                <a:gdLst>
                  <a:gd name="T0" fmla="*/ 0 w 3"/>
                  <a:gd name="T1" fmla="*/ 0 h 15"/>
                  <a:gd name="T2" fmla="*/ 0 w 3"/>
                  <a:gd name="T3" fmla="*/ 3 h 15"/>
                  <a:gd name="T4" fmla="*/ 3 w 3"/>
                  <a:gd name="T5" fmla="*/ 6 h 15"/>
                  <a:gd name="T6" fmla="*/ 3 w 3"/>
                  <a:gd name="T7" fmla="*/ 12 h 15"/>
                  <a:gd name="T8" fmla="*/ 3 w 3"/>
                  <a:gd name="T9" fmla="*/ 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5">
                    <a:moveTo>
                      <a:pt x="0" y="0"/>
                    </a:moveTo>
                    <a:lnTo>
                      <a:pt x="0" y="3"/>
                    </a:lnTo>
                    <a:lnTo>
                      <a:pt x="3" y="6"/>
                    </a:lnTo>
                    <a:lnTo>
                      <a:pt x="3" y="12"/>
                    </a:lnTo>
                    <a:lnTo>
                      <a:pt x="3" y="1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47" name="Freeform 974">
                <a:extLst>
                  <a:ext uri="{FF2B5EF4-FFF2-40B4-BE49-F238E27FC236}">
                    <a16:creationId xmlns:a16="http://schemas.microsoft.com/office/drawing/2014/main" id="{913E93FB-92D7-4058-A010-520C22796FA0}"/>
                  </a:ext>
                </a:extLst>
              </p:cNvPr>
              <p:cNvSpPr>
                <a:spLocks/>
              </p:cNvSpPr>
              <p:nvPr/>
            </p:nvSpPr>
            <p:spPr bwMode="auto">
              <a:xfrm>
                <a:off x="4490" y="1291"/>
                <a:ext cx="3" cy="3"/>
              </a:xfrm>
              <a:custGeom>
                <a:avLst/>
                <a:gdLst>
                  <a:gd name="T0" fmla="*/ 0 w 3"/>
                  <a:gd name="T1" fmla="*/ 3 h 3"/>
                  <a:gd name="T2" fmla="*/ 0 w 3"/>
                  <a:gd name="T3" fmla="*/ 3 h 3"/>
                  <a:gd name="T4" fmla="*/ 0 w 3"/>
                  <a:gd name="T5" fmla="*/ 3 h 3"/>
                  <a:gd name="T6" fmla="*/ 3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3"/>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48" name="Freeform 975">
                <a:extLst>
                  <a:ext uri="{FF2B5EF4-FFF2-40B4-BE49-F238E27FC236}">
                    <a16:creationId xmlns:a16="http://schemas.microsoft.com/office/drawing/2014/main" id="{778C800B-E0B8-4260-AED8-744EB92A0996}"/>
                  </a:ext>
                </a:extLst>
              </p:cNvPr>
              <p:cNvSpPr>
                <a:spLocks/>
              </p:cNvSpPr>
              <p:nvPr/>
            </p:nvSpPr>
            <p:spPr bwMode="auto">
              <a:xfrm>
                <a:off x="4493" y="1291"/>
                <a:ext cx="3" cy="6"/>
              </a:xfrm>
              <a:custGeom>
                <a:avLst/>
                <a:gdLst>
                  <a:gd name="T0" fmla="*/ 0 w 3"/>
                  <a:gd name="T1" fmla="*/ 0 h 6"/>
                  <a:gd name="T2" fmla="*/ 0 w 3"/>
                  <a:gd name="T3" fmla="*/ 0 h 6"/>
                  <a:gd name="T4" fmla="*/ 0 w 3"/>
                  <a:gd name="T5" fmla="*/ 3 h 6"/>
                  <a:gd name="T6" fmla="*/ 3 w 3"/>
                  <a:gd name="T7" fmla="*/ 6 h 6"/>
                  <a:gd name="T8" fmla="*/ 3 w 3"/>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0"/>
                    </a:moveTo>
                    <a:lnTo>
                      <a:pt x="0" y="0"/>
                    </a:lnTo>
                    <a:lnTo>
                      <a:pt x="0"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49" name="Freeform 976">
                <a:extLst>
                  <a:ext uri="{FF2B5EF4-FFF2-40B4-BE49-F238E27FC236}">
                    <a16:creationId xmlns:a16="http://schemas.microsoft.com/office/drawing/2014/main" id="{DE88BF10-33A6-4912-96C8-22C2F48CE835}"/>
                  </a:ext>
                </a:extLst>
              </p:cNvPr>
              <p:cNvSpPr>
                <a:spLocks/>
              </p:cNvSpPr>
              <p:nvPr/>
            </p:nvSpPr>
            <p:spPr bwMode="auto">
              <a:xfrm>
                <a:off x="4496" y="1285"/>
                <a:ext cx="6" cy="12"/>
              </a:xfrm>
              <a:custGeom>
                <a:avLst/>
                <a:gdLst>
                  <a:gd name="T0" fmla="*/ 0 w 6"/>
                  <a:gd name="T1" fmla="*/ 12 h 12"/>
                  <a:gd name="T2" fmla="*/ 0 w 6"/>
                  <a:gd name="T3" fmla="*/ 9 h 12"/>
                  <a:gd name="T4" fmla="*/ 3 w 6"/>
                  <a:gd name="T5" fmla="*/ 6 h 12"/>
                  <a:gd name="T6" fmla="*/ 6 w 6"/>
                  <a:gd name="T7" fmla="*/ 3 h 12"/>
                  <a:gd name="T8" fmla="*/ 6 w 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0" y="12"/>
                    </a:moveTo>
                    <a:lnTo>
                      <a:pt x="0" y="9"/>
                    </a:lnTo>
                    <a:lnTo>
                      <a:pt x="3" y="6"/>
                    </a:lnTo>
                    <a:lnTo>
                      <a:pt x="6"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50" name="Freeform 977">
                <a:extLst>
                  <a:ext uri="{FF2B5EF4-FFF2-40B4-BE49-F238E27FC236}">
                    <a16:creationId xmlns:a16="http://schemas.microsoft.com/office/drawing/2014/main" id="{0FB024B5-8D84-4D9F-A1D3-0D55BBB2830D}"/>
                  </a:ext>
                </a:extLst>
              </p:cNvPr>
              <p:cNvSpPr>
                <a:spLocks/>
              </p:cNvSpPr>
              <p:nvPr/>
            </p:nvSpPr>
            <p:spPr bwMode="auto">
              <a:xfrm>
                <a:off x="4502" y="1285"/>
                <a:ext cx="3" cy="1"/>
              </a:xfrm>
              <a:custGeom>
                <a:avLst/>
                <a:gdLst>
                  <a:gd name="T0" fmla="*/ 0 w 3"/>
                  <a:gd name="T1" fmla="*/ 0 h 1"/>
                  <a:gd name="T2" fmla="*/ 3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51" name="Freeform 978">
                <a:extLst>
                  <a:ext uri="{FF2B5EF4-FFF2-40B4-BE49-F238E27FC236}">
                    <a16:creationId xmlns:a16="http://schemas.microsoft.com/office/drawing/2014/main" id="{C341C4EA-78BF-4CAF-95E1-C226D35D4C49}"/>
                  </a:ext>
                </a:extLst>
              </p:cNvPr>
              <p:cNvSpPr>
                <a:spLocks/>
              </p:cNvSpPr>
              <p:nvPr/>
            </p:nvSpPr>
            <p:spPr bwMode="auto">
              <a:xfrm>
                <a:off x="4505" y="1285"/>
                <a:ext cx="2" cy="15"/>
              </a:xfrm>
              <a:custGeom>
                <a:avLst/>
                <a:gdLst>
                  <a:gd name="T0" fmla="*/ 0 w 2"/>
                  <a:gd name="T1" fmla="*/ 0 h 15"/>
                  <a:gd name="T2" fmla="*/ 0 w 2"/>
                  <a:gd name="T3" fmla="*/ 3 h 15"/>
                  <a:gd name="T4" fmla="*/ 0 w 2"/>
                  <a:gd name="T5" fmla="*/ 6 h 15"/>
                  <a:gd name="T6" fmla="*/ 2 w 2"/>
                  <a:gd name="T7" fmla="*/ 15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
                    <a:moveTo>
                      <a:pt x="0" y="0"/>
                    </a:moveTo>
                    <a:lnTo>
                      <a:pt x="0" y="3"/>
                    </a:lnTo>
                    <a:lnTo>
                      <a:pt x="0" y="6"/>
                    </a:lnTo>
                    <a:lnTo>
                      <a:pt x="2" y="1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52" name="Freeform 979">
                <a:extLst>
                  <a:ext uri="{FF2B5EF4-FFF2-40B4-BE49-F238E27FC236}">
                    <a16:creationId xmlns:a16="http://schemas.microsoft.com/office/drawing/2014/main" id="{F7C19A45-8C0A-41BD-BB09-F1F4D7AC951A}"/>
                  </a:ext>
                </a:extLst>
              </p:cNvPr>
              <p:cNvSpPr>
                <a:spLocks/>
              </p:cNvSpPr>
              <p:nvPr/>
            </p:nvSpPr>
            <p:spPr bwMode="auto">
              <a:xfrm>
                <a:off x="4507" y="1300"/>
                <a:ext cx="3" cy="5"/>
              </a:xfrm>
              <a:custGeom>
                <a:avLst/>
                <a:gdLst>
                  <a:gd name="T0" fmla="*/ 0 w 3"/>
                  <a:gd name="T1" fmla="*/ 0 h 5"/>
                  <a:gd name="T2" fmla="*/ 0 w 3"/>
                  <a:gd name="T3" fmla="*/ 2 h 5"/>
                  <a:gd name="T4" fmla="*/ 3 w 3"/>
                  <a:gd name="T5" fmla="*/ 5 h 5"/>
                  <a:gd name="T6" fmla="*/ 0 60000 65536"/>
                  <a:gd name="T7" fmla="*/ 0 60000 65536"/>
                  <a:gd name="T8" fmla="*/ 0 60000 65536"/>
                </a:gdLst>
                <a:ahLst/>
                <a:cxnLst>
                  <a:cxn ang="T6">
                    <a:pos x="T0" y="T1"/>
                  </a:cxn>
                  <a:cxn ang="T7">
                    <a:pos x="T2" y="T3"/>
                  </a:cxn>
                  <a:cxn ang="T8">
                    <a:pos x="T4" y="T5"/>
                  </a:cxn>
                </a:cxnLst>
                <a:rect l="0" t="0" r="r" b="b"/>
                <a:pathLst>
                  <a:path w="3" h="5">
                    <a:moveTo>
                      <a:pt x="0" y="0"/>
                    </a:moveTo>
                    <a:lnTo>
                      <a:pt x="0" y="2"/>
                    </a:lnTo>
                    <a:lnTo>
                      <a:pt x="3" y="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53" name="Freeform 980">
                <a:extLst>
                  <a:ext uri="{FF2B5EF4-FFF2-40B4-BE49-F238E27FC236}">
                    <a16:creationId xmlns:a16="http://schemas.microsoft.com/office/drawing/2014/main" id="{F52031CC-BB57-4F2B-A4D0-8AF1453D4B68}"/>
                  </a:ext>
                </a:extLst>
              </p:cNvPr>
              <p:cNvSpPr>
                <a:spLocks/>
              </p:cNvSpPr>
              <p:nvPr/>
            </p:nvSpPr>
            <p:spPr bwMode="auto">
              <a:xfrm>
                <a:off x="4510" y="1300"/>
                <a:ext cx="6" cy="5"/>
              </a:xfrm>
              <a:custGeom>
                <a:avLst/>
                <a:gdLst>
                  <a:gd name="T0" fmla="*/ 0 w 6"/>
                  <a:gd name="T1" fmla="*/ 5 h 5"/>
                  <a:gd name="T2" fmla="*/ 3 w 6"/>
                  <a:gd name="T3" fmla="*/ 2 h 5"/>
                  <a:gd name="T4" fmla="*/ 6 w 6"/>
                  <a:gd name="T5" fmla="*/ 0 h 5"/>
                  <a:gd name="T6" fmla="*/ 0 60000 65536"/>
                  <a:gd name="T7" fmla="*/ 0 60000 65536"/>
                  <a:gd name="T8" fmla="*/ 0 60000 65536"/>
                </a:gdLst>
                <a:ahLst/>
                <a:cxnLst>
                  <a:cxn ang="T6">
                    <a:pos x="T0" y="T1"/>
                  </a:cxn>
                  <a:cxn ang="T7">
                    <a:pos x="T2" y="T3"/>
                  </a:cxn>
                  <a:cxn ang="T8">
                    <a:pos x="T4" y="T5"/>
                  </a:cxn>
                </a:cxnLst>
                <a:rect l="0" t="0" r="r" b="b"/>
                <a:pathLst>
                  <a:path w="6" h="5">
                    <a:moveTo>
                      <a:pt x="0" y="5"/>
                    </a:moveTo>
                    <a:lnTo>
                      <a:pt x="3" y="2"/>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54" name="Freeform 981">
                <a:extLst>
                  <a:ext uri="{FF2B5EF4-FFF2-40B4-BE49-F238E27FC236}">
                    <a16:creationId xmlns:a16="http://schemas.microsoft.com/office/drawing/2014/main" id="{AA3AC3B9-8FB7-4C36-A750-DDB685A7841C}"/>
                  </a:ext>
                </a:extLst>
              </p:cNvPr>
              <p:cNvSpPr>
                <a:spLocks/>
              </p:cNvSpPr>
              <p:nvPr/>
            </p:nvSpPr>
            <p:spPr bwMode="auto">
              <a:xfrm>
                <a:off x="4516" y="1279"/>
                <a:ext cx="3" cy="21"/>
              </a:xfrm>
              <a:custGeom>
                <a:avLst/>
                <a:gdLst>
                  <a:gd name="T0" fmla="*/ 0 w 3"/>
                  <a:gd name="T1" fmla="*/ 21 h 21"/>
                  <a:gd name="T2" fmla="*/ 0 w 3"/>
                  <a:gd name="T3" fmla="*/ 15 h 21"/>
                  <a:gd name="T4" fmla="*/ 3 w 3"/>
                  <a:gd name="T5" fmla="*/ 9 h 21"/>
                  <a:gd name="T6" fmla="*/ 3 w 3"/>
                  <a:gd name="T7" fmla="*/ 6 h 21"/>
                  <a:gd name="T8" fmla="*/ 3 w 3"/>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1">
                    <a:moveTo>
                      <a:pt x="0" y="21"/>
                    </a:moveTo>
                    <a:lnTo>
                      <a:pt x="0" y="15"/>
                    </a:lnTo>
                    <a:lnTo>
                      <a:pt x="3" y="9"/>
                    </a:ln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55" name="Freeform 982">
                <a:extLst>
                  <a:ext uri="{FF2B5EF4-FFF2-40B4-BE49-F238E27FC236}">
                    <a16:creationId xmlns:a16="http://schemas.microsoft.com/office/drawing/2014/main" id="{BF7BB321-681F-405D-AB45-A0E1D7B4E929}"/>
                  </a:ext>
                </a:extLst>
              </p:cNvPr>
              <p:cNvSpPr>
                <a:spLocks/>
              </p:cNvSpPr>
              <p:nvPr/>
            </p:nvSpPr>
            <p:spPr bwMode="auto">
              <a:xfrm>
                <a:off x="4519" y="1274"/>
                <a:ext cx="3" cy="5"/>
              </a:xfrm>
              <a:custGeom>
                <a:avLst/>
                <a:gdLst>
                  <a:gd name="T0" fmla="*/ 0 w 3"/>
                  <a:gd name="T1" fmla="*/ 5 h 5"/>
                  <a:gd name="T2" fmla="*/ 0 w 3"/>
                  <a:gd name="T3" fmla="*/ 3 h 5"/>
                  <a:gd name="T4" fmla="*/ 3 w 3"/>
                  <a:gd name="T5" fmla="*/ 0 h 5"/>
                  <a:gd name="T6" fmla="*/ 0 60000 65536"/>
                  <a:gd name="T7" fmla="*/ 0 60000 65536"/>
                  <a:gd name="T8" fmla="*/ 0 60000 65536"/>
                </a:gdLst>
                <a:ahLst/>
                <a:cxnLst>
                  <a:cxn ang="T6">
                    <a:pos x="T0" y="T1"/>
                  </a:cxn>
                  <a:cxn ang="T7">
                    <a:pos x="T2" y="T3"/>
                  </a:cxn>
                  <a:cxn ang="T8">
                    <a:pos x="T4" y="T5"/>
                  </a:cxn>
                </a:cxnLst>
                <a:rect l="0" t="0" r="r" b="b"/>
                <a:pathLst>
                  <a:path w="3" h="5">
                    <a:moveTo>
                      <a:pt x="0" y="5"/>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56" name="Line 983">
                <a:extLst>
                  <a:ext uri="{FF2B5EF4-FFF2-40B4-BE49-F238E27FC236}">
                    <a16:creationId xmlns:a16="http://schemas.microsoft.com/office/drawing/2014/main" id="{AC4741A8-AC3E-40BE-BEFF-A55923A41E15}"/>
                  </a:ext>
                </a:extLst>
              </p:cNvPr>
              <p:cNvSpPr>
                <a:spLocks noChangeShapeType="1"/>
              </p:cNvSpPr>
              <p:nvPr/>
            </p:nvSpPr>
            <p:spPr bwMode="auto">
              <a:xfrm>
                <a:off x="4522" y="1274"/>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657" name="Freeform 984">
                <a:extLst>
                  <a:ext uri="{FF2B5EF4-FFF2-40B4-BE49-F238E27FC236}">
                    <a16:creationId xmlns:a16="http://schemas.microsoft.com/office/drawing/2014/main" id="{FFB08A3D-253B-42AF-9264-6F39F0518D70}"/>
                  </a:ext>
                </a:extLst>
              </p:cNvPr>
              <p:cNvSpPr>
                <a:spLocks/>
              </p:cNvSpPr>
              <p:nvPr/>
            </p:nvSpPr>
            <p:spPr bwMode="auto">
              <a:xfrm>
                <a:off x="4525" y="1277"/>
                <a:ext cx="3" cy="11"/>
              </a:xfrm>
              <a:custGeom>
                <a:avLst/>
                <a:gdLst>
                  <a:gd name="T0" fmla="*/ 0 w 3"/>
                  <a:gd name="T1" fmla="*/ 0 h 11"/>
                  <a:gd name="T2" fmla="*/ 0 w 3"/>
                  <a:gd name="T3" fmla="*/ 5 h 11"/>
                  <a:gd name="T4" fmla="*/ 3 w 3"/>
                  <a:gd name="T5" fmla="*/ 11 h 11"/>
                  <a:gd name="T6" fmla="*/ 0 60000 65536"/>
                  <a:gd name="T7" fmla="*/ 0 60000 65536"/>
                  <a:gd name="T8" fmla="*/ 0 60000 65536"/>
                </a:gdLst>
                <a:ahLst/>
                <a:cxnLst>
                  <a:cxn ang="T6">
                    <a:pos x="T0" y="T1"/>
                  </a:cxn>
                  <a:cxn ang="T7">
                    <a:pos x="T2" y="T3"/>
                  </a:cxn>
                  <a:cxn ang="T8">
                    <a:pos x="T4" y="T5"/>
                  </a:cxn>
                </a:cxnLst>
                <a:rect l="0" t="0" r="r" b="b"/>
                <a:pathLst>
                  <a:path w="3" h="11">
                    <a:moveTo>
                      <a:pt x="0" y="0"/>
                    </a:moveTo>
                    <a:lnTo>
                      <a:pt x="0" y="5"/>
                    </a:lnTo>
                    <a:lnTo>
                      <a:pt x="3" y="11"/>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58" name="Freeform 985">
                <a:extLst>
                  <a:ext uri="{FF2B5EF4-FFF2-40B4-BE49-F238E27FC236}">
                    <a16:creationId xmlns:a16="http://schemas.microsoft.com/office/drawing/2014/main" id="{4A603C98-1A2A-4126-8774-F349FD8BFCCB}"/>
                  </a:ext>
                </a:extLst>
              </p:cNvPr>
              <p:cNvSpPr>
                <a:spLocks/>
              </p:cNvSpPr>
              <p:nvPr/>
            </p:nvSpPr>
            <p:spPr bwMode="auto">
              <a:xfrm>
                <a:off x="4528" y="1288"/>
                <a:ext cx="5" cy="3"/>
              </a:xfrm>
              <a:custGeom>
                <a:avLst/>
                <a:gdLst>
                  <a:gd name="T0" fmla="*/ 0 w 5"/>
                  <a:gd name="T1" fmla="*/ 0 h 3"/>
                  <a:gd name="T2" fmla="*/ 2 w 5"/>
                  <a:gd name="T3" fmla="*/ 3 h 3"/>
                  <a:gd name="T4" fmla="*/ 5 w 5"/>
                  <a:gd name="T5" fmla="*/ 3 h 3"/>
                  <a:gd name="T6" fmla="*/ 0 60000 65536"/>
                  <a:gd name="T7" fmla="*/ 0 60000 65536"/>
                  <a:gd name="T8" fmla="*/ 0 60000 65536"/>
                </a:gdLst>
                <a:ahLst/>
                <a:cxnLst>
                  <a:cxn ang="T6">
                    <a:pos x="T0" y="T1"/>
                  </a:cxn>
                  <a:cxn ang="T7">
                    <a:pos x="T2" y="T3"/>
                  </a:cxn>
                  <a:cxn ang="T8">
                    <a:pos x="T4" y="T5"/>
                  </a:cxn>
                </a:cxnLst>
                <a:rect l="0" t="0" r="r" b="b"/>
                <a:pathLst>
                  <a:path w="5" h="3">
                    <a:moveTo>
                      <a:pt x="0" y="0"/>
                    </a:moveTo>
                    <a:lnTo>
                      <a:pt x="2" y="3"/>
                    </a:lnTo>
                    <a:lnTo>
                      <a:pt x="5"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59" name="Line 986">
                <a:extLst>
                  <a:ext uri="{FF2B5EF4-FFF2-40B4-BE49-F238E27FC236}">
                    <a16:creationId xmlns:a16="http://schemas.microsoft.com/office/drawing/2014/main" id="{AB84040C-7171-4247-8CEE-001ADA81318C}"/>
                  </a:ext>
                </a:extLst>
              </p:cNvPr>
              <p:cNvSpPr>
                <a:spLocks noChangeShapeType="1"/>
              </p:cNvSpPr>
              <p:nvPr/>
            </p:nvSpPr>
            <p:spPr bwMode="auto">
              <a:xfrm>
                <a:off x="4533" y="1291"/>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660" name="Freeform 987">
                <a:extLst>
                  <a:ext uri="{FF2B5EF4-FFF2-40B4-BE49-F238E27FC236}">
                    <a16:creationId xmlns:a16="http://schemas.microsoft.com/office/drawing/2014/main" id="{27B37876-1780-45F7-B0E6-7FD765561AEA}"/>
                  </a:ext>
                </a:extLst>
              </p:cNvPr>
              <p:cNvSpPr>
                <a:spLocks/>
              </p:cNvSpPr>
              <p:nvPr/>
            </p:nvSpPr>
            <p:spPr bwMode="auto">
              <a:xfrm>
                <a:off x="4536" y="1294"/>
                <a:ext cx="3" cy="6"/>
              </a:xfrm>
              <a:custGeom>
                <a:avLst/>
                <a:gdLst>
                  <a:gd name="T0" fmla="*/ 0 w 3"/>
                  <a:gd name="T1" fmla="*/ 0 h 6"/>
                  <a:gd name="T2" fmla="*/ 0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0"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61" name="Freeform 988">
                <a:extLst>
                  <a:ext uri="{FF2B5EF4-FFF2-40B4-BE49-F238E27FC236}">
                    <a16:creationId xmlns:a16="http://schemas.microsoft.com/office/drawing/2014/main" id="{E6AAE90F-BC2E-4C0A-8F09-0009D16C61DF}"/>
                  </a:ext>
                </a:extLst>
              </p:cNvPr>
              <p:cNvSpPr>
                <a:spLocks/>
              </p:cNvSpPr>
              <p:nvPr/>
            </p:nvSpPr>
            <p:spPr bwMode="auto">
              <a:xfrm>
                <a:off x="4539" y="1291"/>
                <a:ext cx="3" cy="9"/>
              </a:xfrm>
              <a:custGeom>
                <a:avLst/>
                <a:gdLst>
                  <a:gd name="T0" fmla="*/ 0 w 3"/>
                  <a:gd name="T1" fmla="*/ 9 h 9"/>
                  <a:gd name="T2" fmla="*/ 0 w 3"/>
                  <a:gd name="T3" fmla="*/ 6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62" name="Freeform 989">
                <a:extLst>
                  <a:ext uri="{FF2B5EF4-FFF2-40B4-BE49-F238E27FC236}">
                    <a16:creationId xmlns:a16="http://schemas.microsoft.com/office/drawing/2014/main" id="{B1ED2D7E-B542-4858-A084-CCCF20C69644}"/>
                  </a:ext>
                </a:extLst>
              </p:cNvPr>
              <p:cNvSpPr>
                <a:spLocks/>
              </p:cNvSpPr>
              <p:nvPr/>
            </p:nvSpPr>
            <p:spPr bwMode="auto">
              <a:xfrm>
                <a:off x="4542" y="1274"/>
                <a:ext cx="6" cy="17"/>
              </a:xfrm>
              <a:custGeom>
                <a:avLst/>
                <a:gdLst>
                  <a:gd name="T0" fmla="*/ 0 w 6"/>
                  <a:gd name="T1" fmla="*/ 17 h 17"/>
                  <a:gd name="T2" fmla="*/ 3 w 6"/>
                  <a:gd name="T3" fmla="*/ 8 h 17"/>
                  <a:gd name="T4" fmla="*/ 6 w 6"/>
                  <a:gd name="T5" fmla="*/ 3 h 17"/>
                  <a:gd name="T6" fmla="*/ 6 w 6"/>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7">
                    <a:moveTo>
                      <a:pt x="0" y="17"/>
                    </a:moveTo>
                    <a:lnTo>
                      <a:pt x="3" y="8"/>
                    </a:lnTo>
                    <a:lnTo>
                      <a:pt x="6"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63" name="Freeform 990">
                <a:extLst>
                  <a:ext uri="{FF2B5EF4-FFF2-40B4-BE49-F238E27FC236}">
                    <a16:creationId xmlns:a16="http://schemas.microsoft.com/office/drawing/2014/main" id="{AA28928D-4443-470D-9179-A5D6B20ED3C4}"/>
                  </a:ext>
                </a:extLst>
              </p:cNvPr>
              <p:cNvSpPr>
                <a:spLocks/>
              </p:cNvSpPr>
              <p:nvPr/>
            </p:nvSpPr>
            <p:spPr bwMode="auto">
              <a:xfrm>
                <a:off x="4548" y="1274"/>
                <a:ext cx="3" cy="1"/>
              </a:xfrm>
              <a:custGeom>
                <a:avLst/>
                <a:gdLst>
                  <a:gd name="T0" fmla="*/ 0 w 3"/>
                  <a:gd name="T1" fmla="*/ 0 h 1"/>
                  <a:gd name="T2" fmla="*/ 3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64" name="Freeform 991">
                <a:extLst>
                  <a:ext uri="{FF2B5EF4-FFF2-40B4-BE49-F238E27FC236}">
                    <a16:creationId xmlns:a16="http://schemas.microsoft.com/office/drawing/2014/main" id="{E5178DFF-CD96-449E-A6B2-440D56A901C2}"/>
                  </a:ext>
                </a:extLst>
              </p:cNvPr>
              <p:cNvSpPr>
                <a:spLocks/>
              </p:cNvSpPr>
              <p:nvPr/>
            </p:nvSpPr>
            <p:spPr bwMode="auto">
              <a:xfrm>
                <a:off x="4551" y="1268"/>
                <a:ext cx="2" cy="6"/>
              </a:xfrm>
              <a:custGeom>
                <a:avLst/>
                <a:gdLst>
                  <a:gd name="T0" fmla="*/ 0 w 2"/>
                  <a:gd name="T1" fmla="*/ 6 h 6"/>
                  <a:gd name="T2" fmla="*/ 0 w 2"/>
                  <a:gd name="T3" fmla="*/ 3 h 6"/>
                  <a:gd name="T4" fmla="*/ 2 w 2"/>
                  <a:gd name="T5" fmla="*/ 0 h 6"/>
                  <a:gd name="T6" fmla="*/ 2 w 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6"/>
                    </a:moveTo>
                    <a:lnTo>
                      <a:pt x="0" y="3"/>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65" name="Freeform 992">
                <a:extLst>
                  <a:ext uri="{FF2B5EF4-FFF2-40B4-BE49-F238E27FC236}">
                    <a16:creationId xmlns:a16="http://schemas.microsoft.com/office/drawing/2014/main" id="{BCA6366A-2EF3-439D-8A58-1D4DBA8DBE38}"/>
                  </a:ext>
                </a:extLst>
              </p:cNvPr>
              <p:cNvSpPr>
                <a:spLocks/>
              </p:cNvSpPr>
              <p:nvPr/>
            </p:nvSpPr>
            <p:spPr bwMode="auto">
              <a:xfrm>
                <a:off x="4553" y="1268"/>
                <a:ext cx="3" cy="11"/>
              </a:xfrm>
              <a:custGeom>
                <a:avLst/>
                <a:gdLst>
                  <a:gd name="T0" fmla="*/ 0 w 3"/>
                  <a:gd name="T1" fmla="*/ 0 h 11"/>
                  <a:gd name="T2" fmla="*/ 0 w 3"/>
                  <a:gd name="T3" fmla="*/ 3 h 11"/>
                  <a:gd name="T4" fmla="*/ 0 w 3"/>
                  <a:gd name="T5" fmla="*/ 6 h 11"/>
                  <a:gd name="T6" fmla="*/ 3 w 3"/>
                  <a:gd name="T7" fmla="*/ 9 h 11"/>
                  <a:gd name="T8" fmla="*/ 3 w 3"/>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1">
                    <a:moveTo>
                      <a:pt x="0" y="0"/>
                    </a:moveTo>
                    <a:lnTo>
                      <a:pt x="0" y="3"/>
                    </a:lnTo>
                    <a:lnTo>
                      <a:pt x="0" y="6"/>
                    </a:lnTo>
                    <a:lnTo>
                      <a:pt x="3" y="9"/>
                    </a:lnTo>
                    <a:lnTo>
                      <a:pt x="3" y="11"/>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66" name="Freeform 993">
                <a:extLst>
                  <a:ext uri="{FF2B5EF4-FFF2-40B4-BE49-F238E27FC236}">
                    <a16:creationId xmlns:a16="http://schemas.microsoft.com/office/drawing/2014/main" id="{535DD1A3-5B24-4B6E-9BE7-324719E8730E}"/>
                  </a:ext>
                </a:extLst>
              </p:cNvPr>
              <p:cNvSpPr>
                <a:spLocks/>
              </p:cNvSpPr>
              <p:nvPr/>
            </p:nvSpPr>
            <p:spPr bwMode="auto">
              <a:xfrm>
                <a:off x="4556" y="1279"/>
                <a:ext cx="6" cy="1"/>
              </a:xfrm>
              <a:custGeom>
                <a:avLst/>
                <a:gdLst>
                  <a:gd name="T0" fmla="*/ 0 w 6"/>
                  <a:gd name="T1" fmla="*/ 0 h 1"/>
                  <a:gd name="T2" fmla="*/ 3 w 6"/>
                  <a:gd name="T3" fmla="*/ 0 h 1"/>
                  <a:gd name="T4" fmla="*/ 6 w 6"/>
                  <a:gd name="T5" fmla="*/ 0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67" name="Freeform 994">
                <a:extLst>
                  <a:ext uri="{FF2B5EF4-FFF2-40B4-BE49-F238E27FC236}">
                    <a16:creationId xmlns:a16="http://schemas.microsoft.com/office/drawing/2014/main" id="{7FD7EA73-92FF-455A-92EA-F32F92315EFC}"/>
                  </a:ext>
                </a:extLst>
              </p:cNvPr>
              <p:cNvSpPr>
                <a:spLocks/>
              </p:cNvSpPr>
              <p:nvPr/>
            </p:nvSpPr>
            <p:spPr bwMode="auto">
              <a:xfrm>
                <a:off x="4562" y="1268"/>
                <a:ext cx="3" cy="11"/>
              </a:xfrm>
              <a:custGeom>
                <a:avLst/>
                <a:gdLst>
                  <a:gd name="T0" fmla="*/ 0 w 3"/>
                  <a:gd name="T1" fmla="*/ 11 h 11"/>
                  <a:gd name="T2" fmla="*/ 0 w 3"/>
                  <a:gd name="T3" fmla="*/ 9 h 11"/>
                  <a:gd name="T4" fmla="*/ 3 w 3"/>
                  <a:gd name="T5" fmla="*/ 6 h 11"/>
                  <a:gd name="T6" fmla="*/ 3 w 3"/>
                  <a:gd name="T7" fmla="*/ 3 h 11"/>
                  <a:gd name="T8" fmla="*/ 3 w 3"/>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1">
                    <a:moveTo>
                      <a:pt x="0" y="11"/>
                    </a:moveTo>
                    <a:lnTo>
                      <a:pt x="0" y="9"/>
                    </a:lnTo>
                    <a:lnTo>
                      <a:pt x="3" y="6"/>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68" name="Freeform 995">
                <a:extLst>
                  <a:ext uri="{FF2B5EF4-FFF2-40B4-BE49-F238E27FC236}">
                    <a16:creationId xmlns:a16="http://schemas.microsoft.com/office/drawing/2014/main" id="{A12E0DBF-C6C4-4CA4-97EA-FCC53D24739D}"/>
                  </a:ext>
                </a:extLst>
              </p:cNvPr>
              <p:cNvSpPr>
                <a:spLocks/>
              </p:cNvSpPr>
              <p:nvPr/>
            </p:nvSpPr>
            <p:spPr bwMode="auto">
              <a:xfrm>
                <a:off x="4565" y="1268"/>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69" name="Freeform 996">
                <a:extLst>
                  <a:ext uri="{FF2B5EF4-FFF2-40B4-BE49-F238E27FC236}">
                    <a16:creationId xmlns:a16="http://schemas.microsoft.com/office/drawing/2014/main" id="{E8884683-2562-4258-9BE7-0CAA4FE96114}"/>
                  </a:ext>
                </a:extLst>
              </p:cNvPr>
              <p:cNvSpPr>
                <a:spLocks/>
              </p:cNvSpPr>
              <p:nvPr/>
            </p:nvSpPr>
            <p:spPr bwMode="auto">
              <a:xfrm>
                <a:off x="4568" y="1268"/>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70" name="Freeform 997">
                <a:extLst>
                  <a:ext uri="{FF2B5EF4-FFF2-40B4-BE49-F238E27FC236}">
                    <a16:creationId xmlns:a16="http://schemas.microsoft.com/office/drawing/2014/main" id="{E7085C83-34B8-4FA6-8B66-1E4E24C68808}"/>
                  </a:ext>
                </a:extLst>
              </p:cNvPr>
              <p:cNvSpPr>
                <a:spLocks/>
              </p:cNvSpPr>
              <p:nvPr/>
            </p:nvSpPr>
            <p:spPr bwMode="auto">
              <a:xfrm>
                <a:off x="4571" y="1242"/>
                <a:ext cx="6" cy="26"/>
              </a:xfrm>
              <a:custGeom>
                <a:avLst/>
                <a:gdLst>
                  <a:gd name="T0" fmla="*/ 0 w 6"/>
                  <a:gd name="T1" fmla="*/ 26 h 26"/>
                  <a:gd name="T2" fmla="*/ 0 w 6"/>
                  <a:gd name="T3" fmla="*/ 20 h 26"/>
                  <a:gd name="T4" fmla="*/ 3 w 6"/>
                  <a:gd name="T5" fmla="*/ 12 h 26"/>
                  <a:gd name="T6" fmla="*/ 6 w 6"/>
                  <a:gd name="T7" fmla="*/ 6 h 26"/>
                  <a:gd name="T8" fmla="*/ 6 w 6"/>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26">
                    <a:moveTo>
                      <a:pt x="0" y="26"/>
                    </a:moveTo>
                    <a:lnTo>
                      <a:pt x="0" y="20"/>
                    </a:lnTo>
                    <a:lnTo>
                      <a:pt x="3" y="12"/>
                    </a:lnTo>
                    <a:lnTo>
                      <a:pt x="6" y="6"/>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71" name="Freeform 998">
                <a:extLst>
                  <a:ext uri="{FF2B5EF4-FFF2-40B4-BE49-F238E27FC236}">
                    <a16:creationId xmlns:a16="http://schemas.microsoft.com/office/drawing/2014/main" id="{C2DD65B0-D56A-49EF-98E3-B68982A29208}"/>
                  </a:ext>
                </a:extLst>
              </p:cNvPr>
              <p:cNvSpPr>
                <a:spLocks/>
              </p:cNvSpPr>
              <p:nvPr/>
            </p:nvSpPr>
            <p:spPr bwMode="auto">
              <a:xfrm>
                <a:off x="4577" y="1242"/>
                <a:ext cx="2" cy="6"/>
              </a:xfrm>
              <a:custGeom>
                <a:avLst/>
                <a:gdLst>
                  <a:gd name="T0" fmla="*/ 0 w 2"/>
                  <a:gd name="T1" fmla="*/ 0 h 6"/>
                  <a:gd name="T2" fmla="*/ 0 w 2"/>
                  <a:gd name="T3" fmla="*/ 0 h 6"/>
                  <a:gd name="T4" fmla="*/ 2 w 2"/>
                  <a:gd name="T5" fmla="*/ 0 h 6"/>
                  <a:gd name="T6" fmla="*/ 2 w 2"/>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0"/>
                    </a:moveTo>
                    <a:lnTo>
                      <a:pt x="0" y="0"/>
                    </a:lnTo>
                    <a:lnTo>
                      <a:pt x="2" y="0"/>
                    </a:lnTo>
                    <a:lnTo>
                      <a:pt x="2"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72" name="Freeform 999">
                <a:extLst>
                  <a:ext uri="{FF2B5EF4-FFF2-40B4-BE49-F238E27FC236}">
                    <a16:creationId xmlns:a16="http://schemas.microsoft.com/office/drawing/2014/main" id="{71CDBA0B-C2A2-40F4-AF7D-3F0E4931E968}"/>
                  </a:ext>
                </a:extLst>
              </p:cNvPr>
              <p:cNvSpPr>
                <a:spLocks/>
              </p:cNvSpPr>
              <p:nvPr/>
            </p:nvSpPr>
            <p:spPr bwMode="auto">
              <a:xfrm>
                <a:off x="4579" y="1248"/>
                <a:ext cx="3" cy="14"/>
              </a:xfrm>
              <a:custGeom>
                <a:avLst/>
                <a:gdLst>
                  <a:gd name="T0" fmla="*/ 0 w 3"/>
                  <a:gd name="T1" fmla="*/ 0 h 14"/>
                  <a:gd name="T2" fmla="*/ 0 w 3"/>
                  <a:gd name="T3" fmla="*/ 6 h 14"/>
                  <a:gd name="T4" fmla="*/ 3 w 3"/>
                  <a:gd name="T5" fmla="*/ 14 h 14"/>
                  <a:gd name="T6" fmla="*/ 0 60000 65536"/>
                  <a:gd name="T7" fmla="*/ 0 60000 65536"/>
                  <a:gd name="T8" fmla="*/ 0 60000 65536"/>
                </a:gdLst>
                <a:ahLst/>
                <a:cxnLst>
                  <a:cxn ang="T6">
                    <a:pos x="T0" y="T1"/>
                  </a:cxn>
                  <a:cxn ang="T7">
                    <a:pos x="T2" y="T3"/>
                  </a:cxn>
                  <a:cxn ang="T8">
                    <a:pos x="T4" y="T5"/>
                  </a:cxn>
                </a:cxnLst>
                <a:rect l="0" t="0" r="r" b="b"/>
                <a:pathLst>
                  <a:path w="3" h="14">
                    <a:moveTo>
                      <a:pt x="0" y="0"/>
                    </a:moveTo>
                    <a:lnTo>
                      <a:pt x="0" y="6"/>
                    </a:lnTo>
                    <a:lnTo>
                      <a:pt x="3" y="14"/>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73" name="Freeform 1000">
                <a:extLst>
                  <a:ext uri="{FF2B5EF4-FFF2-40B4-BE49-F238E27FC236}">
                    <a16:creationId xmlns:a16="http://schemas.microsoft.com/office/drawing/2014/main" id="{18E9B834-F4A6-47EA-A96A-DF35ECF24D4D}"/>
                  </a:ext>
                </a:extLst>
              </p:cNvPr>
              <p:cNvSpPr>
                <a:spLocks/>
              </p:cNvSpPr>
              <p:nvPr/>
            </p:nvSpPr>
            <p:spPr bwMode="auto">
              <a:xfrm>
                <a:off x="4582" y="1262"/>
                <a:ext cx="3" cy="6"/>
              </a:xfrm>
              <a:custGeom>
                <a:avLst/>
                <a:gdLst>
                  <a:gd name="T0" fmla="*/ 0 w 3"/>
                  <a:gd name="T1" fmla="*/ 0 h 6"/>
                  <a:gd name="T2" fmla="*/ 0 w 3"/>
                  <a:gd name="T3" fmla="*/ 3 h 6"/>
                  <a:gd name="T4" fmla="*/ 3 w 3"/>
                  <a:gd name="T5" fmla="*/ 6 h 6"/>
                  <a:gd name="T6" fmla="*/ 0 60000 65536"/>
                  <a:gd name="T7" fmla="*/ 0 60000 65536"/>
                  <a:gd name="T8" fmla="*/ 0 60000 65536"/>
                </a:gdLst>
                <a:ahLst/>
                <a:cxnLst>
                  <a:cxn ang="T6">
                    <a:pos x="T0" y="T1"/>
                  </a:cxn>
                  <a:cxn ang="T7">
                    <a:pos x="T2" y="T3"/>
                  </a:cxn>
                  <a:cxn ang="T8">
                    <a:pos x="T4" y="T5"/>
                  </a:cxn>
                </a:cxnLst>
                <a:rect l="0" t="0" r="r" b="b"/>
                <a:pathLst>
                  <a:path w="3" h="6">
                    <a:moveTo>
                      <a:pt x="0" y="0"/>
                    </a:moveTo>
                    <a:lnTo>
                      <a:pt x="0"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74" name="Freeform 1001">
                <a:extLst>
                  <a:ext uri="{FF2B5EF4-FFF2-40B4-BE49-F238E27FC236}">
                    <a16:creationId xmlns:a16="http://schemas.microsoft.com/office/drawing/2014/main" id="{D277FFC3-24A5-4768-86C6-99A8F93538BB}"/>
                  </a:ext>
                </a:extLst>
              </p:cNvPr>
              <p:cNvSpPr>
                <a:spLocks/>
              </p:cNvSpPr>
              <p:nvPr/>
            </p:nvSpPr>
            <p:spPr bwMode="auto">
              <a:xfrm>
                <a:off x="4585" y="1268"/>
                <a:ext cx="6" cy="6"/>
              </a:xfrm>
              <a:custGeom>
                <a:avLst/>
                <a:gdLst>
                  <a:gd name="T0" fmla="*/ 0 w 6"/>
                  <a:gd name="T1" fmla="*/ 0 h 6"/>
                  <a:gd name="T2" fmla="*/ 3 w 6"/>
                  <a:gd name="T3" fmla="*/ 3 h 6"/>
                  <a:gd name="T4" fmla="*/ 6 w 6"/>
                  <a:gd name="T5" fmla="*/ 6 h 6"/>
                  <a:gd name="T6" fmla="*/ 0 60000 65536"/>
                  <a:gd name="T7" fmla="*/ 0 60000 65536"/>
                  <a:gd name="T8" fmla="*/ 0 60000 65536"/>
                </a:gdLst>
                <a:ahLst/>
                <a:cxnLst>
                  <a:cxn ang="T6">
                    <a:pos x="T0" y="T1"/>
                  </a:cxn>
                  <a:cxn ang="T7">
                    <a:pos x="T2" y="T3"/>
                  </a:cxn>
                  <a:cxn ang="T8">
                    <a:pos x="T4" y="T5"/>
                  </a:cxn>
                </a:cxnLst>
                <a:rect l="0" t="0" r="r" b="b"/>
                <a:pathLst>
                  <a:path w="6" h="6">
                    <a:moveTo>
                      <a:pt x="0" y="0"/>
                    </a:moveTo>
                    <a:lnTo>
                      <a:pt x="3" y="3"/>
                    </a:lnTo>
                    <a:lnTo>
                      <a:pt x="6"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75" name="Freeform 1002">
                <a:extLst>
                  <a:ext uri="{FF2B5EF4-FFF2-40B4-BE49-F238E27FC236}">
                    <a16:creationId xmlns:a16="http://schemas.microsoft.com/office/drawing/2014/main" id="{F3965D86-1D21-4FE4-BC88-1236C3894CB3}"/>
                  </a:ext>
                </a:extLst>
              </p:cNvPr>
              <p:cNvSpPr>
                <a:spLocks/>
              </p:cNvSpPr>
              <p:nvPr/>
            </p:nvSpPr>
            <p:spPr bwMode="auto">
              <a:xfrm>
                <a:off x="4591" y="1265"/>
                <a:ext cx="3" cy="9"/>
              </a:xfrm>
              <a:custGeom>
                <a:avLst/>
                <a:gdLst>
                  <a:gd name="T0" fmla="*/ 0 w 3"/>
                  <a:gd name="T1" fmla="*/ 9 h 9"/>
                  <a:gd name="T2" fmla="*/ 3 w 3"/>
                  <a:gd name="T3" fmla="*/ 6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76" name="Line 1003">
                <a:extLst>
                  <a:ext uri="{FF2B5EF4-FFF2-40B4-BE49-F238E27FC236}">
                    <a16:creationId xmlns:a16="http://schemas.microsoft.com/office/drawing/2014/main" id="{AC4E0B15-698B-4A3B-B183-F84AE9D9516F}"/>
                  </a:ext>
                </a:extLst>
              </p:cNvPr>
              <p:cNvSpPr>
                <a:spLocks noChangeShapeType="1"/>
              </p:cNvSpPr>
              <p:nvPr/>
            </p:nvSpPr>
            <p:spPr bwMode="auto">
              <a:xfrm flipV="1">
                <a:off x="4594" y="1256"/>
                <a:ext cx="3" cy="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677" name="Freeform 1004">
                <a:extLst>
                  <a:ext uri="{FF2B5EF4-FFF2-40B4-BE49-F238E27FC236}">
                    <a16:creationId xmlns:a16="http://schemas.microsoft.com/office/drawing/2014/main" id="{A66CCBF1-162B-47D7-987C-274C00EED4A9}"/>
                  </a:ext>
                </a:extLst>
              </p:cNvPr>
              <p:cNvSpPr>
                <a:spLocks/>
              </p:cNvSpPr>
              <p:nvPr/>
            </p:nvSpPr>
            <p:spPr bwMode="auto">
              <a:xfrm>
                <a:off x="4597" y="1251"/>
                <a:ext cx="3" cy="5"/>
              </a:xfrm>
              <a:custGeom>
                <a:avLst/>
                <a:gdLst>
                  <a:gd name="T0" fmla="*/ 0 w 3"/>
                  <a:gd name="T1" fmla="*/ 5 h 5"/>
                  <a:gd name="T2" fmla="*/ 0 w 3"/>
                  <a:gd name="T3" fmla="*/ 3 h 5"/>
                  <a:gd name="T4" fmla="*/ 3 w 3"/>
                  <a:gd name="T5" fmla="*/ 0 h 5"/>
                  <a:gd name="T6" fmla="*/ 0 60000 65536"/>
                  <a:gd name="T7" fmla="*/ 0 60000 65536"/>
                  <a:gd name="T8" fmla="*/ 0 60000 65536"/>
                </a:gdLst>
                <a:ahLst/>
                <a:cxnLst>
                  <a:cxn ang="T6">
                    <a:pos x="T0" y="T1"/>
                  </a:cxn>
                  <a:cxn ang="T7">
                    <a:pos x="T2" y="T3"/>
                  </a:cxn>
                  <a:cxn ang="T8">
                    <a:pos x="T4" y="T5"/>
                  </a:cxn>
                </a:cxnLst>
                <a:rect l="0" t="0" r="r" b="b"/>
                <a:pathLst>
                  <a:path w="3" h="5">
                    <a:moveTo>
                      <a:pt x="0" y="5"/>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78" name="Freeform 1005">
                <a:extLst>
                  <a:ext uri="{FF2B5EF4-FFF2-40B4-BE49-F238E27FC236}">
                    <a16:creationId xmlns:a16="http://schemas.microsoft.com/office/drawing/2014/main" id="{1D5AE41C-550B-491D-8127-31B6F1765540}"/>
                  </a:ext>
                </a:extLst>
              </p:cNvPr>
              <p:cNvSpPr>
                <a:spLocks/>
              </p:cNvSpPr>
              <p:nvPr/>
            </p:nvSpPr>
            <p:spPr bwMode="auto">
              <a:xfrm>
                <a:off x="4600" y="1251"/>
                <a:ext cx="5" cy="3"/>
              </a:xfrm>
              <a:custGeom>
                <a:avLst/>
                <a:gdLst>
                  <a:gd name="T0" fmla="*/ 0 w 5"/>
                  <a:gd name="T1" fmla="*/ 0 h 3"/>
                  <a:gd name="T2" fmla="*/ 2 w 5"/>
                  <a:gd name="T3" fmla="*/ 3 h 3"/>
                  <a:gd name="T4" fmla="*/ 5 w 5"/>
                  <a:gd name="T5" fmla="*/ 3 h 3"/>
                  <a:gd name="T6" fmla="*/ 0 60000 65536"/>
                  <a:gd name="T7" fmla="*/ 0 60000 65536"/>
                  <a:gd name="T8" fmla="*/ 0 60000 65536"/>
                </a:gdLst>
                <a:ahLst/>
                <a:cxnLst>
                  <a:cxn ang="T6">
                    <a:pos x="T0" y="T1"/>
                  </a:cxn>
                  <a:cxn ang="T7">
                    <a:pos x="T2" y="T3"/>
                  </a:cxn>
                  <a:cxn ang="T8">
                    <a:pos x="T4" y="T5"/>
                  </a:cxn>
                </a:cxnLst>
                <a:rect l="0" t="0" r="r" b="b"/>
                <a:pathLst>
                  <a:path w="5" h="3">
                    <a:moveTo>
                      <a:pt x="0" y="0"/>
                    </a:moveTo>
                    <a:lnTo>
                      <a:pt x="2" y="3"/>
                    </a:lnTo>
                    <a:lnTo>
                      <a:pt x="5"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79" name="Freeform 1006">
                <a:extLst>
                  <a:ext uri="{FF2B5EF4-FFF2-40B4-BE49-F238E27FC236}">
                    <a16:creationId xmlns:a16="http://schemas.microsoft.com/office/drawing/2014/main" id="{09BA5DE5-D7D2-4776-A043-4C03DF78F347}"/>
                  </a:ext>
                </a:extLst>
              </p:cNvPr>
              <p:cNvSpPr>
                <a:spLocks/>
              </p:cNvSpPr>
              <p:nvPr/>
            </p:nvSpPr>
            <p:spPr bwMode="auto">
              <a:xfrm>
                <a:off x="4605" y="1245"/>
                <a:ext cx="3" cy="9"/>
              </a:xfrm>
              <a:custGeom>
                <a:avLst/>
                <a:gdLst>
                  <a:gd name="T0" fmla="*/ 0 w 3"/>
                  <a:gd name="T1" fmla="*/ 9 h 9"/>
                  <a:gd name="T2" fmla="*/ 0 w 3"/>
                  <a:gd name="T3" fmla="*/ 6 h 9"/>
                  <a:gd name="T4" fmla="*/ 3 w 3"/>
                  <a:gd name="T5" fmla="*/ 3 h 9"/>
                  <a:gd name="T6" fmla="*/ 3 w 3"/>
                  <a:gd name="T7" fmla="*/ 0 h 9"/>
                  <a:gd name="T8" fmla="*/ 3 w 3"/>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9">
                    <a:moveTo>
                      <a:pt x="0" y="9"/>
                    </a:moveTo>
                    <a:lnTo>
                      <a:pt x="0" y="6"/>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80" name="Freeform 1007">
                <a:extLst>
                  <a:ext uri="{FF2B5EF4-FFF2-40B4-BE49-F238E27FC236}">
                    <a16:creationId xmlns:a16="http://schemas.microsoft.com/office/drawing/2014/main" id="{DFF79D81-8D19-44B7-A616-4937BA8541A2}"/>
                  </a:ext>
                </a:extLst>
              </p:cNvPr>
              <p:cNvSpPr>
                <a:spLocks/>
              </p:cNvSpPr>
              <p:nvPr/>
            </p:nvSpPr>
            <p:spPr bwMode="auto">
              <a:xfrm>
                <a:off x="4608" y="1245"/>
                <a:ext cx="3" cy="11"/>
              </a:xfrm>
              <a:custGeom>
                <a:avLst/>
                <a:gdLst>
                  <a:gd name="T0" fmla="*/ 0 w 3"/>
                  <a:gd name="T1" fmla="*/ 0 h 11"/>
                  <a:gd name="T2" fmla="*/ 0 w 3"/>
                  <a:gd name="T3" fmla="*/ 0 h 11"/>
                  <a:gd name="T4" fmla="*/ 0 w 3"/>
                  <a:gd name="T5" fmla="*/ 3 h 11"/>
                  <a:gd name="T6" fmla="*/ 3 w 3"/>
                  <a:gd name="T7" fmla="*/ 11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1">
                    <a:moveTo>
                      <a:pt x="0" y="0"/>
                    </a:moveTo>
                    <a:lnTo>
                      <a:pt x="0" y="0"/>
                    </a:lnTo>
                    <a:lnTo>
                      <a:pt x="0" y="3"/>
                    </a:lnTo>
                    <a:lnTo>
                      <a:pt x="3" y="11"/>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2159" name="Group 1008">
              <a:extLst>
                <a:ext uri="{FF2B5EF4-FFF2-40B4-BE49-F238E27FC236}">
                  <a16:creationId xmlns:a16="http://schemas.microsoft.com/office/drawing/2014/main" id="{E717D2E5-4984-4426-8AB3-B125ED074FC7}"/>
                </a:ext>
              </a:extLst>
            </p:cNvPr>
            <p:cNvGrpSpPr>
              <a:grpSpLocks/>
            </p:cNvGrpSpPr>
            <p:nvPr/>
          </p:nvGrpSpPr>
          <p:grpSpPr bwMode="auto">
            <a:xfrm>
              <a:off x="4371" y="2974"/>
              <a:ext cx="292" cy="775"/>
              <a:chOff x="2750" y="1582"/>
              <a:chExt cx="432" cy="1184"/>
            </a:xfrm>
          </p:grpSpPr>
          <p:sp>
            <p:nvSpPr>
              <p:cNvPr id="2160" name="Freeform 1009">
                <a:extLst>
                  <a:ext uri="{FF2B5EF4-FFF2-40B4-BE49-F238E27FC236}">
                    <a16:creationId xmlns:a16="http://schemas.microsoft.com/office/drawing/2014/main" id="{6A8A6B75-A18A-46E8-A460-47DC9643594A}"/>
                  </a:ext>
                </a:extLst>
              </p:cNvPr>
              <p:cNvSpPr>
                <a:spLocks/>
              </p:cNvSpPr>
              <p:nvPr/>
            </p:nvSpPr>
            <p:spPr bwMode="auto">
              <a:xfrm>
                <a:off x="2750" y="2743"/>
                <a:ext cx="3" cy="23"/>
              </a:xfrm>
              <a:custGeom>
                <a:avLst/>
                <a:gdLst>
                  <a:gd name="T0" fmla="*/ 0 w 3"/>
                  <a:gd name="T1" fmla="*/ 23 h 23"/>
                  <a:gd name="T2" fmla="*/ 0 w 3"/>
                  <a:gd name="T3" fmla="*/ 20 h 23"/>
                  <a:gd name="T4" fmla="*/ 0 w 3"/>
                  <a:gd name="T5" fmla="*/ 14 h 23"/>
                  <a:gd name="T6" fmla="*/ 3 w 3"/>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3">
                    <a:moveTo>
                      <a:pt x="0" y="23"/>
                    </a:moveTo>
                    <a:lnTo>
                      <a:pt x="0" y="20"/>
                    </a:lnTo>
                    <a:lnTo>
                      <a:pt x="0" y="14"/>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61" name="Freeform 1010">
                <a:extLst>
                  <a:ext uri="{FF2B5EF4-FFF2-40B4-BE49-F238E27FC236}">
                    <a16:creationId xmlns:a16="http://schemas.microsoft.com/office/drawing/2014/main" id="{B334160F-EE96-4E31-B221-630C496CE2E1}"/>
                  </a:ext>
                </a:extLst>
              </p:cNvPr>
              <p:cNvSpPr>
                <a:spLocks/>
              </p:cNvSpPr>
              <p:nvPr/>
            </p:nvSpPr>
            <p:spPr bwMode="auto">
              <a:xfrm>
                <a:off x="2753" y="2722"/>
                <a:ext cx="3" cy="21"/>
              </a:xfrm>
              <a:custGeom>
                <a:avLst/>
                <a:gdLst>
                  <a:gd name="T0" fmla="*/ 0 w 3"/>
                  <a:gd name="T1" fmla="*/ 21 h 21"/>
                  <a:gd name="T2" fmla="*/ 0 w 3"/>
                  <a:gd name="T3" fmla="*/ 9 h 21"/>
                  <a:gd name="T4" fmla="*/ 3 w 3"/>
                  <a:gd name="T5" fmla="*/ 0 h 21"/>
                  <a:gd name="T6" fmla="*/ 0 60000 65536"/>
                  <a:gd name="T7" fmla="*/ 0 60000 65536"/>
                  <a:gd name="T8" fmla="*/ 0 60000 65536"/>
                </a:gdLst>
                <a:ahLst/>
                <a:cxnLst>
                  <a:cxn ang="T6">
                    <a:pos x="T0" y="T1"/>
                  </a:cxn>
                  <a:cxn ang="T7">
                    <a:pos x="T2" y="T3"/>
                  </a:cxn>
                  <a:cxn ang="T8">
                    <a:pos x="T4" y="T5"/>
                  </a:cxn>
                </a:cxnLst>
                <a:rect l="0" t="0" r="r" b="b"/>
                <a:pathLst>
                  <a:path w="3" h="21">
                    <a:moveTo>
                      <a:pt x="0" y="21"/>
                    </a:moveTo>
                    <a:lnTo>
                      <a:pt x="0" y="9"/>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62" name="Freeform 1011">
                <a:extLst>
                  <a:ext uri="{FF2B5EF4-FFF2-40B4-BE49-F238E27FC236}">
                    <a16:creationId xmlns:a16="http://schemas.microsoft.com/office/drawing/2014/main" id="{480264D6-F024-4270-85AE-B8CA339289F9}"/>
                  </a:ext>
                </a:extLst>
              </p:cNvPr>
              <p:cNvSpPr>
                <a:spLocks/>
              </p:cNvSpPr>
              <p:nvPr/>
            </p:nvSpPr>
            <p:spPr bwMode="auto">
              <a:xfrm>
                <a:off x="2756" y="2714"/>
                <a:ext cx="6" cy="8"/>
              </a:xfrm>
              <a:custGeom>
                <a:avLst/>
                <a:gdLst>
                  <a:gd name="T0" fmla="*/ 0 w 6"/>
                  <a:gd name="T1" fmla="*/ 8 h 8"/>
                  <a:gd name="T2" fmla="*/ 3 w 6"/>
                  <a:gd name="T3" fmla="*/ 3 h 8"/>
                  <a:gd name="T4" fmla="*/ 6 w 6"/>
                  <a:gd name="T5" fmla="*/ 0 h 8"/>
                  <a:gd name="T6" fmla="*/ 0 60000 65536"/>
                  <a:gd name="T7" fmla="*/ 0 60000 65536"/>
                  <a:gd name="T8" fmla="*/ 0 60000 65536"/>
                </a:gdLst>
                <a:ahLst/>
                <a:cxnLst>
                  <a:cxn ang="T6">
                    <a:pos x="T0" y="T1"/>
                  </a:cxn>
                  <a:cxn ang="T7">
                    <a:pos x="T2" y="T3"/>
                  </a:cxn>
                  <a:cxn ang="T8">
                    <a:pos x="T4" y="T5"/>
                  </a:cxn>
                </a:cxnLst>
                <a:rect l="0" t="0" r="r" b="b"/>
                <a:pathLst>
                  <a:path w="6" h="8">
                    <a:moveTo>
                      <a:pt x="0" y="8"/>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63" name="Freeform 1012">
                <a:extLst>
                  <a:ext uri="{FF2B5EF4-FFF2-40B4-BE49-F238E27FC236}">
                    <a16:creationId xmlns:a16="http://schemas.microsoft.com/office/drawing/2014/main" id="{D463F72D-3CF1-47FD-99C3-88D3EE467125}"/>
                  </a:ext>
                </a:extLst>
              </p:cNvPr>
              <p:cNvSpPr>
                <a:spLocks/>
              </p:cNvSpPr>
              <p:nvPr/>
            </p:nvSpPr>
            <p:spPr bwMode="auto">
              <a:xfrm>
                <a:off x="2762" y="2699"/>
                <a:ext cx="3" cy="15"/>
              </a:xfrm>
              <a:custGeom>
                <a:avLst/>
                <a:gdLst>
                  <a:gd name="T0" fmla="*/ 0 w 3"/>
                  <a:gd name="T1" fmla="*/ 15 h 15"/>
                  <a:gd name="T2" fmla="*/ 3 w 3"/>
                  <a:gd name="T3" fmla="*/ 9 h 15"/>
                  <a:gd name="T4" fmla="*/ 3 w 3"/>
                  <a:gd name="T5" fmla="*/ 0 h 15"/>
                  <a:gd name="T6" fmla="*/ 0 60000 65536"/>
                  <a:gd name="T7" fmla="*/ 0 60000 65536"/>
                  <a:gd name="T8" fmla="*/ 0 60000 65536"/>
                </a:gdLst>
                <a:ahLst/>
                <a:cxnLst>
                  <a:cxn ang="T6">
                    <a:pos x="T0" y="T1"/>
                  </a:cxn>
                  <a:cxn ang="T7">
                    <a:pos x="T2" y="T3"/>
                  </a:cxn>
                  <a:cxn ang="T8">
                    <a:pos x="T4" y="T5"/>
                  </a:cxn>
                </a:cxnLst>
                <a:rect l="0" t="0" r="r" b="b"/>
                <a:pathLst>
                  <a:path w="3" h="15">
                    <a:moveTo>
                      <a:pt x="0" y="15"/>
                    </a:moveTo>
                    <a:lnTo>
                      <a:pt x="3" y="9"/>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64" name="Line 1013">
                <a:extLst>
                  <a:ext uri="{FF2B5EF4-FFF2-40B4-BE49-F238E27FC236}">
                    <a16:creationId xmlns:a16="http://schemas.microsoft.com/office/drawing/2014/main" id="{B578F7CD-3DC5-442B-8BEA-175B20D48A31}"/>
                  </a:ext>
                </a:extLst>
              </p:cNvPr>
              <p:cNvSpPr>
                <a:spLocks noChangeShapeType="1"/>
              </p:cNvSpPr>
              <p:nvPr/>
            </p:nvSpPr>
            <p:spPr bwMode="auto">
              <a:xfrm flipV="1">
                <a:off x="2765" y="2688"/>
                <a:ext cx="3" cy="1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5" name="Freeform 1014">
                <a:extLst>
                  <a:ext uri="{FF2B5EF4-FFF2-40B4-BE49-F238E27FC236}">
                    <a16:creationId xmlns:a16="http://schemas.microsoft.com/office/drawing/2014/main" id="{4E7BC57D-5E2B-4CF2-9CC6-B8B6162B48CF}"/>
                  </a:ext>
                </a:extLst>
              </p:cNvPr>
              <p:cNvSpPr>
                <a:spLocks/>
              </p:cNvSpPr>
              <p:nvPr/>
            </p:nvSpPr>
            <p:spPr bwMode="auto">
              <a:xfrm>
                <a:off x="2768" y="2676"/>
                <a:ext cx="3" cy="12"/>
              </a:xfrm>
              <a:custGeom>
                <a:avLst/>
                <a:gdLst>
                  <a:gd name="T0" fmla="*/ 0 w 3"/>
                  <a:gd name="T1" fmla="*/ 12 h 12"/>
                  <a:gd name="T2" fmla="*/ 0 w 3"/>
                  <a:gd name="T3" fmla="*/ 6 h 12"/>
                  <a:gd name="T4" fmla="*/ 3 w 3"/>
                  <a:gd name="T5" fmla="*/ 0 h 12"/>
                  <a:gd name="T6" fmla="*/ 0 60000 65536"/>
                  <a:gd name="T7" fmla="*/ 0 60000 65536"/>
                  <a:gd name="T8" fmla="*/ 0 60000 65536"/>
                </a:gdLst>
                <a:ahLst/>
                <a:cxnLst>
                  <a:cxn ang="T6">
                    <a:pos x="T0" y="T1"/>
                  </a:cxn>
                  <a:cxn ang="T7">
                    <a:pos x="T2" y="T3"/>
                  </a:cxn>
                  <a:cxn ang="T8">
                    <a:pos x="T4" y="T5"/>
                  </a:cxn>
                </a:cxnLst>
                <a:rect l="0" t="0" r="r" b="b"/>
                <a:pathLst>
                  <a:path w="3" h="12">
                    <a:moveTo>
                      <a:pt x="0" y="12"/>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66" name="Freeform 1015">
                <a:extLst>
                  <a:ext uri="{FF2B5EF4-FFF2-40B4-BE49-F238E27FC236}">
                    <a16:creationId xmlns:a16="http://schemas.microsoft.com/office/drawing/2014/main" id="{8A7B2CA5-FC83-4556-9A72-8B49BC44F1F0}"/>
                  </a:ext>
                </a:extLst>
              </p:cNvPr>
              <p:cNvSpPr>
                <a:spLocks/>
              </p:cNvSpPr>
              <p:nvPr/>
            </p:nvSpPr>
            <p:spPr bwMode="auto">
              <a:xfrm>
                <a:off x="2771" y="2673"/>
                <a:ext cx="5" cy="3"/>
              </a:xfrm>
              <a:custGeom>
                <a:avLst/>
                <a:gdLst>
                  <a:gd name="T0" fmla="*/ 0 w 5"/>
                  <a:gd name="T1" fmla="*/ 3 h 3"/>
                  <a:gd name="T2" fmla="*/ 2 w 5"/>
                  <a:gd name="T3" fmla="*/ 0 h 3"/>
                  <a:gd name="T4" fmla="*/ 5 w 5"/>
                  <a:gd name="T5" fmla="*/ 0 h 3"/>
                  <a:gd name="T6" fmla="*/ 0 60000 65536"/>
                  <a:gd name="T7" fmla="*/ 0 60000 65536"/>
                  <a:gd name="T8" fmla="*/ 0 60000 65536"/>
                </a:gdLst>
                <a:ahLst/>
                <a:cxnLst>
                  <a:cxn ang="T6">
                    <a:pos x="T0" y="T1"/>
                  </a:cxn>
                  <a:cxn ang="T7">
                    <a:pos x="T2" y="T3"/>
                  </a:cxn>
                  <a:cxn ang="T8">
                    <a:pos x="T4" y="T5"/>
                  </a:cxn>
                </a:cxnLst>
                <a:rect l="0" t="0" r="r" b="b"/>
                <a:pathLst>
                  <a:path w="5" h="3">
                    <a:moveTo>
                      <a:pt x="0" y="3"/>
                    </a:moveTo>
                    <a:lnTo>
                      <a:pt x="2" y="0"/>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67" name="Freeform 1016">
                <a:extLst>
                  <a:ext uri="{FF2B5EF4-FFF2-40B4-BE49-F238E27FC236}">
                    <a16:creationId xmlns:a16="http://schemas.microsoft.com/office/drawing/2014/main" id="{3A664F82-A3B1-479D-87AA-5EAF34D995ED}"/>
                  </a:ext>
                </a:extLst>
              </p:cNvPr>
              <p:cNvSpPr>
                <a:spLocks/>
              </p:cNvSpPr>
              <p:nvPr/>
            </p:nvSpPr>
            <p:spPr bwMode="auto">
              <a:xfrm>
                <a:off x="2776" y="2665"/>
                <a:ext cx="3" cy="8"/>
              </a:xfrm>
              <a:custGeom>
                <a:avLst/>
                <a:gdLst>
                  <a:gd name="T0" fmla="*/ 0 w 3"/>
                  <a:gd name="T1" fmla="*/ 8 h 8"/>
                  <a:gd name="T2" fmla="*/ 3 w 3"/>
                  <a:gd name="T3" fmla="*/ 6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68" name="Freeform 1017">
                <a:extLst>
                  <a:ext uri="{FF2B5EF4-FFF2-40B4-BE49-F238E27FC236}">
                    <a16:creationId xmlns:a16="http://schemas.microsoft.com/office/drawing/2014/main" id="{822920EC-82E1-4D7E-94CF-8EC82C39D34E}"/>
                  </a:ext>
                </a:extLst>
              </p:cNvPr>
              <p:cNvSpPr>
                <a:spLocks/>
              </p:cNvSpPr>
              <p:nvPr/>
            </p:nvSpPr>
            <p:spPr bwMode="auto">
              <a:xfrm>
                <a:off x="2779" y="2639"/>
                <a:ext cx="3" cy="26"/>
              </a:xfrm>
              <a:custGeom>
                <a:avLst/>
                <a:gdLst>
                  <a:gd name="T0" fmla="*/ 0 w 3"/>
                  <a:gd name="T1" fmla="*/ 26 h 26"/>
                  <a:gd name="T2" fmla="*/ 0 w 3"/>
                  <a:gd name="T3" fmla="*/ 20 h 26"/>
                  <a:gd name="T4" fmla="*/ 0 w 3"/>
                  <a:gd name="T5" fmla="*/ 11 h 26"/>
                  <a:gd name="T6" fmla="*/ 3 w 3"/>
                  <a:gd name="T7" fmla="*/ 6 h 26"/>
                  <a:gd name="T8" fmla="*/ 3 w 3"/>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6">
                    <a:moveTo>
                      <a:pt x="0" y="26"/>
                    </a:moveTo>
                    <a:lnTo>
                      <a:pt x="0" y="20"/>
                    </a:lnTo>
                    <a:lnTo>
                      <a:pt x="0" y="11"/>
                    </a:ln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69" name="Freeform 1018">
                <a:extLst>
                  <a:ext uri="{FF2B5EF4-FFF2-40B4-BE49-F238E27FC236}">
                    <a16:creationId xmlns:a16="http://schemas.microsoft.com/office/drawing/2014/main" id="{CB4DE537-39F9-4073-B991-5A5DA77BD51C}"/>
                  </a:ext>
                </a:extLst>
              </p:cNvPr>
              <p:cNvSpPr>
                <a:spLocks/>
              </p:cNvSpPr>
              <p:nvPr/>
            </p:nvSpPr>
            <p:spPr bwMode="auto">
              <a:xfrm>
                <a:off x="2782" y="2630"/>
                <a:ext cx="3" cy="9"/>
              </a:xfrm>
              <a:custGeom>
                <a:avLst/>
                <a:gdLst>
                  <a:gd name="T0" fmla="*/ 0 w 3"/>
                  <a:gd name="T1" fmla="*/ 9 h 9"/>
                  <a:gd name="T2" fmla="*/ 0 w 3"/>
                  <a:gd name="T3" fmla="*/ 3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70" name="Freeform 1019">
                <a:extLst>
                  <a:ext uri="{FF2B5EF4-FFF2-40B4-BE49-F238E27FC236}">
                    <a16:creationId xmlns:a16="http://schemas.microsoft.com/office/drawing/2014/main" id="{F27F6D4D-5C50-480E-B195-27DB54870E21}"/>
                  </a:ext>
                </a:extLst>
              </p:cNvPr>
              <p:cNvSpPr>
                <a:spLocks/>
              </p:cNvSpPr>
              <p:nvPr/>
            </p:nvSpPr>
            <p:spPr bwMode="auto">
              <a:xfrm>
                <a:off x="2785" y="2619"/>
                <a:ext cx="6" cy="11"/>
              </a:xfrm>
              <a:custGeom>
                <a:avLst/>
                <a:gdLst>
                  <a:gd name="T0" fmla="*/ 0 w 6"/>
                  <a:gd name="T1" fmla="*/ 11 h 11"/>
                  <a:gd name="T2" fmla="*/ 3 w 6"/>
                  <a:gd name="T3" fmla="*/ 5 h 11"/>
                  <a:gd name="T4" fmla="*/ 6 w 6"/>
                  <a:gd name="T5" fmla="*/ 3 h 11"/>
                  <a:gd name="T6" fmla="*/ 6 w 6"/>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1">
                    <a:moveTo>
                      <a:pt x="0" y="11"/>
                    </a:moveTo>
                    <a:lnTo>
                      <a:pt x="3" y="5"/>
                    </a:lnTo>
                    <a:lnTo>
                      <a:pt x="6"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71" name="Freeform 1020">
                <a:extLst>
                  <a:ext uri="{FF2B5EF4-FFF2-40B4-BE49-F238E27FC236}">
                    <a16:creationId xmlns:a16="http://schemas.microsoft.com/office/drawing/2014/main" id="{21EE54ED-AE9C-4566-9765-BEF203737B58}"/>
                  </a:ext>
                </a:extLst>
              </p:cNvPr>
              <p:cNvSpPr>
                <a:spLocks/>
              </p:cNvSpPr>
              <p:nvPr/>
            </p:nvSpPr>
            <p:spPr bwMode="auto">
              <a:xfrm>
                <a:off x="2791" y="2619"/>
                <a:ext cx="3" cy="5"/>
              </a:xfrm>
              <a:custGeom>
                <a:avLst/>
                <a:gdLst>
                  <a:gd name="T0" fmla="*/ 0 w 3"/>
                  <a:gd name="T1" fmla="*/ 0 h 5"/>
                  <a:gd name="T2" fmla="*/ 0 w 3"/>
                  <a:gd name="T3" fmla="*/ 0 h 5"/>
                  <a:gd name="T4" fmla="*/ 3 w 3"/>
                  <a:gd name="T5" fmla="*/ 3 h 5"/>
                  <a:gd name="T6" fmla="*/ 3 w 3"/>
                  <a:gd name="T7" fmla="*/ 5 h 5"/>
                  <a:gd name="T8" fmla="*/ 3 w 3"/>
                  <a:gd name="T9" fmla="*/ 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5">
                    <a:moveTo>
                      <a:pt x="0" y="0"/>
                    </a:moveTo>
                    <a:lnTo>
                      <a:pt x="0" y="0"/>
                    </a:lnTo>
                    <a:lnTo>
                      <a:pt x="3" y="3"/>
                    </a:lnTo>
                    <a:lnTo>
                      <a:pt x="3" y="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72" name="Freeform 1021">
                <a:extLst>
                  <a:ext uri="{FF2B5EF4-FFF2-40B4-BE49-F238E27FC236}">
                    <a16:creationId xmlns:a16="http://schemas.microsoft.com/office/drawing/2014/main" id="{37960D64-433E-4E0B-8D8B-17599DDCB181}"/>
                  </a:ext>
                </a:extLst>
              </p:cNvPr>
              <p:cNvSpPr>
                <a:spLocks/>
              </p:cNvSpPr>
              <p:nvPr/>
            </p:nvSpPr>
            <p:spPr bwMode="auto">
              <a:xfrm>
                <a:off x="2794" y="2610"/>
                <a:ext cx="2" cy="14"/>
              </a:xfrm>
              <a:custGeom>
                <a:avLst/>
                <a:gdLst>
                  <a:gd name="T0" fmla="*/ 0 w 2"/>
                  <a:gd name="T1" fmla="*/ 14 h 14"/>
                  <a:gd name="T2" fmla="*/ 0 w 2"/>
                  <a:gd name="T3" fmla="*/ 12 h 14"/>
                  <a:gd name="T4" fmla="*/ 0 w 2"/>
                  <a:gd name="T5" fmla="*/ 9 h 14"/>
                  <a:gd name="T6" fmla="*/ 2 w 2"/>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4">
                    <a:moveTo>
                      <a:pt x="0" y="14"/>
                    </a:moveTo>
                    <a:lnTo>
                      <a:pt x="0" y="12"/>
                    </a:lnTo>
                    <a:lnTo>
                      <a:pt x="0" y="9"/>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73" name="Freeform 1022">
                <a:extLst>
                  <a:ext uri="{FF2B5EF4-FFF2-40B4-BE49-F238E27FC236}">
                    <a16:creationId xmlns:a16="http://schemas.microsoft.com/office/drawing/2014/main" id="{791D9DC3-852C-434E-97BF-45827E97F9A2}"/>
                  </a:ext>
                </a:extLst>
              </p:cNvPr>
              <p:cNvSpPr>
                <a:spLocks/>
              </p:cNvSpPr>
              <p:nvPr/>
            </p:nvSpPr>
            <p:spPr bwMode="auto">
              <a:xfrm>
                <a:off x="2796" y="2601"/>
                <a:ext cx="3" cy="9"/>
              </a:xfrm>
              <a:custGeom>
                <a:avLst/>
                <a:gdLst>
                  <a:gd name="T0" fmla="*/ 0 w 3"/>
                  <a:gd name="T1" fmla="*/ 9 h 9"/>
                  <a:gd name="T2" fmla="*/ 0 w 3"/>
                  <a:gd name="T3" fmla="*/ 3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74" name="Freeform 1023">
                <a:extLst>
                  <a:ext uri="{FF2B5EF4-FFF2-40B4-BE49-F238E27FC236}">
                    <a16:creationId xmlns:a16="http://schemas.microsoft.com/office/drawing/2014/main" id="{B0855420-9113-4855-ADC4-EE10422BFDBF}"/>
                  </a:ext>
                </a:extLst>
              </p:cNvPr>
              <p:cNvSpPr>
                <a:spLocks/>
              </p:cNvSpPr>
              <p:nvPr/>
            </p:nvSpPr>
            <p:spPr bwMode="auto">
              <a:xfrm>
                <a:off x="2799" y="2601"/>
                <a:ext cx="6" cy="3"/>
              </a:xfrm>
              <a:custGeom>
                <a:avLst/>
                <a:gdLst>
                  <a:gd name="T0" fmla="*/ 0 w 6"/>
                  <a:gd name="T1" fmla="*/ 0 h 3"/>
                  <a:gd name="T2" fmla="*/ 3 w 6"/>
                  <a:gd name="T3" fmla="*/ 0 h 3"/>
                  <a:gd name="T4" fmla="*/ 6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0" y="0"/>
                    </a:moveTo>
                    <a:lnTo>
                      <a:pt x="3" y="0"/>
                    </a:lnTo>
                    <a:lnTo>
                      <a:pt x="6"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75" name="Freeform 0">
                <a:extLst>
                  <a:ext uri="{FF2B5EF4-FFF2-40B4-BE49-F238E27FC236}">
                    <a16:creationId xmlns:a16="http://schemas.microsoft.com/office/drawing/2014/main" id="{BE42698E-65E6-4EEB-A9C0-958ABFEA2365}"/>
                  </a:ext>
                </a:extLst>
              </p:cNvPr>
              <p:cNvSpPr>
                <a:spLocks/>
              </p:cNvSpPr>
              <p:nvPr/>
            </p:nvSpPr>
            <p:spPr bwMode="auto">
              <a:xfrm>
                <a:off x="2805" y="2604"/>
                <a:ext cx="3" cy="3"/>
              </a:xfrm>
              <a:custGeom>
                <a:avLst/>
                <a:gdLst>
                  <a:gd name="T0" fmla="*/ 0 w 3"/>
                  <a:gd name="T1" fmla="*/ 0 h 3"/>
                  <a:gd name="T2" fmla="*/ 3 w 3"/>
                  <a:gd name="T3" fmla="*/ 3 h 3"/>
                  <a:gd name="T4" fmla="*/ 3 w 3"/>
                  <a:gd name="T5" fmla="*/ 3 h 3"/>
                  <a:gd name="T6" fmla="*/ 3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76" name="Freeform 1">
                <a:extLst>
                  <a:ext uri="{FF2B5EF4-FFF2-40B4-BE49-F238E27FC236}">
                    <a16:creationId xmlns:a16="http://schemas.microsoft.com/office/drawing/2014/main" id="{6088854C-1D6D-4D64-ABFA-772F2646706B}"/>
                  </a:ext>
                </a:extLst>
              </p:cNvPr>
              <p:cNvSpPr>
                <a:spLocks/>
              </p:cNvSpPr>
              <p:nvPr/>
            </p:nvSpPr>
            <p:spPr bwMode="auto">
              <a:xfrm>
                <a:off x="2808" y="2587"/>
                <a:ext cx="3" cy="20"/>
              </a:xfrm>
              <a:custGeom>
                <a:avLst/>
                <a:gdLst>
                  <a:gd name="T0" fmla="*/ 0 w 3"/>
                  <a:gd name="T1" fmla="*/ 20 h 20"/>
                  <a:gd name="T2" fmla="*/ 0 w 3"/>
                  <a:gd name="T3" fmla="*/ 17 h 20"/>
                  <a:gd name="T4" fmla="*/ 0 w 3"/>
                  <a:gd name="T5" fmla="*/ 12 h 20"/>
                  <a:gd name="T6" fmla="*/ 3 w 3"/>
                  <a:gd name="T7" fmla="*/ 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0">
                    <a:moveTo>
                      <a:pt x="0" y="20"/>
                    </a:moveTo>
                    <a:lnTo>
                      <a:pt x="0" y="17"/>
                    </a:lnTo>
                    <a:lnTo>
                      <a:pt x="0" y="12"/>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77" name="Freeform 2">
                <a:extLst>
                  <a:ext uri="{FF2B5EF4-FFF2-40B4-BE49-F238E27FC236}">
                    <a16:creationId xmlns:a16="http://schemas.microsoft.com/office/drawing/2014/main" id="{031EB096-DBE0-4590-B316-6A3B7791433B}"/>
                  </a:ext>
                </a:extLst>
              </p:cNvPr>
              <p:cNvSpPr>
                <a:spLocks/>
              </p:cNvSpPr>
              <p:nvPr/>
            </p:nvSpPr>
            <p:spPr bwMode="auto">
              <a:xfrm>
                <a:off x="2811" y="2564"/>
                <a:ext cx="3" cy="23"/>
              </a:xfrm>
              <a:custGeom>
                <a:avLst/>
                <a:gdLst>
                  <a:gd name="T0" fmla="*/ 0 w 3"/>
                  <a:gd name="T1" fmla="*/ 23 h 23"/>
                  <a:gd name="T2" fmla="*/ 0 w 3"/>
                  <a:gd name="T3" fmla="*/ 12 h 23"/>
                  <a:gd name="T4" fmla="*/ 3 w 3"/>
                  <a:gd name="T5" fmla="*/ 0 h 23"/>
                  <a:gd name="T6" fmla="*/ 0 60000 65536"/>
                  <a:gd name="T7" fmla="*/ 0 60000 65536"/>
                  <a:gd name="T8" fmla="*/ 0 60000 65536"/>
                </a:gdLst>
                <a:ahLst/>
                <a:cxnLst>
                  <a:cxn ang="T6">
                    <a:pos x="T0" y="T1"/>
                  </a:cxn>
                  <a:cxn ang="T7">
                    <a:pos x="T2" y="T3"/>
                  </a:cxn>
                  <a:cxn ang="T8">
                    <a:pos x="T4" y="T5"/>
                  </a:cxn>
                </a:cxnLst>
                <a:rect l="0" t="0" r="r" b="b"/>
                <a:pathLst>
                  <a:path w="3" h="23">
                    <a:moveTo>
                      <a:pt x="0" y="23"/>
                    </a:moveTo>
                    <a:lnTo>
                      <a:pt x="0" y="12"/>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78" name="Freeform 3">
                <a:extLst>
                  <a:ext uri="{FF2B5EF4-FFF2-40B4-BE49-F238E27FC236}">
                    <a16:creationId xmlns:a16="http://schemas.microsoft.com/office/drawing/2014/main" id="{D3C2B63B-72CA-4C81-B0CA-DD25D3F26690}"/>
                  </a:ext>
                </a:extLst>
              </p:cNvPr>
              <p:cNvSpPr>
                <a:spLocks/>
              </p:cNvSpPr>
              <p:nvPr/>
            </p:nvSpPr>
            <p:spPr bwMode="auto">
              <a:xfrm>
                <a:off x="2814" y="2555"/>
                <a:ext cx="6" cy="9"/>
              </a:xfrm>
              <a:custGeom>
                <a:avLst/>
                <a:gdLst>
                  <a:gd name="T0" fmla="*/ 0 w 6"/>
                  <a:gd name="T1" fmla="*/ 9 h 9"/>
                  <a:gd name="T2" fmla="*/ 3 w 6"/>
                  <a:gd name="T3" fmla="*/ 3 h 9"/>
                  <a:gd name="T4" fmla="*/ 6 w 6"/>
                  <a:gd name="T5" fmla="*/ 0 h 9"/>
                  <a:gd name="T6" fmla="*/ 0 60000 65536"/>
                  <a:gd name="T7" fmla="*/ 0 60000 65536"/>
                  <a:gd name="T8" fmla="*/ 0 60000 65536"/>
                </a:gdLst>
                <a:ahLst/>
                <a:cxnLst>
                  <a:cxn ang="T6">
                    <a:pos x="T0" y="T1"/>
                  </a:cxn>
                  <a:cxn ang="T7">
                    <a:pos x="T2" y="T3"/>
                  </a:cxn>
                  <a:cxn ang="T8">
                    <a:pos x="T4" y="T5"/>
                  </a:cxn>
                </a:cxnLst>
                <a:rect l="0" t="0" r="r" b="b"/>
                <a:pathLst>
                  <a:path w="6" h="9">
                    <a:moveTo>
                      <a:pt x="0" y="9"/>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79" name="Freeform 4">
                <a:extLst>
                  <a:ext uri="{FF2B5EF4-FFF2-40B4-BE49-F238E27FC236}">
                    <a16:creationId xmlns:a16="http://schemas.microsoft.com/office/drawing/2014/main" id="{42C3863B-E94C-4982-849D-F85A2C26D877}"/>
                  </a:ext>
                </a:extLst>
              </p:cNvPr>
              <p:cNvSpPr>
                <a:spLocks/>
              </p:cNvSpPr>
              <p:nvPr/>
            </p:nvSpPr>
            <p:spPr bwMode="auto">
              <a:xfrm>
                <a:off x="2820" y="2550"/>
                <a:ext cx="2" cy="5"/>
              </a:xfrm>
              <a:custGeom>
                <a:avLst/>
                <a:gdLst>
                  <a:gd name="T0" fmla="*/ 0 w 2"/>
                  <a:gd name="T1" fmla="*/ 5 h 5"/>
                  <a:gd name="T2" fmla="*/ 2 w 2"/>
                  <a:gd name="T3" fmla="*/ 2 h 5"/>
                  <a:gd name="T4" fmla="*/ 2 w 2"/>
                  <a:gd name="T5" fmla="*/ 0 h 5"/>
                  <a:gd name="T6" fmla="*/ 0 60000 65536"/>
                  <a:gd name="T7" fmla="*/ 0 60000 65536"/>
                  <a:gd name="T8" fmla="*/ 0 60000 65536"/>
                </a:gdLst>
                <a:ahLst/>
                <a:cxnLst>
                  <a:cxn ang="T6">
                    <a:pos x="T0" y="T1"/>
                  </a:cxn>
                  <a:cxn ang="T7">
                    <a:pos x="T2" y="T3"/>
                  </a:cxn>
                  <a:cxn ang="T8">
                    <a:pos x="T4" y="T5"/>
                  </a:cxn>
                </a:cxnLst>
                <a:rect l="0" t="0" r="r" b="b"/>
                <a:pathLst>
                  <a:path w="2" h="5">
                    <a:moveTo>
                      <a:pt x="0" y="5"/>
                    </a:moveTo>
                    <a:lnTo>
                      <a:pt x="2" y="2"/>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80" name="Freeform 5">
                <a:extLst>
                  <a:ext uri="{FF2B5EF4-FFF2-40B4-BE49-F238E27FC236}">
                    <a16:creationId xmlns:a16="http://schemas.microsoft.com/office/drawing/2014/main" id="{87D34290-D922-417E-A483-DF82BBBCBBE6}"/>
                  </a:ext>
                </a:extLst>
              </p:cNvPr>
              <p:cNvSpPr>
                <a:spLocks/>
              </p:cNvSpPr>
              <p:nvPr/>
            </p:nvSpPr>
            <p:spPr bwMode="auto">
              <a:xfrm>
                <a:off x="2822" y="2535"/>
                <a:ext cx="3" cy="15"/>
              </a:xfrm>
              <a:custGeom>
                <a:avLst/>
                <a:gdLst>
                  <a:gd name="T0" fmla="*/ 0 w 3"/>
                  <a:gd name="T1" fmla="*/ 15 h 15"/>
                  <a:gd name="T2" fmla="*/ 0 w 3"/>
                  <a:gd name="T3" fmla="*/ 9 h 15"/>
                  <a:gd name="T4" fmla="*/ 3 w 3"/>
                  <a:gd name="T5" fmla="*/ 0 h 15"/>
                  <a:gd name="T6" fmla="*/ 0 60000 65536"/>
                  <a:gd name="T7" fmla="*/ 0 60000 65536"/>
                  <a:gd name="T8" fmla="*/ 0 60000 65536"/>
                </a:gdLst>
                <a:ahLst/>
                <a:cxnLst>
                  <a:cxn ang="T6">
                    <a:pos x="T0" y="T1"/>
                  </a:cxn>
                  <a:cxn ang="T7">
                    <a:pos x="T2" y="T3"/>
                  </a:cxn>
                  <a:cxn ang="T8">
                    <a:pos x="T4" y="T5"/>
                  </a:cxn>
                </a:cxnLst>
                <a:rect l="0" t="0" r="r" b="b"/>
                <a:pathLst>
                  <a:path w="3" h="15">
                    <a:moveTo>
                      <a:pt x="0" y="15"/>
                    </a:moveTo>
                    <a:lnTo>
                      <a:pt x="0" y="9"/>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81" name="Freeform 6">
                <a:extLst>
                  <a:ext uri="{FF2B5EF4-FFF2-40B4-BE49-F238E27FC236}">
                    <a16:creationId xmlns:a16="http://schemas.microsoft.com/office/drawing/2014/main" id="{8EA1B610-7C50-4B32-A1A2-4565E2C48A15}"/>
                  </a:ext>
                </a:extLst>
              </p:cNvPr>
              <p:cNvSpPr>
                <a:spLocks/>
              </p:cNvSpPr>
              <p:nvPr/>
            </p:nvSpPr>
            <p:spPr bwMode="auto">
              <a:xfrm>
                <a:off x="2825" y="2524"/>
                <a:ext cx="3" cy="11"/>
              </a:xfrm>
              <a:custGeom>
                <a:avLst/>
                <a:gdLst>
                  <a:gd name="T0" fmla="*/ 0 w 3"/>
                  <a:gd name="T1" fmla="*/ 11 h 11"/>
                  <a:gd name="T2" fmla="*/ 0 w 3"/>
                  <a:gd name="T3" fmla="*/ 5 h 11"/>
                  <a:gd name="T4" fmla="*/ 3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0" y="11"/>
                    </a:moveTo>
                    <a:lnTo>
                      <a:pt x="0" y="5"/>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82" name="Freeform 7">
                <a:extLst>
                  <a:ext uri="{FF2B5EF4-FFF2-40B4-BE49-F238E27FC236}">
                    <a16:creationId xmlns:a16="http://schemas.microsoft.com/office/drawing/2014/main" id="{394FC02F-8776-4CFD-9E9F-F578A1DC7B2A}"/>
                  </a:ext>
                </a:extLst>
              </p:cNvPr>
              <p:cNvSpPr>
                <a:spLocks/>
              </p:cNvSpPr>
              <p:nvPr/>
            </p:nvSpPr>
            <p:spPr bwMode="auto">
              <a:xfrm>
                <a:off x="2828" y="2524"/>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83" name="Freeform 8">
                <a:extLst>
                  <a:ext uri="{FF2B5EF4-FFF2-40B4-BE49-F238E27FC236}">
                    <a16:creationId xmlns:a16="http://schemas.microsoft.com/office/drawing/2014/main" id="{FB068935-F1EE-4C27-9E06-4B0BD3F54258}"/>
                  </a:ext>
                </a:extLst>
              </p:cNvPr>
              <p:cNvSpPr>
                <a:spLocks/>
              </p:cNvSpPr>
              <p:nvPr/>
            </p:nvSpPr>
            <p:spPr bwMode="auto">
              <a:xfrm>
                <a:off x="2831" y="2512"/>
                <a:ext cx="6" cy="12"/>
              </a:xfrm>
              <a:custGeom>
                <a:avLst/>
                <a:gdLst>
                  <a:gd name="T0" fmla="*/ 0 w 6"/>
                  <a:gd name="T1" fmla="*/ 12 h 12"/>
                  <a:gd name="T2" fmla="*/ 3 w 6"/>
                  <a:gd name="T3" fmla="*/ 6 h 12"/>
                  <a:gd name="T4" fmla="*/ 6 w 6"/>
                  <a:gd name="T5" fmla="*/ 0 h 12"/>
                  <a:gd name="T6" fmla="*/ 0 60000 65536"/>
                  <a:gd name="T7" fmla="*/ 0 60000 65536"/>
                  <a:gd name="T8" fmla="*/ 0 60000 65536"/>
                </a:gdLst>
                <a:ahLst/>
                <a:cxnLst>
                  <a:cxn ang="T6">
                    <a:pos x="T0" y="T1"/>
                  </a:cxn>
                  <a:cxn ang="T7">
                    <a:pos x="T2" y="T3"/>
                  </a:cxn>
                  <a:cxn ang="T8">
                    <a:pos x="T4" y="T5"/>
                  </a:cxn>
                </a:cxnLst>
                <a:rect l="0" t="0" r="r" b="b"/>
                <a:pathLst>
                  <a:path w="6" h="12">
                    <a:moveTo>
                      <a:pt x="0" y="12"/>
                    </a:moveTo>
                    <a:lnTo>
                      <a:pt x="3" y="6"/>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84" name="Freeform 9">
                <a:extLst>
                  <a:ext uri="{FF2B5EF4-FFF2-40B4-BE49-F238E27FC236}">
                    <a16:creationId xmlns:a16="http://schemas.microsoft.com/office/drawing/2014/main" id="{24DAE5C4-C1A9-4F05-B7E7-583F2DCC186D}"/>
                  </a:ext>
                </a:extLst>
              </p:cNvPr>
              <p:cNvSpPr>
                <a:spLocks/>
              </p:cNvSpPr>
              <p:nvPr/>
            </p:nvSpPr>
            <p:spPr bwMode="auto">
              <a:xfrm>
                <a:off x="2837" y="2498"/>
                <a:ext cx="3" cy="14"/>
              </a:xfrm>
              <a:custGeom>
                <a:avLst/>
                <a:gdLst>
                  <a:gd name="T0" fmla="*/ 0 w 3"/>
                  <a:gd name="T1" fmla="*/ 14 h 14"/>
                  <a:gd name="T2" fmla="*/ 3 w 3"/>
                  <a:gd name="T3" fmla="*/ 6 h 14"/>
                  <a:gd name="T4" fmla="*/ 3 w 3"/>
                  <a:gd name="T5" fmla="*/ 0 h 14"/>
                  <a:gd name="T6" fmla="*/ 0 60000 65536"/>
                  <a:gd name="T7" fmla="*/ 0 60000 65536"/>
                  <a:gd name="T8" fmla="*/ 0 60000 65536"/>
                </a:gdLst>
                <a:ahLst/>
                <a:cxnLst>
                  <a:cxn ang="T6">
                    <a:pos x="T0" y="T1"/>
                  </a:cxn>
                  <a:cxn ang="T7">
                    <a:pos x="T2" y="T3"/>
                  </a:cxn>
                  <a:cxn ang="T8">
                    <a:pos x="T4" y="T5"/>
                  </a:cxn>
                </a:cxnLst>
                <a:rect l="0" t="0" r="r" b="b"/>
                <a:pathLst>
                  <a:path w="3" h="14">
                    <a:moveTo>
                      <a:pt x="0" y="14"/>
                    </a:move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85" name="Freeform 10">
                <a:extLst>
                  <a:ext uri="{FF2B5EF4-FFF2-40B4-BE49-F238E27FC236}">
                    <a16:creationId xmlns:a16="http://schemas.microsoft.com/office/drawing/2014/main" id="{BDE21A71-6704-4A16-AE0A-5E9369CB371C}"/>
                  </a:ext>
                </a:extLst>
              </p:cNvPr>
              <p:cNvSpPr>
                <a:spLocks/>
              </p:cNvSpPr>
              <p:nvPr/>
            </p:nvSpPr>
            <p:spPr bwMode="auto">
              <a:xfrm>
                <a:off x="2840" y="2489"/>
                <a:ext cx="3" cy="9"/>
              </a:xfrm>
              <a:custGeom>
                <a:avLst/>
                <a:gdLst>
                  <a:gd name="T0" fmla="*/ 0 w 3"/>
                  <a:gd name="T1" fmla="*/ 9 h 9"/>
                  <a:gd name="T2" fmla="*/ 0 w 3"/>
                  <a:gd name="T3" fmla="*/ 3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86" name="Freeform 11">
                <a:extLst>
                  <a:ext uri="{FF2B5EF4-FFF2-40B4-BE49-F238E27FC236}">
                    <a16:creationId xmlns:a16="http://schemas.microsoft.com/office/drawing/2014/main" id="{7C102099-5CDE-4E28-8632-493EAB6FF11E}"/>
                  </a:ext>
                </a:extLst>
              </p:cNvPr>
              <p:cNvSpPr>
                <a:spLocks/>
              </p:cNvSpPr>
              <p:nvPr/>
            </p:nvSpPr>
            <p:spPr bwMode="auto">
              <a:xfrm>
                <a:off x="2843" y="2478"/>
                <a:ext cx="2" cy="11"/>
              </a:xfrm>
              <a:custGeom>
                <a:avLst/>
                <a:gdLst>
                  <a:gd name="T0" fmla="*/ 0 w 2"/>
                  <a:gd name="T1" fmla="*/ 11 h 11"/>
                  <a:gd name="T2" fmla="*/ 0 w 2"/>
                  <a:gd name="T3" fmla="*/ 5 h 11"/>
                  <a:gd name="T4" fmla="*/ 2 w 2"/>
                  <a:gd name="T5" fmla="*/ 0 h 11"/>
                  <a:gd name="T6" fmla="*/ 0 60000 65536"/>
                  <a:gd name="T7" fmla="*/ 0 60000 65536"/>
                  <a:gd name="T8" fmla="*/ 0 60000 65536"/>
                </a:gdLst>
                <a:ahLst/>
                <a:cxnLst>
                  <a:cxn ang="T6">
                    <a:pos x="T0" y="T1"/>
                  </a:cxn>
                  <a:cxn ang="T7">
                    <a:pos x="T2" y="T3"/>
                  </a:cxn>
                  <a:cxn ang="T8">
                    <a:pos x="T4" y="T5"/>
                  </a:cxn>
                </a:cxnLst>
                <a:rect l="0" t="0" r="r" b="b"/>
                <a:pathLst>
                  <a:path w="2" h="11">
                    <a:moveTo>
                      <a:pt x="0" y="11"/>
                    </a:moveTo>
                    <a:lnTo>
                      <a:pt x="0" y="5"/>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87" name="Freeform 12">
                <a:extLst>
                  <a:ext uri="{FF2B5EF4-FFF2-40B4-BE49-F238E27FC236}">
                    <a16:creationId xmlns:a16="http://schemas.microsoft.com/office/drawing/2014/main" id="{352F94D8-2FAB-4432-84B9-83B18E853E09}"/>
                  </a:ext>
                </a:extLst>
              </p:cNvPr>
              <p:cNvSpPr>
                <a:spLocks/>
              </p:cNvSpPr>
              <p:nvPr/>
            </p:nvSpPr>
            <p:spPr bwMode="auto">
              <a:xfrm>
                <a:off x="2845" y="2472"/>
                <a:ext cx="6" cy="6"/>
              </a:xfrm>
              <a:custGeom>
                <a:avLst/>
                <a:gdLst>
                  <a:gd name="T0" fmla="*/ 0 w 6"/>
                  <a:gd name="T1" fmla="*/ 6 h 6"/>
                  <a:gd name="T2" fmla="*/ 3 w 6"/>
                  <a:gd name="T3" fmla="*/ 3 h 6"/>
                  <a:gd name="T4" fmla="*/ 6 w 6"/>
                  <a:gd name="T5" fmla="*/ 0 h 6"/>
                  <a:gd name="T6" fmla="*/ 0 60000 65536"/>
                  <a:gd name="T7" fmla="*/ 0 60000 65536"/>
                  <a:gd name="T8" fmla="*/ 0 60000 65536"/>
                </a:gdLst>
                <a:ahLst/>
                <a:cxnLst>
                  <a:cxn ang="T6">
                    <a:pos x="T0" y="T1"/>
                  </a:cxn>
                  <a:cxn ang="T7">
                    <a:pos x="T2" y="T3"/>
                  </a:cxn>
                  <a:cxn ang="T8">
                    <a:pos x="T4" y="T5"/>
                  </a:cxn>
                </a:cxnLst>
                <a:rect l="0" t="0" r="r" b="b"/>
                <a:pathLst>
                  <a:path w="6" h="6">
                    <a:moveTo>
                      <a:pt x="0" y="6"/>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88" name="Line 13">
                <a:extLst>
                  <a:ext uri="{FF2B5EF4-FFF2-40B4-BE49-F238E27FC236}">
                    <a16:creationId xmlns:a16="http://schemas.microsoft.com/office/drawing/2014/main" id="{E7A9DB48-1318-4873-B14B-57DC7D971BB8}"/>
                  </a:ext>
                </a:extLst>
              </p:cNvPr>
              <p:cNvSpPr>
                <a:spLocks noChangeShapeType="1"/>
              </p:cNvSpPr>
              <p:nvPr/>
            </p:nvSpPr>
            <p:spPr bwMode="auto">
              <a:xfrm flipV="1">
                <a:off x="2851" y="2466"/>
                <a:ext cx="3" cy="6"/>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9" name="Line 14">
                <a:extLst>
                  <a:ext uri="{FF2B5EF4-FFF2-40B4-BE49-F238E27FC236}">
                    <a16:creationId xmlns:a16="http://schemas.microsoft.com/office/drawing/2014/main" id="{3FC22710-494E-4CFF-8B9A-38C46D38A4AD}"/>
                  </a:ext>
                </a:extLst>
              </p:cNvPr>
              <p:cNvSpPr>
                <a:spLocks noChangeShapeType="1"/>
              </p:cNvSpPr>
              <p:nvPr/>
            </p:nvSpPr>
            <p:spPr bwMode="auto">
              <a:xfrm flipV="1">
                <a:off x="2854" y="2463"/>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0" name="Freeform 15">
                <a:extLst>
                  <a:ext uri="{FF2B5EF4-FFF2-40B4-BE49-F238E27FC236}">
                    <a16:creationId xmlns:a16="http://schemas.microsoft.com/office/drawing/2014/main" id="{C089891A-42AD-4486-BEC2-2433B301ACD7}"/>
                  </a:ext>
                </a:extLst>
              </p:cNvPr>
              <p:cNvSpPr>
                <a:spLocks/>
              </p:cNvSpPr>
              <p:nvPr/>
            </p:nvSpPr>
            <p:spPr bwMode="auto">
              <a:xfrm>
                <a:off x="2857" y="2457"/>
                <a:ext cx="3" cy="6"/>
              </a:xfrm>
              <a:custGeom>
                <a:avLst/>
                <a:gdLst>
                  <a:gd name="T0" fmla="*/ 0 w 3"/>
                  <a:gd name="T1" fmla="*/ 6 h 6"/>
                  <a:gd name="T2" fmla="*/ 0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91" name="Freeform 16">
                <a:extLst>
                  <a:ext uri="{FF2B5EF4-FFF2-40B4-BE49-F238E27FC236}">
                    <a16:creationId xmlns:a16="http://schemas.microsoft.com/office/drawing/2014/main" id="{A733AECB-A4B8-45BC-8D46-0429C90D2B94}"/>
                  </a:ext>
                </a:extLst>
              </p:cNvPr>
              <p:cNvSpPr>
                <a:spLocks/>
              </p:cNvSpPr>
              <p:nvPr/>
            </p:nvSpPr>
            <p:spPr bwMode="auto">
              <a:xfrm>
                <a:off x="2860" y="2457"/>
                <a:ext cx="6" cy="3"/>
              </a:xfrm>
              <a:custGeom>
                <a:avLst/>
                <a:gdLst>
                  <a:gd name="T0" fmla="*/ 0 w 6"/>
                  <a:gd name="T1" fmla="*/ 0 h 3"/>
                  <a:gd name="T2" fmla="*/ 0 w 6"/>
                  <a:gd name="T3" fmla="*/ 0 h 3"/>
                  <a:gd name="T4" fmla="*/ 3 w 6"/>
                  <a:gd name="T5" fmla="*/ 3 h 3"/>
                  <a:gd name="T6" fmla="*/ 6 w 6"/>
                  <a:gd name="T7" fmla="*/ 3 h 3"/>
                  <a:gd name="T8" fmla="*/ 6 w 6"/>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
                    <a:moveTo>
                      <a:pt x="0" y="0"/>
                    </a:moveTo>
                    <a:lnTo>
                      <a:pt x="0" y="0"/>
                    </a:lnTo>
                    <a:lnTo>
                      <a:pt x="3" y="3"/>
                    </a:lnTo>
                    <a:lnTo>
                      <a:pt x="6"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92" name="Freeform 17">
                <a:extLst>
                  <a:ext uri="{FF2B5EF4-FFF2-40B4-BE49-F238E27FC236}">
                    <a16:creationId xmlns:a16="http://schemas.microsoft.com/office/drawing/2014/main" id="{1357714B-7BFA-496F-BEA9-826F92526A92}"/>
                  </a:ext>
                </a:extLst>
              </p:cNvPr>
              <p:cNvSpPr>
                <a:spLocks/>
              </p:cNvSpPr>
              <p:nvPr/>
            </p:nvSpPr>
            <p:spPr bwMode="auto">
              <a:xfrm>
                <a:off x="2866" y="2443"/>
                <a:ext cx="2" cy="17"/>
              </a:xfrm>
              <a:custGeom>
                <a:avLst/>
                <a:gdLst>
                  <a:gd name="T0" fmla="*/ 0 w 2"/>
                  <a:gd name="T1" fmla="*/ 17 h 17"/>
                  <a:gd name="T2" fmla="*/ 0 w 2"/>
                  <a:gd name="T3" fmla="*/ 14 h 17"/>
                  <a:gd name="T4" fmla="*/ 2 w 2"/>
                  <a:gd name="T5" fmla="*/ 9 h 17"/>
                  <a:gd name="T6" fmla="*/ 2 w 2"/>
                  <a:gd name="T7" fmla="*/ 3 h 17"/>
                  <a:gd name="T8" fmla="*/ 2 w 2"/>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7">
                    <a:moveTo>
                      <a:pt x="0" y="17"/>
                    </a:moveTo>
                    <a:lnTo>
                      <a:pt x="0" y="14"/>
                    </a:lnTo>
                    <a:lnTo>
                      <a:pt x="2" y="9"/>
                    </a:lnTo>
                    <a:lnTo>
                      <a:pt x="2" y="3"/>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93" name="Freeform 18">
                <a:extLst>
                  <a:ext uri="{FF2B5EF4-FFF2-40B4-BE49-F238E27FC236}">
                    <a16:creationId xmlns:a16="http://schemas.microsoft.com/office/drawing/2014/main" id="{F970CB0C-C3DA-4281-A19E-04534827CD51}"/>
                  </a:ext>
                </a:extLst>
              </p:cNvPr>
              <p:cNvSpPr>
                <a:spLocks/>
              </p:cNvSpPr>
              <p:nvPr/>
            </p:nvSpPr>
            <p:spPr bwMode="auto">
              <a:xfrm>
                <a:off x="2868" y="2434"/>
                <a:ext cx="3" cy="9"/>
              </a:xfrm>
              <a:custGeom>
                <a:avLst/>
                <a:gdLst>
                  <a:gd name="T0" fmla="*/ 0 w 3"/>
                  <a:gd name="T1" fmla="*/ 9 h 9"/>
                  <a:gd name="T2" fmla="*/ 0 w 3"/>
                  <a:gd name="T3" fmla="*/ 3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94" name="Freeform 19">
                <a:extLst>
                  <a:ext uri="{FF2B5EF4-FFF2-40B4-BE49-F238E27FC236}">
                    <a16:creationId xmlns:a16="http://schemas.microsoft.com/office/drawing/2014/main" id="{6A19D7BC-1314-4A0F-95F9-CF4EAB99AA16}"/>
                  </a:ext>
                </a:extLst>
              </p:cNvPr>
              <p:cNvSpPr>
                <a:spLocks/>
              </p:cNvSpPr>
              <p:nvPr/>
            </p:nvSpPr>
            <p:spPr bwMode="auto">
              <a:xfrm>
                <a:off x="2871" y="2420"/>
                <a:ext cx="3" cy="14"/>
              </a:xfrm>
              <a:custGeom>
                <a:avLst/>
                <a:gdLst>
                  <a:gd name="T0" fmla="*/ 0 w 3"/>
                  <a:gd name="T1" fmla="*/ 14 h 14"/>
                  <a:gd name="T2" fmla="*/ 0 w 3"/>
                  <a:gd name="T3" fmla="*/ 9 h 14"/>
                  <a:gd name="T4" fmla="*/ 3 w 3"/>
                  <a:gd name="T5" fmla="*/ 0 h 14"/>
                  <a:gd name="T6" fmla="*/ 0 60000 65536"/>
                  <a:gd name="T7" fmla="*/ 0 60000 65536"/>
                  <a:gd name="T8" fmla="*/ 0 60000 65536"/>
                </a:gdLst>
                <a:ahLst/>
                <a:cxnLst>
                  <a:cxn ang="T6">
                    <a:pos x="T0" y="T1"/>
                  </a:cxn>
                  <a:cxn ang="T7">
                    <a:pos x="T2" y="T3"/>
                  </a:cxn>
                  <a:cxn ang="T8">
                    <a:pos x="T4" y="T5"/>
                  </a:cxn>
                </a:cxnLst>
                <a:rect l="0" t="0" r="r" b="b"/>
                <a:pathLst>
                  <a:path w="3" h="14">
                    <a:moveTo>
                      <a:pt x="0" y="14"/>
                    </a:moveTo>
                    <a:lnTo>
                      <a:pt x="0" y="9"/>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95" name="Freeform 20">
                <a:extLst>
                  <a:ext uri="{FF2B5EF4-FFF2-40B4-BE49-F238E27FC236}">
                    <a16:creationId xmlns:a16="http://schemas.microsoft.com/office/drawing/2014/main" id="{7520A910-EAA3-49D4-B0F7-F121869CE629}"/>
                  </a:ext>
                </a:extLst>
              </p:cNvPr>
              <p:cNvSpPr>
                <a:spLocks/>
              </p:cNvSpPr>
              <p:nvPr/>
            </p:nvSpPr>
            <p:spPr bwMode="auto">
              <a:xfrm>
                <a:off x="2874" y="2408"/>
                <a:ext cx="6" cy="12"/>
              </a:xfrm>
              <a:custGeom>
                <a:avLst/>
                <a:gdLst>
                  <a:gd name="T0" fmla="*/ 0 w 6"/>
                  <a:gd name="T1" fmla="*/ 12 h 12"/>
                  <a:gd name="T2" fmla="*/ 3 w 6"/>
                  <a:gd name="T3" fmla="*/ 6 h 12"/>
                  <a:gd name="T4" fmla="*/ 6 w 6"/>
                  <a:gd name="T5" fmla="*/ 0 h 12"/>
                  <a:gd name="T6" fmla="*/ 0 60000 65536"/>
                  <a:gd name="T7" fmla="*/ 0 60000 65536"/>
                  <a:gd name="T8" fmla="*/ 0 60000 65536"/>
                </a:gdLst>
                <a:ahLst/>
                <a:cxnLst>
                  <a:cxn ang="T6">
                    <a:pos x="T0" y="T1"/>
                  </a:cxn>
                  <a:cxn ang="T7">
                    <a:pos x="T2" y="T3"/>
                  </a:cxn>
                  <a:cxn ang="T8">
                    <a:pos x="T4" y="T5"/>
                  </a:cxn>
                </a:cxnLst>
                <a:rect l="0" t="0" r="r" b="b"/>
                <a:pathLst>
                  <a:path w="6" h="12">
                    <a:moveTo>
                      <a:pt x="0" y="12"/>
                    </a:moveTo>
                    <a:lnTo>
                      <a:pt x="3" y="6"/>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96" name="Freeform 21">
                <a:extLst>
                  <a:ext uri="{FF2B5EF4-FFF2-40B4-BE49-F238E27FC236}">
                    <a16:creationId xmlns:a16="http://schemas.microsoft.com/office/drawing/2014/main" id="{748626C0-91A4-453F-8C1B-64BBFCE8C3B1}"/>
                  </a:ext>
                </a:extLst>
              </p:cNvPr>
              <p:cNvSpPr>
                <a:spLocks/>
              </p:cNvSpPr>
              <p:nvPr/>
            </p:nvSpPr>
            <p:spPr bwMode="auto">
              <a:xfrm>
                <a:off x="2880" y="2391"/>
                <a:ext cx="3" cy="17"/>
              </a:xfrm>
              <a:custGeom>
                <a:avLst/>
                <a:gdLst>
                  <a:gd name="T0" fmla="*/ 0 w 3"/>
                  <a:gd name="T1" fmla="*/ 17 h 17"/>
                  <a:gd name="T2" fmla="*/ 0 w 3"/>
                  <a:gd name="T3" fmla="*/ 12 h 17"/>
                  <a:gd name="T4" fmla="*/ 3 w 3"/>
                  <a:gd name="T5" fmla="*/ 9 h 17"/>
                  <a:gd name="T6" fmla="*/ 3 w 3"/>
                  <a:gd name="T7" fmla="*/ 3 h 17"/>
                  <a:gd name="T8" fmla="*/ 3 w 3"/>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7">
                    <a:moveTo>
                      <a:pt x="0" y="17"/>
                    </a:moveTo>
                    <a:lnTo>
                      <a:pt x="0" y="12"/>
                    </a:lnTo>
                    <a:lnTo>
                      <a:pt x="3" y="9"/>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97" name="Freeform 22">
                <a:extLst>
                  <a:ext uri="{FF2B5EF4-FFF2-40B4-BE49-F238E27FC236}">
                    <a16:creationId xmlns:a16="http://schemas.microsoft.com/office/drawing/2014/main" id="{20D195A9-33BA-449F-BC13-4B1BDB5AE2A4}"/>
                  </a:ext>
                </a:extLst>
              </p:cNvPr>
              <p:cNvSpPr>
                <a:spLocks/>
              </p:cNvSpPr>
              <p:nvPr/>
            </p:nvSpPr>
            <p:spPr bwMode="auto">
              <a:xfrm>
                <a:off x="2883" y="2391"/>
                <a:ext cx="3" cy="9"/>
              </a:xfrm>
              <a:custGeom>
                <a:avLst/>
                <a:gdLst>
                  <a:gd name="T0" fmla="*/ 0 w 3"/>
                  <a:gd name="T1" fmla="*/ 0 h 9"/>
                  <a:gd name="T2" fmla="*/ 0 w 3"/>
                  <a:gd name="T3" fmla="*/ 0 h 9"/>
                  <a:gd name="T4" fmla="*/ 0 w 3"/>
                  <a:gd name="T5" fmla="*/ 6 h 9"/>
                  <a:gd name="T6" fmla="*/ 3 w 3"/>
                  <a:gd name="T7" fmla="*/ 9 h 9"/>
                  <a:gd name="T8" fmla="*/ 3 w 3"/>
                  <a:gd name="T9" fmla="*/ 9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9">
                    <a:moveTo>
                      <a:pt x="0" y="0"/>
                    </a:moveTo>
                    <a:lnTo>
                      <a:pt x="0" y="0"/>
                    </a:lnTo>
                    <a:lnTo>
                      <a:pt x="0" y="6"/>
                    </a:lnTo>
                    <a:lnTo>
                      <a:pt x="3"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98" name="Freeform 23">
                <a:extLst>
                  <a:ext uri="{FF2B5EF4-FFF2-40B4-BE49-F238E27FC236}">
                    <a16:creationId xmlns:a16="http://schemas.microsoft.com/office/drawing/2014/main" id="{81B5F297-B253-4141-91C3-F783B5457D74}"/>
                  </a:ext>
                </a:extLst>
              </p:cNvPr>
              <p:cNvSpPr>
                <a:spLocks/>
              </p:cNvSpPr>
              <p:nvPr/>
            </p:nvSpPr>
            <p:spPr bwMode="auto">
              <a:xfrm>
                <a:off x="2886" y="2380"/>
                <a:ext cx="3" cy="20"/>
              </a:xfrm>
              <a:custGeom>
                <a:avLst/>
                <a:gdLst>
                  <a:gd name="T0" fmla="*/ 0 w 3"/>
                  <a:gd name="T1" fmla="*/ 20 h 20"/>
                  <a:gd name="T2" fmla="*/ 0 w 3"/>
                  <a:gd name="T3" fmla="*/ 17 h 20"/>
                  <a:gd name="T4" fmla="*/ 0 w 3"/>
                  <a:gd name="T5" fmla="*/ 11 h 20"/>
                  <a:gd name="T6" fmla="*/ 3 w 3"/>
                  <a:gd name="T7" fmla="*/ 5 h 20"/>
                  <a:gd name="T8" fmla="*/ 3 w 3"/>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0">
                    <a:moveTo>
                      <a:pt x="0" y="20"/>
                    </a:moveTo>
                    <a:lnTo>
                      <a:pt x="0" y="17"/>
                    </a:lnTo>
                    <a:lnTo>
                      <a:pt x="0" y="11"/>
                    </a:lnTo>
                    <a:lnTo>
                      <a:pt x="3" y="5"/>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99" name="Freeform 24">
                <a:extLst>
                  <a:ext uri="{FF2B5EF4-FFF2-40B4-BE49-F238E27FC236}">
                    <a16:creationId xmlns:a16="http://schemas.microsoft.com/office/drawing/2014/main" id="{8CCF35A2-6F32-4C6C-8A33-AB7C5F4DFAE0}"/>
                  </a:ext>
                </a:extLst>
              </p:cNvPr>
              <p:cNvSpPr>
                <a:spLocks/>
              </p:cNvSpPr>
              <p:nvPr/>
            </p:nvSpPr>
            <p:spPr bwMode="auto">
              <a:xfrm>
                <a:off x="2889" y="2374"/>
                <a:ext cx="5" cy="6"/>
              </a:xfrm>
              <a:custGeom>
                <a:avLst/>
                <a:gdLst>
                  <a:gd name="T0" fmla="*/ 0 w 5"/>
                  <a:gd name="T1" fmla="*/ 6 h 6"/>
                  <a:gd name="T2" fmla="*/ 3 w 5"/>
                  <a:gd name="T3" fmla="*/ 3 h 6"/>
                  <a:gd name="T4" fmla="*/ 5 w 5"/>
                  <a:gd name="T5" fmla="*/ 0 h 6"/>
                  <a:gd name="T6" fmla="*/ 0 60000 65536"/>
                  <a:gd name="T7" fmla="*/ 0 60000 65536"/>
                  <a:gd name="T8" fmla="*/ 0 60000 65536"/>
                </a:gdLst>
                <a:ahLst/>
                <a:cxnLst>
                  <a:cxn ang="T6">
                    <a:pos x="T0" y="T1"/>
                  </a:cxn>
                  <a:cxn ang="T7">
                    <a:pos x="T2" y="T3"/>
                  </a:cxn>
                  <a:cxn ang="T8">
                    <a:pos x="T4" y="T5"/>
                  </a:cxn>
                </a:cxnLst>
                <a:rect l="0" t="0" r="r" b="b"/>
                <a:pathLst>
                  <a:path w="5" h="6">
                    <a:moveTo>
                      <a:pt x="0" y="6"/>
                    </a:moveTo>
                    <a:lnTo>
                      <a:pt x="3" y="3"/>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00" name="Freeform 25">
                <a:extLst>
                  <a:ext uri="{FF2B5EF4-FFF2-40B4-BE49-F238E27FC236}">
                    <a16:creationId xmlns:a16="http://schemas.microsoft.com/office/drawing/2014/main" id="{8AF66311-0110-47DE-BFD6-963223886F87}"/>
                  </a:ext>
                </a:extLst>
              </p:cNvPr>
              <p:cNvSpPr>
                <a:spLocks/>
              </p:cNvSpPr>
              <p:nvPr/>
            </p:nvSpPr>
            <p:spPr bwMode="auto">
              <a:xfrm>
                <a:off x="2894" y="2357"/>
                <a:ext cx="3" cy="17"/>
              </a:xfrm>
              <a:custGeom>
                <a:avLst/>
                <a:gdLst>
                  <a:gd name="T0" fmla="*/ 0 w 3"/>
                  <a:gd name="T1" fmla="*/ 17 h 17"/>
                  <a:gd name="T2" fmla="*/ 0 w 3"/>
                  <a:gd name="T3" fmla="*/ 14 h 17"/>
                  <a:gd name="T4" fmla="*/ 3 w 3"/>
                  <a:gd name="T5" fmla="*/ 8 h 17"/>
                  <a:gd name="T6" fmla="*/ 3 w 3"/>
                  <a:gd name="T7" fmla="*/ 3 h 17"/>
                  <a:gd name="T8" fmla="*/ 3 w 3"/>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7">
                    <a:moveTo>
                      <a:pt x="0" y="17"/>
                    </a:moveTo>
                    <a:lnTo>
                      <a:pt x="0" y="14"/>
                    </a:lnTo>
                    <a:lnTo>
                      <a:pt x="3" y="8"/>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01" name="Freeform 26">
                <a:extLst>
                  <a:ext uri="{FF2B5EF4-FFF2-40B4-BE49-F238E27FC236}">
                    <a16:creationId xmlns:a16="http://schemas.microsoft.com/office/drawing/2014/main" id="{523E6AC5-0DBC-44A5-B064-7B91324D5606}"/>
                  </a:ext>
                </a:extLst>
              </p:cNvPr>
              <p:cNvSpPr>
                <a:spLocks/>
              </p:cNvSpPr>
              <p:nvPr/>
            </p:nvSpPr>
            <p:spPr bwMode="auto">
              <a:xfrm>
                <a:off x="2897" y="2354"/>
                <a:ext cx="3" cy="3"/>
              </a:xfrm>
              <a:custGeom>
                <a:avLst/>
                <a:gdLst>
                  <a:gd name="T0" fmla="*/ 0 w 3"/>
                  <a:gd name="T1" fmla="*/ 3 h 3"/>
                  <a:gd name="T2" fmla="*/ 0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02" name="Freeform 27">
                <a:extLst>
                  <a:ext uri="{FF2B5EF4-FFF2-40B4-BE49-F238E27FC236}">
                    <a16:creationId xmlns:a16="http://schemas.microsoft.com/office/drawing/2014/main" id="{AD9B2B94-7EAF-4882-B98E-9E56E0C69DB6}"/>
                  </a:ext>
                </a:extLst>
              </p:cNvPr>
              <p:cNvSpPr>
                <a:spLocks/>
              </p:cNvSpPr>
              <p:nvPr/>
            </p:nvSpPr>
            <p:spPr bwMode="auto">
              <a:xfrm>
                <a:off x="2900" y="2342"/>
                <a:ext cx="3" cy="12"/>
              </a:xfrm>
              <a:custGeom>
                <a:avLst/>
                <a:gdLst>
                  <a:gd name="T0" fmla="*/ 0 w 3"/>
                  <a:gd name="T1" fmla="*/ 12 h 12"/>
                  <a:gd name="T2" fmla="*/ 0 w 3"/>
                  <a:gd name="T3" fmla="*/ 6 h 12"/>
                  <a:gd name="T4" fmla="*/ 3 w 3"/>
                  <a:gd name="T5" fmla="*/ 0 h 12"/>
                  <a:gd name="T6" fmla="*/ 0 60000 65536"/>
                  <a:gd name="T7" fmla="*/ 0 60000 65536"/>
                  <a:gd name="T8" fmla="*/ 0 60000 65536"/>
                </a:gdLst>
                <a:ahLst/>
                <a:cxnLst>
                  <a:cxn ang="T6">
                    <a:pos x="T0" y="T1"/>
                  </a:cxn>
                  <a:cxn ang="T7">
                    <a:pos x="T2" y="T3"/>
                  </a:cxn>
                  <a:cxn ang="T8">
                    <a:pos x="T4" y="T5"/>
                  </a:cxn>
                </a:cxnLst>
                <a:rect l="0" t="0" r="r" b="b"/>
                <a:pathLst>
                  <a:path w="3" h="12">
                    <a:moveTo>
                      <a:pt x="0" y="12"/>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03" name="Line 28">
                <a:extLst>
                  <a:ext uri="{FF2B5EF4-FFF2-40B4-BE49-F238E27FC236}">
                    <a16:creationId xmlns:a16="http://schemas.microsoft.com/office/drawing/2014/main" id="{B24294E2-B1B3-4769-916D-BB8F41BFC941}"/>
                  </a:ext>
                </a:extLst>
              </p:cNvPr>
              <p:cNvSpPr>
                <a:spLocks noChangeShapeType="1"/>
              </p:cNvSpPr>
              <p:nvPr/>
            </p:nvSpPr>
            <p:spPr bwMode="auto">
              <a:xfrm flipV="1">
                <a:off x="2903" y="2328"/>
                <a:ext cx="6" cy="14"/>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4" name="Line 29">
                <a:extLst>
                  <a:ext uri="{FF2B5EF4-FFF2-40B4-BE49-F238E27FC236}">
                    <a16:creationId xmlns:a16="http://schemas.microsoft.com/office/drawing/2014/main" id="{6BFF9EB0-730A-49F0-B116-BD14BE3C727A}"/>
                  </a:ext>
                </a:extLst>
              </p:cNvPr>
              <p:cNvSpPr>
                <a:spLocks noChangeShapeType="1"/>
              </p:cNvSpPr>
              <p:nvPr/>
            </p:nvSpPr>
            <p:spPr bwMode="auto">
              <a:xfrm flipV="1">
                <a:off x="2909" y="2313"/>
                <a:ext cx="3" cy="1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5" name="Freeform 30">
                <a:extLst>
                  <a:ext uri="{FF2B5EF4-FFF2-40B4-BE49-F238E27FC236}">
                    <a16:creationId xmlns:a16="http://schemas.microsoft.com/office/drawing/2014/main" id="{69698BD4-E02D-4A03-BD4E-1E07CB9B92C6}"/>
                  </a:ext>
                </a:extLst>
              </p:cNvPr>
              <p:cNvSpPr>
                <a:spLocks/>
              </p:cNvSpPr>
              <p:nvPr/>
            </p:nvSpPr>
            <p:spPr bwMode="auto">
              <a:xfrm>
                <a:off x="2912" y="2302"/>
                <a:ext cx="3" cy="11"/>
              </a:xfrm>
              <a:custGeom>
                <a:avLst/>
                <a:gdLst>
                  <a:gd name="T0" fmla="*/ 0 w 3"/>
                  <a:gd name="T1" fmla="*/ 11 h 11"/>
                  <a:gd name="T2" fmla="*/ 0 w 3"/>
                  <a:gd name="T3" fmla="*/ 6 h 11"/>
                  <a:gd name="T4" fmla="*/ 3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0" y="11"/>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06" name="Freeform 31">
                <a:extLst>
                  <a:ext uri="{FF2B5EF4-FFF2-40B4-BE49-F238E27FC236}">
                    <a16:creationId xmlns:a16="http://schemas.microsoft.com/office/drawing/2014/main" id="{AA4019AC-1AFA-460F-ABC8-01554EEBAB6B}"/>
                  </a:ext>
                </a:extLst>
              </p:cNvPr>
              <p:cNvSpPr>
                <a:spLocks/>
              </p:cNvSpPr>
              <p:nvPr/>
            </p:nvSpPr>
            <p:spPr bwMode="auto">
              <a:xfrm>
                <a:off x="2915" y="2302"/>
                <a:ext cx="2" cy="1"/>
              </a:xfrm>
              <a:custGeom>
                <a:avLst/>
                <a:gdLst>
                  <a:gd name="T0" fmla="*/ 0 w 2"/>
                  <a:gd name="T1" fmla="*/ 0 h 1"/>
                  <a:gd name="T2" fmla="*/ 0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07" name="Freeform 32">
                <a:extLst>
                  <a:ext uri="{FF2B5EF4-FFF2-40B4-BE49-F238E27FC236}">
                    <a16:creationId xmlns:a16="http://schemas.microsoft.com/office/drawing/2014/main" id="{70811E7B-AA02-41EB-9240-BFAEABC14135}"/>
                  </a:ext>
                </a:extLst>
              </p:cNvPr>
              <p:cNvSpPr>
                <a:spLocks/>
              </p:cNvSpPr>
              <p:nvPr/>
            </p:nvSpPr>
            <p:spPr bwMode="auto">
              <a:xfrm>
                <a:off x="2917" y="2285"/>
                <a:ext cx="3" cy="17"/>
              </a:xfrm>
              <a:custGeom>
                <a:avLst/>
                <a:gdLst>
                  <a:gd name="T0" fmla="*/ 0 w 3"/>
                  <a:gd name="T1" fmla="*/ 17 h 17"/>
                  <a:gd name="T2" fmla="*/ 0 w 3"/>
                  <a:gd name="T3" fmla="*/ 14 h 17"/>
                  <a:gd name="T4" fmla="*/ 0 w 3"/>
                  <a:gd name="T5" fmla="*/ 8 h 17"/>
                  <a:gd name="T6" fmla="*/ 3 w 3"/>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7">
                    <a:moveTo>
                      <a:pt x="0" y="17"/>
                    </a:moveTo>
                    <a:lnTo>
                      <a:pt x="0" y="14"/>
                    </a:lnTo>
                    <a:lnTo>
                      <a:pt x="0" y="8"/>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08" name="Freeform 33">
                <a:extLst>
                  <a:ext uri="{FF2B5EF4-FFF2-40B4-BE49-F238E27FC236}">
                    <a16:creationId xmlns:a16="http://schemas.microsoft.com/office/drawing/2014/main" id="{3FFC9EE8-3291-42F5-85CC-CD7B25EE2D7C}"/>
                  </a:ext>
                </a:extLst>
              </p:cNvPr>
              <p:cNvSpPr>
                <a:spLocks/>
              </p:cNvSpPr>
              <p:nvPr/>
            </p:nvSpPr>
            <p:spPr bwMode="auto">
              <a:xfrm>
                <a:off x="2920" y="2276"/>
                <a:ext cx="6" cy="9"/>
              </a:xfrm>
              <a:custGeom>
                <a:avLst/>
                <a:gdLst>
                  <a:gd name="T0" fmla="*/ 0 w 6"/>
                  <a:gd name="T1" fmla="*/ 9 h 9"/>
                  <a:gd name="T2" fmla="*/ 3 w 6"/>
                  <a:gd name="T3" fmla="*/ 3 h 9"/>
                  <a:gd name="T4" fmla="*/ 6 w 6"/>
                  <a:gd name="T5" fmla="*/ 0 h 9"/>
                  <a:gd name="T6" fmla="*/ 0 60000 65536"/>
                  <a:gd name="T7" fmla="*/ 0 60000 65536"/>
                  <a:gd name="T8" fmla="*/ 0 60000 65536"/>
                </a:gdLst>
                <a:ahLst/>
                <a:cxnLst>
                  <a:cxn ang="T6">
                    <a:pos x="T0" y="T1"/>
                  </a:cxn>
                  <a:cxn ang="T7">
                    <a:pos x="T2" y="T3"/>
                  </a:cxn>
                  <a:cxn ang="T8">
                    <a:pos x="T4" y="T5"/>
                  </a:cxn>
                </a:cxnLst>
                <a:rect l="0" t="0" r="r" b="b"/>
                <a:pathLst>
                  <a:path w="6" h="9">
                    <a:moveTo>
                      <a:pt x="0" y="9"/>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09" name="Freeform 34">
                <a:extLst>
                  <a:ext uri="{FF2B5EF4-FFF2-40B4-BE49-F238E27FC236}">
                    <a16:creationId xmlns:a16="http://schemas.microsoft.com/office/drawing/2014/main" id="{3529DB9A-B00B-4EB3-B3E0-B1FE4017E4E0}"/>
                  </a:ext>
                </a:extLst>
              </p:cNvPr>
              <p:cNvSpPr>
                <a:spLocks/>
              </p:cNvSpPr>
              <p:nvPr/>
            </p:nvSpPr>
            <p:spPr bwMode="auto">
              <a:xfrm>
                <a:off x="2926" y="2267"/>
                <a:ext cx="3" cy="9"/>
              </a:xfrm>
              <a:custGeom>
                <a:avLst/>
                <a:gdLst>
                  <a:gd name="T0" fmla="*/ 0 w 3"/>
                  <a:gd name="T1" fmla="*/ 9 h 9"/>
                  <a:gd name="T2" fmla="*/ 3 w 3"/>
                  <a:gd name="T3" fmla="*/ 6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10" name="Freeform 35">
                <a:extLst>
                  <a:ext uri="{FF2B5EF4-FFF2-40B4-BE49-F238E27FC236}">
                    <a16:creationId xmlns:a16="http://schemas.microsoft.com/office/drawing/2014/main" id="{55FE478D-44AB-4697-9E08-83C31B6B49E8}"/>
                  </a:ext>
                </a:extLst>
              </p:cNvPr>
              <p:cNvSpPr>
                <a:spLocks/>
              </p:cNvSpPr>
              <p:nvPr/>
            </p:nvSpPr>
            <p:spPr bwMode="auto">
              <a:xfrm>
                <a:off x="2929" y="2253"/>
                <a:ext cx="3" cy="14"/>
              </a:xfrm>
              <a:custGeom>
                <a:avLst/>
                <a:gdLst>
                  <a:gd name="T0" fmla="*/ 0 w 3"/>
                  <a:gd name="T1" fmla="*/ 14 h 14"/>
                  <a:gd name="T2" fmla="*/ 0 w 3"/>
                  <a:gd name="T3" fmla="*/ 9 h 14"/>
                  <a:gd name="T4" fmla="*/ 3 w 3"/>
                  <a:gd name="T5" fmla="*/ 0 h 14"/>
                  <a:gd name="T6" fmla="*/ 0 60000 65536"/>
                  <a:gd name="T7" fmla="*/ 0 60000 65536"/>
                  <a:gd name="T8" fmla="*/ 0 60000 65536"/>
                </a:gdLst>
                <a:ahLst/>
                <a:cxnLst>
                  <a:cxn ang="T6">
                    <a:pos x="T0" y="T1"/>
                  </a:cxn>
                  <a:cxn ang="T7">
                    <a:pos x="T2" y="T3"/>
                  </a:cxn>
                  <a:cxn ang="T8">
                    <a:pos x="T4" y="T5"/>
                  </a:cxn>
                </a:cxnLst>
                <a:rect l="0" t="0" r="r" b="b"/>
                <a:pathLst>
                  <a:path w="3" h="14">
                    <a:moveTo>
                      <a:pt x="0" y="14"/>
                    </a:moveTo>
                    <a:lnTo>
                      <a:pt x="0" y="9"/>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11" name="Freeform 36">
                <a:extLst>
                  <a:ext uri="{FF2B5EF4-FFF2-40B4-BE49-F238E27FC236}">
                    <a16:creationId xmlns:a16="http://schemas.microsoft.com/office/drawing/2014/main" id="{EDBD7DE0-BEC5-4D84-9663-DCB4EA558037}"/>
                  </a:ext>
                </a:extLst>
              </p:cNvPr>
              <p:cNvSpPr>
                <a:spLocks/>
              </p:cNvSpPr>
              <p:nvPr/>
            </p:nvSpPr>
            <p:spPr bwMode="auto">
              <a:xfrm>
                <a:off x="2932" y="2241"/>
                <a:ext cx="3" cy="12"/>
              </a:xfrm>
              <a:custGeom>
                <a:avLst/>
                <a:gdLst>
                  <a:gd name="T0" fmla="*/ 0 w 3"/>
                  <a:gd name="T1" fmla="*/ 12 h 12"/>
                  <a:gd name="T2" fmla="*/ 0 w 3"/>
                  <a:gd name="T3" fmla="*/ 6 h 12"/>
                  <a:gd name="T4" fmla="*/ 3 w 3"/>
                  <a:gd name="T5" fmla="*/ 0 h 12"/>
                  <a:gd name="T6" fmla="*/ 0 60000 65536"/>
                  <a:gd name="T7" fmla="*/ 0 60000 65536"/>
                  <a:gd name="T8" fmla="*/ 0 60000 65536"/>
                </a:gdLst>
                <a:ahLst/>
                <a:cxnLst>
                  <a:cxn ang="T6">
                    <a:pos x="T0" y="T1"/>
                  </a:cxn>
                  <a:cxn ang="T7">
                    <a:pos x="T2" y="T3"/>
                  </a:cxn>
                  <a:cxn ang="T8">
                    <a:pos x="T4" y="T5"/>
                  </a:cxn>
                </a:cxnLst>
                <a:rect l="0" t="0" r="r" b="b"/>
                <a:pathLst>
                  <a:path w="3" h="12">
                    <a:moveTo>
                      <a:pt x="0" y="12"/>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12" name="Freeform 37">
                <a:extLst>
                  <a:ext uri="{FF2B5EF4-FFF2-40B4-BE49-F238E27FC236}">
                    <a16:creationId xmlns:a16="http://schemas.microsoft.com/office/drawing/2014/main" id="{B5C63534-9D50-4FFB-8014-FD54620F4A71}"/>
                  </a:ext>
                </a:extLst>
              </p:cNvPr>
              <p:cNvSpPr>
                <a:spLocks/>
              </p:cNvSpPr>
              <p:nvPr/>
            </p:nvSpPr>
            <p:spPr bwMode="auto">
              <a:xfrm>
                <a:off x="2935" y="2224"/>
                <a:ext cx="5" cy="17"/>
              </a:xfrm>
              <a:custGeom>
                <a:avLst/>
                <a:gdLst>
                  <a:gd name="T0" fmla="*/ 0 w 5"/>
                  <a:gd name="T1" fmla="*/ 17 h 17"/>
                  <a:gd name="T2" fmla="*/ 0 w 5"/>
                  <a:gd name="T3" fmla="*/ 12 h 17"/>
                  <a:gd name="T4" fmla="*/ 3 w 5"/>
                  <a:gd name="T5" fmla="*/ 9 h 17"/>
                  <a:gd name="T6" fmla="*/ 5 w 5"/>
                  <a:gd name="T7" fmla="*/ 3 h 17"/>
                  <a:gd name="T8" fmla="*/ 5 w 5"/>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7">
                    <a:moveTo>
                      <a:pt x="0" y="17"/>
                    </a:moveTo>
                    <a:lnTo>
                      <a:pt x="0" y="12"/>
                    </a:lnTo>
                    <a:lnTo>
                      <a:pt x="3" y="9"/>
                    </a:lnTo>
                    <a:lnTo>
                      <a:pt x="5" y="3"/>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13" name="Freeform 38">
                <a:extLst>
                  <a:ext uri="{FF2B5EF4-FFF2-40B4-BE49-F238E27FC236}">
                    <a16:creationId xmlns:a16="http://schemas.microsoft.com/office/drawing/2014/main" id="{7B80683C-0CA0-4B7B-B88B-7203974C9197}"/>
                  </a:ext>
                </a:extLst>
              </p:cNvPr>
              <p:cNvSpPr>
                <a:spLocks/>
              </p:cNvSpPr>
              <p:nvPr/>
            </p:nvSpPr>
            <p:spPr bwMode="auto">
              <a:xfrm>
                <a:off x="2940" y="2224"/>
                <a:ext cx="3" cy="9"/>
              </a:xfrm>
              <a:custGeom>
                <a:avLst/>
                <a:gdLst>
                  <a:gd name="T0" fmla="*/ 0 w 3"/>
                  <a:gd name="T1" fmla="*/ 0 h 9"/>
                  <a:gd name="T2" fmla="*/ 0 w 3"/>
                  <a:gd name="T3" fmla="*/ 0 h 9"/>
                  <a:gd name="T4" fmla="*/ 3 w 3"/>
                  <a:gd name="T5" fmla="*/ 3 h 9"/>
                  <a:gd name="T6" fmla="*/ 3 w 3"/>
                  <a:gd name="T7" fmla="*/ 9 h 9"/>
                  <a:gd name="T8" fmla="*/ 3 w 3"/>
                  <a:gd name="T9" fmla="*/ 9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9">
                    <a:moveTo>
                      <a:pt x="0" y="0"/>
                    </a:moveTo>
                    <a:lnTo>
                      <a:pt x="0" y="0"/>
                    </a:lnTo>
                    <a:lnTo>
                      <a:pt x="3" y="3"/>
                    </a:lnTo>
                    <a:lnTo>
                      <a:pt x="3"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14" name="Freeform 39">
                <a:extLst>
                  <a:ext uri="{FF2B5EF4-FFF2-40B4-BE49-F238E27FC236}">
                    <a16:creationId xmlns:a16="http://schemas.microsoft.com/office/drawing/2014/main" id="{9415C11F-6AA1-477E-90A2-AB002261D430}"/>
                  </a:ext>
                </a:extLst>
              </p:cNvPr>
              <p:cNvSpPr>
                <a:spLocks/>
              </p:cNvSpPr>
              <p:nvPr/>
            </p:nvSpPr>
            <p:spPr bwMode="auto">
              <a:xfrm>
                <a:off x="2943" y="2221"/>
                <a:ext cx="3" cy="12"/>
              </a:xfrm>
              <a:custGeom>
                <a:avLst/>
                <a:gdLst>
                  <a:gd name="T0" fmla="*/ 0 w 3"/>
                  <a:gd name="T1" fmla="*/ 12 h 12"/>
                  <a:gd name="T2" fmla="*/ 0 w 3"/>
                  <a:gd name="T3" fmla="*/ 9 h 12"/>
                  <a:gd name="T4" fmla="*/ 0 w 3"/>
                  <a:gd name="T5" fmla="*/ 6 h 12"/>
                  <a:gd name="T6" fmla="*/ 3 w 3"/>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2">
                    <a:moveTo>
                      <a:pt x="0" y="12"/>
                    </a:moveTo>
                    <a:lnTo>
                      <a:pt x="0" y="9"/>
                    </a:ln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15" name="Freeform 40">
                <a:extLst>
                  <a:ext uri="{FF2B5EF4-FFF2-40B4-BE49-F238E27FC236}">
                    <a16:creationId xmlns:a16="http://schemas.microsoft.com/office/drawing/2014/main" id="{44CE696B-3DC4-43FE-8A7F-7FBCE2A947C8}"/>
                  </a:ext>
                </a:extLst>
              </p:cNvPr>
              <p:cNvSpPr>
                <a:spLocks/>
              </p:cNvSpPr>
              <p:nvPr/>
            </p:nvSpPr>
            <p:spPr bwMode="auto">
              <a:xfrm>
                <a:off x="2946" y="2213"/>
                <a:ext cx="3" cy="8"/>
              </a:xfrm>
              <a:custGeom>
                <a:avLst/>
                <a:gdLst>
                  <a:gd name="T0" fmla="*/ 0 w 3"/>
                  <a:gd name="T1" fmla="*/ 8 h 8"/>
                  <a:gd name="T2" fmla="*/ 0 w 3"/>
                  <a:gd name="T3" fmla="*/ 5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0" y="5"/>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16" name="Freeform 41">
                <a:extLst>
                  <a:ext uri="{FF2B5EF4-FFF2-40B4-BE49-F238E27FC236}">
                    <a16:creationId xmlns:a16="http://schemas.microsoft.com/office/drawing/2014/main" id="{0A4686A9-0765-4D8F-89A9-160BB56C3E85}"/>
                  </a:ext>
                </a:extLst>
              </p:cNvPr>
              <p:cNvSpPr>
                <a:spLocks/>
              </p:cNvSpPr>
              <p:nvPr/>
            </p:nvSpPr>
            <p:spPr bwMode="auto">
              <a:xfrm>
                <a:off x="2949" y="2190"/>
                <a:ext cx="6" cy="23"/>
              </a:xfrm>
              <a:custGeom>
                <a:avLst/>
                <a:gdLst>
                  <a:gd name="T0" fmla="*/ 0 w 6"/>
                  <a:gd name="T1" fmla="*/ 23 h 23"/>
                  <a:gd name="T2" fmla="*/ 0 w 6"/>
                  <a:gd name="T3" fmla="*/ 17 h 23"/>
                  <a:gd name="T4" fmla="*/ 3 w 6"/>
                  <a:gd name="T5" fmla="*/ 11 h 23"/>
                  <a:gd name="T6" fmla="*/ 6 w 6"/>
                  <a:gd name="T7" fmla="*/ 2 h 23"/>
                  <a:gd name="T8" fmla="*/ 6 w 6"/>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23">
                    <a:moveTo>
                      <a:pt x="0" y="23"/>
                    </a:moveTo>
                    <a:lnTo>
                      <a:pt x="0" y="17"/>
                    </a:lnTo>
                    <a:lnTo>
                      <a:pt x="3" y="11"/>
                    </a:lnTo>
                    <a:lnTo>
                      <a:pt x="6" y="2"/>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17" name="Freeform 42">
                <a:extLst>
                  <a:ext uri="{FF2B5EF4-FFF2-40B4-BE49-F238E27FC236}">
                    <a16:creationId xmlns:a16="http://schemas.microsoft.com/office/drawing/2014/main" id="{E1163280-D1EB-4072-BDB8-EFAD45B92C6A}"/>
                  </a:ext>
                </a:extLst>
              </p:cNvPr>
              <p:cNvSpPr>
                <a:spLocks/>
              </p:cNvSpPr>
              <p:nvPr/>
            </p:nvSpPr>
            <p:spPr bwMode="auto">
              <a:xfrm>
                <a:off x="2955" y="2190"/>
                <a:ext cx="3" cy="5"/>
              </a:xfrm>
              <a:custGeom>
                <a:avLst/>
                <a:gdLst>
                  <a:gd name="T0" fmla="*/ 0 w 3"/>
                  <a:gd name="T1" fmla="*/ 0 h 5"/>
                  <a:gd name="T2" fmla="*/ 0 w 3"/>
                  <a:gd name="T3" fmla="*/ 0 h 5"/>
                  <a:gd name="T4" fmla="*/ 3 w 3"/>
                  <a:gd name="T5" fmla="*/ 2 h 5"/>
                  <a:gd name="T6" fmla="*/ 3 w 3"/>
                  <a:gd name="T7" fmla="*/ 5 h 5"/>
                  <a:gd name="T8" fmla="*/ 3 w 3"/>
                  <a:gd name="T9" fmla="*/ 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5">
                    <a:moveTo>
                      <a:pt x="0" y="0"/>
                    </a:moveTo>
                    <a:lnTo>
                      <a:pt x="0" y="0"/>
                    </a:lnTo>
                    <a:lnTo>
                      <a:pt x="3" y="2"/>
                    </a:lnTo>
                    <a:lnTo>
                      <a:pt x="3" y="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18" name="Freeform 43">
                <a:extLst>
                  <a:ext uri="{FF2B5EF4-FFF2-40B4-BE49-F238E27FC236}">
                    <a16:creationId xmlns:a16="http://schemas.microsoft.com/office/drawing/2014/main" id="{8BBE9B86-3F5F-4D21-B0F4-88F4FEAEFCA9}"/>
                  </a:ext>
                </a:extLst>
              </p:cNvPr>
              <p:cNvSpPr>
                <a:spLocks/>
              </p:cNvSpPr>
              <p:nvPr/>
            </p:nvSpPr>
            <p:spPr bwMode="auto">
              <a:xfrm>
                <a:off x="2958" y="2184"/>
                <a:ext cx="3" cy="11"/>
              </a:xfrm>
              <a:custGeom>
                <a:avLst/>
                <a:gdLst>
                  <a:gd name="T0" fmla="*/ 0 w 3"/>
                  <a:gd name="T1" fmla="*/ 11 h 11"/>
                  <a:gd name="T2" fmla="*/ 0 w 3"/>
                  <a:gd name="T3" fmla="*/ 6 h 11"/>
                  <a:gd name="T4" fmla="*/ 3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0" y="11"/>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19" name="Freeform 44">
                <a:extLst>
                  <a:ext uri="{FF2B5EF4-FFF2-40B4-BE49-F238E27FC236}">
                    <a16:creationId xmlns:a16="http://schemas.microsoft.com/office/drawing/2014/main" id="{0B9EA6DD-F9BC-41F3-9ABF-C6EB06963535}"/>
                  </a:ext>
                </a:extLst>
              </p:cNvPr>
              <p:cNvSpPr>
                <a:spLocks/>
              </p:cNvSpPr>
              <p:nvPr/>
            </p:nvSpPr>
            <p:spPr bwMode="auto">
              <a:xfrm>
                <a:off x="2961" y="2167"/>
                <a:ext cx="3" cy="17"/>
              </a:xfrm>
              <a:custGeom>
                <a:avLst/>
                <a:gdLst>
                  <a:gd name="T0" fmla="*/ 0 w 3"/>
                  <a:gd name="T1" fmla="*/ 17 h 17"/>
                  <a:gd name="T2" fmla="*/ 0 w 3"/>
                  <a:gd name="T3" fmla="*/ 8 h 17"/>
                  <a:gd name="T4" fmla="*/ 3 w 3"/>
                  <a:gd name="T5" fmla="*/ 0 h 17"/>
                  <a:gd name="T6" fmla="*/ 0 60000 65536"/>
                  <a:gd name="T7" fmla="*/ 0 60000 65536"/>
                  <a:gd name="T8" fmla="*/ 0 60000 65536"/>
                </a:gdLst>
                <a:ahLst/>
                <a:cxnLst>
                  <a:cxn ang="T6">
                    <a:pos x="T0" y="T1"/>
                  </a:cxn>
                  <a:cxn ang="T7">
                    <a:pos x="T2" y="T3"/>
                  </a:cxn>
                  <a:cxn ang="T8">
                    <a:pos x="T4" y="T5"/>
                  </a:cxn>
                </a:cxnLst>
                <a:rect l="0" t="0" r="r" b="b"/>
                <a:pathLst>
                  <a:path w="3" h="17">
                    <a:moveTo>
                      <a:pt x="0" y="17"/>
                    </a:moveTo>
                    <a:lnTo>
                      <a:pt x="0" y="8"/>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20" name="Freeform 45">
                <a:extLst>
                  <a:ext uri="{FF2B5EF4-FFF2-40B4-BE49-F238E27FC236}">
                    <a16:creationId xmlns:a16="http://schemas.microsoft.com/office/drawing/2014/main" id="{14C28B01-B0EE-4A24-A9BA-4B95E6D8B780}"/>
                  </a:ext>
                </a:extLst>
              </p:cNvPr>
              <p:cNvSpPr>
                <a:spLocks/>
              </p:cNvSpPr>
              <p:nvPr/>
            </p:nvSpPr>
            <p:spPr bwMode="auto">
              <a:xfrm>
                <a:off x="2964" y="2146"/>
                <a:ext cx="5" cy="21"/>
              </a:xfrm>
              <a:custGeom>
                <a:avLst/>
                <a:gdLst>
                  <a:gd name="T0" fmla="*/ 0 w 5"/>
                  <a:gd name="T1" fmla="*/ 21 h 21"/>
                  <a:gd name="T2" fmla="*/ 2 w 5"/>
                  <a:gd name="T3" fmla="*/ 9 h 21"/>
                  <a:gd name="T4" fmla="*/ 5 w 5"/>
                  <a:gd name="T5" fmla="*/ 3 h 21"/>
                  <a:gd name="T6" fmla="*/ 5 w 5"/>
                  <a:gd name="T7" fmla="*/ 0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1">
                    <a:moveTo>
                      <a:pt x="0" y="21"/>
                    </a:moveTo>
                    <a:lnTo>
                      <a:pt x="2" y="9"/>
                    </a:lnTo>
                    <a:lnTo>
                      <a:pt x="5" y="3"/>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21" name="Freeform 46">
                <a:extLst>
                  <a:ext uri="{FF2B5EF4-FFF2-40B4-BE49-F238E27FC236}">
                    <a16:creationId xmlns:a16="http://schemas.microsoft.com/office/drawing/2014/main" id="{AF28AD26-6BD8-4B81-958E-1DFCFB6A22D8}"/>
                  </a:ext>
                </a:extLst>
              </p:cNvPr>
              <p:cNvSpPr>
                <a:spLocks/>
              </p:cNvSpPr>
              <p:nvPr/>
            </p:nvSpPr>
            <p:spPr bwMode="auto">
              <a:xfrm>
                <a:off x="2969" y="2146"/>
                <a:ext cx="3" cy="1"/>
              </a:xfrm>
              <a:custGeom>
                <a:avLst/>
                <a:gdLst>
                  <a:gd name="T0" fmla="*/ 0 w 3"/>
                  <a:gd name="T1" fmla="*/ 0 h 1"/>
                  <a:gd name="T2" fmla="*/ 3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22" name="Freeform 47">
                <a:extLst>
                  <a:ext uri="{FF2B5EF4-FFF2-40B4-BE49-F238E27FC236}">
                    <a16:creationId xmlns:a16="http://schemas.microsoft.com/office/drawing/2014/main" id="{2D544C65-4B7A-41F0-BC9A-E0EA05A5D00E}"/>
                  </a:ext>
                </a:extLst>
              </p:cNvPr>
              <p:cNvSpPr>
                <a:spLocks/>
              </p:cNvSpPr>
              <p:nvPr/>
            </p:nvSpPr>
            <p:spPr bwMode="auto">
              <a:xfrm>
                <a:off x="2972" y="2146"/>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23" name="Freeform 48">
                <a:extLst>
                  <a:ext uri="{FF2B5EF4-FFF2-40B4-BE49-F238E27FC236}">
                    <a16:creationId xmlns:a16="http://schemas.microsoft.com/office/drawing/2014/main" id="{9575769A-52A2-4DDE-936B-E633B12E8886}"/>
                  </a:ext>
                </a:extLst>
              </p:cNvPr>
              <p:cNvSpPr>
                <a:spLocks/>
              </p:cNvSpPr>
              <p:nvPr/>
            </p:nvSpPr>
            <p:spPr bwMode="auto">
              <a:xfrm>
                <a:off x="2975" y="2132"/>
                <a:ext cx="3" cy="14"/>
              </a:xfrm>
              <a:custGeom>
                <a:avLst/>
                <a:gdLst>
                  <a:gd name="T0" fmla="*/ 0 w 3"/>
                  <a:gd name="T1" fmla="*/ 14 h 14"/>
                  <a:gd name="T2" fmla="*/ 0 w 3"/>
                  <a:gd name="T3" fmla="*/ 11 h 14"/>
                  <a:gd name="T4" fmla="*/ 0 w 3"/>
                  <a:gd name="T5" fmla="*/ 6 h 14"/>
                  <a:gd name="T6" fmla="*/ 3 w 3"/>
                  <a:gd name="T7" fmla="*/ 3 h 14"/>
                  <a:gd name="T8" fmla="*/ 3 w 3"/>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4">
                    <a:moveTo>
                      <a:pt x="0" y="14"/>
                    </a:moveTo>
                    <a:lnTo>
                      <a:pt x="0" y="11"/>
                    </a:lnTo>
                    <a:lnTo>
                      <a:pt x="0" y="6"/>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24" name="Freeform 49">
                <a:extLst>
                  <a:ext uri="{FF2B5EF4-FFF2-40B4-BE49-F238E27FC236}">
                    <a16:creationId xmlns:a16="http://schemas.microsoft.com/office/drawing/2014/main" id="{B0205110-9D72-44BF-8ABF-674A01899B60}"/>
                  </a:ext>
                </a:extLst>
              </p:cNvPr>
              <p:cNvSpPr>
                <a:spLocks/>
              </p:cNvSpPr>
              <p:nvPr/>
            </p:nvSpPr>
            <p:spPr bwMode="auto">
              <a:xfrm>
                <a:off x="2978" y="2132"/>
                <a:ext cx="6" cy="1"/>
              </a:xfrm>
              <a:custGeom>
                <a:avLst/>
                <a:gdLst>
                  <a:gd name="T0" fmla="*/ 0 w 6"/>
                  <a:gd name="T1" fmla="*/ 0 h 1"/>
                  <a:gd name="T2" fmla="*/ 3 w 6"/>
                  <a:gd name="T3" fmla="*/ 0 h 1"/>
                  <a:gd name="T4" fmla="*/ 6 w 6"/>
                  <a:gd name="T5" fmla="*/ 0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25" name="Freeform 50">
                <a:extLst>
                  <a:ext uri="{FF2B5EF4-FFF2-40B4-BE49-F238E27FC236}">
                    <a16:creationId xmlns:a16="http://schemas.microsoft.com/office/drawing/2014/main" id="{16E4B9CC-7379-4D87-9323-6C34D3A342D4}"/>
                  </a:ext>
                </a:extLst>
              </p:cNvPr>
              <p:cNvSpPr>
                <a:spLocks/>
              </p:cNvSpPr>
              <p:nvPr/>
            </p:nvSpPr>
            <p:spPr bwMode="auto">
              <a:xfrm>
                <a:off x="2984" y="2132"/>
                <a:ext cx="3" cy="1"/>
              </a:xfrm>
              <a:custGeom>
                <a:avLst/>
                <a:gdLst>
                  <a:gd name="T0" fmla="*/ 0 w 3"/>
                  <a:gd name="T1" fmla="*/ 0 h 1"/>
                  <a:gd name="T2" fmla="*/ 3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26" name="Freeform 51">
                <a:extLst>
                  <a:ext uri="{FF2B5EF4-FFF2-40B4-BE49-F238E27FC236}">
                    <a16:creationId xmlns:a16="http://schemas.microsoft.com/office/drawing/2014/main" id="{BE2F8A8F-D1BE-4014-9825-AD10AD16FAEC}"/>
                  </a:ext>
                </a:extLst>
              </p:cNvPr>
              <p:cNvSpPr>
                <a:spLocks/>
              </p:cNvSpPr>
              <p:nvPr/>
            </p:nvSpPr>
            <p:spPr bwMode="auto">
              <a:xfrm>
                <a:off x="2987" y="2123"/>
                <a:ext cx="2" cy="9"/>
              </a:xfrm>
              <a:custGeom>
                <a:avLst/>
                <a:gdLst>
                  <a:gd name="T0" fmla="*/ 0 w 2"/>
                  <a:gd name="T1" fmla="*/ 9 h 9"/>
                  <a:gd name="T2" fmla="*/ 0 w 2"/>
                  <a:gd name="T3" fmla="*/ 6 h 9"/>
                  <a:gd name="T4" fmla="*/ 2 w 2"/>
                  <a:gd name="T5" fmla="*/ 0 h 9"/>
                  <a:gd name="T6" fmla="*/ 0 60000 65536"/>
                  <a:gd name="T7" fmla="*/ 0 60000 65536"/>
                  <a:gd name="T8" fmla="*/ 0 60000 65536"/>
                </a:gdLst>
                <a:ahLst/>
                <a:cxnLst>
                  <a:cxn ang="T6">
                    <a:pos x="T0" y="T1"/>
                  </a:cxn>
                  <a:cxn ang="T7">
                    <a:pos x="T2" y="T3"/>
                  </a:cxn>
                  <a:cxn ang="T8">
                    <a:pos x="T4" y="T5"/>
                  </a:cxn>
                </a:cxnLst>
                <a:rect l="0" t="0" r="r" b="b"/>
                <a:pathLst>
                  <a:path w="2" h="9">
                    <a:moveTo>
                      <a:pt x="0" y="9"/>
                    </a:moveTo>
                    <a:lnTo>
                      <a:pt x="0" y="6"/>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27" name="Line 52">
                <a:extLst>
                  <a:ext uri="{FF2B5EF4-FFF2-40B4-BE49-F238E27FC236}">
                    <a16:creationId xmlns:a16="http://schemas.microsoft.com/office/drawing/2014/main" id="{88884238-2AF4-428D-AE32-0DF5477BA3AE}"/>
                  </a:ext>
                </a:extLst>
              </p:cNvPr>
              <p:cNvSpPr>
                <a:spLocks noChangeShapeType="1"/>
              </p:cNvSpPr>
              <p:nvPr/>
            </p:nvSpPr>
            <p:spPr bwMode="auto">
              <a:xfrm flipV="1">
                <a:off x="2989" y="2118"/>
                <a:ext cx="3" cy="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8" name="Freeform 53">
                <a:extLst>
                  <a:ext uri="{FF2B5EF4-FFF2-40B4-BE49-F238E27FC236}">
                    <a16:creationId xmlns:a16="http://schemas.microsoft.com/office/drawing/2014/main" id="{D6BA56C5-4B9F-41A9-9F11-A5130C8292C7}"/>
                  </a:ext>
                </a:extLst>
              </p:cNvPr>
              <p:cNvSpPr>
                <a:spLocks/>
              </p:cNvSpPr>
              <p:nvPr/>
            </p:nvSpPr>
            <p:spPr bwMode="auto">
              <a:xfrm>
                <a:off x="2992" y="2112"/>
                <a:ext cx="6" cy="6"/>
              </a:xfrm>
              <a:custGeom>
                <a:avLst/>
                <a:gdLst>
                  <a:gd name="T0" fmla="*/ 0 w 6"/>
                  <a:gd name="T1" fmla="*/ 6 h 6"/>
                  <a:gd name="T2" fmla="*/ 3 w 6"/>
                  <a:gd name="T3" fmla="*/ 3 h 6"/>
                  <a:gd name="T4" fmla="*/ 6 w 6"/>
                  <a:gd name="T5" fmla="*/ 0 h 6"/>
                  <a:gd name="T6" fmla="*/ 0 60000 65536"/>
                  <a:gd name="T7" fmla="*/ 0 60000 65536"/>
                  <a:gd name="T8" fmla="*/ 0 60000 65536"/>
                </a:gdLst>
                <a:ahLst/>
                <a:cxnLst>
                  <a:cxn ang="T6">
                    <a:pos x="T0" y="T1"/>
                  </a:cxn>
                  <a:cxn ang="T7">
                    <a:pos x="T2" y="T3"/>
                  </a:cxn>
                  <a:cxn ang="T8">
                    <a:pos x="T4" y="T5"/>
                  </a:cxn>
                </a:cxnLst>
                <a:rect l="0" t="0" r="r" b="b"/>
                <a:pathLst>
                  <a:path w="6" h="6">
                    <a:moveTo>
                      <a:pt x="0" y="6"/>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29" name="Freeform 54">
                <a:extLst>
                  <a:ext uri="{FF2B5EF4-FFF2-40B4-BE49-F238E27FC236}">
                    <a16:creationId xmlns:a16="http://schemas.microsoft.com/office/drawing/2014/main" id="{48A536F8-2C38-410F-BA87-707006E85E17}"/>
                  </a:ext>
                </a:extLst>
              </p:cNvPr>
              <p:cNvSpPr>
                <a:spLocks/>
              </p:cNvSpPr>
              <p:nvPr/>
            </p:nvSpPr>
            <p:spPr bwMode="auto">
              <a:xfrm>
                <a:off x="2998" y="2086"/>
                <a:ext cx="3" cy="26"/>
              </a:xfrm>
              <a:custGeom>
                <a:avLst/>
                <a:gdLst>
                  <a:gd name="T0" fmla="*/ 0 w 3"/>
                  <a:gd name="T1" fmla="*/ 26 h 26"/>
                  <a:gd name="T2" fmla="*/ 0 w 3"/>
                  <a:gd name="T3" fmla="*/ 20 h 26"/>
                  <a:gd name="T4" fmla="*/ 3 w 3"/>
                  <a:gd name="T5" fmla="*/ 14 h 26"/>
                  <a:gd name="T6" fmla="*/ 3 w 3"/>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6">
                    <a:moveTo>
                      <a:pt x="0" y="26"/>
                    </a:moveTo>
                    <a:lnTo>
                      <a:pt x="0" y="20"/>
                    </a:lnTo>
                    <a:lnTo>
                      <a:pt x="3" y="14"/>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30" name="Line 55">
                <a:extLst>
                  <a:ext uri="{FF2B5EF4-FFF2-40B4-BE49-F238E27FC236}">
                    <a16:creationId xmlns:a16="http://schemas.microsoft.com/office/drawing/2014/main" id="{A3DBD505-5A61-457B-A462-02D07BE51931}"/>
                  </a:ext>
                </a:extLst>
              </p:cNvPr>
              <p:cNvSpPr>
                <a:spLocks noChangeShapeType="1"/>
              </p:cNvSpPr>
              <p:nvPr/>
            </p:nvSpPr>
            <p:spPr bwMode="auto">
              <a:xfrm flipV="1">
                <a:off x="3001" y="2063"/>
                <a:ext cx="3" cy="2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1" name="Freeform 56">
                <a:extLst>
                  <a:ext uri="{FF2B5EF4-FFF2-40B4-BE49-F238E27FC236}">
                    <a16:creationId xmlns:a16="http://schemas.microsoft.com/office/drawing/2014/main" id="{5B8FA023-34E2-4C03-B25F-C7D60CD662D5}"/>
                  </a:ext>
                </a:extLst>
              </p:cNvPr>
              <p:cNvSpPr>
                <a:spLocks/>
              </p:cNvSpPr>
              <p:nvPr/>
            </p:nvSpPr>
            <p:spPr bwMode="auto">
              <a:xfrm>
                <a:off x="3004" y="2043"/>
                <a:ext cx="3" cy="20"/>
              </a:xfrm>
              <a:custGeom>
                <a:avLst/>
                <a:gdLst>
                  <a:gd name="T0" fmla="*/ 0 w 3"/>
                  <a:gd name="T1" fmla="*/ 20 h 20"/>
                  <a:gd name="T2" fmla="*/ 0 w 3"/>
                  <a:gd name="T3" fmla="*/ 8 h 20"/>
                  <a:gd name="T4" fmla="*/ 3 w 3"/>
                  <a:gd name="T5" fmla="*/ 0 h 20"/>
                  <a:gd name="T6" fmla="*/ 0 60000 65536"/>
                  <a:gd name="T7" fmla="*/ 0 60000 65536"/>
                  <a:gd name="T8" fmla="*/ 0 60000 65536"/>
                </a:gdLst>
                <a:ahLst/>
                <a:cxnLst>
                  <a:cxn ang="T6">
                    <a:pos x="T0" y="T1"/>
                  </a:cxn>
                  <a:cxn ang="T7">
                    <a:pos x="T2" y="T3"/>
                  </a:cxn>
                  <a:cxn ang="T8">
                    <a:pos x="T4" y="T5"/>
                  </a:cxn>
                </a:cxnLst>
                <a:rect l="0" t="0" r="r" b="b"/>
                <a:pathLst>
                  <a:path w="3" h="20">
                    <a:moveTo>
                      <a:pt x="0" y="20"/>
                    </a:moveTo>
                    <a:lnTo>
                      <a:pt x="0" y="8"/>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32" name="Freeform 57">
                <a:extLst>
                  <a:ext uri="{FF2B5EF4-FFF2-40B4-BE49-F238E27FC236}">
                    <a16:creationId xmlns:a16="http://schemas.microsoft.com/office/drawing/2014/main" id="{FD8134B7-E109-4948-A810-B8888FA6EC1E}"/>
                  </a:ext>
                </a:extLst>
              </p:cNvPr>
              <p:cNvSpPr>
                <a:spLocks/>
              </p:cNvSpPr>
              <p:nvPr/>
            </p:nvSpPr>
            <p:spPr bwMode="auto">
              <a:xfrm>
                <a:off x="3007" y="2040"/>
                <a:ext cx="3" cy="3"/>
              </a:xfrm>
              <a:custGeom>
                <a:avLst/>
                <a:gdLst>
                  <a:gd name="T0" fmla="*/ 0 w 3"/>
                  <a:gd name="T1" fmla="*/ 3 h 3"/>
                  <a:gd name="T2" fmla="*/ 0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33" name="Freeform 58">
                <a:extLst>
                  <a:ext uri="{FF2B5EF4-FFF2-40B4-BE49-F238E27FC236}">
                    <a16:creationId xmlns:a16="http://schemas.microsoft.com/office/drawing/2014/main" id="{0CE61D92-C762-44C0-B2F1-21425910FCC2}"/>
                  </a:ext>
                </a:extLst>
              </p:cNvPr>
              <p:cNvSpPr>
                <a:spLocks/>
              </p:cNvSpPr>
              <p:nvPr/>
            </p:nvSpPr>
            <p:spPr bwMode="auto">
              <a:xfrm>
                <a:off x="3010" y="2040"/>
                <a:ext cx="5" cy="8"/>
              </a:xfrm>
              <a:custGeom>
                <a:avLst/>
                <a:gdLst>
                  <a:gd name="T0" fmla="*/ 0 w 5"/>
                  <a:gd name="T1" fmla="*/ 0 h 8"/>
                  <a:gd name="T2" fmla="*/ 2 w 5"/>
                  <a:gd name="T3" fmla="*/ 3 h 8"/>
                  <a:gd name="T4" fmla="*/ 5 w 5"/>
                  <a:gd name="T5" fmla="*/ 8 h 8"/>
                  <a:gd name="T6" fmla="*/ 0 60000 65536"/>
                  <a:gd name="T7" fmla="*/ 0 60000 65536"/>
                  <a:gd name="T8" fmla="*/ 0 60000 65536"/>
                </a:gdLst>
                <a:ahLst/>
                <a:cxnLst>
                  <a:cxn ang="T6">
                    <a:pos x="T0" y="T1"/>
                  </a:cxn>
                  <a:cxn ang="T7">
                    <a:pos x="T2" y="T3"/>
                  </a:cxn>
                  <a:cxn ang="T8">
                    <a:pos x="T4" y="T5"/>
                  </a:cxn>
                </a:cxnLst>
                <a:rect l="0" t="0" r="r" b="b"/>
                <a:pathLst>
                  <a:path w="5" h="8">
                    <a:moveTo>
                      <a:pt x="0" y="0"/>
                    </a:moveTo>
                    <a:lnTo>
                      <a:pt x="2" y="3"/>
                    </a:lnTo>
                    <a:lnTo>
                      <a:pt x="5" y="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34" name="Freeform 59">
                <a:extLst>
                  <a:ext uri="{FF2B5EF4-FFF2-40B4-BE49-F238E27FC236}">
                    <a16:creationId xmlns:a16="http://schemas.microsoft.com/office/drawing/2014/main" id="{08E4A689-B8A2-4CCC-BEAC-C7DC35CA2E59}"/>
                  </a:ext>
                </a:extLst>
              </p:cNvPr>
              <p:cNvSpPr>
                <a:spLocks/>
              </p:cNvSpPr>
              <p:nvPr/>
            </p:nvSpPr>
            <p:spPr bwMode="auto">
              <a:xfrm>
                <a:off x="3015" y="2048"/>
                <a:ext cx="3" cy="6"/>
              </a:xfrm>
              <a:custGeom>
                <a:avLst/>
                <a:gdLst>
                  <a:gd name="T0" fmla="*/ 0 w 3"/>
                  <a:gd name="T1" fmla="*/ 0 h 6"/>
                  <a:gd name="T2" fmla="*/ 3 w 3"/>
                  <a:gd name="T3" fmla="*/ 3 h 6"/>
                  <a:gd name="T4" fmla="*/ 3 w 3"/>
                  <a:gd name="T5" fmla="*/ 6 h 6"/>
                  <a:gd name="T6" fmla="*/ 3 w 3"/>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6">
                    <a:moveTo>
                      <a:pt x="0" y="0"/>
                    </a:moveTo>
                    <a:lnTo>
                      <a:pt x="3"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35" name="Freeform 60">
                <a:extLst>
                  <a:ext uri="{FF2B5EF4-FFF2-40B4-BE49-F238E27FC236}">
                    <a16:creationId xmlns:a16="http://schemas.microsoft.com/office/drawing/2014/main" id="{2CF8BF11-2B09-4FCD-B836-8EFDD77E284B}"/>
                  </a:ext>
                </a:extLst>
              </p:cNvPr>
              <p:cNvSpPr>
                <a:spLocks/>
              </p:cNvSpPr>
              <p:nvPr/>
            </p:nvSpPr>
            <p:spPr bwMode="auto">
              <a:xfrm>
                <a:off x="3018" y="2040"/>
                <a:ext cx="3" cy="14"/>
              </a:xfrm>
              <a:custGeom>
                <a:avLst/>
                <a:gdLst>
                  <a:gd name="T0" fmla="*/ 0 w 3"/>
                  <a:gd name="T1" fmla="*/ 14 h 14"/>
                  <a:gd name="T2" fmla="*/ 0 w 3"/>
                  <a:gd name="T3" fmla="*/ 11 h 14"/>
                  <a:gd name="T4" fmla="*/ 0 w 3"/>
                  <a:gd name="T5" fmla="*/ 8 h 14"/>
                  <a:gd name="T6" fmla="*/ 3 w 3"/>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4">
                    <a:moveTo>
                      <a:pt x="0" y="14"/>
                    </a:moveTo>
                    <a:lnTo>
                      <a:pt x="0" y="11"/>
                    </a:lnTo>
                    <a:lnTo>
                      <a:pt x="0" y="8"/>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36" name="Line 61">
                <a:extLst>
                  <a:ext uri="{FF2B5EF4-FFF2-40B4-BE49-F238E27FC236}">
                    <a16:creationId xmlns:a16="http://schemas.microsoft.com/office/drawing/2014/main" id="{923C0CA8-9481-4D17-811B-C80FDF3EB619}"/>
                  </a:ext>
                </a:extLst>
              </p:cNvPr>
              <p:cNvSpPr>
                <a:spLocks noChangeShapeType="1"/>
              </p:cNvSpPr>
              <p:nvPr/>
            </p:nvSpPr>
            <p:spPr bwMode="auto">
              <a:xfrm flipV="1">
                <a:off x="3021" y="2028"/>
                <a:ext cx="3" cy="12"/>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7" name="Line 62">
                <a:extLst>
                  <a:ext uri="{FF2B5EF4-FFF2-40B4-BE49-F238E27FC236}">
                    <a16:creationId xmlns:a16="http://schemas.microsoft.com/office/drawing/2014/main" id="{92EA5FAB-BFDE-428E-9CFB-95F7768379D7}"/>
                  </a:ext>
                </a:extLst>
              </p:cNvPr>
              <p:cNvSpPr>
                <a:spLocks noChangeShapeType="1"/>
              </p:cNvSpPr>
              <p:nvPr/>
            </p:nvSpPr>
            <p:spPr bwMode="auto">
              <a:xfrm flipV="1">
                <a:off x="3024" y="2020"/>
                <a:ext cx="6" cy="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8" name="Line 63">
                <a:extLst>
                  <a:ext uri="{FF2B5EF4-FFF2-40B4-BE49-F238E27FC236}">
                    <a16:creationId xmlns:a16="http://schemas.microsoft.com/office/drawing/2014/main" id="{C6DA74AE-4ECF-4200-BB9F-72011F7E0711}"/>
                  </a:ext>
                </a:extLst>
              </p:cNvPr>
              <p:cNvSpPr>
                <a:spLocks noChangeShapeType="1"/>
              </p:cNvSpPr>
              <p:nvPr/>
            </p:nvSpPr>
            <p:spPr bwMode="auto">
              <a:xfrm flipV="1">
                <a:off x="3030" y="2011"/>
                <a:ext cx="3" cy="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9" name="Line 64">
                <a:extLst>
                  <a:ext uri="{FF2B5EF4-FFF2-40B4-BE49-F238E27FC236}">
                    <a16:creationId xmlns:a16="http://schemas.microsoft.com/office/drawing/2014/main" id="{20B2574F-C8F9-4C0B-AF87-D6465075D1E2}"/>
                  </a:ext>
                </a:extLst>
              </p:cNvPr>
              <p:cNvSpPr>
                <a:spLocks noChangeShapeType="1"/>
              </p:cNvSpPr>
              <p:nvPr/>
            </p:nvSpPr>
            <p:spPr bwMode="auto">
              <a:xfrm flipV="1">
                <a:off x="3033" y="1999"/>
                <a:ext cx="3" cy="12"/>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40" name="Line 65">
                <a:extLst>
                  <a:ext uri="{FF2B5EF4-FFF2-40B4-BE49-F238E27FC236}">
                    <a16:creationId xmlns:a16="http://schemas.microsoft.com/office/drawing/2014/main" id="{249F6FA3-D96C-4101-9CD6-00F7D62EF12B}"/>
                  </a:ext>
                </a:extLst>
              </p:cNvPr>
              <p:cNvSpPr>
                <a:spLocks noChangeShapeType="1"/>
              </p:cNvSpPr>
              <p:nvPr/>
            </p:nvSpPr>
            <p:spPr bwMode="auto">
              <a:xfrm flipV="1">
                <a:off x="3036" y="1982"/>
                <a:ext cx="2" cy="17"/>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41" name="Freeform 66">
                <a:extLst>
                  <a:ext uri="{FF2B5EF4-FFF2-40B4-BE49-F238E27FC236}">
                    <a16:creationId xmlns:a16="http://schemas.microsoft.com/office/drawing/2014/main" id="{38C51E28-8C0C-44B4-AE01-5BC6125168DC}"/>
                  </a:ext>
                </a:extLst>
              </p:cNvPr>
              <p:cNvSpPr>
                <a:spLocks/>
              </p:cNvSpPr>
              <p:nvPr/>
            </p:nvSpPr>
            <p:spPr bwMode="auto">
              <a:xfrm>
                <a:off x="3038" y="1959"/>
                <a:ext cx="6" cy="23"/>
              </a:xfrm>
              <a:custGeom>
                <a:avLst/>
                <a:gdLst>
                  <a:gd name="T0" fmla="*/ 0 w 6"/>
                  <a:gd name="T1" fmla="*/ 23 h 23"/>
                  <a:gd name="T2" fmla="*/ 3 w 6"/>
                  <a:gd name="T3" fmla="*/ 12 h 23"/>
                  <a:gd name="T4" fmla="*/ 6 w 6"/>
                  <a:gd name="T5" fmla="*/ 6 h 23"/>
                  <a:gd name="T6" fmla="*/ 6 w 6"/>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3">
                    <a:moveTo>
                      <a:pt x="0" y="23"/>
                    </a:moveTo>
                    <a:lnTo>
                      <a:pt x="3" y="12"/>
                    </a:lnTo>
                    <a:lnTo>
                      <a:pt x="6" y="6"/>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42" name="Freeform 67">
                <a:extLst>
                  <a:ext uri="{FF2B5EF4-FFF2-40B4-BE49-F238E27FC236}">
                    <a16:creationId xmlns:a16="http://schemas.microsoft.com/office/drawing/2014/main" id="{EDC781BB-9B55-4311-8FE3-728FB7E0EFD8}"/>
                  </a:ext>
                </a:extLst>
              </p:cNvPr>
              <p:cNvSpPr>
                <a:spLocks/>
              </p:cNvSpPr>
              <p:nvPr/>
            </p:nvSpPr>
            <p:spPr bwMode="auto">
              <a:xfrm>
                <a:off x="3044" y="1956"/>
                <a:ext cx="3" cy="3"/>
              </a:xfrm>
              <a:custGeom>
                <a:avLst/>
                <a:gdLst>
                  <a:gd name="T0" fmla="*/ 0 w 3"/>
                  <a:gd name="T1" fmla="*/ 3 h 3"/>
                  <a:gd name="T2" fmla="*/ 3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43" name="Freeform 68">
                <a:extLst>
                  <a:ext uri="{FF2B5EF4-FFF2-40B4-BE49-F238E27FC236}">
                    <a16:creationId xmlns:a16="http://schemas.microsoft.com/office/drawing/2014/main" id="{8A6FB1AF-E4D8-4938-8297-E76E01C4E42D}"/>
                  </a:ext>
                </a:extLst>
              </p:cNvPr>
              <p:cNvSpPr>
                <a:spLocks/>
              </p:cNvSpPr>
              <p:nvPr/>
            </p:nvSpPr>
            <p:spPr bwMode="auto">
              <a:xfrm>
                <a:off x="3047" y="1956"/>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44" name="Freeform 69">
                <a:extLst>
                  <a:ext uri="{FF2B5EF4-FFF2-40B4-BE49-F238E27FC236}">
                    <a16:creationId xmlns:a16="http://schemas.microsoft.com/office/drawing/2014/main" id="{AB9A026F-8D92-422C-A93E-73B887DBE70B}"/>
                  </a:ext>
                </a:extLst>
              </p:cNvPr>
              <p:cNvSpPr>
                <a:spLocks/>
              </p:cNvSpPr>
              <p:nvPr/>
            </p:nvSpPr>
            <p:spPr bwMode="auto">
              <a:xfrm>
                <a:off x="3050" y="1945"/>
                <a:ext cx="3" cy="11"/>
              </a:xfrm>
              <a:custGeom>
                <a:avLst/>
                <a:gdLst>
                  <a:gd name="T0" fmla="*/ 0 w 3"/>
                  <a:gd name="T1" fmla="*/ 11 h 11"/>
                  <a:gd name="T2" fmla="*/ 0 w 3"/>
                  <a:gd name="T3" fmla="*/ 6 h 11"/>
                  <a:gd name="T4" fmla="*/ 3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0" y="11"/>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45" name="Line 70">
                <a:extLst>
                  <a:ext uri="{FF2B5EF4-FFF2-40B4-BE49-F238E27FC236}">
                    <a16:creationId xmlns:a16="http://schemas.microsoft.com/office/drawing/2014/main" id="{0F705326-7DB9-411D-9EE6-32F1CB9481CC}"/>
                  </a:ext>
                </a:extLst>
              </p:cNvPr>
              <p:cNvSpPr>
                <a:spLocks noChangeShapeType="1"/>
              </p:cNvSpPr>
              <p:nvPr/>
            </p:nvSpPr>
            <p:spPr bwMode="auto">
              <a:xfrm flipV="1">
                <a:off x="3053" y="1936"/>
                <a:ext cx="6" cy="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46" name="Freeform 71">
                <a:extLst>
                  <a:ext uri="{FF2B5EF4-FFF2-40B4-BE49-F238E27FC236}">
                    <a16:creationId xmlns:a16="http://schemas.microsoft.com/office/drawing/2014/main" id="{89031939-833F-432E-B261-8DDD381535E3}"/>
                  </a:ext>
                </a:extLst>
              </p:cNvPr>
              <p:cNvSpPr>
                <a:spLocks/>
              </p:cNvSpPr>
              <p:nvPr/>
            </p:nvSpPr>
            <p:spPr bwMode="auto">
              <a:xfrm>
                <a:off x="3059" y="1927"/>
                <a:ext cx="2" cy="9"/>
              </a:xfrm>
              <a:custGeom>
                <a:avLst/>
                <a:gdLst>
                  <a:gd name="T0" fmla="*/ 0 w 2"/>
                  <a:gd name="T1" fmla="*/ 9 h 9"/>
                  <a:gd name="T2" fmla="*/ 2 w 2"/>
                  <a:gd name="T3" fmla="*/ 3 h 9"/>
                  <a:gd name="T4" fmla="*/ 2 w 2"/>
                  <a:gd name="T5" fmla="*/ 0 h 9"/>
                  <a:gd name="T6" fmla="*/ 0 60000 65536"/>
                  <a:gd name="T7" fmla="*/ 0 60000 65536"/>
                  <a:gd name="T8" fmla="*/ 0 60000 65536"/>
                </a:gdLst>
                <a:ahLst/>
                <a:cxnLst>
                  <a:cxn ang="T6">
                    <a:pos x="T0" y="T1"/>
                  </a:cxn>
                  <a:cxn ang="T7">
                    <a:pos x="T2" y="T3"/>
                  </a:cxn>
                  <a:cxn ang="T8">
                    <a:pos x="T4" y="T5"/>
                  </a:cxn>
                </a:cxnLst>
                <a:rect l="0" t="0" r="r" b="b"/>
                <a:pathLst>
                  <a:path w="2" h="9">
                    <a:moveTo>
                      <a:pt x="0" y="9"/>
                    </a:moveTo>
                    <a:lnTo>
                      <a:pt x="2" y="3"/>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47" name="Freeform 72">
                <a:extLst>
                  <a:ext uri="{FF2B5EF4-FFF2-40B4-BE49-F238E27FC236}">
                    <a16:creationId xmlns:a16="http://schemas.microsoft.com/office/drawing/2014/main" id="{53400C69-C930-4235-945B-25A7481944D2}"/>
                  </a:ext>
                </a:extLst>
              </p:cNvPr>
              <p:cNvSpPr>
                <a:spLocks/>
              </p:cNvSpPr>
              <p:nvPr/>
            </p:nvSpPr>
            <p:spPr bwMode="auto">
              <a:xfrm>
                <a:off x="3061" y="1927"/>
                <a:ext cx="3" cy="9"/>
              </a:xfrm>
              <a:custGeom>
                <a:avLst/>
                <a:gdLst>
                  <a:gd name="T0" fmla="*/ 0 w 3"/>
                  <a:gd name="T1" fmla="*/ 0 h 9"/>
                  <a:gd name="T2" fmla="*/ 0 w 3"/>
                  <a:gd name="T3" fmla="*/ 0 h 9"/>
                  <a:gd name="T4" fmla="*/ 0 w 3"/>
                  <a:gd name="T5" fmla="*/ 3 h 9"/>
                  <a:gd name="T6" fmla="*/ 3 w 3"/>
                  <a:gd name="T7" fmla="*/ 6 h 9"/>
                  <a:gd name="T8" fmla="*/ 3 w 3"/>
                  <a:gd name="T9" fmla="*/ 9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9">
                    <a:moveTo>
                      <a:pt x="0" y="0"/>
                    </a:moveTo>
                    <a:lnTo>
                      <a:pt x="0" y="0"/>
                    </a:lnTo>
                    <a:lnTo>
                      <a:pt x="0" y="3"/>
                    </a:lnTo>
                    <a:lnTo>
                      <a:pt x="3" y="6"/>
                    </a:lnTo>
                    <a:lnTo>
                      <a:pt x="3"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48" name="Freeform 73">
                <a:extLst>
                  <a:ext uri="{FF2B5EF4-FFF2-40B4-BE49-F238E27FC236}">
                    <a16:creationId xmlns:a16="http://schemas.microsoft.com/office/drawing/2014/main" id="{30B9863B-8C96-4530-8400-63EB8E2B7D00}"/>
                  </a:ext>
                </a:extLst>
              </p:cNvPr>
              <p:cNvSpPr>
                <a:spLocks/>
              </p:cNvSpPr>
              <p:nvPr/>
            </p:nvSpPr>
            <p:spPr bwMode="auto">
              <a:xfrm>
                <a:off x="3064" y="1930"/>
                <a:ext cx="3" cy="6"/>
              </a:xfrm>
              <a:custGeom>
                <a:avLst/>
                <a:gdLst>
                  <a:gd name="T0" fmla="*/ 0 w 3"/>
                  <a:gd name="T1" fmla="*/ 6 h 6"/>
                  <a:gd name="T2" fmla="*/ 0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49" name="Freeform 74">
                <a:extLst>
                  <a:ext uri="{FF2B5EF4-FFF2-40B4-BE49-F238E27FC236}">
                    <a16:creationId xmlns:a16="http://schemas.microsoft.com/office/drawing/2014/main" id="{19A62B1B-3A46-49A0-9180-59845F3D347A}"/>
                  </a:ext>
                </a:extLst>
              </p:cNvPr>
              <p:cNvSpPr>
                <a:spLocks/>
              </p:cNvSpPr>
              <p:nvPr/>
            </p:nvSpPr>
            <p:spPr bwMode="auto">
              <a:xfrm>
                <a:off x="3067" y="1919"/>
                <a:ext cx="6" cy="11"/>
              </a:xfrm>
              <a:custGeom>
                <a:avLst/>
                <a:gdLst>
                  <a:gd name="T0" fmla="*/ 0 w 6"/>
                  <a:gd name="T1" fmla="*/ 11 h 11"/>
                  <a:gd name="T2" fmla="*/ 3 w 6"/>
                  <a:gd name="T3" fmla="*/ 6 h 11"/>
                  <a:gd name="T4" fmla="*/ 6 w 6"/>
                  <a:gd name="T5" fmla="*/ 0 h 11"/>
                  <a:gd name="T6" fmla="*/ 0 60000 65536"/>
                  <a:gd name="T7" fmla="*/ 0 60000 65536"/>
                  <a:gd name="T8" fmla="*/ 0 60000 65536"/>
                </a:gdLst>
                <a:ahLst/>
                <a:cxnLst>
                  <a:cxn ang="T6">
                    <a:pos x="T0" y="T1"/>
                  </a:cxn>
                  <a:cxn ang="T7">
                    <a:pos x="T2" y="T3"/>
                  </a:cxn>
                  <a:cxn ang="T8">
                    <a:pos x="T4" y="T5"/>
                  </a:cxn>
                </a:cxnLst>
                <a:rect l="0" t="0" r="r" b="b"/>
                <a:pathLst>
                  <a:path w="6" h="11">
                    <a:moveTo>
                      <a:pt x="0" y="11"/>
                    </a:moveTo>
                    <a:lnTo>
                      <a:pt x="3" y="6"/>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50" name="Freeform 75">
                <a:extLst>
                  <a:ext uri="{FF2B5EF4-FFF2-40B4-BE49-F238E27FC236}">
                    <a16:creationId xmlns:a16="http://schemas.microsoft.com/office/drawing/2014/main" id="{064B6EE8-1C50-4C07-B1D3-B0692D36717A}"/>
                  </a:ext>
                </a:extLst>
              </p:cNvPr>
              <p:cNvSpPr>
                <a:spLocks/>
              </p:cNvSpPr>
              <p:nvPr/>
            </p:nvSpPr>
            <p:spPr bwMode="auto">
              <a:xfrm>
                <a:off x="3073" y="1899"/>
                <a:ext cx="3" cy="20"/>
              </a:xfrm>
              <a:custGeom>
                <a:avLst/>
                <a:gdLst>
                  <a:gd name="T0" fmla="*/ 0 w 3"/>
                  <a:gd name="T1" fmla="*/ 20 h 20"/>
                  <a:gd name="T2" fmla="*/ 3 w 3"/>
                  <a:gd name="T3" fmla="*/ 8 h 20"/>
                  <a:gd name="T4" fmla="*/ 3 w 3"/>
                  <a:gd name="T5" fmla="*/ 3 h 20"/>
                  <a:gd name="T6" fmla="*/ 3 w 3"/>
                  <a:gd name="T7" fmla="*/ 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0">
                    <a:moveTo>
                      <a:pt x="0" y="20"/>
                    </a:moveTo>
                    <a:lnTo>
                      <a:pt x="3" y="8"/>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51" name="Freeform 76">
                <a:extLst>
                  <a:ext uri="{FF2B5EF4-FFF2-40B4-BE49-F238E27FC236}">
                    <a16:creationId xmlns:a16="http://schemas.microsoft.com/office/drawing/2014/main" id="{C4A6F157-F614-4202-BBC8-FE27D8813E64}"/>
                  </a:ext>
                </a:extLst>
              </p:cNvPr>
              <p:cNvSpPr>
                <a:spLocks/>
              </p:cNvSpPr>
              <p:nvPr/>
            </p:nvSpPr>
            <p:spPr bwMode="auto">
              <a:xfrm>
                <a:off x="3076" y="1893"/>
                <a:ext cx="3" cy="6"/>
              </a:xfrm>
              <a:custGeom>
                <a:avLst/>
                <a:gdLst>
                  <a:gd name="T0" fmla="*/ 0 w 3"/>
                  <a:gd name="T1" fmla="*/ 6 h 6"/>
                  <a:gd name="T2" fmla="*/ 0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52" name="Freeform 77">
                <a:extLst>
                  <a:ext uri="{FF2B5EF4-FFF2-40B4-BE49-F238E27FC236}">
                    <a16:creationId xmlns:a16="http://schemas.microsoft.com/office/drawing/2014/main" id="{EEB36272-8B85-40C6-85AF-554AC9519520}"/>
                  </a:ext>
                </a:extLst>
              </p:cNvPr>
              <p:cNvSpPr>
                <a:spLocks/>
              </p:cNvSpPr>
              <p:nvPr/>
            </p:nvSpPr>
            <p:spPr bwMode="auto">
              <a:xfrm>
                <a:off x="3079" y="1879"/>
                <a:ext cx="3" cy="14"/>
              </a:xfrm>
              <a:custGeom>
                <a:avLst/>
                <a:gdLst>
                  <a:gd name="T0" fmla="*/ 0 w 3"/>
                  <a:gd name="T1" fmla="*/ 14 h 14"/>
                  <a:gd name="T2" fmla="*/ 0 w 3"/>
                  <a:gd name="T3" fmla="*/ 8 h 14"/>
                  <a:gd name="T4" fmla="*/ 3 w 3"/>
                  <a:gd name="T5" fmla="*/ 0 h 14"/>
                  <a:gd name="T6" fmla="*/ 0 60000 65536"/>
                  <a:gd name="T7" fmla="*/ 0 60000 65536"/>
                  <a:gd name="T8" fmla="*/ 0 60000 65536"/>
                </a:gdLst>
                <a:ahLst/>
                <a:cxnLst>
                  <a:cxn ang="T6">
                    <a:pos x="T0" y="T1"/>
                  </a:cxn>
                  <a:cxn ang="T7">
                    <a:pos x="T2" y="T3"/>
                  </a:cxn>
                  <a:cxn ang="T8">
                    <a:pos x="T4" y="T5"/>
                  </a:cxn>
                </a:cxnLst>
                <a:rect l="0" t="0" r="r" b="b"/>
                <a:pathLst>
                  <a:path w="3" h="14">
                    <a:moveTo>
                      <a:pt x="0" y="14"/>
                    </a:moveTo>
                    <a:lnTo>
                      <a:pt x="0" y="8"/>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53" name="Freeform 78">
                <a:extLst>
                  <a:ext uri="{FF2B5EF4-FFF2-40B4-BE49-F238E27FC236}">
                    <a16:creationId xmlns:a16="http://schemas.microsoft.com/office/drawing/2014/main" id="{1F0B4A6D-4D7E-47AA-B26F-2405A21C5AEF}"/>
                  </a:ext>
                </a:extLst>
              </p:cNvPr>
              <p:cNvSpPr>
                <a:spLocks/>
              </p:cNvSpPr>
              <p:nvPr/>
            </p:nvSpPr>
            <p:spPr bwMode="auto">
              <a:xfrm>
                <a:off x="3082" y="1858"/>
                <a:ext cx="5" cy="21"/>
              </a:xfrm>
              <a:custGeom>
                <a:avLst/>
                <a:gdLst>
                  <a:gd name="T0" fmla="*/ 0 w 5"/>
                  <a:gd name="T1" fmla="*/ 21 h 21"/>
                  <a:gd name="T2" fmla="*/ 3 w 5"/>
                  <a:gd name="T3" fmla="*/ 9 h 21"/>
                  <a:gd name="T4" fmla="*/ 5 w 5"/>
                  <a:gd name="T5" fmla="*/ 0 h 21"/>
                  <a:gd name="T6" fmla="*/ 0 60000 65536"/>
                  <a:gd name="T7" fmla="*/ 0 60000 65536"/>
                  <a:gd name="T8" fmla="*/ 0 60000 65536"/>
                </a:gdLst>
                <a:ahLst/>
                <a:cxnLst>
                  <a:cxn ang="T6">
                    <a:pos x="T0" y="T1"/>
                  </a:cxn>
                  <a:cxn ang="T7">
                    <a:pos x="T2" y="T3"/>
                  </a:cxn>
                  <a:cxn ang="T8">
                    <a:pos x="T4" y="T5"/>
                  </a:cxn>
                </a:cxnLst>
                <a:rect l="0" t="0" r="r" b="b"/>
                <a:pathLst>
                  <a:path w="5" h="21">
                    <a:moveTo>
                      <a:pt x="0" y="21"/>
                    </a:moveTo>
                    <a:lnTo>
                      <a:pt x="3" y="9"/>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54" name="Freeform 79">
                <a:extLst>
                  <a:ext uri="{FF2B5EF4-FFF2-40B4-BE49-F238E27FC236}">
                    <a16:creationId xmlns:a16="http://schemas.microsoft.com/office/drawing/2014/main" id="{716D99D8-6077-44C2-954F-42A4934E8581}"/>
                  </a:ext>
                </a:extLst>
              </p:cNvPr>
              <p:cNvSpPr>
                <a:spLocks/>
              </p:cNvSpPr>
              <p:nvPr/>
            </p:nvSpPr>
            <p:spPr bwMode="auto">
              <a:xfrm>
                <a:off x="3087" y="1847"/>
                <a:ext cx="3" cy="11"/>
              </a:xfrm>
              <a:custGeom>
                <a:avLst/>
                <a:gdLst>
                  <a:gd name="T0" fmla="*/ 0 w 3"/>
                  <a:gd name="T1" fmla="*/ 11 h 11"/>
                  <a:gd name="T2" fmla="*/ 3 w 3"/>
                  <a:gd name="T3" fmla="*/ 6 h 11"/>
                  <a:gd name="T4" fmla="*/ 3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0" y="11"/>
                    </a:move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55" name="Freeform 80">
                <a:extLst>
                  <a:ext uri="{FF2B5EF4-FFF2-40B4-BE49-F238E27FC236}">
                    <a16:creationId xmlns:a16="http://schemas.microsoft.com/office/drawing/2014/main" id="{7FC765F0-93A2-42B0-9466-11087E780041}"/>
                  </a:ext>
                </a:extLst>
              </p:cNvPr>
              <p:cNvSpPr>
                <a:spLocks/>
              </p:cNvSpPr>
              <p:nvPr/>
            </p:nvSpPr>
            <p:spPr bwMode="auto">
              <a:xfrm>
                <a:off x="3090" y="1832"/>
                <a:ext cx="3" cy="15"/>
              </a:xfrm>
              <a:custGeom>
                <a:avLst/>
                <a:gdLst>
                  <a:gd name="T0" fmla="*/ 0 w 3"/>
                  <a:gd name="T1" fmla="*/ 15 h 15"/>
                  <a:gd name="T2" fmla="*/ 0 w 3"/>
                  <a:gd name="T3" fmla="*/ 6 h 15"/>
                  <a:gd name="T4" fmla="*/ 3 w 3"/>
                  <a:gd name="T5" fmla="*/ 0 h 15"/>
                  <a:gd name="T6" fmla="*/ 0 60000 65536"/>
                  <a:gd name="T7" fmla="*/ 0 60000 65536"/>
                  <a:gd name="T8" fmla="*/ 0 60000 65536"/>
                </a:gdLst>
                <a:ahLst/>
                <a:cxnLst>
                  <a:cxn ang="T6">
                    <a:pos x="T0" y="T1"/>
                  </a:cxn>
                  <a:cxn ang="T7">
                    <a:pos x="T2" y="T3"/>
                  </a:cxn>
                  <a:cxn ang="T8">
                    <a:pos x="T4" y="T5"/>
                  </a:cxn>
                </a:cxnLst>
                <a:rect l="0" t="0" r="r" b="b"/>
                <a:pathLst>
                  <a:path w="3" h="15">
                    <a:moveTo>
                      <a:pt x="0" y="15"/>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56" name="Freeform 81">
                <a:extLst>
                  <a:ext uri="{FF2B5EF4-FFF2-40B4-BE49-F238E27FC236}">
                    <a16:creationId xmlns:a16="http://schemas.microsoft.com/office/drawing/2014/main" id="{A8EEE627-2989-49E6-990C-891A36A6F19B}"/>
                  </a:ext>
                </a:extLst>
              </p:cNvPr>
              <p:cNvSpPr>
                <a:spLocks/>
              </p:cNvSpPr>
              <p:nvPr/>
            </p:nvSpPr>
            <p:spPr bwMode="auto">
              <a:xfrm>
                <a:off x="3093" y="1824"/>
                <a:ext cx="3" cy="8"/>
              </a:xfrm>
              <a:custGeom>
                <a:avLst/>
                <a:gdLst>
                  <a:gd name="T0" fmla="*/ 0 w 3"/>
                  <a:gd name="T1" fmla="*/ 8 h 8"/>
                  <a:gd name="T2" fmla="*/ 0 w 3"/>
                  <a:gd name="T3" fmla="*/ 3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57" name="Freeform 82">
                <a:extLst>
                  <a:ext uri="{FF2B5EF4-FFF2-40B4-BE49-F238E27FC236}">
                    <a16:creationId xmlns:a16="http://schemas.microsoft.com/office/drawing/2014/main" id="{7F3F3BF6-12AC-4BFB-972E-C71773C9C9EC}"/>
                  </a:ext>
                </a:extLst>
              </p:cNvPr>
              <p:cNvSpPr>
                <a:spLocks/>
              </p:cNvSpPr>
              <p:nvPr/>
            </p:nvSpPr>
            <p:spPr bwMode="auto">
              <a:xfrm>
                <a:off x="3096" y="1824"/>
                <a:ext cx="3" cy="8"/>
              </a:xfrm>
              <a:custGeom>
                <a:avLst/>
                <a:gdLst>
                  <a:gd name="T0" fmla="*/ 0 w 3"/>
                  <a:gd name="T1" fmla="*/ 0 h 8"/>
                  <a:gd name="T2" fmla="*/ 0 w 3"/>
                  <a:gd name="T3" fmla="*/ 0 h 8"/>
                  <a:gd name="T4" fmla="*/ 0 w 3"/>
                  <a:gd name="T5" fmla="*/ 3 h 8"/>
                  <a:gd name="T6" fmla="*/ 3 w 3"/>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8">
                    <a:moveTo>
                      <a:pt x="0" y="0"/>
                    </a:moveTo>
                    <a:lnTo>
                      <a:pt x="0" y="0"/>
                    </a:lnTo>
                    <a:lnTo>
                      <a:pt x="0" y="3"/>
                    </a:lnTo>
                    <a:lnTo>
                      <a:pt x="3" y="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58" name="Freeform 83">
                <a:extLst>
                  <a:ext uri="{FF2B5EF4-FFF2-40B4-BE49-F238E27FC236}">
                    <a16:creationId xmlns:a16="http://schemas.microsoft.com/office/drawing/2014/main" id="{AA17289C-BA8A-4368-B4EE-39CE05081548}"/>
                  </a:ext>
                </a:extLst>
              </p:cNvPr>
              <p:cNvSpPr>
                <a:spLocks/>
              </p:cNvSpPr>
              <p:nvPr/>
            </p:nvSpPr>
            <p:spPr bwMode="auto">
              <a:xfrm>
                <a:off x="3099" y="1832"/>
                <a:ext cx="6" cy="6"/>
              </a:xfrm>
              <a:custGeom>
                <a:avLst/>
                <a:gdLst>
                  <a:gd name="T0" fmla="*/ 0 w 6"/>
                  <a:gd name="T1" fmla="*/ 0 h 6"/>
                  <a:gd name="T2" fmla="*/ 3 w 6"/>
                  <a:gd name="T3" fmla="*/ 6 h 6"/>
                  <a:gd name="T4" fmla="*/ 6 w 6"/>
                  <a:gd name="T5" fmla="*/ 6 h 6"/>
                  <a:gd name="T6" fmla="*/ 6 w 6"/>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3" y="6"/>
                    </a:lnTo>
                    <a:lnTo>
                      <a:pt x="6"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59" name="Freeform 84">
                <a:extLst>
                  <a:ext uri="{FF2B5EF4-FFF2-40B4-BE49-F238E27FC236}">
                    <a16:creationId xmlns:a16="http://schemas.microsoft.com/office/drawing/2014/main" id="{D21CBF4A-7CAE-4070-ABBA-CC52B56A7F76}"/>
                  </a:ext>
                </a:extLst>
              </p:cNvPr>
              <p:cNvSpPr>
                <a:spLocks/>
              </p:cNvSpPr>
              <p:nvPr/>
            </p:nvSpPr>
            <p:spPr bwMode="auto">
              <a:xfrm>
                <a:off x="3105" y="1812"/>
                <a:ext cx="3" cy="26"/>
              </a:xfrm>
              <a:custGeom>
                <a:avLst/>
                <a:gdLst>
                  <a:gd name="T0" fmla="*/ 0 w 3"/>
                  <a:gd name="T1" fmla="*/ 26 h 26"/>
                  <a:gd name="T2" fmla="*/ 0 w 3"/>
                  <a:gd name="T3" fmla="*/ 20 h 26"/>
                  <a:gd name="T4" fmla="*/ 3 w 3"/>
                  <a:gd name="T5" fmla="*/ 15 h 26"/>
                  <a:gd name="T6" fmla="*/ 3 w 3"/>
                  <a:gd name="T7" fmla="*/ 6 h 26"/>
                  <a:gd name="T8" fmla="*/ 3 w 3"/>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6">
                    <a:moveTo>
                      <a:pt x="0" y="26"/>
                    </a:moveTo>
                    <a:lnTo>
                      <a:pt x="0" y="20"/>
                    </a:lnTo>
                    <a:lnTo>
                      <a:pt x="3" y="15"/>
                    </a:ln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60" name="Freeform 85">
                <a:extLst>
                  <a:ext uri="{FF2B5EF4-FFF2-40B4-BE49-F238E27FC236}">
                    <a16:creationId xmlns:a16="http://schemas.microsoft.com/office/drawing/2014/main" id="{A0F19E16-BAD1-4574-B6CC-B977135B1D08}"/>
                  </a:ext>
                </a:extLst>
              </p:cNvPr>
              <p:cNvSpPr>
                <a:spLocks/>
              </p:cNvSpPr>
              <p:nvPr/>
            </p:nvSpPr>
            <p:spPr bwMode="auto">
              <a:xfrm>
                <a:off x="3108" y="1812"/>
                <a:ext cx="2" cy="3"/>
              </a:xfrm>
              <a:custGeom>
                <a:avLst/>
                <a:gdLst>
                  <a:gd name="T0" fmla="*/ 0 w 2"/>
                  <a:gd name="T1" fmla="*/ 0 h 3"/>
                  <a:gd name="T2" fmla="*/ 0 w 2"/>
                  <a:gd name="T3" fmla="*/ 0 h 3"/>
                  <a:gd name="T4" fmla="*/ 0 w 2"/>
                  <a:gd name="T5" fmla="*/ 0 h 3"/>
                  <a:gd name="T6" fmla="*/ 2 w 2"/>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0" y="0"/>
                    </a:moveTo>
                    <a:lnTo>
                      <a:pt x="0" y="0"/>
                    </a:lnTo>
                    <a:lnTo>
                      <a:pt x="2"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61" name="Freeform 86">
                <a:extLst>
                  <a:ext uri="{FF2B5EF4-FFF2-40B4-BE49-F238E27FC236}">
                    <a16:creationId xmlns:a16="http://schemas.microsoft.com/office/drawing/2014/main" id="{DC9F5B89-7D0B-48FB-B1EA-F1E16525694E}"/>
                  </a:ext>
                </a:extLst>
              </p:cNvPr>
              <p:cNvSpPr>
                <a:spLocks/>
              </p:cNvSpPr>
              <p:nvPr/>
            </p:nvSpPr>
            <p:spPr bwMode="auto">
              <a:xfrm>
                <a:off x="3110" y="1815"/>
                <a:ext cx="3" cy="3"/>
              </a:xfrm>
              <a:custGeom>
                <a:avLst/>
                <a:gdLst>
                  <a:gd name="T0" fmla="*/ 0 w 3"/>
                  <a:gd name="T1" fmla="*/ 0 h 3"/>
                  <a:gd name="T2" fmla="*/ 0 w 3"/>
                  <a:gd name="T3" fmla="*/ 3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3"/>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62" name="Freeform 87">
                <a:extLst>
                  <a:ext uri="{FF2B5EF4-FFF2-40B4-BE49-F238E27FC236}">
                    <a16:creationId xmlns:a16="http://schemas.microsoft.com/office/drawing/2014/main" id="{47FA294C-F39A-4D8A-BC24-7E77AC16C867}"/>
                  </a:ext>
                </a:extLst>
              </p:cNvPr>
              <p:cNvSpPr>
                <a:spLocks/>
              </p:cNvSpPr>
              <p:nvPr/>
            </p:nvSpPr>
            <p:spPr bwMode="auto">
              <a:xfrm>
                <a:off x="3113" y="1801"/>
                <a:ext cx="6" cy="17"/>
              </a:xfrm>
              <a:custGeom>
                <a:avLst/>
                <a:gdLst>
                  <a:gd name="T0" fmla="*/ 0 w 6"/>
                  <a:gd name="T1" fmla="*/ 17 h 17"/>
                  <a:gd name="T2" fmla="*/ 0 w 6"/>
                  <a:gd name="T3" fmla="*/ 14 h 17"/>
                  <a:gd name="T4" fmla="*/ 3 w 6"/>
                  <a:gd name="T5" fmla="*/ 8 h 17"/>
                  <a:gd name="T6" fmla="*/ 6 w 6"/>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7">
                    <a:moveTo>
                      <a:pt x="0" y="17"/>
                    </a:moveTo>
                    <a:lnTo>
                      <a:pt x="0" y="14"/>
                    </a:lnTo>
                    <a:lnTo>
                      <a:pt x="3" y="8"/>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63" name="Freeform 88">
                <a:extLst>
                  <a:ext uri="{FF2B5EF4-FFF2-40B4-BE49-F238E27FC236}">
                    <a16:creationId xmlns:a16="http://schemas.microsoft.com/office/drawing/2014/main" id="{8CE9935C-F47C-4434-B3B1-0F2BC52553B3}"/>
                  </a:ext>
                </a:extLst>
              </p:cNvPr>
              <p:cNvSpPr>
                <a:spLocks/>
              </p:cNvSpPr>
              <p:nvPr/>
            </p:nvSpPr>
            <p:spPr bwMode="auto">
              <a:xfrm>
                <a:off x="3119" y="1786"/>
                <a:ext cx="3" cy="15"/>
              </a:xfrm>
              <a:custGeom>
                <a:avLst/>
                <a:gdLst>
                  <a:gd name="T0" fmla="*/ 0 w 3"/>
                  <a:gd name="T1" fmla="*/ 15 h 15"/>
                  <a:gd name="T2" fmla="*/ 3 w 3"/>
                  <a:gd name="T3" fmla="*/ 9 h 15"/>
                  <a:gd name="T4" fmla="*/ 3 w 3"/>
                  <a:gd name="T5" fmla="*/ 0 h 15"/>
                  <a:gd name="T6" fmla="*/ 0 60000 65536"/>
                  <a:gd name="T7" fmla="*/ 0 60000 65536"/>
                  <a:gd name="T8" fmla="*/ 0 60000 65536"/>
                </a:gdLst>
                <a:ahLst/>
                <a:cxnLst>
                  <a:cxn ang="T6">
                    <a:pos x="T0" y="T1"/>
                  </a:cxn>
                  <a:cxn ang="T7">
                    <a:pos x="T2" y="T3"/>
                  </a:cxn>
                  <a:cxn ang="T8">
                    <a:pos x="T4" y="T5"/>
                  </a:cxn>
                </a:cxnLst>
                <a:rect l="0" t="0" r="r" b="b"/>
                <a:pathLst>
                  <a:path w="3" h="15">
                    <a:moveTo>
                      <a:pt x="0" y="15"/>
                    </a:moveTo>
                    <a:lnTo>
                      <a:pt x="3" y="9"/>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64" name="Freeform 89">
                <a:extLst>
                  <a:ext uri="{FF2B5EF4-FFF2-40B4-BE49-F238E27FC236}">
                    <a16:creationId xmlns:a16="http://schemas.microsoft.com/office/drawing/2014/main" id="{C1B6A98F-AB96-42A5-90D1-A27C8280533D}"/>
                  </a:ext>
                </a:extLst>
              </p:cNvPr>
              <p:cNvSpPr>
                <a:spLocks/>
              </p:cNvSpPr>
              <p:nvPr/>
            </p:nvSpPr>
            <p:spPr bwMode="auto">
              <a:xfrm>
                <a:off x="3122" y="1766"/>
                <a:ext cx="3" cy="20"/>
              </a:xfrm>
              <a:custGeom>
                <a:avLst/>
                <a:gdLst>
                  <a:gd name="T0" fmla="*/ 0 w 3"/>
                  <a:gd name="T1" fmla="*/ 20 h 20"/>
                  <a:gd name="T2" fmla="*/ 0 w 3"/>
                  <a:gd name="T3" fmla="*/ 15 h 20"/>
                  <a:gd name="T4" fmla="*/ 0 w 3"/>
                  <a:gd name="T5" fmla="*/ 9 h 20"/>
                  <a:gd name="T6" fmla="*/ 3 w 3"/>
                  <a:gd name="T7" fmla="*/ 3 h 20"/>
                  <a:gd name="T8" fmla="*/ 3 w 3"/>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0">
                    <a:moveTo>
                      <a:pt x="0" y="20"/>
                    </a:moveTo>
                    <a:lnTo>
                      <a:pt x="0" y="15"/>
                    </a:lnTo>
                    <a:lnTo>
                      <a:pt x="0" y="9"/>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65" name="Freeform 90">
                <a:extLst>
                  <a:ext uri="{FF2B5EF4-FFF2-40B4-BE49-F238E27FC236}">
                    <a16:creationId xmlns:a16="http://schemas.microsoft.com/office/drawing/2014/main" id="{60D4A543-8633-434F-AD0B-C4DEF47ACE10}"/>
                  </a:ext>
                </a:extLst>
              </p:cNvPr>
              <p:cNvSpPr>
                <a:spLocks/>
              </p:cNvSpPr>
              <p:nvPr/>
            </p:nvSpPr>
            <p:spPr bwMode="auto">
              <a:xfrm>
                <a:off x="3125" y="1766"/>
                <a:ext cx="3" cy="9"/>
              </a:xfrm>
              <a:custGeom>
                <a:avLst/>
                <a:gdLst>
                  <a:gd name="T0" fmla="*/ 0 w 3"/>
                  <a:gd name="T1" fmla="*/ 0 h 9"/>
                  <a:gd name="T2" fmla="*/ 0 w 3"/>
                  <a:gd name="T3" fmla="*/ 0 h 9"/>
                  <a:gd name="T4" fmla="*/ 0 w 3"/>
                  <a:gd name="T5" fmla="*/ 3 h 9"/>
                  <a:gd name="T6" fmla="*/ 3 w 3"/>
                  <a:gd name="T7" fmla="*/ 9 h 9"/>
                  <a:gd name="T8" fmla="*/ 3 w 3"/>
                  <a:gd name="T9" fmla="*/ 9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9">
                    <a:moveTo>
                      <a:pt x="0" y="0"/>
                    </a:moveTo>
                    <a:lnTo>
                      <a:pt x="0" y="0"/>
                    </a:lnTo>
                    <a:lnTo>
                      <a:pt x="0" y="3"/>
                    </a:lnTo>
                    <a:lnTo>
                      <a:pt x="3"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66" name="Freeform 91">
                <a:extLst>
                  <a:ext uri="{FF2B5EF4-FFF2-40B4-BE49-F238E27FC236}">
                    <a16:creationId xmlns:a16="http://schemas.microsoft.com/office/drawing/2014/main" id="{B037AE32-59E5-4C15-B76B-3396EB5022C2}"/>
                  </a:ext>
                </a:extLst>
              </p:cNvPr>
              <p:cNvSpPr>
                <a:spLocks/>
              </p:cNvSpPr>
              <p:nvPr/>
            </p:nvSpPr>
            <p:spPr bwMode="auto">
              <a:xfrm>
                <a:off x="3128" y="1760"/>
                <a:ext cx="5" cy="15"/>
              </a:xfrm>
              <a:custGeom>
                <a:avLst/>
                <a:gdLst>
                  <a:gd name="T0" fmla="*/ 0 w 5"/>
                  <a:gd name="T1" fmla="*/ 15 h 15"/>
                  <a:gd name="T2" fmla="*/ 0 w 5"/>
                  <a:gd name="T3" fmla="*/ 12 h 15"/>
                  <a:gd name="T4" fmla="*/ 3 w 5"/>
                  <a:gd name="T5" fmla="*/ 9 h 15"/>
                  <a:gd name="T6" fmla="*/ 5 w 5"/>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5">
                    <a:moveTo>
                      <a:pt x="0" y="15"/>
                    </a:moveTo>
                    <a:lnTo>
                      <a:pt x="0" y="12"/>
                    </a:lnTo>
                    <a:lnTo>
                      <a:pt x="3" y="9"/>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67" name="Freeform 92">
                <a:extLst>
                  <a:ext uri="{FF2B5EF4-FFF2-40B4-BE49-F238E27FC236}">
                    <a16:creationId xmlns:a16="http://schemas.microsoft.com/office/drawing/2014/main" id="{C236EFC6-449C-483F-94AB-AB0640CFBFAA}"/>
                  </a:ext>
                </a:extLst>
              </p:cNvPr>
              <p:cNvSpPr>
                <a:spLocks/>
              </p:cNvSpPr>
              <p:nvPr/>
            </p:nvSpPr>
            <p:spPr bwMode="auto">
              <a:xfrm>
                <a:off x="3133" y="1737"/>
                <a:ext cx="3" cy="23"/>
              </a:xfrm>
              <a:custGeom>
                <a:avLst/>
                <a:gdLst>
                  <a:gd name="T0" fmla="*/ 0 w 3"/>
                  <a:gd name="T1" fmla="*/ 23 h 23"/>
                  <a:gd name="T2" fmla="*/ 3 w 3"/>
                  <a:gd name="T3" fmla="*/ 12 h 23"/>
                  <a:gd name="T4" fmla="*/ 3 w 3"/>
                  <a:gd name="T5" fmla="*/ 0 h 23"/>
                  <a:gd name="T6" fmla="*/ 0 60000 65536"/>
                  <a:gd name="T7" fmla="*/ 0 60000 65536"/>
                  <a:gd name="T8" fmla="*/ 0 60000 65536"/>
                </a:gdLst>
                <a:ahLst/>
                <a:cxnLst>
                  <a:cxn ang="T6">
                    <a:pos x="T0" y="T1"/>
                  </a:cxn>
                  <a:cxn ang="T7">
                    <a:pos x="T2" y="T3"/>
                  </a:cxn>
                  <a:cxn ang="T8">
                    <a:pos x="T4" y="T5"/>
                  </a:cxn>
                </a:cxnLst>
                <a:rect l="0" t="0" r="r" b="b"/>
                <a:pathLst>
                  <a:path w="3" h="23">
                    <a:moveTo>
                      <a:pt x="0" y="23"/>
                    </a:moveTo>
                    <a:lnTo>
                      <a:pt x="3" y="12"/>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68" name="Freeform 93">
                <a:extLst>
                  <a:ext uri="{FF2B5EF4-FFF2-40B4-BE49-F238E27FC236}">
                    <a16:creationId xmlns:a16="http://schemas.microsoft.com/office/drawing/2014/main" id="{3F923EF3-8FD8-490E-AA4B-43D49185282A}"/>
                  </a:ext>
                </a:extLst>
              </p:cNvPr>
              <p:cNvSpPr>
                <a:spLocks/>
              </p:cNvSpPr>
              <p:nvPr/>
            </p:nvSpPr>
            <p:spPr bwMode="auto">
              <a:xfrm>
                <a:off x="3136" y="1714"/>
                <a:ext cx="3" cy="23"/>
              </a:xfrm>
              <a:custGeom>
                <a:avLst/>
                <a:gdLst>
                  <a:gd name="T0" fmla="*/ 0 w 3"/>
                  <a:gd name="T1" fmla="*/ 23 h 23"/>
                  <a:gd name="T2" fmla="*/ 0 w 3"/>
                  <a:gd name="T3" fmla="*/ 12 h 23"/>
                  <a:gd name="T4" fmla="*/ 3 w 3"/>
                  <a:gd name="T5" fmla="*/ 6 h 23"/>
                  <a:gd name="T6" fmla="*/ 3 w 3"/>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3">
                    <a:moveTo>
                      <a:pt x="0" y="23"/>
                    </a:moveTo>
                    <a:lnTo>
                      <a:pt x="0" y="12"/>
                    </a:ln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69" name="Freeform 94">
                <a:extLst>
                  <a:ext uri="{FF2B5EF4-FFF2-40B4-BE49-F238E27FC236}">
                    <a16:creationId xmlns:a16="http://schemas.microsoft.com/office/drawing/2014/main" id="{AE72A58E-705A-4916-9DC4-5D2EF7316DD4}"/>
                  </a:ext>
                </a:extLst>
              </p:cNvPr>
              <p:cNvSpPr>
                <a:spLocks/>
              </p:cNvSpPr>
              <p:nvPr/>
            </p:nvSpPr>
            <p:spPr bwMode="auto">
              <a:xfrm>
                <a:off x="3139" y="1711"/>
                <a:ext cx="3" cy="3"/>
              </a:xfrm>
              <a:custGeom>
                <a:avLst/>
                <a:gdLst>
                  <a:gd name="T0" fmla="*/ 0 w 3"/>
                  <a:gd name="T1" fmla="*/ 3 h 3"/>
                  <a:gd name="T2" fmla="*/ 0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70" name="Freeform 95">
                <a:extLst>
                  <a:ext uri="{FF2B5EF4-FFF2-40B4-BE49-F238E27FC236}">
                    <a16:creationId xmlns:a16="http://schemas.microsoft.com/office/drawing/2014/main" id="{27B44EF6-DC76-4D1F-B69C-B4609B20F7DA}"/>
                  </a:ext>
                </a:extLst>
              </p:cNvPr>
              <p:cNvSpPr>
                <a:spLocks/>
              </p:cNvSpPr>
              <p:nvPr/>
            </p:nvSpPr>
            <p:spPr bwMode="auto">
              <a:xfrm>
                <a:off x="3142" y="1711"/>
                <a:ext cx="6" cy="6"/>
              </a:xfrm>
              <a:custGeom>
                <a:avLst/>
                <a:gdLst>
                  <a:gd name="T0" fmla="*/ 0 w 6"/>
                  <a:gd name="T1" fmla="*/ 0 h 6"/>
                  <a:gd name="T2" fmla="*/ 3 w 6"/>
                  <a:gd name="T3" fmla="*/ 3 h 6"/>
                  <a:gd name="T4" fmla="*/ 6 w 6"/>
                  <a:gd name="T5" fmla="*/ 6 h 6"/>
                  <a:gd name="T6" fmla="*/ 0 60000 65536"/>
                  <a:gd name="T7" fmla="*/ 0 60000 65536"/>
                  <a:gd name="T8" fmla="*/ 0 60000 65536"/>
                </a:gdLst>
                <a:ahLst/>
                <a:cxnLst>
                  <a:cxn ang="T6">
                    <a:pos x="T0" y="T1"/>
                  </a:cxn>
                  <a:cxn ang="T7">
                    <a:pos x="T2" y="T3"/>
                  </a:cxn>
                  <a:cxn ang="T8">
                    <a:pos x="T4" y="T5"/>
                  </a:cxn>
                </a:cxnLst>
                <a:rect l="0" t="0" r="r" b="b"/>
                <a:pathLst>
                  <a:path w="6" h="6">
                    <a:moveTo>
                      <a:pt x="0" y="0"/>
                    </a:moveTo>
                    <a:lnTo>
                      <a:pt x="3" y="3"/>
                    </a:lnTo>
                    <a:lnTo>
                      <a:pt x="6"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71" name="Freeform 96">
                <a:extLst>
                  <a:ext uri="{FF2B5EF4-FFF2-40B4-BE49-F238E27FC236}">
                    <a16:creationId xmlns:a16="http://schemas.microsoft.com/office/drawing/2014/main" id="{5A55530C-0C05-4986-A7EE-E570196DCB23}"/>
                  </a:ext>
                </a:extLst>
              </p:cNvPr>
              <p:cNvSpPr>
                <a:spLocks/>
              </p:cNvSpPr>
              <p:nvPr/>
            </p:nvSpPr>
            <p:spPr bwMode="auto">
              <a:xfrm>
                <a:off x="3148" y="1717"/>
                <a:ext cx="3" cy="1"/>
              </a:xfrm>
              <a:custGeom>
                <a:avLst/>
                <a:gdLst>
                  <a:gd name="T0" fmla="*/ 0 w 3"/>
                  <a:gd name="T1" fmla="*/ 0 h 1"/>
                  <a:gd name="T2" fmla="*/ 3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72" name="Freeform 97">
                <a:extLst>
                  <a:ext uri="{FF2B5EF4-FFF2-40B4-BE49-F238E27FC236}">
                    <a16:creationId xmlns:a16="http://schemas.microsoft.com/office/drawing/2014/main" id="{7EE3A746-56B1-48B7-8B93-F23434AA49DD}"/>
                  </a:ext>
                </a:extLst>
              </p:cNvPr>
              <p:cNvSpPr>
                <a:spLocks/>
              </p:cNvSpPr>
              <p:nvPr/>
            </p:nvSpPr>
            <p:spPr bwMode="auto">
              <a:xfrm>
                <a:off x="3151" y="1700"/>
                <a:ext cx="3" cy="17"/>
              </a:xfrm>
              <a:custGeom>
                <a:avLst/>
                <a:gdLst>
                  <a:gd name="T0" fmla="*/ 0 w 3"/>
                  <a:gd name="T1" fmla="*/ 17 h 17"/>
                  <a:gd name="T2" fmla="*/ 0 w 3"/>
                  <a:gd name="T3" fmla="*/ 9 h 17"/>
                  <a:gd name="T4" fmla="*/ 3 w 3"/>
                  <a:gd name="T5" fmla="*/ 0 h 17"/>
                  <a:gd name="T6" fmla="*/ 0 60000 65536"/>
                  <a:gd name="T7" fmla="*/ 0 60000 65536"/>
                  <a:gd name="T8" fmla="*/ 0 60000 65536"/>
                </a:gdLst>
                <a:ahLst/>
                <a:cxnLst>
                  <a:cxn ang="T6">
                    <a:pos x="T0" y="T1"/>
                  </a:cxn>
                  <a:cxn ang="T7">
                    <a:pos x="T2" y="T3"/>
                  </a:cxn>
                  <a:cxn ang="T8">
                    <a:pos x="T4" y="T5"/>
                  </a:cxn>
                </a:cxnLst>
                <a:rect l="0" t="0" r="r" b="b"/>
                <a:pathLst>
                  <a:path w="3" h="17">
                    <a:moveTo>
                      <a:pt x="0" y="17"/>
                    </a:moveTo>
                    <a:lnTo>
                      <a:pt x="0" y="9"/>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73" name="Freeform 98">
                <a:extLst>
                  <a:ext uri="{FF2B5EF4-FFF2-40B4-BE49-F238E27FC236}">
                    <a16:creationId xmlns:a16="http://schemas.microsoft.com/office/drawing/2014/main" id="{7E923297-8E67-4E05-8C47-6BBF9B870BD5}"/>
                  </a:ext>
                </a:extLst>
              </p:cNvPr>
              <p:cNvSpPr>
                <a:spLocks/>
              </p:cNvSpPr>
              <p:nvPr/>
            </p:nvSpPr>
            <p:spPr bwMode="auto">
              <a:xfrm>
                <a:off x="3154" y="1677"/>
                <a:ext cx="3" cy="23"/>
              </a:xfrm>
              <a:custGeom>
                <a:avLst/>
                <a:gdLst>
                  <a:gd name="T0" fmla="*/ 0 w 3"/>
                  <a:gd name="T1" fmla="*/ 23 h 23"/>
                  <a:gd name="T2" fmla="*/ 0 w 3"/>
                  <a:gd name="T3" fmla="*/ 11 h 23"/>
                  <a:gd name="T4" fmla="*/ 3 w 3"/>
                  <a:gd name="T5" fmla="*/ 0 h 23"/>
                  <a:gd name="T6" fmla="*/ 0 60000 65536"/>
                  <a:gd name="T7" fmla="*/ 0 60000 65536"/>
                  <a:gd name="T8" fmla="*/ 0 60000 65536"/>
                </a:gdLst>
                <a:ahLst/>
                <a:cxnLst>
                  <a:cxn ang="T6">
                    <a:pos x="T0" y="T1"/>
                  </a:cxn>
                  <a:cxn ang="T7">
                    <a:pos x="T2" y="T3"/>
                  </a:cxn>
                  <a:cxn ang="T8">
                    <a:pos x="T4" y="T5"/>
                  </a:cxn>
                </a:cxnLst>
                <a:rect l="0" t="0" r="r" b="b"/>
                <a:pathLst>
                  <a:path w="3" h="23">
                    <a:moveTo>
                      <a:pt x="0" y="23"/>
                    </a:moveTo>
                    <a:lnTo>
                      <a:pt x="0" y="11"/>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74" name="Freeform 99">
                <a:extLst>
                  <a:ext uri="{FF2B5EF4-FFF2-40B4-BE49-F238E27FC236}">
                    <a16:creationId xmlns:a16="http://schemas.microsoft.com/office/drawing/2014/main" id="{2AFEC748-1FC3-4E19-8311-7083843FA03A}"/>
                  </a:ext>
                </a:extLst>
              </p:cNvPr>
              <p:cNvSpPr>
                <a:spLocks/>
              </p:cNvSpPr>
              <p:nvPr/>
            </p:nvSpPr>
            <p:spPr bwMode="auto">
              <a:xfrm>
                <a:off x="3157" y="1657"/>
                <a:ext cx="5" cy="20"/>
              </a:xfrm>
              <a:custGeom>
                <a:avLst/>
                <a:gdLst>
                  <a:gd name="T0" fmla="*/ 0 w 5"/>
                  <a:gd name="T1" fmla="*/ 20 h 20"/>
                  <a:gd name="T2" fmla="*/ 2 w 5"/>
                  <a:gd name="T3" fmla="*/ 8 h 20"/>
                  <a:gd name="T4" fmla="*/ 5 w 5"/>
                  <a:gd name="T5" fmla="*/ 3 h 20"/>
                  <a:gd name="T6" fmla="*/ 5 w 5"/>
                  <a:gd name="T7" fmla="*/ 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0">
                    <a:moveTo>
                      <a:pt x="0" y="20"/>
                    </a:moveTo>
                    <a:lnTo>
                      <a:pt x="2" y="8"/>
                    </a:lnTo>
                    <a:lnTo>
                      <a:pt x="5" y="3"/>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75" name="Freeform 100">
                <a:extLst>
                  <a:ext uri="{FF2B5EF4-FFF2-40B4-BE49-F238E27FC236}">
                    <a16:creationId xmlns:a16="http://schemas.microsoft.com/office/drawing/2014/main" id="{6B4B0F30-6F26-4CCB-B9AD-D21B2B072215}"/>
                  </a:ext>
                </a:extLst>
              </p:cNvPr>
              <p:cNvSpPr>
                <a:spLocks/>
              </p:cNvSpPr>
              <p:nvPr/>
            </p:nvSpPr>
            <p:spPr bwMode="auto">
              <a:xfrm>
                <a:off x="3162" y="1657"/>
                <a:ext cx="3" cy="3"/>
              </a:xfrm>
              <a:custGeom>
                <a:avLst/>
                <a:gdLst>
                  <a:gd name="T0" fmla="*/ 0 w 3"/>
                  <a:gd name="T1" fmla="*/ 0 h 3"/>
                  <a:gd name="T2" fmla="*/ 0 w 3"/>
                  <a:gd name="T3" fmla="*/ 0 h 3"/>
                  <a:gd name="T4" fmla="*/ 3 w 3"/>
                  <a:gd name="T5" fmla="*/ 0 h 3"/>
                  <a:gd name="T6" fmla="*/ 3 w 3"/>
                  <a:gd name="T7" fmla="*/ 3 h 3"/>
                  <a:gd name="T8" fmla="*/ 3 w 3"/>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0"/>
                    </a:moveTo>
                    <a:lnTo>
                      <a:pt x="0" y="0"/>
                    </a:lnTo>
                    <a:lnTo>
                      <a:pt x="3" y="0"/>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76" name="Freeform 101">
                <a:extLst>
                  <a:ext uri="{FF2B5EF4-FFF2-40B4-BE49-F238E27FC236}">
                    <a16:creationId xmlns:a16="http://schemas.microsoft.com/office/drawing/2014/main" id="{08FABAB4-3055-4675-9C14-ADE97C5BF23E}"/>
                  </a:ext>
                </a:extLst>
              </p:cNvPr>
              <p:cNvSpPr>
                <a:spLocks/>
              </p:cNvSpPr>
              <p:nvPr/>
            </p:nvSpPr>
            <p:spPr bwMode="auto">
              <a:xfrm>
                <a:off x="3165" y="1645"/>
                <a:ext cx="3" cy="15"/>
              </a:xfrm>
              <a:custGeom>
                <a:avLst/>
                <a:gdLst>
                  <a:gd name="T0" fmla="*/ 0 w 3"/>
                  <a:gd name="T1" fmla="*/ 15 h 15"/>
                  <a:gd name="T2" fmla="*/ 0 w 3"/>
                  <a:gd name="T3" fmla="*/ 12 h 15"/>
                  <a:gd name="T4" fmla="*/ 0 w 3"/>
                  <a:gd name="T5" fmla="*/ 9 h 15"/>
                  <a:gd name="T6" fmla="*/ 3 w 3"/>
                  <a:gd name="T7" fmla="*/ 3 h 15"/>
                  <a:gd name="T8" fmla="*/ 3 w 3"/>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5">
                    <a:moveTo>
                      <a:pt x="0" y="15"/>
                    </a:moveTo>
                    <a:lnTo>
                      <a:pt x="0" y="12"/>
                    </a:lnTo>
                    <a:lnTo>
                      <a:pt x="0" y="9"/>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77" name="Freeform 102">
                <a:extLst>
                  <a:ext uri="{FF2B5EF4-FFF2-40B4-BE49-F238E27FC236}">
                    <a16:creationId xmlns:a16="http://schemas.microsoft.com/office/drawing/2014/main" id="{9EF28AC5-6246-4BD8-87C7-69A67E156160}"/>
                  </a:ext>
                </a:extLst>
              </p:cNvPr>
              <p:cNvSpPr>
                <a:spLocks/>
              </p:cNvSpPr>
              <p:nvPr/>
            </p:nvSpPr>
            <p:spPr bwMode="auto">
              <a:xfrm>
                <a:off x="3168" y="1642"/>
                <a:ext cx="3" cy="3"/>
              </a:xfrm>
              <a:custGeom>
                <a:avLst/>
                <a:gdLst>
                  <a:gd name="T0" fmla="*/ 0 w 3"/>
                  <a:gd name="T1" fmla="*/ 3 h 3"/>
                  <a:gd name="T2" fmla="*/ 0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78" name="Freeform 103">
                <a:extLst>
                  <a:ext uri="{FF2B5EF4-FFF2-40B4-BE49-F238E27FC236}">
                    <a16:creationId xmlns:a16="http://schemas.microsoft.com/office/drawing/2014/main" id="{14DC494A-19BC-4692-98D6-FCB5FA5B07A7}"/>
                  </a:ext>
                </a:extLst>
              </p:cNvPr>
              <p:cNvSpPr>
                <a:spLocks/>
              </p:cNvSpPr>
              <p:nvPr/>
            </p:nvSpPr>
            <p:spPr bwMode="auto">
              <a:xfrm>
                <a:off x="3171" y="1637"/>
                <a:ext cx="6" cy="5"/>
              </a:xfrm>
              <a:custGeom>
                <a:avLst/>
                <a:gdLst>
                  <a:gd name="T0" fmla="*/ 0 w 6"/>
                  <a:gd name="T1" fmla="*/ 5 h 5"/>
                  <a:gd name="T2" fmla="*/ 3 w 6"/>
                  <a:gd name="T3" fmla="*/ 2 h 5"/>
                  <a:gd name="T4" fmla="*/ 6 w 6"/>
                  <a:gd name="T5" fmla="*/ 0 h 5"/>
                  <a:gd name="T6" fmla="*/ 0 60000 65536"/>
                  <a:gd name="T7" fmla="*/ 0 60000 65536"/>
                  <a:gd name="T8" fmla="*/ 0 60000 65536"/>
                </a:gdLst>
                <a:ahLst/>
                <a:cxnLst>
                  <a:cxn ang="T6">
                    <a:pos x="T0" y="T1"/>
                  </a:cxn>
                  <a:cxn ang="T7">
                    <a:pos x="T2" y="T3"/>
                  </a:cxn>
                  <a:cxn ang="T8">
                    <a:pos x="T4" y="T5"/>
                  </a:cxn>
                </a:cxnLst>
                <a:rect l="0" t="0" r="r" b="b"/>
                <a:pathLst>
                  <a:path w="6" h="5">
                    <a:moveTo>
                      <a:pt x="0" y="5"/>
                    </a:moveTo>
                    <a:lnTo>
                      <a:pt x="3" y="2"/>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79" name="Freeform 104">
                <a:extLst>
                  <a:ext uri="{FF2B5EF4-FFF2-40B4-BE49-F238E27FC236}">
                    <a16:creationId xmlns:a16="http://schemas.microsoft.com/office/drawing/2014/main" id="{0B0E041E-7D54-4D0D-A72A-1330D7A6E03E}"/>
                  </a:ext>
                </a:extLst>
              </p:cNvPr>
              <p:cNvSpPr>
                <a:spLocks/>
              </p:cNvSpPr>
              <p:nvPr/>
            </p:nvSpPr>
            <p:spPr bwMode="auto">
              <a:xfrm>
                <a:off x="3177" y="1616"/>
                <a:ext cx="3" cy="21"/>
              </a:xfrm>
              <a:custGeom>
                <a:avLst/>
                <a:gdLst>
                  <a:gd name="T0" fmla="*/ 0 w 3"/>
                  <a:gd name="T1" fmla="*/ 21 h 21"/>
                  <a:gd name="T2" fmla="*/ 3 w 3"/>
                  <a:gd name="T3" fmla="*/ 12 h 21"/>
                  <a:gd name="T4" fmla="*/ 3 w 3"/>
                  <a:gd name="T5" fmla="*/ 0 h 21"/>
                  <a:gd name="T6" fmla="*/ 0 60000 65536"/>
                  <a:gd name="T7" fmla="*/ 0 60000 65536"/>
                  <a:gd name="T8" fmla="*/ 0 60000 65536"/>
                </a:gdLst>
                <a:ahLst/>
                <a:cxnLst>
                  <a:cxn ang="T6">
                    <a:pos x="T0" y="T1"/>
                  </a:cxn>
                  <a:cxn ang="T7">
                    <a:pos x="T2" y="T3"/>
                  </a:cxn>
                  <a:cxn ang="T8">
                    <a:pos x="T4" y="T5"/>
                  </a:cxn>
                </a:cxnLst>
                <a:rect l="0" t="0" r="r" b="b"/>
                <a:pathLst>
                  <a:path w="3" h="21">
                    <a:moveTo>
                      <a:pt x="0" y="21"/>
                    </a:moveTo>
                    <a:lnTo>
                      <a:pt x="3" y="12"/>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80" name="Freeform 105">
                <a:extLst>
                  <a:ext uri="{FF2B5EF4-FFF2-40B4-BE49-F238E27FC236}">
                    <a16:creationId xmlns:a16="http://schemas.microsoft.com/office/drawing/2014/main" id="{0A64EFF0-ADAE-473B-9C79-4553EEACF81D}"/>
                  </a:ext>
                </a:extLst>
              </p:cNvPr>
              <p:cNvSpPr>
                <a:spLocks/>
              </p:cNvSpPr>
              <p:nvPr/>
            </p:nvSpPr>
            <p:spPr bwMode="auto">
              <a:xfrm>
                <a:off x="3180" y="1582"/>
                <a:ext cx="2" cy="34"/>
              </a:xfrm>
              <a:custGeom>
                <a:avLst/>
                <a:gdLst>
                  <a:gd name="T0" fmla="*/ 0 w 2"/>
                  <a:gd name="T1" fmla="*/ 34 h 34"/>
                  <a:gd name="T2" fmla="*/ 0 w 2"/>
                  <a:gd name="T3" fmla="*/ 26 h 34"/>
                  <a:gd name="T4" fmla="*/ 0 w 2"/>
                  <a:gd name="T5" fmla="*/ 14 h 34"/>
                  <a:gd name="T6" fmla="*/ 2 w 2"/>
                  <a:gd name="T7" fmla="*/ 6 h 34"/>
                  <a:gd name="T8" fmla="*/ 2 w 2"/>
                  <a:gd name="T9" fmla="*/ 0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4">
                    <a:moveTo>
                      <a:pt x="0" y="34"/>
                    </a:moveTo>
                    <a:lnTo>
                      <a:pt x="0" y="26"/>
                    </a:lnTo>
                    <a:lnTo>
                      <a:pt x="0" y="14"/>
                    </a:lnTo>
                    <a:lnTo>
                      <a:pt x="2" y="6"/>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grpSp>
        <p:nvGrpSpPr>
          <p:cNvPr id="2681" name="Group 106">
            <a:extLst>
              <a:ext uri="{FF2B5EF4-FFF2-40B4-BE49-F238E27FC236}">
                <a16:creationId xmlns:a16="http://schemas.microsoft.com/office/drawing/2014/main" id="{75E60D87-0255-4E9A-9349-28182FD30967}"/>
              </a:ext>
            </a:extLst>
          </p:cNvPr>
          <p:cNvGrpSpPr>
            <a:grpSpLocks/>
          </p:cNvGrpSpPr>
          <p:nvPr/>
        </p:nvGrpSpPr>
        <p:grpSpPr bwMode="auto">
          <a:xfrm>
            <a:off x="8637375" y="2744125"/>
            <a:ext cx="3067050" cy="1766888"/>
            <a:chOff x="3705" y="2760"/>
            <a:chExt cx="1932" cy="1113"/>
          </a:xfrm>
        </p:grpSpPr>
        <p:sp>
          <p:nvSpPr>
            <p:cNvPr id="2682" name="Line 107">
              <a:extLst>
                <a:ext uri="{FF2B5EF4-FFF2-40B4-BE49-F238E27FC236}">
                  <a16:creationId xmlns:a16="http://schemas.microsoft.com/office/drawing/2014/main" id="{B8AE3DEB-EB99-4B4C-9856-E9FFE6E069F6}"/>
                </a:ext>
              </a:extLst>
            </p:cNvPr>
            <p:cNvSpPr>
              <a:spLocks noChangeShapeType="1"/>
            </p:cNvSpPr>
            <p:nvPr/>
          </p:nvSpPr>
          <p:spPr bwMode="auto">
            <a:xfrm flipV="1">
              <a:off x="3705" y="3705"/>
              <a:ext cx="900" cy="168"/>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83" name="Line 108">
              <a:extLst>
                <a:ext uri="{FF2B5EF4-FFF2-40B4-BE49-F238E27FC236}">
                  <a16:creationId xmlns:a16="http://schemas.microsoft.com/office/drawing/2014/main" id="{CD8955E5-587D-4596-889A-5097F7DC808A}"/>
                </a:ext>
              </a:extLst>
            </p:cNvPr>
            <p:cNvSpPr>
              <a:spLocks noChangeShapeType="1"/>
            </p:cNvSpPr>
            <p:nvPr/>
          </p:nvSpPr>
          <p:spPr bwMode="auto">
            <a:xfrm flipV="1">
              <a:off x="4398" y="2760"/>
              <a:ext cx="1239" cy="351"/>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84" name="Line 109">
              <a:extLst>
                <a:ext uri="{FF2B5EF4-FFF2-40B4-BE49-F238E27FC236}">
                  <a16:creationId xmlns:a16="http://schemas.microsoft.com/office/drawing/2014/main" id="{0453C08C-CE25-4AAC-8187-0D1F7463A60D}"/>
                </a:ext>
              </a:extLst>
            </p:cNvPr>
            <p:cNvSpPr>
              <a:spLocks noChangeShapeType="1"/>
            </p:cNvSpPr>
            <p:nvPr/>
          </p:nvSpPr>
          <p:spPr bwMode="auto">
            <a:xfrm flipV="1">
              <a:off x="4512" y="3078"/>
              <a:ext cx="0" cy="645"/>
            </a:xfrm>
            <a:prstGeom prst="line">
              <a:avLst/>
            </a:prstGeom>
            <a:noFill/>
            <a:ln w="9525">
              <a:solidFill>
                <a:srgbClr val="00FF00"/>
              </a:solidFill>
              <a:round/>
              <a:headEnd type="arrow" w="sm" len="sm"/>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187" name="Group 63">
            <a:extLst>
              <a:ext uri="{FF2B5EF4-FFF2-40B4-BE49-F238E27FC236}">
                <a16:creationId xmlns:a16="http://schemas.microsoft.com/office/drawing/2014/main" id="{23E51D69-2A49-4B7D-88E1-86C26BC7760F}"/>
              </a:ext>
            </a:extLst>
          </p:cNvPr>
          <p:cNvGrpSpPr>
            <a:grpSpLocks/>
          </p:cNvGrpSpPr>
          <p:nvPr/>
        </p:nvGrpSpPr>
        <p:grpSpPr bwMode="auto">
          <a:xfrm>
            <a:off x="91541" y="2408374"/>
            <a:ext cx="5088763" cy="767916"/>
            <a:chOff x="1296" y="3744"/>
            <a:chExt cx="2096" cy="268"/>
          </a:xfrm>
        </p:grpSpPr>
        <p:sp>
          <p:nvSpPr>
            <p:cNvPr id="1311" name="Freeform 64">
              <a:extLst>
                <a:ext uri="{FF2B5EF4-FFF2-40B4-BE49-F238E27FC236}">
                  <a16:creationId xmlns:a16="http://schemas.microsoft.com/office/drawing/2014/main" id="{489FD47C-708D-4E8B-8E50-005D3E526DAE}"/>
                </a:ext>
              </a:extLst>
            </p:cNvPr>
            <p:cNvSpPr>
              <a:spLocks/>
            </p:cNvSpPr>
            <p:nvPr/>
          </p:nvSpPr>
          <p:spPr bwMode="auto">
            <a:xfrm rot="-5396641">
              <a:off x="2393" y="3014"/>
              <a:ext cx="268" cy="1728"/>
            </a:xfrm>
            <a:custGeom>
              <a:avLst/>
              <a:gdLst>
                <a:gd name="T0" fmla="*/ 91 w 260"/>
                <a:gd name="T1" fmla="*/ 4 h 1728"/>
                <a:gd name="T2" fmla="*/ 0 w 260"/>
                <a:gd name="T3" fmla="*/ 1728 h 1728"/>
                <a:gd name="T4" fmla="*/ 293 w 260"/>
                <a:gd name="T5" fmla="*/ 1728 h 1728"/>
                <a:gd name="T6" fmla="*/ 240 w 260"/>
                <a:gd name="T7" fmla="*/ 0 h 1728"/>
                <a:gd name="T8" fmla="*/ 91 w 260"/>
                <a:gd name="T9" fmla="*/ 4 h 17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0" h="1728">
                  <a:moveTo>
                    <a:pt x="80" y="4"/>
                  </a:moveTo>
                  <a:lnTo>
                    <a:pt x="0" y="1728"/>
                  </a:lnTo>
                  <a:lnTo>
                    <a:pt x="260" y="1728"/>
                  </a:lnTo>
                  <a:lnTo>
                    <a:pt x="212" y="0"/>
                  </a:lnTo>
                  <a:lnTo>
                    <a:pt x="80" y="4"/>
                  </a:lnTo>
                  <a:close/>
                </a:path>
              </a:pathLst>
            </a:custGeom>
            <a:solidFill>
              <a:schemeClr val="accent4">
                <a:alpha val="50195"/>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1312" name="Oval 65">
              <a:extLst>
                <a:ext uri="{FF2B5EF4-FFF2-40B4-BE49-F238E27FC236}">
                  <a16:creationId xmlns:a16="http://schemas.microsoft.com/office/drawing/2014/main" id="{854E3B9A-37C3-4C04-B06B-9F0B909125EC}"/>
                </a:ext>
              </a:extLst>
            </p:cNvPr>
            <p:cNvSpPr>
              <a:spLocks noChangeArrowheads="1"/>
            </p:cNvSpPr>
            <p:nvPr/>
          </p:nvSpPr>
          <p:spPr bwMode="auto">
            <a:xfrm rot="-5396641">
              <a:off x="1310" y="3796"/>
              <a:ext cx="115" cy="144"/>
            </a:xfrm>
            <a:prstGeom prst="ellipse">
              <a:avLst/>
            </a:prstGeom>
            <a:solidFill>
              <a:schemeClr val="accent4">
                <a:lumMod val="60000"/>
                <a:lumOff val="40000"/>
              </a:schemeClr>
            </a:solidFill>
            <a:ln w="25400">
              <a:solidFill>
                <a:schemeClr val="accent4">
                  <a:lumMod val="40000"/>
                  <a:lumOff val="6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2900">
                  <a:solidFill>
                    <a:srgbClr val="003A6E"/>
                  </a:solidFill>
                  <a:latin typeface="Comic Sans MS" panose="030F0702030302020204" pitchFamily="66" charset="0"/>
                  <a:ea typeface="ＭＳ Ｐゴシック" panose="020B0600070205080204" pitchFamily="34" charset="-128"/>
                </a:defRPr>
              </a:lvl1pPr>
              <a:lvl2pPr marL="742950" indent="-285750" algn="l" eaLnBrk="0" hangingPunct="0">
                <a:buChar char="–"/>
                <a:defRPr sz="2400">
                  <a:solidFill>
                    <a:srgbClr val="003A6E"/>
                  </a:solidFill>
                  <a:latin typeface="Comic Sans MS" panose="030F0702030302020204" pitchFamily="66" charset="0"/>
                  <a:ea typeface="ＭＳ Ｐゴシック" panose="020B0600070205080204" pitchFamily="34" charset="-128"/>
                </a:defRPr>
              </a:lvl2pPr>
              <a:lvl3pPr marL="1143000" indent="-228600" algn="l" eaLnBrk="0" hangingPunct="0">
                <a:buChar char="•"/>
                <a:defRPr sz="2200">
                  <a:solidFill>
                    <a:srgbClr val="003A6E"/>
                  </a:solidFill>
                  <a:latin typeface="Comic Sans MS" panose="030F0702030302020204" pitchFamily="66" charset="0"/>
                  <a:ea typeface="ＭＳ Ｐゴシック" panose="020B0600070205080204" pitchFamily="34" charset="-128"/>
                </a:defRPr>
              </a:lvl3pPr>
              <a:lvl4pPr marL="1600200" indent="-228600" algn="l" eaLnBrk="0" hangingPunct="0">
                <a:buChar char="–"/>
                <a:defRPr sz="2000">
                  <a:solidFill>
                    <a:srgbClr val="003A6E"/>
                  </a:solidFill>
                  <a:latin typeface="Comic Sans MS" panose="030F0702030302020204" pitchFamily="66" charset="0"/>
                  <a:ea typeface="ＭＳ Ｐゴシック" panose="020B0600070205080204" pitchFamily="34" charset="-128"/>
                </a:defRPr>
              </a:lvl4pPr>
              <a:lvl5pPr marL="2057400" indent="-228600" algn="l" eaLnBrk="0" hangingPunct="0">
                <a:buChar char="»"/>
                <a:defRPr sz="1400">
                  <a:solidFill>
                    <a:srgbClr val="003A6E"/>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3A6E"/>
                  </a:solidFill>
                  <a:latin typeface="Comic Sans MS" panose="030F0702030302020204" pitchFamily="66" charset="0"/>
                  <a:ea typeface="ＭＳ Ｐゴシック" panose="020B0600070205080204" pitchFamily="34" charset="-128"/>
                </a:defRPr>
              </a:lvl9pPr>
            </a:lstStyle>
            <a:p>
              <a:pPr algn="ctr" eaLnBrk="1" hangingPunct="1">
                <a:buFontTx/>
                <a:buNone/>
              </a:pPr>
              <a:endParaRPr lang="en-US" altLang="en-US" sz="2500"/>
            </a:p>
          </p:txBody>
        </p:sp>
        <p:grpSp>
          <p:nvGrpSpPr>
            <p:cNvPr id="1313" name="Group 66">
              <a:extLst>
                <a:ext uri="{FF2B5EF4-FFF2-40B4-BE49-F238E27FC236}">
                  <a16:creationId xmlns:a16="http://schemas.microsoft.com/office/drawing/2014/main" id="{B2965AA6-0DE0-41E3-ABB9-7FE3B3602B26}"/>
                </a:ext>
              </a:extLst>
            </p:cNvPr>
            <p:cNvGrpSpPr>
              <a:grpSpLocks noChangeAspect="1"/>
            </p:cNvGrpSpPr>
            <p:nvPr/>
          </p:nvGrpSpPr>
          <p:grpSpPr bwMode="auto">
            <a:xfrm rot="-5396641">
              <a:off x="1498" y="3809"/>
              <a:ext cx="116" cy="121"/>
              <a:chOff x="3804" y="1448"/>
              <a:chExt cx="288" cy="240"/>
            </a:xfrm>
          </p:grpSpPr>
          <p:sp>
            <p:nvSpPr>
              <p:cNvPr id="1366" name="Line 67">
                <a:extLst>
                  <a:ext uri="{FF2B5EF4-FFF2-40B4-BE49-F238E27FC236}">
                    <a16:creationId xmlns:a16="http://schemas.microsoft.com/office/drawing/2014/main" id="{23039B88-062F-4A28-8A13-31B0C8C5B79B}"/>
                  </a:ext>
                </a:extLst>
              </p:cNvPr>
              <p:cNvSpPr>
                <a:spLocks noChangeAspect="1" noChangeShapeType="1"/>
              </p:cNvSpPr>
              <p:nvPr/>
            </p:nvSpPr>
            <p:spPr bwMode="auto">
              <a:xfrm flipH="1">
                <a:off x="3804" y="1448"/>
                <a:ext cx="48" cy="240"/>
              </a:xfrm>
              <a:prstGeom prst="line">
                <a:avLst/>
              </a:prstGeom>
              <a:noFill/>
              <a:ln w="19050">
                <a:solidFill>
                  <a:schemeClr val="accent4">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67" name="Line 68">
                <a:extLst>
                  <a:ext uri="{FF2B5EF4-FFF2-40B4-BE49-F238E27FC236}">
                    <a16:creationId xmlns:a16="http://schemas.microsoft.com/office/drawing/2014/main" id="{89E99BC0-85A3-4B22-8124-A9BE7E70C3B2}"/>
                  </a:ext>
                </a:extLst>
              </p:cNvPr>
              <p:cNvSpPr>
                <a:spLocks noChangeAspect="1" noChangeShapeType="1"/>
              </p:cNvSpPr>
              <p:nvPr/>
            </p:nvSpPr>
            <p:spPr bwMode="auto">
              <a:xfrm>
                <a:off x="3948" y="1448"/>
                <a:ext cx="0" cy="240"/>
              </a:xfrm>
              <a:prstGeom prst="line">
                <a:avLst/>
              </a:prstGeom>
              <a:noFill/>
              <a:ln w="19050">
                <a:solidFill>
                  <a:schemeClr val="accent4">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68" name="Line 69">
                <a:extLst>
                  <a:ext uri="{FF2B5EF4-FFF2-40B4-BE49-F238E27FC236}">
                    <a16:creationId xmlns:a16="http://schemas.microsoft.com/office/drawing/2014/main" id="{28ADE909-BC55-41E1-B987-7190DBEC56DD}"/>
                  </a:ext>
                </a:extLst>
              </p:cNvPr>
              <p:cNvSpPr>
                <a:spLocks noChangeAspect="1" noChangeShapeType="1"/>
              </p:cNvSpPr>
              <p:nvPr/>
            </p:nvSpPr>
            <p:spPr bwMode="auto">
              <a:xfrm>
                <a:off x="4044" y="1448"/>
                <a:ext cx="48" cy="240"/>
              </a:xfrm>
              <a:prstGeom prst="line">
                <a:avLst/>
              </a:prstGeom>
              <a:noFill/>
              <a:ln w="19050">
                <a:solidFill>
                  <a:schemeClr val="accent4">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nvGrpSpPr>
            <p:cNvPr id="1314" name="Group 70">
              <a:extLst>
                <a:ext uri="{FF2B5EF4-FFF2-40B4-BE49-F238E27FC236}">
                  <a16:creationId xmlns:a16="http://schemas.microsoft.com/office/drawing/2014/main" id="{CAE83ED1-A730-41B3-A9F1-FE5820298BE3}"/>
                </a:ext>
              </a:extLst>
            </p:cNvPr>
            <p:cNvGrpSpPr>
              <a:grpSpLocks/>
            </p:cNvGrpSpPr>
            <p:nvPr/>
          </p:nvGrpSpPr>
          <p:grpSpPr bwMode="auto">
            <a:xfrm rot="-5396641">
              <a:off x="2432" y="3007"/>
              <a:ext cx="191" cy="1728"/>
              <a:chOff x="3852" y="1968"/>
              <a:chExt cx="240" cy="1728"/>
            </a:xfrm>
          </p:grpSpPr>
          <p:grpSp>
            <p:nvGrpSpPr>
              <p:cNvPr id="1315" name="Group 71">
                <a:extLst>
                  <a:ext uri="{FF2B5EF4-FFF2-40B4-BE49-F238E27FC236}">
                    <a16:creationId xmlns:a16="http://schemas.microsoft.com/office/drawing/2014/main" id="{2EE32AE9-63FE-4168-964E-C9D4B06FD39D}"/>
                  </a:ext>
                </a:extLst>
              </p:cNvPr>
              <p:cNvGrpSpPr>
                <a:grpSpLocks/>
              </p:cNvGrpSpPr>
              <p:nvPr/>
            </p:nvGrpSpPr>
            <p:grpSpPr bwMode="auto">
              <a:xfrm rot="163280">
                <a:off x="3852" y="1968"/>
                <a:ext cx="48" cy="1728"/>
                <a:chOff x="1584" y="2400"/>
                <a:chExt cx="48" cy="1728"/>
              </a:xfrm>
            </p:grpSpPr>
            <p:grpSp>
              <p:nvGrpSpPr>
                <p:cNvPr id="1350" name="Group 72">
                  <a:extLst>
                    <a:ext uri="{FF2B5EF4-FFF2-40B4-BE49-F238E27FC236}">
                      <a16:creationId xmlns:a16="http://schemas.microsoft.com/office/drawing/2014/main" id="{17316FAF-36F8-49CD-9951-9FD875BE7063}"/>
                    </a:ext>
                  </a:extLst>
                </p:cNvPr>
                <p:cNvGrpSpPr>
                  <a:grpSpLocks/>
                </p:cNvGrpSpPr>
                <p:nvPr/>
              </p:nvGrpSpPr>
              <p:grpSpPr bwMode="auto">
                <a:xfrm>
                  <a:off x="1584" y="2400"/>
                  <a:ext cx="48" cy="864"/>
                  <a:chOff x="0" y="1632"/>
                  <a:chExt cx="192" cy="2688"/>
                </a:xfrm>
              </p:grpSpPr>
              <p:sp>
                <p:nvSpPr>
                  <p:cNvPr id="1359" name="Freeform 73">
                    <a:extLst>
                      <a:ext uri="{FF2B5EF4-FFF2-40B4-BE49-F238E27FC236}">
                        <a16:creationId xmlns:a16="http://schemas.microsoft.com/office/drawing/2014/main" id="{4951AD88-98C3-4E18-983D-874699BAC112}"/>
                      </a:ext>
                    </a:extLst>
                  </p:cNvPr>
                  <p:cNvSpPr>
                    <a:spLocks/>
                  </p:cNvSpPr>
                  <p:nvPr/>
                </p:nvSpPr>
                <p:spPr bwMode="auto">
                  <a:xfrm>
                    <a:off x="0" y="1632"/>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60" name="Freeform 74">
                    <a:extLst>
                      <a:ext uri="{FF2B5EF4-FFF2-40B4-BE49-F238E27FC236}">
                        <a16:creationId xmlns:a16="http://schemas.microsoft.com/office/drawing/2014/main" id="{5B09B810-5CC0-4FD2-BAB9-682A16E1E57E}"/>
                      </a:ext>
                    </a:extLst>
                  </p:cNvPr>
                  <p:cNvSpPr>
                    <a:spLocks/>
                  </p:cNvSpPr>
                  <p:nvPr/>
                </p:nvSpPr>
                <p:spPr bwMode="auto">
                  <a:xfrm>
                    <a:off x="0" y="2016"/>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61" name="Freeform 75">
                    <a:extLst>
                      <a:ext uri="{FF2B5EF4-FFF2-40B4-BE49-F238E27FC236}">
                        <a16:creationId xmlns:a16="http://schemas.microsoft.com/office/drawing/2014/main" id="{A7455404-907C-4CB6-9656-3520D5BC2DB4}"/>
                      </a:ext>
                    </a:extLst>
                  </p:cNvPr>
                  <p:cNvSpPr>
                    <a:spLocks/>
                  </p:cNvSpPr>
                  <p:nvPr/>
                </p:nvSpPr>
                <p:spPr bwMode="auto">
                  <a:xfrm>
                    <a:off x="0" y="2400"/>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62" name="Freeform 76">
                    <a:extLst>
                      <a:ext uri="{FF2B5EF4-FFF2-40B4-BE49-F238E27FC236}">
                        <a16:creationId xmlns:a16="http://schemas.microsoft.com/office/drawing/2014/main" id="{98397938-3A03-4161-AD62-7EB6C6E523A7}"/>
                      </a:ext>
                    </a:extLst>
                  </p:cNvPr>
                  <p:cNvSpPr>
                    <a:spLocks/>
                  </p:cNvSpPr>
                  <p:nvPr/>
                </p:nvSpPr>
                <p:spPr bwMode="auto">
                  <a:xfrm>
                    <a:off x="0" y="2784"/>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63" name="Freeform 77">
                    <a:extLst>
                      <a:ext uri="{FF2B5EF4-FFF2-40B4-BE49-F238E27FC236}">
                        <a16:creationId xmlns:a16="http://schemas.microsoft.com/office/drawing/2014/main" id="{92EAD085-FD59-4839-B2DB-0E2840E05E2A}"/>
                      </a:ext>
                    </a:extLst>
                  </p:cNvPr>
                  <p:cNvSpPr>
                    <a:spLocks/>
                  </p:cNvSpPr>
                  <p:nvPr/>
                </p:nvSpPr>
                <p:spPr bwMode="auto">
                  <a:xfrm>
                    <a:off x="0" y="3168"/>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64" name="Freeform 78">
                    <a:extLst>
                      <a:ext uri="{FF2B5EF4-FFF2-40B4-BE49-F238E27FC236}">
                        <a16:creationId xmlns:a16="http://schemas.microsoft.com/office/drawing/2014/main" id="{BBE2BB25-5A14-4194-B679-967E2DA8C6F6}"/>
                      </a:ext>
                    </a:extLst>
                  </p:cNvPr>
                  <p:cNvSpPr>
                    <a:spLocks/>
                  </p:cNvSpPr>
                  <p:nvPr/>
                </p:nvSpPr>
                <p:spPr bwMode="auto">
                  <a:xfrm>
                    <a:off x="0" y="3552"/>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65" name="Freeform 79">
                    <a:extLst>
                      <a:ext uri="{FF2B5EF4-FFF2-40B4-BE49-F238E27FC236}">
                        <a16:creationId xmlns:a16="http://schemas.microsoft.com/office/drawing/2014/main" id="{67E35379-60F3-45F0-94AD-2ACE19E866B1}"/>
                      </a:ext>
                    </a:extLst>
                  </p:cNvPr>
                  <p:cNvSpPr>
                    <a:spLocks/>
                  </p:cNvSpPr>
                  <p:nvPr/>
                </p:nvSpPr>
                <p:spPr bwMode="auto">
                  <a:xfrm>
                    <a:off x="0" y="3936"/>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nvGrpSpPr>
                <p:cNvPr id="1351" name="Group 80">
                  <a:extLst>
                    <a:ext uri="{FF2B5EF4-FFF2-40B4-BE49-F238E27FC236}">
                      <a16:creationId xmlns:a16="http://schemas.microsoft.com/office/drawing/2014/main" id="{E1DD2C09-3ECE-4A33-9F42-F680A13EE58E}"/>
                    </a:ext>
                  </a:extLst>
                </p:cNvPr>
                <p:cNvGrpSpPr>
                  <a:grpSpLocks/>
                </p:cNvGrpSpPr>
                <p:nvPr/>
              </p:nvGrpSpPr>
              <p:grpSpPr bwMode="auto">
                <a:xfrm>
                  <a:off x="1584" y="3264"/>
                  <a:ext cx="48" cy="864"/>
                  <a:chOff x="0" y="1632"/>
                  <a:chExt cx="192" cy="2688"/>
                </a:xfrm>
              </p:grpSpPr>
              <p:sp>
                <p:nvSpPr>
                  <p:cNvPr id="1352" name="Freeform 81">
                    <a:extLst>
                      <a:ext uri="{FF2B5EF4-FFF2-40B4-BE49-F238E27FC236}">
                        <a16:creationId xmlns:a16="http://schemas.microsoft.com/office/drawing/2014/main" id="{919130C7-314C-4A84-BFCD-727C265AB611}"/>
                      </a:ext>
                    </a:extLst>
                  </p:cNvPr>
                  <p:cNvSpPr>
                    <a:spLocks/>
                  </p:cNvSpPr>
                  <p:nvPr/>
                </p:nvSpPr>
                <p:spPr bwMode="auto">
                  <a:xfrm>
                    <a:off x="0" y="1632"/>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53" name="Freeform 82">
                    <a:extLst>
                      <a:ext uri="{FF2B5EF4-FFF2-40B4-BE49-F238E27FC236}">
                        <a16:creationId xmlns:a16="http://schemas.microsoft.com/office/drawing/2014/main" id="{C5CEDEE9-A76A-4255-98BB-8A2C5DFD7E12}"/>
                      </a:ext>
                    </a:extLst>
                  </p:cNvPr>
                  <p:cNvSpPr>
                    <a:spLocks/>
                  </p:cNvSpPr>
                  <p:nvPr/>
                </p:nvSpPr>
                <p:spPr bwMode="auto">
                  <a:xfrm>
                    <a:off x="0" y="2016"/>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54" name="Freeform 83">
                    <a:extLst>
                      <a:ext uri="{FF2B5EF4-FFF2-40B4-BE49-F238E27FC236}">
                        <a16:creationId xmlns:a16="http://schemas.microsoft.com/office/drawing/2014/main" id="{25249A97-D789-4057-8751-69A91CFDAD73}"/>
                      </a:ext>
                    </a:extLst>
                  </p:cNvPr>
                  <p:cNvSpPr>
                    <a:spLocks/>
                  </p:cNvSpPr>
                  <p:nvPr/>
                </p:nvSpPr>
                <p:spPr bwMode="auto">
                  <a:xfrm>
                    <a:off x="0" y="2400"/>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55" name="Freeform 84">
                    <a:extLst>
                      <a:ext uri="{FF2B5EF4-FFF2-40B4-BE49-F238E27FC236}">
                        <a16:creationId xmlns:a16="http://schemas.microsoft.com/office/drawing/2014/main" id="{B03EF169-AA8D-467F-8852-96F70007D09F}"/>
                      </a:ext>
                    </a:extLst>
                  </p:cNvPr>
                  <p:cNvSpPr>
                    <a:spLocks/>
                  </p:cNvSpPr>
                  <p:nvPr/>
                </p:nvSpPr>
                <p:spPr bwMode="auto">
                  <a:xfrm>
                    <a:off x="0" y="2784"/>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56" name="Freeform 85">
                    <a:extLst>
                      <a:ext uri="{FF2B5EF4-FFF2-40B4-BE49-F238E27FC236}">
                        <a16:creationId xmlns:a16="http://schemas.microsoft.com/office/drawing/2014/main" id="{5CDC83D8-EAF5-4CD4-9EFA-57F560C90476}"/>
                      </a:ext>
                    </a:extLst>
                  </p:cNvPr>
                  <p:cNvSpPr>
                    <a:spLocks/>
                  </p:cNvSpPr>
                  <p:nvPr/>
                </p:nvSpPr>
                <p:spPr bwMode="auto">
                  <a:xfrm>
                    <a:off x="0" y="3168"/>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57" name="Freeform 86">
                    <a:extLst>
                      <a:ext uri="{FF2B5EF4-FFF2-40B4-BE49-F238E27FC236}">
                        <a16:creationId xmlns:a16="http://schemas.microsoft.com/office/drawing/2014/main" id="{1522AD28-042A-4497-9B18-022C5EBACE3A}"/>
                      </a:ext>
                    </a:extLst>
                  </p:cNvPr>
                  <p:cNvSpPr>
                    <a:spLocks/>
                  </p:cNvSpPr>
                  <p:nvPr/>
                </p:nvSpPr>
                <p:spPr bwMode="auto">
                  <a:xfrm>
                    <a:off x="0" y="3552"/>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58" name="Freeform 87">
                    <a:extLst>
                      <a:ext uri="{FF2B5EF4-FFF2-40B4-BE49-F238E27FC236}">
                        <a16:creationId xmlns:a16="http://schemas.microsoft.com/office/drawing/2014/main" id="{7332D4EA-EC8C-4E86-BCBA-96A0E13D99FF}"/>
                      </a:ext>
                    </a:extLst>
                  </p:cNvPr>
                  <p:cNvSpPr>
                    <a:spLocks/>
                  </p:cNvSpPr>
                  <p:nvPr/>
                </p:nvSpPr>
                <p:spPr bwMode="auto">
                  <a:xfrm>
                    <a:off x="0" y="3936"/>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grpSp>
            <p:nvGrpSpPr>
              <p:cNvPr id="1316" name="Group 88">
                <a:extLst>
                  <a:ext uri="{FF2B5EF4-FFF2-40B4-BE49-F238E27FC236}">
                    <a16:creationId xmlns:a16="http://schemas.microsoft.com/office/drawing/2014/main" id="{F7937907-051D-45C8-B0E6-96331F0235C0}"/>
                  </a:ext>
                </a:extLst>
              </p:cNvPr>
              <p:cNvGrpSpPr>
                <a:grpSpLocks/>
              </p:cNvGrpSpPr>
              <p:nvPr/>
            </p:nvGrpSpPr>
            <p:grpSpPr bwMode="auto">
              <a:xfrm rot="-131489">
                <a:off x="4044" y="1968"/>
                <a:ext cx="48" cy="1728"/>
                <a:chOff x="4044" y="1968"/>
                <a:chExt cx="48" cy="1728"/>
              </a:xfrm>
            </p:grpSpPr>
            <p:grpSp>
              <p:nvGrpSpPr>
                <p:cNvPr id="1334" name="Group 89">
                  <a:extLst>
                    <a:ext uri="{FF2B5EF4-FFF2-40B4-BE49-F238E27FC236}">
                      <a16:creationId xmlns:a16="http://schemas.microsoft.com/office/drawing/2014/main" id="{92BCA81E-D9C9-424A-BE57-358FB3A3726A}"/>
                    </a:ext>
                  </a:extLst>
                </p:cNvPr>
                <p:cNvGrpSpPr>
                  <a:grpSpLocks/>
                </p:cNvGrpSpPr>
                <p:nvPr/>
              </p:nvGrpSpPr>
              <p:grpSpPr bwMode="auto">
                <a:xfrm>
                  <a:off x="4044" y="1968"/>
                  <a:ext cx="48" cy="864"/>
                  <a:chOff x="0" y="1632"/>
                  <a:chExt cx="192" cy="2688"/>
                </a:xfrm>
              </p:grpSpPr>
              <p:sp>
                <p:nvSpPr>
                  <p:cNvPr id="1343" name="Freeform 90">
                    <a:extLst>
                      <a:ext uri="{FF2B5EF4-FFF2-40B4-BE49-F238E27FC236}">
                        <a16:creationId xmlns:a16="http://schemas.microsoft.com/office/drawing/2014/main" id="{1F24FD95-D6A7-4F99-A7D3-6660FFD5EEBB}"/>
                      </a:ext>
                    </a:extLst>
                  </p:cNvPr>
                  <p:cNvSpPr>
                    <a:spLocks/>
                  </p:cNvSpPr>
                  <p:nvPr/>
                </p:nvSpPr>
                <p:spPr bwMode="auto">
                  <a:xfrm>
                    <a:off x="0" y="1632"/>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44" name="Freeform 91">
                    <a:extLst>
                      <a:ext uri="{FF2B5EF4-FFF2-40B4-BE49-F238E27FC236}">
                        <a16:creationId xmlns:a16="http://schemas.microsoft.com/office/drawing/2014/main" id="{8A8805E5-D540-4A20-8CC0-6851EEFB16F1}"/>
                      </a:ext>
                    </a:extLst>
                  </p:cNvPr>
                  <p:cNvSpPr>
                    <a:spLocks/>
                  </p:cNvSpPr>
                  <p:nvPr/>
                </p:nvSpPr>
                <p:spPr bwMode="auto">
                  <a:xfrm>
                    <a:off x="0" y="2016"/>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45" name="Freeform 92">
                    <a:extLst>
                      <a:ext uri="{FF2B5EF4-FFF2-40B4-BE49-F238E27FC236}">
                        <a16:creationId xmlns:a16="http://schemas.microsoft.com/office/drawing/2014/main" id="{7E894127-002C-4BBA-802E-3D07C56B3B09}"/>
                      </a:ext>
                    </a:extLst>
                  </p:cNvPr>
                  <p:cNvSpPr>
                    <a:spLocks/>
                  </p:cNvSpPr>
                  <p:nvPr/>
                </p:nvSpPr>
                <p:spPr bwMode="auto">
                  <a:xfrm>
                    <a:off x="0" y="2400"/>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46" name="Freeform 93">
                    <a:extLst>
                      <a:ext uri="{FF2B5EF4-FFF2-40B4-BE49-F238E27FC236}">
                        <a16:creationId xmlns:a16="http://schemas.microsoft.com/office/drawing/2014/main" id="{8078D229-7279-403E-BDA4-06FEC0ABCF8D}"/>
                      </a:ext>
                    </a:extLst>
                  </p:cNvPr>
                  <p:cNvSpPr>
                    <a:spLocks/>
                  </p:cNvSpPr>
                  <p:nvPr/>
                </p:nvSpPr>
                <p:spPr bwMode="auto">
                  <a:xfrm>
                    <a:off x="0" y="2784"/>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47" name="Freeform 94">
                    <a:extLst>
                      <a:ext uri="{FF2B5EF4-FFF2-40B4-BE49-F238E27FC236}">
                        <a16:creationId xmlns:a16="http://schemas.microsoft.com/office/drawing/2014/main" id="{D2915433-1C13-4325-B1FD-01FDF1A6D6F1}"/>
                      </a:ext>
                    </a:extLst>
                  </p:cNvPr>
                  <p:cNvSpPr>
                    <a:spLocks/>
                  </p:cNvSpPr>
                  <p:nvPr/>
                </p:nvSpPr>
                <p:spPr bwMode="auto">
                  <a:xfrm>
                    <a:off x="0" y="3168"/>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48" name="Freeform 95">
                    <a:extLst>
                      <a:ext uri="{FF2B5EF4-FFF2-40B4-BE49-F238E27FC236}">
                        <a16:creationId xmlns:a16="http://schemas.microsoft.com/office/drawing/2014/main" id="{63E36FEE-333B-4EB1-9C87-AF1F946883ED}"/>
                      </a:ext>
                    </a:extLst>
                  </p:cNvPr>
                  <p:cNvSpPr>
                    <a:spLocks/>
                  </p:cNvSpPr>
                  <p:nvPr/>
                </p:nvSpPr>
                <p:spPr bwMode="auto">
                  <a:xfrm>
                    <a:off x="0" y="3552"/>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49" name="Freeform 96">
                    <a:extLst>
                      <a:ext uri="{FF2B5EF4-FFF2-40B4-BE49-F238E27FC236}">
                        <a16:creationId xmlns:a16="http://schemas.microsoft.com/office/drawing/2014/main" id="{46FCBBDB-41BC-4C2C-8718-E1B85E93F7AE}"/>
                      </a:ext>
                    </a:extLst>
                  </p:cNvPr>
                  <p:cNvSpPr>
                    <a:spLocks/>
                  </p:cNvSpPr>
                  <p:nvPr/>
                </p:nvSpPr>
                <p:spPr bwMode="auto">
                  <a:xfrm>
                    <a:off x="0" y="3936"/>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nvGrpSpPr>
                <p:cNvPr id="1335" name="Group 97">
                  <a:extLst>
                    <a:ext uri="{FF2B5EF4-FFF2-40B4-BE49-F238E27FC236}">
                      <a16:creationId xmlns:a16="http://schemas.microsoft.com/office/drawing/2014/main" id="{8FF9E7CB-84B1-42A9-BC74-F38FFB14AD16}"/>
                    </a:ext>
                  </a:extLst>
                </p:cNvPr>
                <p:cNvGrpSpPr>
                  <a:grpSpLocks/>
                </p:cNvGrpSpPr>
                <p:nvPr/>
              </p:nvGrpSpPr>
              <p:grpSpPr bwMode="auto">
                <a:xfrm>
                  <a:off x="4044" y="2832"/>
                  <a:ext cx="48" cy="864"/>
                  <a:chOff x="0" y="1632"/>
                  <a:chExt cx="192" cy="2688"/>
                </a:xfrm>
              </p:grpSpPr>
              <p:sp>
                <p:nvSpPr>
                  <p:cNvPr id="1336" name="Freeform 98">
                    <a:extLst>
                      <a:ext uri="{FF2B5EF4-FFF2-40B4-BE49-F238E27FC236}">
                        <a16:creationId xmlns:a16="http://schemas.microsoft.com/office/drawing/2014/main" id="{7CFC4ADB-51DC-4145-A8F0-2D88F07CB7A9}"/>
                      </a:ext>
                    </a:extLst>
                  </p:cNvPr>
                  <p:cNvSpPr>
                    <a:spLocks/>
                  </p:cNvSpPr>
                  <p:nvPr/>
                </p:nvSpPr>
                <p:spPr bwMode="auto">
                  <a:xfrm>
                    <a:off x="0" y="1632"/>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37" name="Freeform 99">
                    <a:extLst>
                      <a:ext uri="{FF2B5EF4-FFF2-40B4-BE49-F238E27FC236}">
                        <a16:creationId xmlns:a16="http://schemas.microsoft.com/office/drawing/2014/main" id="{55203509-75BA-4634-B397-AAA0B714E683}"/>
                      </a:ext>
                    </a:extLst>
                  </p:cNvPr>
                  <p:cNvSpPr>
                    <a:spLocks/>
                  </p:cNvSpPr>
                  <p:nvPr/>
                </p:nvSpPr>
                <p:spPr bwMode="auto">
                  <a:xfrm>
                    <a:off x="0" y="2016"/>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38" name="Freeform 100">
                    <a:extLst>
                      <a:ext uri="{FF2B5EF4-FFF2-40B4-BE49-F238E27FC236}">
                        <a16:creationId xmlns:a16="http://schemas.microsoft.com/office/drawing/2014/main" id="{B979E47E-1C31-44DE-BE46-D4E37288981C}"/>
                      </a:ext>
                    </a:extLst>
                  </p:cNvPr>
                  <p:cNvSpPr>
                    <a:spLocks/>
                  </p:cNvSpPr>
                  <p:nvPr/>
                </p:nvSpPr>
                <p:spPr bwMode="auto">
                  <a:xfrm>
                    <a:off x="0" y="2400"/>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39" name="Freeform 101">
                    <a:extLst>
                      <a:ext uri="{FF2B5EF4-FFF2-40B4-BE49-F238E27FC236}">
                        <a16:creationId xmlns:a16="http://schemas.microsoft.com/office/drawing/2014/main" id="{B9132186-8D13-49D2-9248-13C2B79AEBAD}"/>
                      </a:ext>
                    </a:extLst>
                  </p:cNvPr>
                  <p:cNvSpPr>
                    <a:spLocks/>
                  </p:cNvSpPr>
                  <p:nvPr/>
                </p:nvSpPr>
                <p:spPr bwMode="auto">
                  <a:xfrm>
                    <a:off x="0" y="2784"/>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40" name="Freeform 102">
                    <a:extLst>
                      <a:ext uri="{FF2B5EF4-FFF2-40B4-BE49-F238E27FC236}">
                        <a16:creationId xmlns:a16="http://schemas.microsoft.com/office/drawing/2014/main" id="{82839CEC-B7FB-4913-9E91-7AC7B40B2C26}"/>
                      </a:ext>
                    </a:extLst>
                  </p:cNvPr>
                  <p:cNvSpPr>
                    <a:spLocks/>
                  </p:cNvSpPr>
                  <p:nvPr/>
                </p:nvSpPr>
                <p:spPr bwMode="auto">
                  <a:xfrm>
                    <a:off x="0" y="3168"/>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41" name="Freeform 103">
                    <a:extLst>
                      <a:ext uri="{FF2B5EF4-FFF2-40B4-BE49-F238E27FC236}">
                        <a16:creationId xmlns:a16="http://schemas.microsoft.com/office/drawing/2014/main" id="{40060638-3F9C-4B3A-8783-6AE239F795DA}"/>
                      </a:ext>
                    </a:extLst>
                  </p:cNvPr>
                  <p:cNvSpPr>
                    <a:spLocks/>
                  </p:cNvSpPr>
                  <p:nvPr/>
                </p:nvSpPr>
                <p:spPr bwMode="auto">
                  <a:xfrm>
                    <a:off x="0" y="3552"/>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42" name="Freeform 104">
                    <a:extLst>
                      <a:ext uri="{FF2B5EF4-FFF2-40B4-BE49-F238E27FC236}">
                        <a16:creationId xmlns:a16="http://schemas.microsoft.com/office/drawing/2014/main" id="{8D13EC24-E692-42CC-AF4A-34BEC09F1B0E}"/>
                      </a:ext>
                    </a:extLst>
                  </p:cNvPr>
                  <p:cNvSpPr>
                    <a:spLocks/>
                  </p:cNvSpPr>
                  <p:nvPr/>
                </p:nvSpPr>
                <p:spPr bwMode="auto">
                  <a:xfrm>
                    <a:off x="0" y="3936"/>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grpSp>
            <p:nvGrpSpPr>
              <p:cNvPr id="1317" name="Group 105">
                <a:extLst>
                  <a:ext uri="{FF2B5EF4-FFF2-40B4-BE49-F238E27FC236}">
                    <a16:creationId xmlns:a16="http://schemas.microsoft.com/office/drawing/2014/main" id="{F3EFEE63-7AFE-4343-BCCD-A17D01C5EDFE}"/>
                  </a:ext>
                </a:extLst>
              </p:cNvPr>
              <p:cNvGrpSpPr>
                <a:grpSpLocks/>
              </p:cNvGrpSpPr>
              <p:nvPr/>
            </p:nvGrpSpPr>
            <p:grpSpPr bwMode="auto">
              <a:xfrm>
                <a:off x="3948" y="1968"/>
                <a:ext cx="48" cy="1728"/>
                <a:chOff x="1584" y="2400"/>
                <a:chExt cx="48" cy="1728"/>
              </a:xfrm>
            </p:grpSpPr>
            <p:grpSp>
              <p:nvGrpSpPr>
                <p:cNvPr id="1318" name="Group 106">
                  <a:extLst>
                    <a:ext uri="{FF2B5EF4-FFF2-40B4-BE49-F238E27FC236}">
                      <a16:creationId xmlns:a16="http://schemas.microsoft.com/office/drawing/2014/main" id="{C7D4B984-A3B7-4AF5-B05E-DB1CEF0AE389}"/>
                    </a:ext>
                  </a:extLst>
                </p:cNvPr>
                <p:cNvGrpSpPr>
                  <a:grpSpLocks/>
                </p:cNvGrpSpPr>
                <p:nvPr/>
              </p:nvGrpSpPr>
              <p:grpSpPr bwMode="auto">
                <a:xfrm>
                  <a:off x="1584" y="2400"/>
                  <a:ext cx="48" cy="864"/>
                  <a:chOff x="0" y="1632"/>
                  <a:chExt cx="192" cy="2688"/>
                </a:xfrm>
              </p:grpSpPr>
              <p:sp>
                <p:nvSpPr>
                  <p:cNvPr id="1327" name="Freeform 107">
                    <a:extLst>
                      <a:ext uri="{FF2B5EF4-FFF2-40B4-BE49-F238E27FC236}">
                        <a16:creationId xmlns:a16="http://schemas.microsoft.com/office/drawing/2014/main" id="{7A888BDE-0ED0-4FBD-A8FE-BBC23E52F0FD}"/>
                      </a:ext>
                    </a:extLst>
                  </p:cNvPr>
                  <p:cNvSpPr>
                    <a:spLocks/>
                  </p:cNvSpPr>
                  <p:nvPr/>
                </p:nvSpPr>
                <p:spPr bwMode="auto">
                  <a:xfrm>
                    <a:off x="0" y="1632"/>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28" name="Freeform 108">
                    <a:extLst>
                      <a:ext uri="{FF2B5EF4-FFF2-40B4-BE49-F238E27FC236}">
                        <a16:creationId xmlns:a16="http://schemas.microsoft.com/office/drawing/2014/main" id="{C126A282-0763-45E6-ABD2-F32C593A7DF0}"/>
                      </a:ext>
                    </a:extLst>
                  </p:cNvPr>
                  <p:cNvSpPr>
                    <a:spLocks/>
                  </p:cNvSpPr>
                  <p:nvPr/>
                </p:nvSpPr>
                <p:spPr bwMode="auto">
                  <a:xfrm>
                    <a:off x="0" y="2016"/>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29" name="Freeform 109">
                    <a:extLst>
                      <a:ext uri="{FF2B5EF4-FFF2-40B4-BE49-F238E27FC236}">
                        <a16:creationId xmlns:a16="http://schemas.microsoft.com/office/drawing/2014/main" id="{19738599-28E5-4048-A5E4-34AB6F440AD6}"/>
                      </a:ext>
                    </a:extLst>
                  </p:cNvPr>
                  <p:cNvSpPr>
                    <a:spLocks/>
                  </p:cNvSpPr>
                  <p:nvPr/>
                </p:nvSpPr>
                <p:spPr bwMode="auto">
                  <a:xfrm>
                    <a:off x="0" y="2400"/>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30" name="Freeform 110">
                    <a:extLst>
                      <a:ext uri="{FF2B5EF4-FFF2-40B4-BE49-F238E27FC236}">
                        <a16:creationId xmlns:a16="http://schemas.microsoft.com/office/drawing/2014/main" id="{7D342D4A-AB1D-4F9C-8B3D-0553E9A06DAF}"/>
                      </a:ext>
                    </a:extLst>
                  </p:cNvPr>
                  <p:cNvSpPr>
                    <a:spLocks/>
                  </p:cNvSpPr>
                  <p:nvPr/>
                </p:nvSpPr>
                <p:spPr bwMode="auto">
                  <a:xfrm>
                    <a:off x="0" y="2784"/>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31" name="Freeform 111">
                    <a:extLst>
                      <a:ext uri="{FF2B5EF4-FFF2-40B4-BE49-F238E27FC236}">
                        <a16:creationId xmlns:a16="http://schemas.microsoft.com/office/drawing/2014/main" id="{381990D9-A488-40D7-AEB4-54458EBC0508}"/>
                      </a:ext>
                    </a:extLst>
                  </p:cNvPr>
                  <p:cNvSpPr>
                    <a:spLocks/>
                  </p:cNvSpPr>
                  <p:nvPr/>
                </p:nvSpPr>
                <p:spPr bwMode="auto">
                  <a:xfrm>
                    <a:off x="0" y="3168"/>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32" name="Freeform 112">
                    <a:extLst>
                      <a:ext uri="{FF2B5EF4-FFF2-40B4-BE49-F238E27FC236}">
                        <a16:creationId xmlns:a16="http://schemas.microsoft.com/office/drawing/2014/main" id="{557258C6-AC14-46FB-996C-98F48E56A6A9}"/>
                      </a:ext>
                    </a:extLst>
                  </p:cNvPr>
                  <p:cNvSpPr>
                    <a:spLocks/>
                  </p:cNvSpPr>
                  <p:nvPr/>
                </p:nvSpPr>
                <p:spPr bwMode="auto">
                  <a:xfrm>
                    <a:off x="0" y="3552"/>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33" name="Freeform 113">
                    <a:extLst>
                      <a:ext uri="{FF2B5EF4-FFF2-40B4-BE49-F238E27FC236}">
                        <a16:creationId xmlns:a16="http://schemas.microsoft.com/office/drawing/2014/main" id="{41BCEB69-992D-445A-93FA-A98D1D4A9D9C}"/>
                      </a:ext>
                    </a:extLst>
                  </p:cNvPr>
                  <p:cNvSpPr>
                    <a:spLocks/>
                  </p:cNvSpPr>
                  <p:nvPr/>
                </p:nvSpPr>
                <p:spPr bwMode="auto">
                  <a:xfrm>
                    <a:off x="0" y="3936"/>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nvGrpSpPr>
                <p:cNvPr id="1319" name="Group 114">
                  <a:extLst>
                    <a:ext uri="{FF2B5EF4-FFF2-40B4-BE49-F238E27FC236}">
                      <a16:creationId xmlns:a16="http://schemas.microsoft.com/office/drawing/2014/main" id="{53BD3D23-EB38-43F4-8D6E-F9E2620B0EFB}"/>
                    </a:ext>
                  </a:extLst>
                </p:cNvPr>
                <p:cNvGrpSpPr>
                  <a:grpSpLocks/>
                </p:cNvGrpSpPr>
                <p:nvPr/>
              </p:nvGrpSpPr>
              <p:grpSpPr bwMode="auto">
                <a:xfrm>
                  <a:off x="1584" y="3264"/>
                  <a:ext cx="48" cy="864"/>
                  <a:chOff x="0" y="1632"/>
                  <a:chExt cx="192" cy="2688"/>
                </a:xfrm>
              </p:grpSpPr>
              <p:sp>
                <p:nvSpPr>
                  <p:cNvPr id="1320" name="Freeform 115">
                    <a:extLst>
                      <a:ext uri="{FF2B5EF4-FFF2-40B4-BE49-F238E27FC236}">
                        <a16:creationId xmlns:a16="http://schemas.microsoft.com/office/drawing/2014/main" id="{D38B76AB-F305-49D5-B617-E81BE866C14B}"/>
                      </a:ext>
                    </a:extLst>
                  </p:cNvPr>
                  <p:cNvSpPr>
                    <a:spLocks/>
                  </p:cNvSpPr>
                  <p:nvPr/>
                </p:nvSpPr>
                <p:spPr bwMode="auto">
                  <a:xfrm>
                    <a:off x="0" y="1632"/>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21" name="Freeform 116">
                    <a:extLst>
                      <a:ext uri="{FF2B5EF4-FFF2-40B4-BE49-F238E27FC236}">
                        <a16:creationId xmlns:a16="http://schemas.microsoft.com/office/drawing/2014/main" id="{DCA6B330-7DFE-476D-822E-87BB0ED2973F}"/>
                      </a:ext>
                    </a:extLst>
                  </p:cNvPr>
                  <p:cNvSpPr>
                    <a:spLocks/>
                  </p:cNvSpPr>
                  <p:nvPr/>
                </p:nvSpPr>
                <p:spPr bwMode="auto">
                  <a:xfrm>
                    <a:off x="0" y="2016"/>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22" name="Freeform 117">
                    <a:extLst>
                      <a:ext uri="{FF2B5EF4-FFF2-40B4-BE49-F238E27FC236}">
                        <a16:creationId xmlns:a16="http://schemas.microsoft.com/office/drawing/2014/main" id="{1ED22425-CBDE-4813-BF26-C868552FB5FC}"/>
                      </a:ext>
                    </a:extLst>
                  </p:cNvPr>
                  <p:cNvSpPr>
                    <a:spLocks/>
                  </p:cNvSpPr>
                  <p:nvPr/>
                </p:nvSpPr>
                <p:spPr bwMode="auto">
                  <a:xfrm>
                    <a:off x="0" y="2400"/>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23" name="Freeform 118">
                    <a:extLst>
                      <a:ext uri="{FF2B5EF4-FFF2-40B4-BE49-F238E27FC236}">
                        <a16:creationId xmlns:a16="http://schemas.microsoft.com/office/drawing/2014/main" id="{2970AED3-B067-4201-9F45-BC1CAC21BABF}"/>
                      </a:ext>
                    </a:extLst>
                  </p:cNvPr>
                  <p:cNvSpPr>
                    <a:spLocks/>
                  </p:cNvSpPr>
                  <p:nvPr/>
                </p:nvSpPr>
                <p:spPr bwMode="auto">
                  <a:xfrm>
                    <a:off x="0" y="2784"/>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24" name="Freeform 119">
                    <a:extLst>
                      <a:ext uri="{FF2B5EF4-FFF2-40B4-BE49-F238E27FC236}">
                        <a16:creationId xmlns:a16="http://schemas.microsoft.com/office/drawing/2014/main" id="{05B9D6F8-6265-4962-817C-45F5EDB80A1E}"/>
                      </a:ext>
                    </a:extLst>
                  </p:cNvPr>
                  <p:cNvSpPr>
                    <a:spLocks/>
                  </p:cNvSpPr>
                  <p:nvPr/>
                </p:nvSpPr>
                <p:spPr bwMode="auto">
                  <a:xfrm>
                    <a:off x="0" y="3168"/>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25" name="Freeform 120">
                    <a:extLst>
                      <a:ext uri="{FF2B5EF4-FFF2-40B4-BE49-F238E27FC236}">
                        <a16:creationId xmlns:a16="http://schemas.microsoft.com/office/drawing/2014/main" id="{2509FC35-C2C9-4007-865B-76CFB3643F28}"/>
                      </a:ext>
                    </a:extLst>
                  </p:cNvPr>
                  <p:cNvSpPr>
                    <a:spLocks/>
                  </p:cNvSpPr>
                  <p:nvPr/>
                </p:nvSpPr>
                <p:spPr bwMode="auto">
                  <a:xfrm>
                    <a:off x="0" y="3552"/>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26" name="Freeform 121">
                    <a:extLst>
                      <a:ext uri="{FF2B5EF4-FFF2-40B4-BE49-F238E27FC236}">
                        <a16:creationId xmlns:a16="http://schemas.microsoft.com/office/drawing/2014/main" id="{126E5BD6-C518-4005-B03A-529B2559B9D2}"/>
                      </a:ext>
                    </a:extLst>
                  </p:cNvPr>
                  <p:cNvSpPr>
                    <a:spLocks/>
                  </p:cNvSpPr>
                  <p:nvPr/>
                </p:nvSpPr>
                <p:spPr bwMode="auto">
                  <a:xfrm>
                    <a:off x="0" y="3936"/>
                    <a:ext cx="192" cy="384"/>
                  </a:xfrm>
                  <a:custGeom>
                    <a:avLst/>
                    <a:gdLst>
                      <a:gd name="T0" fmla="*/ 96 w 192"/>
                      <a:gd name="T1" fmla="*/ 0 h 384"/>
                      <a:gd name="T2" fmla="*/ 192 w 192"/>
                      <a:gd name="T3" fmla="*/ 96 h 384"/>
                      <a:gd name="T4" fmla="*/ 96 w 192"/>
                      <a:gd name="T5" fmla="*/ 192 h 384"/>
                      <a:gd name="T6" fmla="*/ 0 w 192"/>
                      <a:gd name="T7" fmla="*/ 288 h 384"/>
                      <a:gd name="T8" fmla="*/ 96 w 192"/>
                      <a:gd name="T9" fmla="*/ 384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384">
                        <a:moveTo>
                          <a:pt x="96" y="0"/>
                        </a:moveTo>
                        <a:cubicBezTo>
                          <a:pt x="144" y="32"/>
                          <a:pt x="192" y="64"/>
                          <a:pt x="192" y="96"/>
                        </a:cubicBezTo>
                        <a:cubicBezTo>
                          <a:pt x="192" y="128"/>
                          <a:pt x="128" y="160"/>
                          <a:pt x="96" y="192"/>
                        </a:cubicBezTo>
                        <a:cubicBezTo>
                          <a:pt x="64" y="224"/>
                          <a:pt x="0" y="256"/>
                          <a:pt x="0" y="288"/>
                        </a:cubicBezTo>
                        <a:cubicBezTo>
                          <a:pt x="0" y="320"/>
                          <a:pt x="80" y="368"/>
                          <a:pt x="96" y="384"/>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grpSp>
      </p:grpSp>
      <p:grpSp>
        <p:nvGrpSpPr>
          <p:cNvPr id="1188" name="Group 122">
            <a:extLst>
              <a:ext uri="{FF2B5EF4-FFF2-40B4-BE49-F238E27FC236}">
                <a16:creationId xmlns:a16="http://schemas.microsoft.com/office/drawing/2014/main" id="{96378A7E-3803-4499-B14A-51C3EC1F9BF0}"/>
              </a:ext>
            </a:extLst>
          </p:cNvPr>
          <p:cNvGrpSpPr>
            <a:grpSpLocks/>
          </p:cNvGrpSpPr>
          <p:nvPr/>
        </p:nvGrpSpPr>
        <p:grpSpPr bwMode="auto">
          <a:xfrm>
            <a:off x="9699412" y="3178340"/>
            <a:ext cx="422487" cy="1150363"/>
            <a:chOff x="2750" y="1582"/>
            <a:chExt cx="432" cy="1184"/>
          </a:xfrm>
        </p:grpSpPr>
        <p:sp>
          <p:nvSpPr>
            <p:cNvPr id="1189" name="Freeform 123">
              <a:extLst>
                <a:ext uri="{FF2B5EF4-FFF2-40B4-BE49-F238E27FC236}">
                  <a16:creationId xmlns:a16="http://schemas.microsoft.com/office/drawing/2014/main" id="{57199BEC-049E-46C8-97A9-8A168D6A1277}"/>
                </a:ext>
              </a:extLst>
            </p:cNvPr>
            <p:cNvSpPr>
              <a:spLocks/>
            </p:cNvSpPr>
            <p:nvPr/>
          </p:nvSpPr>
          <p:spPr bwMode="auto">
            <a:xfrm>
              <a:off x="2750" y="2743"/>
              <a:ext cx="3" cy="23"/>
            </a:xfrm>
            <a:custGeom>
              <a:avLst/>
              <a:gdLst>
                <a:gd name="T0" fmla="*/ 0 w 3"/>
                <a:gd name="T1" fmla="*/ 23 h 23"/>
                <a:gd name="T2" fmla="*/ 0 w 3"/>
                <a:gd name="T3" fmla="*/ 20 h 23"/>
                <a:gd name="T4" fmla="*/ 0 w 3"/>
                <a:gd name="T5" fmla="*/ 14 h 23"/>
                <a:gd name="T6" fmla="*/ 3 w 3"/>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3">
                  <a:moveTo>
                    <a:pt x="0" y="23"/>
                  </a:moveTo>
                  <a:lnTo>
                    <a:pt x="0" y="20"/>
                  </a:lnTo>
                  <a:lnTo>
                    <a:pt x="0" y="14"/>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90" name="Freeform 124">
              <a:extLst>
                <a:ext uri="{FF2B5EF4-FFF2-40B4-BE49-F238E27FC236}">
                  <a16:creationId xmlns:a16="http://schemas.microsoft.com/office/drawing/2014/main" id="{9AB0D765-5A0A-4F8C-80FE-997317B0E189}"/>
                </a:ext>
              </a:extLst>
            </p:cNvPr>
            <p:cNvSpPr>
              <a:spLocks/>
            </p:cNvSpPr>
            <p:nvPr/>
          </p:nvSpPr>
          <p:spPr bwMode="auto">
            <a:xfrm>
              <a:off x="2753" y="2722"/>
              <a:ext cx="3" cy="21"/>
            </a:xfrm>
            <a:custGeom>
              <a:avLst/>
              <a:gdLst>
                <a:gd name="T0" fmla="*/ 0 w 3"/>
                <a:gd name="T1" fmla="*/ 21 h 21"/>
                <a:gd name="T2" fmla="*/ 0 w 3"/>
                <a:gd name="T3" fmla="*/ 9 h 21"/>
                <a:gd name="T4" fmla="*/ 3 w 3"/>
                <a:gd name="T5" fmla="*/ 0 h 21"/>
                <a:gd name="T6" fmla="*/ 0 60000 65536"/>
                <a:gd name="T7" fmla="*/ 0 60000 65536"/>
                <a:gd name="T8" fmla="*/ 0 60000 65536"/>
              </a:gdLst>
              <a:ahLst/>
              <a:cxnLst>
                <a:cxn ang="T6">
                  <a:pos x="T0" y="T1"/>
                </a:cxn>
                <a:cxn ang="T7">
                  <a:pos x="T2" y="T3"/>
                </a:cxn>
                <a:cxn ang="T8">
                  <a:pos x="T4" y="T5"/>
                </a:cxn>
              </a:cxnLst>
              <a:rect l="0" t="0" r="r" b="b"/>
              <a:pathLst>
                <a:path w="3" h="21">
                  <a:moveTo>
                    <a:pt x="0" y="21"/>
                  </a:moveTo>
                  <a:lnTo>
                    <a:pt x="0" y="9"/>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91" name="Freeform 125">
              <a:extLst>
                <a:ext uri="{FF2B5EF4-FFF2-40B4-BE49-F238E27FC236}">
                  <a16:creationId xmlns:a16="http://schemas.microsoft.com/office/drawing/2014/main" id="{5056E550-4E70-449F-8E18-1049CA9FEE7A}"/>
                </a:ext>
              </a:extLst>
            </p:cNvPr>
            <p:cNvSpPr>
              <a:spLocks/>
            </p:cNvSpPr>
            <p:nvPr/>
          </p:nvSpPr>
          <p:spPr bwMode="auto">
            <a:xfrm>
              <a:off x="2756" y="2714"/>
              <a:ext cx="6" cy="8"/>
            </a:xfrm>
            <a:custGeom>
              <a:avLst/>
              <a:gdLst>
                <a:gd name="T0" fmla="*/ 0 w 6"/>
                <a:gd name="T1" fmla="*/ 8 h 8"/>
                <a:gd name="T2" fmla="*/ 3 w 6"/>
                <a:gd name="T3" fmla="*/ 3 h 8"/>
                <a:gd name="T4" fmla="*/ 6 w 6"/>
                <a:gd name="T5" fmla="*/ 0 h 8"/>
                <a:gd name="T6" fmla="*/ 0 60000 65536"/>
                <a:gd name="T7" fmla="*/ 0 60000 65536"/>
                <a:gd name="T8" fmla="*/ 0 60000 65536"/>
              </a:gdLst>
              <a:ahLst/>
              <a:cxnLst>
                <a:cxn ang="T6">
                  <a:pos x="T0" y="T1"/>
                </a:cxn>
                <a:cxn ang="T7">
                  <a:pos x="T2" y="T3"/>
                </a:cxn>
                <a:cxn ang="T8">
                  <a:pos x="T4" y="T5"/>
                </a:cxn>
              </a:cxnLst>
              <a:rect l="0" t="0" r="r" b="b"/>
              <a:pathLst>
                <a:path w="6" h="8">
                  <a:moveTo>
                    <a:pt x="0" y="8"/>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92" name="Freeform 126">
              <a:extLst>
                <a:ext uri="{FF2B5EF4-FFF2-40B4-BE49-F238E27FC236}">
                  <a16:creationId xmlns:a16="http://schemas.microsoft.com/office/drawing/2014/main" id="{6FFAF743-ED33-48F0-BEA0-1011D5D66124}"/>
                </a:ext>
              </a:extLst>
            </p:cNvPr>
            <p:cNvSpPr>
              <a:spLocks/>
            </p:cNvSpPr>
            <p:nvPr/>
          </p:nvSpPr>
          <p:spPr bwMode="auto">
            <a:xfrm>
              <a:off x="2762" y="2699"/>
              <a:ext cx="3" cy="15"/>
            </a:xfrm>
            <a:custGeom>
              <a:avLst/>
              <a:gdLst>
                <a:gd name="T0" fmla="*/ 0 w 3"/>
                <a:gd name="T1" fmla="*/ 15 h 15"/>
                <a:gd name="T2" fmla="*/ 3 w 3"/>
                <a:gd name="T3" fmla="*/ 9 h 15"/>
                <a:gd name="T4" fmla="*/ 3 w 3"/>
                <a:gd name="T5" fmla="*/ 0 h 15"/>
                <a:gd name="T6" fmla="*/ 0 60000 65536"/>
                <a:gd name="T7" fmla="*/ 0 60000 65536"/>
                <a:gd name="T8" fmla="*/ 0 60000 65536"/>
              </a:gdLst>
              <a:ahLst/>
              <a:cxnLst>
                <a:cxn ang="T6">
                  <a:pos x="T0" y="T1"/>
                </a:cxn>
                <a:cxn ang="T7">
                  <a:pos x="T2" y="T3"/>
                </a:cxn>
                <a:cxn ang="T8">
                  <a:pos x="T4" y="T5"/>
                </a:cxn>
              </a:cxnLst>
              <a:rect l="0" t="0" r="r" b="b"/>
              <a:pathLst>
                <a:path w="3" h="15">
                  <a:moveTo>
                    <a:pt x="0" y="15"/>
                  </a:moveTo>
                  <a:lnTo>
                    <a:pt x="3" y="9"/>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93" name="Line 127">
              <a:extLst>
                <a:ext uri="{FF2B5EF4-FFF2-40B4-BE49-F238E27FC236}">
                  <a16:creationId xmlns:a16="http://schemas.microsoft.com/office/drawing/2014/main" id="{48A251C4-2789-4243-9C0B-47D4512F4099}"/>
                </a:ext>
              </a:extLst>
            </p:cNvPr>
            <p:cNvSpPr>
              <a:spLocks noChangeShapeType="1"/>
            </p:cNvSpPr>
            <p:nvPr/>
          </p:nvSpPr>
          <p:spPr bwMode="auto">
            <a:xfrm flipV="1">
              <a:off x="2765" y="2688"/>
              <a:ext cx="3" cy="1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94" name="Freeform 128">
              <a:extLst>
                <a:ext uri="{FF2B5EF4-FFF2-40B4-BE49-F238E27FC236}">
                  <a16:creationId xmlns:a16="http://schemas.microsoft.com/office/drawing/2014/main" id="{3DC10824-549F-4DFD-9F70-4AAB05CB172A}"/>
                </a:ext>
              </a:extLst>
            </p:cNvPr>
            <p:cNvSpPr>
              <a:spLocks/>
            </p:cNvSpPr>
            <p:nvPr/>
          </p:nvSpPr>
          <p:spPr bwMode="auto">
            <a:xfrm>
              <a:off x="2768" y="2676"/>
              <a:ext cx="3" cy="12"/>
            </a:xfrm>
            <a:custGeom>
              <a:avLst/>
              <a:gdLst>
                <a:gd name="T0" fmla="*/ 0 w 3"/>
                <a:gd name="T1" fmla="*/ 12 h 12"/>
                <a:gd name="T2" fmla="*/ 0 w 3"/>
                <a:gd name="T3" fmla="*/ 6 h 12"/>
                <a:gd name="T4" fmla="*/ 3 w 3"/>
                <a:gd name="T5" fmla="*/ 0 h 12"/>
                <a:gd name="T6" fmla="*/ 0 60000 65536"/>
                <a:gd name="T7" fmla="*/ 0 60000 65536"/>
                <a:gd name="T8" fmla="*/ 0 60000 65536"/>
              </a:gdLst>
              <a:ahLst/>
              <a:cxnLst>
                <a:cxn ang="T6">
                  <a:pos x="T0" y="T1"/>
                </a:cxn>
                <a:cxn ang="T7">
                  <a:pos x="T2" y="T3"/>
                </a:cxn>
                <a:cxn ang="T8">
                  <a:pos x="T4" y="T5"/>
                </a:cxn>
              </a:cxnLst>
              <a:rect l="0" t="0" r="r" b="b"/>
              <a:pathLst>
                <a:path w="3" h="12">
                  <a:moveTo>
                    <a:pt x="0" y="12"/>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95" name="Freeform 129">
              <a:extLst>
                <a:ext uri="{FF2B5EF4-FFF2-40B4-BE49-F238E27FC236}">
                  <a16:creationId xmlns:a16="http://schemas.microsoft.com/office/drawing/2014/main" id="{0CD016B0-FE99-424F-82C9-FF5630489FB7}"/>
                </a:ext>
              </a:extLst>
            </p:cNvPr>
            <p:cNvSpPr>
              <a:spLocks/>
            </p:cNvSpPr>
            <p:nvPr/>
          </p:nvSpPr>
          <p:spPr bwMode="auto">
            <a:xfrm>
              <a:off x="2771" y="2673"/>
              <a:ext cx="5" cy="3"/>
            </a:xfrm>
            <a:custGeom>
              <a:avLst/>
              <a:gdLst>
                <a:gd name="T0" fmla="*/ 0 w 5"/>
                <a:gd name="T1" fmla="*/ 3 h 3"/>
                <a:gd name="T2" fmla="*/ 2 w 5"/>
                <a:gd name="T3" fmla="*/ 0 h 3"/>
                <a:gd name="T4" fmla="*/ 5 w 5"/>
                <a:gd name="T5" fmla="*/ 0 h 3"/>
                <a:gd name="T6" fmla="*/ 0 60000 65536"/>
                <a:gd name="T7" fmla="*/ 0 60000 65536"/>
                <a:gd name="T8" fmla="*/ 0 60000 65536"/>
              </a:gdLst>
              <a:ahLst/>
              <a:cxnLst>
                <a:cxn ang="T6">
                  <a:pos x="T0" y="T1"/>
                </a:cxn>
                <a:cxn ang="T7">
                  <a:pos x="T2" y="T3"/>
                </a:cxn>
                <a:cxn ang="T8">
                  <a:pos x="T4" y="T5"/>
                </a:cxn>
              </a:cxnLst>
              <a:rect l="0" t="0" r="r" b="b"/>
              <a:pathLst>
                <a:path w="5" h="3">
                  <a:moveTo>
                    <a:pt x="0" y="3"/>
                  </a:moveTo>
                  <a:lnTo>
                    <a:pt x="2" y="0"/>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96" name="Freeform 130">
              <a:extLst>
                <a:ext uri="{FF2B5EF4-FFF2-40B4-BE49-F238E27FC236}">
                  <a16:creationId xmlns:a16="http://schemas.microsoft.com/office/drawing/2014/main" id="{C9A8B4D4-B7A8-4DAE-A4EB-F9CD3B0AED4C}"/>
                </a:ext>
              </a:extLst>
            </p:cNvPr>
            <p:cNvSpPr>
              <a:spLocks/>
            </p:cNvSpPr>
            <p:nvPr/>
          </p:nvSpPr>
          <p:spPr bwMode="auto">
            <a:xfrm>
              <a:off x="2776" y="2665"/>
              <a:ext cx="3" cy="8"/>
            </a:xfrm>
            <a:custGeom>
              <a:avLst/>
              <a:gdLst>
                <a:gd name="T0" fmla="*/ 0 w 3"/>
                <a:gd name="T1" fmla="*/ 8 h 8"/>
                <a:gd name="T2" fmla="*/ 3 w 3"/>
                <a:gd name="T3" fmla="*/ 6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97" name="Freeform 131">
              <a:extLst>
                <a:ext uri="{FF2B5EF4-FFF2-40B4-BE49-F238E27FC236}">
                  <a16:creationId xmlns:a16="http://schemas.microsoft.com/office/drawing/2014/main" id="{998E12DA-31FF-4605-A40D-DBE8BCF96734}"/>
                </a:ext>
              </a:extLst>
            </p:cNvPr>
            <p:cNvSpPr>
              <a:spLocks/>
            </p:cNvSpPr>
            <p:nvPr/>
          </p:nvSpPr>
          <p:spPr bwMode="auto">
            <a:xfrm>
              <a:off x="2779" y="2639"/>
              <a:ext cx="3" cy="26"/>
            </a:xfrm>
            <a:custGeom>
              <a:avLst/>
              <a:gdLst>
                <a:gd name="T0" fmla="*/ 0 w 3"/>
                <a:gd name="T1" fmla="*/ 26 h 26"/>
                <a:gd name="T2" fmla="*/ 0 w 3"/>
                <a:gd name="T3" fmla="*/ 20 h 26"/>
                <a:gd name="T4" fmla="*/ 0 w 3"/>
                <a:gd name="T5" fmla="*/ 11 h 26"/>
                <a:gd name="T6" fmla="*/ 3 w 3"/>
                <a:gd name="T7" fmla="*/ 6 h 26"/>
                <a:gd name="T8" fmla="*/ 3 w 3"/>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6">
                  <a:moveTo>
                    <a:pt x="0" y="26"/>
                  </a:moveTo>
                  <a:lnTo>
                    <a:pt x="0" y="20"/>
                  </a:lnTo>
                  <a:lnTo>
                    <a:pt x="0" y="11"/>
                  </a:ln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98" name="Freeform 132">
              <a:extLst>
                <a:ext uri="{FF2B5EF4-FFF2-40B4-BE49-F238E27FC236}">
                  <a16:creationId xmlns:a16="http://schemas.microsoft.com/office/drawing/2014/main" id="{56AFA616-1DAB-43B4-AFCD-5ADAA434191E}"/>
                </a:ext>
              </a:extLst>
            </p:cNvPr>
            <p:cNvSpPr>
              <a:spLocks/>
            </p:cNvSpPr>
            <p:nvPr/>
          </p:nvSpPr>
          <p:spPr bwMode="auto">
            <a:xfrm>
              <a:off x="2782" y="2630"/>
              <a:ext cx="3" cy="9"/>
            </a:xfrm>
            <a:custGeom>
              <a:avLst/>
              <a:gdLst>
                <a:gd name="T0" fmla="*/ 0 w 3"/>
                <a:gd name="T1" fmla="*/ 9 h 9"/>
                <a:gd name="T2" fmla="*/ 0 w 3"/>
                <a:gd name="T3" fmla="*/ 3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99" name="Freeform 133">
              <a:extLst>
                <a:ext uri="{FF2B5EF4-FFF2-40B4-BE49-F238E27FC236}">
                  <a16:creationId xmlns:a16="http://schemas.microsoft.com/office/drawing/2014/main" id="{4A660B3F-1410-4299-AFFE-5BC902C89528}"/>
                </a:ext>
              </a:extLst>
            </p:cNvPr>
            <p:cNvSpPr>
              <a:spLocks/>
            </p:cNvSpPr>
            <p:nvPr/>
          </p:nvSpPr>
          <p:spPr bwMode="auto">
            <a:xfrm>
              <a:off x="2785" y="2619"/>
              <a:ext cx="6" cy="11"/>
            </a:xfrm>
            <a:custGeom>
              <a:avLst/>
              <a:gdLst>
                <a:gd name="T0" fmla="*/ 0 w 6"/>
                <a:gd name="T1" fmla="*/ 11 h 11"/>
                <a:gd name="T2" fmla="*/ 3 w 6"/>
                <a:gd name="T3" fmla="*/ 5 h 11"/>
                <a:gd name="T4" fmla="*/ 6 w 6"/>
                <a:gd name="T5" fmla="*/ 3 h 11"/>
                <a:gd name="T6" fmla="*/ 6 w 6"/>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1">
                  <a:moveTo>
                    <a:pt x="0" y="11"/>
                  </a:moveTo>
                  <a:lnTo>
                    <a:pt x="3" y="5"/>
                  </a:lnTo>
                  <a:lnTo>
                    <a:pt x="6"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00" name="Freeform 134">
              <a:extLst>
                <a:ext uri="{FF2B5EF4-FFF2-40B4-BE49-F238E27FC236}">
                  <a16:creationId xmlns:a16="http://schemas.microsoft.com/office/drawing/2014/main" id="{9A990575-72CA-4330-8B6A-0034F8F2D441}"/>
                </a:ext>
              </a:extLst>
            </p:cNvPr>
            <p:cNvSpPr>
              <a:spLocks/>
            </p:cNvSpPr>
            <p:nvPr/>
          </p:nvSpPr>
          <p:spPr bwMode="auto">
            <a:xfrm>
              <a:off x="2791" y="2619"/>
              <a:ext cx="3" cy="5"/>
            </a:xfrm>
            <a:custGeom>
              <a:avLst/>
              <a:gdLst>
                <a:gd name="T0" fmla="*/ 0 w 3"/>
                <a:gd name="T1" fmla="*/ 0 h 5"/>
                <a:gd name="T2" fmla="*/ 0 w 3"/>
                <a:gd name="T3" fmla="*/ 0 h 5"/>
                <a:gd name="T4" fmla="*/ 3 w 3"/>
                <a:gd name="T5" fmla="*/ 3 h 5"/>
                <a:gd name="T6" fmla="*/ 3 w 3"/>
                <a:gd name="T7" fmla="*/ 5 h 5"/>
                <a:gd name="T8" fmla="*/ 3 w 3"/>
                <a:gd name="T9" fmla="*/ 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5">
                  <a:moveTo>
                    <a:pt x="0" y="0"/>
                  </a:moveTo>
                  <a:lnTo>
                    <a:pt x="0" y="0"/>
                  </a:lnTo>
                  <a:lnTo>
                    <a:pt x="3" y="3"/>
                  </a:lnTo>
                  <a:lnTo>
                    <a:pt x="3" y="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01" name="Freeform 135">
              <a:extLst>
                <a:ext uri="{FF2B5EF4-FFF2-40B4-BE49-F238E27FC236}">
                  <a16:creationId xmlns:a16="http://schemas.microsoft.com/office/drawing/2014/main" id="{34B43523-FA9C-4EC1-832C-B0221CFE96CE}"/>
                </a:ext>
              </a:extLst>
            </p:cNvPr>
            <p:cNvSpPr>
              <a:spLocks/>
            </p:cNvSpPr>
            <p:nvPr/>
          </p:nvSpPr>
          <p:spPr bwMode="auto">
            <a:xfrm>
              <a:off x="2794" y="2610"/>
              <a:ext cx="2" cy="14"/>
            </a:xfrm>
            <a:custGeom>
              <a:avLst/>
              <a:gdLst>
                <a:gd name="T0" fmla="*/ 0 w 2"/>
                <a:gd name="T1" fmla="*/ 14 h 14"/>
                <a:gd name="T2" fmla="*/ 0 w 2"/>
                <a:gd name="T3" fmla="*/ 12 h 14"/>
                <a:gd name="T4" fmla="*/ 0 w 2"/>
                <a:gd name="T5" fmla="*/ 9 h 14"/>
                <a:gd name="T6" fmla="*/ 2 w 2"/>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4">
                  <a:moveTo>
                    <a:pt x="0" y="14"/>
                  </a:moveTo>
                  <a:lnTo>
                    <a:pt x="0" y="12"/>
                  </a:lnTo>
                  <a:lnTo>
                    <a:pt x="0" y="9"/>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02" name="Freeform 136">
              <a:extLst>
                <a:ext uri="{FF2B5EF4-FFF2-40B4-BE49-F238E27FC236}">
                  <a16:creationId xmlns:a16="http://schemas.microsoft.com/office/drawing/2014/main" id="{8BF137B3-1B1B-465A-BBF3-C3FA85BD45E0}"/>
                </a:ext>
              </a:extLst>
            </p:cNvPr>
            <p:cNvSpPr>
              <a:spLocks/>
            </p:cNvSpPr>
            <p:nvPr/>
          </p:nvSpPr>
          <p:spPr bwMode="auto">
            <a:xfrm>
              <a:off x="2796" y="2601"/>
              <a:ext cx="3" cy="9"/>
            </a:xfrm>
            <a:custGeom>
              <a:avLst/>
              <a:gdLst>
                <a:gd name="T0" fmla="*/ 0 w 3"/>
                <a:gd name="T1" fmla="*/ 9 h 9"/>
                <a:gd name="T2" fmla="*/ 0 w 3"/>
                <a:gd name="T3" fmla="*/ 3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04" name="Freeform 137">
              <a:extLst>
                <a:ext uri="{FF2B5EF4-FFF2-40B4-BE49-F238E27FC236}">
                  <a16:creationId xmlns:a16="http://schemas.microsoft.com/office/drawing/2014/main" id="{5BF4F18B-BA64-4CD1-881E-4E0C4A0B4595}"/>
                </a:ext>
              </a:extLst>
            </p:cNvPr>
            <p:cNvSpPr>
              <a:spLocks/>
            </p:cNvSpPr>
            <p:nvPr/>
          </p:nvSpPr>
          <p:spPr bwMode="auto">
            <a:xfrm>
              <a:off x="2799" y="2601"/>
              <a:ext cx="6" cy="3"/>
            </a:xfrm>
            <a:custGeom>
              <a:avLst/>
              <a:gdLst>
                <a:gd name="T0" fmla="*/ 0 w 6"/>
                <a:gd name="T1" fmla="*/ 0 h 3"/>
                <a:gd name="T2" fmla="*/ 3 w 6"/>
                <a:gd name="T3" fmla="*/ 0 h 3"/>
                <a:gd name="T4" fmla="*/ 6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0" y="0"/>
                  </a:moveTo>
                  <a:lnTo>
                    <a:pt x="3" y="0"/>
                  </a:lnTo>
                  <a:lnTo>
                    <a:pt x="6"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05" name="Freeform 138">
              <a:extLst>
                <a:ext uri="{FF2B5EF4-FFF2-40B4-BE49-F238E27FC236}">
                  <a16:creationId xmlns:a16="http://schemas.microsoft.com/office/drawing/2014/main" id="{DD6906D2-BE35-40B2-AB8D-DA09F63A4E50}"/>
                </a:ext>
              </a:extLst>
            </p:cNvPr>
            <p:cNvSpPr>
              <a:spLocks/>
            </p:cNvSpPr>
            <p:nvPr/>
          </p:nvSpPr>
          <p:spPr bwMode="auto">
            <a:xfrm>
              <a:off x="2805" y="2604"/>
              <a:ext cx="3" cy="3"/>
            </a:xfrm>
            <a:custGeom>
              <a:avLst/>
              <a:gdLst>
                <a:gd name="T0" fmla="*/ 0 w 3"/>
                <a:gd name="T1" fmla="*/ 0 h 3"/>
                <a:gd name="T2" fmla="*/ 3 w 3"/>
                <a:gd name="T3" fmla="*/ 3 h 3"/>
                <a:gd name="T4" fmla="*/ 3 w 3"/>
                <a:gd name="T5" fmla="*/ 3 h 3"/>
                <a:gd name="T6" fmla="*/ 3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06" name="Freeform 139">
              <a:extLst>
                <a:ext uri="{FF2B5EF4-FFF2-40B4-BE49-F238E27FC236}">
                  <a16:creationId xmlns:a16="http://schemas.microsoft.com/office/drawing/2014/main" id="{E5637166-993A-4341-A951-53B788D7D195}"/>
                </a:ext>
              </a:extLst>
            </p:cNvPr>
            <p:cNvSpPr>
              <a:spLocks/>
            </p:cNvSpPr>
            <p:nvPr/>
          </p:nvSpPr>
          <p:spPr bwMode="auto">
            <a:xfrm>
              <a:off x="2808" y="2587"/>
              <a:ext cx="3" cy="20"/>
            </a:xfrm>
            <a:custGeom>
              <a:avLst/>
              <a:gdLst>
                <a:gd name="T0" fmla="*/ 0 w 3"/>
                <a:gd name="T1" fmla="*/ 20 h 20"/>
                <a:gd name="T2" fmla="*/ 0 w 3"/>
                <a:gd name="T3" fmla="*/ 17 h 20"/>
                <a:gd name="T4" fmla="*/ 0 w 3"/>
                <a:gd name="T5" fmla="*/ 12 h 20"/>
                <a:gd name="T6" fmla="*/ 3 w 3"/>
                <a:gd name="T7" fmla="*/ 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0">
                  <a:moveTo>
                    <a:pt x="0" y="20"/>
                  </a:moveTo>
                  <a:lnTo>
                    <a:pt x="0" y="17"/>
                  </a:lnTo>
                  <a:lnTo>
                    <a:pt x="0" y="12"/>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07" name="Freeform 140">
              <a:extLst>
                <a:ext uri="{FF2B5EF4-FFF2-40B4-BE49-F238E27FC236}">
                  <a16:creationId xmlns:a16="http://schemas.microsoft.com/office/drawing/2014/main" id="{90F8ACAA-5224-4BCB-B87F-CD893E15C863}"/>
                </a:ext>
              </a:extLst>
            </p:cNvPr>
            <p:cNvSpPr>
              <a:spLocks/>
            </p:cNvSpPr>
            <p:nvPr/>
          </p:nvSpPr>
          <p:spPr bwMode="auto">
            <a:xfrm>
              <a:off x="2811" y="2564"/>
              <a:ext cx="3" cy="23"/>
            </a:xfrm>
            <a:custGeom>
              <a:avLst/>
              <a:gdLst>
                <a:gd name="T0" fmla="*/ 0 w 3"/>
                <a:gd name="T1" fmla="*/ 23 h 23"/>
                <a:gd name="T2" fmla="*/ 0 w 3"/>
                <a:gd name="T3" fmla="*/ 12 h 23"/>
                <a:gd name="T4" fmla="*/ 3 w 3"/>
                <a:gd name="T5" fmla="*/ 0 h 23"/>
                <a:gd name="T6" fmla="*/ 0 60000 65536"/>
                <a:gd name="T7" fmla="*/ 0 60000 65536"/>
                <a:gd name="T8" fmla="*/ 0 60000 65536"/>
              </a:gdLst>
              <a:ahLst/>
              <a:cxnLst>
                <a:cxn ang="T6">
                  <a:pos x="T0" y="T1"/>
                </a:cxn>
                <a:cxn ang="T7">
                  <a:pos x="T2" y="T3"/>
                </a:cxn>
                <a:cxn ang="T8">
                  <a:pos x="T4" y="T5"/>
                </a:cxn>
              </a:cxnLst>
              <a:rect l="0" t="0" r="r" b="b"/>
              <a:pathLst>
                <a:path w="3" h="23">
                  <a:moveTo>
                    <a:pt x="0" y="23"/>
                  </a:moveTo>
                  <a:lnTo>
                    <a:pt x="0" y="12"/>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08" name="Freeform 141">
              <a:extLst>
                <a:ext uri="{FF2B5EF4-FFF2-40B4-BE49-F238E27FC236}">
                  <a16:creationId xmlns:a16="http://schemas.microsoft.com/office/drawing/2014/main" id="{9A1F06AD-C872-463E-A364-89809B4AEBCB}"/>
                </a:ext>
              </a:extLst>
            </p:cNvPr>
            <p:cNvSpPr>
              <a:spLocks/>
            </p:cNvSpPr>
            <p:nvPr/>
          </p:nvSpPr>
          <p:spPr bwMode="auto">
            <a:xfrm>
              <a:off x="2814" y="2555"/>
              <a:ext cx="6" cy="9"/>
            </a:xfrm>
            <a:custGeom>
              <a:avLst/>
              <a:gdLst>
                <a:gd name="T0" fmla="*/ 0 w 6"/>
                <a:gd name="T1" fmla="*/ 9 h 9"/>
                <a:gd name="T2" fmla="*/ 3 w 6"/>
                <a:gd name="T3" fmla="*/ 3 h 9"/>
                <a:gd name="T4" fmla="*/ 6 w 6"/>
                <a:gd name="T5" fmla="*/ 0 h 9"/>
                <a:gd name="T6" fmla="*/ 0 60000 65536"/>
                <a:gd name="T7" fmla="*/ 0 60000 65536"/>
                <a:gd name="T8" fmla="*/ 0 60000 65536"/>
              </a:gdLst>
              <a:ahLst/>
              <a:cxnLst>
                <a:cxn ang="T6">
                  <a:pos x="T0" y="T1"/>
                </a:cxn>
                <a:cxn ang="T7">
                  <a:pos x="T2" y="T3"/>
                </a:cxn>
                <a:cxn ang="T8">
                  <a:pos x="T4" y="T5"/>
                </a:cxn>
              </a:cxnLst>
              <a:rect l="0" t="0" r="r" b="b"/>
              <a:pathLst>
                <a:path w="6" h="9">
                  <a:moveTo>
                    <a:pt x="0" y="9"/>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09" name="Freeform 142">
              <a:extLst>
                <a:ext uri="{FF2B5EF4-FFF2-40B4-BE49-F238E27FC236}">
                  <a16:creationId xmlns:a16="http://schemas.microsoft.com/office/drawing/2014/main" id="{23B60CE1-55B6-43C7-A211-18BA8C85A642}"/>
                </a:ext>
              </a:extLst>
            </p:cNvPr>
            <p:cNvSpPr>
              <a:spLocks/>
            </p:cNvSpPr>
            <p:nvPr/>
          </p:nvSpPr>
          <p:spPr bwMode="auto">
            <a:xfrm>
              <a:off x="2820" y="2550"/>
              <a:ext cx="2" cy="5"/>
            </a:xfrm>
            <a:custGeom>
              <a:avLst/>
              <a:gdLst>
                <a:gd name="T0" fmla="*/ 0 w 2"/>
                <a:gd name="T1" fmla="*/ 5 h 5"/>
                <a:gd name="T2" fmla="*/ 2 w 2"/>
                <a:gd name="T3" fmla="*/ 2 h 5"/>
                <a:gd name="T4" fmla="*/ 2 w 2"/>
                <a:gd name="T5" fmla="*/ 0 h 5"/>
                <a:gd name="T6" fmla="*/ 0 60000 65536"/>
                <a:gd name="T7" fmla="*/ 0 60000 65536"/>
                <a:gd name="T8" fmla="*/ 0 60000 65536"/>
              </a:gdLst>
              <a:ahLst/>
              <a:cxnLst>
                <a:cxn ang="T6">
                  <a:pos x="T0" y="T1"/>
                </a:cxn>
                <a:cxn ang="T7">
                  <a:pos x="T2" y="T3"/>
                </a:cxn>
                <a:cxn ang="T8">
                  <a:pos x="T4" y="T5"/>
                </a:cxn>
              </a:cxnLst>
              <a:rect l="0" t="0" r="r" b="b"/>
              <a:pathLst>
                <a:path w="2" h="5">
                  <a:moveTo>
                    <a:pt x="0" y="5"/>
                  </a:moveTo>
                  <a:lnTo>
                    <a:pt x="2" y="2"/>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0" name="Freeform 143">
              <a:extLst>
                <a:ext uri="{FF2B5EF4-FFF2-40B4-BE49-F238E27FC236}">
                  <a16:creationId xmlns:a16="http://schemas.microsoft.com/office/drawing/2014/main" id="{B4BA97EB-CDB3-41C5-AFA5-C8FE989BB3A6}"/>
                </a:ext>
              </a:extLst>
            </p:cNvPr>
            <p:cNvSpPr>
              <a:spLocks/>
            </p:cNvSpPr>
            <p:nvPr/>
          </p:nvSpPr>
          <p:spPr bwMode="auto">
            <a:xfrm>
              <a:off x="2822" y="2535"/>
              <a:ext cx="3" cy="15"/>
            </a:xfrm>
            <a:custGeom>
              <a:avLst/>
              <a:gdLst>
                <a:gd name="T0" fmla="*/ 0 w 3"/>
                <a:gd name="T1" fmla="*/ 15 h 15"/>
                <a:gd name="T2" fmla="*/ 0 w 3"/>
                <a:gd name="T3" fmla="*/ 9 h 15"/>
                <a:gd name="T4" fmla="*/ 3 w 3"/>
                <a:gd name="T5" fmla="*/ 0 h 15"/>
                <a:gd name="T6" fmla="*/ 0 60000 65536"/>
                <a:gd name="T7" fmla="*/ 0 60000 65536"/>
                <a:gd name="T8" fmla="*/ 0 60000 65536"/>
              </a:gdLst>
              <a:ahLst/>
              <a:cxnLst>
                <a:cxn ang="T6">
                  <a:pos x="T0" y="T1"/>
                </a:cxn>
                <a:cxn ang="T7">
                  <a:pos x="T2" y="T3"/>
                </a:cxn>
                <a:cxn ang="T8">
                  <a:pos x="T4" y="T5"/>
                </a:cxn>
              </a:cxnLst>
              <a:rect l="0" t="0" r="r" b="b"/>
              <a:pathLst>
                <a:path w="3" h="15">
                  <a:moveTo>
                    <a:pt x="0" y="15"/>
                  </a:moveTo>
                  <a:lnTo>
                    <a:pt x="0" y="9"/>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1" name="Freeform 144">
              <a:extLst>
                <a:ext uri="{FF2B5EF4-FFF2-40B4-BE49-F238E27FC236}">
                  <a16:creationId xmlns:a16="http://schemas.microsoft.com/office/drawing/2014/main" id="{1392436C-4837-4BCA-8516-A7007C22CD8B}"/>
                </a:ext>
              </a:extLst>
            </p:cNvPr>
            <p:cNvSpPr>
              <a:spLocks/>
            </p:cNvSpPr>
            <p:nvPr/>
          </p:nvSpPr>
          <p:spPr bwMode="auto">
            <a:xfrm>
              <a:off x="2825" y="2524"/>
              <a:ext cx="3" cy="11"/>
            </a:xfrm>
            <a:custGeom>
              <a:avLst/>
              <a:gdLst>
                <a:gd name="T0" fmla="*/ 0 w 3"/>
                <a:gd name="T1" fmla="*/ 11 h 11"/>
                <a:gd name="T2" fmla="*/ 0 w 3"/>
                <a:gd name="T3" fmla="*/ 5 h 11"/>
                <a:gd name="T4" fmla="*/ 3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0" y="11"/>
                  </a:moveTo>
                  <a:lnTo>
                    <a:pt x="0" y="5"/>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2" name="Freeform 145">
              <a:extLst>
                <a:ext uri="{FF2B5EF4-FFF2-40B4-BE49-F238E27FC236}">
                  <a16:creationId xmlns:a16="http://schemas.microsoft.com/office/drawing/2014/main" id="{25D2993D-47DD-4150-9F1C-1D43CB057BE6}"/>
                </a:ext>
              </a:extLst>
            </p:cNvPr>
            <p:cNvSpPr>
              <a:spLocks/>
            </p:cNvSpPr>
            <p:nvPr/>
          </p:nvSpPr>
          <p:spPr bwMode="auto">
            <a:xfrm>
              <a:off x="2828" y="2524"/>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3" name="Freeform 146">
              <a:extLst>
                <a:ext uri="{FF2B5EF4-FFF2-40B4-BE49-F238E27FC236}">
                  <a16:creationId xmlns:a16="http://schemas.microsoft.com/office/drawing/2014/main" id="{31B10E2B-A9BC-48AE-92F8-49118E71A7EE}"/>
                </a:ext>
              </a:extLst>
            </p:cNvPr>
            <p:cNvSpPr>
              <a:spLocks/>
            </p:cNvSpPr>
            <p:nvPr/>
          </p:nvSpPr>
          <p:spPr bwMode="auto">
            <a:xfrm>
              <a:off x="2831" y="2512"/>
              <a:ext cx="6" cy="12"/>
            </a:xfrm>
            <a:custGeom>
              <a:avLst/>
              <a:gdLst>
                <a:gd name="T0" fmla="*/ 0 w 6"/>
                <a:gd name="T1" fmla="*/ 12 h 12"/>
                <a:gd name="T2" fmla="*/ 3 w 6"/>
                <a:gd name="T3" fmla="*/ 6 h 12"/>
                <a:gd name="T4" fmla="*/ 6 w 6"/>
                <a:gd name="T5" fmla="*/ 0 h 12"/>
                <a:gd name="T6" fmla="*/ 0 60000 65536"/>
                <a:gd name="T7" fmla="*/ 0 60000 65536"/>
                <a:gd name="T8" fmla="*/ 0 60000 65536"/>
              </a:gdLst>
              <a:ahLst/>
              <a:cxnLst>
                <a:cxn ang="T6">
                  <a:pos x="T0" y="T1"/>
                </a:cxn>
                <a:cxn ang="T7">
                  <a:pos x="T2" y="T3"/>
                </a:cxn>
                <a:cxn ang="T8">
                  <a:pos x="T4" y="T5"/>
                </a:cxn>
              </a:cxnLst>
              <a:rect l="0" t="0" r="r" b="b"/>
              <a:pathLst>
                <a:path w="6" h="12">
                  <a:moveTo>
                    <a:pt x="0" y="12"/>
                  </a:moveTo>
                  <a:lnTo>
                    <a:pt x="3" y="6"/>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4" name="Freeform 147">
              <a:extLst>
                <a:ext uri="{FF2B5EF4-FFF2-40B4-BE49-F238E27FC236}">
                  <a16:creationId xmlns:a16="http://schemas.microsoft.com/office/drawing/2014/main" id="{8044D53F-FC47-4E58-B86C-DCCD5CB0636C}"/>
                </a:ext>
              </a:extLst>
            </p:cNvPr>
            <p:cNvSpPr>
              <a:spLocks/>
            </p:cNvSpPr>
            <p:nvPr/>
          </p:nvSpPr>
          <p:spPr bwMode="auto">
            <a:xfrm>
              <a:off x="2837" y="2498"/>
              <a:ext cx="3" cy="14"/>
            </a:xfrm>
            <a:custGeom>
              <a:avLst/>
              <a:gdLst>
                <a:gd name="T0" fmla="*/ 0 w 3"/>
                <a:gd name="T1" fmla="*/ 14 h 14"/>
                <a:gd name="T2" fmla="*/ 3 w 3"/>
                <a:gd name="T3" fmla="*/ 6 h 14"/>
                <a:gd name="T4" fmla="*/ 3 w 3"/>
                <a:gd name="T5" fmla="*/ 0 h 14"/>
                <a:gd name="T6" fmla="*/ 0 60000 65536"/>
                <a:gd name="T7" fmla="*/ 0 60000 65536"/>
                <a:gd name="T8" fmla="*/ 0 60000 65536"/>
              </a:gdLst>
              <a:ahLst/>
              <a:cxnLst>
                <a:cxn ang="T6">
                  <a:pos x="T0" y="T1"/>
                </a:cxn>
                <a:cxn ang="T7">
                  <a:pos x="T2" y="T3"/>
                </a:cxn>
                <a:cxn ang="T8">
                  <a:pos x="T4" y="T5"/>
                </a:cxn>
              </a:cxnLst>
              <a:rect l="0" t="0" r="r" b="b"/>
              <a:pathLst>
                <a:path w="3" h="14">
                  <a:moveTo>
                    <a:pt x="0" y="14"/>
                  </a:move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5" name="Freeform 148">
              <a:extLst>
                <a:ext uri="{FF2B5EF4-FFF2-40B4-BE49-F238E27FC236}">
                  <a16:creationId xmlns:a16="http://schemas.microsoft.com/office/drawing/2014/main" id="{21D44E89-36B5-4420-9794-40ED3F378F6E}"/>
                </a:ext>
              </a:extLst>
            </p:cNvPr>
            <p:cNvSpPr>
              <a:spLocks/>
            </p:cNvSpPr>
            <p:nvPr/>
          </p:nvSpPr>
          <p:spPr bwMode="auto">
            <a:xfrm>
              <a:off x="2840" y="2489"/>
              <a:ext cx="3" cy="9"/>
            </a:xfrm>
            <a:custGeom>
              <a:avLst/>
              <a:gdLst>
                <a:gd name="T0" fmla="*/ 0 w 3"/>
                <a:gd name="T1" fmla="*/ 9 h 9"/>
                <a:gd name="T2" fmla="*/ 0 w 3"/>
                <a:gd name="T3" fmla="*/ 3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6" name="Freeform 149">
              <a:extLst>
                <a:ext uri="{FF2B5EF4-FFF2-40B4-BE49-F238E27FC236}">
                  <a16:creationId xmlns:a16="http://schemas.microsoft.com/office/drawing/2014/main" id="{F02FC007-CC15-4ABD-9704-728E816C11B5}"/>
                </a:ext>
              </a:extLst>
            </p:cNvPr>
            <p:cNvSpPr>
              <a:spLocks/>
            </p:cNvSpPr>
            <p:nvPr/>
          </p:nvSpPr>
          <p:spPr bwMode="auto">
            <a:xfrm>
              <a:off x="2843" y="2478"/>
              <a:ext cx="2" cy="11"/>
            </a:xfrm>
            <a:custGeom>
              <a:avLst/>
              <a:gdLst>
                <a:gd name="T0" fmla="*/ 0 w 2"/>
                <a:gd name="T1" fmla="*/ 11 h 11"/>
                <a:gd name="T2" fmla="*/ 0 w 2"/>
                <a:gd name="T3" fmla="*/ 5 h 11"/>
                <a:gd name="T4" fmla="*/ 2 w 2"/>
                <a:gd name="T5" fmla="*/ 0 h 11"/>
                <a:gd name="T6" fmla="*/ 0 60000 65536"/>
                <a:gd name="T7" fmla="*/ 0 60000 65536"/>
                <a:gd name="T8" fmla="*/ 0 60000 65536"/>
              </a:gdLst>
              <a:ahLst/>
              <a:cxnLst>
                <a:cxn ang="T6">
                  <a:pos x="T0" y="T1"/>
                </a:cxn>
                <a:cxn ang="T7">
                  <a:pos x="T2" y="T3"/>
                </a:cxn>
                <a:cxn ang="T8">
                  <a:pos x="T4" y="T5"/>
                </a:cxn>
              </a:cxnLst>
              <a:rect l="0" t="0" r="r" b="b"/>
              <a:pathLst>
                <a:path w="2" h="11">
                  <a:moveTo>
                    <a:pt x="0" y="11"/>
                  </a:moveTo>
                  <a:lnTo>
                    <a:pt x="0" y="5"/>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7" name="Freeform 150">
              <a:extLst>
                <a:ext uri="{FF2B5EF4-FFF2-40B4-BE49-F238E27FC236}">
                  <a16:creationId xmlns:a16="http://schemas.microsoft.com/office/drawing/2014/main" id="{46559102-CB3A-4A39-801D-192EC037F968}"/>
                </a:ext>
              </a:extLst>
            </p:cNvPr>
            <p:cNvSpPr>
              <a:spLocks/>
            </p:cNvSpPr>
            <p:nvPr/>
          </p:nvSpPr>
          <p:spPr bwMode="auto">
            <a:xfrm>
              <a:off x="2845" y="2472"/>
              <a:ext cx="6" cy="6"/>
            </a:xfrm>
            <a:custGeom>
              <a:avLst/>
              <a:gdLst>
                <a:gd name="T0" fmla="*/ 0 w 6"/>
                <a:gd name="T1" fmla="*/ 6 h 6"/>
                <a:gd name="T2" fmla="*/ 3 w 6"/>
                <a:gd name="T3" fmla="*/ 3 h 6"/>
                <a:gd name="T4" fmla="*/ 6 w 6"/>
                <a:gd name="T5" fmla="*/ 0 h 6"/>
                <a:gd name="T6" fmla="*/ 0 60000 65536"/>
                <a:gd name="T7" fmla="*/ 0 60000 65536"/>
                <a:gd name="T8" fmla="*/ 0 60000 65536"/>
              </a:gdLst>
              <a:ahLst/>
              <a:cxnLst>
                <a:cxn ang="T6">
                  <a:pos x="T0" y="T1"/>
                </a:cxn>
                <a:cxn ang="T7">
                  <a:pos x="T2" y="T3"/>
                </a:cxn>
                <a:cxn ang="T8">
                  <a:pos x="T4" y="T5"/>
                </a:cxn>
              </a:cxnLst>
              <a:rect l="0" t="0" r="r" b="b"/>
              <a:pathLst>
                <a:path w="6" h="6">
                  <a:moveTo>
                    <a:pt x="0" y="6"/>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8" name="Line 151">
              <a:extLst>
                <a:ext uri="{FF2B5EF4-FFF2-40B4-BE49-F238E27FC236}">
                  <a16:creationId xmlns:a16="http://schemas.microsoft.com/office/drawing/2014/main" id="{12B27CE6-FBD4-4114-B8BC-6E3F7C0B4BEA}"/>
                </a:ext>
              </a:extLst>
            </p:cNvPr>
            <p:cNvSpPr>
              <a:spLocks noChangeShapeType="1"/>
            </p:cNvSpPr>
            <p:nvPr/>
          </p:nvSpPr>
          <p:spPr bwMode="auto">
            <a:xfrm flipV="1">
              <a:off x="2851" y="2466"/>
              <a:ext cx="3" cy="6"/>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19" name="Line 152">
              <a:extLst>
                <a:ext uri="{FF2B5EF4-FFF2-40B4-BE49-F238E27FC236}">
                  <a16:creationId xmlns:a16="http://schemas.microsoft.com/office/drawing/2014/main" id="{861FDADC-1F81-4BBD-B977-2361C9BE3FC2}"/>
                </a:ext>
              </a:extLst>
            </p:cNvPr>
            <p:cNvSpPr>
              <a:spLocks noChangeShapeType="1"/>
            </p:cNvSpPr>
            <p:nvPr/>
          </p:nvSpPr>
          <p:spPr bwMode="auto">
            <a:xfrm flipV="1">
              <a:off x="2854" y="2463"/>
              <a:ext cx="3" cy="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20" name="Freeform 153">
              <a:extLst>
                <a:ext uri="{FF2B5EF4-FFF2-40B4-BE49-F238E27FC236}">
                  <a16:creationId xmlns:a16="http://schemas.microsoft.com/office/drawing/2014/main" id="{C273F9D7-6AC9-4D1F-B98D-41B42F7ACA42}"/>
                </a:ext>
              </a:extLst>
            </p:cNvPr>
            <p:cNvSpPr>
              <a:spLocks/>
            </p:cNvSpPr>
            <p:nvPr/>
          </p:nvSpPr>
          <p:spPr bwMode="auto">
            <a:xfrm>
              <a:off x="2857" y="2457"/>
              <a:ext cx="3" cy="6"/>
            </a:xfrm>
            <a:custGeom>
              <a:avLst/>
              <a:gdLst>
                <a:gd name="T0" fmla="*/ 0 w 3"/>
                <a:gd name="T1" fmla="*/ 6 h 6"/>
                <a:gd name="T2" fmla="*/ 0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21" name="Freeform 154">
              <a:extLst>
                <a:ext uri="{FF2B5EF4-FFF2-40B4-BE49-F238E27FC236}">
                  <a16:creationId xmlns:a16="http://schemas.microsoft.com/office/drawing/2014/main" id="{1E50AB72-DA7A-4BA7-985B-237CA8FA9A77}"/>
                </a:ext>
              </a:extLst>
            </p:cNvPr>
            <p:cNvSpPr>
              <a:spLocks/>
            </p:cNvSpPr>
            <p:nvPr/>
          </p:nvSpPr>
          <p:spPr bwMode="auto">
            <a:xfrm>
              <a:off x="2860" y="2457"/>
              <a:ext cx="6" cy="3"/>
            </a:xfrm>
            <a:custGeom>
              <a:avLst/>
              <a:gdLst>
                <a:gd name="T0" fmla="*/ 0 w 6"/>
                <a:gd name="T1" fmla="*/ 0 h 3"/>
                <a:gd name="T2" fmla="*/ 0 w 6"/>
                <a:gd name="T3" fmla="*/ 0 h 3"/>
                <a:gd name="T4" fmla="*/ 3 w 6"/>
                <a:gd name="T5" fmla="*/ 3 h 3"/>
                <a:gd name="T6" fmla="*/ 6 w 6"/>
                <a:gd name="T7" fmla="*/ 3 h 3"/>
                <a:gd name="T8" fmla="*/ 6 w 6"/>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
                  <a:moveTo>
                    <a:pt x="0" y="0"/>
                  </a:moveTo>
                  <a:lnTo>
                    <a:pt x="0" y="0"/>
                  </a:lnTo>
                  <a:lnTo>
                    <a:pt x="3" y="3"/>
                  </a:lnTo>
                  <a:lnTo>
                    <a:pt x="6"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22" name="Freeform 155">
              <a:extLst>
                <a:ext uri="{FF2B5EF4-FFF2-40B4-BE49-F238E27FC236}">
                  <a16:creationId xmlns:a16="http://schemas.microsoft.com/office/drawing/2014/main" id="{5D91BCB7-1CA5-442D-A135-CF6899B94E9B}"/>
                </a:ext>
              </a:extLst>
            </p:cNvPr>
            <p:cNvSpPr>
              <a:spLocks/>
            </p:cNvSpPr>
            <p:nvPr/>
          </p:nvSpPr>
          <p:spPr bwMode="auto">
            <a:xfrm>
              <a:off x="2866" y="2443"/>
              <a:ext cx="2" cy="17"/>
            </a:xfrm>
            <a:custGeom>
              <a:avLst/>
              <a:gdLst>
                <a:gd name="T0" fmla="*/ 0 w 2"/>
                <a:gd name="T1" fmla="*/ 17 h 17"/>
                <a:gd name="T2" fmla="*/ 0 w 2"/>
                <a:gd name="T3" fmla="*/ 14 h 17"/>
                <a:gd name="T4" fmla="*/ 2 w 2"/>
                <a:gd name="T5" fmla="*/ 9 h 17"/>
                <a:gd name="T6" fmla="*/ 2 w 2"/>
                <a:gd name="T7" fmla="*/ 3 h 17"/>
                <a:gd name="T8" fmla="*/ 2 w 2"/>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7">
                  <a:moveTo>
                    <a:pt x="0" y="17"/>
                  </a:moveTo>
                  <a:lnTo>
                    <a:pt x="0" y="14"/>
                  </a:lnTo>
                  <a:lnTo>
                    <a:pt x="2" y="9"/>
                  </a:lnTo>
                  <a:lnTo>
                    <a:pt x="2" y="3"/>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23" name="Freeform 156">
              <a:extLst>
                <a:ext uri="{FF2B5EF4-FFF2-40B4-BE49-F238E27FC236}">
                  <a16:creationId xmlns:a16="http://schemas.microsoft.com/office/drawing/2014/main" id="{0C173F93-F5A9-47AE-A6A0-3B9FEA1F218F}"/>
                </a:ext>
              </a:extLst>
            </p:cNvPr>
            <p:cNvSpPr>
              <a:spLocks/>
            </p:cNvSpPr>
            <p:nvPr/>
          </p:nvSpPr>
          <p:spPr bwMode="auto">
            <a:xfrm>
              <a:off x="2868" y="2434"/>
              <a:ext cx="3" cy="9"/>
            </a:xfrm>
            <a:custGeom>
              <a:avLst/>
              <a:gdLst>
                <a:gd name="T0" fmla="*/ 0 w 3"/>
                <a:gd name="T1" fmla="*/ 9 h 9"/>
                <a:gd name="T2" fmla="*/ 0 w 3"/>
                <a:gd name="T3" fmla="*/ 3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24" name="Freeform 157">
              <a:extLst>
                <a:ext uri="{FF2B5EF4-FFF2-40B4-BE49-F238E27FC236}">
                  <a16:creationId xmlns:a16="http://schemas.microsoft.com/office/drawing/2014/main" id="{99FBA1D0-7D67-468A-ACA9-148B21F2FDD9}"/>
                </a:ext>
              </a:extLst>
            </p:cNvPr>
            <p:cNvSpPr>
              <a:spLocks/>
            </p:cNvSpPr>
            <p:nvPr/>
          </p:nvSpPr>
          <p:spPr bwMode="auto">
            <a:xfrm>
              <a:off x="2871" y="2420"/>
              <a:ext cx="3" cy="14"/>
            </a:xfrm>
            <a:custGeom>
              <a:avLst/>
              <a:gdLst>
                <a:gd name="T0" fmla="*/ 0 w 3"/>
                <a:gd name="T1" fmla="*/ 14 h 14"/>
                <a:gd name="T2" fmla="*/ 0 w 3"/>
                <a:gd name="T3" fmla="*/ 9 h 14"/>
                <a:gd name="T4" fmla="*/ 3 w 3"/>
                <a:gd name="T5" fmla="*/ 0 h 14"/>
                <a:gd name="T6" fmla="*/ 0 60000 65536"/>
                <a:gd name="T7" fmla="*/ 0 60000 65536"/>
                <a:gd name="T8" fmla="*/ 0 60000 65536"/>
              </a:gdLst>
              <a:ahLst/>
              <a:cxnLst>
                <a:cxn ang="T6">
                  <a:pos x="T0" y="T1"/>
                </a:cxn>
                <a:cxn ang="T7">
                  <a:pos x="T2" y="T3"/>
                </a:cxn>
                <a:cxn ang="T8">
                  <a:pos x="T4" y="T5"/>
                </a:cxn>
              </a:cxnLst>
              <a:rect l="0" t="0" r="r" b="b"/>
              <a:pathLst>
                <a:path w="3" h="14">
                  <a:moveTo>
                    <a:pt x="0" y="14"/>
                  </a:moveTo>
                  <a:lnTo>
                    <a:pt x="0" y="9"/>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25" name="Freeform 158">
              <a:extLst>
                <a:ext uri="{FF2B5EF4-FFF2-40B4-BE49-F238E27FC236}">
                  <a16:creationId xmlns:a16="http://schemas.microsoft.com/office/drawing/2014/main" id="{6FCBA8D0-380C-4A04-955D-578014C025D8}"/>
                </a:ext>
              </a:extLst>
            </p:cNvPr>
            <p:cNvSpPr>
              <a:spLocks/>
            </p:cNvSpPr>
            <p:nvPr/>
          </p:nvSpPr>
          <p:spPr bwMode="auto">
            <a:xfrm>
              <a:off x="2874" y="2408"/>
              <a:ext cx="6" cy="12"/>
            </a:xfrm>
            <a:custGeom>
              <a:avLst/>
              <a:gdLst>
                <a:gd name="T0" fmla="*/ 0 w 6"/>
                <a:gd name="T1" fmla="*/ 12 h 12"/>
                <a:gd name="T2" fmla="*/ 3 w 6"/>
                <a:gd name="T3" fmla="*/ 6 h 12"/>
                <a:gd name="T4" fmla="*/ 6 w 6"/>
                <a:gd name="T5" fmla="*/ 0 h 12"/>
                <a:gd name="T6" fmla="*/ 0 60000 65536"/>
                <a:gd name="T7" fmla="*/ 0 60000 65536"/>
                <a:gd name="T8" fmla="*/ 0 60000 65536"/>
              </a:gdLst>
              <a:ahLst/>
              <a:cxnLst>
                <a:cxn ang="T6">
                  <a:pos x="T0" y="T1"/>
                </a:cxn>
                <a:cxn ang="T7">
                  <a:pos x="T2" y="T3"/>
                </a:cxn>
                <a:cxn ang="T8">
                  <a:pos x="T4" y="T5"/>
                </a:cxn>
              </a:cxnLst>
              <a:rect l="0" t="0" r="r" b="b"/>
              <a:pathLst>
                <a:path w="6" h="12">
                  <a:moveTo>
                    <a:pt x="0" y="12"/>
                  </a:moveTo>
                  <a:lnTo>
                    <a:pt x="3" y="6"/>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26" name="Freeform 159">
              <a:extLst>
                <a:ext uri="{FF2B5EF4-FFF2-40B4-BE49-F238E27FC236}">
                  <a16:creationId xmlns:a16="http://schemas.microsoft.com/office/drawing/2014/main" id="{BB794EF8-2844-48B2-9621-A4D0C0C4200D}"/>
                </a:ext>
              </a:extLst>
            </p:cNvPr>
            <p:cNvSpPr>
              <a:spLocks/>
            </p:cNvSpPr>
            <p:nvPr/>
          </p:nvSpPr>
          <p:spPr bwMode="auto">
            <a:xfrm>
              <a:off x="2880" y="2391"/>
              <a:ext cx="3" cy="17"/>
            </a:xfrm>
            <a:custGeom>
              <a:avLst/>
              <a:gdLst>
                <a:gd name="T0" fmla="*/ 0 w 3"/>
                <a:gd name="T1" fmla="*/ 17 h 17"/>
                <a:gd name="T2" fmla="*/ 0 w 3"/>
                <a:gd name="T3" fmla="*/ 12 h 17"/>
                <a:gd name="T4" fmla="*/ 3 w 3"/>
                <a:gd name="T5" fmla="*/ 9 h 17"/>
                <a:gd name="T6" fmla="*/ 3 w 3"/>
                <a:gd name="T7" fmla="*/ 3 h 17"/>
                <a:gd name="T8" fmla="*/ 3 w 3"/>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7">
                  <a:moveTo>
                    <a:pt x="0" y="17"/>
                  </a:moveTo>
                  <a:lnTo>
                    <a:pt x="0" y="12"/>
                  </a:lnTo>
                  <a:lnTo>
                    <a:pt x="3" y="9"/>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27" name="Freeform 160">
              <a:extLst>
                <a:ext uri="{FF2B5EF4-FFF2-40B4-BE49-F238E27FC236}">
                  <a16:creationId xmlns:a16="http://schemas.microsoft.com/office/drawing/2014/main" id="{70F03854-31E0-4AB6-90B9-3CBCC6E3FEB7}"/>
                </a:ext>
              </a:extLst>
            </p:cNvPr>
            <p:cNvSpPr>
              <a:spLocks/>
            </p:cNvSpPr>
            <p:nvPr/>
          </p:nvSpPr>
          <p:spPr bwMode="auto">
            <a:xfrm>
              <a:off x="2883" y="2391"/>
              <a:ext cx="3" cy="9"/>
            </a:xfrm>
            <a:custGeom>
              <a:avLst/>
              <a:gdLst>
                <a:gd name="T0" fmla="*/ 0 w 3"/>
                <a:gd name="T1" fmla="*/ 0 h 9"/>
                <a:gd name="T2" fmla="*/ 0 w 3"/>
                <a:gd name="T3" fmla="*/ 0 h 9"/>
                <a:gd name="T4" fmla="*/ 0 w 3"/>
                <a:gd name="T5" fmla="*/ 6 h 9"/>
                <a:gd name="T6" fmla="*/ 3 w 3"/>
                <a:gd name="T7" fmla="*/ 9 h 9"/>
                <a:gd name="T8" fmla="*/ 3 w 3"/>
                <a:gd name="T9" fmla="*/ 9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9">
                  <a:moveTo>
                    <a:pt x="0" y="0"/>
                  </a:moveTo>
                  <a:lnTo>
                    <a:pt x="0" y="0"/>
                  </a:lnTo>
                  <a:lnTo>
                    <a:pt x="0" y="6"/>
                  </a:lnTo>
                  <a:lnTo>
                    <a:pt x="3"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28" name="Freeform 161">
              <a:extLst>
                <a:ext uri="{FF2B5EF4-FFF2-40B4-BE49-F238E27FC236}">
                  <a16:creationId xmlns:a16="http://schemas.microsoft.com/office/drawing/2014/main" id="{8BB1490B-F93F-4ADD-AC0B-10CDA9303333}"/>
                </a:ext>
              </a:extLst>
            </p:cNvPr>
            <p:cNvSpPr>
              <a:spLocks/>
            </p:cNvSpPr>
            <p:nvPr/>
          </p:nvSpPr>
          <p:spPr bwMode="auto">
            <a:xfrm>
              <a:off x="2886" y="2380"/>
              <a:ext cx="3" cy="20"/>
            </a:xfrm>
            <a:custGeom>
              <a:avLst/>
              <a:gdLst>
                <a:gd name="T0" fmla="*/ 0 w 3"/>
                <a:gd name="T1" fmla="*/ 20 h 20"/>
                <a:gd name="T2" fmla="*/ 0 w 3"/>
                <a:gd name="T3" fmla="*/ 17 h 20"/>
                <a:gd name="T4" fmla="*/ 0 w 3"/>
                <a:gd name="T5" fmla="*/ 11 h 20"/>
                <a:gd name="T6" fmla="*/ 3 w 3"/>
                <a:gd name="T7" fmla="*/ 5 h 20"/>
                <a:gd name="T8" fmla="*/ 3 w 3"/>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0">
                  <a:moveTo>
                    <a:pt x="0" y="20"/>
                  </a:moveTo>
                  <a:lnTo>
                    <a:pt x="0" y="17"/>
                  </a:lnTo>
                  <a:lnTo>
                    <a:pt x="0" y="11"/>
                  </a:lnTo>
                  <a:lnTo>
                    <a:pt x="3" y="5"/>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29" name="Freeform 162">
              <a:extLst>
                <a:ext uri="{FF2B5EF4-FFF2-40B4-BE49-F238E27FC236}">
                  <a16:creationId xmlns:a16="http://schemas.microsoft.com/office/drawing/2014/main" id="{A7D66448-EC6D-42EE-9CEA-679A27ED0BF8}"/>
                </a:ext>
              </a:extLst>
            </p:cNvPr>
            <p:cNvSpPr>
              <a:spLocks/>
            </p:cNvSpPr>
            <p:nvPr/>
          </p:nvSpPr>
          <p:spPr bwMode="auto">
            <a:xfrm>
              <a:off x="2889" y="2374"/>
              <a:ext cx="5" cy="6"/>
            </a:xfrm>
            <a:custGeom>
              <a:avLst/>
              <a:gdLst>
                <a:gd name="T0" fmla="*/ 0 w 5"/>
                <a:gd name="T1" fmla="*/ 6 h 6"/>
                <a:gd name="T2" fmla="*/ 3 w 5"/>
                <a:gd name="T3" fmla="*/ 3 h 6"/>
                <a:gd name="T4" fmla="*/ 5 w 5"/>
                <a:gd name="T5" fmla="*/ 0 h 6"/>
                <a:gd name="T6" fmla="*/ 0 60000 65536"/>
                <a:gd name="T7" fmla="*/ 0 60000 65536"/>
                <a:gd name="T8" fmla="*/ 0 60000 65536"/>
              </a:gdLst>
              <a:ahLst/>
              <a:cxnLst>
                <a:cxn ang="T6">
                  <a:pos x="T0" y="T1"/>
                </a:cxn>
                <a:cxn ang="T7">
                  <a:pos x="T2" y="T3"/>
                </a:cxn>
                <a:cxn ang="T8">
                  <a:pos x="T4" y="T5"/>
                </a:cxn>
              </a:cxnLst>
              <a:rect l="0" t="0" r="r" b="b"/>
              <a:pathLst>
                <a:path w="5" h="6">
                  <a:moveTo>
                    <a:pt x="0" y="6"/>
                  </a:moveTo>
                  <a:lnTo>
                    <a:pt x="3" y="3"/>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30" name="Freeform 163">
              <a:extLst>
                <a:ext uri="{FF2B5EF4-FFF2-40B4-BE49-F238E27FC236}">
                  <a16:creationId xmlns:a16="http://schemas.microsoft.com/office/drawing/2014/main" id="{0C96E95C-B12F-4699-94C4-F561DA795DE5}"/>
                </a:ext>
              </a:extLst>
            </p:cNvPr>
            <p:cNvSpPr>
              <a:spLocks/>
            </p:cNvSpPr>
            <p:nvPr/>
          </p:nvSpPr>
          <p:spPr bwMode="auto">
            <a:xfrm>
              <a:off x="2894" y="2357"/>
              <a:ext cx="3" cy="17"/>
            </a:xfrm>
            <a:custGeom>
              <a:avLst/>
              <a:gdLst>
                <a:gd name="T0" fmla="*/ 0 w 3"/>
                <a:gd name="T1" fmla="*/ 17 h 17"/>
                <a:gd name="T2" fmla="*/ 0 w 3"/>
                <a:gd name="T3" fmla="*/ 14 h 17"/>
                <a:gd name="T4" fmla="*/ 3 w 3"/>
                <a:gd name="T5" fmla="*/ 8 h 17"/>
                <a:gd name="T6" fmla="*/ 3 w 3"/>
                <a:gd name="T7" fmla="*/ 3 h 17"/>
                <a:gd name="T8" fmla="*/ 3 w 3"/>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7">
                  <a:moveTo>
                    <a:pt x="0" y="17"/>
                  </a:moveTo>
                  <a:lnTo>
                    <a:pt x="0" y="14"/>
                  </a:lnTo>
                  <a:lnTo>
                    <a:pt x="3" y="8"/>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31" name="Freeform 164">
              <a:extLst>
                <a:ext uri="{FF2B5EF4-FFF2-40B4-BE49-F238E27FC236}">
                  <a16:creationId xmlns:a16="http://schemas.microsoft.com/office/drawing/2014/main" id="{0AE53FC1-C63E-4937-9F9C-F0D8C51EE04E}"/>
                </a:ext>
              </a:extLst>
            </p:cNvPr>
            <p:cNvSpPr>
              <a:spLocks/>
            </p:cNvSpPr>
            <p:nvPr/>
          </p:nvSpPr>
          <p:spPr bwMode="auto">
            <a:xfrm>
              <a:off x="2897" y="2354"/>
              <a:ext cx="3" cy="3"/>
            </a:xfrm>
            <a:custGeom>
              <a:avLst/>
              <a:gdLst>
                <a:gd name="T0" fmla="*/ 0 w 3"/>
                <a:gd name="T1" fmla="*/ 3 h 3"/>
                <a:gd name="T2" fmla="*/ 0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32" name="Freeform 165">
              <a:extLst>
                <a:ext uri="{FF2B5EF4-FFF2-40B4-BE49-F238E27FC236}">
                  <a16:creationId xmlns:a16="http://schemas.microsoft.com/office/drawing/2014/main" id="{5664E66F-1E28-446F-867A-96CF7BD5B2A7}"/>
                </a:ext>
              </a:extLst>
            </p:cNvPr>
            <p:cNvSpPr>
              <a:spLocks/>
            </p:cNvSpPr>
            <p:nvPr/>
          </p:nvSpPr>
          <p:spPr bwMode="auto">
            <a:xfrm>
              <a:off x="2900" y="2342"/>
              <a:ext cx="3" cy="12"/>
            </a:xfrm>
            <a:custGeom>
              <a:avLst/>
              <a:gdLst>
                <a:gd name="T0" fmla="*/ 0 w 3"/>
                <a:gd name="T1" fmla="*/ 12 h 12"/>
                <a:gd name="T2" fmla="*/ 0 w 3"/>
                <a:gd name="T3" fmla="*/ 6 h 12"/>
                <a:gd name="T4" fmla="*/ 3 w 3"/>
                <a:gd name="T5" fmla="*/ 0 h 12"/>
                <a:gd name="T6" fmla="*/ 0 60000 65536"/>
                <a:gd name="T7" fmla="*/ 0 60000 65536"/>
                <a:gd name="T8" fmla="*/ 0 60000 65536"/>
              </a:gdLst>
              <a:ahLst/>
              <a:cxnLst>
                <a:cxn ang="T6">
                  <a:pos x="T0" y="T1"/>
                </a:cxn>
                <a:cxn ang="T7">
                  <a:pos x="T2" y="T3"/>
                </a:cxn>
                <a:cxn ang="T8">
                  <a:pos x="T4" y="T5"/>
                </a:cxn>
              </a:cxnLst>
              <a:rect l="0" t="0" r="r" b="b"/>
              <a:pathLst>
                <a:path w="3" h="12">
                  <a:moveTo>
                    <a:pt x="0" y="12"/>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33" name="Line 166">
              <a:extLst>
                <a:ext uri="{FF2B5EF4-FFF2-40B4-BE49-F238E27FC236}">
                  <a16:creationId xmlns:a16="http://schemas.microsoft.com/office/drawing/2014/main" id="{3B009E6F-296E-454D-B4C6-364A8E57B674}"/>
                </a:ext>
              </a:extLst>
            </p:cNvPr>
            <p:cNvSpPr>
              <a:spLocks noChangeShapeType="1"/>
            </p:cNvSpPr>
            <p:nvPr/>
          </p:nvSpPr>
          <p:spPr bwMode="auto">
            <a:xfrm flipV="1">
              <a:off x="2903" y="2328"/>
              <a:ext cx="6" cy="14"/>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4" name="Line 167">
              <a:extLst>
                <a:ext uri="{FF2B5EF4-FFF2-40B4-BE49-F238E27FC236}">
                  <a16:creationId xmlns:a16="http://schemas.microsoft.com/office/drawing/2014/main" id="{0AAC55DE-D29D-41E8-9084-0CE01B45A405}"/>
                </a:ext>
              </a:extLst>
            </p:cNvPr>
            <p:cNvSpPr>
              <a:spLocks noChangeShapeType="1"/>
            </p:cNvSpPr>
            <p:nvPr/>
          </p:nvSpPr>
          <p:spPr bwMode="auto">
            <a:xfrm flipV="1">
              <a:off x="2909" y="2313"/>
              <a:ext cx="3" cy="1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5" name="Freeform 168">
              <a:extLst>
                <a:ext uri="{FF2B5EF4-FFF2-40B4-BE49-F238E27FC236}">
                  <a16:creationId xmlns:a16="http://schemas.microsoft.com/office/drawing/2014/main" id="{44D6BAC9-3FF9-4B3E-A052-7FB7786D6403}"/>
                </a:ext>
              </a:extLst>
            </p:cNvPr>
            <p:cNvSpPr>
              <a:spLocks/>
            </p:cNvSpPr>
            <p:nvPr/>
          </p:nvSpPr>
          <p:spPr bwMode="auto">
            <a:xfrm>
              <a:off x="2912" y="2302"/>
              <a:ext cx="3" cy="11"/>
            </a:xfrm>
            <a:custGeom>
              <a:avLst/>
              <a:gdLst>
                <a:gd name="T0" fmla="*/ 0 w 3"/>
                <a:gd name="T1" fmla="*/ 11 h 11"/>
                <a:gd name="T2" fmla="*/ 0 w 3"/>
                <a:gd name="T3" fmla="*/ 6 h 11"/>
                <a:gd name="T4" fmla="*/ 3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0" y="11"/>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36" name="Freeform 169">
              <a:extLst>
                <a:ext uri="{FF2B5EF4-FFF2-40B4-BE49-F238E27FC236}">
                  <a16:creationId xmlns:a16="http://schemas.microsoft.com/office/drawing/2014/main" id="{79BF723B-5861-44B2-82FE-45B8C8144BE7}"/>
                </a:ext>
              </a:extLst>
            </p:cNvPr>
            <p:cNvSpPr>
              <a:spLocks/>
            </p:cNvSpPr>
            <p:nvPr/>
          </p:nvSpPr>
          <p:spPr bwMode="auto">
            <a:xfrm>
              <a:off x="2915" y="2302"/>
              <a:ext cx="2" cy="1"/>
            </a:xfrm>
            <a:custGeom>
              <a:avLst/>
              <a:gdLst>
                <a:gd name="T0" fmla="*/ 0 w 2"/>
                <a:gd name="T1" fmla="*/ 0 h 1"/>
                <a:gd name="T2" fmla="*/ 0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37" name="Freeform 170">
              <a:extLst>
                <a:ext uri="{FF2B5EF4-FFF2-40B4-BE49-F238E27FC236}">
                  <a16:creationId xmlns:a16="http://schemas.microsoft.com/office/drawing/2014/main" id="{BCA4D32A-92A7-4637-AAEC-97B0C83D419B}"/>
                </a:ext>
              </a:extLst>
            </p:cNvPr>
            <p:cNvSpPr>
              <a:spLocks/>
            </p:cNvSpPr>
            <p:nvPr/>
          </p:nvSpPr>
          <p:spPr bwMode="auto">
            <a:xfrm>
              <a:off x="2917" y="2285"/>
              <a:ext cx="3" cy="17"/>
            </a:xfrm>
            <a:custGeom>
              <a:avLst/>
              <a:gdLst>
                <a:gd name="T0" fmla="*/ 0 w 3"/>
                <a:gd name="T1" fmla="*/ 17 h 17"/>
                <a:gd name="T2" fmla="*/ 0 w 3"/>
                <a:gd name="T3" fmla="*/ 14 h 17"/>
                <a:gd name="T4" fmla="*/ 0 w 3"/>
                <a:gd name="T5" fmla="*/ 8 h 17"/>
                <a:gd name="T6" fmla="*/ 3 w 3"/>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7">
                  <a:moveTo>
                    <a:pt x="0" y="17"/>
                  </a:moveTo>
                  <a:lnTo>
                    <a:pt x="0" y="14"/>
                  </a:lnTo>
                  <a:lnTo>
                    <a:pt x="0" y="8"/>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38" name="Freeform 171">
              <a:extLst>
                <a:ext uri="{FF2B5EF4-FFF2-40B4-BE49-F238E27FC236}">
                  <a16:creationId xmlns:a16="http://schemas.microsoft.com/office/drawing/2014/main" id="{FD8AF947-7791-4563-BD38-1E0DA21F0069}"/>
                </a:ext>
              </a:extLst>
            </p:cNvPr>
            <p:cNvSpPr>
              <a:spLocks/>
            </p:cNvSpPr>
            <p:nvPr/>
          </p:nvSpPr>
          <p:spPr bwMode="auto">
            <a:xfrm>
              <a:off x="2920" y="2276"/>
              <a:ext cx="6" cy="9"/>
            </a:xfrm>
            <a:custGeom>
              <a:avLst/>
              <a:gdLst>
                <a:gd name="T0" fmla="*/ 0 w 6"/>
                <a:gd name="T1" fmla="*/ 9 h 9"/>
                <a:gd name="T2" fmla="*/ 3 w 6"/>
                <a:gd name="T3" fmla="*/ 3 h 9"/>
                <a:gd name="T4" fmla="*/ 6 w 6"/>
                <a:gd name="T5" fmla="*/ 0 h 9"/>
                <a:gd name="T6" fmla="*/ 0 60000 65536"/>
                <a:gd name="T7" fmla="*/ 0 60000 65536"/>
                <a:gd name="T8" fmla="*/ 0 60000 65536"/>
              </a:gdLst>
              <a:ahLst/>
              <a:cxnLst>
                <a:cxn ang="T6">
                  <a:pos x="T0" y="T1"/>
                </a:cxn>
                <a:cxn ang="T7">
                  <a:pos x="T2" y="T3"/>
                </a:cxn>
                <a:cxn ang="T8">
                  <a:pos x="T4" y="T5"/>
                </a:cxn>
              </a:cxnLst>
              <a:rect l="0" t="0" r="r" b="b"/>
              <a:pathLst>
                <a:path w="6" h="9">
                  <a:moveTo>
                    <a:pt x="0" y="9"/>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39" name="Freeform 172">
              <a:extLst>
                <a:ext uri="{FF2B5EF4-FFF2-40B4-BE49-F238E27FC236}">
                  <a16:creationId xmlns:a16="http://schemas.microsoft.com/office/drawing/2014/main" id="{C33A5D46-7C75-4172-B9EC-8260F81CA0E9}"/>
                </a:ext>
              </a:extLst>
            </p:cNvPr>
            <p:cNvSpPr>
              <a:spLocks/>
            </p:cNvSpPr>
            <p:nvPr/>
          </p:nvSpPr>
          <p:spPr bwMode="auto">
            <a:xfrm>
              <a:off x="2926" y="2267"/>
              <a:ext cx="3" cy="9"/>
            </a:xfrm>
            <a:custGeom>
              <a:avLst/>
              <a:gdLst>
                <a:gd name="T0" fmla="*/ 0 w 3"/>
                <a:gd name="T1" fmla="*/ 9 h 9"/>
                <a:gd name="T2" fmla="*/ 3 w 3"/>
                <a:gd name="T3" fmla="*/ 6 h 9"/>
                <a:gd name="T4" fmla="*/ 3 w 3"/>
                <a:gd name="T5" fmla="*/ 0 h 9"/>
                <a:gd name="T6" fmla="*/ 0 60000 65536"/>
                <a:gd name="T7" fmla="*/ 0 60000 65536"/>
                <a:gd name="T8" fmla="*/ 0 60000 65536"/>
              </a:gdLst>
              <a:ahLst/>
              <a:cxnLst>
                <a:cxn ang="T6">
                  <a:pos x="T0" y="T1"/>
                </a:cxn>
                <a:cxn ang="T7">
                  <a:pos x="T2" y="T3"/>
                </a:cxn>
                <a:cxn ang="T8">
                  <a:pos x="T4" y="T5"/>
                </a:cxn>
              </a:cxnLst>
              <a:rect l="0" t="0" r="r" b="b"/>
              <a:pathLst>
                <a:path w="3" h="9">
                  <a:moveTo>
                    <a:pt x="0" y="9"/>
                  </a:move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40" name="Freeform 173">
              <a:extLst>
                <a:ext uri="{FF2B5EF4-FFF2-40B4-BE49-F238E27FC236}">
                  <a16:creationId xmlns:a16="http://schemas.microsoft.com/office/drawing/2014/main" id="{6CF67190-682F-44D5-954D-FA473540B9EA}"/>
                </a:ext>
              </a:extLst>
            </p:cNvPr>
            <p:cNvSpPr>
              <a:spLocks/>
            </p:cNvSpPr>
            <p:nvPr/>
          </p:nvSpPr>
          <p:spPr bwMode="auto">
            <a:xfrm>
              <a:off x="2929" y="2253"/>
              <a:ext cx="3" cy="14"/>
            </a:xfrm>
            <a:custGeom>
              <a:avLst/>
              <a:gdLst>
                <a:gd name="T0" fmla="*/ 0 w 3"/>
                <a:gd name="T1" fmla="*/ 14 h 14"/>
                <a:gd name="T2" fmla="*/ 0 w 3"/>
                <a:gd name="T3" fmla="*/ 9 h 14"/>
                <a:gd name="T4" fmla="*/ 3 w 3"/>
                <a:gd name="T5" fmla="*/ 0 h 14"/>
                <a:gd name="T6" fmla="*/ 0 60000 65536"/>
                <a:gd name="T7" fmla="*/ 0 60000 65536"/>
                <a:gd name="T8" fmla="*/ 0 60000 65536"/>
              </a:gdLst>
              <a:ahLst/>
              <a:cxnLst>
                <a:cxn ang="T6">
                  <a:pos x="T0" y="T1"/>
                </a:cxn>
                <a:cxn ang="T7">
                  <a:pos x="T2" y="T3"/>
                </a:cxn>
                <a:cxn ang="T8">
                  <a:pos x="T4" y="T5"/>
                </a:cxn>
              </a:cxnLst>
              <a:rect l="0" t="0" r="r" b="b"/>
              <a:pathLst>
                <a:path w="3" h="14">
                  <a:moveTo>
                    <a:pt x="0" y="14"/>
                  </a:moveTo>
                  <a:lnTo>
                    <a:pt x="0" y="9"/>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41" name="Freeform 174">
              <a:extLst>
                <a:ext uri="{FF2B5EF4-FFF2-40B4-BE49-F238E27FC236}">
                  <a16:creationId xmlns:a16="http://schemas.microsoft.com/office/drawing/2014/main" id="{C1BB8E42-4E27-4669-A399-7F1D3B393E5A}"/>
                </a:ext>
              </a:extLst>
            </p:cNvPr>
            <p:cNvSpPr>
              <a:spLocks/>
            </p:cNvSpPr>
            <p:nvPr/>
          </p:nvSpPr>
          <p:spPr bwMode="auto">
            <a:xfrm>
              <a:off x="2932" y="2241"/>
              <a:ext cx="3" cy="12"/>
            </a:xfrm>
            <a:custGeom>
              <a:avLst/>
              <a:gdLst>
                <a:gd name="T0" fmla="*/ 0 w 3"/>
                <a:gd name="T1" fmla="*/ 12 h 12"/>
                <a:gd name="T2" fmla="*/ 0 w 3"/>
                <a:gd name="T3" fmla="*/ 6 h 12"/>
                <a:gd name="T4" fmla="*/ 3 w 3"/>
                <a:gd name="T5" fmla="*/ 0 h 12"/>
                <a:gd name="T6" fmla="*/ 0 60000 65536"/>
                <a:gd name="T7" fmla="*/ 0 60000 65536"/>
                <a:gd name="T8" fmla="*/ 0 60000 65536"/>
              </a:gdLst>
              <a:ahLst/>
              <a:cxnLst>
                <a:cxn ang="T6">
                  <a:pos x="T0" y="T1"/>
                </a:cxn>
                <a:cxn ang="T7">
                  <a:pos x="T2" y="T3"/>
                </a:cxn>
                <a:cxn ang="T8">
                  <a:pos x="T4" y="T5"/>
                </a:cxn>
              </a:cxnLst>
              <a:rect l="0" t="0" r="r" b="b"/>
              <a:pathLst>
                <a:path w="3" h="12">
                  <a:moveTo>
                    <a:pt x="0" y="12"/>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42" name="Freeform 175">
              <a:extLst>
                <a:ext uri="{FF2B5EF4-FFF2-40B4-BE49-F238E27FC236}">
                  <a16:creationId xmlns:a16="http://schemas.microsoft.com/office/drawing/2014/main" id="{30BEE237-A75E-4CF6-AC41-02E567CD87AF}"/>
                </a:ext>
              </a:extLst>
            </p:cNvPr>
            <p:cNvSpPr>
              <a:spLocks/>
            </p:cNvSpPr>
            <p:nvPr/>
          </p:nvSpPr>
          <p:spPr bwMode="auto">
            <a:xfrm>
              <a:off x="2935" y="2224"/>
              <a:ext cx="5" cy="17"/>
            </a:xfrm>
            <a:custGeom>
              <a:avLst/>
              <a:gdLst>
                <a:gd name="T0" fmla="*/ 0 w 5"/>
                <a:gd name="T1" fmla="*/ 17 h 17"/>
                <a:gd name="T2" fmla="*/ 0 w 5"/>
                <a:gd name="T3" fmla="*/ 12 h 17"/>
                <a:gd name="T4" fmla="*/ 3 w 5"/>
                <a:gd name="T5" fmla="*/ 9 h 17"/>
                <a:gd name="T6" fmla="*/ 5 w 5"/>
                <a:gd name="T7" fmla="*/ 3 h 17"/>
                <a:gd name="T8" fmla="*/ 5 w 5"/>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7">
                  <a:moveTo>
                    <a:pt x="0" y="17"/>
                  </a:moveTo>
                  <a:lnTo>
                    <a:pt x="0" y="12"/>
                  </a:lnTo>
                  <a:lnTo>
                    <a:pt x="3" y="9"/>
                  </a:lnTo>
                  <a:lnTo>
                    <a:pt x="5" y="3"/>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43" name="Freeform 176">
              <a:extLst>
                <a:ext uri="{FF2B5EF4-FFF2-40B4-BE49-F238E27FC236}">
                  <a16:creationId xmlns:a16="http://schemas.microsoft.com/office/drawing/2014/main" id="{783C87C4-1DD3-48E0-BD17-27CC08986910}"/>
                </a:ext>
              </a:extLst>
            </p:cNvPr>
            <p:cNvSpPr>
              <a:spLocks/>
            </p:cNvSpPr>
            <p:nvPr/>
          </p:nvSpPr>
          <p:spPr bwMode="auto">
            <a:xfrm>
              <a:off x="2940" y="2224"/>
              <a:ext cx="3" cy="9"/>
            </a:xfrm>
            <a:custGeom>
              <a:avLst/>
              <a:gdLst>
                <a:gd name="T0" fmla="*/ 0 w 3"/>
                <a:gd name="T1" fmla="*/ 0 h 9"/>
                <a:gd name="T2" fmla="*/ 0 w 3"/>
                <a:gd name="T3" fmla="*/ 0 h 9"/>
                <a:gd name="T4" fmla="*/ 3 w 3"/>
                <a:gd name="T5" fmla="*/ 3 h 9"/>
                <a:gd name="T6" fmla="*/ 3 w 3"/>
                <a:gd name="T7" fmla="*/ 9 h 9"/>
                <a:gd name="T8" fmla="*/ 3 w 3"/>
                <a:gd name="T9" fmla="*/ 9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9">
                  <a:moveTo>
                    <a:pt x="0" y="0"/>
                  </a:moveTo>
                  <a:lnTo>
                    <a:pt x="0" y="0"/>
                  </a:lnTo>
                  <a:lnTo>
                    <a:pt x="3" y="3"/>
                  </a:lnTo>
                  <a:lnTo>
                    <a:pt x="3"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44" name="Freeform 177">
              <a:extLst>
                <a:ext uri="{FF2B5EF4-FFF2-40B4-BE49-F238E27FC236}">
                  <a16:creationId xmlns:a16="http://schemas.microsoft.com/office/drawing/2014/main" id="{299F5638-3D23-440D-B90C-808F6C5CF26E}"/>
                </a:ext>
              </a:extLst>
            </p:cNvPr>
            <p:cNvSpPr>
              <a:spLocks/>
            </p:cNvSpPr>
            <p:nvPr/>
          </p:nvSpPr>
          <p:spPr bwMode="auto">
            <a:xfrm>
              <a:off x="2943" y="2221"/>
              <a:ext cx="3" cy="12"/>
            </a:xfrm>
            <a:custGeom>
              <a:avLst/>
              <a:gdLst>
                <a:gd name="T0" fmla="*/ 0 w 3"/>
                <a:gd name="T1" fmla="*/ 12 h 12"/>
                <a:gd name="T2" fmla="*/ 0 w 3"/>
                <a:gd name="T3" fmla="*/ 9 h 12"/>
                <a:gd name="T4" fmla="*/ 0 w 3"/>
                <a:gd name="T5" fmla="*/ 6 h 12"/>
                <a:gd name="T6" fmla="*/ 3 w 3"/>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2">
                  <a:moveTo>
                    <a:pt x="0" y="12"/>
                  </a:moveTo>
                  <a:lnTo>
                    <a:pt x="0" y="9"/>
                  </a:ln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45" name="Freeform 178">
              <a:extLst>
                <a:ext uri="{FF2B5EF4-FFF2-40B4-BE49-F238E27FC236}">
                  <a16:creationId xmlns:a16="http://schemas.microsoft.com/office/drawing/2014/main" id="{34DFC43E-B5D0-47DA-A09D-3E19E37F828B}"/>
                </a:ext>
              </a:extLst>
            </p:cNvPr>
            <p:cNvSpPr>
              <a:spLocks/>
            </p:cNvSpPr>
            <p:nvPr/>
          </p:nvSpPr>
          <p:spPr bwMode="auto">
            <a:xfrm>
              <a:off x="2946" y="2213"/>
              <a:ext cx="3" cy="8"/>
            </a:xfrm>
            <a:custGeom>
              <a:avLst/>
              <a:gdLst>
                <a:gd name="T0" fmla="*/ 0 w 3"/>
                <a:gd name="T1" fmla="*/ 8 h 8"/>
                <a:gd name="T2" fmla="*/ 0 w 3"/>
                <a:gd name="T3" fmla="*/ 5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0" y="5"/>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46" name="Freeform 179">
              <a:extLst>
                <a:ext uri="{FF2B5EF4-FFF2-40B4-BE49-F238E27FC236}">
                  <a16:creationId xmlns:a16="http://schemas.microsoft.com/office/drawing/2014/main" id="{0D00BFD5-46E3-4C3E-871A-81BBDFE0B91A}"/>
                </a:ext>
              </a:extLst>
            </p:cNvPr>
            <p:cNvSpPr>
              <a:spLocks/>
            </p:cNvSpPr>
            <p:nvPr/>
          </p:nvSpPr>
          <p:spPr bwMode="auto">
            <a:xfrm>
              <a:off x="2949" y="2190"/>
              <a:ext cx="6" cy="23"/>
            </a:xfrm>
            <a:custGeom>
              <a:avLst/>
              <a:gdLst>
                <a:gd name="T0" fmla="*/ 0 w 6"/>
                <a:gd name="T1" fmla="*/ 23 h 23"/>
                <a:gd name="T2" fmla="*/ 0 w 6"/>
                <a:gd name="T3" fmla="*/ 17 h 23"/>
                <a:gd name="T4" fmla="*/ 3 w 6"/>
                <a:gd name="T5" fmla="*/ 11 h 23"/>
                <a:gd name="T6" fmla="*/ 6 w 6"/>
                <a:gd name="T7" fmla="*/ 2 h 23"/>
                <a:gd name="T8" fmla="*/ 6 w 6"/>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23">
                  <a:moveTo>
                    <a:pt x="0" y="23"/>
                  </a:moveTo>
                  <a:lnTo>
                    <a:pt x="0" y="17"/>
                  </a:lnTo>
                  <a:lnTo>
                    <a:pt x="3" y="11"/>
                  </a:lnTo>
                  <a:lnTo>
                    <a:pt x="6" y="2"/>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47" name="Freeform 180">
              <a:extLst>
                <a:ext uri="{FF2B5EF4-FFF2-40B4-BE49-F238E27FC236}">
                  <a16:creationId xmlns:a16="http://schemas.microsoft.com/office/drawing/2014/main" id="{78F19CF9-6381-4341-82BB-1CE7FEEDA33F}"/>
                </a:ext>
              </a:extLst>
            </p:cNvPr>
            <p:cNvSpPr>
              <a:spLocks/>
            </p:cNvSpPr>
            <p:nvPr/>
          </p:nvSpPr>
          <p:spPr bwMode="auto">
            <a:xfrm>
              <a:off x="2955" y="2190"/>
              <a:ext cx="3" cy="5"/>
            </a:xfrm>
            <a:custGeom>
              <a:avLst/>
              <a:gdLst>
                <a:gd name="T0" fmla="*/ 0 w 3"/>
                <a:gd name="T1" fmla="*/ 0 h 5"/>
                <a:gd name="T2" fmla="*/ 0 w 3"/>
                <a:gd name="T3" fmla="*/ 0 h 5"/>
                <a:gd name="T4" fmla="*/ 3 w 3"/>
                <a:gd name="T5" fmla="*/ 2 h 5"/>
                <a:gd name="T6" fmla="*/ 3 w 3"/>
                <a:gd name="T7" fmla="*/ 5 h 5"/>
                <a:gd name="T8" fmla="*/ 3 w 3"/>
                <a:gd name="T9" fmla="*/ 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5">
                  <a:moveTo>
                    <a:pt x="0" y="0"/>
                  </a:moveTo>
                  <a:lnTo>
                    <a:pt x="0" y="0"/>
                  </a:lnTo>
                  <a:lnTo>
                    <a:pt x="3" y="2"/>
                  </a:lnTo>
                  <a:lnTo>
                    <a:pt x="3" y="5"/>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48" name="Freeform 181">
              <a:extLst>
                <a:ext uri="{FF2B5EF4-FFF2-40B4-BE49-F238E27FC236}">
                  <a16:creationId xmlns:a16="http://schemas.microsoft.com/office/drawing/2014/main" id="{8BE01109-0EF9-4EC6-975E-F7A04F7F9351}"/>
                </a:ext>
              </a:extLst>
            </p:cNvPr>
            <p:cNvSpPr>
              <a:spLocks/>
            </p:cNvSpPr>
            <p:nvPr/>
          </p:nvSpPr>
          <p:spPr bwMode="auto">
            <a:xfrm>
              <a:off x="2958" y="2184"/>
              <a:ext cx="3" cy="11"/>
            </a:xfrm>
            <a:custGeom>
              <a:avLst/>
              <a:gdLst>
                <a:gd name="T0" fmla="*/ 0 w 3"/>
                <a:gd name="T1" fmla="*/ 11 h 11"/>
                <a:gd name="T2" fmla="*/ 0 w 3"/>
                <a:gd name="T3" fmla="*/ 6 h 11"/>
                <a:gd name="T4" fmla="*/ 3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0" y="11"/>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49" name="Freeform 182">
              <a:extLst>
                <a:ext uri="{FF2B5EF4-FFF2-40B4-BE49-F238E27FC236}">
                  <a16:creationId xmlns:a16="http://schemas.microsoft.com/office/drawing/2014/main" id="{5811EE56-74CA-4D2B-A1EF-95EE83EAE9DB}"/>
                </a:ext>
              </a:extLst>
            </p:cNvPr>
            <p:cNvSpPr>
              <a:spLocks/>
            </p:cNvSpPr>
            <p:nvPr/>
          </p:nvSpPr>
          <p:spPr bwMode="auto">
            <a:xfrm>
              <a:off x="2961" y="2167"/>
              <a:ext cx="3" cy="17"/>
            </a:xfrm>
            <a:custGeom>
              <a:avLst/>
              <a:gdLst>
                <a:gd name="T0" fmla="*/ 0 w 3"/>
                <a:gd name="T1" fmla="*/ 17 h 17"/>
                <a:gd name="T2" fmla="*/ 0 w 3"/>
                <a:gd name="T3" fmla="*/ 8 h 17"/>
                <a:gd name="T4" fmla="*/ 3 w 3"/>
                <a:gd name="T5" fmla="*/ 0 h 17"/>
                <a:gd name="T6" fmla="*/ 0 60000 65536"/>
                <a:gd name="T7" fmla="*/ 0 60000 65536"/>
                <a:gd name="T8" fmla="*/ 0 60000 65536"/>
              </a:gdLst>
              <a:ahLst/>
              <a:cxnLst>
                <a:cxn ang="T6">
                  <a:pos x="T0" y="T1"/>
                </a:cxn>
                <a:cxn ang="T7">
                  <a:pos x="T2" y="T3"/>
                </a:cxn>
                <a:cxn ang="T8">
                  <a:pos x="T4" y="T5"/>
                </a:cxn>
              </a:cxnLst>
              <a:rect l="0" t="0" r="r" b="b"/>
              <a:pathLst>
                <a:path w="3" h="17">
                  <a:moveTo>
                    <a:pt x="0" y="17"/>
                  </a:moveTo>
                  <a:lnTo>
                    <a:pt x="0" y="8"/>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50" name="Freeform 183">
              <a:extLst>
                <a:ext uri="{FF2B5EF4-FFF2-40B4-BE49-F238E27FC236}">
                  <a16:creationId xmlns:a16="http://schemas.microsoft.com/office/drawing/2014/main" id="{DB46BA92-E7F8-44AE-96DA-5CA4EA6AC08C}"/>
                </a:ext>
              </a:extLst>
            </p:cNvPr>
            <p:cNvSpPr>
              <a:spLocks/>
            </p:cNvSpPr>
            <p:nvPr/>
          </p:nvSpPr>
          <p:spPr bwMode="auto">
            <a:xfrm>
              <a:off x="2964" y="2146"/>
              <a:ext cx="5" cy="21"/>
            </a:xfrm>
            <a:custGeom>
              <a:avLst/>
              <a:gdLst>
                <a:gd name="T0" fmla="*/ 0 w 5"/>
                <a:gd name="T1" fmla="*/ 21 h 21"/>
                <a:gd name="T2" fmla="*/ 2 w 5"/>
                <a:gd name="T3" fmla="*/ 9 h 21"/>
                <a:gd name="T4" fmla="*/ 5 w 5"/>
                <a:gd name="T5" fmla="*/ 3 h 21"/>
                <a:gd name="T6" fmla="*/ 5 w 5"/>
                <a:gd name="T7" fmla="*/ 0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1">
                  <a:moveTo>
                    <a:pt x="0" y="21"/>
                  </a:moveTo>
                  <a:lnTo>
                    <a:pt x="2" y="9"/>
                  </a:lnTo>
                  <a:lnTo>
                    <a:pt x="5" y="3"/>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51" name="Freeform 184">
              <a:extLst>
                <a:ext uri="{FF2B5EF4-FFF2-40B4-BE49-F238E27FC236}">
                  <a16:creationId xmlns:a16="http://schemas.microsoft.com/office/drawing/2014/main" id="{E00E485B-14C0-4792-A0FE-0495FC57F3F1}"/>
                </a:ext>
              </a:extLst>
            </p:cNvPr>
            <p:cNvSpPr>
              <a:spLocks/>
            </p:cNvSpPr>
            <p:nvPr/>
          </p:nvSpPr>
          <p:spPr bwMode="auto">
            <a:xfrm>
              <a:off x="2969" y="2146"/>
              <a:ext cx="3" cy="1"/>
            </a:xfrm>
            <a:custGeom>
              <a:avLst/>
              <a:gdLst>
                <a:gd name="T0" fmla="*/ 0 w 3"/>
                <a:gd name="T1" fmla="*/ 0 h 1"/>
                <a:gd name="T2" fmla="*/ 3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52" name="Freeform 185">
              <a:extLst>
                <a:ext uri="{FF2B5EF4-FFF2-40B4-BE49-F238E27FC236}">
                  <a16:creationId xmlns:a16="http://schemas.microsoft.com/office/drawing/2014/main" id="{762C89C2-F70B-4A91-B00E-3CEACFD45DD3}"/>
                </a:ext>
              </a:extLst>
            </p:cNvPr>
            <p:cNvSpPr>
              <a:spLocks/>
            </p:cNvSpPr>
            <p:nvPr/>
          </p:nvSpPr>
          <p:spPr bwMode="auto">
            <a:xfrm>
              <a:off x="2972" y="2146"/>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53" name="Freeform 186">
              <a:extLst>
                <a:ext uri="{FF2B5EF4-FFF2-40B4-BE49-F238E27FC236}">
                  <a16:creationId xmlns:a16="http://schemas.microsoft.com/office/drawing/2014/main" id="{FB42ECF1-795C-4B4A-92B2-C788D6077790}"/>
                </a:ext>
              </a:extLst>
            </p:cNvPr>
            <p:cNvSpPr>
              <a:spLocks/>
            </p:cNvSpPr>
            <p:nvPr/>
          </p:nvSpPr>
          <p:spPr bwMode="auto">
            <a:xfrm>
              <a:off x="2975" y="2132"/>
              <a:ext cx="3" cy="14"/>
            </a:xfrm>
            <a:custGeom>
              <a:avLst/>
              <a:gdLst>
                <a:gd name="T0" fmla="*/ 0 w 3"/>
                <a:gd name="T1" fmla="*/ 14 h 14"/>
                <a:gd name="T2" fmla="*/ 0 w 3"/>
                <a:gd name="T3" fmla="*/ 11 h 14"/>
                <a:gd name="T4" fmla="*/ 0 w 3"/>
                <a:gd name="T5" fmla="*/ 6 h 14"/>
                <a:gd name="T6" fmla="*/ 3 w 3"/>
                <a:gd name="T7" fmla="*/ 3 h 14"/>
                <a:gd name="T8" fmla="*/ 3 w 3"/>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4">
                  <a:moveTo>
                    <a:pt x="0" y="14"/>
                  </a:moveTo>
                  <a:lnTo>
                    <a:pt x="0" y="11"/>
                  </a:lnTo>
                  <a:lnTo>
                    <a:pt x="0" y="6"/>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54" name="Freeform 187">
              <a:extLst>
                <a:ext uri="{FF2B5EF4-FFF2-40B4-BE49-F238E27FC236}">
                  <a16:creationId xmlns:a16="http://schemas.microsoft.com/office/drawing/2014/main" id="{EC747108-AD2B-4F95-8B8D-9F4EA2A04CC2}"/>
                </a:ext>
              </a:extLst>
            </p:cNvPr>
            <p:cNvSpPr>
              <a:spLocks/>
            </p:cNvSpPr>
            <p:nvPr/>
          </p:nvSpPr>
          <p:spPr bwMode="auto">
            <a:xfrm>
              <a:off x="2978" y="2132"/>
              <a:ext cx="6" cy="1"/>
            </a:xfrm>
            <a:custGeom>
              <a:avLst/>
              <a:gdLst>
                <a:gd name="T0" fmla="*/ 0 w 6"/>
                <a:gd name="T1" fmla="*/ 0 h 1"/>
                <a:gd name="T2" fmla="*/ 3 w 6"/>
                <a:gd name="T3" fmla="*/ 0 h 1"/>
                <a:gd name="T4" fmla="*/ 6 w 6"/>
                <a:gd name="T5" fmla="*/ 0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0"/>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55" name="Freeform 188">
              <a:extLst>
                <a:ext uri="{FF2B5EF4-FFF2-40B4-BE49-F238E27FC236}">
                  <a16:creationId xmlns:a16="http://schemas.microsoft.com/office/drawing/2014/main" id="{6F04BB48-7149-4056-82B4-5E6710F84B9F}"/>
                </a:ext>
              </a:extLst>
            </p:cNvPr>
            <p:cNvSpPr>
              <a:spLocks/>
            </p:cNvSpPr>
            <p:nvPr/>
          </p:nvSpPr>
          <p:spPr bwMode="auto">
            <a:xfrm>
              <a:off x="2984" y="2132"/>
              <a:ext cx="3" cy="1"/>
            </a:xfrm>
            <a:custGeom>
              <a:avLst/>
              <a:gdLst>
                <a:gd name="T0" fmla="*/ 0 w 3"/>
                <a:gd name="T1" fmla="*/ 0 h 1"/>
                <a:gd name="T2" fmla="*/ 3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56" name="Freeform 189">
              <a:extLst>
                <a:ext uri="{FF2B5EF4-FFF2-40B4-BE49-F238E27FC236}">
                  <a16:creationId xmlns:a16="http://schemas.microsoft.com/office/drawing/2014/main" id="{93E352ED-E48B-4422-A378-7E6DAF66680F}"/>
                </a:ext>
              </a:extLst>
            </p:cNvPr>
            <p:cNvSpPr>
              <a:spLocks/>
            </p:cNvSpPr>
            <p:nvPr/>
          </p:nvSpPr>
          <p:spPr bwMode="auto">
            <a:xfrm>
              <a:off x="2987" y="2123"/>
              <a:ext cx="2" cy="9"/>
            </a:xfrm>
            <a:custGeom>
              <a:avLst/>
              <a:gdLst>
                <a:gd name="T0" fmla="*/ 0 w 2"/>
                <a:gd name="T1" fmla="*/ 9 h 9"/>
                <a:gd name="T2" fmla="*/ 0 w 2"/>
                <a:gd name="T3" fmla="*/ 6 h 9"/>
                <a:gd name="T4" fmla="*/ 2 w 2"/>
                <a:gd name="T5" fmla="*/ 0 h 9"/>
                <a:gd name="T6" fmla="*/ 0 60000 65536"/>
                <a:gd name="T7" fmla="*/ 0 60000 65536"/>
                <a:gd name="T8" fmla="*/ 0 60000 65536"/>
              </a:gdLst>
              <a:ahLst/>
              <a:cxnLst>
                <a:cxn ang="T6">
                  <a:pos x="T0" y="T1"/>
                </a:cxn>
                <a:cxn ang="T7">
                  <a:pos x="T2" y="T3"/>
                </a:cxn>
                <a:cxn ang="T8">
                  <a:pos x="T4" y="T5"/>
                </a:cxn>
              </a:cxnLst>
              <a:rect l="0" t="0" r="r" b="b"/>
              <a:pathLst>
                <a:path w="2" h="9">
                  <a:moveTo>
                    <a:pt x="0" y="9"/>
                  </a:moveTo>
                  <a:lnTo>
                    <a:pt x="0" y="6"/>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57" name="Line 190">
              <a:extLst>
                <a:ext uri="{FF2B5EF4-FFF2-40B4-BE49-F238E27FC236}">
                  <a16:creationId xmlns:a16="http://schemas.microsoft.com/office/drawing/2014/main" id="{4AC58DEF-5297-4A74-894E-42FDDEFCD10F}"/>
                </a:ext>
              </a:extLst>
            </p:cNvPr>
            <p:cNvSpPr>
              <a:spLocks noChangeShapeType="1"/>
            </p:cNvSpPr>
            <p:nvPr/>
          </p:nvSpPr>
          <p:spPr bwMode="auto">
            <a:xfrm flipV="1">
              <a:off x="2989" y="2118"/>
              <a:ext cx="3" cy="5"/>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58" name="Freeform 191">
              <a:extLst>
                <a:ext uri="{FF2B5EF4-FFF2-40B4-BE49-F238E27FC236}">
                  <a16:creationId xmlns:a16="http://schemas.microsoft.com/office/drawing/2014/main" id="{55F620E3-1334-4FFD-8CD5-0615F5BF55B0}"/>
                </a:ext>
              </a:extLst>
            </p:cNvPr>
            <p:cNvSpPr>
              <a:spLocks/>
            </p:cNvSpPr>
            <p:nvPr/>
          </p:nvSpPr>
          <p:spPr bwMode="auto">
            <a:xfrm>
              <a:off x="2992" y="2112"/>
              <a:ext cx="6" cy="6"/>
            </a:xfrm>
            <a:custGeom>
              <a:avLst/>
              <a:gdLst>
                <a:gd name="T0" fmla="*/ 0 w 6"/>
                <a:gd name="T1" fmla="*/ 6 h 6"/>
                <a:gd name="T2" fmla="*/ 3 w 6"/>
                <a:gd name="T3" fmla="*/ 3 h 6"/>
                <a:gd name="T4" fmla="*/ 6 w 6"/>
                <a:gd name="T5" fmla="*/ 0 h 6"/>
                <a:gd name="T6" fmla="*/ 0 60000 65536"/>
                <a:gd name="T7" fmla="*/ 0 60000 65536"/>
                <a:gd name="T8" fmla="*/ 0 60000 65536"/>
              </a:gdLst>
              <a:ahLst/>
              <a:cxnLst>
                <a:cxn ang="T6">
                  <a:pos x="T0" y="T1"/>
                </a:cxn>
                <a:cxn ang="T7">
                  <a:pos x="T2" y="T3"/>
                </a:cxn>
                <a:cxn ang="T8">
                  <a:pos x="T4" y="T5"/>
                </a:cxn>
              </a:cxnLst>
              <a:rect l="0" t="0" r="r" b="b"/>
              <a:pathLst>
                <a:path w="6" h="6">
                  <a:moveTo>
                    <a:pt x="0" y="6"/>
                  </a:moveTo>
                  <a:lnTo>
                    <a:pt x="3" y="3"/>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59" name="Freeform 192">
              <a:extLst>
                <a:ext uri="{FF2B5EF4-FFF2-40B4-BE49-F238E27FC236}">
                  <a16:creationId xmlns:a16="http://schemas.microsoft.com/office/drawing/2014/main" id="{EFD9CE79-0C55-4448-92BC-2E96A948F3F9}"/>
                </a:ext>
              </a:extLst>
            </p:cNvPr>
            <p:cNvSpPr>
              <a:spLocks/>
            </p:cNvSpPr>
            <p:nvPr/>
          </p:nvSpPr>
          <p:spPr bwMode="auto">
            <a:xfrm>
              <a:off x="2998" y="2086"/>
              <a:ext cx="3" cy="26"/>
            </a:xfrm>
            <a:custGeom>
              <a:avLst/>
              <a:gdLst>
                <a:gd name="T0" fmla="*/ 0 w 3"/>
                <a:gd name="T1" fmla="*/ 26 h 26"/>
                <a:gd name="T2" fmla="*/ 0 w 3"/>
                <a:gd name="T3" fmla="*/ 20 h 26"/>
                <a:gd name="T4" fmla="*/ 3 w 3"/>
                <a:gd name="T5" fmla="*/ 14 h 26"/>
                <a:gd name="T6" fmla="*/ 3 w 3"/>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6">
                  <a:moveTo>
                    <a:pt x="0" y="26"/>
                  </a:moveTo>
                  <a:lnTo>
                    <a:pt x="0" y="20"/>
                  </a:lnTo>
                  <a:lnTo>
                    <a:pt x="3" y="14"/>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60" name="Line 193">
              <a:extLst>
                <a:ext uri="{FF2B5EF4-FFF2-40B4-BE49-F238E27FC236}">
                  <a16:creationId xmlns:a16="http://schemas.microsoft.com/office/drawing/2014/main" id="{12B0C137-D651-4177-BCF7-8890B900803D}"/>
                </a:ext>
              </a:extLst>
            </p:cNvPr>
            <p:cNvSpPr>
              <a:spLocks noChangeShapeType="1"/>
            </p:cNvSpPr>
            <p:nvPr/>
          </p:nvSpPr>
          <p:spPr bwMode="auto">
            <a:xfrm flipV="1">
              <a:off x="3001" y="2063"/>
              <a:ext cx="3" cy="23"/>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61" name="Freeform 194">
              <a:extLst>
                <a:ext uri="{FF2B5EF4-FFF2-40B4-BE49-F238E27FC236}">
                  <a16:creationId xmlns:a16="http://schemas.microsoft.com/office/drawing/2014/main" id="{705D2EB4-6182-41E1-A759-F77FAE77A792}"/>
                </a:ext>
              </a:extLst>
            </p:cNvPr>
            <p:cNvSpPr>
              <a:spLocks/>
            </p:cNvSpPr>
            <p:nvPr/>
          </p:nvSpPr>
          <p:spPr bwMode="auto">
            <a:xfrm>
              <a:off x="3004" y="2043"/>
              <a:ext cx="3" cy="20"/>
            </a:xfrm>
            <a:custGeom>
              <a:avLst/>
              <a:gdLst>
                <a:gd name="T0" fmla="*/ 0 w 3"/>
                <a:gd name="T1" fmla="*/ 20 h 20"/>
                <a:gd name="T2" fmla="*/ 0 w 3"/>
                <a:gd name="T3" fmla="*/ 8 h 20"/>
                <a:gd name="T4" fmla="*/ 3 w 3"/>
                <a:gd name="T5" fmla="*/ 0 h 20"/>
                <a:gd name="T6" fmla="*/ 0 60000 65536"/>
                <a:gd name="T7" fmla="*/ 0 60000 65536"/>
                <a:gd name="T8" fmla="*/ 0 60000 65536"/>
              </a:gdLst>
              <a:ahLst/>
              <a:cxnLst>
                <a:cxn ang="T6">
                  <a:pos x="T0" y="T1"/>
                </a:cxn>
                <a:cxn ang="T7">
                  <a:pos x="T2" y="T3"/>
                </a:cxn>
                <a:cxn ang="T8">
                  <a:pos x="T4" y="T5"/>
                </a:cxn>
              </a:cxnLst>
              <a:rect l="0" t="0" r="r" b="b"/>
              <a:pathLst>
                <a:path w="3" h="20">
                  <a:moveTo>
                    <a:pt x="0" y="20"/>
                  </a:moveTo>
                  <a:lnTo>
                    <a:pt x="0" y="8"/>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62" name="Freeform 195">
              <a:extLst>
                <a:ext uri="{FF2B5EF4-FFF2-40B4-BE49-F238E27FC236}">
                  <a16:creationId xmlns:a16="http://schemas.microsoft.com/office/drawing/2014/main" id="{BEF0DBDE-F0D2-4CB5-9DF5-E7D41369D049}"/>
                </a:ext>
              </a:extLst>
            </p:cNvPr>
            <p:cNvSpPr>
              <a:spLocks/>
            </p:cNvSpPr>
            <p:nvPr/>
          </p:nvSpPr>
          <p:spPr bwMode="auto">
            <a:xfrm>
              <a:off x="3007" y="2040"/>
              <a:ext cx="3" cy="3"/>
            </a:xfrm>
            <a:custGeom>
              <a:avLst/>
              <a:gdLst>
                <a:gd name="T0" fmla="*/ 0 w 3"/>
                <a:gd name="T1" fmla="*/ 3 h 3"/>
                <a:gd name="T2" fmla="*/ 0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63" name="Freeform 196">
              <a:extLst>
                <a:ext uri="{FF2B5EF4-FFF2-40B4-BE49-F238E27FC236}">
                  <a16:creationId xmlns:a16="http://schemas.microsoft.com/office/drawing/2014/main" id="{DFB09598-936C-4E8A-AF21-15498B2F5F0B}"/>
                </a:ext>
              </a:extLst>
            </p:cNvPr>
            <p:cNvSpPr>
              <a:spLocks/>
            </p:cNvSpPr>
            <p:nvPr/>
          </p:nvSpPr>
          <p:spPr bwMode="auto">
            <a:xfrm>
              <a:off x="3010" y="2040"/>
              <a:ext cx="5" cy="8"/>
            </a:xfrm>
            <a:custGeom>
              <a:avLst/>
              <a:gdLst>
                <a:gd name="T0" fmla="*/ 0 w 5"/>
                <a:gd name="T1" fmla="*/ 0 h 8"/>
                <a:gd name="T2" fmla="*/ 2 w 5"/>
                <a:gd name="T3" fmla="*/ 3 h 8"/>
                <a:gd name="T4" fmla="*/ 5 w 5"/>
                <a:gd name="T5" fmla="*/ 8 h 8"/>
                <a:gd name="T6" fmla="*/ 0 60000 65536"/>
                <a:gd name="T7" fmla="*/ 0 60000 65536"/>
                <a:gd name="T8" fmla="*/ 0 60000 65536"/>
              </a:gdLst>
              <a:ahLst/>
              <a:cxnLst>
                <a:cxn ang="T6">
                  <a:pos x="T0" y="T1"/>
                </a:cxn>
                <a:cxn ang="T7">
                  <a:pos x="T2" y="T3"/>
                </a:cxn>
                <a:cxn ang="T8">
                  <a:pos x="T4" y="T5"/>
                </a:cxn>
              </a:cxnLst>
              <a:rect l="0" t="0" r="r" b="b"/>
              <a:pathLst>
                <a:path w="5" h="8">
                  <a:moveTo>
                    <a:pt x="0" y="0"/>
                  </a:moveTo>
                  <a:lnTo>
                    <a:pt x="2" y="3"/>
                  </a:lnTo>
                  <a:lnTo>
                    <a:pt x="5" y="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64" name="Freeform 197">
              <a:extLst>
                <a:ext uri="{FF2B5EF4-FFF2-40B4-BE49-F238E27FC236}">
                  <a16:creationId xmlns:a16="http://schemas.microsoft.com/office/drawing/2014/main" id="{55C9561A-7D44-4829-B025-E7BADBD36FE0}"/>
                </a:ext>
              </a:extLst>
            </p:cNvPr>
            <p:cNvSpPr>
              <a:spLocks/>
            </p:cNvSpPr>
            <p:nvPr/>
          </p:nvSpPr>
          <p:spPr bwMode="auto">
            <a:xfrm>
              <a:off x="3015" y="2048"/>
              <a:ext cx="3" cy="6"/>
            </a:xfrm>
            <a:custGeom>
              <a:avLst/>
              <a:gdLst>
                <a:gd name="T0" fmla="*/ 0 w 3"/>
                <a:gd name="T1" fmla="*/ 0 h 6"/>
                <a:gd name="T2" fmla="*/ 3 w 3"/>
                <a:gd name="T3" fmla="*/ 3 h 6"/>
                <a:gd name="T4" fmla="*/ 3 w 3"/>
                <a:gd name="T5" fmla="*/ 6 h 6"/>
                <a:gd name="T6" fmla="*/ 3 w 3"/>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6">
                  <a:moveTo>
                    <a:pt x="0" y="0"/>
                  </a:moveTo>
                  <a:lnTo>
                    <a:pt x="3" y="3"/>
                  </a:lnTo>
                  <a:lnTo>
                    <a:pt x="3"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65" name="Freeform 198">
              <a:extLst>
                <a:ext uri="{FF2B5EF4-FFF2-40B4-BE49-F238E27FC236}">
                  <a16:creationId xmlns:a16="http://schemas.microsoft.com/office/drawing/2014/main" id="{937C3165-8540-447B-B15C-93EB83A65D0A}"/>
                </a:ext>
              </a:extLst>
            </p:cNvPr>
            <p:cNvSpPr>
              <a:spLocks/>
            </p:cNvSpPr>
            <p:nvPr/>
          </p:nvSpPr>
          <p:spPr bwMode="auto">
            <a:xfrm>
              <a:off x="3018" y="2040"/>
              <a:ext cx="3" cy="14"/>
            </a:xfrm>
            <a:custGeom>
              <a:avLst/>
              <a:gdLst>
                <a:gd name="T0" fmla="*/ 0 w 3"/>
                <a:gd name="T1" fmla="*/ 14 h 14"/>
                <a:gd name="T2" fmla="*/ 0 w 3"/>
                <a:gd name="T3" fmla="*/ 11 h 14"/>
                <a:gd name="T4" fmla="*/ 0 w 3"/>
                <a:gd name="T5" fmla="*/ 8 h 14"/>
                <a:gd name="T6" fmla="*/ 3 w 3"/>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4">
                  <a:moveTo>
                    <a:pt x="0" y="14"/>
                  </a:moveTo>
                  <a:lnTo>
                    <a:pt x="0" y="11"/>
                  </a:lnTo>
                  <a:lnTo>
                    <a:pt x="0" y="8"/>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66" name="Line 199">
              <a:extLst>
                <a:ext uri="{FF2B5EF4-FFF2-40B4-BE49-F238E27FC236}">
                  <a16:creationId xmlns:a16="http://schemas.microsoft.com/office/drawing/2014/main" id="{2D45CDA1-CCC6-48C3-9482-CF67257D2E5A}"/>
                </a:ext>
              </a:extLst>
            </p:cNvPr>
            <p:cNvSpPr>
              <a:spLocks noChangeShapeType="1"/>
            </p:cNvSpPr>
            <p:nvPr/>
          </p:nvSpPr>
          <p:spPr bwMode="auto">
            <a:xfrm flipV="1">
              <a:off x="3021" y="2028"/>
              <a:ext cx="3" cy="12"/>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67" name="Line 200">
              <a:extLst>
                <a:ext uri="{FF2B5EF4-FFF2-40B4-BE49-F238E27FC236}">
                  <a16:creationId xmlns:a16="http://schemas.microsoft.com/office/drawing/2014/main" id="{3DD212B1-CFE7-4BB3-9B40-4743FA10C1F9}"/>
                </a:ext>
              </a:extLst>
            </p:cNvPr>
            <p:cNvSpPr>
              <a:spLocks noChangeShapeType="1"/>
            </p:cNvSpPr>
            <p:nvPr/>
          </p:nvSpPr>
          <p:spPr bwMode="auto">
            <a:xfrm flipV="1">
              <a:off x="3024" y="2020"/>
              <a:ext cx="6" cy="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68" name="Line 201">
              <a:extLst>
                <a:ext uri="{FF2B5EF4-FFF2-40B4-BE49-F238E27FC236}">
                  <a16:creationId xmlns:a16="http://schemas.microsoft.com/office/drawing/2014/main" id="{B32F7049-0C26-4921-B760-BADE004E1C4F}"/>
                </a:ext>
              </a:extLst>
            </p:cNvPr>
            <p:cNvSpPr>
              <a:spLocks noChangeShapeType="1"/>
            </p:cNvSpPr>
            <p:nvPr/>
          </p:nvSpPr>
          <p:spPr bwMode="auto">
            <a:xfrm flipV="1">
              <a:off x="3030" y="2011"/>
              <a:ext cx="3" cy="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69" name="Line 202">
              <a:extLst>
                <a:ext uri="{FF2B5EF4-FFF2-40B4-BE49-F238E27FC236}">
                  <a16:creationId xmlns:a16="http://schemas.microsoft.com/office/drawing/2014/main" id="{D9C3C561-5C4C-4C95-AA0A-3C7209AE59FD}"/>
                </a:ext>
              </a:extLst>
            </p:cNvPr>
            <p:cNvSpPr>
              <a:spLocks noChangeShapeType="1"/>
            </p:cNvSpPr>
            <p:nvPr/>
          </p:nvSpPr>
          <p:spPr bwMode="auto">
            <a:xfrm flipV="1">
              <a:off x="3033" y="1999"/>
              <a:ext cx="3" cy="12"/>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70" name="Line 203">
              <a:extLst>
                <a:ext uri="{FF2B5EF4-FFF2-40B4-BE49-F238E27FC236}">
                  <a16:creationId xmlns:a16="http://schemas.microsoft.com/office/drawing/2014/main" id="{902B0E2E-A6EB-4216-B45A-DEB167874F1F}"/>
                </a:ext>
              </a:extLst>
            </p:cNvPr>
            <p:cNvSpPr>
              <a:spLocks noChangeShapeType="1"/>
            </p:cNvSpPr>
            <p:nvPr/>
          </p:nvSpPr>
          <p:spPr bwMode="auto">
            <a:xfrm flipV="1">
              <a:off x="3036" y="1982"/>
              <a:ext cx="2" cy="17"/>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71" name="Freeform 204">
              <a:extLst>
                <a:ext uri="{FF2B5EF4-FFF2-40B4-BE49-F238E27FC236}">
                  <a16:creationId xmlns:a16="http://schemas.microsoft.com/office/drawing/2014/main" id="{0FE30362-60D9-4400-9C86-8E54B867BE89}"/>
                </a:ext>
              </a:extLst>
            </p:cNvPr>
            <p:cNvSpPr>
              <a:spLocks/>
            </p:cNvSpPr>
            <p:nvPr/>
          </p:nvSpPr>
          <p:spPr bwMode="auto">
            <a:xfrm>
              <a:off x="3038" y="1959"/>
              <a:ext cx="6" cy="23"/>
            </a:xfrm>
            <a:custGeom>
              <a:avLst/>
              <a:gdLst>
                <a:gd name="T0" fmla="*/ 0 w 6"/>
                <a:gd name="T1" fmla="*/ 23 h 23"/>
                <a:gd name="T2" fmla="*/ 3 w 6"/>
                <a:gd name="T3" fmla="*/ 12 h 23"/>
                <a:gd name="T4" fmla="*/ 6 w 6"/>
                <a:gd name="T5" fmla="*/ 6 h 23"/>
                <a:gd name="T6" fmla="*/ 6 w 6"/>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3">
                  <a:moveTo>
                    <a:pt x="0" y="23"/>
                  </a:moveTo>
                  <a:lnTo>
                    <a:pt x="3" y="12"/>
                  </a:lnTo>
                  <a:lnTo>
                    <a:pt x="6" y="6"/>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72" name="Freeform 205">
              <a:extLst>
                <a:ext uri="{FF2B5EF4-FFF2-40B4-BE49-F238E27FC236}">
                  <a16:creationId xmlns:a16="http://schemas.microsoft.com/office/drawing/2014/main" id="{F79B8FF6-0398-412D-8A7A-3F7D37611F68}"/>
                </a:ext>
              </a:extLst>
            </p:cNvPr>
            <p:cNvSpPr>
              <a:spLocks/>
            </p:cNvSpPr>
            <p:nvPr/>
          </p:nvSpPr>
          <p:spPr bwMode="auto">
            <a:xfrm>
              <a:off x="3044" y="1956"/>
              <a:ext cx="3" cy="3"/>
            </a:xfrm>
            <a:custGeom>
              <a:avLst/>
              <a:gdLst>
                <a:gd name="T0" fmla="*/ 0 w 3"/>
                <a:gd name="T1" fmla="*/ 3 h 3"/>
                <a:gd name="T2" fmla="*/ 3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73" name="Freeform 206">
              <a:extLst>
                <a:ext uri="{FF2B5EF4-FFF2-40B4-BE49-F238E27FC236}">
                  <a16:creationId xmlns:a16="http://schemas.microsoft.com/office/drawing/2014/main" id="{B0E94AE9-52EE-4353-8253-CFA4EC6066F6}"/>
                </a:ext>
              </a:extLst>
            </p:cNvPr>
            <p:cNvSpPr>
              <a:spLocks/>
            </p:cNvSpPr>
            <p:nvPr/>
          </p:nvSpPr>
          <p:spPr bwMode="auto">
            <a:xfrm>
              <a:off x="3047" y="1956"/>
              <a:ext cx="3" cy="1"/>
            </a:xfrm>
            <a:custGeom>
              <a:avLst/>
              <a:gdLst>
                <a:gd name="T0" fmla="*/ 0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74" name="Freeform 207">
              <a:extLst>
                <a:ext uri="{FF2B5EF4-FFF2-40B4-BE49-F238E27FC236}">
                  <a16:creationId xmlns:a16="http://schemas.microsoft.com/office/drawing/2014/main" id="{4DE57598-73DB-484B-85AD-91750AC8E60B}"/>
                </a:ext>
              </a:extLst>
            </p:cNvPr>
            <p:cNvSpPr>
              <a:spLocks/>
            </p:cNvSpPr>
            <p:nvPr/>
          </p:nvSpPr>
          <p:spPr bwMode="auto">
            <a:xfrm>
              <a:off x="3050" y="1945"/>
              <a:ext cx="3" cy="11"/>
            </a:xfrm>
            <a:custGeom>
              <a:avLst/>
              <a:gdLst>
                <a:gd name="T0" fmla="*/ 0 w 3"/>
                <a:gd name="T1" fmla="*/ 11 h 11"/>
                <a:gd name="T2" fmla="*/ 0 w 3"/>
                <a:gd name="T3" fmla="*/ 6 h 11"/>
                <a:gd name="T4" fmla="*/ 3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0" y="11"/>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75" name="Line 208">
              <a:extLst>
                <a:ext uri="{FF2B5EF4-FFF2-40B4-BE49-F238E27FC236}">
                  <a16:creationId xmlns:a16="http://schemas.microsoft.com/office/drawing/2014/main" id="{B34DC224-F4E6-40DE-9B44-8F40CBFD1F03}"/>
                </a:ext>
              </a:extLst>
            </p:cNvPr>
            <p:cNvSpPr>
              <a:spLocks noChangeShapeType="1"/>
            </p:cNvSpPr>
            <p:nvPr/>
          </p:nvSpPr>
          <p:spPr bwMode="auto">
            <a:xfrm flipV="1">
              <a:off x="3053" y="1936"/>
              <a:ext cx="6" cy="9"/>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76" name="Freeform 209">
              <a:extLst>
                <a:ext uri="{FF2B5EF4-FFF2-40B4-BE49-F238E27FC236}">
                  <a16:creationId xmlns:a16="http://schemas.microsoft.com/office/drawing/2014/main" id="{11FAF1F4-4F5D-4F40-A4B4-A943DDCF1182}"/>
                </a:ext>
              </a:extLst>
            </p:cNvPr>
            <p:cNvSpPr>
              <a:spLocks/>
            </p:cNvSpPr>
            <p:nvPr/>
          </p:nvSpPr>
          <p:spPr bwMode="auto">
            <a:xfrm>
              <a:off x="3059" y="1927"/>
              <a:ext cx="2" cy="9"/>
            </a:xfrm>
            <a:custGeom>
              <a:avLst/>
              <a:gdLst>
                <a:gd name="T0" fmla="*/ 0 w 2"/>
                <a:gd name="T1" fmla="*/ 9 h 9"/>
                <a:gd name="T2" fmla="*/ 2 w 2"/>
                <a:gd name="T3" fmla="*/ 3 h 9"/>
                <a:gd name="T4" fmla="*/ 2 w 2"/>
                <a:gd name="T5" fmla="*/ 0 h 9"/>
                <a:gd name="T6" fmla="*/ 0 60000 65536"/>
                <a:gd name="T7" fmla="*/ 0 60000 65536"/>
                <a:gd name="T8" fmla="*/ 0 60000 65536"/>
              </a:gdLst>
              <a:ahLst/>
              <a:cxnLst>
                <a:cxn ang="T6">
                  <a:pos x="T0" y="T1"/>
                </a:cxn>
                <a:cxn ang="T7">
                  <a:pos x="T2" y="T3"/>
                </a:cxn>
                <a:cxn ang="T8">
                  <a:pos x="T4" y="T5"/>
                </a:cxn>
              </a:cxnLst>
              <a:rect l="0" t="0" r="r" b="b"/>
              <a:pathLst>
                <a:path w="2" h="9">
                  <a:moveTo>
                    <a:pt x="0" y="9"/>
                  </a:moveTo>
                  <a:lnTo>
                    <a:pt x="2" y="3"/>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77" name="Freeform 210">
              <a:extLst>
                <a:ext uri="{FF2B5EF4-FFF2-40B4-BE49-F238E27FC236}">
                  <a16:creationId xmlns:a16="http://schemas.microsoft.com/office/drawing/2014/main" id="{D3B47BEE-C5B1-4400-8CED-CF2418197BEF}"/>
                </a:ext>
              </a:extLst>
            </p:cNvPr>
            <p:cNvSpPr>
              <a:spLocks/>
            </p:cNvSpPr>
            <p:nvPr/>
          </p:nvSpPr>
          <p:spPr bwMode="auto">
            <a:xfrm>
              <a:off x="3061" y="1927"/>
              <a:ext cx="3" cy="9"/>
            </a:xfrm>
            <a:custGeom>
              <a:avLst/>
              <a:gdLst>
                <a:gd name="T0" fmla="*/ 0 w 3"/>
                <a:gd name="T1" fmla="*/ 0 h 9"/>
                <a:gd name="T2" fmla="*/ 0 w 3"/>
                <a:gd name="T3" fmla="*/ 0 h 9"/>
                <a:gd name="T4" fmla="*/ 0 w 3"/>
                <a:gd name="T5" fmla="*/ 3 h 9"/>
                <a:gd name="T6" fmla="*/ 3 w 3"/>
                <a:gd name="T7" fmla="*/ 6 h 9"/>
                <a:gd name="T8" fmla="*/ 3 w 3"/>
                <a:gd name="T9" fmla="*/ 9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9">
                  <a:moveTo>
                    <a:pt x="0" y="0"/>
                  </a:moveTo>
                  <a:lnTo>
                    <a:pt x="0" y="0"/>
                  </a:lnTo>
                  <a:lnTo>
                    <a:pt x="0" y="3"/>
                  </a:lnTo>
                  <a:lnTo>
                    <a:pt x="3" y="6"/>
                  </a:lnTo>
                  <a:lnTo>
                    <a:pt x="3"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78" name="Freeform 211">
              <a:extLst>
                <a:ext uri="{FF2B5EF4-FFF2-40B4-BE49-F238E27FC236}">
                  <a16:creationId xmlns:a16="http://schemas.microsoft.com/office/drawing/2014/main" id="{E5DD52A1-E042-4773-AEAD-7B9E3255BE55}"/>
                </a:ext>
              </a:extLst>
            </p:cNvPr>
            <p:cNvSpPr>
              <a:spLocks/>
            </p:cNvSpPr>
            <p:nvPr/>
          </p:nvSpPr>
          <p:spPr bwMode="auto">
            <a:xfrm>
              <a:off x="3064" y="1930"/>
              <a:ext cx="3" cy="6"/>
            </a:xfrm>
            <a:custGeom>
              <a:avLst/>
              <a:gdLst>
                <a:gd name="T0" fmla="*/ 0 w 3"/>
                <a:gd name="T1" fmla="*/ 6 h 6"/>
                <a:gd name="T2" fmla="*/ 0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79" name="Freeform 212">
              <a:extLst>
                <a:ext uri="{FF2B5EF4-FFF2-40B4-BE49-F238E27FC236}">
                  <a16:creationId xmlns:a16="http://schemas.microsoft.com/office/drawing/2014/main" id="{ED01D3C7-8C9F-4E64-818F-B47147B7CDDA}"/>
                </a:ext>
              </a:extLst>
            </p:cNvPr>
            <p:cNvSpPr>
              <a:spLocks/>
            </p:cNvSpPr>
            <p:nvPr/>
          </p:nvSpPr>
          <p:spPr bwMode="auto">
            <a:xfrm>
              <a:off x="3067" y="1919"/>
              <a:ext cx="6" cy="11"/>
            </a:xfrm>
            <a:custGeom>
              <a:avLst/>
              <a:gdLst>
                <a:gd name="T0" fmla="*/ 0 w 6"/>
                <a:gd name="T1" fmla="*/ 11 h 11"/>
                <a:gd name="T2" fmla="*/ 3 w 6"/>
                <a:gd name="T3" fmla="*/ 6 h 11"/>
                <a:gd name="T4" fmla="*/ 6 w 6"/>
                <a:gd name="T5" fmla="*/ 0 h 11"/>
                <a:gd name="T6" fmla="*/ 0 60000 65536"/>
                <a:gd name="T7" fmla="*/ 0 60000 65536"/>
                <a:gd name="T8" fmla="*/ 0 60000 65536"/>
              </a:gdLst>
              <a:ahLst/>
              <a:cxnLst>
                <a:cxn ang="T6">
                  <a:pos x="T0" y="T1"/>
                </a:cxn>
                <a:cxn ang="T7">
                  <a:pos x="T2" y="T3"/>
                </a:cxn>
                <a:cxn ang="T8">
                  <a:pos x="T4" y="T5"/>
                </a:cxn>
              </a:cxnLst>
              <a:rect l="0" t="0" r="r" b="b"/>
              <a:pathLst>
                <a:path w="6" h="11">
                  <a:moveTo>
                    <a:pt x="0" y="11"/>
                  </a:moveTo>
                  <a:lnTo>
                    <a:pt x="3" y="6"/>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80" name="Freeform 213">
              <a:extLst>
                <a:ext uri="{FF2B5EF4-FFF2-40B4-BE49-F238E27FC236}">
                  <a16:creationId xmlns:a16="http://schemas.microsoft.com/office/drawing/2014/main" id="{1AF0E7B5-A3B8-4C7D-B982-759A13810273}"/>
                </a:ext>
              </a:extLst>
            </p:cNvPr>
            <p:cNvSpPr>
              <a:spLocks/>
            </p:cNvSpPr>
            <p:nvPr/>
          </p:nvSpPr>
          <p:spPr bwMode="auto">
            <a:xfrm>
              <a:off x="3073" y="1899"/>
              <a:ext cx="3" cy="20"/>
            </a:xfrm>
            <a:custGeom>
              <a:avLst/>
              <a:gdLst>
                <a:gd name="T0" fmla="*/ 0 w 3"/>
                <a:gd name="T1" fmla="*/ 20 h 20"/>
                <a:gd name="T2" fmla="*/ 3 w 3"/>
                <a:gd name="T3" fmla="*/ 8 h 20"/>
                <a:gd name="T4" fmla="*/ 3 w 3"/>
                <a:gd name="T5" fmla="*/ 3 h 20"/>
                <a:gd name="T6" fmla="*/ 3 w 3"/>
                <a:gd name="T7" fmla="*/ 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0">
                  <a:moveTo>
                    <a:pt x="0" y="20"/>
                  </a:moveTo>
                  <a:lnTo>
                    <a:pt x="3" y="8"/>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81" name="Freeform 214">
              <a:extLst>
                <a:ext uri="{FF2B5EF4-FFF2-40B4-BE49-F238E27FC236}">
                  <a16:creationId xmlns:a16="http://schemas.microsoft.com/office/drawing/2014/main" id="{C7F9689D-161F-4889-B0DE-43DCAD3DCBA8}"/>
                </a:ext>
              </a:extLst>
            </p:cNvPr>
            <p:cNvSpPr>
              <a:spLocks/>
            </p:cNvSpPr>
            <p:nvPr/>
          </p:nvSpPr>
          <p:spPr bwMode="auto">
            <a:xfrm>
              <a:off x="3076" y="1893"/>
              <a:ext cx="3" cy="6"/>
            </a:xfrm>
            <a:custGeom>
              <a:avLst/>
              <a:gdLst>
                <a:gd name="T0" fmla="*/ 0 w 3"/>
                <a:gd name="T1" fmla="*/ 6 h 6"/>
                <a:gd name="T2" fmla="*/ 0 w 3"/>
                <a:gd name="T3" fmla="*/ 3 h 6"/>
                <a:gd name="T4" fmla="*/ 3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0" y="6"/>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82" name="Freeform 215">
              <a:extLst>
                <a:ext uri="{FF2B5EF4-FFF2-40B4-BE49-F238E27FC236}">
                  <a16:creationId xmlns:a16="http://schemas.microsoft.com/office/drawing/2014/main" id="{5AC6C97B-E990-4733-9DEF-44413648A19E}"/>
                </a:ext>
              </a:extLst>
            </p:cNvPr>
            <p:cNvSpPr>
              <a:spLocks/>
            </p:cNvSpPr>
            <p:nvPr/>
          </p:nvSpPr>
          <p:spPr bwMode="auto">
            <a:xfrm>
              <a:off x="3079" y="1879"/>
              <a:ext cx="3" cy="14"/>
            </a:xfrm>
            <a:custGeom>
              <a:avLst/>
              <a:gdLst>
                <a:gd name="T0" fmla="*/ 0 w 3"/>
                <a:gd name="T1" fmla="*/ 14 h 14"/>
                <a:gd name="T2" fmla="*/ 0 w 3"/>
                <a:gd name="T3" fmla="*/ 8 h 14"/>
                <a:gd name="T4" fmla="*/ 3 w 3"/>
                <a:gd name="T5" fmla="*/ 0 h 14"/>
                <a:gd name="T6" fmla="*/ 0 60000 65536"/>
                <a:gd name="T7" fmla="*/ 0 60000 65536"/>
                <a:gd name="T8" fmla="*/ 0 60000 65536"/>
              </a:gdLst>
              <a:ahLst/>
              <a:cxnLst>
                <a:cxn ang="T6">
                  <a:pos x="T0" y="T1"/>
                </a:cxn>
                <a:cxn ang="T7">
                  <a:pos x="T2" y="T3"/>
                </a:cxn>
                <a:cxn ang="T8">
                  <a:pos x="T4" y="T5"/>
                </a:cxn>
              </a:cxnLst>
              <a:rect l="0" t="0" r="r" b="b"/>
              <a:pathLst>
                <a:path w="3" h="14">
                  <a:moveTo>
                    <a:pt x="0" y="14"/>
                  </a:moveTo>
                  <a:lnTo>
                    <a:pt x="0" y="8"/>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83" name="Freeform 216">
              <a:extLst>
                <a:ext uri="{FF2B5EF4-FFF2-40B4-BE49-F238E27FC236}">
                  <a16:creationId xmlns:a16="http://schemas.microsoft.com/office/drawing/2014/main" id="{1507769B-2D3D-4842-8F0F-8EDDE73C2CE2}"/>
                </a:ext>
              </a:extLst>
            </p:cNvPr>
            <p:cNvSpPr>
              <a:spLocks/>
            </p:cNvSpPr>
            <p:nvPr/>
          </p:nvSpPr>
          <p:spPr bwMode="auto">
            <a:xfrm>
              <a:off x="3082" y="1858"/>
              <a:ext cx="5" cy="21"/>
            </a:xfrm>
            <a:custGeom>
              <a:avLst/>
              <a:gdLst>
                <a:gd name="T0" fmla="*/ 0 w 5"/>
                <a:gd name="T1" fmla="*/ 21 h 21"/>
                <a:gd name="T2" fmla="*/ 3 w 5"/>
                <a:gd name="T3" fmla="*/ 9 h 21"/>
                <a:gd name="T4" fmla="*/ 5 w 5"/>
                <a:gd name="T5" fmla="*/ 0 h 21"/>
                <a:gd name="T6" fmla="*/ 0 60000 65536"/>
                <a:gd name="T7" fmla="*/ 0 60000 65536"/>
                <a:gd name="T8" fmla="*/ 0 60000 65536"/>
              </a:gdLst>
              <a:ahLst/>
              <a:cxnLst>
                <a:cxn ang="T6">
                  <a:pos x="T0" y="T1"/>
                </a:cxn>
                <a:cxn ang="T7">
                  <a:pos x="T2" y="T3"/>
                </a:cxn>
                <a:cxn ang="T8">
                  <a:pos x="T4" y="T5"/>
                </a:cxn>
              </a:cxnLst>
              <a:rect l="0" t="0" r="r" b="b"/>
              <a:pathLst>
                <a:path w="5" h="21">
                  <a:moveTo>
                    <a:pt x="0" y="21"/>
                  </a:moveTo>
                  <a:lnTo>
                    <a:pt x="3" y="9"/>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84" name="Freeform 217">
              <a:extLst>
                <a:ext uri="{FF2B5EF4-FFF2-40B4-BE49-F238E27FC236}">
                  <a16:creationId xmlns:a16="http://schemas.microsoft.com/office/drawing/2014/main" id="{F80CF910-045B-4D47-9149-912D5D8A5E63}"/>
                </a:ext>
              </a:extLst>
            </p:cNvPr>
            <p:cNvSpPr>
              <a:spLocks/>
            </p:cNvSpPr>
            <p:nvPr/>
          </p:nvSpPr>
          <p:spPr bwMode="auto">
            <a:xfrm>
              <a:off x="3087" y="1847"/>
              <a:ext cx="3" cy="11"/>
            </a:xfrm>
            <a:custGeom>
              <a:avLst/>
              <a:gdLst>
                <a:gd name="T0" fmla="*/ 0 w 3"/>
                <a:gd name="T1" fmla="*/ 11 h 11"/>
                <a:gd name="T2" fmla="*/ 3 w 3"/>
                <a:gd name="T3" fmla="*/ 6 h 11"/>
                <a:gd name="T4" fmla="*/ 3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0" y="11"/>
                  </a:move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85" name="Freeform 218">
              <a:extLst>
                <a:ext uri="{FF2B5EF4-FFF2-40B4-BE49-F238E27FC236}">
                  <a16:creationId xmlns:a16="http://schemas.microsoft.com/office/drawing/2014/main" id="{F65322D7-E8C6-44DC-B6E5-0A9C280FA61B}"/>
                </a:ext>
              </a:extLst>
            </p:cNvPr>
            <p:cNvSpPr>
              <a:spLocks/>
            </p:cNvSpPr>
            <p:nvPr/>
          </p:nvSpPr>
          <p:spPr bwMode="auto">
            <a:xfrm>
              <a:off x="3090" y="1832"/>
              <a:ext cx="3" cy="15"/>
            </a:xfrm>
            <a:custGeom>
              <a:avLst/>
              <a:gdLst>
                <a:gd name="T0" fmla="*/ 0 w 3"/>
                <a:gd name="T1" fmla="*/ 15 h 15"/>
                <a:gd name="T2" fmla="*/ 0 w 3"/>
                <a:gd name="T3" fmla="*/ 6 h 15"/>
                <a:gd name="T4" fmla="*/ 3 w 3"/>
                <a:gd name="T5" fmla="*/ 0 h 15"/>
                <a:gd name="T6" fmla="*/ 0 60000 65536"/>
                <a:gd name="T7" fmla="*/ 0 60000 65536"/>
                <a:gd name="T8" fmla="*/ 0 60000 65536"/>
              </a:gdLst>
              <a:ahLst/>
              <a:cxnLst>
                <a:cxn ang="T6">
                  <a:pos x="T0" y="T1"/>
                </a:cxn>
                <a:cxn ang="T7">
                  <a:pos x="T2" y="T3"/>
                </a:cxn>
                <a:cxn ang="T8">
                  <a:pos x="T4" y="T5"/>
                </a:cxn>
              </a:cxnLst>
              <a:rect l="0" t="0" r="r" b="b"/>
              <a:pathLst>
                <a:path w="3" h="15">
                  <a:moveTo>
                    <a:pt x="0" y="15"/>
                  </a:moveTo>
                  <a:lnTo>
                    <a:pt x="0"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86" name="Freeform 219">
              <a:extLst>
                <a:ext uri="{FF2B5EF4-FFF2-40B4-BE49-F238E27FC236}">
                  <a16:creationId xmlns:a16="http://schemas.microsoft.com/office/drawing/2014/main" id="{DC4341FC-EA9B-4390-9FE4-7D6BC8074761}"/>
                </a:ext>
              </a:extLst>
            </p:cNvPr>
            <p:cNvSpPr>
              <a:spLocks/>
            </p:cNvSpPr>
            <p:nvPr/>
          </p:nvSpPr>
          <p:spPr bwMode="auto">
            <a:xfrm>
              <a:off x="3093" y="1824"/>
              <a:ext cx="3" cy="8"/>
            </a:xfrm>
            <a:custGeom>
              <a:avLst/>
              <a:gdLst>
                <a:gd name="T0" fmla="*/ 0 w 3"/>
                <a:gd name="T1" fmla="*/ 8 h 8"/>
                <a:gd name="T2" fmla="*/ 0 w 3"/>
                <a:gd name="T3" fmla="*/ 3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0"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87" name="Freeform 220">
              <a:extLst>
                <a:ext uri="{FF2B5EF4-FFF2-40B4-BE49-F238E27FC236}">
                  <a16:creationId xmlns:a16="http://schemas.microsoft.com/office/drawing/2014/main" id="{5DEF354A-F52E-44B7-AAD2-EF46B827172F}"/>
                </a:ext>
              </a:extLst>
            </p:cNvPr>
            <p:cNvSpPr>
              <a:spLocks/>
            </p:cNvSpPr>
            <p:nvPr/>
          </p:nvSpPr>
          <p:spPr bwMode="auto">
            <a:xfrm>
              <a:off x="3096" y="1824"/>
              <a:ext cx="3" cy="8"/>
            </a:xfrm>
            <a:custGeom>
              <a:avLst/>
              <a:gdLst>
                <a:gd name="T0" fmla="*/ 0 w 3"/>
                <a:gd name="T1" fmla="*/ 0 h 8"/>
                <a:gd name="T2" fmla="*/ 0 w 3"/>
                <a:gd name="T3" fmla="*/ 0 h 8"/>
                <a:gd name="T4" fmla="*/ 0 w 3"/>
                <a:gd name="T5" fmla="*/ 3 h 8"/>
                <a:gd name="T6" fmla="*/ 3 w 3"/>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8">
                  <a:moveTo>
                    <a:pt x="0" y="0"/>
                  </a:moveTo>
                  <a:lnTo>
                    <a:pt x="0" y="0"/>
                  </a:lnTo>
                  <a:lnTo>
                    <a:pt x="0" y="3"/>
                  </a:lnTo>
                  <a:lnTo>
                    <a:pt x="3" y="8"/>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88" name="Freeform 221">
              <a:extLst>
                <a:ext uri="{FF2B5EF4-FFF2-40B4-BE49-F238E27FC236}">
                  <a16:creationId xmlns:a16="http://schemas.microsoft.com/office/drawing/2014/main" id="{B0A314F1-6D6F-4230-9975-A21C6BB9E380}"/>
                </a:ext>
              </a:extLst>
            </p:cNvPr>
            <p:cNvSpPr>
              <a:spLocks/>
            </p:cNvSpPr>
            <p:nvPr/>
          </p:nvSpPr>
          <p:spPr bwMode="auto">
            <a:xfrm>
              <a:off x="3099" y="1832"/>
              <a:ext cx="6" cy="6"/>
            </a:xfrm>
            <a:custGeom>
              <a:avLst/>
              <a:gdLst>
                <a:gd name="T0" fmla="*/ 0 w 6"/>
                <a:gd name="T1" fmla="*/ 0 h 6"/>
                <a:gd name="T2" fmla="*/ 3 w 6"/>
                <a:gd name="T3" fmla="*/ 6 h 6"/>
                <a:gd name="T4" fmla="*/ 6 w 6"/>
                <a:gd name="T5" fmla="*/ 6 h 6"/>
                <a:gd name="T6" fmla="*/ 6 w 6"/>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3" y="6"/>
                  </a:lnTo>
                  <a:lnTo>
                    <a:pt x="6"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89" name="Freeform 222">
              <a:extLst>
                <a:ext uri="{FF2B5EF4-FFF2-40B4-BE49-F238E27FC236}">
                  <a16:creationId xmlns:a16="http://schemas.microsoft.com/office/drawing/2014/main" id="{A96E8965-E265-488D-8364-77E86DA0FB49}"/>
                </a:ext>
              </a:extLst>
            </p:cNvPr>
            <p:cNvSpPr>
              <a:spLocks/>
            </p:cNvSpPr>
            <p:nvPr/>
          </p:nvSpPr>
          <p:spPr bwMode="auto">
            <a:xfrm>
              <a:off x="3105" y="1812"/>
              <a:ext cx="3" cy="26"/>
            </a:xfrm>
            <a:custGeom>
              <a:avLst/>
              <a:gdLst>
                <a:gd name="T0" fmla="*/ 0 w 3"/>
                <a:gd name="T1" fmla="*/ 26 h 26"/>
                <a:gd name="T2" fmla="*/ 0 w 3"/>
                <a:gd name="T3" fmla="*/ 20 h 26"/>
                <a:gd name="T4" fmla="*/ 3 w 3"/>
                <a:gd name="T5" fmla="*/ 15 h 26"/>
                <a:gd name="T6" fmla="*/ 3 w 3"/>
                <a:gd name="T7" fmla="*/ 6 h 26"/>
                <a:gd name="T8" fmla="*/ 3 w 3"/>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6">
                  <a:moveTo>
                    <a:pt x="0" y="26"/>
                  </a:moveTo>
                  <a:lnTo>
                    <a:pt x="0" y="20"/>
                  </a:lnTo>
                  <a:lnTo>
                    <a:pt x="3" y="15"/>
                  </a:ln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90" name="Freeform 223">
              <a:extLst>
                <a:ext uri="{FF2B5EF4-FFF2-40B4-BE49-F238E27FC236}">
                  <a16:creationId xmlns:a16="http://schemas.microsoft.com/office/drawing/2014/main" id="{E6667E73-EE39-46C1-9CA7-771E61B99D9A}"/>
                </a:ext>
              </a:extLst>
            </p:cNvPr>
            <p:cNvSpPr>
              <a:spLocks/>
            </p:cNvSpPr>
            <p:nvPr/>
          </p:nvSpPr>
          <p:spPr bwMode="auto">
            <a:xfrm>
              <a:off x="3108" y="1812"/>
              <a:ext cx="2" cy="3"/>
            </a:xfrm>
            <a:custGeom>
              <a:avLst/>
              <a:gdLst>
                <a:gd name="T0" fmla="*/ 0 w 2"/>
                <a:gd name="T1" fmla="*/ 0 h 3"/>
                <a:gd name="T2" fmla="*/ 0 w 2"/>
                <a:gd name="T3" fmla="*/ 0 h 3"/>
                <a:gd name="T4" fmla="*/ 0 w 2"/>
                <a:gd name="T5" fmla="*/ 0 h 3"/>
                <a:gd name="T6" fmla="*/ 2 w 2"/>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0" y="0"/>
                  </a:moveTo>
                  <a:lnTo>
                    <a:pt x="0" y="0"/>
                  </a:lnTo>
                  <a:lnTo>
                    <a:pt x="2"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91" name="Freeform 224">
              <a:extLst>
                <a:ext uri="{FF2B5EF4-FFF2-40B4-BE49-F238E27FC236}">
                  <a16:creationId xmlns:a16="http://schemas.microsoft.com/office/drawing/2014/main" id="{EAA245EA-4F9B-4422-9BED-9DCE7609B4E0}"/>
                </a:ext>
              </a:extLst>
            </p:cNvPr>
            <p:cNvSpPr>
              <a:spLocks/>
            </p:cNvSpPr>
            <p:nvPr/>
          </p:nvSpPr>
          <p:spPr bwMode="auto">
            <a:xfrm>
              <a:off x="3110" y="1815"/>
              <a:ext cx="3" cy="3"/>
            </a:xfrm>
            <a:custGeom>
              <a:avLst/>
              <a:gdLst>
                <a:gd name="T0" fmla="*/ 0 w 3"/>
                <a:gd name="T1" fmla="*/ 0 h 3"/>
                <a:gd name="T2" fmla="*/ 0 w 3"/>
                <a:gd name="T3" fmla="*/ 3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3"/>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92" name="Freeform 225">
              <a:extLst>
                <a:ext uri="{FF2B5EF4-FFF2-40B4-BE49-F238E27FC236}">
                  <a16:creationId xmlns:a16="http://schemas.microsoft.com/office/drawing/2014/main" id="{C247B053-4BF5-4DEF-BFF6-D94240C9F154}"/>
                </a:ext>
              </a:extLst>
            </p:cNvPr>
            <p:cNvSpPr>
              <a:spLocks/>
            </p:cNvSpPr>
            <p:nvPr/>
          </p:nvSpPr>
          <p:spPr bwMode="auto">
            <a:xfrm>
              <a:off x="3113" y="1801"/>
              <a:ext cx="6" cy="17"/>
            </a:xfrm>
            <a:custGeom>
              <a:avLst/>
              <a:gdLst>
                <a:gd name="T0" fmla="*/ 0 w 6"/>
                <a:gd name="T1" fmla="*/ 17 h 17"/>
                <a:gd name="T2" fmla="*/ 0 w 6"/>
                <a:gd name="T3" fmla="*/ 14 h 17"/>
                <a:gd name="T4" fmla="*/ 3 w 6"/>
                <a:gd name="T5" fmla="*/ 8 h 17"/>
                <a:gd name="T6" fmla="*/ 6 w 6"/>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7">
                  <a:moveTo>
                    <a:pt x="0" y="17"/>
                  </a:moveTo>
                  <a:lnTo>
                    <a:pt x="0" y="14"/>
                  </a:lnTo>
                  <a:lnTo>
                    <a:pt x="3" y="8"/>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93" name="Freeform 226">
              <a:extLst>
                <a:ext uri="{FF2B5EF4-FFF2-40B4-BE49-F238E27FC236}">
                  <a16:creationId xmlns:a16="http://schemas.microsoft.com/office/drawing/2014/main" id="{97251BA0-721A-40F0-8745-F837558241CF}"/>
                </a:ext>
              </a:extLst>
            </p:cNvPr>
            <p:cNvSpPr>
              <a:spLocks/>
            </p:cNvSpPr>
            <p:nvPr/>
          </p:nvSpPr>
          <p:spPr bwMode="auto">
            <a:xfrm>
              <a:off x="3119" y="1786"/>
              <a:ext cx="3" cy="15"/>
            </a:xfrm>
            <a:custGeom>
              <a:avLst/>
              <a:gdLst>
                <a:gd name="T0" fmla="*/ 0 w 3"/>
                <a:gd name="T1" fmla="*/ 15 h 15"/>
                <a:gd name="T2" fmla="*/ 3 w 3"/>
                <a:gd name="T3" fmla="*/ 9 h 15"/>
                <a:gd name="T4" fmla="*/ 3 w 3"/>
                <a:gd name="T5" fmla="*/ 0 h 15"/>
                <a:gd name="T6" fmla="*/ 0 60000 65536"/>
                <a:gd name="T7" fmla="*/ 0 60000 65536"/>
                <a:gd name="T8" fmla="*/ 0 60000 65536"/>
              </a:gdLst>
              <a:ahLst/>
              <a:cxnLst>
                <a:cxn ang="T6">
                  <a:pos x="T0" y="T1"/>
                </a:cxn>
                <a:cxn ang="T7">
                  <a:pos x="T2" y="T3"/>
                </a:cxn>
                <a:cxn ang="T8">
                  <a:pos x="T4" y="T5"/>
                </a:cxn>
              </a:cxnLst>
              <a:rect l="0" t="0" r="r" b="b"/>
              <a:pathLst>
                <a:path w="3" h="15">
                  <a:moveTo>
                    <a:pt x="0" y="15"/>
                  </a:moveTo>
                  <a:lnTo>
                    <a:pt x="3" y="9"/>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94" name="Freeform 227">
              <a:extLst>
                <a:ext uri="{FF2B5EF4-FFF2-40B4-BE49-F238E27FC236}">
                  <a16:creationId xmlns:a16="http://schemas.microsoft.com/office/drawing/2014/main" id="{BC0DE21D-54D2-4DAD-A919-189B4AA00242}"/>
                </a:ext>
              </a:extLst>
            </p:cNvPr>
            <p:cNvSpPr>
              <a:spLocks/>
            </p:cNvSpPr>
            <p:nvPr/>
          </p:nvSpPr>
          <p:spPr bwMode="auto">
            <a:xfrm>
              <a:off x="3122" y="1766"/>
              <a:ext cx="3" cy="20"/>
            </a:xfrm>
            <a:custGeom>
              <a:avLst/>
              <a:gdLst>
                <a:gd name="T0" fmla="*/ 0 w 3"/>
                <a:gd name="T1" fmla="*/ 20 h 20"/>
                <a:gd name="T2" fmla="*/ 0 w 3"/>
                <a:gd name="T3" fmla="*/ 15 h 20"/>
                <a:gd name="T4" fmla="*/ 0 w 3"/>
                <a:gd name="T5" fmla="*/ 9 h 20"/>
                <a:gd name="T6" fmla="*/ 3 w 3"/>
                <a:gd name="T7" fmla="*/ 3 h 20"/>
                <a:gd name="T8" fmla="*/ 3 w 3"/>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0">
                  <a:moveTo>
                    <a:pt x="0" y="20"/>
                  </a:moveTo>
                  <a:lnTo>
                    <a:pt x="0" y="15"/>
                  </a:lnTo>
                  <a:lnTo>
                    <a:pt x="0" y="9"/>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95" name="Freeform 228">
              <a:extLst>
                <a:ext uri="{FF2B5EF4-FFF2-40B4-BE49-F238E27FC236}">
                  <a16:creationId xmlns:a16="http://schemas.microsoft.com/office/drawing/2014/main" id="{09B59B1E-74CD-4118-A00C-2E6C0B987421}"/>
                </a:ext>
              </a:extLst>
            </p:cNvPr>
            <p:cNvSpPr>
              <a:spLocks/>
            </p:cNvSpPr>
            <p:nvPr/>
          </p:nvSpPr>
          <p:spPr bwMode="auto">
            <a:xfrm>
              <a:off x="3125" y="1766"/>
              <a:ext cx="3" cy="9"/>
            </a:xfrm>
            <a:custGeom>
              <a:avLst/>
              <a:gdLst>
                <a:gd name="T0" fmla="*/ 0 w 3"/>
                <a:gd name="T1" fmla="*/ 0 h 9"/>
                <a:gd name="T2" fmla="*/ 0 w 3"/>
                <a:gd name="T3" fmla="*/ 0 h 9"/>
                <a:gd name="T4" fmla="*/ 0 w 3"/>
                <a:gd name="T5" fmla="*/ 3 h 9"/>
                <a:gd name="T6" fmla="*/ 3 w 3"/>
                <a:gd name="T7" fmla="*/ 9 h 9"/>
                <a:gd name="T8" fmla="*/ 3 w 3"/>
                <a:gd name="T9" fmla="*/ 9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9">
                  <a:moveTo>
                    <a:pt x="0" y="0"/>
                  </a:moveTo>
                  <a:lnTo>
                    <a:pt x="0" y="0"/>
                  </a:lnTo>
                  <a:lnTo>
                    <a:pt x="0" y="3"/>
                  </a:lnTo>
                  <a:lnTo>
                    <a:pt x="3" y="9"/>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96" name="Freeform 229">
              <a:extLst>
                <a:ext uri="{FF2B5EF4-FFF2-40B4-BE49-F238E27FC236}">
                  <a16:creationId xmlns:a16="http://schemas.microsoft.com/office/drawing/2014/main" id="{B50E274D-F5BC-4C54-BDEB-64EB5EE47647}"/>
                </a:ext>
              </a:extLst>
            </p:cNvPr>
            <p:cNvSpPr>
              <a:spLocks/>
            </p:cNvSpPr>
            <p:nvPr/>
          </p:nvSpPr>
          <p:spPr bwMode="auto">
            <a:xfrm>
              <a:off x="3128" y="1760"/>
              <a:ext cx="5" cy="15"/>
            </a:xfrm>
            <a:custGeom>
              <a:avLst/>
              <a:gdLst>
                <a:gd name="T0" fmla="*/ 0 w 5"/>
                <a:gd name="T1" fmla="*/ 15 h 15"/>
                <a:gd name="T2" fmla="*/ 0 w 5"/>
                <a:gd name="T3" fmla="*/ 12 h 15"/>
                <a:gd name="T4" fmla="*/ 3 w 5"/>
                <a:gd name="T5" fmla="*/ 9 h 15"/>
                <a:gd name="T6" fmla="*/ 5 w 5"/>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5">
                  <a:moveTo>
                    <a:pt x="0" y="15"/>
                  </a:moveTo>
                  <a:lnTo>
                    <a:pt x="0" y="12"/>
                  </a:lnTo>
                  <a:lnTo>
                    <a:pt x="3" y="9"/>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97" name="Freeform 230">
              <a:extLst>
                <a:ext uri="{FF2B5EF4-FFF2-40B4-BE49-F238E27FC236}">
                  <a16:creationId xmlns:a16="http://schemas.microsoft.com/office/drawing/2014/main" id="{5C56068C-B276-4CD9-8C0D-59F8C6041413}"/>
                </a:ext>
              </a:extLst>
            </p:cNvPr>
            <p:cNvSpPr>
              <a:spLocks/>
            </p:cNvSpPr>
            <p:nvPr/>
          </p:nvSpPr>
          <p:spPr bwMode="auto">
            <a:xfrm>
              <a:off x="3133" y="1737"/>
              <a:ext cx="3" cy="23"/>
            </a:xfrm>
            <a:custGeom>
              <a:avLst/>
              <a:gdLst>
                <a:gd name="T0" fmla="*/ 0 w 3"/>
                <a:gd name="T1" fmla="*/ 23 h 23"/>
                <a:gd name="T2" fmla="*/ 3 w 3"/>
                <a:gd name="T3" fmla="*/ 12 h 23"/>
                <a:gd name="T4" fmla="*/ 3 w 3"/>
                <a:gd name="T5" fmla="*/ 0 h 23"/>
                <a:gd name="T6" fmla="*/ 0 60000 65536"/>
                <a:gd name="T7" fmla="*/ 0 60000 65536"/>
                <a:gd name="T8" fmla="*/ 0 60000 65536"/>
              </a:gdLst>
              <a:ahLst/>
              <a:cxnLst>
                <a:cxn ang="T6">
                  <a:pos x="T0" y="T1"/>
                </a:cxn>
                <a:cxn ang="T7">
                  <a:pos x="T2" y="T3"/>
                </a:cxn>
                <a:cxn ang="T8">
                  <a:pos x="T4" y="T5"/>
                </a:cxn>
              </a:cxnLst>
              <a:rect l="0" t="0" r="r" b="b"/>
              <a:pathLst>
                <a:path w="3" h="23">
                  <a:moveTo>
                    <a:pt x="0" y="23"/>
                  </a:moveTo>
                  <a:lnTo>
                    <a:pt x="3" y="12"/>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98" name="Freeform 231">
              <a:extLst>
                <a:ext uri="{FF2B5EF4-FFF2-40B4-BE49-F238E27FC236}">
                  <a16:creationId xmlns:a16="http://schemas.microsoft.com/office/drawing/2014/main" id="{3A4E874C-4F7A-4EA9-A8D3-3470F56607CC}"/>
                </a:ext>
              </a:extLst>
            </p:cNvPr>
            <p:cNvSpPr>
              <a:spLocks/>
            </p:cNvSpPr>
            <p:nvPr/>
          </p:nvSpPr>
          <p:spPr bwMode="auto">
            <a:xfrm>
              <a:off x="3136" y="1714"/>
              <a:ext cx="3" cy="23"/>
            </a:xfrm>
            <a:custGeom>
              <a:avLst/>
              <a:gdLst>
                <a:gd name="T0" fmla="*/ 0 w 3"/>
                <a:gd name="T1" fmla="*/ 23 h 23"/>
                <a:gd name="T2" fmla="*/ 0 w 3"/>
                <a:gd name="T3" fmla="*/ 12 h 23"/>
                <a:gd name="T4" fmla="*/ 3 w 3"/>
                <a:gd name="T5" fmla="*/ 6 h 23"/>
                <a:gd name="T6" fmla="*/ 3 w 3"/>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3">
                  <a:moveTo>
                    <a:pt x="0" y="23"/>
                  </a:moveTo>
                  <a:lnTo>
                    <a:pt x="0" y="12"/>
                  </a:lnTo>
                  <a:lnTo>
                    <a:pt x="3" y="6"/>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99" name="Freeform 232">
              <a:extLst>
                <a:ext uri="{FF2B5EF4-FFF2-40B4-BE49-F238E27FC236}">
                  <a16:creationId xmlns:a16="http://schemas.microsoft.com/office/drawing/2014/main" id="{D974E75C-CB42-4DB6-AADF-7D8C6D4A74F5}"/>
                </a:ext>
              </a:extLst>
            </p:cNvPr>
            <p:cNvSpPr>
              <a:spLocks/>
            </p:cNvSpPr>
            <p:nvPr/>
          </p:nvSpPr>
          <p:spPr bwMode="auto">
            <a:xfrm>
              <a:off x="3139" y="1711"/>
              <a:ext cx="3" cy="3"/>
            </a:xfrm>
            <a:custGeom>
              <a:avLst/>
              <a:gdLst>
                <a:gd name="T0" fmla="*/ 0 w 3"/>
                <a:gd name="T1" fmla="*/ 3 h 3"/>
                <a:gd name="T2" fmla="*/ 0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00" name="Freeform 233">
              <a:extLst>
                <a:ext uri="{FF2B5EF4-FFF2-40B4-BE49-F238E27FC236}">
                  <a16:creationId xmlns:a16="http://schemas.microsoft.com/office/drawing/2014/main" id="{C19EA704-1B9D-41EE-8DC8-87BDC4C2F18A}"/>
                </a:ext>
              </a:extLst>
            </p:cNvPr>
            <p:cNvSpPr>
              <a:spLocks/>
            </p:cNvSpPr>
            <p:nvPr/>
          </p:nvSpPr>
          <p:spPr bwMode="auto">
            <a:xfrm>
              <a:off x="3142" y="1711"/>
              <a:ext cx="6" cy="6"/>
            </a:xfrm>
            <a:custGeom>
              <a:avLst/>
              <a:gdLst>
                <a:gd name="T0" fmla="*/ 0 w 6"/>
                <a:gd name="T1" fmla="*/ 0 h 6"/>
                <a:gd name="T2" fmla="*/ 3 w 6"/>
                <a:gd name="T3" fmla="*/ 3 h 6"/>
                <a:gd name="T4" fmla="*/ 6 w 6"/>
                <a:gd name="T5" fmla="*/ 6 h 6"/>
                <a:gd name="T6" fmla="*/ 0 60000 65536"/>
                <a:gd name="T7" fmla="*/ 0 60000 65536"/>
                <a:gd name="T8" fmla="*/ 0 60000 65536"/>
              </a:gdLst>
              <a:ahLst/>
              <a:cxnLst>
                <a:cxn ang="T6">
                  <a:pos x="T0" y="T1"/>
                </a:cxn>
                <a:cxn ang="T7">
                  <a:pos x="T2" y="T3"/>
                </a:cxn>
                <a:cxn ang="T8">
                  <a:pos x="T4" y="T5"/>
                </a:cxn>
              </a:cxnLst>
              <a:rect l="0" t="0" r="r" b="b"/>
              <a:pathLst>
                <a:path w="6" h="6">
                  <a:moveTo>
                    <a:pt x="0" y="0"/>
                  </a:moveTo>
                  <a:lnTo>
                    <a:pt x="3" y="3"/>
                  </a:lnTo>
                  <a:lnTo>
                    <a:pt x="6" y="6"/>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01" name="Freeform 234">
              <a:extLst>
                <a:ext uri="{FF2B5EF4-FFF2-40B4-BE49-F238E27FC236}">
                  <a16:creationId xmlns:a16="http://schemas.microsoft.com/office/drawing/2014/main" id="{4E45D0F2-DF7B-49AD-9A08-0B65FF52AC43}"/>
                </a:ext>
              </a:extLst>
            </p:cNvPr>
            <p:cNvSpPr>
              <a:spLocks/>
            </p:cNvSpPr>
            <p:nvPr/>
          </p:nvSpPr>
          <p:spPr bwMode="auto">
            <a:xfrm>
              <a:off x="3148" y="1717"/>
              <a:ext cx="3" cy="1"/>
            </a:xfrm>
            <a:custGeom>
              <a:avLst/>
              <a:gdLst>
                <a:gd name="T0" fmla="*/ 0 w 3"/>
                <a:gd name="T1" fmla="*/ 0 h 1"/>
                <a:gd name="T2" fmla="*/ 3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02" name="Freeform 235">
              <a:extLst>
                <a:ext uri="{FF2B5EF4-FFF2-40B4-BE49-F238E27FC236}">
                  <a16:creationId xmlns:a16="http://schemas.microsoft.com/office/drawing/2014/main" id="{6F1293A8-34D8-4609-8D9D-05FBB93C9099}"/>
                </a:ext>
              </a:extLst>
            </p:cNvPr>
            <p:cNvSpPr>
              <a:spLocks/>
            </p:cNvSpPr>
            <p:nvPr/>
          </p:nvSpPr>
          <p:spPr bwMode="auto">
            <a:xfrm>
              <a:off x="3151" y="1700"/>
              <a:ext cx="3" cy="17"/>
            </a:xfrm>
            <a:custGeom>
              <a:avLst/>
              <a:gdLst>
                <a:gd name="T0" fmla="*/ 0 w 3"/>
                <a:gd name="T1" fmla="*/ 17 h 17"/>
                <a:gd name="T2" fmla="*/ 0 w 3"/>
                <a:gd name="T3" fmla="*/ 9 h 17"/>
                <a:gd name="T4" fmla="*/ 3 w 3"/>
                <a:gd name="T5" fmla="*/ 0 h 17"/>
                <a:gd name="T6" fmla="*/ 0 60000 65536"/>
                <a:gd name="T7" fmla="*/ 0 60000 65536"/>
                <a:gd name="T8" fmla="*/ 0 60000 65536"/>
              </a:gdLst>
              <a:ahLst/>
              <a:cxnLst>
                <a:cxn ang="T6">
                  <a:pos x="T0" y="T1"/>
                </a:cxn>
                <a:cxn ang="T7">
                  <a:pos x="T2" y="T3"/>
                </a:cxn>
                <a:cxn ang="T8">
                  <a:pos x="T4" y="T5"/>
                </a:cxn>
              </a:cxnLst>
              <a:rect l="0" t="0" r="r" b="b"/>
              <a:pathLst>
                <a:path w="3" h="17">
                  <a:moveTo>
                    <a:pt x="0" y="17"/>
                  </a:moveTo>
                  <a:lnTo>
                    <a:pt x="0" y="9"/>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03" name="Freeform 236">
              <a:extLst>
                <a:ext uri="{FF2B5EF4-FFF2-40B4-BE49-F238E27FC236}">
                  <a16:creationId xmlns:a16="http://schemas.microsoft.com/office/drawing/2014/main" id="{CEF563C8-FDB3-4998-9DA0-2A8B20CD7A49}"/>
                </a:ext>
              </a:extLst>
            </p:cNvPr>
            <p:cNvSpPr>
              <a:spLocks/>
            </p:cNvSpPr>
            <p:nvPr/>
          </p:nvSpPr>
          <p:spPr bwMode="auto">
            <a:xfrm>
              <a:off x="3154" y="1677"/>
              <a:ext cx="3" cy="23"/>
            </a:xfrm>
            <a:custGeom>
              <a:avLst/>
              <a:gdLst>
                <a:gd name="T0" fmla="*/ 0 w 3"/>
                <a:gd name="T1" fmla="*/ 23 h 23"/>
                <a:gd name="T2" fmla="*/ 0 w 3"/>
                <a:gd name="T3" fmla="*/ 11 h 23"/>
                <a:gd name="T4" fmla="*/ 3 w 3"/>
                <a:gd name="T5" fmla="*/ 0 h 23"/>
                <a:gd name="T6" fmla="*/ 0 60000 65536"/>
                <a:gd name="T7" fmla="*/ 0 60000 65536"/>
                <a:gd name="T8" fmla="*/ 0 60000 65536"/>
              </a:gdLst>
              <a:ahLst/>
              <a:cxnLst>
                <a:cxn ang="T6">
                  <a:pos x="T0" y="T1"/>
                </a:cxn>
                <a:cxn ang="T7">
                  <a:pos x="T2" y="T3"/>
                </a:cxn>
                <a:cxn ang="T8">
                  <a:pos x="T4" y="T5"/>
                </a:cxn>
              </a:cxnLst>
              <a:rect l="0" t="0" r="r" b="b"/>
              <a:pathLst>
                <a:path w="3" h="23">
                  <a:moveTo>
                    <a:pt x="0" y="23"/>
                  </a:moveTo>
                  <a:lnTo>
                    <a:pt x="0" y="11"/>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04" name="Freeform 237">
              <a:extLst>
                <a:ext uri="{FF2B5EF4-FFF2-40B4-BE49-F238E27FC236}">
                  <a16:creationId xmlns:a16="http://schemas.microsoft.com/office/drawing/2014/main" id="{F0427F30-480E-4F8D-BC2D-4E0ADFC9A1AA}"/>
                </a:ext>
              </a:extLst>
            </p:cNvPr>
            <p:cNvSpPr>
              <a:spLocks/>
            </p:cNvSpPr>
            <p:nvPr/>
          </p:nvSpPr>
          <p:spPr bwMode="auto">
            <a:xfrm>
              <a:off x="3157" y="1657"/>
              <a:ext cx="5" cy="20"/>
            </a:xfrm>
            <a:custGeom>
              <a:avLst/>
              <a:gdLst>
                <a:gd name="T0" fmla="*/ 0 w 5"/>
                <a:gd name="T1" fmla="*/ 20 h 20"/>
                <a:gd name="T2" fmla="*/ 2 w 5"/>
                <a:gd name="T3" fmla="*/ 8 h 20"/>
                <a:gd name="T4" fmla="*/ 5 w 5"/>
                <a:gd name="T5" fmla="*/ 3 h 20"/>
                <a:gd name="T6" fmla="*/ 5 w 5"/>
                <a:gd name="T7" fmla="*/ 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0">
                  <a:moveTo>
                    <a:pt x="0" y="20"/>
                  </a:moveTo>
                  <a:lnTo>
                    <a:pt x="2" y="8"/>
                  </a:lnTo>
                  <a:lnTo>
                    <a:pt x="5" y="3"/>
                  </a:lnTo>
                  <a:lnTo>
                    <a:pt x="5"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05" name="Freeform 238">
              <a:extLst>
                <a:ext uri="{FF2B5EF4-FFF2-40B4-BE49-F238E27FC236}">
                  <a16:creationId xmlns:a16="http://schemas.microsoft.com/office/drawing/2014/main" id="{7482ADE1-EF74-4352-ABB9-2C8BB8993932}"/>
                </a:ext>
              </a:extLst>
            </p:cNvPr>
            <p:cNvSpPr>
              <a:spLocks/>
            </p:cNvSpPr>
            <p:nvPr/>
          </p:nvSpPr>
          <p:spPr bwMode="auto">
            <a:xfrm>
              <a:off x="3162" y="1657"/>
              <a:ext cx="3" cy="3"/>
            </a:xfrm>
            <a:custGeom>
              <a:avLst/>
              <a:gdLst>
                <a:gd name="T0" fmla="*/ 0 w 3"/>
                <a:gd name="T1" fmla="*/ 0 h 3"/>
                <a:gd name="T2" fmla="*/ 0 w 3"/>
                <a:gd name="T3" fmla="*/ 0 h 3"/>
                <a:gd name="T4" fmla="*/ 3 w 3"/>
                <a:gd name="T5" fmla="*/ 0 h 3"/>
                <a:gd name="T6" fmla="*/ 3 w 3"/>
                <a:gd name="T7" fmla="*/ 3 h 3"/>
                <a:gd name="T8" fmla="*/ 3 w 3"/>
                <a:gd name="T9" fmla="*/ 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0"/>
                  </a:moveTo>
                  <a:lnTo>
                    <a:pt x="0" y="0"/>
                  </a:lnTo>
                  <a:lnTo>
                    <a:pt x="3" y="0"/>
                  </a:lnTo>
                  <a:lnTo>
                    <a:pt x="3" y="3"/>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06" name="Freeform 239">
              <a:extLst>
                <a:ext uri="{FF2B5EF4-FFF2-40B4-BE49-F238E27FC236}">
                  <a16:creationId xmlns:a16="http://schemas.microsoft.com/office/drawing/2014/main" id="{1576703D-055B-430C-B758-B9FD527D449A}"/>
                </a:ext>
              </a:extLst>
            </p:cNvPr>
            <p:cNvSpPr>
              <a:spLocks/>
            </p:cNvSpPr>
            <p:nvPr/>
          </p:nvSpPr>
          <p:spPr bwMode="auto">
            <a:xfrm>
              <a:off x="3165" y="1645"/>
              <a:ext cx="3" cy="15"/>
            </a:xfrm>
            <a:custGeom>
              <a:avLst/>
              <a:gdLst>
                <a:gd name="T0" fmla="*/ 0 w 3"/>
                <a:gd name="T1" fmla="*/ 15 h 15"/>
                <a:gd name="T2" fmla="*/ 0 w 3"/>
                <a:gd name="T3" fmla="*/ 12 h 15"/>
                <a:gd name="T4" fmla="*/ 0 w 3"/>
                <a:gd name="T5" fmla="*/ 9 h 15"/>
                <a:gd name="T6" fmla="*/ 3 w 3"/>
                <a:gd name="T7" fmla="*/ 3 h 15"/>
                <a:gd name="T8" fmla="*/ 3 w 3"/>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5">
                  <a:moveTo>
                    <a:pt x="0" y="15"/>
                  </a:moveTo>
                  <a:lnTo>
                    <a:pt x="0" y="12"/>
                  </a:lnTo>
                  <a:lnTo>
                    <a:pt x="0" y="9"/>
                  </a:lnTo>
                  <a:lnTo>
                    <a:pt x="3" y="3"/>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07" name="Freeform 240">
              <a:extLst>
                <a:ext uri="{FF2B5EF4-FFF2-40B4-BE49-F238E27FC236}">
                  <a16:creationId xmlns:a16="http://schemas.microsoft.com/office/drawing/2014/main" id="{099E0CD7-8340-40CC-BC75-B0872BCC88D6}"/>
                </a:ext>
              </a:extLst>
            </p:cNvPr>
            <p:cNvSpPr>
              <a:spLocks/>
            </p:cNvSpPr>
            <p:nvPr/>
          </p:nvSpPr>
          <p:spPr bwMode="auto">
            <a:xfrm>
              <a:off x="3168" y="1642"/>
              <a:ext cx="3" cy="3"/>
            </a:xfrm>
            <a:custGeom>
              <a:avLst/>
              <a:gdLst>
                <a:gd name="T0" fmla="*/ 0 w 3"/>
                <a:gd name="T1" fmla="*/ 3 h 3"/>
                <a:gd name="T2" fmla="*/ 0 w 3"/>
                <a:gd name="T3" fmla="*/ 0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0"/>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08" name="Freeform 241">
              <a:extLst>
                <a:ext uri="{FF2B5EF4-FFF2-40B4-BE49-F238E27FC236}">
                  <a16:creationId xmlns:a16="http://schemas.microsoft.com/office/drawing/2014/main" id="{EDBC6514-C80D-4321-AFD4-1225E471A50B}"/>
                </a:ext>
              </a:extLst>
            </p:cNvPr>
            <p:cNvSpPr>
              <a:spLocks/>
            </p:cNvSpPr>
            <p:nvPr/>
          </p:nvSpPr>
          <p:spPr bwMode="auto">
            <a:xfrm>
              <a:off x="3171" y="1637"/>
              <a:ext cx="6" cy="5"/>
            </a:xfrm>
            <a:custGeom>
              <a:avLst/>
              <a:gdLst>
                <a:gd name="T0" fmla="*/ 0 w 6"/>
                <a:gd name="T1" fmla="*/ 5 h 5"/>
                <a:gd name="T2" fmla="*/ 3 w 6"/>
                <a:gd name="T3" fmla="*/ 2 h 5"/>
                <a:gd name="T4" fmla="*/ 6 w 6"/>
                <a:gd name="T5" fmla="*/ 0 h 5"/>
                <a:gd name="T6" fmla="*/ 0 60000 65536"/>
                <a:gd name="T7" fmla="*/ 0 60000 65536"/>
                <a:gd name="T8" fmla="*/ 0 60000 65536"/>
              </a:gdLst>
              <a:ahLst/>
              <a:cxnLst>
                <a:cxn ang="T6">
                  <a:pos x="T0" y="T1"/>
                </a:cxn>
                <a:cxn ang="T7">
                  <a:pos x="T2" y="T3"/>
                </a:cxn>
                <a:cxn ang="T8">
                  <a:pos x="T4" y="T5"/>
                </a:cxn>
              </a:cxnLst>
              <a:rect l="0" t="0" r="r" b="b"/>
              <a:pathLst>
                <a:path w="6" h="5">
                  <a:moveTo>
                    <a:pt x="0" y="5"/>
                  </a:moveTo>
                  <a:lnTo>
                    <a:pt x="3" y="2"/>
                  </a:lnTo>
                  <a:lnTo>
                    <a:pt x="6"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09" name="Freeform 242">
              <a:extLst>
                <a:ext uri="{FF2B5EF4-FFF2-40B4-BE49-F238E27FC236}">
                  <a16:creationId xmlns:a16="http://schemas.microsoft.com/office/drawing/2014/main" id="{EAA0FFB9-7F5E-45A6-A9D0-DA02A5115B15}"/>
                </a:ext>
              </a:extLst>
            </p:cNvPr>
            <p:cNvSpPr>
              <a:spLocks/>
            </p:cNvSpPr>
            <p:nvPr/>
          </p:nvSpPr>
          <p:spPr bwMode="auto">
            <a:xfrm>
              <a:off x="3177" y="1616"/>
              <a:ext cx="3" cy="21"/>
            </a:xfrm>
            <a:custGeom>
              <a:avLst/>
              <a:gdLst>
                <a:gd name="T0" fmla="*/ 0 w 3"/>
                <a:gd name="T1" fmla="*/ 21 h 21"/>
                <a:gd name="T2" fmla="*/ 3 w 3"/>
                <a:gd name="T3" fmla="*/ 12 h 21"/>
                <a:gd name="T4" fmla="*/ 3 w 3"/>
                <a:gd name="T5" fmla="*/ 0 h 21"/>
                <a:gd name="T6" fmla="*/ 0 60000 65536"/>
                <a:gd name="T7" fmla="*/ 0 60000 65536"/>
                <a:gd name="T8" fmla="*/ 0 60000 65536"/>
              </a:gdLst>
              <a:ahLst/>
              <a:cxnLst>
                <a:cxn ang="T6">
                  <a:pos x="T0" y="T1"/>
                </a:cxn>
                <a:cxn ang="T7">
                  <a:pos x="T2" y="T3"/>
                </a:cxn>
                <a:cxn ang="T8">
                  <a:pos x="T4" y="T5"/>
                </a:cxn>
              </a:cxnLst>
              <a:rect l="0" t="0" r="r" b="b"/>
              <a:pathLst>
                <a:path w="3" h="21">
                  <a:moveTo>
                    <a:pt x="0" y="21"/>
                  </a:moveTo>
                  <a:lnTo>
                    <a:pt x="3" y="12"/>
                  </a:lnTo>
                  <a:lnTo>
                    <a:pt x="3"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10" name="Freeform 243">
              <a:extLst>
                <a:ext uri="{FF2B5EF4-FFF2-40B4-BE49-F238E27FC236}">
                  <a16:creationId xmlns:a16="http://schemas.microsoft.com/office/drawing/2014/main" id="{113B6285-B223-4421-AF7C-97251EA43FD0}"/>
                </a:ext>
              </a:extLst>
            </p:cNvPr>
            <p:cNvSpPr>
              <a:spLocks/>
            </p:cNvSpPr>
            <p:nvPr/>
          </p:nvSpPr>
          <p:spPr bwMode="auto">
            <a:xfrm>
              <a:off x="3180" y="1582"/>
              <a:ext cx="2" cy="34"/>
            </a:xfrm>
            <a:custGeom>
              <a:avLst/>
              <a:gdLst>
                <a:gd name="T0" fmla="*/ 0 w 2"/>
                <a:gd name="T1" fmla="*/ 34 h 34"/>
                <a:gd name="T2" fmla="*/ 0 w 2"/>
                <a:gd name="T3" fmla="*/ 26 h 34"/>
                <a:gd name="T4" fmla="*/ 0 w 2"/>
                <a:gd name="T5" fmla="*/ 14 h 34"/>
                <a:gd name="T6" fmla="*/ 2 w 2"/>
                <a:gd name="T7" fmla="*/ 6 h 34"/>
                <a:gd name="T8" fmla="*/ 2 w 2"/>
                <a:gd name="T9" fmla="*/ 0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4">
                  <a:moveTo>
                    <a:pt x="0" y="34"/>
                  </a:moveTo>
                  <a:lnTo>
                    <a:pt x="0" y="26"/>
                  </a:lnTo>
                  <a:lnTo>
                    <a:pt x="0" y="14"/>
                  </a:lnTo>
                  <a:lnTo>
                    <a:pt x="2" y="6"/>
                  </a:lnTo>
                  <a:lnTo>
                    <a:pt x="2" y="0"/>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5" name="TextBox 4">
            <a:extLst>
              <a:ext uri="{FF2B5EF4-FFF2-40B4-BE49-F238E27FC236}">
                <a16:creationId xmlns:a16="http://schemas.microsoft.com/office/drawing/2014/main" id="{E04282FD-EA29-4CFB-AD53-8D47BBB58B21}"/>
              </a:ext>
            </a:extLst>
          </p:cNvPr>
          <p:cNvSpPr txBox="1"/>
          <p:nvPr/>
        </p:nvSpPr>
        <p:spPr>
          <a:xfrm>
            <a:off x="10098172" y="3511289"/>
            <a:ext cx="577402" cy="461665"/>
          </a:xfrm>
          <a:prstGeom prst="rect">
            <a:avLst/>
          </a:prstGeom>
          <a:noFill/>
        </p:spPr>
        <p:txBody>
          <a:bodyPr wrap="none" rtlCol="0">
            <a:spAutoFit/>
          </a:bodyPr>
          <a:lstStyle/>
          <a:p>
            <a:r>
              <a:rPr lang="en-US" altLang="en-US" sz="2400" dirty="0">
                <a:solidFill>
                  <a:srgbClr val="0BDB6E"/>
                </a:solidFill>
                <a:latin typeface="Arial" panose="020B0604020202020204" pitchFamily="34" charset="0"/>
                <a:cs typeface="Arial" panose="020B0604020202020204" pitchFamily="34" charset="0"/>
              </a:rPr>
              <a:t>Δ</a:t>
            </a:r>
            <a:r>
              <a:rPr lang="en-US" altLang="en-US" sz="2400" i="1" dirty="0">
                <a:solidFill>
                  <a:srgbClr val="0BDB6E"/>
                </a:solidFill>
                <a:latin typeface="Arial" panose="020B0604020202020204" pitchFamily="34" charset="0"/>
                <a:cs typeface="Arial" panose="020B0604020202020204" pitchFamily="34" charset="0"/>
              </a:rPr>
              <a:t>T</a:t>
            </a:r>
            <a:endParaRPr lang="en-GB" dirty="0">
              <a:solidFill>
                <a:srgbClr val="0BDB6E"/>
              </a:solidFill>
            </a:endParaRPr>
          </a:p>
        </p:txBody>
      </p:sp>
      <p:sp>
        <p:nvSpPr>
          <p:cNvPr id="6" name="TextBox 5">
            <a:extLst>
              <a:ext uri="{FF2B5EF4-FFF2-40B4-BE49-F238E27FC236}">
                <a16:creationId xmlns:a16="http://schemas.microsoft.com/office/drawing/2014/main" id="{FDD877F0-5940-4F29-AB42-A22A03F606FF}"/>
              </a:ext>
            </a:extLst>
          </p:cNvPr>
          <p:cNvSpPr txBox="1"/>
          <p:nvPr/>
        </p:nvSpPr>
        <p:spPr>
          <a:xfrm>
            <a:off x="2652272" y="2068695"/>
            <a:ext cx="1098378" cy="338554"/>
          </a:xfrm>
          <a:prstGeom prst="rect">
            <a:avLst/>
          </a:prstGeom>
          <a:noFill/>
        </p:spPr>
        <p:txBody>
          <a:bodyPr wrap="none" rtlCol="0">
            <a:spAutoFit/>
          </a:bodyPr>
          <a:lstStyle/>
          <a:p>
            <a:r>
              <a:rPr lang="en-GB" sz="1600" dirty="0">
                <a:solidFill>
                  <a:srgbClr val="000000"/>
                </a:solidFill>
              </a:rPr>
              <a:t>thermistor</a:t>
            </a:r>
          </a:p>
        </p:txBody>
      </p:sp>
      <p:sp>
        <p:nvSpPr>
          <p:cNvPr id="2744" name="TextBox 2743">
            <a:extLst>
              <a:ext uri="{FF2B5EF4-FFF2-40B4-BE49-F238E27FC236}">
                <a16:creationId xmlns:a16="http://schemas.microsoft.com/office/drawing/2014/main" id="{9A67D626-3AD0-41A9-BB0E-9C972FAC5AF3}"/>
              </a:ext>
            </a:extLst>
          </p:cNvPr>
          <p:cNvSpPr txBox="1"/>
          <p:nvPr/>
        </p:nvSpPr>
        <p:spPr>
          <a:xfrm>
            <a:off x="1557570" y="3830057"/>
            <a:ext cx="2055371" cy="338554"/>
          </a:xfrm>
          <a:prstGeom prst="rect">
            <a:avLst/>
          </a:prstGeom>
          <a:noFill/>
        </p:spPr>
        <p:txBody>
          <a:bodyPr wrap="none" rtlCol="0">
            <a:spAutoFit/>
          </a:bodyPr>
          <a:lstStyle/>
          <a:p>
            <a:r>
              <a:rPr lang="en-GB" sz="1600" dirty="0">
                <a:solidFill>
                  <a:srgbClr val="000000"/>
                </a:solidFill>
              </a:rPr>
              <a:t>calorimeter phantom</a:t>
            </a:r>
          </a:p>
        </p:txBody>
      </p:sp>
      <p:sp>
        <p:nvSpPr>
          <p:cNvPr id="2745" name="TextBox 2744">
            <a:extLst>
              <a:ext uri="{FF2B5EF4-FFF2-40B4-BE49-F238E27FC236}">
                <a16:creationId xmlns:a16="http://schemas.microsoft.com/office/drawing/2014/main" id="{225F183A-D33F-4F2A-AC7B-16027402462D}"/>
              </a:ext>
            </a:extLst>
          </p:cNvPr>
          <p:cNvSpPr txBox="1"/>
          <p:nvPr/>
        </p:nvSpPr>
        <p:spPr>
          <a:xfrm>
            <a:off x="830626" y="4436282"/>
            <a:ext cx="934871" cy="338554"/>
          </a:xfrm>
          <a:prstGeom prst="rect">
            <a:avLst/>
          </a:prstGeom>
          <a:noFill/>
        </p:spPr>
        <p:txBody>
          <a:bodyPr wrap="none" rtlCol="0">
            <a:spAutoFit/>
          </a:bodyPr>
          <a:lstStyle/>
          <a:p>
            <a:r>
              <a:rPr lang="en-GB" sz="1600" dirty="0">
                <a:solidFill>
                  <a:srgbClr val="000000"/>
                </a:solidFill>
              </a:rPr>
              <a:t>isolation</a:t>
            </a:r>
          </a:p>
        </p:txBody>
      </p:sp>
      <p:sp>
        <p:nvSpPr>
          <p:cNvPr id="2746" name="TextBox 2745">
            <a:extLst>
              <a:ext uri="{FF2B5EF4-FFF2-40B4-BE49-F238E27FC236}">
                <a16:creationId xmlns:a16="http://schemas.microsoft.com/office/drawing/2014/main" id="{FCF399DC-DC40-4A29-8288-C18EAD7AA05D}"/>
              </a:ext>
            </a:extLst>
          </p:cNvPr>
          <p:cNvSpPr txBox="1"/>
          <p:nvPr/>
        </p:nvSpPr>
        <p:spPr>
          <a:xfrm>
            <a:off x="6726965" y="2151294"/>
            <a:ext cx="1346844" cy="338554"/>
          </a:xfrm>
          <a:prstGeom prst="rect">
            <a:avLst/>
          </a:prstGeom>
          <a:noFill/>
        </p:spPr>
        <p:txBody>
          <a:bodyPr wrap="none" rtlCol="0">
            <a:spAutoFit/>
          </a:bodyPr>
          <a:lstStyle/>
          <a:p>
            <a:r>
              <a:rPr lang="en-GB" sz="1600" dirty="0">
                <a:solidFill>
                  <a:srgbClr val="000000"/>
                </a:solidFill>
              </a:rPr>
              <a:t>bridge circuit</a:t>
            </a:r>
          </a:p>
        </p:txBody>
      </p:sp>
      <p:sp>
        <p:nvSpPr>
          <p:cNvPr id="2747" name="TextBox 2746">
            <a:extLst>
              <a:ext uri="{FF2B5EF4-FFF2-40B4-BE49-F238E27FC236}">
                <a16:creationId xmlns:a16="http://schemas.microsoft.com/office/drawing/2014/main" id="{68BE52A2-2A5F-4E6B-A723-102951DBABCD}"/>
              </a:ext>
            </a:extLst>
          </p:cNvPr>
          <p:cNvSpPr txBox="1"/>
          <p:nvPr/>
        </p:nvSpPr>
        <p:spPr>
          <a:xfrm>
            <a:off x="8637375" y="2529938"/>
            <a:ext cx="1973617" cy="338554"/>
          </a:xfrm>
          <a:prstGeom prst="rect">
            <a:avLst/>
          </a:prstGeom>
          <a:noFill/>
        </p:spPr>
        <p:txBody>
          <a:bodyPr wrap="none" rtlCol="0">
            <a:spAutoFit/>
          </a:bodyPr>
          <a:lstStyle/>
          <a:p>
            <a:r>
              <a:rPr lang="en-GB" sz="1600" dirty="0">
                <a:solidFill>
                  <a:srgbClr val="000000"/>
                </a:solidFill>
              </a:rPr>
              <a:t>bridge output signal</a:t>
            </a:r>
          </a:p>
        </p:txBody>
      </p:sp>
    </p:spTree>
    <p:extLst>
      <p:ext uri="{BB962C8B-B14F-4D97-AF65-F5344CB8AC3E}">
        <p14:creationId xmlns:p14="http://schemas.microsoft.com/office/powerpoint/2010/main" val="380729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05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7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8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21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681"/>
                                        </p:tgtEl>
                                        <p:attrNameLst>
                                          <p:attrName>style.visibility</p:attrName>
                                        </p:attrNameLst>
                                      </p:cBhvr>
                                      <p:to>
                                        <p:strVal val="visible"/>
                                      </p:to>
                                    </p:set>
                                    <p:animEffect transition="in" filter="dissolve">
                                      <p:cBhvr>
                                        <p:cTn id="35" dur="500"/>
                                        <p:tgtEl>
                                          <p:spTgt spid="268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20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74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745"/>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746"/>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744"/>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0" grpId="0" animBg="1"/>
      <p:bldP spid="1203" grpId="0"/>
      <p:bldP spid="5" grpId="0"/>
      <p:bldP spid="6" grpId="0"/>
      <p:bldP spid="2744" grpId="0"/>
      <p:bldP spid="2745" grpId="0"/>
      <p:bldP spid="2746" grpId="0"/>
      <p:bldP spid="27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09954-59F0-435A-AFE0-F06635CFA5DF}"/>
              </a:ext>
            </a:extLst>
          </p:cNvPr>
          <p:cNvSpPr>
            <a:spLocks noGrp="1"/>
          </p:cNvSpPr>
          <p:nvPr>
            <p:ph type="title"/>
          </p:nvPr>
        </p:nvSpPr>
        <p:spPr/>
        <p:txBody>
          <a:bodyPr/>
          <a:lstStyle/>
          <a:p>
            <a:r>
              <a:rPr lang="en-GB" dirty="0"/>
              <a:t>Calibration in high energy beams</a:t>
            </a:r>
          </a:p>
        </p:txBody>
      </p:sp>
      <p:sp>
        <p:nvSpPr>
          <p:cNvPr id="3" name="Content Placeholder 2">
            <a:extLst>
              <a:ext uri="{FF2B5EF4-FFF2-40B4-BE49-F238E27FC236}">
                <a16:creationId xmlns:a16="http://schemas.microsoft.com/office/drawing/2014/main" id="{67F92706-71DC-4308-9CF9-D962764E5A24}"/>
              </a:ext>
            </a:extLst>
          </p:cNvPr>
          <p:cNvSpPr>
            <a:spLocks noGrp="1"/>
          </p:cNvSpPr>
          <p:nvPr>
            <p:ph idx="1"/>
          </p:nvPr>
        </p:nvSpPr>
        <p:spPr>
          <a:xfrm>
            <a:off x="391486" y="1019175"/>
            <a:ext cx="5272746" cy="4525664"/>
          </a:xfrm>
        </p:spPr>
        <p:txBody>
          <a:bodyPr/>
          <a:lstStyle/>
          <a:p>
            <a:pPr marL="0" indent="0">
              <a:buNone/>
            </a:pPr>
            <a:r>
              <a:rPr lang="en-US" sz="1800" b="1" u="sng" dirty="0">
                <a:solidFill>
                  <a:srgbClr val="333333"/>
                </a:solidFill>
                <a:effectLst/>
                <a:latin typeface="Segoe UI" panose="020B0502040204020203" pitchFamily="34" charset="0"/>
                <a:ea typeface="Times New Roman" panose="02020603050405020304" pitchFamily="18" charset="0"/>
              </a:rPr>
              <a:t>For high-energy photon &amp; electron beams</a:t>
            </a:r>
            <a:r>
              <a:rPr lang="en-US" sz="1800" u="sng" dirty="0">
                <a:solidFill>
                  <a:srgbClr val="333333"/>
                </a:solidFill>
                <a:effectLst/>
                <a:latin typeface="Segoe UI" panose="020B0502040204020203" pitchFamily="34" charset="0"/>
                <a:ea typeface="Times New Roman" panose="02020603050405020304" pitchFamily="18" charset="0"/>
              </a:rPr>
              <a:t>:</a:t>
            </a:r>
          </a:p>
          <a:p>
            <a:pPr marL="0" indent="0">
              <a:buNone/>
            </a:pPr>
            <a:r>
              <a:rPr lang="en-US" sz="1800" dirty="0">
                <a:solidFill>
                  <a:srgbClr val="333333"/>
                </a:solidFill>
                <a:effectLst/>
                <a:latin typeface="Segoe UI" panose="020B0502040204020203" pitchFamily="34" charset="0"/>
                <a:ea typeface="Times New Roman" panose="02020603050405020304" pitchFamily="18" charset="0"/>
              </a:rPr>
              <a:t>calibrations based on a primary standard calorimeters for the direct determination of absorbed dose to water with uncertainties on reference dosimetry of:</a:t>
            </a:r>
          </a:p>
          <a:p>
            <a:pPr>
              <a:buClrTx/>
            </a:pPr>
            <a:r>
              <a:rPr lang="en-GB" sz="1800" dirty="0">
                <a:solidFill>
                  <a:srgbClr val="333333"/>
                </a:solidFill>
                <a:effectLst/>
                <a:latin typeface="Segoe UI" panose="020B0502040204020203" pitchFamily="34" charset="0"/>
                <a:ea typeface="Times New Roman" panose="02020603050405020304" pitchFamily="18" charset="0"/>
              </a:rPr>
              <a:t>0.65% (k=1) for photons</a:t>
            </a:r>
          </a:p>
          <a:p>
            <a:pPr>
              <a:buClrTx/>
            </a:pPr>
            <a:r>
              <a:rPr lang="en-GB" sz="1800" dirty="0">
                <a:solidFill>
                  <a:srgbClr val="333333"/>
                </a:solidFill>
                <a:effectLst/>
                <a:latin typeface="Segoe UI" panose="020B0502040204020203" pitchFamily="34" charset="0"/>
                <a:ea typeface="Times New Roman" panose="02020603050405020304" pitchFamily="18" charset="0"/>
              </a:rPr>
              <a:t>0.75% (k=1) for electrons</a:t>
            </a:r>
            <a:endParaRPr lang="en-US" sz="1800" dirty="0">
              <a:solidFill>
                <a:srgbClr val="333333"/>
              </a:solidFill>
              <a:effectLst/>
              <a:latin typeface="Segoe UI" panose="020B0502040204020203" pitchFamily="34" charset="0"/>
              <a:ea typeface="Times New Roman" panose="02020603050405020304" pitchFamily="18" charset="0"/>
            </a:endParaRPr>
          </a:p>
          <a:p>
            <a:pPr marL="0" indent="0">
              <a:buNone/>
            </a:pPr>
            <a:endParaRPr lang="en-GB" dirty="0"/>
          </a:p>
        </p:txBody>
      </p:sp>
      <p:sp>
        <p:nvSpPr>
          <p:cNvPr id="4" name="Slide Number Placeholder 3">
            <a:extLst>
              <a:ext uri="{FF2B5EF4-FFF2-40B4-BE49-F238E27FC236}">
                <a16:creationId xmlns:a16="http://schemas.microsoft.com/office/drawing/2014/main" id="{98B53951-0DB0-4F97-A8F6-01F029C9AFCF}"/>
              </a:ext>
            </a:extLst>
          </p:cNvPr>
          <p:cNvSpPr>
            <a:spLocks noGrp="1"/>
          </p:cNvSpPr>
          <p:nvPr>
            <p:ph type="sldNum" sz="quarter" idx="12"/>
          </p:nvPr>
        </p:nvSpPr>
        <p:spPr/>
        <p:txBody>
          <a:bodyPr/>
          <a:lstStyle/>
          <a:p>
            <a:pPr>
              <a:defRPr/>
            </a:pPr>
            <a:fld id="{3D93CD89-4241-4413-B0EE-2CCD4382CCAF}" type="slidenum">
              <a:rPr lang="en-GB" altLang="en-US" smtClean="0"/>
              <a:pPr>
                <a:defRPr/>
              </a:pPr>
              <a:t>3</a:t>
            </a:fld>
            <a:endParaRPr lang="en-GB" altLang="en-US" dirty="0"/>
          </a:p>
        </p:txBody>
      </p:sp>
      <p:grpSp>
        <p:nvGrpSpPr>
          <p:cNvPr id="10" name="Group 9">
            <a:extLst>
              <a:ext uri="{FF2B5EF4-FFF2-40B4-BE49-F238E27FC236}">
                <a16:creationId xmlns:a16="http://schemas.microsoft.com/office/drawing/2014/main" id="{CF8A448E-56DC-4530-9957-0F159E1DD150}"/>
              </a:ext>
            </a:extLst>
          </p:cNvPr>
          <p:cNvGrpSpPr/>
          <p:nvPr/>
        </p:nvGrpSpPr>
        <p:grpSpPr>
          <a:xfrm>
            <a:off x="5854905" y="1084663"/>
            <a:ext cx="5756613" cy="3725564"/>
            <a:chOff x="5149512" y="1400175"/>
            <a:chExt cx="5756613" cy="3725564"/>
          </a:xfrm>
        </p:grpSpPr>
        <p:pic>
          <p:nvPicPr>
            <p:cNvPr id="6" name="Picture 5">
              <a:extLst>
                <a:ext uri="{FF2B5EF4-FFF2-40B4-BE49-F238E27FC236}">
                  <a16:creationId xmlns:a16="http://schemas.microsoft.com/office/drawing/2014/main" id="{E7029B96-9C14-41E4-B028-F47CBC5E8096}"/>
                </a:ext>
              </a:extLst>
            </p:cNvPr>
            <p:cNvPicPr>
              <a:picLocks noChangeAspect="1"/>
            </p:cNvPicPr>
            <p:nvPr/>
          </p:nvPicPr>
          <p:blipFill rotWithShape="1">
            <a:blip r:embed="rId3"/>
            <a:srcRect r="494" b="14513"/>
            <a:stretch/>
          </p:blipFill>
          <p:spPr>
            <a:xfrm>
              <a:off x="5149512" y="1400175"/>
              <a:ext cx="5756613" cy="3725564"/>
            </a:xfrm>
            <a:prstGeom prst="rect">
              <a:avLst/>
            </a:prstGeom>
          </p:spPr>
        </p:pic>
        <p:sp>
          <p:nvSpPr>
            <p:cNvPr id="7" name="Arrow: Right 6">
              <a:extLst>
                <a:ext uri="{FF2B5EF4-FFF2-40B4-BE49-F238E27FC236}">
                  <a16:creationId xmlns:a16="http://schemas.microsoft.com/office/drawing/2014/main" id="{E17A4B22-70EF-40CE-A1F6-7D0410276D90}"/>
                </a:ext>
              </a:extLst>
            </p:cNvPr>
            <p:cNvSpPr/>
            <p:nvPr/>
          </p:nvSpPr>
          <p:spPr bwMode="auto">
            <a:xfrm rot="11034107">
              <a:off x="9623538" y="3337170"/>
              <a:ext cx="986285" cy="323850"/>
            </a:xfrm>
            <a:prstGeom prst="rightArrow">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ea typeface="ヒラギノ角ゴ Pro W3" pitchFamily="28" charset="-128"/>
              </a:endParaRPr>
            </a:p>
          </p:txBody>
        </p:sp>
        <p:sp>
          <p:nvSpPr>
            <p:cNvPr id="8" name="TextBox 7">
              <a:extLst>
                <a:ext uri="{FF2B5EF4-FFF2-40B4-BE49-F238E27FC236}">
                  <a16:creationId xmlns:a16="http://schemas.microsoft.com/office/drawing/2014/main" id="{F4980134-B6E4-4C01-8834-7DC5D2F3D530}"/>
                </a:ext>
              </a:extLst>
            </p:cNvPr>
            <p:cNvSpPr txBox="1"/>
            <p:nvPr/>
          </p:nvSpPr>
          <p:spPr>
            <a:xfrm rot="302761">
              <a:off x="9631718" y="3744348"/>
              <a:ext cx="1160599" cy="461665"/>
            </a:xfrm>
            <a:prstGeom prst="rect">
              <a:avLst/>
            </a:prstGeom>
            <a:solidFill>
              <a:srgbClr val="000000"/>
            </a:solidFill>
          </p:spPr>
          <p:txBody>
            <a:bodyPr wrap="square" rtlCol="0">
              <a:spAutoFit/>
            </a:bodyPr>
            <a:lstStyle/>
            <a:p>
              <a:pPr algn="ctr"/>
              <a:r>
                <a:rPr lang="en-GB" b="1" dirty="0">
                  <a:solidFill>
                    <a:srgbClr val="FFC000"/>
                  </a:solidFill>
                </a:rPr>
                <a:t>X-rays</a:t>
              </a:r>
            </a:p>
          </p:txBody>
        </p:sp>
      </p:grpSp>
      <p:pic>
        <p:nvPicPr>
          <p:cNvPr id="9" name="Picture 8">
            <a:extLst>
              <a:ext uri="{FF2B5EF4-FFF2-40B4-BE49-F238E27FC236}">
                <a16:creationId xmlns:a16="http://schemas.microsoft.com/office/drawing/2014/main" id="{E26A49EC-1BC8-4E11-A9C8-7CAFCA423EE4}"/>
              </a:ext>
            </a:extLst>
          </p:cNvPr>
          <p:cNvPicPr>
            <a:picLocks noChangeAspect="1"/>
          </p:cNvPicPr>
          <p:nvPr/>
        </p:nvPicPr>
        <p:blipFill>
          <a:blip r:embed="rId4"/>
          <a:stretch>
            <a:fillRect/>
          </a:stretch>
        </p:blipFill>
        <p:spPr>
          <a:xfrm>
            <a:off x="446628" y="3429000"/>
            <a:ext cx="4477302" cy="3220269"/>
          </a:xfrm>
          <a:prstGeom prst="rect">
            <a:avLst/>
          </a:prstGeom>
        </p:spPr>
      </p:pic>
      <p:sp>
        <p:nvSpPr>
          <p:cNvPr id="11" name="TextBox 10">
            <a:extLst>
              <a:ext uri="{FF2B5EF4-FFF2-40B4-BE49-F238E27FC236}">
                <a16:creationId xmlns:a16="http://schemas.microsoft.com/office/drawing/2014/main" id="{FC1C942C-E9BE-4618-9036-81534034A0DB}"/>
              </a:ext>
            </a:extLst>
          </p:cNvPr>
          <p:cNvSpPr txBox="1"/>
          <p:nvPr/>
        </p:nvSpPr>
        <p:spPr>
          <a:xfrm>
            <a:off x="773922" y="3519968"/>
            <a:ext cx="3822713" cy="461665"/>
          </a:xfrm>
          <a:prstGeom prst="rect">
            <a:avLst/>
          </a:prstGeom>
          <a:noFill/>
        </p:spPr>
        <p:txBody>
          <a:bodyPr wrap="none" rtlCol="0">
            <a:spAutoFit/>
          </a:bodyPr>
          <a:lstStyle/>
          <a:p>
            <a:r>
              <a:rPr lang="en-GB" b="1" dirty="0">
                <a:solidFill>
                  <a:schemeClr val="bg1"/>
                </a:solidFill>
                <a:effectLst>
                  <a:outerShdw blurRad="38100" dist="38100" dir="2700000" algn="tl">
                    <a:srgbClr val="000000">
                      <a:alpha val="43137"/>
                    </a:srgbClr>
                  </a:outerShdw>
                </a:effectLst>
              </a:rPr>
              <a:t>NPL electron calorimeter</a:t>
            </a:r>
          </a:p>
        </p:txBody>
      </p:sp>
      <p:sp>
        <p:nvSpPr>
          <p:cNvPr id="12" name="TextBox 11">
            <a:extLst>
              <a:ext uri="{FF2B5EF4-FFF2-40B4-BE49-F238E27FC236}">
                <a16:creationId xmlns:a16="http://schemas.microsoft.com/office/drawing/2014/main" id="{46217507-2526-46D0-81BE-D20C1F385F30}"/>
              </a:ext>
            </a:extLst>
          </p:cNvPr>
          <p:cNvSpPr txBox="1"/>
          <p:nvPr/>
        </p:nvSpPr>
        <p:spPr>
          <a:xfrm>
            <a:off x="6413705" y="1274713"/>
            <a:ext cx="3665619" cy="461665"/>
          </a:xfrm>
          <a:prstGeom prst="rect">
            <a:avLst/>
          </a:prstGeom>
          <a:noFill/>
        </p:spPr>
        <p:txBody>
          <a:bodyPr wrap="none" rtlCol="0">
            <a:spAutoFit/>
          </a:bodyPr>
          <a:lstStyle/>
          <a:p>
            <a:r>
              <a:rPr lang="en-GB" b="1" dirty="0">
                <a:solidFill>
                  <a:srgbClr val="000000"/>
                </a:solidFill>
                <a:effectLst>
                  <a:outerShdw blurRad="38100" dist="38100" dir="2700000" algn="tl">
                    <a:srgbClr val="000000">
                      <a:alpha val="43137"/>
                    </a:srgbClr>
                  </a:outerShdw>
                </a:effectLst>
              </a:rPr>
              <a:t>NPL photon calorimeter</a:t>
            </a:r>
          </a:p>
        </p:txBody>
      </p:sp>
    </p:spTree>
    <p:extLst>
      <p:ext uri="{BB962C8B-B14F-4D97-AF65-F5344CB8AC3E}">
        <p14:creationId xmlns:p14="http://schemas.microsoft.com/office/powerpoint/2010/main" val="711917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09954-59F0-435A-AFE0-F06635CFA5DF}"/>
              </a:ext>
            </a:extLst>
          </p:cNvPr>
          <p:cNvSpPr>
            <a:spLocks noGrp="1"/>
          </p:cNvSpPr>
          <p:nvPr>
            <p:ph type="title"/>
          </p:nvPr>
        </p:nvSpPr>
        <p:spPr/>
        <p:txBody>
          <a:bodyPr/>
          <a:lstStyle/>
          <a:p>
            <a:r>
              <a:rPr lang="en-GB" dirty="0"/>
              <a:t>Calibration in proton beams</a:t>
            </a:r>
          </a:p>
        </p:txBody>
      </p:sp>
      <p:sp>
        <p:nvSpPr>
          <p:cNvPr id="3" name="Content Placeholder 2">
            <a:extLst>
              <a:ext uri="{FF2B5EF4-FFF2-40B4-BE49-F238E27FC236}">
                <a16:creationId xmlns:a16="http://schemas.microsoft.com/office/drawing/2014/main" id="{67F92706-71DC-4308-9CF9-D962764E5A24}"/>
              </a:ext>
            </a:extLst>
          </p:cNvPr>
          <p:cNvSpPr>
            <a:spLocks noGrp="1"/>
          </p:cNvSpPr>
          <p:nvPr>
            <p:ph idx="1"/>
          </p:nvPr>
        </p:nvSpPr>
        <p:spPr/>
        <p:txBody>
          <a:bodyPr/>
          <a:lstStyle/>
          <a:p>
            <a:endParaRPr lang="en-GB" dirty="0"/>
          </a:p>
        </p:txBody>
      </p:sp>
      <p:sp>
        <p:nvSpPr>
          <p:cNvPr id="4" name="Slide Number Placeholder 3">
            <a:extLst>
              <a:ext uri="{FF2B5EF4-FFF2-40B4-BE49-F238E27FC236}">
                <a16:creationId xmlns:a16="http://schemas.microsoft.com/office/drawing/2014/main" id="{98B53951-0DB0-4F97-A8F6-01F029C9AFCF}"/>
              </a:ext>
            </a:extLst>
          </p:cNvPr>
          <p:cNvSpPr>
            <a:spLocks noGrp="1"/>
          </p:cNvSpPr>
          <p:nvPr>
            <p:ph type="sldNum" sz="quarter" idx="12"/>
          </p:nvPr>
        </p:nvSpPr>
        <p:spPr/>
        <p:txBody>
          <a:bodyPr/>
          <a:lstStyle/>
          <a:p>
            <a:pPr>
              <a:defRPr/>
            </a:pPr>
            <a:fld id="{3D93CD89-4241-4413-B0EE-2CCD4382CCAF}" type="slidenum">
              <a:rPr lang="en-GB" altLang="en-US" smtClean="0"/>
              <a:pPr>
                <a:defRPr/>
              </a:pPr>
              <a:t>4</a:t>
            </a:fld>
            <a:endParaRPr lang="en-GB" altLang="en-US" dirty="0"/>
          </a:p>
        </p:txBody>
      </p:sp>
    </p:spTree>
    <p:extLst>
      <p:ext uri="{BB962C8B-B14F-4D97-AF65-F5344CB8AC3E}">
        <p14:creationId xmlns:p14="http://schemas.microsoft.com/office/powerpoint/2010/main" val="2082358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B0E77-5193-498C-AA68-C0748C928FD1}"/>
              </a:ext>
            </a:extLst>
          </p:cNvPr>
          <p:cNvSpPr>
            <a:spLocks noGrp="1"/>
          </p:cNvSpPr>
          <p:nvPr>
            <p:ph type="title"/>
          </p:nvPr>
        </p:nvSpPr>
        <p:spPr>
          <a:xfrm>
            <a:off x="254726" y="208372"/>
            <a:ext cx="9965528" cy="845366"/>
          </a:xfrm>
        </p:spPr>
        <p:txBody>
          <a:bodyPr>
            <a:noAutofit/>
          </a:bodyPr>
          <a:lstStyle/>
          <a:p>
            <a:r>
              <a:rPr lang="en-US" b="1" dirty="0">
                <a:cs typeface="Arial" panose="020B0604020202020204" pitchFamily="34" charset="0"/>
              </a:rPr>
              <a:t>World’s 1</a:t>
            </a:r>
            <a:r>
              <a:rPr lang="en-US" b="1" baseline="30000" dirty="0">
                <a:cs typeface="Arial" panose="020B0604020202020204" pitchFamily="34" charset="0"/>
              </a:rPr>
              <a:t>st</a:t>
            </a:r>
            <a:r>
              <a:rPr lang="en-US" b="1" dirty="0">
                <a:cs typeface="Arial" panose="020B0604020202020204" pitchFamily="34" charset="0"/>
              </a:rPr>
              <a:t> Primary-Standard </a:t>
            </a:r>
            <a:r>
              <a:rPr lang="en-US" dirty="0">
                <a:cs typeface="Arial" panose="020B0604020202020204" pitchFamily="34" charset="0"/>
              </a:rPr>
              <a:t>C</a:t>
            </a:r>
            <a:r>
              <a:rPr lang="en-US" b="1" dirty="0">
                <a:cs typeface="Arial" panose="020B0604020202020204" pitchFamily="34" charset="0"/>
              </a:rPr>
              <a:t>alorimeter for Protons</a:t>
            </a:r>
          </a:p>
        </p:txBody>
      </p:sp>
      <p:pic>
        <p:nvPicPr>
          <p:cNvPr id="27" name="Picture 26">
            <a:extLst>
              <a:ext uri="{FF2B5EF4-FFF2-40B4-BE49-F238E27FC236}">
                <a16:creationId xmlns:a16="http://schemas.microsoft.com/office/drawing/2014/main" id="{346EB64F-EBB4-42CB-A548-5307810414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934" t="34911" r="29138" b="26848"/>
          <a:stretch/>
        </p:blipFill>
        <p:spPr bwMode="auto">
          <a:xfrm>
            <a:off x="254725" y="3024886"/>
            <a:ext cx="4016683" cy="2474683"/>
          </a:xfrm>
          <a:prstGeom prst="rect">
            <a:avLst/>
          </a:prstGeom>
          <a:noFill/>
          <a:ln>
            <a:noFill/>
          </a:ln>
          <a:extLst>
            <a:ext uri="{53640926-AAD7-44d8-BBD7-CCE9431645EC}">
              <a14:shadowObscured xmlns=""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pic>
        <p:nvPicPr>
          <p:cNvPr id="83" name="Content Placeholder 3">
            <a:extLst>
              <a:ext uri="{FF2B5EF4-FFF2-40B4-BE49-F238E27FC236}">
                <a16:creationId xmlns:a16="http://schemas.microsoft.com/office/drawing/2014/main" id="{7DCBFCD5-A91B-4E26-92AE-ECB9B8F16D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035" b="58928"/>
          <a:stretch/>
        </p:blipFill>
        <p:spPr bwMode="auto">
          <a:xfrm>
            <a:off x="4519636" y="3064040"/>
            <a:ext cx="3010280" cy="211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9F4B94C-639D-B50F-E9AA-80F1965EC5FB}"/>
              </a:ext>
            </a:extLst>
          </p:cNvPr>
          <p:cNvSpPr txBox="1"/>
          <p:nvPr/>
        </p:nvSpPr>
        <p:spPr>
          <a:xfrm>
            <a:off x="254725" y="1674753"/>
            <a:ext cx="10980516"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Tx/>
            </a:pPr>
            <a:r>
              <a:rPr lang="en-GB" sz="2000" b="1" dirty="0">
                <a:solidFill>
                  <a:srgbClr val="002060"/>
                </a:solidFill>
                <a:latin typeface="Arial"/>
                <a:ea typeface="+mn-ea"/>
                <a:cs typeface="Arial"/>
              </a:rPr>
              <a:t>Graphite calorimeter </a:t>
            </a:r>
          </a:p>
          <a:p>
            <a:pPr marL="342900" indent="-342900">
              <a:buClrTx/>
              <a:buFont typeface="Wingdings" panose="05000000000000000000" pitchFamily="2" charset="2"/>
              <a:buChar char="§"/>
            </a:pPr>
            <a:r>
              <a:rPr lang="en-GB" sz="2000" dirty="0">
                <a:solidFill>
                  <a:srgbClr val="002060"/>
                </a:solidFill>
              </a:rPr>
              <a:t>Originally developed for use with conventional proton beams, </a:t>
            </a:r>
          </a:p>
          <a:p>
            <a:pPr marL="342900" indent="-342900">
              <a:buClrTx/>
              <a:buFont typeface="Wingdings" panose="05000000000000000000" pitchFamily="2" charset="2"/>
              <a:buChar char="§"/>
            </a:pPr>
            <a:r>
              <a:rPr lang="en-GB" sz="2000" dirty="0">
                <a:solidFill>
                  <a:srgbClr val="002060"/>
                </a:solidFill>
              </a:rPr>
              <a:t>Consists of graphite discs arranged in a nested construction, maintained under vacuum</a:t>
            </a:r>
          </a:p>
          <a:p>
            <a:pPr algn="just">
              <a:buChar char="•"/>
            </a:pPr>
            <a:endParaRPr lang="en-GB" sz="2000" dirty="0">
              <a:latin typeface="Arial"/>
              <a:ea typeface="+mn-ea"/>
              <a:cs typeface="Arial"/>
            </a:endParaRPr>
          </a:p>
          <a:p>
            <a:pPr algn="just">
              <a:buChar char="•"/>
            </a:pPr>
            <a:endParaRPr lang="en-GB" sz="2000" dirty="0">
              <a:ea typeface="+mn-ea"/>
              <a:cs typeface="Arial"/>
            </a:endParaRPr>
          </a:p>
        </p:txBody>
      </p:sp>
    </p:spTree>
    <p:custDataLst>
      <p:tags r:id="rId1"/>
    </p:custDataLst>
    <p:extLst>
      <p:ext uri="{BB962C8B-B14F-4D97-AF65-F5344CB8AC3E}">
        <p14:creationId xmlns:p14="http://schemas.microsoft.com/office/powerpoint/2010/main" val="1010657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B0E77-5193-498C-AA68-C0748C928FD1}"/>
              </a:ext>
            </a:extLst>
          </p:cNvPr>
          <p:cNvSpPr>
            <a:spLocks noGrp="1"/>
          </p:cNvSpPr>
          <p:nvPr>
            <p:ph type="title"/>
          </p:nvPr>
        </p:nvSpPr>
        <p:spPr>
          <a:xfrm>
            <a:off x="254726" y="208372"/>
            <a:ext cx="9965528" cy="845366"/>
          </a:xfrm>
        </p:spPr>
        <p:txBody>
          <a:bodyPr>
            <a:noAutofit/>
          </a:bodyPr>
          <a:lstStyle/>
          <a:p>
            <a:r>
              <a:rPr lang="en-US" b="1" dirty="0">
                <a:cs typeface="Arial" panose="020B0604020202020204" pitchFamily="34" charset="0"/>
              </a:rPr>
              <a:t>World’s 1</a:t>
            </a:r>
            <a:r>
              <a:rPr lang="en-US" b="1" baseline="30000" dirty="0">
                <a:cs typeface="Arial" panose="020B0604020202020204" pitchFamily="34" charset="0"/>
              </a:rPr>
              <a:t>st</a:t>
            </a:r>
            <a:r>
              <a:rPr lang="en-US" b="1" dirty="0">
                <a:cs typeface="Arial" panose="020B0604020202020204" pitchFamily="34" charset="0"/>
              </a:rPr>
              <a:t> Primary-Standard </a:t>
            </a:r>
            <a:r>
              <a:rPr lang="en-US" dirty="0">
                <a:cs typeface="Arial" panose="020B0604020202020204" pitchFamily="34" charset="0"/>
              </a:rPr>
              <a:t>C</a:t>
            </a:r>
            <a:r>
              <a:rPr lang="en-US" b="1" dirty="0">
                <a:cs typeface="Arial" panose="020B0604020202020204" pitchFamily="34" charset="0"/>
              </a:rPr>
              <a:t>alorimeter for Protons</a:t>
            </a:r>
          </a:p>
        </p:txBody>
      </p:sp>
      <p:pic>
        <p:nvPicPr>
          <p:cNvPr id="27" name="Picture 26">
            <a:extLst>
              <a:ext uri="{FF2B5EF4-FFF2-40B4-BE49-F238E27FC236}">
                <a16:creationId xmlns:a16="http://schemas.microsoft.com/office/drawing/2014/main" id="{346EB64F-EBB4-42CB-A548-5307810414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934" t="34911" r="29138" b="26848"/>
          <a:stretch/>
        </p:blipFill>
        <p:spPr bwMode="auto">
          <a:xfrm>
            <a:off x="254725" y="3024886"/>
            <a:ext cx="4016683" cy="2474683"/>
          </a:xfrm>
          <a:prstGeom prst="rect">
            <a:avLst/>
          </a:prstGeom>
          <a:noFill/>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xmlns=""/>
            </a:ext>
          </a:extLst>
        </p:spPr>
      </p:pic>
      <p:pic>
        <p:nvPicPr>
          <p:cNvPr id="83" name="Content Placeholder 3">
            <a:extLst>
              <a:ext uri="{FF2B5EF4-FFF2-40B4-BE49-F238E27FC236}">
                <a16:creationId xmlns:a16="http://schemas.microsoft.com/office/drawing/2014/main" id="{7DCBFCD5-A91B-4E26-92AE-ECB9B8F16D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035" b="58928"/>
          <a:stretch/>
        </p:blipFill>
        <p:spPr bwMode="auto">
          <a:xfrm>
            <a:off x="4519636" y="3064040"/>
            <a:ext cx="3010280" cy="211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654D18C-B842-4354-9130-09AADF2CD011}"/>
                  </a:ext>
                </a:extLst>
              </p:cNvPr>
              <p:cNvSpPr/>
              <p:nvPr/>
            </p:nvSpPr>
            <p:spPr>
              <a:xfrm>
                <a:off x="8207341" y="1311272"/>
                <a:ext cx="2012912" cy="523220"/>
              </a:xfrm>
              <a:prstGeom prst="rect">
                <a:avLst/>
              </a:prstGeom>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altLang="en-US" sz="2800" i="1" dirty="0">
                          <a:solidFill>
                            <a:srgbClr val="000000"/>
                          </a:solidFill>
                        </a:rPr>
                        <m:t>D</m:t>
                      </m:r>
                      <m:r>
                        <m:rPr>
                          <m:nor/>
                        </m:rPr>
                        <a:rPr lang="en-US" altLang="en-US" sz="2800" dirty="0">
                          <a:solidFill>
                            <a:srgbClr val="000000"/>
                          </a:solidFill>
                        </a:rPr>
                        <m:t>=</m:t>
                      </m:r>
                      <m:r>
                        <m:rPr>
                          <m:nor/>
                        </m:rPr>
                        <a:rPr lang="en-US" altLang="en-US" sz="2800" i="1" dirty="0">
                          <a:solidFill>
                            <a:srgbClr val="000000"/>
                          </a:solidFill>
                        </a:rPr>
                        <m:t>c</m:t>
                      </m:r>
                      <m:r>
                        <m:rPr>
                          <m:nor/>
                        </m:rPr>
                        <a:rPr lang="en-US" altLang="en-US" sz="2800" dirty="0">
                          <a:solidFill>
                            <a:srgbClr val="000000"/>
                          </a:solidFill>
                          <a:cs typeface="Arial" panose="020B0604020202020204" pitchFamily="34" charset="0"/>
                        </a:rPr>
                        <m:t>·</m:t>
                      </m:r>
                      <m:r>
                        <m:rPr>
                          <m:nor/>
                        </m:rPr>
                        <a:rPr lang="en-US" altLang="en-US" sz="2800" dirty="0">
                          <a:solidFill>
                            <a:srgbClr val="000000"/>
                          </a:solidFill>
                          <a:cs typeface="Arial" panose="020B0604020202020204" pitchFamily="34" charset="0"/>
                        </a:rPr>
                        <m:t>Δ</m:t>
                      </m:r>
                      <m:r>
                        <m:rPr>
                          <m:nor/>
                        </m:rPr>
                        <a:rPr lang="en-US" altLang="en-US" sz="2800" i="1" dirty="0">
                          <a:solidFill>
                            <a:srgbClr val="000000"/>
                          </a:solidFill>
                          <a:cs typeface="Arial" panose="020B0604020202020204" pitchFamily="34" charset="0"/>
                        </a:rPr>
                        <m:t>T</m:t>
                      </m:r>
                    </m:oMath>
                  </m:oMathPara>
                </a14:m>
                <a:endParaRPr lang="en-US" altLang="en-US" sz="1600" i="1" dirty="0">
                  <a:solidFill>
                    <a:srgbClr val="000000"/>
                  </a:solidFill>
                  <a:latin typeface="Times New Roman" panose="02020603050405020304" pitchFamily="18" charset="0"/>
                </a:endParaRPr>
              </a:p>
            </p:txBody>
          </p:sp>
        </mc:Choice>
        <mc:Fallback xmlns="">
          <p:sp>
            <p:nvSpPr>
              <p:cNvPr id="7" name="Rectangle 6">
                <a:extLst>
                  <a:ext uri="{FF2B5EF4-FFF2-40B4-BE49-F238E27FC236}">
                    <a16:creationId xmlns:a16="http://schemas.microsoft.com/office/drawing/2014/main" id="{3654D18C-B842-4354-9130-09AADF2CD011}"/>
                  </a:ext>
                </a:extLst>
              </p:cNvPr>
              <p:cNvSpPr>
                <a:spLocks noRot="1" noChangeAspect="1" noMove="1" noResize="1" noEditPoints="1" noAdjustHandles="1" noChangeArrowheads="1" noChangeShapeType="1" noTextEdit="1"/>
              </p:cNvSpPr>
              <p:nvPr/>
            </p:nvSpPr>
            <p:spPr>
              <a:xfrm>
                <a:off x="8207341" y="1311272"/>
                <a:ext cx="2012912" cy="523220"/>
              </a:xfrm>
              <a:prstGeom prst="rect">
                <a:avLst/>
              </a:prstGeom>
              <a:blipFill>
                <a:blip r:embed="rId6"/>
                <a:stretch>
                  <a:fillRect/>
                </a:stretch>
              </a:blipFill>
              <a:ln>
                <a:solidFill>
                  <a:schemeClr val="tx1"/>
                </a:solidFill>
              </a:ln>
            </p:spPr>
            <p:txBody>
              <a:bodyPr/>
              <a:lstStyle/>
              <a:p>
                <a:r>
                  <a:rPr lang="en-GB">
                    <a:noFill/>
                  </a:rPr>
                  <a:t> </a:t>
                </a:r>
              </a:p>
            </p:txBody>
          </p:sp>
        </mc:Fallback>
      </mc:AlternateContent>
      <p:sp>
        <p:nvSpPr>
          <p:cNvPr id="8" name="TextBox 7">
            <a:extLst>
              <a:ext uri="{FF2B5EF4-FFF2-40B4-BE49-F238E27FC236}">
                <a16:creationId xmlns:a16="http://schemas.microsoft.com/office/drawing/2014/main" id="{4020A3D5-5E5F-485A-B16B-8952690D77ED}"/>
              </a:ext>
            </a:extLst>
          </p:cNvPr>
          <p:cNvSpPr txBox="1"/>
          <p:nvPr/>
        </p:nvSpPr>
        <p:spPr>
          <a:xfrm>
            <a:off x="254725" y="1674753"/>
            <a:ext cx="10980516"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Tx/>
            </a:pPr>
            <a:r>
              <a:rPr lang="en-GB" sz="2000" b="1" dirty="0">
                <a:solidFill>
                  <a:srgbClr val="002060"/>
                </a:solidFill>
                <a:latin typeface="Arial"/>
                <a:ea typeface="+mn-ea"/>
                <a:cs typeface="Arial"/>
              </a:rPr>
              <a:t>Graphite calorimeter </a:t>
            </a:r>
          </a:p>
          <a:p>
            <a:pPr marL="342900" indent="-342900">
              <a:buClrTx/>
              <a:buFont typeface="Wingdings" panose="05000000000000000000" pitchFamily="2" charset="2"/>
              <a:buChar char="§"/>
            </a:pPr>
            <a:r>
              <a:rPr lang="en-GB" sz="2000" dirty="0">
                <a:solidFill>
                  <a:srgbClr val="002060"/>
                </a:solidFill>
              </a:rPr>
              <a:t>Originally developed for use with conventional proton beams, </a:t>
            </a:r>
          </a:p>
          <a:p>
            <a:pPr marL="342900" indent="-342900">
              <a:buClrTx/>
              <a:buFont typeface="Wingdings" panose="05000000000000000000" pitchFamily="2" charset="2"/>
              <a:buChar char="§"/>
            </a:pPr>
            <a:r>
              <a:rPr lang="en-GB" sz="2000" dirty="0">
                <a:solidFill>
                  <a:srgbClr val="002060"/>
                </a:solidFill>
              </a:rPr>
              <a:t>Consists of graphite discs arranged in a nested construction, maintained under vacuum</a:t>
            </a:r>
          </a:p>
          <a:p>
            <a:pPr algn="just">
              <a:buChar char="•"/>
            </a:pPr>
            <a:endParaRPr lang="en-GB" sz="2000" dirty="0">
              <a:latin typeface="Arial"/>
              <a:ea typeface="+mn-ea"/>
              <a:cs typeface="Arial"/>
            </a:endParaRPr>
          </a:p>
          <a:p>
            <a:pPr algn="just">
              <a:buChar char="•"/>
            </a:pPr>
            <a:endParaRPr lang="en-GB" sz="2000" dirty="0">
              <a:ea typeface="+mn-ea"/>
              <a:cs typeface="Arial"/>
            </a:endParaRPr>
          </a:p>
        </p:txBody>
      </p:sp>
    </p:spTree>
    <p:custDataLst>
      <p:tags r:id="rId1"/>
    </p:custDataLst>
    <p:extLst>
      <p:ext uri="{BB962C8B-B14F-4D97-AF65-F5344CB8AC3E}">
        <p14:creationId xmlns:p14="http://schemas.microsoft.com/office/powerpoint/2010/main" val="3621315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B0E77-5193-498C-AA68-C0748C928FD1}"/>
              </a:ext>
            </a:extLst>
          </p:cNvPr>
          <p:cNvSpPr>
            <a:spLocks noGrp="1"/>
          </p:cNvSpPr>
          <p:nvPr>
            <p:ph type="title"/>
          </p:nvPr>
        </p:nvSpPr>
        <p:spPr>
          <a:xfrm>
            <a:off x="254726" y="208372"/>
            <a:ext cx="9965528" cy="845366"/>
          </a:xfrm>
        </p:spPr>
        <p:txBody>
          <a:bodyPr>
            <a:noAutofit/>
          </a:bodyPr>
          <a:lstStyle/>
          <a:p>
            <a:r>
              <a:rPr lang="en-US" b="1" dirty="0">
                <a:cs typeface="Arial" panose="020B0604020202020204" pitchFamily="34" charset="0"/>
              </a:rPr>
              <a:t>World’s 1</a:t>
            </a:r>
            <a:r>
              <a:rPr lang="en-US" b="1" baseline="30000" dirty="0">
                <a:cs typeface="Arial" panose="020B0604020202020204" pitchFamily="34" charset="0"/>
              </a:rPr>
              <a:t>st</a:t>
            </a:r>
            <a:r>
              <a:rPr lang="en-US" b="1" dirty="0">
                <a:cs typeface="Arial" panose="020B0604020202020204" pitchFamily="34" charset="0"/>
              </a:rPr>
              <a:t> Primary-Standard </a:t>
            </a:r>
            <a:r>
              <a:rPr lang="en-US" dirty="0">
                <a:cs typeface="Arial" panose="020B0604020202020204" pitchFamily="34" charset="0"/>
              </a:rPr>
              <a:t>C</a:t>
            </a:r>
            <a:r>
              <a:rPr lang="en-US" b="1" dirty="0">
                <a:cs typeface="Arial" panose="020B0604020202020204" pitchFamily="34" charset="0"/>
              </a:rPr>
              <a:t>alorimeter for Protons</a:t>
            </a:r>
          </a:p>
        </p:txBody>
      </p:sp>
      <p:pic>
        <p:nvPicPr>
          <p:cNvPr id="27" name="Picture 26">
            <a:extLst>
              <a:ext uri="{FF2B5EF4-FFF2-40B4-BE49-F238E27FC236}">
                <a16:creationId xmlns:a16="http://schemas.microsoft.com/office/drawing/2014/main" id="{346EB64F-EBB4-42CB-A548-5307810414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934" t="34911" r="29138" b="26848"/>
          <a:stretch/>
        </p:blipFill>
        <p:spPr bwMode="auto">
          <a:xfrm>
            <a:off x="254725" y="3024886"/>
            <a:ext cx="4016683" cy="2474683"/>
          </a:xfrm>
          <a:prstGeom prst="rect">
            <a:avLst/>
          </a:prstGeom>
          <a:noFill/>
          <a:ln>
            <a:noFill/>
          </a:ln>
          <a:extLst>
            <a:ext uri="{53640926-AAD7-44d8-BBD7-CCE9431645EC}">
              <a14:shadowObscured xmlns=""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pic>
        <p:nvPicPr>
          <p:cNvPr id="83" name="Content Placeholder 3">
            <a:extLst>
              <a:ext uri="{FF2B5EF4-FFF2-40B4-BE49-F238E27FC236}">
                <a16:creationId xmlns:a16="http://schemas.microsoft.com/office/drawing/2014/main" id="{7DCBFCD5-A91B-4E26-92AE-ECB9B8F16D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035" b="58928"/>
          <a:stretch/>
        </p:blipFill>
        <p:spPr bwMode="auto">
          <a:xfrm>
            <a:off x="4519636" y="3064040"/>
            <a:ext cx="3010280" cy="211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83" descr="A picture containing indoor, wall, kitchen, sink&#10;&#10;Description automatically generated">
            <a:extLst>
              <a:ext uri="{FF2B5EF4-FFF2-40B4-BE49-F238E27FC236}">
                <a16:creationId xmlns:a16="http://schemas.microsoft.com/office/drawing/2014/main" id="{9DA0E329-250C-4FDB-8444-703E2B925F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8145" y="2953887"/>
            <a:ext cx="4159130" cy="2339511"/>
          </a:xfrm>
          <a:prstGeom prst="rect">
            <a:avLst/>
          </a:prstGeo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9E4B49B-405A-4F8D-8283-628E776B9D9F}"/>
                  </a:ext>
                </a:extLst>
              </p:cNvPr>
              <p:cNvSpPr/>
              <p:nvPr/>
            </p:nvSpPr>
            <p:spPr>
              <a:xfrm>
                <a:off x="-401412" y="5737501"/>
                <a:ext cx="12927330" cy="1011495"/>
              </a:xfrm>
              <a:prstGeom prst="rect">
                <a:avLst/>
              </a:prstGeom>
              <a:solidFill>
                <a:schemeClr val="bg1"/>
              </a:solidFill>
              <a:ln>
                <a:noFill/>
              </a:ln>
            </p:spPr>
            <p:txBody>
              <a:bodyPr wrap="square">
                <a:spAutoFit/>
              </a:bodyPr>
              <a:lstStyle/>
              <a:p>
                <a:pPr hangingPunct="0">
                  <a:spcAft>
                    <a:spcPts val="600"/>
                  </a:spcAft>
                </a:pPr>
                <a14:m>
                  <m:oMathPara xmlns:m="http://schemas.openxmlformats.org/officeDocument/2006/math">
                    <m:oMathParaPr>
                      <m:jc m:val="centerGroup"/>
                    </m:oMathParaPr>
                    <m:oMath xmlns:m="http://schemas.openxmlformats.org/officeDocument/2006/math">
                      <m:sSub>
                        <m:sSubPr>
                          <m:ctrlPr>
                            <a:rPr lang="en-GB" sz="1700" i="1" smtClean="0">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𝐷</m:t>
                          </m:r>
                        </m:e>
                        <m:sub>
                          <m:r>
                            <m:rPr>
                              <m:nor/>
                            </m:rPr>
                            <a:rPr lang="en-GB" sz="1700" b="0" i="0" smtClean="0">
                              <a:latin typeface="Cambria Math" panose="02040503050406030204" pitchFamily="18" charset="0"/>
                              <a:ea typeface="Cambria Math" panose="02040503050406030204" pitchFamily="18" charset="0"/>
                            </a:rPr>
                            <m:t>w</m:t>
                          </m:r>
                        </m:sub>
                      </m:sSub>
                      <m:r>
                        <a:rPr lang="en-GB" sz="1700" i="1">
                          <a:solidFill>
                            <a:srgbClr val="000000"/>
                          </a:solidFill>
                          <a:latin typeface="Cambria Math" panose="02040503050406030204" pitchFamily="18" charset="0"/>
                          <a:ea typeface="Cambria Math" panose="02040503050406030204" pitchFamily="18" charset="0"/>
                        </a:rPr>
                        <m:t>=</m:t>
                      </m:r>
                      <m:d>
                        <m:dPr>
                          <m:begChr m:val="["/>
                          <m:endChr m:val="]"/>
                          <m:ctrlPr>
                            <a:rPr lang="en-GB" sz="1700" i="1">
                              <a:solidFill>
                                <a:srgbClr val="000000"/>
                              </a:solidFill>
                              <a:latin typeface="Cambria Math" panose="02040503050406030204" pitchFamily="18" charset="0"/>
                              <a:ea typeface="Cambria Math" panose="02040503050406030204" pitchFamily="18" charset="0"/>
                            </a:rPr>
                          </m:ctrlPr>
                        </m:dPr>
                        <m:e>
                          <m:f>
                            <m:fPr>
                              <m:type m:val="lin"/>
                              <m:ctrlPr>
                                <a:rPr lang="en-GB" sz="1700" i="1">
                                  <a:solidFill>
                                    <a:srgbClr val="000000"/>
                                  </a:solidFill>
                                  <a:latin typeface="Cambria Math" panose="02040503050406030204" pitchFamily="18" charset="0"/>
                                  <a:ea typeface="Cambria Math" panose="02040503050406030204" pitchFamily="18" charset="0"/>
                                </a:rPr>
                              </m:ctrlPr>
                            </m:fPr>
                            <m:num>
                              <m:d>
                                <m:dPr>
                                  <m:ctrlPr>
                                    <a:rPr lang="en-GB" sz="1700" i="1" smtClean="0">
                                      <a:latin typeface="Cambria Math" panose="02040503050406030204" pitchFamily="18" charset="0"/>
                                      <a:ea typeface="Cambria Math" panose="02040503050406030204" pitchFamily="18" charset="0"/>
                                    </a:rPr>
                                  </m:ctrlPr>
                                </m:dPr>
                                <m:e>
                                  <m:sSub>
                                    <m:sSubPr>
                                      <m:ctrlPr>
                                        <a:rPr lang="en-GB" sz="1700" i="1">
                                          <a:solidFill>
                                            <a:srgbClr val="000000"/>
                                          </a:solidFill>
                                          <a:latin typeface="Cambria Math" panose="02040503050406030204" pitchFamily="18" charset="0"/>
                                          <a:ea typeface="Cambria Math" panose="02040503050406030204" pitchFamily="18" charset="0"/>
                                        </a:rPr>
                                      </m:ctrlPr>
                                    </m:sSubPr>
                                    <m:e>
                                      <m:r>
                                        <m:rPr>
                                          <m:sty m:val="p"/>
                                        </m:rPr>
                                        <a:rPr lang="en-GB" sz="1700" i="0">
                                          <a:solidFill>
                                            <a:srgbClr val="000000"/>
                                          </a:solidFill>
                                          <a:latin typeface="Cambria Math" panose="02040503050406030204" pitchFamily="18" charset="0"/>
                                          <a:ea typeface="Cambria Math" panose="02040503050406030204" pitchFamily="18" charset="0"/>
                                        </a:rPr>
                                        <m:t>m</m:t>
                                      </m:r>
                                    </m:e>
                                    <m:sub>
                                      <m:r>
                                        <m:rPr>
                                          <m:sty m:val="p"/>
                                        </m:rPr>
                                        <a:rPr lang="en-GB" sz="1700" i="0">
                                          <a:solidFill>
                                            <a:srgbClr val="000000"/>
                                          </a:solidFill>
                                          <a:latin typeface="Cambria Math" panose="02040503050406030204" pitchFamily="18" charset="0"/>
                                          <a:ea typeface="Cambria Math" panose="02040503050406030204" pitchFamily="18" charset="0"/>
                                        </a:rPr>
                                        <m:t>core</m:t>
                                      </m:r>
                                      <m:r>
                                        <a:rPr lang="en-GB" sz="1700" i="0">
                                          <a:solidFill>
                                            <a:srgbClr val="000000"/>
                                          </a:solidFill>
                                          <a:latin typeface="Cambria Math" panose="02040503050406030204" pitchFamily="18" charset="0"/>
                                          <a:ea typeface="Cambria Math" panose="02040503050406030204" pitchFamily="18" charset="0"/>
                                        </a:rPr>
                                        <m:t>,</m:t>
                                      </m:r>
                                      <m:r>
                                        <m:rPr>
                                          <m:sty m:val="p"/>
                                        </m:rPr>
                                        <a:rPr lang="en-GB" sz="1700" i="0">
                                          <a:solidFill>
                                            <a:srgbClr val="000000"/>
                                          </a:solidFill>
                                          <a:latin typeface="Cambria Math" panose="02040503050406030204" pitchFamily="18" charset="0"/>
                                          <a:ea typeface="Cambria Math" panose="02040503050406030204" pitchFamily="18" charset="0"/>
                                        </a:rPr>
                                        <m:t>eff</m:t>
                                      </m:r>
                                    </m:sub>
                                  </m:sSub>
                                  <m:sSub>
                                    <m:sSubPr>
                                      <m:ctrlPr>
                                        <a:rPr lang="en-GB" sz="1700" i="1" smtClean="0">
                                          <a:solidFill>
                                            <a:schemeClr val="tx1"/>
                                          </a:solidFill>
                                          <a:latin typeface="Cambria Math" panose="02040503050406030204" pitchFamily="18" charset="0"/>
                                          <a:ea typeface="Cambria Math" panose="02040503050406030204" pitchFamily="18" charset="0"/>
                                        </a:rPr>
                                      </m:ctrlPr>
                                    </m:sSubPr>
                                    <m:e>
                                      <m:r>
                                        <m:rPr>
                                          <m:sty m:val="p"/>
                                        </m:rPr>
                                        <a:rPr lang="en-GB" sz="1700" b="0" i="0">
                                          <a:solidFill>
                                            <a:schemeClr val="tx1"/>
                                          </a:solidFill>
                                          <a:latin typeface="Cambria Math" panose="02040503050406030204" pitchFamily="18" charset="0"/>
                                          <a:ea typeface="Cambria Math" panose="02040503050406030204" pitchFamily="18" charset="0"/>
                                        </a:rPr>
                                        <m:t>c</m:t>
                                      </m:r>
                                    </m:e>
                                    <m:sub>
                                      <m:r>
                                        <m:rPr>
                                          <m:sty m:val="p"/>
                                        </m:rPr>
                                        <a:rPr lang="en-GB" sz="1700" b="0" i="0" smtClean="0">
                                          <a:solidFill>
                                            <a:schemeClr val="tx1"/>
                                          </a:solidFill>
                                          <a:latin typeface="Cambria Math" panose="02040503050406030204" pitchFamily="18" charset="0"/>
                                          <a:ea typeface="Cambria Math" panose="02040503050406030204" pitchFamily="18" charset="0"/>
                                        </a:rPr>
                                        <m:t>g</m:t>
                                      </m:r>
                                    </m:sub>
                                  </m:sSub>
                                  <m:sSub>
                                    <m:sSubPr>
                                      <m:ctrlPr>
                                        <a:rPr lang="en-GB" sz="1700" i="1" smtClean="0">
                                          <a:solidFill>
                                            <a:schemeClr val="tx1"/>
                                          </a:solidFill>
                                          <a:latin typeface="Cambria Math" panose="02040503050406030204" pitchFamily="18" charset="0"/>
                                          <a:ea typeface="Cambria Math" panose="02040503050406030204" pitchFamily="18" charset="0"/>
                                        </a:rPr>
                                      </m:ctrlPr>
                                    </m:sSubPr>
                                    <m:e>
                                      <m:r>
                                        <a:rPr lang="en-GB" sz="1700" b="0" i="1" smtClean="0">
                                          <a:solidFill>
                                            <a:schemeClr val="tx1"/>
                                          </a:solidFill>
                                          <a:latin typeface="Cambria Math" panose="02040503050406030204" pitchFamily="18" charset="0"/>
                                          <a:ea typeface="Cambria Math" panose="02040503050406030204" pitchFamily="18" charset="0"/>
                                        </a:rPr>
                                        <m:t>𝑘</m:t>
                                      </m:r>
                                    </m:e>
                                    <m:sub>
                                      <m:r>
                                        <m:rPr>
                                          <m:sty m:val="p"/>
                                        </m:rPr>
                                        <a:rPr lang="en-GB" sz="1700" b="0" i="0" smtClean="0">
                                          <a:solidFill>
                                            <a:schemeClr val="tx1"/>
                                          </a:solidFill>
                                          <a:latin typeface="Cambria Math" panose="02040503050406030204" pitchFamily="18" charset="0"/>
                                          <a:ea typeface="Cambria Math" panose="02040503050406030204" pitchFamily="18" charset="0"/>
                                        </a:rPr>
                                        <m:t>c</m:t>
                                      </m:r>
                                    </m:sub>
                                  </m:sSub>
                                  <m:r>
                                    <a:rPr lang="en-GB" sz="1700" i="1">
                                      <a:solidFill>
                                        <a:srgbClr val="000000"/>
                                      </a:solidFill>
                                      <a:latin typeface="Cambria Math" panose="02040503050406030204" pitchFamily="18" charset="0"/>
                                      <a:ea typeface="Cambria Math" panose="02040503050406030204" pitchFamily="18" charset="0"/>
                                    </a:rPr>
                                    <m:t>∆</m:t>
                                  </m:r>
                                  <m:sSub>
                                    <m:sSubPr>
                                      <m:ctrlPr>
                                        <a:rPr lang="en-GB" sz="1700" i="1">
                                          <a:solidFill>
                                            <a:srgbClr val="000000"/>
                                          </a:solidFill>
                                          <a:latin typeface="Cambria Math" panose="02040503050406030204" pitchFamily="18" charset="0"/>
                                          <a:ea typeface="Cambria Math" panose="02040503050406030204" pitchFamily="18" charset="0"/>
                                        </a:rPr>
                                      </m:ctrlPr>
                                    </m:sSubPr>
                                    <m:e>
                                      <m:r>
                                        <a:rPr lang="en-GB" sz="1700" i="1">
                                          <a:solidFill>
                                            <a:srgbClr val="000000"/>
                                          </a:solidFill>
                                          <a:latin typeface="Cambria Math" panose="02040503050406030204" pitchFamily="18" charset="0"/>
                                          <a:ea typeface="Cambria Math" panose="02040503050406030204" pitchFamily="18" charset="0"/>
                                        </a:rPr>
                                        <m:t>𝑇</m:t>
                                      </m:r>
                                    </m:e>
                                    <m:sub>
                                      <m:r>
                                        <m:rPr>
                                          <m:sty m:val="p"/>
                                        </m:rPr>
                                        <a:rPr lang="en-GB" sz="1700">
                                          <a:solidFill>
                                            <a:srgbClr val="000000"/>
                                          </a:solidFill>
                                          <a:latin typeface="Cambria Math" panose="02040503050406030204" pitchFamily="18" charset="0"/>
                                          <a:ea typeface="Cambria Math" panose="02040503050406030204" pitchFamily="18" charset="0"/>
                                        </a:rPr>
                                        <m:t>core</m:t>
                                      </m:r>
                                    </m:sub>
                                  </m:sSub>
                                  <m:r>
                                    <a:rPr lang="en-GB" sz="1700" i="1">
                                      <a:solidFill>
                                        <a:srgbClr val="000000"/>
                                      </a:solidFill>
                                      <a:latin typeface="Cambria Math" panose="02040503050406030204" pitchFamily="18" charset="0"/>
                                      <a:ea typeface="Cambria Math" panose="02040503050406030204" pitchFamily="18" charset="0"/>
                                    </a:rPr>
                                    <m:t>−</m:t>
                                  </m:r>
                                  <m:nary>
                                    <m:naryPr>
                                      <m:limLoc m:val="undOvr"/>
                                      <m:subHide m:val="on"/>
                                      <m:supHide m:val="on"/>
                                      <m:ctrlPr>
                                        <a:rPr lang="en-GB" sz="1700" i="1">
                                          <a:latin typeface="Cambria Math" panose="02040503050406030204" pitchFamily="18" charset="0"/>
                                          <a:ea typeface="Cambria Math" panose="02040503050406030204" pitchFamily="18" charset="0"/>
                                        </a:rPr>
                                      </m:ctrlPr>
                                    </m:naryPr>
                                    <m:sub/>
                                    <m:sup/>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m:t>
                                          </m:r>
                                          <m:r>
                                            <a:rPr lang="en-GB" sz="1700" i="1">
                                              <a:latin typeface="Cambria Math" panose="02040503050406030204" pitchFamily="18" charset="0"/>
                                              <a:ea typeface="Cambria Math" panose="02040503050406030204" pitchFamily="18" charset="0"/>
                                            </a:rPr>
                                            <m:t>𝑃</m:t>
                                          </m:r>
                                        </m:e>
                                        <m:sub>
                                          <m:r>
                                            <m:rPr>
                                              <m:sty m:val="p"/>
                                            </m:rPr>
                                            <a:rPr lang="en-GB" sz="1700">
                                              <a:latin typeface="Cambria Math" panose="02040503050406030204" pitchFamily="18" charset="0"/>
                                              <a:ea typeface="Cambria Math" panose="02040503050406030204" pitchFamily="18" charset="0"/>
                                            </a:rPr>
                                            <m:t>core</m:t>
                                          </m:r>
                                        </m:sub>
                                      </m:sSub>
                                      <m:r>
                                        <a:rPr lang="en-GB" sz="1700" i="1">
                                          <a:latin typeface="Cambria Math" panose="02040503050406030204" pitchFamily="18" charset="0"/>
                                          <a:ea typeface="Cambria Math" panose="02040503050406030204" pitchFamily="18" charset="0"/>
                                        </a:rPr>
                                        <m:t>𝑑𝑡</m:t>
                                      </m:r>
                                    </m:e>
                                  </m:nary>
                                  <m:r>
                                    <a:rPr lang="en-GB" sz="1700" i="1">
                                      <a:latin typeface="Cambria Math" panose="02040503050406030204" pitchFamily="18" charset="0"/>
                                      <a:ea typeface="Cambria Math" panose="02040503050406030204" pitchFamily="18" charset="0"/>
                                    </a:rPr>
                                    <m:t>−</m:t>
                                  </m:r>
                                  <m:nary>
                                    <m:naryPr>
                                      <m:chr m:val="∑"/>
                                      <m:limLoc m:val="undOvr"/>
                                      <m:supHide m:val="on"/>
                                      <m:ctrlPr>
                                        <a:rPr lang="en-GB" sz="1700" i="1">
                                          <a:latin typeface="Cambria Math" panose="02040503050406030204" pitchFamily="18" charset="0"/>
                                          <a:ea typeface="Cambria Math" panose="02040503050406030204" pitchFamily="18" charset="0"/>
                                        </a:rPr>
                                      </m:ctrlPr>
                                    </m:naryPr>
                                    <m:sub>
                                      <m:r>
                                        <a:rPr lang="en-GB" sz="1700" i="1">
                                          <a:latin typeface="Cambria Math" panose="02040503050406030204" pitchFamily="18" charset="0"/>
                                          <a:ea typeface="Cambria Math" panose="02040503050406030204" pitchFamily="18" charset="0"/>
                                        </a:rPr>
                                        <m:t>𝑖</m:t>
                                      </m:r>
                                    </m:sub>
                                    <m:sup/>
                                    <m:e>
                                      <m:nary>
                                        <m:naryPr>
                                          <m:limLoc m:val="undOvr"/>
                                          <m:subHide m:val="on"/>
                                          <m:supHide m:val="on"/>
                                          <m:ctrlPr>
                                            <a:rPr lang="en-GB" sz="1700" i="1">
                                              <a:latin typeface="Cambria Math" panose="02040503050406030204" pitchFamily="18" charset="0"/>
                                              <a:ea typeface="Cambria Math" panose="02040503050406030204" pitchFamily="18" charset="0"/>
                                            </a:rPr>
                                          </m:ctrlPr>
                                        </m:naryPr>
                                        <m:sub/>
                                        <m:sup/>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h</m:t>
                                              </m:r>
                                            </m:e>
                                            <m:sub>
                                              <m:r>
                                                <m:rPr>
                                                  <m:sty m:val="p"/>
                                                </m:rPr>
                                                <a:rPr lang="en-GB" sz="1700">
                                                  <a:latin typeface="Cambria Math" panose="02040503050406030204" pitchFamily="18" charset="0"/>
                                                  <a:ea typeface="Cambria Math" panose="02040503050406030204" pitchFamily="18" charset="0"/>
                                                </a:rPr>
                                                <m:t>core</m:t>
                                              </m:r>
                                              <m:r>
                                                <a:rPr lang="en-GB" sz="1700" i="1">
                                                  <a:latin typeface="Cambria Math" panose="02040503050406030204" pitchFamily="18" charset="0"/>
                                                  <a:ea typeface="Cambria Math" panose="02040503050406030204" pitchFamily="18" charset="0"/>
                                                </a:rPr>
                                                <m:t>,</m:t>
                                              </m:r>
                                              <m:r>
                                                <a:rPr lang="en-GB" sz="1700" i="1">
                                                  <a:latin typeface="Cambria Math" panose="02040503050406030204" pitchFamily="18" charset="0"/>
                                                  <a:ea typeface="Cambria Math" panose="02040503050406030204" pitchFamily="18" charset="0"/>
                                                </a:rPr>
                                                <m:t>𝑖</m:t>
                                              </m:r>
                                            </m:sub>
                                          </m:sSub>
                                          <m:d>
                                            <m:dPr>
                                              <m:ctrlPr>
                                                <a:rPr lang="en-GB" sz="1700" i="1">
                                                  <a:latin typeface="Cambria Math" panose="02040503050406030204" pitchFamily="18" charset="0"/>
                                                  <a:ea typeface="Cambria Math" panose="02040503050406030204" pitchFamily="18" charset="0"/>
                                                </a:rPr>
                                              </m:ctrlPr>
                                            </m:dPr>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𝑇</m:t>
                                                  </m:r>
                                                </m:e>
                                                <m:sub>
                                                  <m:r>
                                                    <a:rPr lang="en-GB" sz="1700" i="1">
                                                      <a:latin typeface="Cambria Math" panose="02040503050406030204" pitchFamily="18" charset="0"/>
                                                      <a:ea typeface="Cambria Math" panose="02040503050406030204" pitchFamily="18" charset="0"/>
                                                    </a:rPr>
                                                    <m:t>𝑖</m:t>
                                                  </m:r>
                                                </m:sub>
                                              </m:sSub>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𝑇</m:t>
                                                  </m:r>
                                                </m:e>
                                                <m:sub>
                                                  <m:r>
                                                    <m:rPr>
                                                      <m:sty m:val="p"/>
                                                    </m:rPr>
                                                    <a:rPr lang="en-GB" sz="1700">
                                                      <a:latin typeface="Cambria Math" panose="02040503050406030204" pitchFamily="18" charset="0"/>
                                                      <a:ea typeface="Cambria Math" panose="02040503050406030204" pitchFamily="18" charset="0"/>
                                                    </a:rPr>
                                                    <m:t>core</m:t>
                                                  </m:r>
                                                </m:sub>
                                              </m:sSub>
                                            </m:e>
                                          </m:d>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𝑎</m:t>
                                              </m:r>
                                            </m:e>
                                            <m:sub>
                                              <m:r>
                                                <a:rPr lang="en-GB" sz="1700" i="1">
                                                  <a:latin typeface="Cambria Math" panose="02040503050406030204" pitchFamily="18" charset="0"/>
                                                  <a:ea typeface="Cambria Math" panose="02040503050406030204" pitchFamily="18" charset="0"/>
                                                </a:rPr>
                                                <m:t>𝑗</m:t>
                                              </m:r>
                                            </m:sub>
                                          </m:sSub>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𝑃</m:t>
                                              </m:r>
                                            </m:e>
                                            <m:sub>
                                              <m:r>
                                                <a:rPr lang="en-GB" sz="1700" i="1">
                                                  <a:latin typeface="Cambria Math" panose="02040503050406030204" pitchFamily="18" charset="0"/>
                                                  <a:ea typeface="Cambria Math" panose="02040503050406030204" pitchFamily="18" charset="0"/>
                                                </a:rPr>
                                                <m:t>𝑗</m:t>
                                              </m:r>
                                            </m:sub>
                                          </m:sSub>
                                          <m:r>
                                            <a:rPr lang="en-GB" sz="1700" i="1">
                                              <a:latin typeface="Cambria Math" panose="02040503050406030204" pitchFamily="18" charset="0"/>
                                              <a:ea typeface="Cambria Math" panose="02040503050406030204" pitchFamily="18" charset="0"/>
                                            </a:rPr>
                                            <m:t>𝑑𝑡</m:t>
                                          </m:r>
                                        </m:e>
                                      </m:nary>
                                    </m:e>
                                  </m:nary>
                                </m:e>
                              </m:d>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𝑚</m:t>
                                  </m:r>
                                </m:e>
                                <m:sub>
                                  <m:r>
                                    <m:rPr>
                                      <m:nor/>
                                    </m:rPr>
                                    <a:rPr lang="en-GB" sz="1700">
                                      <a:latin typeface="Cambria Math" panose="02040503050406030204" pitchFamily="18" charset="0"/>
                                      <a:ea typeface="Cambria Math" panose="02040503050406030204" pitchFamily="18" charset="0"/>
                                    </a:rPr>
                                    <m:t>core</m:t>
                                  </m:r>
                                  <m:r>
                                    <m:rPr>
                                      <m:nor/>
                                    </m:rPr>
                                    <a:rPr lang="en-GB" sz="1700">
                                      <a:latin typeface="Cambria Math" panose="02040503050406030204" pitchFamily="18" charset="0"/>
                                      <a:ea typeface="Cambria Math" panose="02040503050406030204" pitchFamily="18" charset="0"/>
                                    </a:rPr>
                                    <m:t>, </m:t>
                                  </m:r>
                                  <m:r>
                                    <m:rPr>
                                      <m:nor/>
                                    </m:rPr>
                                    <a:rPr lang="en-GB" sz="1700">
                                      <a:latin typeface="Cambria Math" panose="02040503050406030204" pitchFamily="18" charset="0"/>
                                      <a:ea typeface="Cambria Math" panose="02040503050406030204" pitchFamily="18" charset="0"/>
                                    </a:rPr>
                                    <m:t>eff</m:t>
                                  </m:r>
                                </m:sub>
                              </m:sSub>
                            </m:den>
                          </m:f>
                        </m:e>
                      </m:d>
                      <m:r>
                        <a:rPr lang="en-GB" sz="1700" b="0" i="1" smtClean="0">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b="0" i="1" smtClean="0">
                              <a:latin typeface="Cambria Math" panose="02040503050406030204" pitchFamily="18" charset="0"/>
                              <a:ea typeface="Cambria Math" panose="02040503050406030204" pitchFamily="18" charset="0"/>
                            </a:rPr>
                            <m:t>𝑘</m:t>
                          </m:r>
                        </m:e>
                        <m:sub>
                          <m:r>
                            <m:rPr>
                              <m:sty m:val="p"/>
                            </m:rPr>
                            <a:rPr lang="en-GB" sz="1700" b="0" i="0" smtClean="0">
                              <a:latin typeface="Cambria Math" panose="02040503050406030204" pitchFamily="18" charset="0"/>
                              <a:ea typeface="Cambria Math" panose="02040503050406030204" pitchFamily="18" charset="0"/>
                            </a:rPr>
                            <m:t>imp</m:t>
                          </m:r>
                        </m:sub>
                      </m:sSub>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𝑘</m:t>
                          </m:r>
                        </m:e>
                        <m:sub>
                          <m:r>
                            <m:rPr>
                              <m:sty m:val="p"/>
                            </m:rPr>
                            <a:rPr lang="en-GB" sz="1700" b="0" i="0" smtClean="0">
                              <a:latin typeface="Cambria Math" panose="02040503050406030204" pitchFamily="18" charset="0"/>
                              <a:ea typeface="Cambria Math" panose="02040503050406030204" pitchFamily="18" charset="0"/>
                            </a:rPr>
                            <m:t>gap</m:t>
                          </m:r>
                        </m:sub>
                      </m:sSub>
                      <m:sSub>
                        <m:sSubPr>
                          <m:ctrlPr>
                            <a:rPr lang="en-GB" sz="1700" i="1">
                              <a:latin typeface="Cambria Math" panose="02040503050406030204" pitchFamily="18" charset="0"/>
                              <a:ea typeface="Cambria Math" panose="02040503050406030204" pitchFamily="18" charset="0"/>
                            </a:rPr>
                          </m:ctrlPr>
                        </m:sSubPr>
                        <m:e>
                          <m:r>
                            <a:rPr lang="en-GB" sz="1700" b="0" i="1" smtClean="0">
                              <a:latin typeface="Cambria Math" panose="02040503050406030204" pitchFamily="18" charset="0"/>
                              <a:ea typeface="Cambria Math" panose="02040503050406030204" pitchFamily="18" charset="0"/>
                            </a:rPr>
                            <m:t>𝑘</m:t>
                          </m:r>
                        </m:e>
                        <m:sub>
                          <m:r>
                            <m:rPr>
                              <m:sty m:val="p"/>
                            </m:rPr>
                            <a:rPr lang="en-GB" sz="1700" b="0" i="0" smtClean="0">
                              <a:latin typeface="Cambria Math" panose="02040503050406030204" pitchFamily="18" charset="0"/>
                              <a:ea typeface="Cambria Math" panose="02040503050406030204" pitchFamily="18" charset="0"/>
                            </a:rPr>
                            <m:t>z</m:t>
                          </m:r>
                          <m:r>
                            <a:rPr lang="en-GB" sz="1700" b="0" i="0" smtClean="0">
                              <a:latin typeface="Cambria Math" panose="02040503050406030204" pitchFamily="18" charset="0"/>
                              <a:ea typeface="Cambria Math" panose="02040503050406030204" pitchFamily="18" charset="0"/>
                            </a:rPr>
                            <m:t>,</m:t>
                          </m:r>
                          <m:r>
                            <m:rPr>
                              <m:sty m:val="p"/>
                            </m:rPr>
                            <a:rPr lang="en-GB" sz="1700" b="0" i="0" smtClean="0">
                              <a:latin typeface="Cambria Math" panose="02040503050406030204" pitchFamily="18" charset="0"/>
                              <a:ea typeface="Cambria Math" panose="02040503050406030204" pitchFamily="18" charset="0"/>
                            </a:rPr>
                            <m:t>cal</m:t>
                          </m:r>
                        </m:sub>
                      </m:sSub>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𝑘</m:t>
                          </m:r>
                        </m:e>
                        <m:sub>
                          <m:r>
                            <m:rPr>
                              <m:sty m:val="p"/>
                            </m:rPr>
                            <a:rPr lang="en-GB" sz="1700" b="0" i="0" smtClean="0">
                              <a:latin typeface="Cambria Math" panose="02040503050406030204" pitchFamily="18" charset="0"/>
                              <a:ea typeface="Cambria Math" panose="02040503050406030204" pitchFamily="18" charset="0"/>
                            </a:rPr>
                            <m:t>d</m:t>
                          </m:r>
                          <m:r>
                            <a:rPr lang="en-GB" sz="1700" b="0" i="0" smtClean="0">
                              <a:latin typeface="Cambria Math" panose="02040503050406030204" pitchFamily="18" charset="0"/>
                              <a:ea typeface="Cambria Math" panose="02040503050406030204" pitchFamily="18" charset="0"/>
                            </a:rPr>
                            <m:t>,</m:t>
                          </m:r>
                          <m:r>
                            <m:rPr>
                              <m:sty m:val="p"/>
                            </m:rPr>
                            <a:rPr lang="en-GB" sz="1700" b="0" i="0" smtClean="0">
                              <a:latin typeface="Cambria Math" panose="02040503050406030204" pitchFamily="18" charset="0"/>
                              <a:ea typeface="Cambria Math" panose="02040503050406030204" pitchFamily="18" charset="0"/>
                            </a:rPr>
                            <m:t>cal</m:t>
                          </m:r>
                        </m:sub>
                      </m:sSub>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𝑘</m:t>
                          </m:r>
                        </m:e>
                        <m:sub>
                          <m:r>
                            <m:rPr>
                              <m:sty m:val="p"/>
                            </m:rPr>
                            <a:rPr lang="en-GB" sz="1700" b="0" i="0" smtClean="0">
                              <a:latin typeface="Cambria Math" panose="02040503050406030204" pitchFamily="18" charset="0"/>
                              <a:ea typeface="Cambria Math" panose="02040503050406030204" pitchFamily="18" charset="0"/>
                            </a:rPr>
                            <m:t>an</m:t>
                          </m:r>
                          <m:r>
                            <a:rPr lang="en-GB" sz="1700" b="0" i="0" smtClean="0">
                              <a:latin typeface="Cambria Math" panose="02040503050406030204" pitchFamily="18" charset="0"/>
                              <a:ea typeface="Cambria Math" panose="02040503050406030204" pitchFamily="18" charset="0"/>
                            </a:rPr>
                            <m:t>,</m:t>
                          </m:r>
                          <m:r>
                            <m:rPr>
                              <m:sty m:val="p"/>
                            </m:rPr>
                            <a:rPr lang="en-GB" sz="1700" b="0" i="0" smtClean="0">
                              <a:latin typeface="Cambria Math" panose="02040503050406030204" pitchFamily="18" charset="0"/>
                              <a:ea typeface="Cambria Math" panose="02040503050406030204" pitchFamily="18" charset="0"/>
                            </a:rPr>
                            <m:t>cal</m:t>
                          </m:r>
                        </m:sub>
                      </m:sSub>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𝑠</m:t>
                          </m:r>
                        </m:e>
                        <m:sub>
                          <m:r>
                            <m:rPr>
                              <m:sty m:val="p"/>
                            </m:rPr>
                            <a:rPr lang="en-GB" sz="1700">
                              <a:latin typeface="Cambria Math" panose="02040503050406030204" pitchFamily="18" charset="0"/>
                              <a:ea typeface="Cambria Math" panose="02040503050406030204" pitchFamily="18" charset="0"/>
                            </a:rPr>
                            <m:t>w</m:t>
                          </m:r>
                          <m:r>
                            <a:rPr lang="en-GB" sz="1700">
                              <a:latin typeface="Cambria Math" panose="02040503050406030204" pitchFamily="18" charset="0"/>
                              <a:ea typeface="Cambria Math" panose="02040503050406030204" pitchFamily="18" charset="0"/>
                            </a:rPr>
                            <m:t>,</m:t>
                          </m:r>
                          <m:r>
                            <m:rPr>
                              <m:sty m:val="p"/>
                            </m:rPr>
                            <a:rPr lang="en-GB" sz="1700">
                              <a:latin typeface="Cambria Math" panose="02040503050406030204" pitchFamily="18" charset="0"/>
                              <a:ea typeface="Cambria Math" panose="02040503050406030204" pitchFamily="18" charset="0"/>
                            </a:rPr>
                            <m:t>g</m:t>
                          </m:r>
                        </m:sub>
                      </m:sSub>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𝑘</m:t>
                          </m:r>
                        </m:e>
                        <m:sub>
                          <m:r>
                            <m:rPr>
                              <m:sty m:val="p"/>
                            </m:rPr>
                            <a:rPr lang="en-GB" sz="1700">
                              <a:latin typeface="Cambria Math" panose="02040503050406030204" pitchFamily="18" charset="0"/>
                              <a:ea typeface="Cambria Math" panose="02040503050406030204" pitchFamily="18" charset="0"/>
                            </a:rPr>
                            <m:t>fl</m:t>
                          </m:r>
                        </m:sub>
                      </m:sSub>
                    </m:oMath>
                  </m:oMathPara>
                </a14:m>
                <a:endParaRPr lang="en-GB" sz="1700">
                  <a:latin typeface="Cambria Math" panose="02040503050406030204" pitchFamily="18" charset="0"/>
                  <a:ea typeface="Cambria Math" panose="02040503050406030204" pitchFamily="18" charset="0"/>
                </a:endParaRPr>
              </a:p>
            </p:txBody>
          </p:sp>
        </mc:Choice>
        <mc:Fallback xmlns="">
          <p:sp>
            <p:nvSpPr>
              <p:cNvPr id="9" name="Rectangle 8">
                <a:extLst>
                  <a:ext uri="{FF2B5EF4-FFF2-40B4-BE49-F238E27FC236}">
                    <a16:creationId xmlns:a16="http://schemas.microsoft.com/office/drawing/2014/main" id="{39E4B49B-405A-4F8D-8283-628E776B9D9F}"/>
                  </a:ext>
                </a:extLst>
              </p:cNvPr>
              <p:cNvSpPr>
                <a:spLocks noRot="1" noChangeAspect="1" noMove="1" noResize="1" noEditPoints="1" noAdjustHandles="1" noChangeArrowheads="1" noChangeShapeType="1" noTextEdit="1"/>
              </p:cNvSpPr>
              <p:nvPr/>
            </p:nvSpPr>
            <p:spPr>
              <a:xfrm>
                <a:off x="-401412" y="5737501"/>
                <a:ext cx="12927330" cy="1011495"/>
              </a:xfrm>
              <a:prstGeom prst="rect">
                <a:avLst/>
              </a:prstGeom>
              <a:blipFill>
                <a:blip r:embed="rId8"/>
                <a:stretch>
                  <a:fillRect/>
                </a:stretch>
              </a:blipFill>
              <a:ln>
                <a:noFill/>
              </a:ln>
            </p:spPr>
            <p:txBody>
              <a:bodyPr/>
              <a:lstStyle/>
              <a:p>
                <a:r>
                  <a:rPr lang="en-GB">
                    <a:noFill/>
                  </a:rPr>
                  <a:t> </a:t>
                </a:r>
              </a:p>
            </p:txBody>
          </p:sp>
        </mc:Fallback>
      </mc:AlternateContent>
      <p:cxnSp>
        <p:nvCxnSpPr>
          <p:cNvPr id="6" name="Straight Arrow Connector 5">
            <a:extLst>
              <a:ext uri="{FF2B5EF4-FFF2-40B4-BE49-F238E27FC236}">
                <a16:creationId xmlns:a16="http://schemas.microsoft.com/office/drawing/2014/main" id="{155AE415-1161-4822-ABBC-118109E112CB}"/>
              </a:ext>
            </a:extLst>
          </p:cNvPr>
          <p:cNvCxnSpPr>
            <a:cxnSpLocks/>
          </p:cNvCxnSpPr>
          <p:nvPr/>
        </p:nvCxnSpPr>
        <p:spPr>
          <a:xfrm flipV="1">
            <a:off x="5811520" y="3911600"/>
            <a:ext cx="436880" cy="426721"/>
          </a:xfrm>
          <a:prstGeom prst="straightConnector1">
            <a:avLst/>
          </a:prstGeom>
          <a:ln>
            <a:solidFill>
              <a:schemeClr val="accent4">
                <a:lumMod val="60000"/>
                <a:lumOff val="40000"/>
              </a:schemeClr>
            </a:solidFill>
            <a:headEnd type="triangle"/>
            <a:tailEnd type="triangle"/>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AAE97575-9FFF-4914-9405-7C0746B63401}"/>
              </a:ext>
            </a:extLst>
          </p:cNvPr>
          <p:cNvSpPr txBox="1"/>
          <p:nvPr/>
        </p:nvSpPr>
        <p:spPr>
          <a:xfrm>
            <a:off x="5942908" y="4070308"/>
            <a:ext cx="944880" cy="307777"/>
          </a:xfrm>
          <a:prstGeom prst="rect">
            <a:avLst/>
          </a:prstGeom>
          <a:noFill/>
        </p:spPr>
        <p:txBody>
          <a:bodyPr wrap="square" rtlCol="0">
            <a:spAutoFit/>
          </a:bodyPr>
          <a:lstStyle/>
          <a:p>
            <a:r>
              <a:rPr lang="en-GB" sz="1400" b="1" dirty="0">
                <a:solidFill>
                  <a:schemeClr val="accent4">
                    <a:lumMod val="60000"/>
                    <a:lumOff val="40000"/>
                  </a:schemeClr>
                </a:solidFill>
              </a:rPr>
              <a:t>16 mm</a:t>
            </a:r>
          </a:p>
        </p:txBody>
      </p:sp>
      <p:sp>
        <p:nvSpPr>
          <p:cNvPr id="19" name="Rectangle 18">
            <a:extLst>
              <a:ext uri="{FF2B5EF4-FFF2-40B4-BE49-F238E27FC236}">
                <a16:creationId xmlns:a16="http://schemas.microsoft.com/office/drawing/2014/main" id="{48672BA7-E544-4A91-86EC-69047C888E93}"/>
              </a:ext>
            </a:extLst>
          </p:cNvPr>
          <p:cNvSpPr/>
          <p:nvPr/>
        </p:nvSpPr>
        <p:spPr>
          <a:xfrm>
            <a:off x="5953068" y="3789680"/>
            <a:ext cx="153092" cy="121920"/>
          </a:xfrm>
          <a:prstGeom prst="rect">
            <a:avLst/>
          </a:pr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FAA99530-5F40-4890-80F7-BF2317A42D6A}"/>
              </a:ext>
            </a:extLst>
          </p:cNvPr>
          <p:cNvSpPr txBox="1"/>
          <p:nvPr/>
        </p:nvSpPr>
        <p:spPr>
          <a:xfrm>
            <a:off x="6161049" y="3220834"/>
            <a:ext cx="1340691" cy="692497"/>
          </a:xfrm>
          <a:prstGeom prst="rect">
            <a:avLst/>
          </a:prstGeom>
          <a:noFill/>
        </p:spPr>
        <p:txBody>
          <a:bodyPr wrap="square" lIns="91440" tIns="45720" rIns="91440" bIns="45720" rtlCol="0" anchor="t">
            <a:spAutoFit/>
          </a:bodyPr>
          <a:lstStyle/>
          <a:p>
            <a:r>
              <a:rPr lang="en-GB" sz="1300" b="1" dirty="0">
                <a:solidFill>
                  <a:schemeClr val="accent4">
                    <a:lumMod val="60000"/>
                    <a:lumOff val="40000"/>
                  </a:schemeClr>
                </a:solidFill>
                <a:latin typeface="Arial"/>
                <a:ea typeface="ヒラギノ角ゴ Pro W3"/>
                <a:cs typeface="Arial"/>
              </a:rPr>
              <a:t>White tiny spot - thermistor</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5FFDAC2B-F4B0-40C2-8745-1404AFC1A058}"/>
                  </a:ext>
                </a:extLst>
              </p:cNvPr>
              <p:cNvSpPr/>
              <p:nvPr/>
            </p:nvSpPr>
            <p:spPr>
              <a:xfrm>
                <a:off x="8207341" y="1311272"/>
                <a:ext cx="2012912" cy="523220"/>
              </a:xfrm>
              <a:prstGeom prst="rect">
                <a:avLst/>
              </a:prstGeom>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altLang="en-US" sz="2800" i="1" dirty="0">
                          <a:solidFill>
                            <a:srgbClr val="000000"/>
                          </a:solidFill>
                        </a:rPr>
                        <m:t>D</m:t>
                      </m:r>
                      <m:r>
                        <m:rPr>
                          <m:nor/>
                        </m:rPr>
                        <a:rPr lang="en-US" altLang="en-US" sz="2800" dirty="0">
                          <a:solidFill>
                            <a:srgbClr val="000000"/>
                          </a:solidFill>
                        </a:rPr>
                        <m:t>=</m:t>
                      </m:r>
                      <m:r>
                        <m:rPr>
                          <m:nor/>
                        </m:rPr>
                        <a:rPr lang="en-US" altLang="en-US" sz="2800" i="1" dirty="0">
                          <a:solidFill>
                            <a:srgbClr val="000000"/>
                          </a:solidFill>
                        </a:rPr>
                        <m:t>c</m:t>
                      </m:r>
                      <m:r>
                        <m:rPr>
                          <m:nor/>
                        </m:rPr>
                        <a:rPr lang="en-US" altLang="en-US" sz="2800" dirty="0">
                          <a:solidFill>
                            <a:srgbClr val="000000"/>
                          </a:solidFill>
                          <a:cs typeface="Arial" panose="020B0604020202020204" pitchFamily="34" charset="0"/>
                        </a:rPr>
                        <m:t>·</m:t>
                      </m:r>
                      <m:r>
                        <m:rPr>
                          <m:nor/>
                        </m:rPr>
                        <a:rPr lang="en-US" altLang="en-US" sz="2800" dirty="0">
                          <a:solidFill>
                            <a:srgbClr val="000000"/>
                          </a:solidFill>
                          <a:cs typeface="Arial" panose="020B0604020202020204" pitchFamily="34" charset="0"/>
                        </a:rPr>
                        <m:t>Δ</m:t>
                      </m:r>
                      <m:r>
                        <m:rPr>
                          <m:nor/>
                        </m:rPr>
                        <a:rPr lang="en-US" altLang="en-US" sz="2800" i="1" dirty="0">
                          <a:solidFill>
                            <a:srgbClr val="000000"/>
                          </a:solidFill>
                          <a:cs typeface="Arial" panose="020B0604020202020204" pitchFamily="34" charset="0"/>
                        </a:rPr>
                        <m:t>T</m:t>
                      </m:r>
                    </m:oMath>
                  </m:oMathPara>
                </a14:m>
                <a:endParaRPr lang="en-US" altLang="en-US" sz="1600" i="1" dirty="0">
                  <a:solidFill>
                    <a:srgbClr val="000000"/>
                  </a:solidFill>
                  <a:latin typeface="Times New Roman" panose="02020603050405020304" pitchFamily="18" charset="0"/>
                </a:endParaRPr>
              </a:p>
            </p:txBody>
          </p:sp>
        </mc:Choice>
        <mc:Fallback xmlns="">
          <p:sp>
            <p:nvSpPr>
              <p:cNvPr id="14" name="Rectangle 13">
                <a:extLst>
                  <a:ext uri="{FF2B5EF4-FFF2-40B4-BE49-F238E27FC236}">
                    <a16:creationId xmlns:a16="http://schemas.microsoft.com/office/drawing/2014/main" id="{5FFDAC2B-F4B0-40C2-8745-1404AFC1A058}"/>
                  </a:ext>
                </a:extLst>
              </p:cNvPr>
              <p:cNvSpPr>
                <a:spLocks noRot="1" noChangeAspect="1" noMove="1" noResize="1" noEditPoints="1" noAdjustHandles="1" noChangeArrowheads="1" noChangeShapeType="1" noTextEdit="1"/>
              </p:cNvSpPr>
              <p:nvPr/>
            </p:nvSpPr>
            <p:spPr>
              <a:xfrm>
                <a:off x="8207341" y="1311272"/>
                <a:ext cx="2012912" cy="523220"/>
              </a:xfrm>
              <a:prstGeom prst="rect">
                <a:avLst/>
              </a:prstGeom>
              <a:blipFill>
                <a:blip r:embed="rId9"/>
                <a:stretch>
                  <a:fillRect/>
                </a:stretch>
              </a:blipFill>
              <a:ln>
                <a:solidFill>
                  <a:schemeClr val="tx1"/>
                </a:solidFill>
              </a:ln>
            </p:spPr>
            <p:txBody>
              <a:bodyPr/>
              <a:lstStyle/>
              <a:p>
                <a:r>
                  <a:rPr lang="en-GB">
                    <a:noFill/>
                  </a:rPr>
                  <a:t> </a:t>
                </a:r>
              </a:p>
            </p:txBody>
          </p:sp>
        </mc:Fallback>
      </mc:AlternateContent>
      <p:sp>
        <p:nvSpPr>
          <p:cNvPr id="17" name="TextBox 16">
            <a:extLst>
              <a:ext uri="{FF2B5EF4-FFF2-40B4-BE49-F238E27FC236}">
                <a16:creationId xmlns:a16="http://schemas.microsoft.com/office/drawing/2014/main" id="{9077CF45-301D-4247-AC54-F0629A1C22E8}"/>
              </a:ext>
            </a:extLst>
          </p:cNvPr>
          <p:cNvSpPr txBox="1"/>
          <p:nvPr/>
        </p:nvSpPr>
        <p:spPr>
          <a:xfrm>
            <a:off x="280125" y="1687453"/>
            <a:ext cx="10980516"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Tx/>
            </a:pPr>
            <a:r>
              <a:rPr lang="en-GB" sz="2000" b="1" dirty="0">
                <a:solidFill>
                  <a:srgbClr val="002060"/>
                </a:solidFill>
                <a:latin typeface="Arial"/>
                <a:ea typeface="+mn-ea"/>
                <a:cs typeface="Arial"/>
              </a:rPr>
              <a:t>Graphite calorimeter </a:t>
            </a:r>
          </a:p>
          <a:p>
            <a:pPr marL="342900" indent="-342900" algn="just">
              <a:buFont typeface="Wingdings" panose="05000000000000000000" pitchFamily="2" charset="2"/>
              <a:buChar char="§"/>
            </a:pPr>
            <a:r>
              <a:rPr lang="en-GB" sz="2000" dirty="0">
                <a:solidFill>
                  <a:srgbClr val="002060"/>
                </a:solidFill>
                <a:latin typeface="Arial"/>
                <a:ea typeface="+mn-ea"/>
                <a:cs typeface="Arial"/>
              </a:rPr>
              <a:t>4 thermistors – 0.4 mm diameter typical fraction of treatment - 2 </a:t>
            </a:r>
            <a:r>
              <a:rPr lang="en-GB" sz="2000" dirty="0" err="1">
                <a:solidFill>
                  <a:srgbClr val="002060"/>
                </a:solidFill>
                <a:latin typeface="Arial"/>
                <a:ea typeface="+mn-ea"/>
                <a:cs typeface="Arial"/>
              </a:rPr>
              <a:t>Gy</a:t>
            </a:r>
            <a:r>
              <a:rPr lang="en-GB" sz="2000" dirty="0">
                <a:solidFill>
                  <a:srgbClr val="002060"/>
                </a:solidFill>
                <a:latin typeface="Arial"/>
                <a:ea typeface="+mn-ea"/>
                <a:cs typeface="Arial"/>
              </a:rPr>
              <a:t>, 0.002 degrees</a:t>
            </a:r>
            <a:endParaRPr lang="en-GB" sz="2000" dirty="0">
              <a:solidFill>
                <a:srgbClr val="002060"/>
              </a:solidFill>
              <a:ea typeface="+mn-ea"/>
              <a:cs typeface="Arial"/>
            </a:endParaRPr>
          </a:p>
          <a:p>
            <a:pPr marL="342900" indent="-342900" algn="just">
              <a:buFont typeface="Wingdings" panose="05000000000000000000" pitchFamily="2" charset="2"/>
              <a:buChar char="§"/>
            </a:pPr>
            <a:r>
              <a:rPr lang="en-GB" sz="2000" dirty="0">
                <a:solidFill>
                  <a:srgbClr val="002060"/>
                </a:solidFill>
                <a:latin typeface="Arial"/>
                <a:ea typeface="+mn-ea"/>
                <a:cs typeface="Arial"/>
              </a:rPr>
              <a:t> Delivers an uncertainty on reference dosimetry for protons &lt;1% (k=1) </a:t>
            </a:r>
            <a:endParaRPr lang="en-GB" sz="2000" dirty="0">
              <a:solidFill>
                <a:srgbClr val="002060"/>
              </a:solidFill>
              <a:ea typeface="+mn-ea"/>
              <a:cs typeface="Arial"/>
            </a:endParaRPr>
          </a:p>
          <a:p>
            <a:pPr algn="just">
              <a:buChar char="•"/>
            </a:pPr>
            <a:endParaRPr lang="en-GB" sz="2000" dirty="0">
              <a:latin typeface="Arial"/>
              <a:ea typeface="+mn-ea"/>
              <a:cs typeface="Arial"/>
            </a:endParaRPr>
          </a:p>
          <a:p>
            <a:pPr algn="just">
              <a:buChar char="•"/>
            </a:pPr>
            <a:endParaRPr lang="en-GB" sz="2000" dirty="0">
              <a:ea typeface="+mn-ea"/>
              <a:cs typeface="Arial"/>
            </a:endParaRPr>
          </a:p>
        </p:txBody>
      </p:sp>
    </p:spTree>
    <p:custDataLst>
      <p:tags r:id="rId1"/>
    </p:custDataLst>
    <p:extLst>
      <p:ext uri="{BB962C8B-B14F-4D97-AF65-F5344CB8AC3E}">
        <p14:creationId xmlns:p14="http://schemas.microsoft.com/office/powerpoint/2010/main" val="258094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B0E77-5193-498C-AA68-C0748C928FD1}"/>
              </a:ext>
            </a:extLst>
          </p:cNvPr>
          <p:cNvSpPr>
            <a:spLocks noGrp="1"/>
          </p:cNvSpPr>
          <p:nvPr>
            <p:ph type="title"/>
          </p:nvPr>
        </p:nvSpPr>
        <p:spPr>
          <a:xfrm>
            <a:off x="254725" y="208372"/>
            <a:ext cx="11615057" cy="845366"/>
          </a:xfrm>
        </p:spPr>
        <p:txBody>
          <a:bodyPr>
            <a:normAutofit/>
          </a:bodyPr>
          <a:lstStyle/>
          <a:p>
            <a:r>
              <a:rPr lang="en-US" sz="3200" b="1" dirty="0">
                <a:latin typeface="Arial" panose="020B0604020202020204" pitchFamily="34" charset="0"/>
                <a:cs typeface="Arial" panose="020B0604020202020204" pitchFamily="34" charset="0"/>
              </a:rPr>
              <a:t>Proton reference dosimetry</a:t>
            </a:r>
          </a:p>
        </p:txBody>
      </p:sp>
      <p:sp>
        <p:nvSpPr>
          <p:cNvPr id="3" name="Content Placeholder 2">
            <a:extLst>
              <a:ext uri="{FF2B5EF4-FFF2-40B4-BE49-F238E27FC236}">
                <a16:creationId xmlns:a16="http://schemas.microsoft.com/office/drawing/2014/main" id="{0E29CCFF-72A1-4B78-A566-A5891B6807DF}"/>
              </a:ext>
            </a:extLst>
          </p:cNvPr>
          <p:cNvSpPr>
            <a:spLocks noGrp="1"/>
          </p:cNvSpPr>
          <p:nvPr>
            <p:ph idx="1"/>
          </p:nvPr>
        </p:nvSpPr>
        <p:spPr>
          <a:xfrm>
            <a:off x="254725" y="1451157"/>
            <a:ext cx="11615056" cy="1019327"/>
          </a:xfrm>
        </p:spPr>
        <p:txBody>
          <a:bodyPr>
            <a:normAutofit/>
          </a:bodyPr>
          <a:lstStyle/>
          <a:p>
            <a:r>
              <a:rPr lang="fr-FR" sz="2600" b="1" dirty="0">
                <a:solidFill>
                  <a:srgbClr val="0070C0"/>
                </a:solidFill>
                <a:latin typeface="Arial" panose="020B0604020202020204" pitchFamily="34" charset="0"/>
                <a:cs typeface="Arial" panose="020B0604020202020204" pitchFamily="34" charset="0"/>
              </a:rPr>
              <a:t>2000 – IAEA TRS 398</a:t>
            </a:r>
          </a:p>
          <a:p>
            <a:pPr lvl="1"/>
            <a:r>
              <a:rPr lang="fr-FR" sz="2600" dirty="0">
                <a:latin typeface="Arial" panose="020B0604020202020204" pitchFamily="34" charset="0"/>
                <a:cs typeface="Arial" panose="020B0604020202020204" pitchFamily="34" charset="0"/>
              </a:rPr>
              <a:t>Ionisation </a:t>
            </a:r>
            <a:r>
              <a:rPr lang="fr-FR" sz="2600" dirty="0" err="1">
                <a:latin typeface="Arial" panose="020B0604020202020204" pitchFamily="34" charset="0"/>
                <a:cs typeface="Arial" panose="020B0604020202020204" pitchFamily="34" charset="0"/>
              </a:rPr>
              <a:t>chambers</a:t>
            </a:r>
            <a:endParaRPr lang="fr-FR" sz="2600" dirty="0">
              <a:latin typeface="Arial" panose="020B0604020202020204" pitchFamily="34" charset="0"/>
              <a:cs typeface="Arial" panose="020B0604020202020204" pitchFamily="34" charset="0"/>
            </a:endParaRPr>
          </a:p>
          <a:p>
            <a:pPr lvl="1"/>
            <a:endParaRPr lang="en-US" sz="2800" dirty="0"/>
          </a:p>
          <a:p>
            <a:pPr marL="0" indent="0">
              <a:buNone/>
            </a:pPr>
            <a:endParaRPr lang="en-GB" dirty="0"/>
          </a:p>
        </p:txBody>
      </p:sp>
      <p:pic>
        <p:nvPicPr>
          <p:cNvPr id="12" name="Picture 11">
            <a:extLst>
              <a:ext uri="{FF2B5EF4-FFF2-40B4-BE49-F238E27FC236}">
                <a16:creationId xmlns:a16="http://schemas.microsoft.com/office/drawing/2014/main" id="{31858C5A-5C05-417C-B87B-B351F6627A0A}"/>
              </a:ext>
            </a:extLst>
          </p:cNvPr>
          <p:cNvPicPr>
            <a:picLocks noChangeAspect="1"/>
          </p:cNvPicPr>
          <p:nvPr/>
        </p:nvPicPr>
        <p:blipFill rotWithShape="1">
          <a:blip r:embed="rId4"/>
          <a:srcRect l="35395" t="53264" r="36052" b="10000"/>
          <a:stretch/>
        </p:blipFill>
        <p:spPr>
          <a:xfrm>
            <a:off x="8646695" y="1"/>
            <a:ext cx="3545305" cy="2565750"/>
          </a:xfrm>
          <a:prstGeom prst="rect">
            <a:avLst/>
          </a:prstGeom>
        </p:spPr>
      </p:pic>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62E5FE32-973F-48DC-90F4-334DBD7F569A}"/>
                  </a:ext>
                </a:extLst>
              </p:cNvPr>
              <p:cNvSpPr/>
              <p:nvPr/>
            </p:nvSpPr>
            <p:spPr>
              <a:xfrm>
                <a:off x="466062" y="2320585"/>
                <a:ext cx="7046096" cy="520720"/>
              </a:xfrm>
              <a:prstGeom prst="rect">
                <a:avLst/>
              </a:prstGeom>
            </p:spPr>
            <p:txBody>
              <a:bodyPr wrap="none">
                <a:spAutoFit/>
              </a:bodyPr>
              <a:lstStyle/>
              <a:p>
                <a:pPr marL="457200" marR="0" lvl="0" indent="-230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Uncertainty on </a:t>
                </a:r>
                <a14:m>
                  <m:oMath xmlns:m="http://schemas.openxmlformats.org/officeDocument/2006/math">
                    <m:sSub>
                      <m:sSubPr>
                        <m:ctrlPr>
                          <a:rPr kumimoji="0" lang="en-US" sz="2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GB" sz="2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𝐷</m:t>
                        </m:r>
                      </m:e>
                      <m:sub>
                        <m:r>
                          <a:rPr kumimoji="0" lang="en-GB" sz="2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𝑤</m:t>
                        </m:r>
                        <m:r>
                          <a:rPr kumimoji="0" lang="en-GB" sz="2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GB" sz="2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𝑄</m:t>
                        </m:r>
                      </m:sub>
                    </m:sSub>
                  </m:oMath>
                </a14:m>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protons: </a:t>
                </a:r>
                <a:r>
                  <a:rPr lang="en-US" sz="2600" dirty="0">
                    <a:solidFill>
                      <a:prstClr val="black"/>
                    </a:solidFill>
                    <a:latin typeface="Arial" panose="020B0604020202020204" pitchFamily="34" charset="0"/>
                    <a:cs typeface="Arial" panose="020B0604020202020204" pitchFamily="34" charset="0"/>
                  </a:rPr>
                  <a:t>2</a:t>
                </a: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(k=1)</a:t>
                </a:r>
              </a:p>
            </p:txBody>
          </p:sp>
        </mc:Choice>
        <mc:Fallback xmlns="">
          <p:sp>
            <p:nvSpPr>
              <p:cNvPr id="14" name="Rectangle 13">
                <a:extLst>
                  <a:ext uri="{FF2B5EF4-FFF2-40B4-BE49-F238E27FC236}">
                    <a16:creationId xmlns:a16="http://schemas.microsoft.com/office/drawing/2014/main" id="{62E5FE32-973F-48DC-90F4-334DBD7F569A}"/>
                  </a:ext>
                </a:extLst>
              </p:cNvPr>
              <p:cNvSpPr>
                <a:spLocks noRot="1" noChangeAspect="1" noMove="1" noResize="1" noEditPoints="1" noAdjustHandles="1" noChangeArrowheads="1" noChangeShapeType="1" noTextEdit="1"/>
              </p:cNvSpPr>
              <p:nvPr/>
            </p:nvSpPr>
            <p:spPr>
              <a:xfrm>
                <a:off x="466062" y="2320585"/>
                <a:ext cx="7046096" cy="520720"/>
              </a:xfrm>
              <a:prstGeom prst="rect">
                <a:avLst/>
              </a:prstGeom>
              <a:blipFill>
                <a:blip r:embed="rId5"/>
                <a:stretch>
                  <a:fillRect t="-12941" r="-606" b="-22353"/>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819F11E8-6774-4271-8417-56C38FACB3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4127" y="3888998"/>
            <a:ext cx="3482609" cy="2848180"/>
          </a:xfrm>
          <a:prstGeom prst="rect">
            <a:avLst/>
          </a:prstGeom>
        </p:spPr>
      </p:pic>
      <p:sp>
        <p:nvSpPr>
          <p:cNvPr id="9" name="Rectangle 8">
            <a:extLst>
              <a:ext uri="{FF2B5EF4-FFF2-40B4-BE49-F238E27FC236}">
                <a16:creationId xmlns:a16="http://schemas.microsoft.com/office/drawing/2014/main" id="{DCFDE5E7-28F7-4962-888C-1BE1FB5C99DD}"/>
              </a:ext>
            </a:extLst>
          </p:cNvPr>
          <p:cNvSpPr/>
          <p:nvPr/>
        </p:nvSpPr>
        <p:spPr>
          <a:xfrm>
            <a:off x="1074827" y="3307165"/>
            <a:ext cx="3959848" cy="523220"/>
          </a:xfrm>
          <a:prstGeom prst="rect">
            <a:avLst/>
          </a:prstGeom>
        </p:spPr>
        <p:txBody>
          <a:bodyPr wrap="square">
            <a:spAutoFit/>
          </a:bodyPr>
          <a:lstStyle/>
          <a:p>
            <a:pPr algn="ctr"/>
            <a:r>
              <a:rPr lang="en-GB" sz="1400" dirty="0">
                <a:latin typeface="Arial" panose="020B0604020202020204" pitchFamily="34" charset="0"/>
                <a:cs typeface="Arial" panose="020B0604020202020204" pitchFamily="34" charset="0"/>
              </a:rPr>
              <a:t>Detectors currently used in the proton clinics are calibrated in a Cobalt-60 beam</a:t>
            </a:r>
          </a:p>
        </p:txBody>
      </p:sp>
      <p:pic>
        <p:nvPicPr>
          <p:cNvPr id="10" name="Picture 9" descr="A picture containing indoor, table, monitor, white&#10;&#10;Description automatically generated">
            <a:extLst>
              <a:ext uri="{FF2B5EF4-FFF2-40B4-BE49-F238E27FC236}">
                <a16:creationId xmlns:a16="http://schemas.microsoft.com/office/drawing/2014/main" id="{DB7171FB-5F1D-454A-BB09-127054083B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4484" y="3600544"/>
            <a:ext cx="2160201" cy="3235981"/>
          </a:xfrm>
          <a:prstGeom prst="rect">
            <a:avLst/>
          </a:prstGeom>
        </p:spPr>
      </p:pic>
      <p:sp>
        <p:nvSpPr>
          <p:cNvPr id="11" name="Rectangle 10">
            <a:extLst>
              <a:ext uri="{FF2B5EF4-FFF2-40B4-BE49-F238E27FC236}">
                <a16:creationId xmlns:a16="http://schemas.microsoft.com/office/drawing/2014/main" id="{EAD2440E-528A-4C1B-8D98-BE5A35BEE84D}"/>
              </a:ext>
            </a:extLst>
          </p:cNvPr>
          <p:cNvSpPr/>
          <p:nvPr/>
        </p:nvSpPr>
        <p:spPr>
          <a:xfrm>
            <a:off x="9333863" y="3290579"/>
            <a:ext cx="2170967" cy="307777"/>
          </a:xfrm>
          <a:prstGeom prst="rect">
            <a:avLst/>
          </a:prstGeom>
        </p:spPr>
        <p:txBody>
          <a:bodyPr wrap="square">
            <a:spAutoFit/>
          </a:bodyPr>
          <a:lstStyle/>
          <a:p>
            <a:pPr algn="ctr"/>
            <a:r>
              <a:rPr lang="en-GB" sz="1400" dirty="0">
                <a:latin typeface="Arial" panose="020B0604020202020204" pitchFamily="34" charset="0"/>
                <a:cs typeface="Arial" panose="020B0604020202020204" pitchFamily="34" charset="0"/>
              </a:rPr>
              <a:t>Dose in a proton beam</a:t>
            </a:r>
          </a:p>
        </p:txBody>
      </p:sp>
      <p:grpSp>
        <p:nvGrpSpPr>
          <p:cNvPr id="13" name="Group 12">
            <a:extLst>
              <a:ext uri="{FF2B5EF4-FFF2-40B4-BE49-F238E27FC236}">
                <a16:creationId xmlns:a16="http://schemas.microsoft.com/office/drawing/2014/main" id="{F0A1E6F5-BBDC-4031-A331-A2CF5066D1D5}"/>
              </a:ext>
            </a:extLst>
          </p:cNvPr>
          <p:cNvGrpSpPr/>
          <p:nvPr/>
        </p:nvGrpSpPr>
        <p:grpSpPr>
          <a:xfrm>
            <a:off x="5018633" y="4252080"/>
            <a:ext cx="3628062" cy="394026"/>
            <a:chOff x="2341294" y="241371"/>
            <a:chExt cx="449105" cy="525368"/>
          </a:xfrm>
        </p:grpSpPr>
        <p:sp>
          <p:nvSpPr>
            <p:cNvPr id="15" name="Right Arrow 100">
              <a:extLst>
                <a:ext uri="{FF2B5EF4-FFF2-40B4-BE49-F238E27FC236}">
                  <a16:creationId xmlns:a16="http://schemas.microsoft.com/office/drawing/2014/main" id="{CF3787A9-7DEE-4ABA-BE30-0796596EF4BB}"/>
                </a:ext>
              </a:extLst>
            </p:cNvPr>
            <p:cNvSpPr/>
            <p:nvPr/>
          </p:nvSpPr>
          <p:spPr>
            <a:xfrm>
              <a:off x="2341294" y="241371"/>
              <a:ext cx="449105" cy="525368"/>
            </a:xfrm>
            <a:prstGeom prst="rightArrow">
              <a:avLst>
                <a:gd name="adj1" fmla="val 60000"/>
                <a:gd name="adj2" fmla="val 50000"/>
              </a:avLst>
            </a:prstGeom>
            <a:solidFill>
              <a:schemeClr val="tx2">
                <a:lumMod val="20000"/>
                <a:lumOff val="8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6" name="Right Arrow 4">
              <a:extLst>
                <a:ext uri="{FF2B5EF4-FFF2-40B4-BE49-F238E27FC236}">
                  <a16:creationId xmlns:a16="http://schemas.microsoft.com/office/drawing/2014/main" id="{BE4E3834-ED89-413B-9B7B-14A47FB84E97}"/>
                </a:ext>
              </a:extLst>
            </p:cNvPr>
            <p:cNvSpPr/>
            <p:nvPr/>
          </p:nvSpPr>
          <p:spPr>
            <a:xfrm>
              <a:off x="2341294" y="346445"/>
              <a:ext cx="314374" cy="3152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733425">
                <a:lnSpc>
                  <a:spcPct val="90000"/>
                </a:lnSpc>
                <a:spcBef>
                  <a:spcPct val="0"/>
                </a:spcBef>
                <a:spcAft>
                  <a:spcPct val="35000"/>
                </a:spcAft>
              </a:pPr>
              <a:endParaRPr lang="en-US" sz="1650">
                <a:solidFill>
                  <a:srgbClr val="FFFFFF"/>
                </a:solidFill>
              </a:endParaRPr>
            </a:p>
          </p:txBody>
        </p:sp>
      </p:gr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C61FE481-4F53-4564-9AFA-B9EBD9F0350D}"/>
                  </a:ext>
                </a:extLst>
              </p:cNvPr>
              <p:cNvSpPr/>
              <p:nvPr/>
            </p:nvSpPr>
            <p:spPr>
              <a:xfrm>
                <a:off x="4721953" y="4741373"/>
                <a:ext cx="3924742" cy="529056"/>
              </a:xfrm>
              <a:prstGeom prst="rect">
                <a:avLst/>
              </a:prstGeom>
            </p:spPr>
            <p:txBody>
              <a:bodyPr wrap="square">
                <a:spAutoFit/>
              </a:bodyPr>
              <a:lstStyle/>
              <a:p>
                <a:pPr algn="ctr"/>
                <a:r>
                  <a:rPr lang="en-GB" sz="2600" dirty="0">
                    <a:latin typeface="Arial" panose="020B0604020202020204" pitchFamily="34" charset="0"/>
                    <a:cs typeface="Arial" panose="020B0604020202020204" pitchFamily="34" charset="0"/>
                  </a:rPr>
                  <a:t>Conversion factor, </a:t>
                </a:r>
                <a14:m>
                  <m:oMath xmlns:m="http://schemas.openxmlformats.org/officeDocument/2006/math">
                    <m:sSub>
                      <m:sSubPr>
                        <m:ctrlPr>
                          <a:rPr lang="en-GB" sz="2600" i="1">
                            <a:latin typeface="Cambria Math" panose="02040503050406030204" pitchFamily="18" charset="0"/>
                          </a:rPr>
                        </m:ctrlPr>
                      </m:sSubPr>
                      <m:e>
                        <m:r>
                          <a:rPr lang="en-GB" sz="2600" i="1">
                            <a:latin typeface="Cambria Math" panose="02040503050406030204" pitchFamily="18" charset="0"/>
                          </a:rPr>
                          <m:t>𝑘</m:t>
                        </m:r>
                      </m:e>
                      <m:sub>
                        <m:r>
                          <a:rPr lang="en-GB" sz="2600" i="1">
                            <a:latin typeface="Cambria Math" panose="02040503050406030204" pitchFamily="18" charset="0"/>
                          </a:rPr>
                          <m:t>𝑄</m:t>
                        </m:r>
                        <m:r>
                          <a:rPr lang="en-GB" sz="2600">
                            <a:latin typeface="Cambria Math" panose="02040503050406030204" pitchFamily="18" charset="0"/>
                          </a:rPr>
                          <m:t>,</m:t>
                        </m:r>
                        <m:sSub>
                          <m:sSubPr>
                            <m:ctrlPr>
                              <a:rPr lang="en-GB" sz="2600" i="1">
                                <a:latin typeface="Cambria Math" panose="02040503050406030204" pitchFamily="18" charset="0"/>
                              </a:rPr>
                            </m:ctrlPr>
                          </m:sSubPr>
                          <m:e>
                            <m:r>
                              <a:rPr lang="en-GB" sz="2600" i="1">
                                <a:latin typeface="Cambria Math" panose="02040503050406030204" pitchFamily="18" charset="0"/>
                              </a:rPr>
                              <m:t>𝑄</m:t>
                            </m:r>
                          </m:e>
                          <m:sub>
                            <m:r>
                              <a:rPr lang="en-GB" sz="2600">
                                <a:latin typeface="Cambria Math" panose="02040503050406030204" pitchFamily="18" charset="0"/>
                              </a:rPr>
                              <m:t>0</m:t>
                            </m:r>
                          </m:sub>
                        </m:sSub>
                      </m:sub>
                    </m:sSub>
                  </m:oMath>
                </a14:m>
                <a:endParaRPr lang="en-GB" sz="2600" dirty="0">
                  <a:latin typeface="Arial" panose="020B0604020202020204" pitchFamily="34" charset="0"/>
                  <a:cs typeface="Arial" panose="020B0604020202020204" pitchFamily="34" charset="0"/>
                </a:endParaRPr>
              </a:p>
            </p:txBody>
          </p:sp>
        </mc:Choice>
        <mc:Fallback xmlns="">
          <p:sp>
            <p:nvSpPr>
              <p:cNvPr id="17" name="Rectangle 16">
                <a:extLst>
                  <a:ext uri="{FF2B5EF4-FFF2-40B4-BE49-F238E27FC236}">
                    <a16:creationId xmlns:a16="http://schemas.microsoft.com/office/drawing/2014/main" id="{C61FE481-4F53-4564-9AFA-B9EBD9F0350D}"/>
                  </a:ext>
                </a:extLst>
              </p:cNvPr>
              <p:cNvSpPr>
                <a:spLocks noRot="1" noChangeAspect="1" noMove="1" noResize="1" noEditPoints="1" noAdjustHandles="1" noChangeArrowheads="1" noChangeShapeType="1" noTextEdit="1"/>
              </p:cNvSpPr>
              <p:nvPr/>
            </p:nvSpPr>
            <p:spPr>
              <a:xfrm>
                <a:off x="4721953" y="4741373"/>
                <a:ext cx="3924742" cy="529056"/>
              </a:xfrm>
              <a:prstGeom prst="rect">
                <a:avLst/>
              </a:prstGeom>
              <a:blipFill>
                <a:blip r:embed="rId8"/>
                <a:stretch>
                  <a:fillRect t="-11494" b="-19540"/>
                </a:stretch>
              </a:blipFill>
            </p:spPr>
            <p:txBody>
              <a:bodyPr/>
              <a:lstStyle/>
              <a:p>
                <a:r>
                  <a:rPr lang="en-GB">
                    <a:noFill/>
                  </a:rPr>
                  <a:t> </a:t>
                </a:r>
              </a:p>
            </p:txBody>
          </p:sp>
        </mc:Fallback>
      </mc:AlternateContent>
      <p:sp>
        <p:nvSpPr>
          <p:cNvPr id="18" name="Rectangle 17">
            <a:extLst>
              <a:ext uri="{FF2B5EF4-FFF2-40B4-BE49-F238E27FC236}">
                <a16:creationId xmlns:a16="http://schemas.microsoft.com/office/drawing/2014/main" id="{2E5292C5-A758-4AF3-BB8C-E3B0F86ABEE4}"/>
              </a:ext>
            </a:extLst>
          </p:cNvPr>
          <p:cNvSpPr/>
          <p:nvPr/>
        </p:nvSpPr>
        <p:spPr>
          <a:xfrm>
            <a:off x="5154316" y="5218534"/>
            <a:ext cx="2244488" cy="492443"/>
          </a:xfrm>
          <a:prstGeom prst="rect">
            <a:avLst/>
          </a:prstGeom>
        </p:spPr>
        <p:txBody>
          <a:bodyPr wrap="square">
            <a:spAutoFit/>
          </a:bodyPr>
          <a:lstStyle/>
          <a:p>
            <a:pPr marL="214313" indent="-214313">
              <a:buFont typeface="Arial" panose="020B0604020202020204" pitchFamily="34" charset="0"/>
              <a:buChar char="•"/>
            </a:pPr>
            <a:r>
              <a:rPr lang="en-GB" sz="2600" dirty="0">
                <a:latin typeface="Arial" panose="020B0604020202020204" pitchFamily="34" charset="0"/>
                <a:cs typeface="Arial" panose="020B0604020202020204" pitchFamily="34" charset="0"/>
              </a:rPr>
              <a:t>Analytical</a:t>
            </a:r>
          </a:p>
        </p:txBody>
      </p:sp>
      <p:sp>
        <p:nvSpPr>
          <p:cNvPr id="19" name="TextBox 18">
            <a:extLst>
              <a:ext uri="{FF2B5EF4-FFF2-40B4-BE49-F238E27FC236}">
                <a16:creationId xmlns:a16="http://schemas.microsoft.com/office/drawing/2014/main" id="{4A8B6AC0-F9F9-451A-9796-328E2FDAAACB}"/>
              </a:ext>
            </a:extLst>
          </p:cNvPr>
          <p:cNvSpPr txBox="1"/>
          <p:nvPr/>
        </p:nvSpPr>
        <p:spPr>
          <a:xfrm>
            <a:off x="4881773" y="2957929"/>
            <a:ext cx="3605102" cy="1015663"/>
          </a:xfrm>
          <a:prstGeom prst="rect">
            <a:avLst/>
          </a:prstGeom>
          <a:noFill/>
          <a:ln w="28575">
            <a:solidFill>
              <a:srgbClr val="FF0000"/>
            </a:solidFill>
          </a:ln>
        </p:spPr>
        <p:txBody>
          <a:bodyPr wrap="square" rtlCol="0">
            <a:spAutoFit/>
          </a:bodyPr>
          <a:lstStyle/>
          <a:p>
            <a:pPr algn="ctr"/>
            <a:r>
              <a:rPr lang="en-GB" sz="2000" dirty="0">
                <a:latin typeface="Arial" panose="020B0604020202020204" pitchFamily="34" charset="0"/>
                <a:cs typeface="Arial" panose="020B0604020202020204" pitchFamily="34" charset="0"/>
              </a:rPr>
              <a:t>Uncertainty in dose at least 2 times larger than the recommended uncertainty</a:t>
            </a:r>
          </a:p>
        </p:txBody>
      </p:sp>
      <p:sp>
        <p:nvSpPr>
          <p:cNvPr id="20" name="TextBox 19">
            <a:extLst>
              <a:ext uri="{FF2B5EF4-FFF2-40B4-BE49-F238E27FC236}">
                <a16:creationId xmlns:a16="http://schemas.microsoft.com/office/drawing/2014/main" id="{1661F1A5-A3C6-4D02-A404-8C50FDED982C}"/>
              </a:ext>
            </a:extLst>
          </p:cNvPr>
          <p:cNvSpPr txBox="1"/>
          <p:nvPr/>
        </p:nvSpPr>
        <p:spPr>
          <a:xfrm>
            <a:off x="6628805" y="6480351"/>
            <a:ext cx="2387064" cy="338554"/>
          </a:xfrm>
          <a:prstGeom prst="rect">
            <a:avLst/>
          </a:prstGeom>
          <a:noFill/>
        </p:spPr>
        <p:txBody>
          <a:bodyPr wrap="none" rtlCol="0">
            <a:spAutoFit/>
          </a:bodyPr>
          <a:lstStyle/>
          <a:p>
            <a:r>
              <a:rPr lang="en-GB" sz="1600" dirty="0">
                <a:solidFill>
                  <a:srgbClr val="000000"/>
                </a:solidFill>
              </a:rPr>
              <a:t>Courtesy of A. </a:t>
            </a:r>
            <a:r>
              <a:rPr lang="en-GB" sz="1600" dirty="0" err="1">
                <a:solidFill>
                  <a:srgbClr val="000000"/>
                </a:solidFill>
              </a:rPr>
              <a:t>Lourenço</a:t>
            </a:r>
            <a:endParaRPr lang="en-GB" sz="1600" dirty="0"/>
          </a:p>
        </p:txBody>
      </p:sp>
    </p:spTree>
    <p:custDataLst>
      <p:tags r:id="rId1"/>
    </p:custDataLst>
    <p:extLst>
      <p:ext uri="{BB962C8B-B14F-4D97-AF65-F5344CB8AC3E}">
        <p14:creationId xmlns:p14="http://schemas.microsoft.com/office/powerpoint/2010/main" val="340730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1" grpId="0"/>
      <p:bldP spid="17" grpId="0"/>
      <p:bldP spid="18"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B0E77-5193-498C-AA68-C0748C928FD1}"/>
              </a:ext>
            </a:extLst>
          </p:cNvPr>
          <p:cNvSpPr>
            <a:spLocks noGrp="1"/>
          </p:cNvSpPr>
          <p:nvPr>
            <p:ph type="title"/>
          </p:nvPr>
        </p:nvSpPr>
        <p:spPr>
          <a:xfrm>
            <a:off x="254725" y="208372"/>
            <a:ext cx="11615057" cy="845366"/>
          </a:xfrm>
        </p:spPr>
        <p:txBody>
          <a:bodyPr>
            <a:normAutofit/>
          </a:bodyPr>
          <a:lstStyle/>
          <a:p>
            <a:r>
              <a:rPr lang="en-US" sz="3200" b="1" dirty="0">
                <a:latin typeface="Arial" panose="020B0604020202020204" pitchFamily="34" charset="0"/>
                <a:cs typeface="Arial" panose="020B0604020202020204" pitchFamily="34" charset="0"/>
              </a:rPr>
              <a:t>Proton reference dosimetry</a:t>
            </a:r>
          </a:p>
        </p:txBody>
      </p:sp>
      <p:pic>
        <p:nvPicPr>
          <p:cNvPr id="7" name="Picture 6">
            <a:extLst>
              <a:ext uri="{FF2B5EF4-FFF2-40B4-BE49-F238E27FC236}">
                <a16:creationId xmlns:a16="http://schemas.microsoft.com/office/drawing/2014/main" id="{819F11E8-6774-4271-8417-56C38FACB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127" y="3888998"/>
            <a:ext cx="3482609" cy="2848180"/>
          </a:xfrm>
          <a:prstGeom prst="rect">
            <a:avLst/>
          </a:prstGeom>
        </p:spPr>
      </p:pic>
      <p:sp>
        <p:nvSpPr>
          <p:cNvPr id="9" name="Rectangle 8">
            <a:extLst>
              <a:ext uri="{FF2B5EF4-FFF2-40B4-BE49-F238E27FC236}">
                <a16:creationId xmlns:a16="http://schemas.microsoft.com/office/drawing/2014/main" id="{DCFDE5E7-28F7-4962-888C-1BE1FB5C99DD}"/>
              </a:ext>
            </a:extLst>
          </p:cNvPr>
          <p:cNvSpPr/>
          <p:nvPr/>
        </p:nvSpPr>
        <p:spPr>
          <a:xfrm>
            <a:off x="1074827" y="3307165"/>
            <a:ext cx="3959848" cy="523220"/>
          </a:xfrm>
          <a:prstGeom prst="rect">
            <a:avLst/>
          </a:prstGeom>
        </p:spPr>
        <p:txBody>
          <a:bodyPr wrap="square">
            <a:spAutoFit/>
          </a:bodyPr>
          <a:lstStyle/>
          <a:p>
            <a:pPr algn="ctr"/>
            <a:r>
              <a:rPr lang="en-GB" sz="1400" dirty="0">
                <a:latin typeface="Arial" panose="020B0604020202020204" pitchFamily="34" charset="0"/>
                <a:cs typeface="Arial" panose="020B0604020202020204" pitchFamily="34" charset="0"/>
              </a:rPr>
              <a:t>Detectors currently used in the proton clinics are calibrated in a Cobalt-60 beam</a:t>
            </a:r>
          </a:p>
        </p:txBody>
      </p:sp>
      <p:pic>
        <p:nvPicPr>
          <p:cNvPr id="10" name="Picture 9" descr="A picture containing indoor, table, monitor, white&#10;&#10;Description automatically generated">
            <a:extLst>
              <a:ext uri="{FF2B5EF4-FFF2-40B4-BE49-F238E27FC236}">
                <a16:creationId xmlns:a16="http://schemas.microsoft.com/office/drawing/2014/main" id="{DB7171FB-5F1D-454A-BB09-127054083B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4484" y="3600544"/>
            <a:ext cx="2160201" cy="3235981"/>
          </a:xfrm>
          <a:prstGeom prst="rect">
            <a:avLst/>
          </a:prstGeom>
        </p:spPr>
      </p:pic>
      <p:sp>
        <p:nvSpPr>
          <p:cNvPr id="11" name="Rectangle 10">
            <a:extLst>
              <a:ext uri="{FF2B5EF4-FFF2-40B4-BE49-F238E27FC236}">
                <a16:creationId xmlns:a16="http://schemas.microsoft.com/office/drawing/2014/main" id="{EAD2440E-528A-4C1B-8D98-BE5A35BEE84D}"/>
              </a:ext>
            </a:extLst>
          </p:cNvPr>
          <p:cNvSpPr/>
          <p:nvPr/>
        </p:nvSpPr>
        <p:spPr>
          <a:xfrm>
            <a:off x="9333863" y="3290579"/>
            <a:ext cx="2170967" cy="307777"/>
          </a:xfrm>
          <a:prstGeom prst="rect">
            <a:avLst/>
          </a:prstGeom>
        </p:spPr>
        <p:txBody>
          <a:bodyPr wrap="square">
            <a:spAutoFit/>
          </a:bodyPr>
          <a:lstStyle/>
          <a:p>
            <a:pPr algn="ctr"/>
            <a:r>
              <a:rPr lang="en-GB" sz="1400" dirty="0">
                <a:latin typeface="Arial" panose="020B0604020202020204" pitchFamily="34" charset="0"/>
                <a:cs typeface="Arial" panose="020B0604020202020204" pitchFamily="34" charset="0"/>
              </a:rPr>
              <a:t>Dose in a proton beam</a:t>
            </a:r>
          </a:p>
        </p:txBody>
      </p:sp>
      <p:grpSp>
        <p:nvGrpSpPr>
          <p:cNvPr id="13" name="Group 12">
            <a:extLst>
              <a:ext uri="{FF2B5EF4-FFF2-40B4-BE49-F238E27FC236}">
                <a16:creationId xmlns:a16="http://schemas.microsoft.com/office/drawing/2014/main" id="{F0A1E6F5-BBDC-4031-A331-A2CF5066D1D5}"/>
              </a:ext>
            </a:extLst>
          </p:cNvPr>
          <p:cNvGrpSpPr/>
          <p:nvPr/>
        </p:nvGrpSpPr>
        <p:grpSpPr>
          <a:xfrm>
            <a:off x="5018633" y="4252080"/>
            <a:ext cx="3628062" cy="394026"/>
            <a:chOff x="2341294" y="241371"/>
            <a:chExt cx="449105" cy="525368"/>
          </a:xfrm>
        </p:grpSpPr>
        <p:sp>
          <p:nvSpPr>
            <p:cNvPr id="15" name="Right Arrow 100">
              <a:extLst>
                <a:ext uri="{FF2B5EF4-FFF2-40B4-BE49-F238E27FC236}">
                  <a16:creationId xmlns:a16="http://schemas.microsoft.com/office/drawing/2014/main" id="{CF3787A9-7DEE-4ABA-BE30-0796596EF4BB}"/>
                </a:ext>
              </a:extLst>
            </p:cNvPr>
            <p:cNvSpPr/>
            <p:nvPr/>
          </p:nvSpPr>
          <p:spPr>
            <a:xfrm>
              <a:off x="2341294" y="241371"/>
              <a:ext cx="449105" cy="525368"/>
            </a:xfrm>
            <a:prstGeom prst="rightArrow">
              <a:avLst>
                <a:gd name="adj1" fmla="val 60000"/>
                <a:gd name="adj2" fmla="val 50000"/>
              </a:avLst>
            </a:prstGeom>
            <a:solidFill>
              <a:schemeClr val="tx2">
                <a:lumMod val="20000"/>
                <a:lumOff val="8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6" name="Right Arrow 4">
              <a:extLst>
                <a:ext uri="{FF2B5EF4-FFF2-40B4-BE49-F238E27FC236}">
                  <a16:creationId xmlns:a16="http://schemas.microsoft.com/office/drawing/2014/main" id="{BE4E3834-ED89-413B-9B7B-14A47FB84E97}"/>
                </a:ext>
              </a:extLst>
            </p:cNvPr>
            <p:cNvSpPr/>
            <p:nvPr/>
          </p:nvSpPr>
          <p:spPr>
            <a:xfrm>
              <a:off x="2341294" y="346445"/>
              <a:ext cx="314374" cy="3152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733425">
                <a:lnSpc>
                  <a:spcPct val="90000"/>
                </a:lnSpc>
                <a:spcBef>
                  <a:spcPct val="0"/>
                </a:spcBef>
                <a:spcAft>
                  <a:spcPct val="35000"/>
                </a:spcAft>
              </a:pPr>
              <a:endParaRPr lang="en-US" sz="1650">
                <a:solidFill>
                  <a:srgbClr val="FFFFFF"/>
                </a:solidFill>
              </a:endParaRPr>
            </a:p>
          </p:txBody>
        </p:sp>
      </p:gr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C61FE481-4F53-4564-9AFA-B9EBD9F0350D}"/>
                  </a:ext>
                </a:extLst>
              </p:cNvPr>
              <p:cNvSpPr/>
              <p:nvPr/>
            </p:nvSpPr>
            <p:spPr>
              <a:xfrm>
                <a:off x="4721953" y="4741373"/>
                <a:ext cx="3924742" cy="529056"/>
              </a:xfrm>
              <a:prstGeom prst="rect">
                <a:avLst/>
              </a:prstGeom>
            </p:spPr>
            <p:txBody>
              <a:bodyPr wrap="square">
                <a:spAutoFit/>
              </a:bodyPr>
              <a:lstStyle/>
              <a:p>
                <a:pPr algn="ctr"/>
                <a:r>
                  <a:rPr lang="en-GB" sz="2600" dirty="0">
                    <a:latin typeface="Arial" panose="020B0604020202020204" pitchFamily="34" charset="0"/>
                    <a:cs typeface="Arial" panose="020B0604020202020204" pitchFamily="34" charset="0"/>
                  </a:rPr>
                  <a:t>Conversion factor, </a:t>
                </a:r>
                <a14:m>
                  <m:oMath xmlns:m="http://schemas.openxmlformats.org/officeDocument/2006/math">
                    <m:sSub>
                      <m:sSubPr>
                        <m:ctrlPr>
                          <a:rPr lang="en-GB" sz="2600" i="1">
                            <a:latin typeface="Cambria Math" panose="02040503050406030204" pitchFamily="18" charset="0"/>
                          </a:rPr>
                        </m:ctrlPr>
                      </m:sSubPr>
                      <m:e>
                        <m:r>
                          <a:rPr lang="en-GB" sz="2600" i="1">
                            <a:latin typeface="Cambria Math" panose="02040503050406030204" pitchFamily="18" charset="0"/>
                          </a:rPr>
                          <m:t>𝑘</m:t>
                        </m:r>
                      </m:e>
                      <m:sub>
                        <m:r>
                          <a:rPr lang="en-GB" sz="2600" i="1">
                            <a:latin typeface="Cambria Math" panose="02040503050406030204" pitchFamily="18" charset="0"/>
                          </a:rPr>
                          <m:t>𝑄</m:t>
                        </m:r>
                        <m:r>
                          <a:rPr lang="en-GB" sz="2600">
                            <a:latin typeface="Cambria Math" panose="02040503050406030204" pitchFamily="18" charset="0"/>
                          </a:rPr>
                          <m:t>,</m:t>
                        </m:r>
                        <m:sSub>
                          <m:sSubPr>
                            <m:ctrlPr>
                              <a:rPr lang="en-GB" sz="2600" i="1">
                                <a:latin typeface="Cambria Math" panose="02040503050406030204" pitchFamily="18" charset="0"/>
                              </a:rPr>
                            </m:ctrlPr>
                          </m:sSubPr>
                          <m:e>
                            <m:r>
                              <a:rPr lang="en-GB" sz="2600" i="1">
                                <a:latin typeface="Cambria Math" panose="02040503050406030204" pitchFamily="18" charset="0"/>
                              </a:rPr>
                              <m:t>𝑄</m:t>
                            </m:r>
                          </m:e>
                          <m:sub>
                            <m:r>
                              <a:rPr lang="en-GB" sz="2600">
                                <a:latin typeface="Cambria Math" panose="02040503050406030204" pitchFamily="18" charset="0"/>
                              </a:rPr>
                              <m:t>0</m:t>
                            </m:r>
                          </m:sub>
                        </m:sSub>
                      </m:sub>
                    </m:sSub>
                  </m:oMath>
                </a14:m>
                <a:endParaRPr lang="en-GB" sz="2600" dirty="0">
                  <a:latin typeface="Arial" panose="020B0604020202020204" pitchFamily="34" charset="0"/>
                  <a:cs typeface="Arial" panose="020B0604020202020204" pitchFamily="34" charset="0"/>
                </a:endParaRPr>
              </a:p>
            </p:txBody>
          </p:sp>
        </mc:Choice>
        <mc:Fallback xmlns="">
          <p:sp>
            <p:nvSpPr>
              <p:cNvPr id="17" name="Rectangle 16">
                <a:extLst>
                  <a:ext uri="{FF2B5EF4-FFF2-40B4-BE49-F238E27FC236}">
                    <a16:creationId xmlns:a16="http://schemas.microsoft.com/office/drawing/2014/main" id="{C61FE481-4F53-4564-9AFA-B9EBD9F0350D}"/>
                  </a:ext>
                </a:extLst>
              </p:cNvPr>
              <p:cNvSpPr>
                <a:spLocks noRot="1" noChangeAspect="1" noMove="1" noResize="1" noEditPoints="1" noAdjustHandles="1" noChangeArrowheads="1" noChangeShapeType="1" noTextEdit="1"/>
              </p:cNvSpPr>
              <p:nvPr/>
            </p:nvSpPr>
            <p:spPr>
              <a:xfrm>
                <a:off x="4721953" y="4741373"/>
                <a:ext cx="3924742" cy="529056"/>
              </a:xfrm>
              <a:prstGeom prst="rect">
                <a:avLst/>
              </a:prstGeom>
              <a:blipFill>
                <a:blip r:embed="rId6"/>
                <a:stretch>
                  <a:fillRect t="-11494" b="-19540"/>
                </a:stretch>
              </a:blipFill>
            </p:spPr>
            <p:txBody>
              <a:bodyPr/>
              <a:lstStyle/>
              <a:p>
                <a:r>
                  <a:rPr lang="en-GB">
                    <a:noFill/>
                  </a:rPr>
                  <a:t> </a:t>
                </a:r>
              </a:p>
            </p:txBody>
          </p:sp>
        </mc:Fallback>
      </mc:AlternateContent>
      <p:sp>
        <p:nvSpPr>
          <p:cNvPr id="18" name="Rectangle 17">
            <a:extLst>
              <a:ext uri="{FF2B5EF4-FFF2-40B4-BE49-F238E27FC236}">
                <a16:creationId xmlns:a16="http://schemas.microsoft.com/office/drawing/2014/main" id="{2E5292C5-A758-4AF3-BB8C-E3B0F86ABEE4}"/>
              </a:ext>
            </a:extLst>
          </p:cNvPr>
          <p:cNvSpPr/>
          <p:nvPr/>
        </p:nvSpPr>
        <p:spPr>
          <a:xfrm>
            <a:off x="5154316" y="5218534"/>
            <a:ext cx="2244488" cy="492443"/>
          </a:xfrm>
          <a:prstGeom prst="rect">
            <a:avLst/>
          </a:prstGeom>
        </p:spPr>
        <p:txBody>
          <a:bodyPr wrap="square">
            <a:spAutoFit/>
          </a:bodyPr>
          <a:lstStyle/>
          <a:p>
            <a:pPr marL="214313" indent="-214313">
              <a:buFont typeface="Arial" panose="020B0604020202020204" pitchFamily="34" charset="0"/>
              <a:buChar char="•"/>
            </a:pPr>
            <a:r>
              <a:rPr lang="en-GB" sz="2600" dirty="0">
                <a:latin typeface="Arial" panose="020B0604020202020204" pitchFamily="34" charset="0"/>
                <a:cs typeface="Arial" panose="020B0604020202020204" pitchFamily="34" charset="0"/>
              </a:rPr>
              <a:t>Analytical</a:t>
            </a:r>
          </a:p>
        </p:txBody>
      </p:sp>
      <p:sp>
        <p:nvSpPr>
          <p:cNvPr id="19" name="Textfeld 7">
            <a:extLst>
              <a:ext uri="{FF2B5EF4-FFF2-40B4-BE49-F238E27FC236}">
                <a16:creationId xmlns:a16="http://schemas.microsoft.com/office/drawing/2014/main" id="{3D03E07A-CE7A-4A9E-9929-53BD392FAAB6}"/>
              </a:ext>
            </a:extLst>
          </p:cNvPr>
          <p:cNvSpPr txBox="1"/>
          <p:nvPr/>
        </p:nvSpPr>
        <p:spPr>
          <a:xfrm>
            <a:off x="2445535" y="1202509"/>
            <a:ext cx="6542063" cy="830997"/>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Calibrate the detectors directly in the same or similar beam used clinically</a:t>
            </a:r>
          </a:p>
        </p:txBody>
      </p:sp>
      <p:grpSp>
        <p:nvGrpSpPr>
          <p:cNvPr id="20" name="Group 19">
            <a:extLst>
              <a:ext uri="{FF2B5EF4-FFF2-40B4-BE49-F238E27FC236}">
                <a16:creationId xmlns:a16="http://schemas.microsoft.com/office/drawing/2014/main" id="{9D374F94-5AA9-4E31-997B-1F76CDE59D8D}"/>
              </a:ext>
            </a:extLst>
          </p:cNvPr>
          <p:cNvGrpSpPr/>
          <p:nvPr/>
        </p:nvGrpSpPr>
        <p:grpSpPr>
          <a:xfrm rot="1723405">
            <a:off x="6441863" y="2523454"/>
            <a:ext cx="1913882" cy="394026"/>
            <a:chOff x="2341294" y="241371"/>
            <a:chExt cx="449105" cy="525368"/>
          </a:xfrm>
        </p:grpSpPr>
        <p:sp>
          <p:nvSpPr>
            <p:cNvPr id="21" name="Right Arrow 100">
              <a:extLst>
                <a:ext uri="{FF2B5EF4-FFF2-40B4-BE49-F238E27FC236}">
                  <a16:creationId xmlns:a16="http://schemas.microsoft.com/office/drawing/2014/main" id="{09EB4616-765D-4989-BF37-D544A7422343}"/>
                </a:ext>
              </a:extLst>
            </p:cNvPr>
            <p:cNvSpPr/>
            <p:nvPr/>
          </p:nvSpPr>
          <p:spPr>
            <a:xfrm>
              <a:off x="2341294" y="241371"/>
              <a:ext cx="449105" cy="525368"/>
            </a:xfrm>
            <a:prstGeom prst="rightArrow">
              <a:avLst>
                <a:gd name="adj1" fmla="val 60000"/>
                <a:gd name="adj2" fmla="val 50000"/>
              </a:avLst>
            </a:prstGeom>
            <a:solidFill>
              <a:schemeClr val="tx2">
                <a:lumMod val="20000"/>
                <a:lumOff val="8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22" name="Right Arrow 4">
              <a:extLst>
                <a:ext uri="{FF2B5EF4-FFF2-40B4-BE49-F238E27FC236}">
                  <a16:creationId xmlns:a16="http://schemas.microsoft.com/office/drawing/2014/main" id="{91D09FEA-D64D-4104-B39B-8F6F49DD664A}"/>
                </a:ext>
              </a:extLst>
            </p:cNvPr>
            <p:cNvSpPr/>
            <p:nvPr/>
          </p:nvSpPr>
          <p:spPr>
            <a:xfrm>
              <a:off x="2341294" y="346445"/>
              <a:ext cx="314374" cy="3152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733425">
                <a:lnSpc>
                  <a:spcPct val="90000"/>
                </a:lnSpc>
                <a:spcBef>
                  <a:spcPct val="0"/>
                </a:spcBef>
                <a:spcAft>
                  <a:spcPct val="35000"/>
                </a:spcAft>
              </a:pPr>
              <a:endParaRPr lang="en-US" sz="1650">
                <a:solidFill>
                  <a:srgbClr val="FFFFFF"/>
                </a:solidFill>
              </a:endParaRPr>
            </a:p>
          </p:txBody>
        </p:sp>
      </p:grpSp>
      <p:pic>
        <p:nvPicPr>
          <p:cNvPr id="26" name="Picture 25">
            <a:extLst>
              <a:ext uri="{FF2B5EF4-FFF2-40B4-BE49-F238E27FC236}">
                <a16:creationId xmlns:a16="http://schemas.microsoft.com/office/drawing/2014/main" id="{4DBE77D9-9A65-4ABC-BE8B-C3AB2A9787E1}"/>
              </a:ext>
            </a:extLst>
          </p:cNvPr>
          <p:cNvPicPr>
            <a:picLocks noChangeAspect="1"/>
          </p:cNvPicPr>
          <p:nvPr/>
        </p:nvPicPr>
        <p:blipFill rotWithShape="1">
          <a:blip r:embed="rId4">
            <a:extLst>
              <a:ext uri="{28A0092B-C50C-407E-A947-70E740481C1C}">
                <a14:useLocalDpi xmlns:a14="http://schemas.microsoft.com/office/drawing/2010/main" val="0"/>
              </a:ext>
            </a:extLst>
          </a:blip>
          <a:srcRect l="26217" t="38835" r="38710" b="37978"/>
          <a:stretch/>
        </p:blipFill>
        <p:spPr>
          <a:xfrm>
            <a:off x="2047163" y="4995080"/>
            <a:ext cx="1221473" cy="660411"/>
          </a:xfrm>
          <a:prstGeom prst="rect">
            <a:avLst/>
          </a:prstGeom>
        </p:spPr>
      </p:pic>
      <p:sp>
        <p:nvSpPr>
          <p:cNvPr id="23" name="TextBox 22">
            <a:extLst>
              <a:ext uri="{FF2B5EF4-FFF2-40B4-BE49-F238E27FC236}">
                <a16:creationId xmlns:a16="http://schemas.microsoft.com/office/drawing/2014/main" id="{097C331F-40BC-43B0-81B5-FFB8156B785A}"/>
              </a:ext>
            </a:extLst>
          </p:cNvPr>
          <p:cNvSpPr txBox="1"/>
          <p:nvPr/>
        </p:nvSpPr>
        <p:spPr>
          <a:xfrm>
            <a:off x="6628805" y="6480351"/>
            <a:ext cx="2387064" cy="338554"/>
          </a:xfrm>
          <a:prstGeom prst="rect">
            <a:avLst/>
          </a:prstGeom>
          <a:noFill/>
        </p:spPr>
        <p:txBody>
          <a:bodyPr wrap="none" rtlCol="0">
            <a:spAutoFit/>
          </a:bodyPr>
          <a:lstStyle/>
          <a:p>
            <a:r>
              <a:rPr lang="en-GB" sz="1600" dirty="0">
                <a:solidFill>
                  <a:srgbClr val="000000"/>
                </a:solidFill>
              </a:rPr>
              <a:t>Courtesy of A. </a:t>
            </a:r>
            <a:r>
              <a:rPr lang="en-GB" sz="1600" dirty="0" err="1">
                <a:solidFill>
                  <a:srgbClr val="000000"/>
                </a:solidFill>
              </a:rPr>
              <a:t>Lourenço</a:t>
            </a:r>
            <a:endParaRPr lang="en-GB" sz="1600" dirty="0"/>
          </a:p>
        </p:txBody>
      </p:sp>
    </p:spTree>
    <p:custDataLst>
      <p:tags r:id="rId1"/>
    </p:custDataLst>
    <p:extLst>
      <p:ext uri="{BB962C8B-B14F-4D97-AF65-F5344CB8AC3E}">
        <p14:creationId xmlns:p14="http://schemas.microsoft.com/office/powerpoint/2010/main" val="210547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42" presetClass="path" presetSubtype="0" accel="50000" decel="50000" fill="hold" nodeType="withEffect">
                                  <p:stCondLst>
                                    <p:cond delay="0"/>
                                  </p:stCondLst>
                                  <p:childTnLst>
                                    <p:animMotion origin="layout" path="M 1.25E-6 -3.7037E-7 L 0.61406 0.01736 " pathEditMode="relative" rAng="0" ptsTypes="AA">
                                      <p:cBhvr>
                                        <p:cTn id="20" dur="2000" fill="hold"/>
                                        <p:tgtEl>
                                          <p:spTgt spid="26"/>
                                        </p:tgtEl>
                                        <p:attrNameLst>
                                          <p:attrName>ppt_x</p:attrName>
                                          <p:attrName>ppt_y</p:attrName>
                                        </p:attrNameLst>
                                      </p:cBhvr>
                                      <p:rCtr x="30703" y="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7|10.4|10.8|16"/>
</p:tagLst>
</file>

<file path=ppt/tags/tag2.xml><?xml version="1.0" encoding="utf-8"?>
<p:tagLst xmlns:a="http://schemas.openxmlformats.org/drawingml/2006/main" xmlns:r="http://schemas.openxmlformats.org/officeDocument/2006/relationships" xmlns:p="http://schemas.openxmlformats.org/presentationml/2006/main">
  <p:tag name="TIMING" val="|13.7|10.4|10.8|16"/>
</p:tagLst>
</file>

<file path=ppt/tags/tag3.xml><?xml version="1.0" encoding="utf-8"?>
<p:tagLst xmlns:a="http://schemas.openxmlformats.org/drawingml/2006/main" xmlns:r="http://schemas.openxmlformats.org/officeDocument/2006/relationships" xmlns:p="http://schemas.openxmlformats.org/presentationml/2006/main">
  <p:tag name="TIMING" val="|13.7|10.4|10.8|16"/>
</p:tagLst>
</file>

<file path=ppt/tags/tag4.xml><?xml version="1.0" encoding="utf-8"?>
<p:tagLst xmlns:a="http://schemas.openxmlformats.org/drawingml/2006/main" xmlns:r="http://schemas.openxmlformats.org/officeDocument/2006/relationships" xmlns:p="http://schemas.openxmlformats.org/presentationml/2006/main">
  <p:tag name="TIMING" val="|13.7|10.4|10.8|16"/>
</p:tagLst>
</file>

<file path=ppt/tags/tag5.xml><?xml version="1.0" encoding="utf-8"?>
<p:tagLst xmlns:a="http://schemas.openxmlformats.org/drawingml/2006/main" xmlns:r="http://schemas.openxmlformats.org/officeDocument/2006/relationships" xmlns:p="http://schemas.openxmlformats.org/presentationml/2006/main">
  <p:tag name="TIMING" val="|13.7|10.4|10.8|16"/>
</p:tagLst>
</file>

<file path=ppt/tags/tag6.xml><?xml version="1.0" encoding="utf-8"?>
<p:tagLst xmlns:a="http://schemas.openxmlformats.org/drawingml/2006/main" xmlns:r="http://schemas.openxmlformats.org/officeDocument/2006/relationships" xmlns:p="http://schemas.openxmlformats.org/presentationml/2006/main">
  <p:tag name="TIMING" val="|20.7|14.6"/>
</p:tagLst>
</file>

<file path=ppt/theme/theme1.xml><?xml version="1.0" encoding="utf-8"?>
<a:theme xmlns:a="http://schemas.openxmlformats.org/drawingml/2006/main" name="NPL -NiCEMSI 2015">
  <a:themeElements>
    <a:clrScheme name="NPL Colours">
      <a:dk1>
        <a:srgbClr val="005596"/>
      </a:dk1>
      <a:lt1>
        <a:sysClr val="window" lastClr="FFFFFF"/>
      </a:lt1>
      <a:dk2>
        <a:srgbClr val="00AEEF"/>
      </a:dk2>
      <a:lt2>
        <a:srgbClr val="EEECE1"/>
      </a:lt2>
      <a:accent1>
        <a:srgbClr val="005596"/>
      </a:accent1>
      <a:accent2>
        <a:srgbClr val="00AEEF"/>
      </a:accent2>
      <a:accent3>
        <a:srgbClr val="791D7E"/>
      </a:accent3>
      <a:accent4>
        <a:srgbClr val="FFC425"/>
      </a:accent4>
      <a:accent5>
        <a:srgbClr val="EE3224"/>
      </a:accent5>
      <a:accent6>
        <a:srgbClr val="6DB33F"/>
      </a:accent6>
      <a:hlink>
        <a:srgbClr val="0000FF"/>
      </a:hlink>
      <a:folHlink>
        <a:srgbClr val="800080"/>
      </a:folHlink>
    </a:clrScheme>
    <a:fontScheme name="NP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pitchFamily="34" charset="0"/>
            <a:ea typeface="ヒラギノ角ゴ Pro W3"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pitchFamily="34" charset="0"/>
            <a:ea typeface="ヒラギノ角ゴ Pro W3" pitchFamily="2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potx" id="{0A9476F8-140B-44F1-804A-653AEFFFCEBF}" vid="{D62AF169-927F-425F-9A21-5BF69BFE66C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25512</TotalTime>
  <Words>872</Words>
  <Application>Microsoft Office PowerPoint</Application>
  <PresentationFormat>Widescreen</PresentationFormat>
  <Paragraphs>150</Paragraphs>
  <Slides>17</Slides>
  <Notes>13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Arial Black</vt:lpstr>
      <vt:lpstr>Calibri</vt:lpstr>
      <vt:lpstr>Cambria Math</vt:lpstr>
      <vt:lpstr>Comic Sans MS</vt:lpstr>
      <vt:lpstr>Segoe UI</vt:lpstr>
      <vt:lpstr>Times</vt:lpstr>
      <vt:lpstr>Times New Roman</vt:lpstr>
      <vt:lpstr>Wingdings</vt:lpstr>
      <vt:lpstr>NPL -NiCEMSI 2015</vt:lpstr>
      <vt:lpstr>Primary standard calorimetry for UHDR proton beams               </vt:lpstr>
      <vt:lpstr>Calorimeters used as prim. standards in high energy beams</vt:lpstr>
      <vt:lpstr>Calibration in high energy beams</vt:lpstr>
      <vt:lpstr>Calibration in proton beams</vt:lpstr>
      <vt:lpstr>World’s 1st Primary-Standard Calorimeter for Protons</vt:lpstr>
      <vt:lpstr>World’s 1st Primary-Standard Calorimeter for Protons</vt:lpstr>
      <vt:lpstr>World’s 1st Primary-Standard Calorimeter for Protons</vt:lpstr>
      <vt:lpstr>Proton reference dosimetry</vt:lpstr>
      <vt:lpstr>Proton reference dosimetry</vt:lpstr>
      <vt:lpstr>Analogy between FLASH RT and proton RT</vt:lpstr>
      <vt:lpstr>Calorimetry in UHDR beams</vt:lpstr>
      <vt:lpstr>PowerPoint Presentation</vt:lpstr>
      <vt:lpstr>PowerPoint Presentation</vt:lpstr>
      <vt:lpstr>Calorimetry in UHDR beams</vt:lpstr>
      <vt:lpstr>Calorimetry in UHDR beams</vt:lpstr>
      <vt:lpstr>Calorimetry in UHDR proton beams</vt:lpstr>
      <vt:lpstr>Thank you  </vt:lpstr>
    </vt:vector>
  </TitlesOfParts>
  <Company>InHouse Productions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general presentation</dc:subject>
  <dc:creator>Thorsten Sander</dc:creator>
  <cp:lastModifiedBy>Anna Subiel</cp:lastModifiedBy>
  <cp:revision>343</cp:revision>
  <cp:lastPrinted>2022-07-03T19:18:21Z</cp:lastPrinted>
  <dcterms:created xsi:type="dcterms:W3CDTF">2019-05-24T13:55:57Z</dcterms:created>
  <dcterms:modified xsi:type="dcterms:W3CDTF">2023-01-25T21:08:09Z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ercoClassification">
    <vt:lpwstr>Not an NPL document (No visible marking)</vt:lpwstr>
  </property>
  <property fmtid="{D5CDD505-2E9C-101B-9397-08002B2CF9AE}" pid="3" name="aliashPowerpointFooter">
    <vt:lpwstr/>
  </property>
  <property fmtid="{D5CDD505-2E9C-101B-9397-08002B2CF9AE}" pid="4" name="MSIP_Label_9df4b5af-ab42-45d5-91e7-45583bed1b2a_Enabled">
    <vt:lpwstr>true</vt:lpwstr>
  </property>
  <property fmtid="{D5CDD505-2E9C-101B-9397-08002B2CF9AE}" pid="5" name="MSIP_Label_9df4b5af-ab42-45d5-91e7-45583bed1b2a_SetDate">
    <vt:lpwstr>2021-11-01T10:18:17Z</vt:lpwstr>
  </property>
  <property fmtid="{D5CDD505-2E9C-101B-9397-08002B2CF9AE}" pid="6" name="MSIP_Label_9df4b5af-ab42-45d5-91e7-45583bed1b2a_Method">
    <vt:lpwstr>Standard</vt:lpwstr>
  </property>
  <property fmtid="{D5CDD505-2E9C-101B-9397-08002B2CF9AE}" pid="7" name="MSIP_Label_9df4b5af-ab42-45d5-91e7-45583bed1b2a_Name">
    <vt:lpwstr>9df4b5af-ab42-45d5-91e7-45583bed1b2a</vt:lpwstr>
  </property>
  <property fmtid="{D5CDD505-2E9C-101B-9397-08002B2CF9AE}" pid="8" name="MSIP_Label_9df4b5af-ab42-45d5-91e7-45583bed1b2a_SiteId">
    <vt:lpwstr>601e5460-b1bf-49c0-bd2d-e76ffc186a8d</vt:lpwstr>
  </property>
  <property fmtid="{D5CDD505-2E9C-101B-9397-08002B2CF9AE}" pid="9" name="MSIP_Label_9df4b5af-ab42-45d5-91e7-45583bed1b2a_ActionId">
    <vt:lpwstr>1c104a7c-8179-474e-b3ad-f5314ea791f9</vt:lpwstr>
  </property>
  <property fmtid="{D5CDD505-2E9C-101B-9397-08002B2CF9AE}" pid="10" name="MSIP_Label_9df4b5af-ab42-45d5-91e7-45583bed1b2a_ContentBits">
    <vt:lpwstr>0</vt:lpwstr>
  </property>
</Properties>
</file>