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</p:sldMasterIdLst>
  <p:notesMasterIdLst>
    <p:notesMasterId r:id="rId11"/>
  </p:notesMasterIdLst>
  <p:handoutMasterIdLst>
    <p:handoutMasterId r:id="rId12"/>
  </p:handoutMasterIdLst>
  <p:sldIdLst>
    <p:sldId id="258" r:id="rId2"/>
    <p:sldId id="281" r:id="rId3"/>
    <p:sldId id="284" r:id="rId4"/>
    <p:sldId id="285" r:id="rId5"/>
    <p:sldId id="286" r:id="rId6"/>
    <p:sldId id="288" r:id="rId7"/>
    <p:sldId id="287" r:id="rId8"/>
    <p:sldId id="283" r:id="rId9"/>
    <p:sldId id="272" r:id="rId10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orient="horz" pos="2387" userDrawn="1">
          <p15:clr>
            <a:srgbClr val="A4A3A4"/>
          </p15:clr>
        </p15:guide>
        <p15:guide id="3" orient="horz" pos="2568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  <p15:guide id="5" orient="horz" pos="935" userDrawn="1">
          <p15:clr>
            <a:srgbClr val="A4A3A4"/>
          </p15:clr>
        </p15:guide>
        <p15:guide id="6" orient="horz" pos="572" userDrawn="1">
          <p15:clr>
            <a:srgbClr val="A4A3A4"/>
          </p15:clr>
        </p15:guide>
        <p15:guide id="7" orient="horz" pos="391" userDrawn="1">
          <p15:clr>
            <a:srgbClr val="A4A3A4"/>
          </p15:clr>
        </p15:guide>
        <p15:guide id="8" orient="horz" pos="845" userDrawn="1">
          <p15:clr>
            <a:srgbClr val="A4A3A4"/>
          </p15:clr>
        </p15:guide>
        <p15:guide id="9" orient="horz" pos="1570" userDrawn="1">
          <p15:clr>
            <a:srgbClr val="A4A3A4"/>
          </p15:clr>
        </p15:guide>
        <p15:guide id="10" orient="horz" pos="1752" userDrawn="1">
          <p15:clr>
            <a:srgbClr val="A4A3A4"/>
          </p15:clr>
        </p15:guide>
        <p15:guide id="11" orient="horz" pos="3203" userDrawn="1">
          <p15:clr>
            <a:srgbClr val="A4A3A4"/>
          </p15:clr>
        </p15:guide>
        <p15:guide id="12" orient="horz" pos="3385" userDrawn="1">
          <p15:clr>
            <a:srgbClr val="A4A3A4"/>
          </p15:clr>
        </p15:guide>
        <p15:guide id="13" pos="4324" userDrawn="1">
          <p15:clr>
            <a:srgbClr val="A4A3A4"/>
          </p15:clr>
        </p15:guide>
        <p15:guide id="14" pos="7469" userDrawn="1">
          <p15:clr>
            <a:srgbClr val="A4A3A4"/>
          </p15:clr>
        </p15:guide>
        <p15:guide id="15" pos="4203" userDrawn="1">
          <p15:clr>
            <a:srgbClr val="A4A3A4"/>
          </p15:clr>
        </p15:guide>
        <p15:guide id="16" pos="4475" userDrawn="1">
          <p15:clr>
            <a:srgbClr val="A4A3A4"/>
          </p15:clr>
        </p15:guide>
        <p15:guide id="17" pos="1179" userDrawn="1">
          <p15:clr>
            <a:srgbClr val="A4A3A4"/>
          </p15:clr>
        </p15:guide>
        <p15:guide id="18" pos="3115" userDrawn="1">
          <p15:clr>
            <a:srgbClr val="A4A3A4"/>
          </p15:clr>
        </p15:guide>
        <p15:guide id="19" pos="3356" userDrawn="1">
          <p15:clr>
            <a:srgbClr val="A4A3A4"/>
          </p15:clr>
        </p15:guide>
        <p15:guide id="20" pos="5292" userDrawn="1">
          <p15:clr>
            <a:srgbClr val="A4A3A4"/>
          </p15:clr>
        </p15:guide>
        <p15:guide id="21" pos="5533" userDrawn="1">
          <p15:clr>
            <a:srgbClr val="A4A3A4"/>
          </p15:clr>
        </p15:guide>
        <p15:guide id="22" pos="9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7" autoAdjust="0"/>
    <p:restoredTop sz="94668" autoAdjust="0"/>
  </p:normalViewPr>
  <p:slideViewPr>
    <p:cSldViewPr showGuides="1">
      <p:cViewPr>
        <p:scale>
          <a:sx n="120" d="100"/>
          <a:sy n="120" d="100"/>
        </p:scale>
        <p:origin x="234" y="282"/>
      </p:cViewPr>
      <p:guideLst>
        <p:guide orient="horz" pos="2478"/>
        <p:guide orient="horz" pos="2387"/>
        <p:guide orient="horz" pos="2568"/>
        <p:guide orient="horz" pos="4020"/>
        <p:guide orient="horz" pos="935"/>
        <p:guide orient="horz" pos="572"/>
        <p:guide orient="horz" pos="391"/>
        <p:guide orient="horz" pos="845"/>
        <p:guide orient="horz" pos="1570"/>
        <p:guide orient="horz" pos="1752"/>
        <p:guide orient="horz" pos="3203"/>
        <p:guide orient="horz" pos="3385"/>
        <p:guide pos="4324"/>
        <p:guide pos="7469"/>
        <p:guide pos="4203"/>
        <p:guide pos="4475"/>
        <p:guide pos="1179"/>
        <p:guide pos="3115"/>
        <p:guide pos="3356"/>
        <p:guide pos="5292"/>
        <p:guide pos="5533"/>
        <p:guide pos="9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-3852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etasfs01\5130-m\_5155_IR\20_Labor-5155-QS\30_Messinstrumente\Beam-Current-Monitor\Kalibrierung\2021_2022\20220411_ACCT\zusammenstellung_resultate_ACCT_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intercept val="0"/>
            <c:dispRSqr val="1"/>
            <c:dispEq val="1"/>
            <c:trendlineLbl>
              <c:layout>
                <c:manualLayout>
                  <c:x val="-7.1509110151239202E-2"/>
                  <c:y val="-1.0340297564452825E-2"/>
                </c:manualLayout>
              </c:layout>
              <c:numFmt formatCode="#,##0.0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Tabelle1!$E$6:$E$11</c:f>
                <c:numCache>
                  <c:formatCode>General</c:formatCode>
                  <c:ptCount val="6"/>
                  <c:pt idx="0">
                    <c:v>0.22827552000000001</c:v>
                  </c:pt>
                  <c:pt idx="1">
                    <c:v>6.5921480000000005E-2</c:v>
                  </c:pt>
                  <c:pt idx="2">
                    <c:v>0.12757059999999998</c:v>
                  </c:pt>
                  <c:pt idx="3">
                    <c:v>1.8753280000000001E-2</c:v>
                  </c:pt>
                  <c:pt idx="4">
                    <c:v>6.8318249999999997E-2</c:v>
                  </c:pt>
                  <c:pt idx="5">
                    <c:v>3.0950700000000001E-2</c:v>
                  </c:pt>
                </c:numCache>
              </c:numRef>
            </c:plus>
            <c:minus>
              <c:numRef>
                <c:f>Tabelle1!$E$6:$E$11</c:f>
                <c:numCache>
                  <c:formatCode>General</c:formatCode>
                  <c:ptCount val="6"/>
                  <c:pt idx="0">
                    <c:v>0.22827552000000001</c:v>
                  </c:pt>
                  <c:pt idx="1">
                    <c:v>6.5921480000000005E-2</c:v>
                  </c:pt>
                  <c:pt idx="2">
                    <c:v>0.12757059999999998</c:v>
                  </c:pt>
                  <c:pt idx="3">
                    <c:v>1.8753280000000001E-2</c:v>
                  </c:pt>
                  <c:pt idx="4">
                    <c:v>6.8318249999999997E-2</c:v>
                  </c:pt>
                  <c:pt idx="5">
                    <c:v>3.0950700000000001E-2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Tabelle1!$B$16:$B$25</c:f>
              <c:numCache>
                <c:formatCode>General</c:formatCode>
                <c:ptCount val="10"/>
                <c:pt idx="0">
                  <c:v>100</c:v>
                </c:pt>
                <c:pt idx="1">
                  <c:v>30</c:v>
                </c:pt>
                <c:pt idx="2">
                  <c:v>15</c:v>
                </c:pt>
                <c:pt idx="3">
                  <c:v>10</c:v>
                </c:pt>
                <c:pt idx="4">
                  <c:v>5</c:v>
                </c:pt>
                <c:pt idx="5">
                  <c:v>3</c:v>
                </c:pt>
                <c:pt idx="6">
                  <c:v>1.5</c:v>
                </c:pt>
                <c:pt idx="7">
                  <c:v>1</c:v>
                </c:pt>
                <c:pt idx="8">
                  <c:v>0.5</c:v>
                </c:pt>
                <c:pt idx="9">
                  <c:v>0.3</c:v>
                </c:pt>
              </c:numCache>
            </c:numRef>
          </c:xVal>
          <c:yVal>
            <c:numRef>
              <c:f>Tabelle1!$C$16:$C$25</c:f>
              <c:numCache>
                <c:formatCode>General</c:formatCode>
                <c:ptCount val="10"/>
                <c:pt idx="0">
                  <c:v>99.143000000000001</c:v>
                </c:pt>
                <c:pt idx="1">
                  <c:v>30.087</c:v>
                </c:pt>
                <c:pt idx="2">
                  <c:v>15.067</c:v>
                </c:pt>
                <c:pt idx="3">
                  <c:v>9.9689999999999994</c:v>
                </c:pt>
                <c:pt idx="4">
                  <c:v>4.9729999999999999</c:v>
                </c:pt>
                <c:pt idx="5">
                  <c:v>2.9929999999999999</c:v>
                </c:pt>
                <c:pt idx="6">
                  <c:v>1.508</c:v>
                </c:pt>
                <c:pt idx="7">
                  <c:v>1</c:v>
                </c:pt>
                <c:pt idx="8">
                  <c:v>0.499</c:v>
                </c:pt>
                <c:pt idx="9">
                  <c:v>0.30499999999999999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9F0-4B59-B5A9-9A6EC0CBC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5524832"/>
        <c:axId val="495523848"/>
      </c:scatterChart>
      <c:valAx>
        <c:axId val="495524832"/>
        <c:scaling>
          <c:orientation val="minMax"/>
          <c:max val="11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Current setting reference charge</a:t>
                </a:r>
                <a:r>
                  <a:rPr lang="en-US" baseline="0"/>
                  <a:t> pulse generator </a:t>
                </a:r>
                <a:r>
                  <a:rPr lang="en-US"/>
                  <a:t>[mA]</a:t>
                </a:r>
              </a:p>
            </c:rich>
          </c:tx>
          <c:layout>
            <c:manualLayout>
              <c:xMode val="edge"/>
              <c:yMode val="edge"/>
              <c:x val="0.30705121840488286"/>
              <c:y val="0.889952608766386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95523848"/>
        <c:crosses val="autoZero"/>
        <c:crossBetween val="midCat"/>
        <c:majorUnit val="10"/>
      </c:valAx>
      <c:valAx>
        <c:axId val="495523848"/>
        <c:scaling>
          <c:orientation val="minMax"/>
          <c:max val="1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mean in 90% @PicoScope</a:t>
                </a:r>
                <a:br>
                  <a:rPr lang="en-US" baseline="0"/>
                </a:br>
                <a:r>
                  <a:rPr lang="en-US" baseline="0"/>
                  <a:t> (for small signal 80%) [mA]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95524832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212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360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/>
          <a:lstStyle/>
          <a:p>
            <a:fld id="{D0EAD65D-DE42-4432-AD01-D2456E676EEE}" type="slidenum">
              <a:rPr lang="de-CH" smtClean="0"/>
              <a:pPr/>
              <a:t>1</a:t>
            </a:fld>
            <a:endParaRPr lang="de-CH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14032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2974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60026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21314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4580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90032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88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/>
          <a:lstStyle/>
          <a:p>
            <a:fld id="{D0EAD65D-DE42-4432-AD01-D2456E676EEE}" type="slidenum">
              <a:rPr lang="de-CH" smtClean="0"/>
              <a:pPr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1084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72800" y="5733542"/>
            <a:ext cx="9984000" cy="431838"/>
          </a:xfrm>
        </p:spPr>
        <p:txBody>
          <a:bodyPr tIns="0" anchor="b" anchorCtr="0"/>
          <a:lstStyle>
            <a:lvl1pPr>
              <a:defRPr sz="3000"/>
            </a:lvl1pPr>
          </a:lstStyle>
          <a:p>
            <a:r>
              <a:rPr lang="en-GB" noProof="0" dirty="0"/>
              <a:t>Click to edit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871134" y="6210000"/>
            <a:ext cx="7776633" cy="576080"/>
          </a:xfrm>
        </p:spPr>
        <p:txBody>
          <a:bodyPr bIns="0" anchor="t" anchorCtr="0"/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 dirty="0" err="1"/>
              <a:t>author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883026" y="6516000"/>
            <a:ext cx="974993" cy="143658"/>
          </a:xfrm>
        </p:spPr>
        <p:txBody>
          <a:bodyPr/>
          <a:lstStyle/>
          <a:p>
            <a:fld id="{6AFD0A65-6094-4AA8-B1FE-7D41D424F90B}" type="datetime1">
              <a:rPr lang="de-CH" smtClean="0"/>
              <a:t>23.01.2023</a:t>
            </a:fld>
            <a:endParaRPr lang="de-CH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1" y="5229250"/>
            <a:ext cx="1570567" cy="1628750"/>
            <a:chOff x="0" y="5229250"/>
            <a:chExt cx="1177925" cy="1628750"/>
          </a:xfrm>
        </p:grpSpPr>
        <p:sp>
          <p:nvSpPr>
            <p:cNvPr id="15" name="Rechteck 14"/>
            <p:cNvSpPr/>
            <p:nvPr userDrawn="1"/>
          </p:nvSpPr>
          <p:spPr>
            <a:xfrm>
              <a:off x="474941" y="5229250"/>
              <a:ext cx="702984" cy="28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hteck 15"/>
            <p:cNvSpPr/>
            <p:nvPr userDrawn="1"/>
          </p:nvSpPr>
          <p:spPr>
            <a:xfrm>
              <a:off x="0" y="5518247"/>
              <a:ext cx="474941" cy="19690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hteck 16"/>
            <p:cNvSpPr/>
            <p:nvPr userDrawn="1"/>
          </p:nvSpPr>
          <p:spPr>
            <a:xfrm>
              <a:off x="0" y="5714902"/>
              <a:ext cx="474941" cy="114309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8" b="10956"/>
          <a:stretch/>
        </p:blipFill>
        <p:spPr>
          <a:xfrm>
            <a:off x="1570568" y="1435194"/>
            <a:ext cx="8917920" cy="3793059"/>
          </a:xfrm>
          <a:prstGeom prst="rect">
            <a:avLst/>
          </a:prstGeom>
          <a:ln w="25400">
            <a:noFill/>
          </a:ln>
        </p:spPr>
      </p:pic>
      <p:pic>
        <p:nvPicPr>
          <p:cNvPr id="11" name="Grafik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32669" r="31419" b="52391"/>
          <a:stretch>
            <a:fillRect/>
          </a:stretch>
        </p:blipFill>
        <p:spPr bwMode="auto">
          <a:xfrm>
            <a:off x="1087577" y="435473"/>
            <a:ext cx="4320480" cy="80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Agenda durch Klicken hinzufügen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spcAft>
                <a:spcPts val="600"/>
              </a:spcAft>
              <a:buClrTx/>
              <a:buFont typeface="+mj-lt"/>
              <a:buAutoNum type="arabicPeriod"/>
              <a:defRPr sz="2000" baseline="0"/>
            </a:lvl1pPr>
            <a:lvl2pPr marL="712788" indent="-271463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1800" b="0" baseline="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CH" dirty="0"/>
              <a:t>Level 1</a:t>
            </a:r>
          </a:p>
          <a:p>
            <a:pPr lvl="1"/>
            <a:r>
              <a:rPr lang="de-CH" dirty="0"/>
              <a:t>Level 2</a:t>
            </a:r>
          </a:p>
          <a:p>
            <a:pPr lvl="1"/>
            <a:r>
              <a:rPr lang="de-CH" dirty="0"/>
              <a:t>Level 2</a:t>
            </a:r>
          </a:p>
          <a:p>
            <a:pPr lvl="0"/>
            <a:r>
              <a:rPr lang="de-CH" dirty="0"/>
              <a:t>Level 1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23.01.2023</a:t>
            </a:fld>
            <a:endParaRPr lang="de-CH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de-CH" dirty="0"/>
              <a:t>METAS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80179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6694-6FD5-4CDC-B4D5-66C5CF67ED0E}" type="datetime1">
              <a:rPr lang="de-CH" smtClean="0"/>
              <a:t>23.01.2023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de-CH" dirty="0"/>
              <a:t>METAS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1871133" y="1484730"/>
            <a:ext cx="9986433" cy="4896680"/>
          </a:xfrm>
        </p:spPr>
        <p:txBody>
          <a:bodyPr/>
          <a:lstStyle>
            <a:lvl1pPr marL="342900" indent="-342900"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000" baseline="0"/>
            </a:lvl1pPr>
            <a:lvl2pPr marL="288000" indent="-288000">
              <a:spcAft>
                <a:spcPts val="600"/>
              </a:spcAft>
              <a:buClrTx/>
              <a:buFont typeface="+mj-lt"/>
              <a:buAutoNum type="arabicPeriod"/>
              <a:defRPr b="1"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CH" dirty="0" err="1"/>
              <a:t>Object</a:t>
            </a:r>
            <a:endParaRPr lang="de-CH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871133" y="548600"/>
            <a:ext cx="9986433" cy="79283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4763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80279-8F35-420C-BBB5-DECD93638D4E}" type="datetime1">
              <a:rPr lang="de-CH" smtClean="0"/>
              <a:t>23.01.2023</a:t>
            </a:fld>
            <a:endParaRPr lang="de-CH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de-CH" dirty="0"/>
              <a:t>METAS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t>‹Nr.›</a:t>
            </a:fld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>
              <a:spcAft>
                <a:spcPts val="600"/>
              </a:spcAft>
              <a:defRPr sz="2400" b="0" baseline="0"/>
            </a:lvl1pPr>
            <a:lvl2pPr marL="630900" indent="-342900">
              <a:spcAft>
                <a:spcPts val="0"/>
              </a:spcAft>
              <a:buFont typeface="+mj-lt"/>
              <a:buAutoNum type="alphaLcPeriod"/>
              <a:defRPr sz="1600"/>
            </a:lvl2pPr>
            <a:lvl3pPr marL="893763" indent="-249238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</a:defRPr>
            </a:lvl3pPr>
            <a:lvl4pPr marL="1177925" indent="-285750"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defRPr sz="2200"/>
            </a:lvl4pPr>
            <a:lvl5pPr marL="1450975" indent="-285750">
              <a:buClr>
                <a:schemeClr val="bg1">
                  <a:lumMod val="50000"/>
                </a:schemeClr>
              </a:buClr>
              <a:buSzPct val="70000"/>
              <a:buFont typeface="Wingdings" panose="05000000000000000000" pitchFamily="2" charset="2"/>
              <a:buChar char="§"/>
              <a:defRPr sz="2200"/>
            </a:lvl5pPr>
            <a:lvl6pPr marL="895350" indent="-1588">
              <a:lnSpc>
                <a:spcPct val="100000"/>
              </a:lnSpc>
              <a:spcAft>
                <a:spcPts val="0"/>
              </a:spcAft>
              <a:defRPr lang="de-CH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3638" indent="-250825">
              <a:buNone/>
              <a:defRPr sz="1600"/>
            </a:lvl7pPr>
            <a:lvl8pPr marL="1177925" indent="0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  <a:defRPr/>
            </a:lvl8pPr>
          </a:lstStyle>
          <a:p>
            <a:pPr>
              <a:spcAft>
                <a:spcPts val="0"/>
              </a:spcAft>
            </a:pPr>
            <a:r>
              <a:rPr lang="de-CH" sz="1800" dirty="0"/>
              <a:t>Level 1</a:t>
            </a:r>
          </a:p>
          <a:p>
            <a:pPr>
              <a:spcAft>
                <a:spcPts val="600"/>
              </a:spcAft>
            </a:pPr>
            <a:r>
              <a:rPr lang="de-CH" sz="1800" dirty="0"/>
              <a:t>Level 1</a:t>
            </a:r>
          </a:p>
          <a:p>
            <a:pPr lvl="1">
              <a:spcAft>
                <a:spcPts val="600"/>
              </a:spcAft>
            </a:pPr>
            <a:r>
              <a:rPr lang="de-CH" sz="1800" dirty="0"/>
              <a:t>Level 2</a:t>
            </a:r>
          </a:p>
          <a:p>
            <a:pPr lvl="1">
              <a:spcAft>
                <a:spcPts val="600"/>
              </a:spcAft>
            </a:pPr>
            <a:r>
              <a:rPr lang="de-CH" sz="1800" dirty="0"/>
              <a:t>Level 2</a:t>
            </a:r>
          </a:p>
          <a:p>
            <a:pPr lvl="2">
              <a:spcAft>
                <a:spcPts val="600"/>
              </a:spcAft>
            </a:pPr>
            <a:r>
              <a:rPr lang="de-CH" sz="1800" dirty="0"/>
              <a:t>Level 3</a:t>
            </a:r>
          </a:p>
          <a:p>
            <a:pPr lvl="2">
              <a:spcAft>
                <a:spcPts val="600"/>
              </a:spcAft>
            </a:pPr>
            <a:r>
              <a:rPr lang="de-CH" sz="1800" dirty="0"/>
              <a:t>Level 3</a:t>
            </a:r>
          </a:p>
          <a:p>
            <a:pPr lvl="3">
              <a:spcAft>
                <a:spcPts val="600"/>
              </a:spcAft>
            </a:pPr>
            <a:r>
              <a:rPr lang="de-CH" sz="1800" dirty="0"/>
              <a:t>Level 4</a:t>
            </a:r>
          </a:p>
          <a:p>
            <a:pPr lvl="3">
              <a:spcAft>
                <a:spcPts val="600"/>
              </a:spcAft>
            </a:pPr>
            <a:r>
              <a:rPr lang="de-CH" sz="1800" dirty="0"/>
              <a:t>Level 4</a:t>
            </a:r>
          </a:p>
          <a:p>
            <a:pPr lvl="4">
              <a:spcAft>
                <a:spcPts val="600"/>
              </a:spcAft>
            </a:pPr>
            <a:r>
              <a:rPr lang="de-CH" sz="1800" dirty="0"/>
              <a:t>Level 5</a:t>
            </a:r>
          </a:p>
          <a:p>
            <a:pPr lvl="4">
              <a:spcAft>
                <a:spcPts val="600"/>
              </a:spcAft>
            </a:pPr>
            <a:r>
              <a:rPr lang="de-CH" sz="180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362423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F5016-E3CA-420F-8125-6724E0ABA54A}" type="datetime1">
              <a:rPr lang="de-CH" smtClean="0"/>
              <a:t>23.01.2023</a:t>
            </a:fld>
            <a:endParaRPr lang="de-CH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de-CH" dirty="0"/>
              <a:t>METAS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t>‹Nr.›</a:t>
            </a:fld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sz="2400" b="0"/>
            </a:lvl1pPr>
            <a:lvl2pPr marL="630900" indent="-342900">
              <a:spcAft>
                <a:spcPts val="0"/>
              </a:spcAft>
              <a:buFont typeface="+mj-lt"/>
              <a:buAutoNum type="romanUcPeriod"/>
              <a:defRPr sz="1600" baseline="0"/>
            </a:lvl2pPr>
            <a:lvl3pPr marL="987425" indent="-342900">
              <a:buClr>
                <a:schemeClr val="bg1">
                  <a:lumMod val="50000"/>
                </a:schemeClr>
              </a:buClr>
              <a:buFont typeface="+mj-lt"/>
              <a:buAutoNum type="alphaLcPeriod"/>
              <a:defRPr sz="2400" b="0" baseline="0">
                <a:solidFill>
                  <a:schemeClr val="tx1"/>
                </a:solidFill>
              </a:defRPr>
            </a:lvl3pPr>
            <a:lvl4pPr marL="1177925" indent="-285750"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defRPr sz="2200"/>
            </a:lvl4pPr>
            <a:lvl5pPr marL="1450975" indent="-285750">
              <a:buClr>
                <a:schemeClr val="bg1">
                  <a:lumMod val="50000"/>
                </a:schemeClr>
              </a:buClr>
              <a:buSzPct val="70000"/>
              <a:buFont typeface="Wingdings" panose="05000000000000000000" pitchFamily="2" charset="2"/>
              <a:buChar char="§"/>
              <a:defRPr sz="2200" baseline="0"/>
            </a:lvl5pPr>
            <a:lvl6pPr marL="895350" indent="-1588">
              <a:lnSpc>
                <a:spcPct val="100000"/>
              </a:lnSpc>
              <a:spcAft>
                <a:spcPts val="0"/>
              </a:spcAft>
              <a:defRPr lang="de-CH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3638" indent="-250825">
              <a:buNone/>
              <a:defRPr sz="1600"/>
            </a:lvl7pPr>
            <a:lvl8pPr marL="1177925" indent="0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  <a:defRPr/>
            </a:lvl8pPr>
          </a:lstStyle>
          <a:p>
            <a:pPr>
              <a:spcAft>
                <a:spcPts val="0"/>
              </a:spcAft>
            </a:pPr>
            <a:r>
              <a:rPr lang="de-CH" sz="1800" dirty="0"/>
              <a:t>Level 1</a:t>
            </a:r>
          </a:p>
          <a:p>
            <a:pPr>
              <a:spcAft>
                <a:spcPts val="600"/>
              </a:spcAft>
            </a:pPr>
            <a:r>
              <a:rPr lang="de-CH" sz="1800" dirty="0"/>
              <a:t>Level 1</a:t>
            </a:r>
          </a:p>
          <a:p>
            <a:pPr lvl="1">
              <a:spcAft>
                <a:spcPts val="600"/>
              </a:spcAft>
            </a:pPr>
            <a:r>
              <a:rPr lang="de-CH" sz="1800" dirty="0"/>
              <a:t>Level 2</a:t>
            </a:r>
          </a:p>
          <a:p>
            <a:pPr lvl="1">
              <a:spcAft>
                <a:spcPts val="600"/>
              </a:spcAft>
            </a:pPr>
            <a:r>
              <a:rPr lang="de-CH" sz="1800" dirty="0"/>
              <a:t>Level 2</a:t>
            </a:r>
          </a:p>
          <a:p>
            <a:pPr lvl="2">
              <a:spcAft>
                <a:spcPts val="600"/>
              </a:spcAft>
            </a:pPr>
            <a:r>
              <a:rPr lang="de-CH" sz="1800" dirty="0"/>
              <a:t>Level 3</a:t>
            </a:r>
          </a:p>
          <a:p>
            <a:pPr lvl="2">
              <a:spcAft>
                <a:spcPts val="600"/>
              </a:spcAft>
            </a:pPr>
            <a:r>
              <a:rPr lang="de-CH" sz="1800" dirty="0"/>
              <a:t>Level 3</a:t>
            </a:r>
          </a:p>
          <a:p>
            <a:pPr lvl="3">
              <a:spcAft>
                <a:spcPts val="600"/>
              </a:spcAft>
            </a:pPr>
            <a:r>
              <a:rPr lang="de-CH" sz="1800" dirty="0"/>
              <a:t>Level 4</a:t>
            </a:r>
          </a:p>
          <a:p>
            <a:pPr lvl="3">
              <a:spcAft>
                <a:spcPts val="600"/>
              </a:spcAft>
            </a:pPr>
            <a:r>
              <a:rPr lang="de-CH" sz="1800" dirty="0"/>
              <a:t>Level 4</a:t>
            </a:r>
          </a:p>
          <a:p>
            <a:pPr lvl="4">
              <a:spcAft>
                <a:spcPts val="600"/>
              </a:spcAft>
            </a:pPr>
            <a:r>
              <a:rPr lang="de-CH" sz="1800" dirty="0"/>
              <a:t>Level 5</a:t>
            </a:r>
          </a:p>
          <a:p>
            <a:pPr lvl="4">
              <a:spcAft>
                <a:spcPts val="600"/>
              </a:spcAft>
            </a:pPr>
            <a:r>
              <a:rPr lang="de-CH" sz="180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3023134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871133" y="548600"/>
            <a:ext cx="9986433" cy="7928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71133" y="1484730"/>
            <a:ext cx="9986433" cy="48966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3"/>
            <a:r>
              <a:rPr lang="en-GB" noProof="0" dirty="0"/>
              <a:t>Level 3</a:t>
            </a:r>
          </a:p>
          <a:p>
            <a:pPr lvl="4"/>
            <a:r>
              <a:rPr lang="en-GB" noProof="0" dirty="0"/>
              <a:t>Level 4</a:t>
            </a:r>
          </a:p>
          <a:p>
            <a:pPr lvl="5"/>
            <a:r>
              <a:rPr lang="en-GB" noProof="0" dirty="0"/>
              <a:t>Level 5</a:t>
            </a:r>
          </a:p>
          <a:p>
            <a:pPr lvl="2"/>
            <a:endParaRPr lang="en-GB" noProof="0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de-CH" sz="1800" dirty="0"/>
              <a:t>Level 1</a:t>
            </a:r>
          </a:p>
          <a:p>
            <a:pPr marL="688050" lvl="1" indent="-400050">
              <a:spcAft>
                <a:spcPts val="600"/>
              </a:spcAft>
              <a:buFont typeface="+mj-lt"/>
              <a:buAutoNum type="romanUcPeriod"/>
            </a:pPr>
            <a:r>
              <a:rPr lang="de-CH" sz="1800" dirty="0"/>
              <a:t>Level 2</a:t>
            </a:r>
          </a:p>
          <a:p>
            <a:pPr marL="987425" lvl="5" indent="-342900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lphaLcPeriod"/>
            </a:pPr>
            <a:r>
              <a:rPr lang="de-CH" sz="1600" dirty="0"/>
              <a:t>Level 3</a:t>
            </a:r>
          </a:p>
          <a:p>
            <a:pPr marL="1162050" lvl="6" indent="-250825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sz="1600" dirty="0"/>
              <a:t>Level 4</a:t>
            </a:r>
          </a:p>
          <a:p>
            <a:pPr marL="1438275" lvl="7" indent="-260350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▪"/>
            </a:pPr>
            <a:r>
              <a:rPr lang="de-CH" sz="1600" dirty="0"/>
              <a:t>Level 5</a:t>
            </a:r>
          </a:p>
          <a:p>
            <a:pPr lvl="2"/>
            <a:endParaRPr lang="en-GB" noProof="0" dirty="0"/>
          </a:p>
          <a:p>
            <a:pPr lvl="2"/>
            <a:r>
              <a:rPr lang="en-GB" noProof="0" dirty="0"/>
              <a:t>Normal text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368000" y="6516000"/>
            <a:ext cx="973773" cy="1436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C16EAD-DB6B-4C4B-9BE7-EB805D4A4DD8}" type="datetime1">
              <a:rPr lang="de-CH" smtClean="0"/>
              <a:t>23.01.2023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71133" y="6516000"/>
            <a:ext cx="8257427" cy="1436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CH" dirty="0"/>
              <a:t>METAS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42404" y="6516000"/>
            <a:ext cx="415163" cy="1436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0920020-C4C3-416C-933F-2D0F93692610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Rechteck 10"/>
          <p:cNvSpPr/>
          <p:nvPr/>
        </p:nvSpPr>
        <p:spPr>
          <a:xfrm>
            <a:off x="633255" y="620610"/>
            <a:ext cx="937312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hteck 14"/>
          <p:cNvSpPr/>
          <p:nvPr/>
        </p:nvSpPr>
        <p:spPr>
          <a:xfrm>
            <a:off x="1" y="909608"/>
            <a:ext cx="633255" cy="1969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hteck 15"/>
          <p:cNvSpPr/>
          <p:nvPr/>
        </p:nvSpPr>
        <p:spPr>
          <a:xfrm>
            <a:off x="1" y="1106515"/>
            <a:ext cx="633255" cy="57394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 11" descr="http://intranet.metas.admin.ch/intranet07/Support/Kommunikation_Promotion/CD_Sprache/Material/Speziallog.png"/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0"/>
            <a:ext cx="1628775" cy="5099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hf hdr="0"/>
  <p:txStyles>
    <p:titleStyle>
      <a:lvl1pPr algn="l" defTabSz="914400" rtl="0" eaLnBrk="1" latinLnBrk="0" hangingPunct="1">
        <a:lnSpc>
          <a:spcPts val="2900"/>
        </a:lnSpc>
        <a:spcBef>
          <a:spcPct val="0"/>
        </a:spcBef>
        <a:buNone/>
        <a:defRPr sz="26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Clr>
          <a:schemeClr val="bg1">
            <a:lumMod val="50000"/>
          </a:schemeClr>
        </a:buClr>
        <a:buFont typeface="+mj-lt"/>
        <a:buAutoNum type="arabicPeriod"/>
        <a:tabLst>
          <a:tab pos="1943100" algn="l"/>
          <a:tab pos="3590925" algn="r"/>
          <a:tab pos="3886200" algn="l"/>
          <a:tab pos="5829300" algn="l"/>
          <a:tab pos="7486650" algn="r"/>
        </a:tabLst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8050" indent="-400050" algn="l" defTabSz="914400" rtl="0" eaLnBrk="1" latinLnBrk="0" hangingPunct="1">
        <a:spcBef>
          <a:spcPts val="0"/>
        </a:spcBef>
        <a:spcAft>
          <a:spcPts val="600"/>
        </a:spcAft>
        <a:buClr>
          <a:schemeClr val="bg1">
            <a:lumMod val="50000"/>
          </a:schemeClr>
        </a:buClr>
        <a:buFont typeface="+mj-lt"/>
        <a:buAutoNum type="romanUcPeriod"/>
        <a:tabLst>
          <a:tab pos="1943100" algn="l"/>
          <a:tab pos="3590925" algn="r"/>
          <a:tab pos="3886200" algn="l"/>
          <a:tab pos="5829300" algn="l"/>
          <a:tab pos="7486650" algn="r"/>
        </a:tabLst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285750" marR="0" indent="-28575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1400"/>
        </a:spcAft>
        <a:buClr>
          <a:schemeClr val="bg1">
            <a:lumMod val="50000"/>
          </a:schemeClr>
        </a:buClr>
        <a:buSzTx/>
        <a:buFont typeface="Wingdings" panose="05000000000000000000" pitchFamily="2" charset="2"/>
        <a:buChar char="§"/>
        <a:tabLst>
          <a:tab pos="266700" algn="l"/>
          <a:tab pos="1943100" algn="l"/>
          <a:tab pos="3590925" algn="r"/>
          <a:tab pos="3886200" algn="l"/>
          <a:tab pos="5829300" algn="l"/>
          <a:tab pos="7486650" algn="r"/>
        </a:tabLst>
        <a:defRPr sz="1800" b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1">
            <a:lumMod val="50000"/>
          </a:schemeClr>
        </a:buClr>
        <a:buFont typeface="Arial" pitchFamily="34" charset="0"/>
        <a:buChar char="•"/>
        <a:tabLst>
          <a:tab pos="1943100" algn="l"/>
          <a:tab pos="3590925" algn="r"/>
          <a:tab pos="3886200" algn="l"/>
          <a:tab pos="5829300" algn="l"/>
          <a:tab pos="7486650" algn="r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266700" algn="l" defTabSz="914400" rtl="0" eaLnBrk="1" latinLnBrk="0" hangingPunct="1">
        <a:spcBef>
          <a:spcPts val="0"/>
        </a:spcBef>
        <a:spcAft>
          <a:spcPts val="400"/>
        </a:spcAft>
        <a:buClr>
          <a:schemeClr val="bg1">
            <a:lumMod val="50000"/>
          </a:schemeClr>
        </a:buClr>
        <a:buFont typeface="Symbol" panose="05050102010706020507" pitchFamily="18" charset="2"/>
        <a:buChar char="-"/>
        <a:tabLst>
          <a:tab pos="1943100" algn="l"/>
          <a:tab pos="3590925" algn="r"/>
          <a:tab pos="3886200" algn="l"/>
          <a:tab pos="5829300" algn="l"/>
          <a:tab pos="7486650" algn="r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275" indent="-276225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SzPct val="7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438275" indent="-260350" algn="l" defTabSz="914400" rtl="0" eaLnBrk="1" latinLnBrk="0" hangingPunct="1">
        <a:spcBef>
          <a:spcPts val="0"/>
        </a:spcBef>
        <a:spcAft>
          <a:spcPts val="600"/>
        </a:spcAft>
        <a:buClr>
          <a:schemeClr val="bg1">
            <a:lumMod val="50000"/>
          </a:schemeClr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chart" Target="../charts/chart1.xm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800" b="1" dirty="0"/>
              <a:t>Absolute Charge Measurement in </a:t>
            </a:r>
            <a:r>
              <a:rPr lang="en-US" sz="1800" b="1" dirty="0" err="1"/>
              <a:t>UHDpulse</a:t>
            </a:r>
            <a:r>
              <a:rPr lang="en-US" sz="1800" b="1" dirty="0"/>
              <a:t> electron beams</a:t>
            </a:r>
            <a:endParaRPr lang="en-GB" sz="1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F. Frei, A. Schüller, </a:t>
            </a:r>
            <a:r>
              <a:rPr lang="de-CH" dirty="0" err="1"/>
              <a:t>C.Bailat</a:t>
            </a:r>
            <a:r>
              <a:rPr lang="de-CH" dirty="0"/>
              <a:t>, P. Peier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5406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26.1.2023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METAS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Calibration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absolute </a:t>
            </a:r>
            <a:r>
              <a:rPr lang="de-CH" dirty="0" err="1"/>
              <a:t>charge</a:t>
            </a:r>
            <a:r>
              <a:rPr lang="de-CH" dirty="0"/>
              <a:t> </a:t>
            </a:r>
            <a:r>
              <a:rPr lang="de-CH" dirty="0" err="1"/>
              <a:t>measurement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EDA9E40-4B7B-4A1D-B037-DD1F04322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954" y="1011878"/>
            <a:ext cx="3913311" cy="471670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39FE47C-C694-4F25-A250-B67B5E0D4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594" y="1080372"/>
            <a:ext cx="3331435" cy="276332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B7ECB336-33C6-478F-8F83-6C98F06F8123}"/>
              </a:ext>
            </a:extLst>
          </p:cNvPr>
          <p:cNvSpPr/>
          <p:nvPr/>
        </p:nvSpPr>
        <p:spPr>
          <a:xfrm>
            <a:off x="1431354" y="3606077"/>
            <a:ext cx="5184576" cy="2615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6F6D587-F39E-4386-8C20-68C54CDF06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311"/>
          <a:stretch/>
        </p:blipFill>
        <p:spPr>
          <a:xfrm>
            <a:off x="1886517" y="4546189"/>
            <a:ext cx="2525294" cy="201506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B742258-097C-4409-B55A-D4061AEE8923}"/>
              </a:ext>
            </a:extLst>
          </p:cNvPr>
          <p:cNvSpPr txBox="1"/>
          <p:nvPr/>
        </p:nvSpPr>
        <p:spPr>
          <a:xfrm>
            <a:off x="1981703" y="4156626"/>
            <a:ext cx="2952328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1200" b="1" dirty="0"/>
              <a:t>Reference </a:t>
            </a:r>
            <a:r>
              <a:rPr lang="de-CH" sz="1200" b="1" dirty="0" err="1"/>
              <a:t>charge</a:t>
            </a:r>
            <a:r>
              <a:rPr lang="de-CH" sz="1200" b="1" dirty="0"/>
              <a:t> pulse </a:t>
            </a:r>
            <a:r>
              <a:rPr lang="de-CH" sz="1200" b="1" dirty="0" err="1"/>
              <a:t>generator</a:t>
            </a:r>
            <a:r>
              <a:rPr lang="de-CH" sz="1200" b="1" dirty="0"/>
              <a:t> (PTB) </a:t>
            </a:r>
          </a:p>
          <a:p>
            <a:r>
              <a:rPr lang="de-CH" sz="1200" b="1" dirty="0"/>
              <a:t>A1.1.3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C648E2F-A163-4A8F-A35F-0F8B14F04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3012" y="4109188"/>
            <a:ext cx="2184609" cy="257243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727F99B-7C76-4E2C-833F-B6947CAE8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978" y="4513863"/>
            <a:ext cx="2736842" cy="1437850"/>
          </a:xfrm>
          <a:prstGeom prst="rect">
            <a:avLst/>
          </a:prstGeom>
        </p:spPr>
      </p:pic>
      <p:sp>
        <p:nvSpPr>
          <p:cNvPr id="61" name="Rechteck 60">
            <a:extLst>
              <a:ext uri="{FF2B5EF4-FFF2-40B4-BE49-F238E27FC236}">
                <a16:creationId xmlns:a16="http://schemas.microsoft.com/office/drawing/2014/main" id="{2B8F4706-C833-4A16-B34C-2BE4EEC89166}"/>
              </a:ext>
            </a:extLst>
          </p:cNvPr>
          <p:cNvSpPr/>
          <p:nvPr/>
        </p:nvSpPr>
        <p:spPr>
          <a:xfrm>
            <a:off x="7490243" y="4437740"/>
            <a:ext cx="840051" cy="957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7D406203-49D4-48F6-9794-D1BC124E6B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7" t="47773"/>
          <a:stretch/>
        </p:blipFill>
        <p:spPr>
          <a:xfrm>
            <a:off x="1704978" y="4588065"/>
            <a:ext cx="1241761" cy="105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83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26.1.2023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METAS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Calibration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absolute </a:t>
            </a:r>
            <a:r>
              <a:rPr lang="de-CH" dirty="0" err="1"/>
              <a:t>charge</a:t>
            </a:r>
            <a:r>
              <a:rPr lang="de-CH" dirty="0"/>
              <a:t> </a:t>
            </a:r>
            <a:r>
              <a:rPr lang="de-CH" dirty="0" err="1"/>
              <a:t>measurement</a:t>
            </a:r>
            <a:endParaRPr lang="en-GB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6F6D587-F39E-4386-8C20-68C54CDF0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11"/>
          <a:stretch/>
        </p:blipFill>
        <p:spPr>
          <a:xfrm>
            <a:off x="1791770" y="1393301"/>
            <a:ext cx="2525294" cy="201506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B742258-097C-4409-B55A-D4061AEE8923}"/>
              </a:ext>
            </a:extLst>
          </p:cNvPr>
          <p:cNvSpPr txBox="1"/>
          <p:nvPr/>
        </p:nvSpPr>
        <p:spPr>
          <a:xfrm>
            <a:off x="1896797" y="1078328"/>
            <a:ext cx="2952328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1200" b="1" dirty="0"/>
              <a:t>Reference </a:t>
            </a:r>
            <a:r>
              <a:rPr lang="de-CH" sz="1200" b="1" dirty="0" err="1"/>
              <a:t>charge</a:t>
            </a:r>
            <a:r>
              <a:rPr lang="de-CH" sz="1200" b="1" dirty="0"/>
              <a:t> pulse </a:t>
            </a:r>
            <a:r>
              <a:rPr lang="de-CH" sz="1200" b="1" dirty="0" err="1"/>
              <a:t>generator</a:t>
            </a:r>
            <a:r>
              <a:rPr lang="de-CH" sz="1200" b="1" dirty="0"/>
              <a:t> (PTB)</a:t>
            </a:r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7D406203-49D4-48F6-9794-D1BC124E6B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07" t="47773"/>
          <a:stretch/>
        </p:blipFill>
        <p:spPr>
          <a:xfrm>
            <a:off x="1610231" y="1435177"/>
            <a:ext cx="1241761" cy="105240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7748A16-66FE-4952-9F96-3495382EC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617" y="3449633"/>
            <a:ext cx="2685371" cy="312990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6667BD4-91BB-4232-BC3E-22B254188D7D}"/>
              </a:ext>
            </a:extLst>
          </p:cNvPr>
          <p:cNvSpPr txBox="1"/>
          <p:nvPr/>
        </p:nvSpPr>
        <p:spPr>
          <a:xfrm>
            <a:off x="5388185" y="1095410"/>
            <a:ext cx="2952328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1200" b="1" dirty="0"/>
              <a:t>ICTs and ACCT@METAS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7DEF7B4-381B-4298-B660-6F77E05615B3}"/>
              </a:ext>
            </a:extLst>
          </p:cNvPr>
          <p:cNvGrpSpPr/>
          <p:nvPr/>
        </p:nvGrpSpPr>
        <p:grpSpPr>
          <a:xfrm>
            <a:off x="5384520" y="1791182"/>
            <a:ext cx="4864500" cy="4682814"/>
            <a:chOff x="5350376" y="1566310"/>
            <a:chExt cx="4864500" cy="4682814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667395FE-26E1-4817-A163-17FF375E2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376" y="1566310"/>
              <a:ext cx="4847275" cy="4682814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8D6B8BD-7F39-41BE-AD3B-2021506F945D}"/>
                </a:ext>
              </a:extLst>
            </p:cNvPr>
            <p:cNvSpPr/>
            <p:nvPr/>
          </p:nvSpPr>
          <p:spPr>
            <a:xfrm>
              <a:off x="5372615" y="5093674"/>
              <a:ext cx="707637" cy="206506"/>
            </a:xfrm>
            <a:custGeom>
              <a:avLst/>
              <a:gdLst>
                <a:gd name="connsiteX0" fmla="*/ 0 w 707637"/>
                <a:gd name="connsiteY0" fmla="*/ 0 h 206506"/>
                <a:gd name="connsiteX1" fmla="*/ 353819 w 707637"/>
                <a:gd name="connsiteY1" fmla="*/ 0 h 206506"/>
                <a:gd name="connsiteX2" fmla="*/ 707637 w 707637"/>
                <a:gd name="connsiteY2" fmla="*/ 0 h 206506"/>
                <a:gd name="connsiteX3" fmla="*/ 707637 w 707637"/>
                <a:gd name="connsiteY3" fmla="*/ 206506 h 206506"/>
                <a:gd name="connsiteX4" fmla="*/ 346742 w 707637"/>
                <a:gd name="connsiteY4" fmla="*/ 206506 h 206506"/>
                <a:gd name="connsiteX5" fmla="*/ 0 w 707637"/>
                <a:gd name="connsiteY5" fmla="*/ 206506 h 206506"/>
                <a:gd name="connsiteX6" fmla="*/ 0 w 707637"/>
                <a:gd name="connsiteY6" fmla="*/ 0 h 206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7637" h="206506" extrusionOk="0">
                  <a:moveTo>
                    <a:pt x="0" y="0"/>
                  </a:moveTo>
                  <a:cubicBezTo>
                    <a:pt x="123371" y="-6188"/>
                    <a:pt x="223413" y="11395"/>
                    <a:pt x="353819" y="0"/>
                  </a:cubicBezTo>
                  <a:cubicBezTo>
                    <a:pt x="484225" y="-11395"/>
                    <a:pt x="564567" y="-8425"/>
                    <a:pt x="707637" y="0"/>
                  </a:cubicBezTo>
                  <a:cubicBezTo>
                    <a:pt x="705013" y="51561"/>
                    <a:pt x="714492" y="146477"/>
                    <a:pt x="707637" y="206506"/>
                  </a:cubicBezTo>
                  <a:cubicBezTo>
                    <a:pt x="578316" y="201511"/>
                    <a:pt x="513632" y="200279"/>
                    <a:pt x="346742" y="206506"/>
                  </a:cubicBezTo>
                  <a:cubicBezTo>
                    <a:pt x="179852" y="212733"/>
                    <a:pt x="85707" y="191897"/>
                    <a:pt x="0" y="206506"/>
                  </a:cubicBezTo>
                  <a:cubicBezTo>
                    <a:pt x="5377" y="162333"/>
                    <a:pt x="-4326" y="102676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442418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highlight>
                  <a:srgbClr val="FFFF00"/>
                </a:highlight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EDB8605A-F1AC-4F82-A4BA-BA6A22D2CF18}"/>
                </a:ext>
              </a:extLst>
            </p:cNvPr>
            <p:cNvSpPr/>
            <p:nvPr/>
          </p:nvSpPr>
          <p:spPr>
            <a:xfrm>
              <a:off x="7813683" y="3933055"/>
              <a:ext cx="874605" cy="181167"/>
            </a:xfrm>
            <a:custGeom>
              <a:avLst/>
              <a:gdLst>
                <a:gd name="connsiteX0" fmla="*/ 0 w 874605"/>
                <a:gd name="connsiteY0" fmla="*/ 0 h 181167"/>
                <a:gd name="connsiteX1" fmla="*/ 437303 w 874605"/>
                <a:gd name="connsiteY1" fmla="*/ 0 h 181167"/>
                <a:gd name="connsiteX2" fmla="*/ 874605 w 874605"/>
                <a:gd name="connsiteY2" fmla="*/ 0 h 181167"/>
                <a:gd name="connsiteX3" fmla="*/ 874605 w 874605"/>
                <a:gd name="connsiteY3" fmla="*/ 181167 h 181167"/>
                <a:gd name="connsiteX4" fmla="*/ 428556 w 874605"/>
                <a:gd name="connsiteY4" fmla="*/ 181167 h 181167"/>
                <a:gd name="connsiteX5" fmla="*/ 0 w 874605"/>
                <a:gd name="connsiteY5" fmla="*/ 181167 h 181167"/>
                <a:gd name="connsiteX6" fmla="*/ 0 w 874605"/>
                <a:gd name="connsiteY6" fmla="*/ 0 h 18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4605" h="181167" extrusionOk="0">
                  <a:moveTo>
                    <a:pt x="0" y="0"/>
                  </a:moveTo>
                  <a:cubicBezTo>
                    <a:pt x="132918" y="-3380"/>
                    <a:pt x="320081" y="-6760"/>
                    <a:pt x="437303" y="0"/>
                  </a:cubicBezTo>
                  <a:cubicBezTo>
                    <a:pt x="554525" y="6760"/>
                    <a:pt x="660672" y="15344"/>
                    <a:pt x="874605" y="0"/>
                  </a:cubicBezTo>
                  <a:cubicBezTo>
                    <a:pt x="881521" y="63625"/>
                    <a:pt x="870931" y="123710"/>
                    <a:pt x="874605" y="181167"/>
                  </a:cubicBezTo>
                  <a:cubicBezTo>
                    <a:pt x="722171" y="191624"/>
                    <a:pt x="594142" y="201010"/>
                    <a:pt x="428556" y="181167"/>
                  </a:cubicBezTo>
                  <a:cubicBezTo>
                    <a:pt x="262970" y="161324"/>
                    <a:pt x="158742" y="168323"/>
                    <a:pt x="0" y="181167"/>
                  </a:cubicBezTo>
                  <a:cubicBezTo>
                    <a:pt x="9001" y="100986"/>
                    <a:pt x="1737" y="43588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442418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highlight>
                  <a:srgbClr val="FFFF00"/>
                </a:highlight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5474A25-DB86-486E-A334-60E2ECBF1F42}"/>
                </a:ext>
              </a:extLst>
            </p:cNvPr>
            <p:cNvSpPr/>
            <p:nvPr/>
          </p:nvSpPr>
          <p:spPr>
            <a:xfrm>
              <a:off x="9340271" y="2825021"/>
              <a:ext cx="874605" cy="181167"/>
            </a:xfrm>
            <a:custGeom>
              <a:avLst/>
              <a:gdLst>
                <a:gd name="connsiteX0" fmla="*/ 0 w 874605"/>
                <a:gd name="connsiteY0" fmla="*/ 0 h 181167"/>
                <a:gd name="connsiteX1" fmla="*/ 437303 w 874605"/>
                <a:gd name="connsiteY1" fmla="*/ 0 h 181167"/>
                <a:gd name="connsiteX2" fmla="*/ 874605 w 874605"/>
                <a:gd name="connsiteY2" fmla="*/ 0 h 181167"/>
                <a:gd name="connsiteX3" fmla="*/ 874605 w 874605"/>
                <a:gd name="connsiteY3" fmla="*/ 181167 h 181167"/>
                <a:gd name="connsiteX4" fmla="*/ 428556 w 874605"/>
                <a:gd name="connsiteY4" fmla="*/ 181167 h 181167"/>
                <a:gd name="connsiteX5" fmla="*/ 0 w 874605"/>
                <a:gd name="connsiteY5" fmla="*/ 181167 h 181167"/>
                <a:gd name="connsiteX6" fmla="*/ 0 w 874605"/>
                <a:gd name="connsiteY6" fmla="*/ 0 h 18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4605" h="181167" extrusionOk="0">
                  <a:moveTo>
                    <a:pt x="0" y="0"/>
                  </a:moveTo>
                  <a:cubicBezTo>
                    <a:pt x="132918" y="-3380"/>
                    <a:pt x="320081" y="-6760"/>
                    <a:pt x="437303" y="0"/>
                  </a:cubicBezTo>
                  <a:cubicBezTo>
                    <a:pt x="554525" y="6760"/>
                    <a:pt x="660672" y="15344"/>
                    <a:pt x="874605" y="0"/>
                  </a:cubicBezTo>
                  <a:cubicBezTo>
                    <a:pt x="881521" y="63625"/>
                    <a:pt x="870931" y="123710"/>
                    <a:pt x="874605" y="181167"/>
                  </a:cubicBezTo>
                  <a:cubicBezTo>
                    <a:pt x="722171" y="191624"/>
                    <a:pt x="594142" y="201010"/>
                    <a:pt x="428556" y="181167"/>
                  </a:cubicBezTo>
                  <a:cubicBezTo>
                    <a:pt x="262970" y="161324"/>
                    <a:pt x="158742" y="168323"/>
                    <a:pt x="0" y="181167"/>
                  </a:cubicBezTo>
                  <a:cubicBezTo>
                    <a:pt x="9001" y="100986"/>
                    <a:pt x="1737" y="43588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chemeClr val="accent3"/>
              </a:solidFill>
              <a:extLst>
                <a:ext uri="{C807C97D-BFC1-408E-A445-0C87EB9F89A2}">
                  <ask:lineSketchStyleProps xmlns:ask="http://schemas.microsoft.com/office/drawing/2018/sketchyshapes" sd="1442418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highlight>
                  <a:srgbClr val="FFFF00"/>
                </a:highlight>
              </a:endParaRPr>
            </a:p>
          </p:txBody>
        </p: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66A5F478-D683-4C15-B516-078A1111EF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85" t="-2247" r="7460" b="42809"/>
          <a:stretch/>
        </p:blipFill>
        <p:spPr>
          <a:xfrm>
            <a:off x="9333968" y="1369743"/>
            <a:ext cx="2495601" cy="160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39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26.1.2023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METAS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Calibration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absolute </a:t>
            </a:r>
            <a:r>
              <a:rPr lang="de-CH" dirty="0" err="1"/>
              <a:t>charge</a:t>
            </a:r>
            <a:r>
              <a:rPr lang="de-CH" dirty="0"/>
              <a:t> </a:t>
            </a:r>
            <a:r>
              <a:rPr lang="de-CH" dirty="0" err="1"/>
              <a:t>measurement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93F6443-3B04-4F96-9759-6C93D4C96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851"/>
          <a:stretch/>
        </p:blipFill>
        <p:spPr>
          <a:xfrm>
            <a:off x="623392" y="908720"/>
            <a:ext cx="3312368" cy="25922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C73DA4F-8C07-48FD-AA51-6B52C3A042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96" t="4850" r="1213" b="2893"/>
          <a:stretch/>
        </p:blipFill>
        <p:spPr>
          <a:xfrm>
            <a:off x="623392" y="3501187"/>
            <a:ext cx="3312368" cy="3096192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53A945C-3C2A-4858-92E4-ECFBD3DC52BF}"/>
              </a:ext>
            </a:extLst>
          </p:cNvPr>
          <p:cNvGrpSpPr/>
          <p:nvPr/>
        </p:nvGrpSpPr>
        <p:grpSpPr>
          <a:xfrm>
            <a:off x="4060353" y="1166925"/>
            <a:ext cx="5291459" cy="5346317"/>
            <a:chOff x="4079776" y="995667"/>
            <a:chExt cx="5291459" cy="5346317"/>
          </a:xfrm>
        </p:grpSpPr>
        <p:pic>
          <p:nvPicPr>
            <p:cNvPr id="1026" name="Grafik 1">
              <a:extLst>
                <a:ext uri="{FF2B5EF4-FFF2-40B4-BE49-F238E27FC236}">
                  <a16:creationId xmlns:a16="http://schemas.microsoft.com/office/drawing/2014/main" id="{DD456FC2-29F6-414B-ABCB-FFFEBE8F1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776" y="995667"/>
              <a:ext cx="5168907" cy="1401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Grafik 1">
              <a:extLst>
                <a:ext uri="{FF2B5EF4-FFF2-40B4-BE49-F238E27FC236}">
                  <a16:creationId xmlns:a16="http://schemas.microsoft.com/office/drawing/2014/main" id="{FD241251-C5EE-401C-9328-7835526E99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183"/>
            <a:stretch/>
          </p:blipFill>
          <p:spPr bwMode="auto">
            <a:xfrm>
              <a:off x="4223792" y="2235847"/>
              <a:ext cx="5013772" cy="1401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Grafik 1">
              <a:extLst>
                <a:ext uri="{FF2B5EF4-FFF2-40B4-BE49-F238E27FC236}">
                  <a16:creationId xmlns:a16="http://schemas.microsoft.com/office/drawing/2014/main" id="{F49DFD75-A9CE-4032-A35B-F4F69AD146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410"/>
            <a:stretch/>
          </p:blipFill>
          <p:spPr bwMode="auto">
            <a:xfrm>
              <a:off x="4357463" y="6188624"/>
              <a:ext cx="5013772" cy="15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Grafik 1">
              <a:extLst>
                <a:ext uri="{FF2B5EF4-FFF2-40B4-BE49-F238E27FC236}">
                  <a16:creationId xmlns:a16="http://schemas.microsoft.com/office/drawing/2014/main" id="{6EC9C1E7-6F48-4A6B-86BD-CD24C3D100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02" b="3044"/>
            <a:stretch/>
          </p:blipFill>
          <p:spPr bwMode="auto">
            <a:xfrm>
              <a:off x="4234911" y="3490376"/>
              <a:ext cx="5013772" cy="1390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Grafik 1">
              <a:extLst>
                <a:ext uri="{FF2B5EF4-FFF2-40B4-BE49-F238E27FC236}">
                  <a16:creationId xmlns:a16="http://schemas.microsoft.com/office/drawing/2014/main" id="{8601C589-4770-4951-9B70-1497CEC709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85" b="35825"/>
            <a:stretch/>
          </p:blipFill>
          <p:spPr bwMode="auto">
            <a:xfrm>
              <a:off x="4234911" y="4775888"/>
              <a:ext cx="5013772" cy="1392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BCB7B4FE-97F8-4B85-A7FC-CD38A6692EC5}"/>
              </a:ext>
            </a:extLst>
          </p:cNvPr>
          <p:cNvCxnSpPr>
            <a:cxnSpLocks/>
          </p:cNvCxnSpPr>
          <p:nvPr/>
        </p:nvCxnSpPr>
        <p:spPr>
          <a:xfrm>
            <a:off x="8040216" y="5126744"/>
            <a:ext cx="0" cy="92020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2D89E8D1-794C-40B2-B65A-C593EC28E4BB}"/>
              </a:ext>
            </a:extLst>
          </p:cNvPr>
          <p:cNvSpPr txBox="1"/>
          <p:nvPr/>
        </p:nvSpPr>
        <p:spPr>
          <a:xfrm>
            <a:off x="8112224" y="5519971"/>
            <a:ext cx="72008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ICT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signal</a:t>
            </a:r>
            <a:endParaRPr lang="de-CH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B1151805-206F-45A8-BDE0-153883EF3553}"/>
              </a:ext>
            </a:extLst>
          </p:cNvPr>
          <p:cNvSpPr/>
          <p:nvPr/>
        </p:nvSpPr>
        <p:spPr>
          <a:xfrm>
            <a:off x="7729870" y="2195623"/>
            <a:ext cx="490360" cy="760228"/>
          </a:xfrm>
          <a:custGeom>
            <a:avLst/>
            <a:gdLst>
              <a:gd name="connsiteX0" fmla="*/ 0 w 490360"/>
              <a:gd name="connsiteY0" fmla="*/ 0 h 760228"/>
              <a:gd name="connsiteX1" fmla="*/ 489097 w 490360"/>
              <a:gd name="connsiteY1" fmla="*/ 324293 h 760228"/>
              <a:gd name="connsiteX2" fmla="*/ 138223 w 490360"/>
              <a:gd name="connsiteY2" fmla="*/ 760228 h 76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360" h="760228" extrusionOk="0">
                <a:moveTo>
                  <a:pt x="0" y="0"/>
                </a:moveTo>
                <a:cubicBezTo>
                  <a:pt x="209300" y="84157"/>
                  <a:pt x="444377" y="205727"/>
                  <a:pt x="489097" y="324293"/>
                </a:cubicBezTo>
                <a:cubicBezTo>
                  <a:pt x="515370" y="451678"/>
                  <a:pt x="208549" y="669124"/>
                  <a:pt x="138223" y="760228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headEnd type="none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90360"/>
                      <a:gd name="connsiteY0" fmla="*/ 0 h 760228"/>
                      <a:gd name="connsiteX1" fmla="*/ 489097 w 490360"/>
                      <a:gd name="connsiteY1" fmla="*/ 324293 h 760228"/>
                      <a:gd name="connsiteX2" fmla="*/ 138223 w 490360"/>
                      <a:gd name="connsiteY2" fmla="*/ 760228 h 760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0360" h="760228">
                        <a:moveTo>
                          <a:pt x="0" y="0"/>
                        </a:moveTo>
                        <a:cubicBezTo>
                          <a:pt x="233030" y="98794"/>
                          <a:pt x="466060" y="197589"/>
                          <a:pt x="489097" y="324293"/>
                        </a:cubicBezTo>
                        <a:cubicBezTo>
                          <a:pt x="512134" y="450997"/>
                          <a:pt x="213537" y="668965"/>
                          <a:pt x="138223" y="760228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EE1701A-73D6-4509-BD9E-FFB664F0E780}"/>
              </a:ext>
            </a:extLst>
          </p:cNvPr>
          <p:cNvSpPr txBox="1"/>
          <p:nvPr/>
        </p:nvSpPr>
        <p:spPr>
          <a:xfrm>
            <a:off x="8143581" y="2750155"/>
            <a:ext cx="72008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filtering</a:t>
            </a:r>
            <a:endParaRPr lang="de-CH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26dB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gain</a:t>
            </a:r>
            <a:endParaRPr lang="de-CH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11FBDF4-AD0D-4AA4-B03A-D0CB934D35A0}"/>
              </a:ext>
            </a:extLst>
          </p:cNvPr>
          <p:cNvSpPr txBox="1"/>
          <p:nvPr/>
        </p:nvSpPr>
        <p:spPr>
          <a:xfrm>
            <a:off x="7320136" y="995636"/>
            <a:ext cx="1883663" cy="1506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raw</a:t>
            </a:r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signal</a:t>
            </a:r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accelerator</a:t>
            </a:r>
            <a:endParaRPr lang="de-CH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C061953-EC8C-4F94-BEE5-AE0247252027}"/>
              </a:ext>
            </a:extLst>
          </p:cNvPr>
          <p:cNvSpPr txBox="1"/>
          <p:nvPr/>
        </p:nvSpPr>
        <p:spPr>
          <a:xfrm>
            <a:off x="9351812" y="1166925"/>
            <a:ext cx="2693146" cy="41218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1600" b="1" cap="small" dirty="0" err="1"/>
              <a:t>Verifications</a:t>
            </a:r>
            <a:endParaRPr lang="de-CH" sz="1600" b="1" cap="small" dirty="0"/>
          </a:p>
          <a:p>
            <a:endParaRPr lang="de-CH" sz="1200" b="1" dirty="0"/>
          </a:p>
          <a:p>
            <a:r>
              <a:rPr lang="de-CH" sz="1200" b="1" dirty="0" err="1"/>
              <a:t>Using</a:t>
            </a:r>
            <a:r>
              <a:rPr lang="de-CH" sz="1200" b="1" dirty="0"/>
              <a:t> </a:t>
            </a:r>
            <a:r>
              <a:rPr lang="de-CH" sz="1200" b="1" dirty="0" err="1"/>
              <a:t>accelerator</a:t>
            </a:r>
            <a:r>
              <a:rPr lang="de-CH" sz="1200" b="1" dirty="0"/>
              <a:t>:</a:t>
            </a:r>
            <a:br>
              <a:rPr lang="de-CH" sz="1200" b="1" dirty="0"/>
            </a:br>
            <a:endParaRPr lang="de-CH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 err="1"/>
              <a:t>Connecting</a:t>
            </a:r>
            <a:r>
              <a:rPr lang="de-CH" sz="1200" dirty="0"/>
              <a:t> </a:t>
            </a:r>
            <a:r>
              <a:rPr lang="de-CH" sz="1200" dirty="0" err="1"/>
              <a:t>full</a:t>
            </a:r>
            <a:r>
              <a:rPr lang="de-CH" sz="1200" dirty="0"/>
              <a:t> </a:t>
            </a:r>
            <a:r>
              <a:rPr lang="de-CH" sz="1200" dirty="0" err="1"/>
              <a:t>measurement</a:t>
            </a:r>
            <a:r>
              <a:rPr lang="de-CH" sz="1200" dirty="0"/>
              <a:t> </a:t>
            </a:r>
            <a:r>
              <a:rPr lang="de-CH" sz="1200" dirty="0" err="1"/>
              <a:t>chain</a:t>
            </a:r>
            <a:r>
              <a:rPr lang="de-CH" sz="1200" dirty="0"/>
              <a:t> </a:t>
            </a:r>
            <a:r>
              <a:rPr lang="de-CH" sz="1200" dirty="0" err="1"/>
              <a:t>including</a:t>
            </a:r>
            <a:r>
              <a:rPr lang="de-CH" sz="1200" dirty="0"/>
              <a:t> proper </a:t>
            </a:r>
            <a:r>
              <a:rPr lang="de-CH" sz="1200" dirty="0" err="1"/>
              <a:t>readout</a:t>
            </a:r>
            <a:r>
              <a:rPr lang="de-CH" sz="1200" dirty="0"/>
              <a:t> </a:t>
            </a:r>
            <a:r>
              <a:rPr lang="de-CH" sz="1200" dirty="0" err="1"/>
              <a:t>electronics</a:t>
            </a:r>
            <a:endParaRPr lang="de-CH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 err="1"/>
              <a:t>Record</a:t>
            </a:r>
            <a:r>
              <a:rPr lang="de-CH" sz="1200" dirty="0"/>
              <a:t> </a:t>
            </a:r>
            <a:r>
              <a:rPr lang="de-CH" sz="1200" dirty="0" err="1"/>
              <a:t>traces</a:t>
            </a:r>
            <a:r>
              <a:rPr lang="de-CH" sz="1200" dirty="0"/>
              <a:t> </a:t>
            </a:r>
            <a:r>
              <a:rPr lang="de-CH" sz="1200" dirty="0" err="1"/>
              <a:t>with</a:t>
            </a:r>
            <a:r>
              <a:rPr lang="de-CH" sz="1200" dirty="0"/>
              <a:t> </a:t>
            </a:r>
            <a:r>
              <a:rPr lang="de-CH" sz="1200" dirty="0" err="1"/>
              <a:t>respect</a:t>
            </a:r>
            <a:r>
              <a:rPr lang="de-CH" sz="1200" dirty="0"/>
              <a:t> </a:t>
            </a:r>
            <a:r>
              <a:rPr lang="de-CH" sz="1200" dirty="0" err="1"/>
              <a:t>to</a:t>
            </a:r>
            <a:r>
              <a:rPr lang="de-CH" sz="1200" dirty="0"/>
              <a:t> </a:t>
            </a:r>
            <a:r>
              <a:rPr lang="de-CH" sz="1200" dirty="0" err="1"/>
              <a:t>timing</a:t>
            </a:r>
            <a:r>
              <a:rPr lang="de-CH" sz="1200" dirty="0"/>
              <a:t> </a:t>
            </a:r>
            <a:r>
              <a:rPr lang="de-CH" sz="1200" dirty="0" err="1"/>
              <a:t>windows</a:t>
            </a:r>
            <a:endParaRPr lang="de-CH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/>
              <a:t>Check </a:t>
            </a:r>
            <a:r>
              <a:rPr lang="de-CH" sz="1200" dirty="0" err="1"/>
              <a:t>center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mass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/>
              <a:t>Check relative </a:t>
            </a:r>
            <a:r>
              <a:rPr lang="de-CH" sz="1200" dirty="0" err="1"/>
              <a:t>signal</a:t>
            </a:r>
            <a:r>
              <a:rPr lang="de-CH" sz="1200" dirty="0"/>
              <a:t> </a:t>
            </a:r>
            <a:r>
              <a:rPr lang="de-CH" sz="1200" dirty="0" err="1"/>
              <a:t>contributions</a:t>
            </a:r>
            <a:r>
              <a:rPr lang="de-CH" sz="1200" dirty="0"/>
              <a:t> in </a:t>
            </a:r>
            <a:r>
              <a:rPr lang="de-CH" sz="1200" dirty="0" err="1"/>
              <a:t>timing</a:t>
            </a:r>
            <a:r>
              <a:rPr lang="de-CH" sz="1200" dirty="0"/>
              <a:t> </a:t>
            </a:r>
            <a:r>
              <a:rPr lang="de-CH" sz="1200" dirty="0" err="1"/>
              <a:t>windows</a:t>
            </a:r>
            <a:endParaRPr lang="de-CH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sz="1200" dirty="0"/>
          </a:p>
          <a:p>
            <a:endParaRPr lang="de-CH" sz="1200" dirty="0"/>
          </a:p>
          <a:p>
            <a:r>
              <a:rPr lang="de-CH" sz="1200" b="1" dirty="0" err="1"/>
              <a:t>Connecting</a:t>
            </a:r>
            <a:r>
              <a:rPr lang="de-CH" sz="1200" b="1" dirty="0"/>
              <a:t> </a:t>
            </a:r>
            <a:r>
              <a:rPr lang="de-CH" sz="1200" b="1" dirty="0" err="1"/>
              <a:t>calibrated</a:t>
            </a:r>
            <a:r>
              <a:rPr lang="de-CH" sz="1200" b="1" dirty="0"/>
              <a:t> </a:t>
            </a:r>
            <a:r>
              <a:rPr lang="de-CH" sz="1200" b="1" dirty="0" err="1"/>
              <a:t>reference</a:t>
            </a:r>
            <a:r>
              <a:rPr lang="de-CH" sz="1200" b="1" dirty="0"/>
              <a:t> </a:t>
            </a:r>
            <a:r>
              <a:rPr lang="de-CH" sz="1200" b="1" dirty="0" err="1"/>
              <a:t>charge</a:t>
            </a:r>
            <a:r>
              <a:rPr lang="de-CH" sz="1200" b="1" dirty="0"/>
              <a:t> pulse </a:t>
            </a:r>
            <a:r>
              <a:rPr lang="de-CH" sz="1200" b="1" dirty="0" err="1"/>
              <a:t>generator</a:t>
            </a:r>
            <a:r>
              <a:rPr lang="de-CH" sz="1200" b="1" dirty="0"/>
              <a:t>: </a:t>
            </a:r>
          </a:p>
          <a:p>
            <a:endParaRPr lang="de-CH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/>
              <a:t>Set proper pulse </a:t>
            </a:r>
            <a:r>
              <a:rPr lang="de-CH" sz="1200" dirty="0" err="1"/>
              <a:t>length</a:t>
            </a:r>
            <a:r>
              <a:rPr lang="de-CH" sz="1200" dirty="0"/>
              <a:t> (3us)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 err="1"/>
              <a:t>Adjust</a:t>
            </a:r>
            <a:r>
              <a:rPr lang="de-CH" sz="1200" dirty="0"/>
              <a:t> </a:t>
            </a:r>
            <a:r>
              <a:rPr lang="de-CH" sz="1200" dirty="0" err="1"/>
              <a:t>delay</a:t>
            </a:r>
            <a:r>
              <a:rPr lang="de-CH" sz="1200" dirty="0"/>
              <a:t> </a:t>
            </a:r>
            <a:r>
              <a:rPr lang="de-CH" sz="1200" dirty="0" err="1"/>
              <a:t>to</a:t>
            </a:r>
            <a:r>
              <a:rPr lang="de-CH" sz="1200" dirty="0"/>
              <a:t> match </a:t>
            </a:r>
            <a:r>
              <a:rPr lang="de-CH" sz="1200" dirty="0" err="1"/>
              <a:t>situation</a:t>
            </a:r>
            <a:r>
              <a:rPr lang="de-CH" sz="1200" dirty="0"/>
              <a:t> </a:t>
            </a:r>
            <a:r>
              <a:rPr lang="de-CH" sz="1200" dirty="0" err="1"/>
              <a:t>with</a:t>
            </a:r>
            <a:r>
              <a:rPr lang="de-CH" sz="1200" dirty="0"/>
              <a:t> </a:t>
            </a:r>
            <a:r>
              <a:rPr lang="de-CH" sz="1200" dirty="0" err="1"/>
              <a:t>accelerator</a:t>
            </a:r>
            <a:r>
              <a:rPr lang="de-CH" sz="1200" dirty="0"/>
              <a:t> (</a:t>
            </a:r>
            <a:r>
              <a:rPr lang="de-CH" sz="1200" dirty="0" err="1"/>
              <a:t>center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mass </a:t>
            </a:r>
            <a:r>
              <a:rPr lang="de-CH" sz="1200" dirty="0" err="1"/>
              <a:t>with</a:t>
            </a:r>
            <a:r>
              <a:rPr lang="de-CH" sz="1200" dirty="0"/>
              <a:t> </a:t>
            </a:r>
            <a:r>
              <a:rPr lang="de-CH" sz="1200" dirty="0" err="1"/>
              <a:t>respect</a:t>
            </a:r>
            <a:r>
              <a:rPr lang="de-CH" sz="1200" dirty="0"/>
              <a:t> </a:t>
            </a:r>
            <a:r>
              <a:rPr lang="de-CH" sz="1200" dirty="0" err="1"/>
              <a:t>to</a:t>
            </a:r>
            <a:r>
              <a:rPr lang="de-CH" sz="1200" dirty="0"/>
              <a:t> </a:t>
            </a:r>
            <a:r>
              <a:rPr lang="de-CH" sz="1200" dirty="0" err="1"/>
              <a:t>timing</a:t>
            </a:r>
            <a:r>
              <a:rPr lang="de-CH" sz="1200" dirty="0"/>
              <a:t> </a:t>
            </a:r>
            <a:r>
              <a:rPr lang="de-CH" sz="1200" dirty="0" err="1"/>
              <a:t>windows</a:t>
            </a:r>
            <a:r>
              <a:rPr lang="de-CH" sz="12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 err="1"/>
              <a:t>Verify</a:t>
            </a:r>
            <a:r>
              <a:rPr lang="de-CH" sz="1200" dirty="0"/>
              <a:t> relative </a:t>
            </a:r>
            <a:r>
              <a:rPr lang="de-CH" sz="1200" dirty="0" err="1"/>
              <a:t>signal</a:t>
            </a:r>
            <a:r>
              <a:rPr lang="de-CH" sz="1200" dirty="0"/>
              <a:t> </a:t>
            </a:r>
            <a:r>
              <a:rPr lang="de-CH" sz="1200" dirty="0" err="1"/>
              <a:t>contributions</a:t>
            </a:r>
            <a:r>
              <a:rPr lang="de-CH" sz="1200" dirty="0"/>
              <a:t> in </a:t>
            </a:r>
            <a:r>
              <a:rPr lang="de-CH" sz="1200" dirty="0" err="1"/>
              <a:t>timing</a:t>
            </a:r>
            <a:r>
              <a:rPr lang="de-CH" sz="1200" dirty="0"/>
              <a:t> </a:t>
            </a:r>
            <a:r>
              <a:rPr lang="de-CH" sz="1200" dirty="0" err="1"/>
              <a:t>windows</a:t>
            </a:r>
            <a:endParaRPr lang="de-CH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sz="1200" b="1" dirty="0"/>
          </a:p>
          <a:p>
            <a:endParaRPr lang="de-CH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sz="1200" b="1" dirty="0"/>
          </a:p>
          <a:p>
            <a:pPr marL="171450" indent="-171450">
              <a:buFontTx/>
              <a:buChar char="-"/>
            </a:pPr>
            <a:endParaRPr lang="de-CH" sz="1200" dirty="0"/>
          </a:p>
          <a:p>
            <a:pPr marL="171450" indent="-171450">
              <a:buFontTx/>
              <a:buChar char="-"/>
            </a:pPr>
            <a:endParaRPr lang="de-CH" sz="1200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E0E7C91-9552-4C8A-895D-4BE03B91F5C8}"/>
              </a:ext>
            </a:extLst>
          </p:cNvPr>
          <p:cNvSpPr txBox="1"/>
          <p:nvPr/>
        </p:nvSpPr>
        <p:spPr>
          <a:xfrm rot="16200000">
            <a:off x="4979876" y="3940538"/>
            <a:ext cx="72008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Baseline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00C0D8F-7CB5-4002-81E8-582FC84798F2}"/>
              </a:ext>
            </a:extLst>
          </p:cNvPr>
          <p:cNvSpPr txBox="1"/>
          <p:nvPr/>
        </p:nvSpPr>
        <p:spPr>
          <a:xfrm>
            <a:off x="5663952" y="4149080"/>
            <a:ext cx="291475" cy="2584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9F52771-989A-41F9-859F-48D68110C8D4}"/>
              </a:ext>
            </a:extLst>
          </p:cNvPr>
          <p:cNvSpPr txBox="1"/>
          <p:nvPr/>
        </p:nvSpPr>
        <p:spPr>
          <a:xfrm>
            <a:off x="6361952" y="4149080"/>
            <a:ext cx="291475" cy="2584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702681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26.1.2023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METAS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Calibration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absolute </a:t>
            </a:r>
            <a:r>
              <a:rPr lang="de-CH" dirty="0" err="1"/>
              <a:t>charge</a:t>
            </a:r>
            <a:r>
              <a:rPr lang="de-CH" dirty="0"/>
              <a:t> </a:t>
            </a:r>
            <a:r>
              <a:rPr lang="de-CH" dirty="0" err="1"/>
              <a:t>measurement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93F6443-3B04-4F96-9759-6C93D4C96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851"/>
          <a:stretch/>
        </p:blipFill>
        <p:spPr>
          <a:xfrm>
            <a:off x="623392" y="908720"/>
            <a:ext cx="3312368" cy="25922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C73DA4F-8C07-48FD-AA51-6B52C3A042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96" t="4850" r="1213" b="2893"/>
          <a:stretch/>
        </p:blipFill>
        <p:spPr>
          <a:xfrm>
            <a:off x="623392" y="3501187"/>
            <a:ext cx="3312368" cy="3096192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611FBDF4-AD0D-4AA4-B03A-D0CB934D35A0}"/>
              </a:ext>
            </a:extLst>
          </p:cNvPr>
          <p:cNvSpPr txBox="1"/>
          <p:nvPr/>
        </p:nvSpPr>
        <p:spPr>
          <a:xfrm>
            <a:off x="5508481" y="1471440"/>
            <a:ext cx="5052015" cy="1263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calibrated</a:t>
            </a:r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reference</a:t>
            </a:r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charge</a:t>
            </a:r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pulse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generator</a:t>
            </a:r>
            <a:r>
              <a:rPr lang="de-CH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endParaRPr lang="de-CH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C061953-EC8C-4F94-BEE5-AE0247252027}"/>
              </a:ext>
            </a:extLst>
          </p:cNvPr>
          <p:cNvSpPr txBox="1"/>
          <p:nvPr/>
        </p:nvSpPr>
        <p:spPr>
          <a:xfrm>
            <a:off x="5519936" y="5085184"/>
            <a:ext cx="5184576" cy="510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e-CH" sz="1200" dirty="0"/>
          </a:p>
          <a:p>
            <a:r>
              <a:rPr lang="de-CH" sz="1200" b="1" dirty="0" err="1"/>
              <a:t>Expanded</a:t>
            </a:r>
            <a:r>
              <a:rPr lang="de-CH" sz="1200" b="1" dirty="0"/>
              <a:t> </a:t>
            </a:r>
            <a:r>
              <a:rPr lang="de-CH" sz="1200" b="1" dirty="0" err="1"/>
              <a:t>uncertainty</a:t>
            </a:r>
            <a:r>
              <a:rPr lang="de-CH" sz="1200" b="1" dirty="0"/>
              <a:t> </a:t>
            </a:r>
            <a:r>
              <a:rPr lang="de-CH" sz="1200" b="1" dirty="0" err="1"/>
              <a:t>of</a:t>
            </a:r>
            <a:r>
              <a:rPr lang="de-CH" sz="1200" b="1" dirty="0"/>
              <a:t> </a:t>
            </a:r>
            <a:r>
              <a:rPr lang="de-CH" sz="1200" b="1" dirty="0" err="1"/>
              <a:t>deduced</a:t>
            </a:r>
            <a:r>
              <a:rPr lang="de-CH" sz="1200" b="1" dirty="0"/>
              <a:t> </a:t>
            </a:r>
            <a:r>
              <a:rPr lang="de-CH" sz="1200" b="1" dirty="0" err="1"/>
              <a:t>sensitivity</a:t>
            </a:r>
            <a:r>
              <a:rPr lang="de-CH" sz="1200" b="1" dirty="0"/>
              <a:t>: 1% (k=2)</a:t>
            </a:r>
            <a:br>
              <a:rPr lang="de-CH" sz="1200" b="1" dirty="0"/>
            </a:br>
            <a:r>
              <a:rPr lang="de-CH" sz="1200" dirty="0"/>
              <a:t>Dominant </a:t>
            </a:r>
            <a:r>
              <a:rPr lang="de-CH" sz="1200" dirty="0" err="1"/>
              <a:t>contribution</a:t>
            </a:r>
            <a:r>
              <a:rPr lang="de-CH" sz="1200" dirty="0"/>
              <a:t> </a:t>
            </a:r>
            <a:r>
              <a:rPr lang="de-CH" sz="1200" dirty="0" err="1"/>
              <a:t>from</a:t>
            </a:r>
            <a:r>
              <a:rPr lang="de-CH" sz="1200" dirty="0"/>
              <a:t>: </a:t>
            </a:r>
            <a:r>
              <a:rPr lang="de-CH" sz="1200" dirty="0" err="1"/>
              <a:t>correction</a:t>
            </a:r>
            <a:r>
              <a:rPr lang="de-CH" sz="1200" dirty="0"/>
              <a:t> </a:t>
            </a:r>
            <a:r>
              <a:rPr lang="de-CH" sz="1200" dirty="0" err="1"/>
              <a:t>factor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nominal pulse </a:t>
            </a:r>
            <a:r>
              <a:rPr lang="de-CH" sz="1200" dirty="0" err="1"/>
              <a:t>charge</a:t>
            </a:r>
            <a:r>
              <a:rPr lang="de-CH" sz="1200" dirty="0"/>
              <a:t> </a:t>
            </a:r>
            <a:r>
              <a:rPr lang="de-CH" sz="1200" dirty="0" err="1"/>
              <a:t>given</a:t>
            </a:r>
            <a:r>
              <a:rPr lang="de-CH" sz="1200" dirty="0"/>
              <a:t> </a:t>
            </a:r>
            <a:r>
              <a:rPr lang="de-CH" sz="1200" dirty="0" err="1"/>
              <a:t>as</a:t>
            </a:r>
            <a:r>
              <a:rPr lang="de-CH" sz="1200" dirty="0"/>
              <a:t> a </a:t>
            </a:r>
            <a:r>
              <a:rPr lang="de-CH" sz="1200" dirty="0" err="1"/>
              <a:t>function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pulse </a:t>
            </a:r>
            <a:r>
              <a:rPr lang="de-CH" sz="1200" dirty="0" err="1"/>
              <a:t>length</a:t>
            </a:r>
            <a:r>
              <a:rPr lang="de-CH" sz="1200" dirty="0"/>
              <a:t> </a:t>
            </a:r>
            <a:r>
              <a:rPr lang="de-CH" sz="1200" dirty="0" err="1"/>
              <a:t>for</a:t>
            </a:r>
            <a:r>
              <a:rPr lang="de-CH" sz="1200" dirty="0"/>
              <a:t> </a:t>
            </a:r>
            <a:r>
              <a:rPr lang="de-CH" sz="1200" dirty="0" err="1"/>
              <a:t>each</a:t>
            </a:r>
            <a:r>
              <a:rPr lang="de-CH" sz="1200" dirty="0"/>
              <a:t> </a:t>
            </a:r>
            <a:r>
              <a:rPr lang="de-CH" sz="1200" dirty="0" err="1"/>
              <a:t>current</a:t>
            </a:r>
            <a:r>
              <a:rPr lang="de-CH" sz="1200" dirty="0"/>
              <a:t> </a:t>
            </a:r>
            <a:r>
              <a:rPr lang="de-CH" sz="1200" dirty="0" err="1"/>
              <a:t>setting</a:t>
            </a:r>
            <a:r>
              <a:rPr lang="de-CH" sz="1200" dirty="0"/>
              <a:t>.</a:t>
            </a:r>
          </a:p>
          <a:p>
            <a:endParaRPr lang="de-CH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sz="1200" b="1" dirty="0"/>
          </a:p>
          <a:p>
            <a:endParaRPr lang="de-CH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sz="1200" b="1" dirty="0"/>
          </a:p>
          <a:p>
            <a:pPr marL="171450" indent="-171450">
              <a:buFontTx/>
              <a:buChar char="-"/>
            </a:pPr>
            <a:endParaRPr lang="de-CH" sz="1200" dirty="0"/>
          </a:p>
          <a:p>
            <a:pPr marL="171450" indent="-171450">
              <a:buFontTx/>
              <a:buChar char="-"/>
            </a:pPr>
            <a:endParaRPr lang="de-CH" sz="12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A33017F-B34F-4E08-8B2A-35A557D7F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481" y="1829423"/>
            <a:ext cx="4944165" cy="3324689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243E9B0B-C4E4-4236-926E-EF0E6521C65B}"/>
              </a:ext>
            </a:extLst>
          </p:cNvPr>
          <p:cNvSpPr txBox="1"/>
          <p:nvPr/>
        </p:nvSpPr>
        <p:spPr>
          <a:xfrm>
            <a:off x="9579029" y="3491767"/>
            <a:ext cx="720080" cy="21602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26dB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gain</a:t>
            </a:r>
            <a:endParaRPr lang="de-CH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5E1ECA0-4F0C-4BE3-9811-A3F1E6323934}"/>
              </a:ext>
            </a:extLst>
          </p:cNvPr>
          <p:cNvSpPr txBox="1"/>
          <p:nvPr/>
        </p:nvSpPr>
        <p:spPr>
          <a:xfrm>
            <a:off x="9579029" y="1936833"/>
            <a:ext cx="720080" cy="21602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32dB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gain</a:t>
            </a:r>
            <a:endParaRPr lang="de-CH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4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26.1.2023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METAS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Absolute </a:t>
            </a:r>
            <a:r>
              <a:rPr lang="de-CH" dirty="0" err="1"/>
              <a:t>charge</a:t>
            </a:r>
            <a:r>
              <a:rPr lang="de-CH" dirty="0"/>
              <a:t> </a:t>
            </a:r>
            <a:r>
              <a:rPr lang="de-CH" dirty="0" err="1"/>
              <a:t>measurement</a:t>
            </a:r>
            <a:r>
              <a:rPr lang="de-CH" dirty="0"/>
              <a:t> </a:t>
            </a:r>
            <a:r>
              <a:rPr lang="de-CH" dirty="0" err="1"/>
              <a:t>used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Fricke </a:t>
            </a:r>
            <a:r>
              <a:rPr lang="de-CH" dirty="0" err="1"/>
              <a:t>dosimetry</a:t>
            </a:r>
            <a:endParaRPr lang="en-GB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11FBDF4-AD0D-4AA4-B03A-D0CB934D35A0}"/>
              </a:ext>
            </a:extLst>
          </p:cNvPr>
          <p:cNvSpPr txBox="1"/>
          <p:nvPr/>
        </p:nvSpPr>
        <p:spPr>
          <a:xfrm>
            <a:off x="7544213" y="2223930"/>
            <a:ext cx="1378679" cy="4129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number</a:t>
            </a:r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electrons</a:t>
            </a:r>
            <a:endParaRPr lang="de-CH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A8F185A-8D06-4DE1-9666-159CA282E5D2}"/>
                  </a:ext>
                </a:extLst>
              </p:cNvPr>
              <p:cNvSpPr txBox="1"/>
              <p:nvPr/>
            </p:nvSpPr>
            <p:spPr>
              <a:xfrm>
                <a:off x="5015880" y="1658109"/>
                <a:ext cx="3092969" cy="6480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CH" sz="160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fr-CH" sz="1600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fr-CH" sz="160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fr-CH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den>
                      </m:f>
                      <m:r>
                        <a:rPr lang="fr-CH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fr-CH" sz="1600" i="1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CH" sz="1600" i="1">
                                  <a:latin typeface="Cambria Math" panose="02040503050406030204" pitchFamily="18" charset="0"/>
                                </a:rPr>
                                <m:t>𝑒𝑙</m:t>
                              </m:r>
                            </m:sub>
                          </m:sSub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fr-CH" sz="1600" i="1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CH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CH" sz="1600" b="1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A8F185A-8D06-4DE1-9666-159CA282E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880" y="1658109"/>
                <a:ext cx="3092969" cy="648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>
            <a:extLst>
              <a:ext uri="{FF2B5EF4-FFF2-40B4-BE49-F238E27FC236}">
                <a16:creationId xmlns:a16="http://schemas.microsoft.com/office/drawing/2014/main" id="{25E038AA-7063-458D-A3CF-BB5DD2DF75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08" t="-2247" r="7592" b="24138"/>
          <a:stretch/>
        </p:blipFill>
        <p:spPr>
          <a:xfrm>
            <a:off x="630547" y="836713"/>
            <a:ext cx="3606199" cy="2088232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F69FBEB8-12CE-4F90-8728-7264D1ABCAEB}"/>
              </a:ext>
            </a:extLst>
          </p:cNvPr>
          <p:cNvSpPr/>
          <p:nvPr/>
        </p:nvSpPr>
        <p:spPr>
          <a:xfrm>
            <a:off x="7500731" y="1911108"/>
            <a:ext cx="232404" cy="322347"/>
          </a:xfrm>
          <a:custGeom>
            <a:avLst/>
            <a:gdLst>
              <a:gd name="connsiteX0" fmla="*/ 0 w 232404"/>
              <a:gd name="connsiteY0" fmla="*/ 0 h 322347"/>
              <a:gd name="connsiteX1" fmla="*/ 232404 w 232404"/>
              <a:gd name="connsiteY1" fmla="*/ 0 h 322347"/>
              <a:gd name="connsiteX2" fmla="*/ 232404 w 232404"/>
              <a:gd name="connsiteY2" fmla="*/ 322347 h 322347"/>
              <a:gd name="connsiteX3" fmla="*/ 0 w 232404"/>
              <a:gd name="connsiteY3" fmla="*/ 322347 h 322347"/>
              <a:gd name="connsiteX4" fmla="*/ 0 w 232404"/>
              <a:gd name="connsiteY4" fmla="*/ 0 h 32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04" h="322347" extrusionOk="0">
                <a:moveTo>
                  <a:pt x="0" y="0"/>
                </a:moveTo>
                <a:cubicBezTo>
                  <a:pt x="85308" y="11132"/>
                  <a:pt x="116372" y="-5885"/>
                  <a:pt x="232404" y="0"/>
                </a:cubicBezTo>
                <a:cubicBezTo>
                  <a:pt x="220607" y="64709"/>
                  <a:pt x="225440" y="161870"/>
                  <a:pt x="232404" y="322347"/>
                </a:cubicBezTo>
                <a:cubicBezTo>
                  <a:pt x="146214" y="318330"/>
                  <a:pt x="114205" y="332457"/>
                  <a:pt x="0" y="322347"/>
                </a:cubicBezTo>
                <a:cubicBezTo>
                  <a:pt x="14465" y="210429"/>
                  <a:pt x="-5649" y="146445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4424184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highlight>
                <a:srgbClr val="FFFF00"/>
              </a:highlight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41D3EC0-68DA-4487-B015-967C55820B13}"/>
              </a:ext>
            </a:extLst>
          </p:cNvPr>
          <p:cNvSpPr txBox="1"/>
          <p:nvPr/>
        </p:nvSpPr>
        <p:spPr>
          <a:xfrm>
            <a:off x="4968255" y="1430423"/>
            <a:ext cx="5052015" cy="1263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Fricke total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absorption</a:t>
            </a:r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8CDB50DA-2824-42F6-8816-C7E802E80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7" y="4836099"/>
            <a:ext cx="1711690" cy="167017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0CF3B2B4-DCD1-4A29-88B1-351CB56570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38" y="4763554"/>
            <a:ext cx="1894508" cy="174271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EBC53C0-0662-4515-8752-CA00CC79CB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49" t="14175" b="22209"/>
          <a:stretch/>
        </p:blipFill>
        <p:spPr>
          <a:xfrm>
            <a:off x="630547" y="2924945"/>
            <a:ext cx="3612227" cy="193921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AC80A8EC-B1D5-4D15-AFF6-EA807013758F}"/>
              </a:ext>
            </a:extLst>
          </p:cNvPr>
          <p:cNvSpPr txBox="1"/>
          <p:nvPr/>
        </p:nvSpPr>
        <p:spPr>
          <a:xfrm>
            <a:off x="4968254" y="3264112"/>
            <a:ext cx="5052015" cy="1263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Fricke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dosimeter</a:t>
            </a:r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CH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bags</a:t>
            </a:r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3D04A4D5-932E-4A63-8330-24936D65BDF0}"/>
                  </a:ext>
                </a:extLst>
              </p:cNvPr>
              <p:cNvSpPr/>
              <p:nvPr/>
            </p:nvSpPr>
            <p:spPr>
              <a:xfrm>
                <a:off x="4939061" y="3399642"/>
                <a:ext cx="3855671" cy="6054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den>
                          </m:f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den>
                              </m:f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r>
                        <a:rPr lang="en-US" sz="16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den>
                              </m:f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3D04A4D5-932E-4A63-8330-24936D65B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061" y="3399642"/>
                <a:ext cx="3855671" cy="6054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E74ACE70-60D1-4F80-8F82-A7A2768D2E4E}"/>
              </a:ext>
            </a:extLst>
          </p:cNvPr>
          <p:cNvSpPr/>
          <p:nvPr/>
        </p:nvSpPr>
        <p:spPr>
          <a:xfrm>
            <a:off x="5190309" y="2099318"/>
            <a:ext cx="4044587" cy="1753056"/>
          </a:xfrm>
          <a:custGeom>
            <a:avLst/>
            <a:gdLst>
              <a:gd name="connsiteX0" fmla="*/ 0 w 4044587"/>
              <a:gd name="connsiteY0" fmla="*/ 0 h 1750423"/>
              <a:gd name="connsiteX1" fmla="*/ 992777 w 4044587"/>
              <a:gd name="connsiteY1" fmla="*/ 566057 h 1750423"/>
              <a:gd name="connsiteX2" fmla="*/ 3849188 w 4044587"/>
              <a:gd name="connsiteY2" fmla="*/ 809897 h 1750423"/>
              <a:gd name="connsiteX3" fmla="*/ 3561805 w 4044587"/>
              <a:gd name="connsiteY3" fmla="*/ 1750423 h 175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587" h="1750423">
                <a:moveTo>
                  <a:pt x="0" y="0"/>
                </a:moveTo>
                <a:cubicBezTo>
                  <a:pt x="175623" y="215537"/>
                  <a:pt x="351246" y="431074"/>
                  <a:pt x="992777" y="566057"/>
                </a:cubicBezTo>
                <a:cubicBezTo>
                  <a:pt x="1634308" y="701040"/>
                  <a:pt x="3421017" y="612503"/>
                  <a:pt x="3849188" y="809897"/>
                </a:cubicBezTo>
                <a:cubicBezTo>
                  <a:pt x="4277359" y="1007291"/>
                  <a:pt x="3919582" y="1378857"/>
                  <a:pt x="3561805" y="1750423"/>
                </a:cubicBezTo>
              </a:path>
            </a:pathLst>
          </a:custGeom>
          <a:noFill/>
          <a:ln>
            <a:solidFill>
              <a:srgbClr val="C0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761BC58C-7694-4FAC-8ED9-845C4079CFEC}"/>
              </a:ext>
            </a:extLst>
          </p:cNvPr>
          <p:cNvSpPr/>
          <p:nvPr/>
        </p:nvSpPr>
        <p:spPr>
          <a:xfrm>
            <a:off x="8233552" y="3745178"/>
            <a:ext cx="454736" cy="212250"/>
          </a:xfrm>
          <a:custGeom>
            <a:avLst/>
            <a:gdLst>
              <a:gd name="connsiteX0" fmla="*/ 0 w 454736"/>
              <a:gd name="connsiteY0" fmla="*/ 0 h 212250"/>
              <a:gd name="connsiteX1" fmla="*/ 454736 w 454736"/>
              <a:gd name="connsiteY1" fmla="*/ 0 h 212250"/>
              <a:gd name="connsiteX2" fmla="*/ 454736 w 454736"/>
              <a:gd name="connsiteY2" fmla="*/ 212250 h 212250"/>
              <a:gd name="connsiteX3" fmla="*/ 0 w 454736"/>
              <a:gd name="connsiteY3" fmla="*/ 212250 h 212250"/>
              <a:gd name="connsiteX4" fmla="*/ 0 w 454736"/>
              <a:gd name="connsiteY4" fmla="*/ 0 h 21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736" h="212250" extrusionOk="0">
                <a:moveTo>
                  <a:pt x="0" y="0"/>
                </a:moveTo>
                <a:cubicBezTo>
                  <a:pt x="167316" y="-18816"/>
                  <a:pt x="333512" y="20859"/>
                  <a:pt x="454736" y="0"/>
                </a:cubicBezTo>
                <a:cubicBezTo>
                  <a:pt x="446707" y="90115"/>
                  <a:pt x="465285" y="151681"/>
                  <a:pt x="454736" y="212250"/>
                </a:cubicBezTo>
                <a:cubicBezTo>
                  <a:pt x="238039" y="214502"/>
                  <a:pt x="98188" y="232933"/>
                  <a:pt x="0" y="212250"/>
                </a:cubicBezTo>
                <a:cubicBezTo>
                  <a:pt x="7966" y="127079"/>
                  <a:pt x="-10466" y="75461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4424184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highlight>
                <a:srgbClr val="FFFF00"/>
              </a:highlight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B059791-4E12-49F3-82BB-9D31F5363B93}"/>
              </a:ext>
            </a:extLst>
          </p:cNvPr>
          <p:cNvSpPr txBox="1"/>
          <p:nvPr/>
        </p:nvSpPr>
        <p:spPr>
          <a:xfrm>
            <a:off x="4939061" y="4931381"/>
            <a:ext cx="6402712" cy="14319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Comparison of the primary standards of PTB and METAS for absorbed dose to water in ultra-high dose per pulse electron beams via alanine dosimeters provided by the National Research Council of Canada (NRC).</a:t>
            </a:r>
          </a:p>
          <a:p>
            <a:endParaRPr lang="en-US" sz="1200" dirty="0"/>
          </a:p>
          <a:p>
            <a:r>
              <a:rPr lang="en-US" sz="1200" dirty="0"/>
              <a:t>The summary of this analysis is that the standards of the METAS and PTB for UHDR electron beams agree within the combined standard uncertainty of the comparison measurement, R</a:t>
            </a:r>
            <a:r>
              <a:rPr lang="en-US" sz="1200" baseline="-25000" dirty="0"/>
              <a:t>METAS/PTB </a:t>
            </a:r>
            <a:r>
              <a:rPr lang="en-US" sz="1200" dirty="0"/>
              <a:t>= 1.002 ± 0.012 (k=1). -&gt; Deliverable 3 (See talk 24. of Alexandra Bourgoin, PTB).</a:t>
            </a:r>
          </a:p>
          <a:p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446894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3806EAA2-834C-4214-969C-B55A4414B2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711709"/>
              </p:ext>
            </p:extLst>
          </p:nvPr>
        </p:nvGraphicFramePr>
        <p:xfrm>
          <a:off x="3288788" y="1300047"/>
          <a:ext cx="3958167" cy="2456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26.1.2023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METAS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Calibration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ACCT</a:t>
            </a:r>
            <a:endParaRPr lang="en-GB" dirty="0"/>
          </a:p>
        </p:txBody>
      </p:sp>
      <p:pic>
        <p:nvPicPr>
          <p:cNvPr id="2050" name="Grafik 1">
            <a:extLst>
              <a:ext uri="{FF2B5EF4-FFF2-40B4-BE49-F238E27FC236}">
                <a16:creationId xmlns:a16="http://schemas.microsoft.com/office/drawing/2014/main" id="{21F85E9A-F3F2-4049-8B30-7568E1367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" b="6111"/>
          <a:stretch/>
        </p:blipFill>
        <p:spPr bwMode="auto">
          <a:xfrm>
            <a:off x="616968" y="945019"/>
            <a:ext cx="2664296" cy="273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1A28998B-74B4-4DD3-B1F4-F48AD996B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26"/>
          <a:stretch/>
        </p:blipFill>
        <p:spPr bwMode="auto">
          <a:xfrm>
            <a:off x="616969" y="3691593"/>
            <a:ext cx="2664296" cy="306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EBA8161-1E22-440B-8834-B84E8C337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t="43474" r="41226" b="28065"/>
          <a:stretch>
            <a:fillRect/>
          </a:stretch>
        </p:blipFill>
        <p:spPr bwMode="auto">
          <a:xfrm>
            <a:off x="1126779" y="4249243"/>
            <a:ext cx="2127076" cy="84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ADFF849-328A-4167-AF73-83A2B78982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r="2629" b="7602"/>
          <a:stretch/>
        </p:blipFill>
        <p:spPr>
          <a:xfrm>
            <a:off x="8289023" y="3777631"/>
            <a:ext cx="3902978" cy="258129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306CACE-445E-40D3-9EB0-B5F67C6D4E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" r="2695" b="3056"/>
          <a:stretch/>
        </p:blipFill>
        <p:spPr>
          <a:xfrm>
            <a:off x="8291661" y="944648"/>
            <a:ext cx="3900339" cy="2844392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580E4EEF-5493-4BE5-8190-9E138BD46BCF}"/>
              </a:ext>
            </a:extLst>
          </p:cNvPr>
          <p:cNvSpPr txBox="1"/>
          <p:nvPr/>
        </p:nvSpPr>
        <p:spPr>
          <a:xfrm>
            <a:off x="8411711" y="1034375"/>
            <a:ext cx="936104" cy="22094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CHUV ACCT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73F8A51-7104-4CA2-9FF2-90FE939985CE}"/>
              </a:ext>
            </a:extLst>
          </p:cNvPr>
          <p:cNvSpPr txBox="1"/>
          <p:nvPr/>
        </p:nvSpPr>
        <p:spPr>
          <a:xfrm>
            <a:off x="2232634" y="1035985"/>
            <a:ext cx="936104" cy="22094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CH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METS ACCT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12C075E-5BE6-4BFF-ACA7-634FFD0834F4}"/>
              </a:ext>
            </a:extLst>
          </p:cNvPr>
          <p:cNvSpPr txBox="1"/>
          <p:nvPr/>
        </p:nvSpPr>
        <p:spPr>
          <a:xfrm>
            <a:off x="3395137" y="5113677"/>
            <a:ext cx="4500824" cy="14173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1200" b="1" dirty="0"/>
              <a:t>@METAS: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 err="1"/>
              <a:t>Existing</a:t>
            </a:r>
            <a:r>
              <a:rPr lang="de-CH" sz="1200" dirty="0"/>
              <a:t> </a:t>
            </a:r>
            <a:r>
              <a:rPr lang="de-CH" sz="1200" dirty="0" err="1"/>
              <a:t>calibration</a:t>
            </a:r>
            <a:r>
              <a:rPr lang="de-CH" sz="1200" dirty="0"/>
              <a:t> in </a:t>
            </a:r>
            <a:r>
              <a:rPr lang="de-CH" sz="1200" dirty="0" err="1"/>
              <a:t>good</a:t>
            </a:r>
            <a:r>
              <a:rPr lang="de-CH" sz="1200" dirty="0"/>
              <a:t> </a:t>
            </a:r>
            <a:r>
              <a:rPr lang="de-CH" sz="1200" dirty="0" err="1"/>
              <a:t>agreement</a:t>
            </a:r>
            <a:r>
              <a:rPr lang="de-CH" sz="1200" dirty="0"/>
              <a:t> </a:t>
            </a:r>
            <a:r>
              <a:rPr lang="de-CH" sz="1200" dirty="0" err="1"/>
              <a:t>with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calibrated</a:t>
            </a:r>
            <a:r>
              <a:rPr lang="de-CH" sz="1200" dirty="0"/>
              <a:t> </a:t>
            </a:r>
            <a:r>
              <a:rPr lang="de-CH" sz="1200" dirty="0" err="1"/>
              <a:t>reference</a:t>
            </a:r>
            <a:r>
              <a:rPr lang="de-CH" sz="1200" dirty="0"/>
              <a:t> </a:t>
            </a:r>
            <a:r>
              <a:rPr lang="de-CH" sz="1200" dirty="0" err="1"/>
              <a:t>charge</a:t>
            </a:r>
            <a:r>
              <a:rPr lang="de-CH" sz="1200" dirty="0"/>
              <a:t> pulse </a:t>
            </a:r>
            <a:r>
              <a:rPr lang="de-CH" sz="1200" dirty="0" err="1"/>
              <a:t>generator</a:t>
            </a:r>
            <a:r>
              <a:rPr lang="de-CH" sz="1200" dirty="0"/>
              <a:t>.</a:t>
            </a:r>
            <a:br>
              <a:rPr lang="de-CH" sz="1200" b="1" dirty="0"/>
            </a:br>
            <a:endParaRPr lang="de-CH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200" dirty="0" err="1"/>
              <a:t>Since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ACCT </a:t>
            </a:r>
            <a:r>
              <a:rPr lang="de-CH" sz="1200" dirty="0" err="1"/>
              <a:t>signal</a:t>
            </a:r>
            <a:r>
              <a:rPr lang="de-CH" sz="1200" dirty="0"/>
              <a:t> </a:t>
            </a:r>
            <a:r>
              <a:rPr lang="de-CH" sz="1200" dirty="0" err="1"/>
              <a:t>is</a:t>
            </a:r>
            <a:r>
              <a:rPr lang="de-CH" sz="1200" dirty="0"/>
              <a:t> </a:t>
            </a:r>
            <a:r>
              <a:rPr lang="de-CH" sz="1200" dirty="0" err="1"/>
              <a:t>only</a:t>
            </a:r>
            <a:r>
              <a:rPr lang="de-CH" sz="1200" dirty="0"/>
              <a:t> </a:t>
            </a:r>
            <a:r>
              <a:rPr lang="de-CH" sz="1200" dirty="0" err="1"/>
              <a:t>used</a:t>
            </a:r>
            <a:r>
              <a:rPr lang="de-CH" sz="1200" dirty="0"/>
              <a:t> </a:t>
            </a:r>
            <a:r>
              <a:rPr lang="de-CH" sz="1200" dirty="0" err="1"/>
              <a:t>for</a:t>
            </a:r>
            <a:r>
              <a:rPr lang="de-CH" sz="1200" dirty="0"/>
              <a:t> </a:t>
            </a:r>
            <a:r>
              <a:rPr lang="de-CH" sz="1200" dirty="0" err="1"/>
              <a:t>rough</a:t>
            </a:r>
            <a:r>
              <a:rPr lang="de-CH" sz="1200" dirty="0"/>
              <a:t> beam </a:t>
            </a:r>
            <a:r>
              <a:rPr lang="de-CH" sz="1200" dirty="0" err="1"/>
              <a:t>setup</a:t>
            </a:r>
            <a:r>
              <a:rPr lang="de-CH" sz="1200" dirty="0"/>
              <a:t>,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calibration</a:t>
            </a:r>
            <a:r>
              <a:rPr lang="de-CH" sz="1200" dirty="0"/>
              <a:t> </a:t>
            </a:r>
            <a:r>
              <a:rPr lang="de-CH" sz="1200" dirty="0" err="1"/>
              <a:t>coefficient</a:t>
            </a:r>
            <a:r>
              <a:rPr lang="de-CH" sz="1200" dirty="0"/>
              <a:t> </a:t>
            </a:r>
            <a:r>
              <a:rPr lang="de-CH" sz="1200" dirty="0" err="1"/>
              <a:t>were</a:t>
            </a:r>
            <a:r>
              <a:rPr lang="de-CH" sz="1200" dirty="0"/>
              <a:t> not </a:t>
            </a:r>
            <a:r>
              <a:rPr lang="de-CH" sz="1200" dirty="0" err="1"/>
              <a:t>updated</a:t>
            </a:r>
            <a:r>
              <a:rPr lang="de-CH" sz="1200" dirty="0"/>
              <a:t>.</a:t>
            </a:r>
            <a:endParaRPr lang="de-CH" sz="1200" b="1" dirty="0"/>
          </a:p>
          <a:p>
            <a:endParaRPr lang="de-CH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sz="1200" b="1" dirty="0"/>
          </a:p>
          <a:p>
            <a:pPr marL="171450" indent="-171450">
              <a:buFontTx/>
              <a:buChar char="-"/>
            </a:pPr>
            <a:endParaRPr lang="de-CH" sz="1200" dirty="0"/>
          </a:p>
          <a:p>
            <a:pPr marL="171450" indent="-171450">
              <a:buFontTx/>
              <a:buChar char="-"/>
            </a:pPr>
            <a:endParaRPr lang="de-CH" sz="1200" dirty="0"/>
          </a:p>
        </p:txBody>
      </p:sp>
      <p:pic>
        <p:nvPicPr>
          <p:cNvPr id="15" name="Grafik 1">
            <a:extLst>
              <a:ext uri="{FF2B5EF4-FFF2-40B4-BE49-F238E27FC236}">
                <a16:creationId xmlns:a16="http://schemas.microsoft.com/office/drawing/2014/main" id="{5241455D-C5B9-49CD-9631-35FDAF268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82"/>
          <a:stretch/>
        </p:blipFill>
        <p:spPr bwMode="auto">
          <a:xfrm>
            <a:off x="3900340" y="3666117"/>
            <a:ext cx="1296144" cy="113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02E2E5CC-732B-457F-9239-DA5610BCC6FE}"/>
              </a:ext>
            </a:extLst>
          </p:cNvPr>
          <p:cNvCxnSpPr>
            <a:cxnSpLocks/>
          </p:cNvCxnSpPr>
          <p:nvPr/>
        </p:nvCxnSpPr>
        <p:spPr>
          <a:xfrm flipH="1" flipV="1">
            <a:off x="4096197" y="3212976"/>
            <a:ext cx="55587" cy="43837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3913FFED-D7BC-4BD2-B11A-68C800254013}"/>
              </a:ext>
            </a:extLst>
          </p:cNvPr>
          <p:cNvCxnSpPr>
            <a:cxnSpLocks/>
          </p:cNvCxnSpPr>
          <p:nvPr/>
        </p:nvCxnSpPr>
        <p:spPr>
          <a:xfrm flipH="1" flipV="1">
            <a:off x="6744072" y="1644617"/>
            <a:ext cx="216025" cy="38364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">
            <a:extLst>
              <a:ext uri="{FF2B5EF4-FFF2-40B4-BE49-F238E27FC236}">
                <a16:creationId xmlns:a16="http://schemas.microsoft.com/office/drawing/2014/main" id="{CCE71B80-9620-4D99-A153-965B11306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2763"/>
          <a:stretch/>
        </p:blipFill>
        <p:spPr bwMode="auto">
          <a:xfrm>
            <a:off x="6250717" y="2028264"/>
            <a:ext cx="1213435" cy="108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871D5BB-AE81-465A-8A85-4747123EA2B4}"/>
              </a:ext>
            </a:extLst>
          </p:cNvPr>
          <p:cNvGrpSpPr/>
          <p:nvPr/>
        </p:nvGrpSpPr>
        <p:grpSpPr>
          <a:xfrm>
            <a:off x="4121656" y="1135827"/>
            <a:ext cx="1296144" cy="1166811"/>
            <a:chOff x="4121656" y="1135827"/>
            <a:chExt cx="1296144" cy="1166811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CC247721-EBAD-469E-9C34-AB5F7ACEE22A}"/>
                </a:ext>
              </a:extLst>
            </p:cNvPr>
            <p:cNvSpPr/>
            <p:nvPr/>
          </p:nvSpPr>
          <p:spPr>
            <a:xfrm>
              <a:off x="4121656" y="1135827"/>
              <a:ext cx="1296144" cy="11668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25" name="Grafik 1">
              <a:extLst>
                <a:ext uri="{FF2B5EF4-FFF2-40B4-BE49-F238E27FC236}">
                  <a16:creationId xmlns:a16="http://schemas.microsoft.com/office/drawing/2014/main" id="{C5082FDF-CA88-4909-9405-B720CA4F16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872"/>
            <a:stretch/>
          </p:blipFill>
          <p:spPr bwMode="auto">
            <a:xfrm>
              <a:off x="4142533" y="1176466"/>
              <a:ext cx="1213435" cy="108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B08774E1-28F5-4587-B028-5BD3FC528D57}"/>
              </a:ext>
            </a:extLst>
          </p:cNvPr>
          <p:cNvSpPr txBox="1"/>
          <p:nvPr/>
        </p:nvSpPr>
        <p:spPr>
          <a:xfrm>
            <a:off x="4691738" y="1029666"/>
            <a:ext cx="792088" cy="28811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e-CH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accelerator</a:t>
            </a:r>
            <a:endParaRPr lang="de-CH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5FA24B8D-A158-46B1-8D67-277A5B108CF9}"/>
              </a:ext>
            </a:extLst>
          </p:cNvPr>
          <p:cNvCxnSpPr>
            <a:cxnSpLocks/>
          </p:cNvCxnSpPr>
          <p:nvPr/>
        </p:nvCxnSpPr>
        <p:spPr>
          <a:xfrm flipH="1">
            <a:off x="4223792" y="2192322"/>
            <a:ext cx="102179" cy="88151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583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26.1.2023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METAS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5323" t="2916" r="5437" b="2294"/>
          <a:stretch/>
        </p:blipFill>
        <p:spPr>
          <a:xfrm>
            <a:off x="2077006" y="1340768"/>
            <a:ext cx="8257315" cy="46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34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very much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902838543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_EN">
  <a:themeElements>
    <a:clrScheme name="METAS-Colores">
      <a:dk1>
        <a:sysClr val="windowText" lastClr="000000"/>
      </a:dk1>
      <a:lt1>
        <a:sysClr val="window" lastClr="FFFFFF"/>
      </a:lt1>
      <a:dk2>
        <a:srgbClr val="22549C"/>
      </a:dk2>
      <a:lt2>
        <a:srgbClr val="D4DDEC"/>
      </a:lt2>
      <a:accent1>
        <a:srgbClr val="22549C"/>
      </a:accent1>
      <a:accent2>
        <a:srgbClr val="DB9E25"/>
      </a:accent2>
      <a:accent3>
        <a:srgbClr val="C31622"/>
      </a:accent3>
      <a:accent4>
        <a:srgbClr val="328637"/>
      </a:accent4>
      <a:accent5>
        <a:srgbClr val="538AA7"/>
      </a:accent5>
      <a:accent6>
        <a:srgbClr val="CFBC65"/>
      </a:accent6>
      <a:hlink>
        <a:srgbClr val="22549C"/>
      </a:hlink>
      <a:folHlink>
        <a:srgbClr val="D4DDEC"/>
      </a:folHlink>
    </a:clrScheme>
    <a:fontScheme name="METAS-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rack-Design-040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dk1"/>
        </a:solidFill>
        <a:solidFill>
          <a:schemeClr val="dk2"/>
        </a:soli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_EN_16_9.potx" id="{7984CB52-DF3E-48C2-A91F-932492023247}" vid="{E6D6A7E3-2D10-4DE1-A27A-16EB4DC3E2AE}"/>
    </a:ext>
  </a:extLst>
</a:theme>
</file>

<file path=ppt/theme/theme2.xml><?xml version="1.0" encoding="utf-8"?>
<a:theme xmlns:a="http://schemas.openxmlformats.org/drawingml/2006/main" name="Larissa">
  <a:themeElements>
    <a:clrScheme name="METAS-Colores">
      <a:dk1>
        <a:sysClr val="windowText" lastClr="000000"/>
      </a:dk1>
      <a:lt1>
        <a:sysClr val="window" lastClr="FFFFFF"/>
      </a:lt1>
      <a:dk2>
        <a:srgbClr val="22549C"/>
      </a:dk2>
      <a:lt2>
        <a:srgbClr val="D4DDEC"/>
      </a:lt2>
      <a:accent1>
        <a:srgbClr val="22549C"/>
      </a:accent1>
      <a:accent2>
        <a:srgbClr val="DB9E25"/>
      </a:accent2>
      <a:accent3>
        <a:srgbClr val="C31622"/>
      </a:accent3>
      <a:accent4>
        <a:srgbClr val="328637"/>
      </a:accent4>
      <a:accent5>
        <a:srgbClr val="538AA7"/>
      </a:accent5>
      <a:accent6>
        <a:srgbClr val="CFBC65"/>
      </a:accent6>
      <a:hlink>
        <a:srgbClr val="22549C"/>
      </a:hlink>
      <a:folHlink>
        <a:srgbClr val="D4DDE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METAS-Colores">
      <a:dk1>
        <a:sysClr val="windowText" lastClr="000000"/>
      </a:dk1>
      <a:lt1>
        <a:sysClr val="window" lastClr="FFFFFF"/>
      </a:lt1>
      <a:dk2>
        <a:srgbClr val="22549C"/>
      </a:dk2>
      <a:lt2>
        <a:srgbClr val="D4DDEC"/>
      </a:lt2>
      <a:accent1>
        <a:srgbClr val="22549C"/>
      </a:accent1>
      <a:accent2>
        <a:srgbClr val="DB9E25"/>
      </a:accent2>
      <a:accent3>
        <a:srgbClr val="C31622"/>
      </a:accent3>
      <a:accent4>
        <a:srgbClr val="328637"/>
      </a:accent4>
      <a:accent5>
        <a:srgbClr val="538AA7"/>
      </a:accent5>
      <a:accent6>
        <a:srgbClr val="CFBC65"/>
      </a:accent6>
      <a:hlink>
        <a:srgbClr val="22549C"/>
      </a:hlink>
      <a:folHlink>
        <a:srgbClr val="D4DDE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Präsentation_EN_16_9</Template>
  <TotalTime>0</TotalTime>
  <Words>417</Words>
  <Application>Microsoft Office PowerPoint</Application>
  <PresentationFormat>Breitbild</PresentationFormat>
  <Paragraphs>88</Paragraphs>
  <Slides>9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Cambria Math</vt:lpstr>
      <vt:lpstr>Symbol</vt:lpstr>
      <vt:lpstr>Wingdings</vt:lpstr>
      <vt:lpstr>Präsentation_EN</vt:lpstr>
      <vt:lpstr>Absolute Charge Measurement in UHDpulse electron beams</vt:lpstr>
      <vt:lpstr>Calibration of absolute charge measurement</vt:lpstr>
      <vt:lpstr>Calibration of absolute charge measurement</vt:lpstr>
      <vt:lpstr>Calibration of absolute charge measurement</vt:lpstr>
      <vt:lpstr>Calibration of absolute charge measurement</vt:lpstr>
      <vt:lpstr>Absolute charge measurement used for Fricke dosimetry</vt:lpstr>
      <vt:lpstr>Calibration of ACCT</vt:lpstr>
      <vt:lpstr>PowerPoint-Präsentation</vt:lpstr>
      <vt:lpstr>Thank you very much for your attention</vt:lpstr>
    </vt:vector>
  </TitlesOfParts>
  <Company>METAS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FRICKE DOSIMETRY AS APRIMARY STANDARD AND REFERENCE FOR ABSORBED DOSE TO WATER IN ULTRA HIGH PULSE DOSE RATE ELECTRON BEAMS</dc:title>
  <dc:creator>Frei Franziska METAS</dc:creator>
  <cp:lastModifiedBy>Frei Franziska METAS</cp:lastModifiedBy>
  <cp:revision>85</cp:revision>
  <cp:lastPrinted>2021-11-30T08:07:40Z</cp:lastPrinted>
  <dcterms:created xsi:type="dcterms:W3CDTF">2021-11-25T10:41:23Z</dcterms:created>
  <dcterms:modified xsi:type="dcterms:W3CDTF">2023-01-23T13:05:29Z</dcterms:modified>
</cp:coreProperties>
</file>