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87" r:id="rId2"/>
    <p:sldId id="282" r:id="rId3"/>
    <p:sldId id="289" r:id="rId4"/>
    <p:sldId id="312" r:id="rId5"/>
    <p:sldId id="310" r:id="rId6"/>
    <p:sldId id="313" r:id="rId7"/>
    <p:sldId id="319" r:id="rId8"/>
    <p:sldId id="320" r:id="rId9"/>
    <p:sldId id="321" r:id="rId10"/>
    <p:sldId id="322" r:id="rId11"/>
    <p:sldId id="324" r:id="rId12"/>
    <p:sldId id="325" r:id="rId13"/>
    <p:sldId id="323" r:id="rId14"/>
    <p:sldId id="326" r:id="rId15"/>
    <p:sldId id="298" r:id="rId16"/>
    <p:sldId id="327" r:id="rId17"/>
    <p:sldId id="316" r:id="rId18"/>
    <p:sldId id="29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6076"/>
  </p:normalViewPr>
  <p:slideViewPr>
    <p:cSldViewPr snapToGrid="0">
      <p:cViewPr varScale="1">
        <p:scale>
          <a:sx n="121" d="100"/>
          <a:sy n="121" d="100"/>
        </p:scale>
        <p:origin x="200" y="3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18T09:39:00.069"/>
    </inkml:context>
    <inkml:brush xml:id="br0">
      <inkml:brushProperty name="width" value="0.05" units="cm"/>
      <inkml:brushProperty name="height" value="0.05" units="cm"/>
      <inkml:brushProperty name="color" value="#FFFFFF"/>
    </inkml:brush>
  </inkml:definitions>
  <inkml:trace contextRef="#ctx0" brushRef="#br0">758 1149 24575,'0'-93'0,"0"64"0,0-68 0,0 87 0,0-2 0,0-1 0,0 3 0,0-3 0,0 12 0,-5 7 0,4 14 0,-3 7 0,4 7 0,0 5 0,0-4 0,0 11 0,0-4 0,0-1 0,0-1 0,0-13 0,0-1 0,0-6 0,0-4 0,0-2 0,0-5 0,0 0 0,0-8 0,0-7 0,0-21 0,-12-16 0,9-15 0,-15-16 0,17 15 0,-12-21 0,6 20 0,-1-14 0,-3 17 0,10 8 0,-9 14 0,9 9 0,-4 11 0,5 1 0,0 17 0,0 9 0,0 28 0,0-3 0,0 24 0,0-10 0,0 14 0,0 0 0,0-7 0,0 5 0,0-20 0,5 4 0,-4-14 0,4-5 0,-1-7 0,-3-7 0,3-5 0,-4 0 0,4 0 0,-3 0 0,3-8 0,-4-13 0,0-17 0,0-20 0,7-16 0,-1 5 0,8-20 0,-7 21 0,5-14 0,-5 8 0,0 7 0,4 9 0,-5 9 0,0 13 0,3 6 0,-4 7 0,0 4 0,3 1 0,-3 4 0,3 1 0,1 4 0,0 9 0,1 8 0,1 11 0,0 5 0,0 0 0,0 0 0,0 0 0,0 0 0,-5 0 0,4 7 0,-8 1 0,8 7 0,-9-6 0,10-2 0,-10-7 0,4-6 0,-5-1 0,4-11 0,-3-1 0,3-5 0,-4-19 0,0-11 0,0-29 0,0-7 0,0-9 0,0 1 0,0 0 0,0 0 0,0 14 0,0 4 0,-5 19 0,4 2 0,-3 11 0,0 5 0,-1 6 0,-3 4 0,-2 9 0,0 8 0,0 10 0,-7 13 0,4 1 0,-5 8 0,1-1 0,-2 0 0,1-7 0,-5 6 0,10-13 0,-8 6 0,8-7 0,-3 0 0,6-6 0,-1-1 0,1-11 0,5-1 0,1-4 0,4-1 0,-5-4 0,4-5 0,-3-16 0,-1-6 0,4-11 0,-4-7 0,0 5 0,4-11 0,-4 17 0,5-4 0,0 13 0,0 4 0,0 2 0,4 9 0,1 2 0,-1 7 0,4 1 0,-3 0 0,0 3 0,3-3 0,-7 4 0,7-1 0,-3 2 0,4-1 0,1 5 0,4 1 0,1 0 0,1 4 0,3-7 0,-8 2 0,3-5 0,-5 0 0,0-4 0,0-1 0,0-11 0,-4-10 0,-1-15 0,-4-3 0,4-5 0,3 7 0,-1-1 0,3 7 0,-3-5 0,4 15 0,-4-7 0,2 13 0,-7-3 0,7 9 0,-7-3 0,7 7 0,-4-3 0,5 4 0,0 0 0,-1 0 0,2 9 0,0 7 0,1 12 0,0 5 0,0 0 0,-1-6 0,1 5 0,-1-11 0,-4 0 0,3-7 0,-8-4 0,3-1 0,-4 0 0,-4-8 0,-2-13 0,-8-10 0,-4-11 0,-4 0 0,-6-2 0,4 2 0,-4 4 0,6-3 0,2 15 0,3-8 0,3 14 0,4 1 0,1 2 0,0 7 0,0-3 0,0 4 0,1 0 0,-1 0 0,4 3 0,6 2 0,9 4 0,5 1 0,0 0 0,-1-1 0,-5 0 0,0 0 0,0-3 0,0-2 0,0-4 0,1 0 0,-1 0 0,0 0 0,0 0 0,0-9 0,1-3 0,5-8 0,-5 5 0,14-9 0,-13 13 0,8-8 0,-10 10 0,0 4 0,-4 4 0,-1 11 0,-4 10 0,0 8 0,0 5 0,0 7 0,0-11 0,0 9 0,0-17 0,0 0 0,0-7 0,0-5 0,0-15 0,10-8 0,2-16 0,10-3 0,-5-7 0,12-3 0,-14 1 0,13 0 0,-11 9 0,0 5 0,-2 7 0,-5 2 0,-1 13 0,0-7 0,-4 15 0,-1-1 0,-4 13 0,0 1 0,0 5 0,0 0 0,0 0 0,0 0 0,0 0 0,0-4 0,0 2 0,0-2 0,0-1 0,0 4 0,0-9 0,0 4 0,0-5 0,0 0 0,0 0 0,0 0 0,0-7 0,0-7 0,0-4 0,0-3 0,0 3 0,0 0 0,0 0 0,0-5 0,0 4 0,0-10 0,0 10 0,0-9 0,0 4 0,0-1 0,0 2 0,0 5 0,0-5 0,5 8 0,-4-8 0,7 9 0,-3-4 0,4 0 0,0 4 0,-4-3 0,3 3 0,-4 0 0,5 1 0,-1 0 0,1 3 0,-8-3 0,-11 13 0,-6-3 0,-15 9 0,10-5 0,-5 0 0,6 0 0,4-4 0,-3 3 0,9-8 0,-4 3 0,4-4 0,1 0 0,0 0 0,4-3 0,1-2 0,4-9 0,0-1 0,0-6 0,0 1 0,5 0 0,-4 5 0,3-4 0,0 9 0,-3 3 0,3 8 0,-4 13 0,0 1 0,-5 11 0,-2 1 0,1 6 0,-4 0 0,5-5 0,-2 3 0,-2-9 0,8 4 0,-3-6 0,4-5 0,0-1 0,0-5 0,3-4 0,2-1 0,4-4 0,0 0 0,0 0 0,0 0 0,0 0 0,1 0 0,-9 0 0,-13-5 0,-4-5 0,-16-2 0,5-8 0,-6 7 0,-7-3 0,5 5 0,-5-1 0,12 1 0,2 1 0,6 4 0,5 1 0,1 5 0,5 0 0,0 0 0,5 4 0,-5 6 0,8 5 0,-3 5 0,-1 0 0,4 6 0,-8-4 0,8 9 0,-4-9 0,5 10 0,-4-11 0,3 0 0,-4-2 0,5-9 0,-4 9 0,3-9 0,-4 4 0,5-5 0,0-11 0,0-5 0,0-18 0,0 4 0,0-5 0,0 5 0,0 6 0,0 1 0,0 5 0,0 0 0,4 3 0,1 2 0,8 4 0,2 0 0,5 0 0,0 0 0,0 0 0,1 0 0,-1 0 0,-5 0 0,-1 0 0,0 0 0,-4 0 0,4 0 0,-5 0 0,0 0 0,-8 0 0,-6-4 0,-5-1 0,-3-4 0,3-5 0,-4 3 0,3-3 0,-3 4 0,9 1 0,-3-1 0,2 5 0,1-3 0,-3 7 0,7-7 0,-2 11 0,3-2 0,0 7 0,0 6 0,0 7 0,0 7 0,0 11 0,0-4 0,0-1 0,0-2 0,0-11 0,0 0 0,0-2 0,0-8 0,0 3 0,0-6 0,0-6 0,0-12 0,0-12 0,0-10 0,0-1 0,-11-7 0,8 5 0,-7-4 0,5 11 0,-1 2 0,1 11 0,0 1 0,1 4 0,3 1 0,-7 4 0,3 1 0,-3 4 0,-1 0 0,-1 0 0,1 5 0,0 0 0,-5 9 0,3 1 0,-8 5 0,8 0 0,-5 6 0,1 1 0,-2 0 0,1-1 0,1 0 0,5-9 0,-1 7 0,6-13 0,-4 3 0,8-5 0,-3-11 0,4 0 0,0-16 0,0 8 0,0-9 0,0 8 0,0-8 0,0 9 0,0-4 0,0 5 0,0 0 0,0 1 0,0-1 0,0 0 0,0 0 0,0 30 0,0-10 0,0 32 0,0-16 0,0 1 0,0-2 0,0-11 0,0-1 0,0-5 0,0 0 0,0 0 0,0 0 0,0-7 0,0-7 0,0-5 0,0-14 0,0 7 0,0-15 0,0-2 0,0-1 0,0-11 0,0 4 0,0 1 0,0 6 0,0 9 0,0 6 0,0 5 0,0 1 0,0 13 0,0 7 0,0 8 0,5 12 0,-4-4 0,9 9 0,-9-3 0,9-1 0,-9 5 0,8-11 0,-8 0 0,3-2 0,0-9 0,-2 4 0,2-5 0,-4 0 0,0-7 0,0-9 0,0-13 0,0-14 0,0-1 0,4-5 0,-2 7 0,3 0 0,-1 5 0,-3 7 0,4 7 0,-5 5 0,3 4 0,-2 4 0,3 17 0,-4 12 0,0 7 0,0 12 0,0-6 0,0 7 0,0-7 0,0-1 0,0-7 0,0-5 0,0-7 0,-4-7 0,3-5 0,-3 0 0,0-4 0,-1-1 0,-8-4 0,2 0 0,-2 0 0,-1-5 0,3-5 0,-8-6 0,7-10 0,-8-1 0,8-6 0,-5-7 0,11 11 0,-4-10 0,4 23 0,0-9 0,2 14 0,4-3 0,0 13 0,0 12 0,0 11 0,6 18 0,0 1 0,6 1 0,-1-2 0,-5-13 0,4-1 0,-9-11 0,3-1 0,-4-5 0,0 0 0,4-4 0,-3-4 0,3-11 0,-4-11 0,0-1 0,0-10 0,0 11 0,0-11 0,0 10 0,-4-4 0,3 11 0,-8 1 0,8 5 0,-6 4 0,6 5 0,-3 10 0,4 5 0,-5 17 0,3-3 0,-3 11 0,0-7 0,4 0 0,-9-6 0,9-1 0,-8-6 0,8-4 0,-8-2 0,8-5 0,-3 0 0,4-12 0,0-3 0,-5-19 0,4-9 0,-4-1 0,0-5 0,4 13 0,-4 1 0,5 5 0,0 6 0,0 1 0,0 12 0,0 3 0,0 13 0,0-4 0,0 4 0,0-5 0,0 0 0,0 0 0,0 0 0,0 5 0,0-3 0,0 3 0,0-5 0,0 0 0,0-24 0,0-1 0,0-23 0,0 12 0,0 1 0,0 6 0,0 4 0,0 2 0,0 5 0,0 0 0,0 0 0,0 0 0,0 1 0,0-7 0,0 0 0,0-5 0,0 0 0,0-1 0,-4 6 0,-2-4 0,1 4 0,-4-1 0,8 2 0,-7 5 0,7 0 0,-8-5 0,8 3 0,-3-3 0,4 5 0,-5-5 0,4 3 0,-8-3 0,8 5 0,-7 0 0,8 0 0,-4 0 0,4 0 0,0 0 0,-4 0 0,3-6 0,-4 5 0,1-9 0,3 4 0,-8-6 0,3 1 0,0 5 0,2-4 0,0 8 0,3-3 0,-7 9 0,-3-14 0,-11-1 0,-9-22 0,0 6 0,-6-14 0,13 14 0,-12-7 0,12 10 0,1 4 0,3 8 0,14 6 0,-8 6 0,17 4 0,-2 5 0,8 9 0,5 7 0,-3 4 0,4 6 0,0-5 0,-4 5 0,4-6 0,-5 0 0,0 0 0,0 0 0,0 6 0,1-4 0,-1 4 0,1 0 0,-6 1 0,5 0 0,-4 5 0,-1-5 0,5 1 0,-5-3 0,1-4 0,3-1 0,-8 0 0,8-5 0,-8 4 0,3-9 0,-4 4 0,4-5 0,-3 0 0,3 0 0,-4 1 0,0-2 0,0 1 0,0 0 0,0 0 0,0 0 0,0 5 0,0-3 0,0 8 0,0-4 0,0 5 0,0 0 0,0 6 0,0-4 0,0 9 0,0-9 0,0 9 0,0-9 0,0 10 0,0-11 0,0 5 0,4-6 0,-3-5 0,8 4 0,-8-3 0,8-1 0,-8-1 0,7-5 0,-7 0 0,7 0 0,-7 0 0,7-4 0,-4-1 0,5-4 0,-1 0 0,1 0 0,-5-4 0,4-1 0,-7-3 0,8-12 0,-8 3 0,8-9 0,-3 0 0,0-2 0,4-5 0,-9 0 0,9 0 0,-9 5 0,4 2 0,-5 11 0,0 1 0,0 5 0,-4 4 0,-1 16 0,-10 7 0,-3 15 0,-4 0 0,0 0 0,5-6 0,2-1 0,5-6 0,4-4 0,1-2 0,5-13 0,0-7 0,4-4 0,6-9 0,1 4 0,8-6 0,-8 6 0,3 1 0,0 4 0,-4 1 0,4-1 0,-5 1 0,5 4 0,-3 1 0,3 0 0,-6 3 0,-3-7 0,4-2 0,2-11 0,0 0 0,9-5 0,-5 5 0,6 5 0,-6 2 0,-1 5 0,-5 0 0,0 3 0,0 2 0,-8 4 0,-7 9 0,-4 2 0,-9 10 0,8-1 0,-4 0 0,5-5 0,0-1 0,5-5 0,1 0 0,0-4 0,3-4 0,-3-11 0,4 0 0,0-5 0,0 6 0,0 0 0,0 0 0,0 8 0,0 7 0,0 14 0,4 2 0,-2 9 0,6-9 0,-6 4 0,7-6 0,-8-5 0,3 4 0,-4-4 0,5 5 0,-4 6 0,8-4 0,-3 9 0,-1-9 0,5 4 0,-5-11 0,5 4 0,-5-9 0,4 4 0,-8-5 0,3 0 0,0-4 0,-3-4 0,3-17 0,-4-6 0,0-11 0,0-7 0,0-2 0,0-6 0,0 7 0,0 1 0,0 7 0,0 5 0,0 2 0,0 11 0,0 1 0,0 4 0,0 13 0,0 3 0,0 13 0,0 1 0,0 0 0,5 6 0,0-5 0,6 11 0,0 2 0,0 1 0,6 5 0,0-7 0,0 0 0,3-6 0,-8-1 0,2-11 0,-5-1 0,0-5 0,0 0 0,-4-15 0,-10-2 0,-7-21 0,-8 8 0,-2-11 0,6 10 0,1 1 0,5 7 0,1 5 0,0 4 0,0 0 0,4 9 0,2 12 0,3 1 0,0 9 0,-5-6 0,4 0 0,-3-5 0,4-1 0,0-5 0,0 0 0,0-11 0,0-11 0,0-13 0,-5-7 0,-2-7 0,-4 5 0,-6-5 0,5 7 0,-4 5 0,6 2 0,4 11 0,-3 1 0,8 5 0,-7 3 0,7-1 0,-7-3 0,-3-11 0,-12-8 0,-8-13 0,-6 4 0,-2-12 0,9 13 0,-5 0 0,17 11 0,-7 10 0,14 1 0,-3 6 0,13 4 0,2 4 0,8 11 0,0 6 0,7 9 0,0 3 0,2 5 0,3 7 0,-8-6 0,3 6 0,-5-7 0,0-6 0,-1-1 0,0-6 0,0-4 0,-5-3 0,4-3 0,-5-5 0,5-1 0,-4-8 0,3-7 0,-3-4 0,1 0 0,3-4 0,-8 3 0,7 1 0,-2 1 0,-1 5 0,2 0 0,-6 0 0,3 0 0,-4-5 0,0-1 0,0-5 0,0-1 0,0 1 0,0 0 0,0 5 0,0 0 0,0 6 0,0 0 0,0 8 0,0 6 0,0 16 0,5 0 0,1 11 0,4-10 0,0 4 0,0-6 0,0 0 0,0-5 0,0-1 0,-5-5 0,-1-15 0,-4-8 0,0-22 0,0-6 0,-11-6 0,3 0 0,-15-1 0,10 8 0,-3 7 0,10 8 0,-3 11 0,8 0 0,-3 18 0,4 16 0,0 15 0,0 14 0,5 0 0,2 0 0,5 0 0,-6-6 0,0-3 0,-6-11 0,0-2 0,0-11 0,0-1 0,0-5 0,-4-12 0,-13-10 0,5-8 0,-15-12 0,4 4 0,4 1 0,-8-5 0,16 12 0,-5-5 0,6 5 0,4 6 0,2 1 0,-1 5 0,4 0 0,1 11 0,5 5 0,9 11 0,-3 3 0,8-1 0,-7 0 0,2 0 0,-3 6 0,-2-10 0,2 15 0,-2-19 0,2 12 0,-2-8 0,-3-1 0,3-1 0,-8-5 0,6-4 0,-2-5 0,0-16 0,-2-12 0,-3-7 0,5 1 0,-4 8 0,3 6 0,-4 4 0,0 2 0,4 9 0,1 1 0,4 8 0,-4 11 0,3 2 0,-3 9 0,5-6 0,1 0 0,-2-5 0,1-1 0,-5-5 0,3-4 0,-7 3 0,7-7 0,-3 3 0,4-4 0,0 0 0,0 0 0,0-4 0,0-6 0,1-5 0,0 0 0,-1 0 0,0 10 0,0-3 0,0 7 0,0-3 0,0 4 0,0 0 0,1 15 0,0-3 0,1 20 0,-1-5 0,2 13 0,-1-5 0,0-1 0,0 4 0,0-9 0,0 11 0,0-13 0,0 5 0,-1-11 0,1 5 0,-1-6 0,-1-5 0,1-1 0,-1-5 0,0-4 0,5-1 0,1-4 0,10 0 0,2-5 0,15-19 0,1-10 0,9-18 0,11-11 0,-16 16 0,22-16 0,-21 10 0,18 3 0,-10-3 0,2 14 0,-8 6 0,-7 3 0,-3 12 0,-13 3 0,-1 9 0,-11 1 0,-1 5 0,-5 0 0,-4 17 0,-1 16 0,-9 20 0,-8 4 0,-20 9 0,-1-9 0,-20 13 0,7-11 0,-7 1 0,2-8 0,0-5 0,8-10 0,2-8 0,15-12 0,6-2 0,2-5 0,8-5 0,2-8 0,10-14 0,4-3 0,12-19 0,0 10 0,6-11 0,5 6 0,-4 0 0,3 6 0,-6 2 0,-6 10 0,4 2 0,-8 4 0,3 1 0,-5 3 0,0 2 0,-4 1 0,-1 2 0,-4-3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FC02B4-9A57-C048-AC2E-964EBF54C132}" type="datetimeFigureOut">
              <a:rPr lang="en-US" smtClean="0"/>
              <a:t>1/21/23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0286ED-6489-B341-AA2B-82566D3A37F8}" type="slidenum">
              <a:rPr lang="en-US" smtClean="0"/>
              <a:t>‹#›</a:t>
            </a:fld>
            <a:endParaRPr lang="en-US"/>
          </a:p>
        </p:txBody>
      </p:sp>
    </p:spTree>
    <p:extLst>
      <p:ext uri="{BB962C8B-B14F-4D97-AF65-F5344CB8AC3E}">
        <p14:creationId xmlns:p14="http://schemas.microsoft.com/office/powerpoint/2010/main" val="3475080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FA0FC334-BF4E-4E4A-B830-4213C16CA1B1}" type="slidenum">
              <a:rPr lang="en-US" smtClean="0"/>
              <a:t>1</a:t>
            </a:fld>
            <a:endParaRPr lang="en-US"/>
          </a:p>
        </p:txBody>
      </p:sp>
    </p:spTree>
    <p:extLst>
      <p:ext uri="{BB962C8B-B14F-4D97-AF65-F5344CB8AC3E}">
        <p14:creationId xmlns:p14="http://schemas.microsoft.com/office/powerpoint/2010/main" val="3020026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FA0FC334-BF4E-4E4A-B830-4213C16CA1B1}" type="slidenum">
              <a:rPr lang="en-US" smtClean="0"/>
              <a:t>10</a:t>
            </a:fld>
            <a:endParaRPr lang="en-US"/>
          </a:p>
        </p:txBody>
      </p:sp>
    </p:spTree>
    <p:extLst>
      <p:ext uri="{BB962C8B-B14F-4D97-AF65-F5344CB8AC3E}">
        <p14:creationId xmlns:p14="http://schemas.microsoft.com/office/powerpoint/2010/main" val="3564244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FA0FC334-BF4E-4E4A-B830-4213C16CA1B1}" type="slidenum">
              <a:rPr lang="en-US" smtClean="0"/>
              <a:t>11</a:t>
            </a:fld>
            <a:endParaRPr lang="en-US"/>
          </a:p>
        </p:txBody>
      </p:sp>
    </p:spTree>
    <p:extLst>
      <p:ext uri="{BB962C8B-B14F-4D97-AF65-F5344CB8AC3E}">
        <p14:creationId xmlns:p14="http://schemas.microsoft.com/office/powerpoint/2010/main" val="22946292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FA0FC334-BF4E-4E4A-B830-4213C16CA1B1}" type="slidenum">
              <a:rPr lang="en-US" smtClean="0"/>
              <a:t>12</a:t>
            </a:fld>
            <a:endParaRPr lang="en-US"/>
          </a:p>
        </p:txBody>
      </p:sp>
    </p:spTree>
    <p:extLst>
      <p:ext uri="{BB962C8B-B14F-4D97-AF65-F5344CB8AC3E}">
        <p14:creationId xmlns:p14="http://schemas.microsoft.com/office/powerpoint/2010/main" val="1101219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FA0FC334-BF4E-4E4A-B830-4213C16CA1B1}" type="slidenum">
              <a:rPr lang="en-US" smtClean="0"/>
              <a:t>13</a:t>
            </a:fld>
            <a:endParaRPr lang="en-US"/>
          </a:p>
        </p:txBody>
      </p:sp>
    </p:spTree>
    <p:extLst>
      <p:ext uri="{BB962C8B-B14F-4D97-AF65-F5344CB8AC3E}">
        <p14:creationId xmlns:p14="http://schemas.microsoft.com/office/powerpoint/2010/main" val="35150720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FA0FC334-BF4E-4E4A-B830-4213C16CA1B1}" type="slidenum">
              <a:rPr lang="en-US" smtClean="0"/>
              <a:t>14</a:t>
            </a:fld>
            <a:endParaRPr lang="en-US"/>
          </a:p>
        </p:txBody>
      </p:sp>
    </p:spTree>
    <p:extLst>
      <p:ext uri="{BB962C8B-B14F-4D97-AF65-F5344CB8AC3E}">
        <p14:creationId xmlns:p14="http://schemas.microsoft.com/office/powerpoint/2010/main" val="40540243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FA0FC334-BF4E-4E4A-B830-4213C16CA1B1}" type="slidenum">
              <a:rPr lang="en-US" smtClean="0"/>
              <a:t>15</a:t>
            </a:fld>
            <a:endParaRPr lang="en-US"/>
          </a:p>
        </p:txBody>
      </p:sp>
    </p:spTree>
    <p:extLst>
      <p:ext uri="{BB962C8B-B14F-4D97-AF65-F5344CB8AC3E}">
        <p14:creationId xmlns:p14="http://schemas.microsoft.com/office/powerpoint/2010/main" val="27939586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FA0FC334-BF4E-4E4A-B830-4213C16CA1B1}" type="slidenum">
              <a:rPr lang="en-US" smtClean="0"/>
              <a:t>16</a:t>
            </a:fld>
            <a:endParaRPr lang="en-US"/>
          </a:p>
        </p:txBody>
      </p:sp>
    </p:spTree>
    <p:extLst>
      <p:ext uri="{BB962C8B-B14F-4D97-AF65-F5344CB8AC3E}">
        <p14:creationId xmlns:p14="http://schemas.microsoft.com/office/powerpoint/2010/main" val="41456108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FA0FC334-BF4E-4E4A-B830-4213C16CA1B1}" type="slidenum">
              <a:rPr lang="en-US" smtClean="0"/>
              <a:t>17</a:t>
            </a:fld>
            <a:endParaRPr lang="en-US"/>
          </a:p>
        </p:txBody>
      </p:sp>
    </p:spTree>
    <p:extLst>
      <p:ext uri="{BB962C8B-B14F-4D97-AF65-F5344CB8AC3E}">
        <p14:creationId xmlns:p14="http://schemas.microsoft.com/office/powerpoint/2010/main" val="42490504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FA0FC334-BF4E-4E4A-B830-4213C16CA1B1}" type="slidenum">
              <a:rPr lang="en-US" smtClean="0"/>
              <a:t>18</a:t>
            </a:fld>
            <a:endParaRPr lang="en-US"/>
          </a:p>
        </p:txBody>
      </p:sp>
    </p:spTree>
    <p:extLst>
      <p:ext uri="{BB962C8B-B14F-4D97-AF65-F5344CB8AC3E}">
        <p14:creationId xmlns:p14="http://schemas.microsoft.com/office/powerpoint/2010/main" val="1489962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FA0FC334-BF4E-4E4A-B830-4213C16CA1B1}" type="slidenum">
              <a:rPr lang="en-US" smtClean="0"/>
              <a:t>2</a:t>
            </a:fld>
            <a:endParaRPr lang="en-US"/>
          </a:p>
        </p:txBody>
      </p:sp>
    </p:spTree>
    <p:extLst>
      <p:ext uri="{BB962C8B-B14F-4D97-AF65-F5344CB8AC3E}">
        <p14:creationId xmlns:p14="http://schemas.microsoft.com/office/powerpoint/2010/main" val="369340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FA0FC334-BF4E-4E4A-B830-4213C16CA1B1}" type="slidenum">
              <a:rPr lang="en-US" smtClean="0"/>
              <a:t>3</a:t>
            </a:fld>
            <a:endParaRPr lang="en-US"/>
          </a:p>
        </p:txBody>
      </p:sp>
    </p:spTree>
    <p:extLst>
      <p:ext uri="{BB962C8B-B14F-4D97-AF65-F5344CB8AC3E}">
        <p14:creationId xmlns:p14="http://schemas.microsoft.com/office/powerpoint/2010/main" val="1289876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FA0FC334-BF4E-4E4A-B830-4213C16CA1B1}" type="slidenum">
              <a:rPr lang="en-US" smtClean="0"/>
              <a:t>4</a:t>
            </a:fld>
            <a:endParaRPr lang="en-US"/>
          </a:p>
        </p:txBody>
      </p:sp>
    </p:spTree>
    <p:extLst>
      <p:ext uri="{BB962C8B-B14F-4D97-AF65-F5344CB8AC3E}">
        <p14:creationId xmlns:p14="http://schemas.microsoft.com/office/powerpoint/2010/main" val="1602354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FA0FC334-BF4E-4E4A-B830-4213C16CA1B1}" type="slidenum">
              <a:rPr lang="en-US" smtClean="0"/>
              <a:t>5</a:t>
            </a:fld>
            <a:endParaRPr lang="en-US"/>
          </a:p>
        </p:txBody>
      </p:sp>
    </p:spTree>
    <p:extLst>
      <p:ext uri="{BB962C8B-B14F-4D97-AF65-F5344CB8AC3E}">
        <p14:creationId xmlns:p14="http://schemas.microsoft.com/office/powerpoint/2010/main" val="1233205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FA0FC334-BF4E-4E4A-B830-4213C16CA1B1}" type="slidenum">
              <a:rPr lang="en-US" smtClean="0"/>
              <a:t>6</a:t>
            </a:fld>
            <a:endParaRPr lang="en-US"/>
          </a:p>
        </p:txBody>
      </p:sp>
    </p:spTree>
    <p:extLst>
      <p:ext uri="{BB962C8B-B14F-4D97-AF65-F5344CB8AC3E}">
        <p14:creationId xmlns:p14="http://schemas.microsoft.com/office/powerpoint/2010/main" val="2437859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FA0FC334-BF4E-4E4A-B830-4213C16CA1B1}" type="slidenum">
              <a:rPr lang="en-US" smtClean="0"/>
              <a:t>7</a:t>
            </a:fld>
            <a:endParaRPr lang="en-US"/>
          </a:p>
        </p:txBody>
      </p:sp>
    </p:spTree>
    <p:extLst>
      <p:ext uri="{BB962C8B-B14F-4D97-AF65-F5344CB8AC3E}">
        <p14:creationId xmlns:p14="http://schemas.microsoft.com/office/powerpoint/2010/main" val="2897673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FA0FC334-BF4E-4E4A-B830-4213C16CA1B1}" type="slidenum">
              <a:rPr lang="en-US" smtClean="0"/>
              <a:t>8</a:t>
            </a:fld>
            <a:endParaRPr lang="en-US"/>
          </a:p>
        </p:txBody>
      </p:sp>
    </p:spTree>
    <p:extLst>
      <p:ext uri="{BB962C8B-B14F-4D97-AF65-F5344CB8AC3E}">
        <p14:creationId xmlns:p14="http://schemas.microsoft.com/office/powerpoint/2010/main" val="3206577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FA0FC334-BF4E-4E4A-B830-4213C16CA1B1}" type="slidenum">
              <a:rPr lang="en-US" smtClean="0"/>
              <a:t>9</a:t>
            </a:fld>
            <a:endParaRPr lang="en-US"/>
          </a:p>
        </p:txBody>
      </p:sp>
    </p:spTree>
    <p:extLst>
      <p:ext uri="{BB962C8B-B14F-4D97-AF65-F5344CB8AC3E}">
        <p14:creationId xmlns:p14="http://schemas.microsoft.com/office/powerpoint/2010/main" val="2929803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1B37B-185A-9D4E-30F5-B7A6F5A159B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2D5247B5-7474-71D5-6234-0BC5BDE7EE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0E8B9D08-733F-F6B9-923A-0DEE41DFD4E9}"/>
              </a:ext>
            </a:extLst>
          </p:cNvPr>
          <p:cNvSpPr>
            <a:spLocks noGrp="1"/>
          </p:cNvSpPr>
          <p:nvPr>
            <p:ph type="dt" sz="half" idx="10"/>
          </p:nvPr>
        </p:nvSpPr>
        <p:spPr/>
        <p:txBody>
          <a:bodyPr/>
          <a:lstStyle/>
          <a:p>
            <a:fld id="{6DC83A73-0EE0-A84E-9ED4-A1073DE688BA}" type="datetimeFigureOut">
              <a:rPr lang="en-US" smtClean="0"/>
              <a:t>1/21/23</a:t>
            </a:fld>
            <a:endParaRPr lang="en-US"/>
          </a:p>
        </p:txBody>
      </p:sp>
      <p:sp>
        <p:nvSpPr>
          <p:cNvPr id="5" name="Footer Placeholder 4">
            <a:extLst>
              <a:ext uri="{FF2B5EF4-FFF2-40B4-BE49-F238E27FC236}">
                <a16:creationId xmlns:a16="http://schemas.microsoft.com/office/drawing/2014/main" id="{B4561DD8-7BEF-B5E7-63E2-4993DD357B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1E170C-31F4-17F0-0C70-200BFF3F65FF}"/>
              </a:ext>
            </a:extLst>
          </p:cNvPr>
          <p:cNvSpPr>
            <a:spLocks noGrp="1"/>
          </p:cNvSpPr>
          <p:nvPr>
            <p:ph type="sldNum" sz="quarter" idx="12"/>
          </p:nvPr>
        </p:nvSpPr>
        <p:spPr/>
        <p:txBody>
          <a:bodyPr/>
          <a:lstStyle/>
          <a:p>
            <a:fld id="{55E692ED-8A08-3542-922B-1BCC01ED6934}" type="slidenum">
              <a:rPr lang="en-US" smtClean="0"/>
              <a:t>‹#›</a:t>
            </a:fld>
            <a:endParaRPr lang="en-US"/>
          </a:p>
        </p:txBody>
      </p:sp>
    </p:spTree>
    <p:extLst>
      <p:ext uri="{BB962C8B-B14F-4D97-AF65-F5344CB8AC3E}">
        <p14:creationId xmlns:p14="http://schemas.microsoft.com/office/powerpoint/2010/main" val="599350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C4FCC-3A24-863E-5A2A-ECC0879347D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60D69D3-8F6C-3886-9531-BA95DC81C8F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91D2A0E-8797-F14D-BEC8-A4905909FA0B}"/>
              </a:ext>
            </a:extLst>
          </p:cNvPr>
          <p:cNvSpPr>
            <a:spLocks noGrp="1"/>
          </p:cNvSpPr>
          <p:nvPr>
            <p:ph type="dt" sz="half" idx="10"/>
          </p:nvPr>
        </p:nvSpPr>
        <p:spPr/>
        <p:txBody>
          <a:bodyPr/>
          <a:lstStyle/>
          <a:p>
            <a:fld id="{6DC83A73-0EE0-A84E-9ED4-A1073DE688BA}" type="datetimeFigureOut">
              <a:rPr lang="en-US" smtClean="0"/>
              <a:t>1/21/23</a:t>
            </a:fld>
            <a:endParaRPr lang="en-US"/>
          </a:p>
        </p:txBody>
      </p:sp>
      <p:sp>
        <p:nvSpPr>
          <p:cNvPr id="5" name="Footer Placeholder 4">
            <a:extLst>
              <a:ext uri="{FF2B5EF4-FFF2-40B4-BE49-F238E27FC236}">
                <a16:creationId xmlns:a16="http://schemas.microsoft.com/office/drawing/2014/main" id="{E0DE1AD1-3A2B-0D58-2436-7E8AC84021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F66CF9-69F1-30BB-F531-2FBC649C284B}"/>
              </a:ext>
            </a:extLst>
          </p:cNvPr>
          <p:cNvSpPr>
            <a:spLocks noGrp="1"/>
          </p:cNvSpPr>
          <p:nvPr>
            <p:ph type="sldNum" sz="quarter" idx="12"/>
          </p:nvPr>
        </p:nvSpPr>
        <p:spPr/>
        <p:txBody>
          <a:bodyPr/>
          <a:lstStyle/>
          <a:p>
            <a:fld id="{55E692ED-8A08-3542-922B-1BCC01ED6934}" type="slidenum">
              <a:rPr lang="en-US" smtClean="0"/>
              <a:t>‹#›</a:t>
            </a:fld>
            <a:endParaRPr lang="en-US"/>
          </a:p>
        </p:txBody>
      </p:sp>
    </p:spTree>
    <p:extLst>
      <p:ext uri="{BB962C8B-B14F-4D97-AF65-F5344CB8AC3E}">
        <p14:creationId xmlns:p14="http://schemas.microsoft.com/office/powerpoint/2010/main" val="515165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46B4AF-7F2C-26FC-616D-82396881143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8C2DEA7-83A8-0480-34C8-085EEDFD841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54E7C1B-01D8-CB6A-174D-57D1BAE5B570}"/>
              </a:ext>
            </a:extLst>
          </p:cNvPr>
          <p:cNvSpPr>
            <a:spLocks noGrp="1"/>
          </p:cNvSpPr>
          <p:nvPr>
            <p:ph type="dt" sz="half" idx="10"/>
          </p:nvPr>
        </p:nvSpPr>
        <p:spPr/>
        <p:txBody>
          <a:bodyPr/>
          <a:lstStyle/>
          <a:p>
            <a:fld id="{6DC83A73-0EE0-A84E-9ED4-A1073DE688BA}" type="datetimeFigureOut">
              <a:rPr lang="en-US" smtClean="0"/>
              <a:t>1/21/23</a:t>
            </a:fld>
            <a:endParaRPr lang="en-US"/>
          </a:p>
        </p:txBody>
      </p:sp>
      <p:sp>
        <p:nvSpPr>
          <p:cNvPr id="5" name="Footer Placeholder 4">
            <a:extLst>
              <a:ext uri="{FF2B5EF4-FFF2-40B4-BE49-F238E27FC236}">
                <a16:creationId xmlns:a16="http://schemas.microsoft.com/office/drawing/2014/main" id="{73819F8D-1EE9-773F-5E22-EEF0452B52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7F92F6-E197-B8F2-5200-1EDA4AB22F97}"/>
              </a:ext>
            </a:extLst>
          </p:cNvPr>
          <p:cNvSpPr>
            <a:spLocks noGrp="1"/>
          </p:cNvSpPr>
          <p:nvPr>
            <p:ph type="sldNum" sz="quarter" idx="12"/>
          </p:nvPr>
        </p:nvSpPr>
        <p:spPr/>
        <p:txBody>
          <a:bodyPr/>
          <a:lstStyle/>
          <a:p>
            <a:fld id="{55E692ED-8A08-3542-922B-1BCC01ED6934}" type="slidenum">
              <a:rPr lang="en-US" smtClean="0"/>
              <a:t>‹#›</a:t>
            </a:fld>
            <a:endParaRPr lang="en-US"/>
          </a:p>
        </p:txBody>
      </p:sp>
    </p:spTree>
    <p:extLst>
      <p:ext uri="{BB962C8B-B14F-4D97-AF65-F5344CB8AC3E}">
        <p14:creationId xmlns:p14="http://schemas.microsoft.com/office/powerpoint/2010/main" val="336892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White- 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ext Placeholder 13"/>
          <p:cNvSpPr>
            <a:spLocks noGrp="1"/>
          </p:cNvSpPr>
          <p:nvPr>
            <p:ph type="body" sz="quarter" idx="11" hasCustomPrompt="1"/>
          </p:nvPr>
        </p:nvSpPr>
        <p:spPr>
          <a:xfrm>
            <a:off x="1582738" y="5389563"/>
            <a:ext cx="3586670" cy="365061"/>
          </a:xfrm>
          <a:prstGeom prst="rect">
            <a:avLst/>
          </a:prstGeom>
        </p:spPr>
        <p:txBody>
          <a:bodyPr/>
          <a:lstStyle>
            <a:lvl1pPr marL="0" indent="0">
              <a:lnSpc>
                <a:spcPct val="100000"/>
              </a:lnSpc>
              <a:buNone/>
              <a:defRPr sz="1600" b="1" i="0" baseline="0">
                <a:solidFill>
                  <a:srgbClr val="D6000D"/>
                </a:solidFill>
                <a:latin typeface="Arial" charset="0"/>
                <a:ea typeface="Arial" charset="0"/>
                <a:cs typeface="Arial" charset="0"/>
              </a:defRPr>
            </a:lvl1pPr>
          </a:lstStyle>
          <a:p>
            <a:pPr lvl="0"/>
            <a:r>
              <a:rPr lang="en-US" dirty="0"/>
              <a:t>PRESENTER NAME</a:t>
            </a:r>
          </a:p>
        </p:txBody>
      </p:sp>
      <p:sp>
        <p:nvSpPr>
          <p:cNvPr id="15" name="Text Placeholder 13"/>
          <p:cNvSpPr>
            <a:spLocks noGrp="1"/>
          </p:cNvSpPr>
          <p:nvPr>
            <p:ph type="body" sz="quarter" idx="12" hasCustomPrompt="1"/>
          </p:nvPr>
        </p:nvSpPr>
        <p:spPr>
          <a:xfrm>
            <a:off x="1582738" y="5711637"/>
            <a:ext cx="3586670" cy="401567"/>
          </a:xfrm>
          <a:prstGeom prst="rect">
            <a:avLst/>
          </a:prstGeom>
        </p:spPr>
        <p:txBody>
          <a:bodyPr/>
          <a:lstStyle>
            <a:lvl1pPr marL="0" indent="0">
              <a:lnSpc>
                <a:spcPct val="100000"/>
              </a:lnSpc>
              <a:buNone/>
              <a:defRPr sz="1600" b="0" i="0" baseline="0">
                <a:solidFill>
                  <a:srgbClr val="D6000D"/>
                </a:solidFill>
                <a:latin typeface="Arial" charset="0"/>
                <a:ea typeface="Arial" charset="0"/>
                <a:cs typeface="Arial" charset="0"/>
              </a:defRPr>
            </a:lvl1pPr>
          </a:lstStyle>
          <a:p>
            <a:pPr lvl="0"/>
            <a:r>
              <a:rPr lang="en-US" dirty="0"/>
              <a:t>PRESENTER TITLE</a:t>
            </a:r>
          </a:p>
        </p:txBody>
      </p:sp>
      <p:sp>
        <p:nvSpPr>
          <p:cNvPr id="16" name="Text Placeholder 13"/>
          <p:cNvSpPr>
            <a:spLocks noGrp="1"/>
          </p:cNvSpPr>
          <p:nvPr>
            <p:ph type="body" sz="quarter" idx="13" hasCustomPrompt="1"/>
          </p:nvPr>
        </p:nvSpPr>
        <p:spPr>
          <a:xfrm>
            <a:off x="1582738" y="6033711"/>
            <a:ext cx="3586670" cy="401567"/>
          </a:xfrm>
          <a:prstGeom prst="rect">
            <a:avLst/>
          </a:prstGeom>
        </p:spPr>
        <p:txBody>
          <a:bodyPr/>
          <a:lstStyle>
            <a:lvl1pPr marL="0" indent="0">
              <a:lnSpc>
                <a:spcPct val="100000"/>
              </a:lnSpc>
              <a:buNone/>
              <a:defRPr sz="1200" b="0" i="0" baseline="0">
                <a:solidFill>
                  <a:srgbClr val="D6000D"/>
                </a:solidFill>
                <a:latin typeface="Arial" charset="0"/>
                <a:ea typeface="Arial" charset="0"/>
                <a:cs typeface="Arial" charset="0"/>
              </a:defRPr>
            </a:lvl1pPr>
          </a:lstStyle>
          <a:p>
            <a:pPr lvl="0"/>
            <a:r>
              <a:rPr lang="en-US" dirty="0"/>
              <a:t>DATE OF PRESENTATION</a:t>
            </a:r>
          </a:p>
        </p:txBody>
      </p:sp>
      <p:sp>
        <p:nvSpPr>
          <p:cNvPr id="5" name="Text Placeholder 4"/>
          <p:cNvSpPr>
            <a:spLocks noGrp="1"/>
          </p:cNvSpPr>
          <p:nvPr>
            <p:ph type="body" sz="quarter" idx="15" hasCustomPrompt="1"/>
          </p:nvPr>
        </p:nvSpPr>
        <p:spPr>
          <a:xfrm>
            <a:off x="1509586" y="1203608"/>
            <a:ext cx="5366702" cy="3234280"/>
          </a:xfrm>
          <a:prstGeom prst="rect">
            <a:avLst/>
          </a:prstGeom>
        </p:spPr>
        <p:txBody>
          <a:bodyPr lIns="288000" tIns="288000" rIns="288000" bIns="0"/>
          <a:lstStyle>
            <a:lvl1pPr marL="0" indent="0">
              <a:buNone/>
              <a:defRPr sz="4600" b="1">
                <a:solidFill>
                  <a:srgbClr val="D6000D"/>
                </a:solidFill>
              </a:defRPr>
            </a:lvl1pPr>
          </a:lstStyle>
          <a:p>
            <a:pPr lvl="0"/>
            <a:r>
              <a:rPr lang="en-US" dirty="0"/>
              <a:t>PRESENTATION TITLE GOES HERE UPPERCASE 48PT </a:t>
            </a:r>
          </a:p>
        </p:txBody>
      </p:sp>
    </p:spTree>
    <p:extLst>
      <p:ext uri="{BB962C8B-B14F-4D97-AF65-F5344CB8AC3E}">
        <p14:creationId xmlns:p14="http://schemas.microsoft.com/office/powerpoint/2010/main" val="11838956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White- chart left">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7315200" y="414339"/>
            <a:ext cx="4303776" cy="999934"/>
          </a:xfrm>
          <a:prstGeom prst="rect">
            <a:avLst/>
          </a:prstGeom>
        </p:spPr>
        <p:txBody>
          <a:bodyPr/>
          <a:lstStyle>
            <a:lvl1pPr marL="0" indent="0">
              <a:buNone/>
              <a:defRPr b="1" baseline="0">
                <a:solidFill>
                  <a:srgbClr val="D6000D"/>
                </a:solidFill>
              </a:defRPr>
            </a:lvl1pPr>
          </a:lstStyle>
          <a:p>
            <a:pPr lvl="0"/>
            <a:r>
              <a:rPr lang="en-US" dirty="0"/>
              <a:t>TITLE GOES HERE IN UPPERCASE BOLD</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86807" y="5782559"/>
            <a:ext cx="1832169" cy="705600"/>
          </a:xfrm>
          <a:prstGeom prst="rect">
            <a:avLst/>
          </a:prstGeom>
        </p:spPr>
      </p:pic>
      <p:sp>
        <p:nvSpPr>
          <p:cNvPr id="12" name="Text Placeholder 11"/>
          <p:cNvSpPr>
            <a:spLocks noGrp="1"/>
          </p:cNvSpPr>
          <p:nvPr>
            <p:ph type="body" sz="quarter" idx="13" hasCustomPrompt="1"/>
          </p:nvPr>
        </p:nvSpPr>
        <p:spPr>
          <a:xfrm>
            <a:off x="7315200" y="1584325"/>
            <a:ext cx="4303776" cy="3206750"/>
          </a:xfrm>
          <a:prstGeom prst="rect">
            <a:avLst/>
          </a:prstGeom>
        </p:spPr>
        <p:txBody>
          <a:bodyPr/>
          <a:lstStyle>
            <a:lvl1pPr marL="0" indent="0">
              <a:lnSpc>
                <a:spcPct val="100000"/>
              </a:lnSpc>
              <a:buFontTx/>
              <a:buNone/>
              <a:defRPr sz="21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a:t>
            </a:r>
            <a:r>
              <a:rPr lang="en-US" dirty="0" err="1"/>
              <a:t>ridiculus</a:t>
            </a:r>
            <a:r>
              <a:rPr lang="en-US" dirty="0"/>
              <a:t> mus.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Vivamus</a:t>
            </a:r>
            <a:r>
              <a:rPr lang="en-US" dirty="0"/>
              <a:t> </a:t>
            </a:r>
            <a:r>
              <a:rPr lang="en-US" dirty="0" err="1"/>
              <a:t>sagittis</a:t>
            </a:r>
            <a:r>
              <a:rPr lang="en-US" dirty="0"/>
              <a:t> lacus </a:t>
            </a:r>
            <a:r>
              <a:rPr lang="en-US" dirty="0" err="1"/>
              <a:t>vel</a:t>
            </a:r>
            <a:r>
              <a:rPr lang="en-US" dirty="0"/>
              <a:t>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Praesent</a:t>
            </a:r>
            <a:r>
              <a:rPr lang="en-US" dirty="0"/>
              <a:t> </a:t>
            </a:r>
            <a:r>
              <a:rPr lang="en-US" dirty="0" err="1"/>
              <a:t>commodo</a:t>
            </a:r>
            <a:r>
              <a:rPr lang="en-US" dirty="0"/>
              <a:t> cursus magna, </a:t>
            </a:r>
            <a:r>
              <a:rPr lang="en-US" dirty="0" err="1"/>
              <a:t>vel</a:t>
            </a:r>
            <a:r>
              <a:rPr lang="en-US" dirty="0"/>
              <a:t> </a:t>
            </a:r>
            <a:r>
              <a:rPr lang="en-US" dirty="0" err="1"/>
              <a:t>scelerisque</a:t>
            </a:r>
            <a:r>
              <a:rPr lang="en-US" dirty="0"/>
              <a:t> </a:t>
            </a:r>
            <a:r>
              <a:rPr lang="en-US" dirty="0" err="1"/>
              <a:t>nisl</a:t>
            </a:r>
            <a:r>
              <a:rPr lang="en-US" dirty="0"/>
              <a:t> </a:t>
            </a:r>
            <a:r>
              <a:rPr lang="en-US" dirty="0" err="1"/>
              <a:t>consectetur</a:t>
            </a:r>
            <a:r>
              <a:rPr lang="en-US" dirty="0"/>
              <a:t> et.</a:t>
            </a:r>
          </a:p>
        </p:txBody>
      </p:sp>
      <p:sp>
        <p:nvSpPr>
          <p:cNvPr id="4" name="Chart Placeholder 3"/>
          <p:cNvSpPr>
            <a:spLocks noGrp="1"/>
          </p:cNvSpPr>
          <p:nvPr>
            <p:ph type="chart" sz="quarter" idx="14"/>
          </p:nvPr>
        </p:nvSpPr>
        <p:spPr>
          <a:xfrm>
            <a:off x="0" y="0"/>
            <a:ext cx="7010400" cy="6858000"/>
          </a:xfrm>
          <a:prstGeom prst="rect">
            <a:avLst/>
          </a:prstGeom>
        </p:spPr>
        <p:txBody>
          <a:bodyPr/>
          <a:lstStyle/>
          <a:p>
            <a:endParaRPr lang="en-US"/>
          </a:p>
        </p:txBody>
      </p:sp>
    </p:spTree>
    <p:extLst>
      <p:ext uri="{BB962C8B-B14F-4D97-AF65-F5344CB8AC3E}">
        <p14:creationId xmlns:p14="http://schemas.microsoft.com/office/powerpoint/2010/main" val="3710862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E17A3-672F-680A-1F6F-C215884EA4B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146B3A6-8A9C-4EBC-5F23-0FBD29CC8D2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CBC5D16-C0DC-6763-DB54-F455FB3D3DA3}"/>
              </a:ext>
            </a:extLst>
          </p:cNvPr>
          <p:cNvSpPr>
            <a:spLocks noGrp="1"/>
          </p:cNvSpPr>
          <p:nvPr>
            <p:ph type="dt" sz="half" idx="10"/>
          </p:nvPr>
        </p:nvSpPr>
        <p:spPr/>
        <p:txBody>
          <a:bodyPr/>
          <a:lstStyle/>
          <a:p>
            <a:fld id="{6DC83A73-0EE0-A84E-9ED4-A1073DE688BA}" type="datetimeFigureOut">
              <a:rPr lang="en-US" smtClean="0"/>
              <a:t>1/21/23</a:t>
            </a:fld>
            <a:endParaRPr lang="en-US"/>
          </a:p>
        </p:txBody>
      </p:sp>
      <p:sp>
        <p:nvSpPr>
          <p:cNvPr id="5" name="Footer Placeholder 4">
            <a:extLst>
              <a:ext uri="{FF2B5EF4-FFF2-40B4-BE49-F238E27FC236}">
                <a16:creationId xmlns:a16="http://schemas.microsoft.com/office/drawing/2014/main" id="{D5E1E807-C086-7C8E-F693-7C5035F497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ECAC42-9FDC-BCE1-F501-99CDA49C83FA}"/>
              </a:ext>
            </a:extLst>
          </p:cNvPr>
          <p:cNvSpPr>
            <a:spLocks noGrp="1"/>
          </p:cNvSpPr>
          <p:nvPr>
            <p:ph type="sldNum" sz="quarter" idx="12"/>
          </p:nvPr>
        </p:nvSpPr>
        <p:spPr/>
        <p:txBody>
          <a:bodyPr/>
          <a:lstStyle/>
          <a:p>
            <a:fld id="{55E692ED-8A08-3542-922B-1BCC01ED6934}" type="slidenum">
              <a:rPr lang="en-US" smtClean="0"/>
              <a:t>‹#›</a:t>
            </a:fld>
            <a:endParaRPr lang="en-US"/>
          </a:p>
        </p:txBody>
      </p:sp>
    </p:spTree>
    <p:extLst>
      <p:ext uri="{BB962C8B-B14F-4D97-AF65-F5344CB8AC3E}">
        <p14:creationId xmlns:p14="http://schemas.microsoft.com/office/powerpoint/2010/main" val="1864695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A4192-F784-03CC-BC0A-C6906F5719E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A8D1F9BA-1592-87BE-AE95-C755D51783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1E38F4F-9FEA-DF0A-E6E2-EA858118E1F1}"/>
              </a:ext>
            </a:extLst>
          </p:cNvPr>
          <p:cNvSpPr>
            <a:spLocks noGrp="1"/>
          </p:cNvSpPr>
          <p:nvPr>
            <p:ph type="dt" sz="half" idx="10"/>
          </p:nvPr>
        </p:nvSpPr>
        <p:spPr/>
        <p:txBody>
          <a:bodyPr/>
          <a:lstStyle/>
          <a:p>
            <a:fld id="{6DC83A73-0EE0-A84E-9ED4-A1073DE688BA}" type="datetimeFigureOut">
              <a:rPr lang="en-US" smtClean="0"/>
              <a:t>1/21/23</a:t>
            </a:fld>
            <a:endParaRPr lang="en-US"/>
          </a:p>
        </p:txBody>
      </p:sp>
      <p:sp>
        <p:nvSpPr>
          <p:cNvPr id="5" name="Footer Placeholder 4">
            <a:extLst>
              <a:ext uri="{FF2B5EF4-FFF2-40B4-BE49-F238E27FC236}">
                <a16:creationId xmlns:a16="http://schemas.microsoft.com/office/drawing/2014/main" id="{10AACA52-1736-C712-9867-4D186BCD6A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9D29A4-3753-83E9-DCE5-8B5258DA378D}"/>
              </a:ext>
            </a:extLst>
          </p:cNvPr>
          <p:cNvSpPr>
            <a:spLocks noGrp="1"/>
          </p:cNvSpPr>
          <p:nvPr>
            <p:ph type="sldNum" sz="quarter" idx="12"/>
          </p:nvPr>
        </p:nvSpPr>
        <p:spPr/>
        <p:txBody>
          <a:bodyPr/>
          <a:lstStyle/>
          <a:p>
            <a:fld id="{55E692ED-8A08-3542-922B-1BCC01ED6934}" type="slidenum">
              <a:rPr lang="en-US" smtClean="0"/>
              <a:t>‹#›</a:t>
            </a:fld>
            <a:endParaRPr lang="en-US"/>
          </a:p>
        </p:txBody>
      </p:sp>
    </p:spTree>
    <p:extLst>
      <p:ext uri="{BB962C8B-B14F-4D97-AF65-F5344CB8AC3E}">
        <p14:creationId xmlns:p14="http://schemas.microsoft.com/office/powerpoint/2010/main" val="1169323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7DB4A-4A49-8BF9-A9F1-D86D754858B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04DCDD7-6C9F-6F2A-E95F-F589ACF7BFC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F6C9782-CCD8-433B-F659-B9072DD23C4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CC27BA6-F895-08DA-1BA4-BA9CC8302A02}"/>
              </a:ext>
            </a:extLst>
          </p:cNvPr>
          <p:cNvSpPr>
            <a:spLocks noGrp="1"/>
          </p:cNvSpPr>
          <p:nvPr>
            <p:ph type="dt" sz="half" idx="10"/>
          </p:nvPr>
        </p:nvSpPr>
        <p:spPr/>
        <p:txBody>
          <a:bodyPr/>
          <a:lstStyle/>
          <a:p>
            <a:fld id="{6DC83A73-0EE0-A84E-9ED4-A1073DE688BA}" type="datetimeFigureOut">
              <a:rPr lang="en-US" smtClean="0"/>
              <a:t>1/21/23</a:t>
            </a:fld>
            <a:endParaRPr lang="en-US"/>
          </a:p>
        </p:txBody>
      </p:sp>
      <p:sp>
        <p:nvSpPr>
          <p:cNvPr id="6" name="Footer Placeholder 5">
            <a:extLst>
              <a:ext uri="{FF2B5EF4-FFF2-40B4-BE49-F238E27FC236}">
                <a16:creationId xmlns:a16="http://schemas.microsoft.com/office/drawing/2014/main" id="{3A5D651B-C1B0-C802-ADEE-AA97275A86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A29340-5C56-B3C9-4CFD-F044DB4E8EDD}"/>
              </a:ext>
            </a:extLst>
          </p:cNvPr>
          <p:cNvSpPr>
            <a:spLocks noGrp="1"/>
          </p:cNvSpPr>
          <p:nvPr>
            <p:ph type="sldNum" sz="quarter" idx="12"/>
          </p:nvPr>
        </p:nvSpPr>
        <p:spPr/>
        <p:txBody>
          <a:bodyPr/>
          <a:lstStyle/>
          <a:p>
            <a:fld id="{55E692ED-8A08-3542-922B-1BCC01ED6934}" type="slidenum">
              <a:rPr lang="en-US" smtClean="0"/>
              <a:t>‹#›</a:t>
            </a:fld>
            <a:endParaRPr lang="en-US"/>
          </a:p>
        </p:txBody>
      </p:sp>
    </p:spTree>
    <p:extLst>
      <p:ext uri="{BB962C8B-B14F-4D97-AF65-F5344CB8AC3E}">
        <p14:creationId xmlns:p14="http://schemas.microsoft.com/office/powerpoint/2010/main" val="175899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C2C8D-69A7-C1AC-3892-11A65027A8A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BE396CF-4D5C-5C27-7286-93DCE10B10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8568B92-A832-08E1-5FFB-1DFBE99717E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F7BD94A-58C6-D54E-0EC2-26A91DBEE2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FACCCDA-BA5F-434F-CDC2-86A22FD0E75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D72A1306-B09E-49EB-83D0-CB3574E4C3CF}"/>
              </a:ext>
            </a:extLst>
          </p:cNvPr>
          <p:cNvSpPr>
            <a:spLocks noGrp="1"/>
          </p:cNvSpPr>
          <p:nvPr>
            <p:ph type="dt" sz="half" idx="10"/>
          </p:nvPr>
        </p:nvSpPr>
        <p:spPr/>
        <p:txBody>
          <a:bodyPr/>
          <a:lstStyle/>
          <a:p>
            <a:fld id="{6DC83A73-0EE0-A84E-9ED4-A1073DE688BA}" type="datetimeFigureOut">
              <a:rPr lang="en-US" smtClean="0"/>
              <a:t>1/21/23</a:t>
            </a:fld>
            <a:endParaRPr lang="en-US"/>
          </a:p>
        </p:txBody>
      </p:sp>
      <p:sp>
        <p:nvSpPr>
          <p:cNvPr id="8" name="Footer Placeholder 7">
            <a:extLst>
              <a:ext uri="{FF2B5EF4-FFF2-40B4-BE49-F238E27FC236}">
                <a16:creationId xmlns:a16="http://schemas.microsoft.com/office/drawing/2014/main" id="{75008C32-8CE1-2F9A-2B99-EF8BFC8125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79FCAD-14A4-3B2E-5AD2-FE171CC70064}"/>
              </a:ext>
            </a:extLst>
          </p:cNvPr>
          <p:cNvSpPr>
            <a:spLocks noGrp="1"/>
          </p:cNvSpPr>
          <p:nvPr>
            <p:ph type="sldNum" sz="quarter" idx="12"/>
          </p:nvPr>
        </p:nvSpPr>
        <p:spPr/>
        <p:txBody>
          <a:bodyPr/>
          <a:lstStyle/>
          <a:p>
            <a:fld id="{55E692ED-8A08-3542-922B-1BCC01ED6934}" type="slidenum">
              <a:rPr lang="en-US" smtClean="0"/>
              <a:t>‹#›</a:t>
            </a:fld>
            <a:endParaRPr lang="en-US"/>
          </a:p>
        </p:txBody>
      </p:sp>
    </p:spTree>
    <p:extLst>
      <p:ext uri="{BB962C8B-B14F-4D97-AF65-F5344CB8AC3E}">
        <p14:creationId xmlns:p14="http://schemas.microsoft.com/office/powerpoint/2010/main" val="68320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61D29-837D-14AB-A696-9E4A4038E13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3DBCA13-5E30-D4D6-AA60-1C8E39A3DE6F}"/>
              </a:ext>
            </a:extLst>
          </p:cNvPr>
          <p:cNvSpPr>
            <a:spLocks noGrp="1"/>
          </p:cNvSpPr>
          <p:nvPr>
            <p:ph type="dt" sz="half" idx="10"/>
          </p:nvPr>
        </p:nvSpPr>
        <p:spPr/>
        <p:txBody>
          <a:bodyPr/>
          <a:lstStyle/>
          <a:p>
            <a:fld id="{6DC83A73-0EE0-A84E-9ED4-A1073DE688BA}" type="datetimeFigureOut">
              <a:rPr lang="en-US" smtClean="0"/>
              <a:t>1/21/23</a:t>
            </a:fld>
            <a:endParaRPr lang="en-US"/>
          </a:p>
        </p:txBody>
      </p:sp>
      <p:sp>
        <p:nvSpPr>
          <p:cNvPr id="4" name="Footer Placeholder 3">
            <a:extLst>
              <a:ext uri="{FF2B5EF4-FFF2-40B4-BE49-F238E27FC236}">
                <a16:creationId xmlns:a16="http://schemas.microsoft.com/office/drawing/2014/main" id="{58B25438-2A33-77A6-5241-DB1507912F9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0B0B90D-CB7E-6358-1BEE-726538E4E6A6}"/>
              </a:ext>
            </a:extLst>
          </p:cNvPr>
          <p:cNvSpPr>
            <a:spLocks noGrp="1"/>
          </p:cNvSpPr>
          <p:nvPr>
            <p:ph type="sldNum" sz="quarter" idx="12"/>
          </p:nvPr>
        </p:nvSpPr>
        <p:spPr/>
        <p:txBody>
          <a:bodyPr/>
          <a:lstStyle/>
          <a:p>
            <a:fld id="{55E692ED-8A08-3542-922B-1BCC01ED6934}" type="slidenum">
              <a:rPr lang="en-US" smtClean="0"/>
              <a:t>‹#›</a:t>
            </a:fld>
            <a:endParaRPr lang="en-US"/>
          </a:p>
        </p:txBody>
      </p:sp>
    </p:spTree>
    <p:extLst>
      <p:ext uri="{BB962C8B-B14F-4D97-AF65-F5344CB8AC3E}">
        <p14:creationId xmlns:p14="http://schemas.microsoft.com/office/powerpoint/2010/main" val="1559145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64B584-319F-FF7F-C910-A1BA69D171D3}"/>
              </a:ext>
            </a:extLst>
          </p:cNvPr>
          <p:cNvSpPr>
            <a:spLocks noGrp="1"/>
          </p:cNvSpPr>
          <p:nvPr>
            <p:ph type="dt" sz="half" idx="10"/>
          </p:nvPr>
        </p:nvSpPr>
        <p:spPr/>
        <p:txBody>
          <a:bodyPr/>
          <a:lstStyle/>
          <a:p>
            <a:fld id="{6DC83A73-0EE0-A84E-9ED4-A1073DE688BA}" type="datetimeFigureOut">
              <a:rPr lang="en-US" smtClean="0"/>
              <a:t>1/21/23</a:t>
            </a:fld>
            <a:endParaRPr lang="en-US"/>
          </a:p>
        </p:txBody>
      </p:sp>
      <p:sp>
        <p:nvSpPr>
          <p:cNvPr id="3" name="Footer Placeholder 2">
            <a:extLst>
              <a:ext uri="{FF2B5EF4-FFF2-40B4-BE49-F238E27FC236}">
                <a16:creationId xmlns:a16="http://schemas.microsoft.com/office/drawing/2014/main" id="{A9300594-04F9-62E9-2C8F-A75094DA697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300B6E-83A8-98C0-1419-00AF85E5FD63}"/>
              </a:ext>
            </a:extLst>
          </p:cNvPr>
          <p:cNvSpPr>
            <a:spLocks noGrp="1"/>
          </p:cNvSpPr>
          <p:nvPr>
            <p:ph type="sldNum" sz="quarter" idx="12"/>
          </p:nvPr>
        </p:nvSpPr>
        <p:spPr/>
        <p:txBody>
          <a:bodyPr/>
          <a:lstStyle/>
          <a:p>
            <a:fld id="{55E692ED-8A08-3542-922B-1BCC01ED6934}" type="slidenum">
              <a:rPr lang="en-US" smtClean="0"/>
              <a:t>‹#›</a:t>
            </a:fld>
            <a:endParaRPr lang="en-US"/>
          </a:p>
        </p:txBody>
      </p:sp>
    </p:spTree>
    <p:extLst>
      <p:ext uri="{BB962C8B-B14F-4D97-AF65-F5344CB8AC3E}">
        <p14:creationId xmlns:p14="http://schemas.microsoft.com/office/powerpoint/2010/main" val="2823006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3AC0D-696A-3F90-F471-95ED2EA1A0D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11C623F-5D3F-41B1-A8CF-6FB4534C05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0A964134-4D6F-192A-1184-FA61818148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64D0A25-44E9-31A2-7A14-7B01BFF8418A}"/>
              </a:ext>
            </a:extLst>
          </p:cNvPr>
          <p:cNvSpPr>
            <a:spLocks noGrp="1"/>
          </p:cNvSpPr>
          <p:nvPr>
            <p:ph type="dt" sz="half" idx="10"/>
          </p:nvPr>
        </p:nvSpPr>
        <p:spPr/>
        <p:txBody>
          <a:bodyPr/>
          <a:lstStyle/>
          <a:p>
            <a:fld id="{6DC83A73-0EE0-A84E-9ED4-A1073DE688BA}" type="datetimeFigureOut">
              <a:rPr lang="en-US" smtClean="0"/>
              <a:t>1/21/23</a:t>
            </a:fld>
            <a:endParaRPr lang="en-US"/>
          </a:p>
        </p:txBody>
      </p:sp>
      <p:sp>
        <p:nvSpPr>
          <p:cNvPr id="6" name="Footer Placeholder 5">
            <a:extLst>
              <a:ext uri="{FF2B5EF4-FFF2-40B4-BE49-F238E27FC236}">
                <a16:creationId xmlns:a16="http://schemas.microsoft.com/office/drawing/2014/main" id="{470CF3E8-67AC-AA2F-C5C9-BFA093EDF6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19FF38-0C8B-C352-FD8B-8ECC6AFB0885}"/>
              </a:ext>
            </a:extLst>
          </p:cNvPr>
          <p:cNvSpPr>
            <a:spLocks noGrp="1"/>
          </p:cNvSpPr>
          <p:nvPr>
            <p:ph type="sldNum" sz="quarter" idx="12"/>
          </p:nvPr>
        </p:nvSpPr>
        <p:spPr/>
        <p:txBody>
          <a:bodyPr/>
          <a:lstStyle/>
          <a:p>
            <a:fld id="{55E692ED-8A08-3542-922B-1BCC01ED6934}" type="slidenum">
              <a:rPr lang="en-US" smtClean="0"/>
              <a:t>‹#›</a:t>
            </a:fld>
            <a:endParaRPr lang="en-US"/>
          </a:p>
        </p:txBody>
      </p:sp>
    </p:spTree>
    <p:extLst>
      <p:ext uri="{BB962C8B-B14F-4D97-AF65-F5344CB8AC3E}">
        <p14:creationId xmlns:p14="http://schemas.microsoft.com/office/powerpoint/2010/main" val="34002312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A3CF7-3EDE-72BE-D962-F1077CE73CB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7A550C6-348E-6935-4B94-867ABF2CEA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FF4800-7D63-DA8F-007C-AF39F8C14A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94EFB5A-8C63-993F-D37A-0299FE1A7717}"/>
              </a:ext>
            </a:extLst>
          </p:cNvPr>
          <p:cNvSpPr>
            <a:spLocks noGrp="1"/>
          </p:cNvSpPr>
          <p:nvPr>
            <p:ph type="dt" sz="half" idx="10"/>
          </p:nvPr>
        </p:nvSpPr>
        <p:spPr/>
        <p:txBody>
          <a:bodyPr/>
          <a:lstStyle/>
          <a:p>
            <a:fld id="{6DC83A73-0EE0-A84E-9ED4-A1073DE688BA}" type="datetimeFigureOut">
              <a:rPr lang="en-US" smtClean="0"/>
              <a:t>1/21/23</a:t>
            </a:fld>
            <a:endParaRPr lang="en-US"/>
          </a:p>
        </p:txBody>
      </p:sp>
      <p:sp>
        <p:nvSpPr>
          <p:cNvPr id="6" name="Footer Placeholder 5">
            <a:extLst>
              <a:ext uri="{FF2B5EF4-FFF2-40B4-BE49-F238E27FC236}">
                <a16:creationId xmlns:a16="http://schemas.microsoft.com/office/drawing/2014/main" id="{BAC7E4BD-5AE1-7F5E-7539-806666728B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CA8FB5-6B48-3FE4-F587-266E45FF1B34}"/>
              </a:ext>
            </a:extLst>
          </p:cNvPr>
          <p:cNvSpPr>
            <a:spLocks noGrp="1"/>
          </p:cNvSpPr>
          <p:nvPr>
            <p:ph type="sldNum" sz="quarter" idx="12"/>
          </p:nvPr>
        </p:nvSpPr>
        <p:spPr/>
        <p:txBody>
          <a:bodyPr/>
          <a:lstStyle/>
          <a:p>
            <a:fld id="{55E692ED-8A08-3542-922B-1BCC01ED6934}" type="slidenum">
              <a:rPr lang="en-US" smtClean="0"/>
              <a:t>‹#›</a:t>
            </a:fld>
            <a:endParaRPr lang="en-US"/>
          </a:p>
        </p:txBody>
      </p:sp>
    </p:spTree>
    <p:extLst>
      <p:ext uri="{BB962C8B-B14F-4D97-AF65-F5344CB8AC3E}">
        <p14:creationId xmlns:p14="http://schemas.microsoft.com/office/powerpoint/2010/main" val="3091380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C2D5E4-5DD3-34F3-7F2C-5BE063823B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A770F3F-7C48-53CE-BAF6-52A504AD58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190EF19-D16D-457C-95DB-29F08249D4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C83A73-0EE0-A84E-9ED4-A1073DE688BA}" type="datetimeFigureOut">
              <a:rPr lang="en-US" smtClean="0"/>
              <a:t>1/21/23</a:t>
            </a:fld>
            <a:endParaRPr lang="en-US"/>
          </a:p>
        </p:txBody>
      </p:sp>
      <p:sp>
        <p:nvSpPr>
          <p:cNvPr id="5" name="Footer Placeholder 4">
            <a:extLst>
              <a:ext uri="{FF2B5EF4-FFF2-40B4-BE49-F238E27FC236}">
                <a16:creationId xmlns:a16="http://schemas.microsoft.com/office/drawing/2014/main" id="{94457F73-0139-FC21-60B8-173864AFDC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F3D87E-FA16-3627-96EC-F1C93B811A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E692ED-8A08-3542-922B-1BCC01ED6934}" type="slidenum">
              <a:rPr lang="en-US" smtClean="0"/>
              <a:t>‹#›</a:t>
            </a:fld>
            <a:endParaRPr lang="en-US"/>
          </a:p>
        </p:txBody>
      </p:sp>
    </p:spTree>
    <p:extLst>
      <p:ext uri="{BB962C8B-B14F-4D97-AF65-F5344CB8AC3E}">
        <p14:creationId xmlns:p14="http://schemas.microsoft.com/office/powerpoint/2010/main" val="29587952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29.emf"/><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hyperlink" Target="http://uhdpulse-empir.eu/"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customXml" Target="../ink/ink1.xml"/><Relationship Id="rId7"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0.tif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7.JPG"/><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Sean McCallum</a:t>
            </a:r>
          </a:p>
        </p:txBody>
      </p:sp>
      <p:sp>
        <p:nvSpPr>
          <p:cNvPr id="3" name="Text Placeholder 2"/>
          <p:cNvSpPr>
            <a:spLocks noGrp="1"/>
          </p:cNvSpPr>
          <p:nvPr>
            <p:ph type="body" sz="quarter" idx="12"/>
          </p:nvPr>
        </p:nvSpPr>
        <p:spPr>
          <a:xfrm>
            <a:off x="1582737" y="5754624"/>
            <a:ext cx="6688904" cy="401567"/>
          </a:xfrm>
        </p:spPr>
        <p:txBody>
          <a:bodyPr>
            <a:normAutofit/>
          </a:bodyPr>
          <a:lstStyle/>
          <a:p>
            <a:r>
              <a:rPr lang="en-GB" dirty="0"/>
              <a:t>Proof-of-principle measurements: </a:t>
            </a:r>
            <a:r>
              <a:rPr lang="en-GB" dirty="0" err="1"/>
              <a:t>UHDPulse</a:t>
            </a:r>
            <a:r>
              <a:rPr lang="en-GB" dirty="0"/>
              <a:t> 2</a:t>
            </a:r>
            <a:r>
              <a:rPr lang="en-GB" baseline="30000" dirty="0"/>
              <a:t>nd</a:t>
            </a:r>
            <a:r>
              <a:rPr lang="en-GB" dirty="0"/>
              <a:t> Stakeholders meeting</a:t>
            </a:r>
          </a:p>
          <a:p>
            <a:endParaRPr lang="en-US" dirty="0"/>
          </a:p>
        </p:txBody>
      </p:sp>
      <p:sp>
        <p:nvSpPr>
          <p:cNvPr id="4" name="Text Placeholder 3"/>
          <p:cNvSpPr>
            <a:spLocks noGrp="1"/>
          </p:cNvSpPr>
          <p:nvPr>
            <p:ph type="body" sz="quarter" idx="13"/>
          </p:nvPr>
        </p:nvSpPr>
        <p:spPr>
          <a:xfrm>
            <a:off x="1582738" y="6119685"/>
            <a:ext cx="3586670" cy="401567"/>
          </a:xfrm>
        </p:spPr>
        <p:txBody>
          <a:bodyPr/>
          <a:lstStyle/>
          <a:p>
            <a:r>
              <a:rPr lang="en-US" dirty="0"/>
              <a:t>January 2023, Prague, CZ</a:t>
            </a:r>
          </a:p>
        </p:txBody>
      </p:sp>
      <p:sp>
        <p:nvSpPr>
          <p:cNvPr id="5" name="Text Placeholder 4"/>
          <p:cNvSpPr>
            <a:spLocks noGrp="1"/>
          </p:cNvSpPr>
          <p:nvPr>
            <p:ph type="body" sz="quarter" idx="15"/>
          </p:nvPr>
        </p:nvSpPr>
        <p:spPr>
          <a:xfrm>
            <a:off x="1509586" y="1203608"/>
            <a:ext cx="5861032" cy="3234280"/>
          </a:xfrm>
        </p:spPr>
        <p:txBody>
          <a:bodyPr>
            <a:normAutofit fontScale="92500" lnSpcReduction="10000"/>
          </a:bodyPr>
          <a:lstStyle/>
          <a:p>
            <a:r>
              <a:rPr lang="en-US" dirty="0">
                <a:cs typeface="Times New Roman" panose="02020603050405020304" pitchFamily="18" charset="0"/>
              </a:rPr>
              <a:t>Absolute</a:t>
            </a:r>
            <a:r>
              <a:rPr lang="en-US" dirty="0"/>
              <a:t> dosimetry measurements with laser-driven ion beams using a portable calorimeter</a:t>
            </a:r>
          </a:p>
        </p:txBody>
      </p:sp>
      <p:pic>
        <p:nvPicPr>
          <p:cNvPr id="7" name="Picture 6">
            <a:extLst>
              <a:ext uri="{FF2B5EF4-FFF2-40B4-BE49-F238E27FC236}">
                <a16:creationId xmlns:a16="http://schemas.microsoft.com/office/drawing/2014/main" id="{4699556D-D6B9-0C4B-8A53-2E1F41BFAAAC}"/>
              </a:ext>
            </a:extLst>
          </p:cNvPr>
          <p:cNvPicPr>
            <a:picLocks noChangeAspect="1"/>
          </p:cNvPicPr>
          <p:nvPr/>
        </p:nvPicPr>
        <p:blipFill>
          <a:blip r:embed="rId3"/>
          <a:stretch>
            <a:fillRect/>
          </a:stretch>
        </p:blipFill>
        <p:spPr>
          <a:xfrm>
            <a:off x="9699171" y="3242812"/>
            <a:ext cx="2088749" cy="1054818"/>
          </a:xfrm>
          <a:prstGeom prst="rect">
            <a:avLst/>
          </a:prstGeom>
        </p:spPr>
      </p:pic>
      <p:pic>
        <p:nvPicPr>
          <p:cNvPr id="9" name="Picture 8">
            <a:extLst>
              <a:ext uri="{FF2B5EF4-FFF2-40B4-BE49-F238E27FC236}">
                <a16:creationId xmlns:a16="http://schemas.microsoft.com/office/drawing/2014/main" id="{A101F096-9DD4-AB47-A197-A6F99443E078}"/>
              </a:ext>
            </a:extLst>
          </p:cNvPr>
          <p:cNvPicPr>
            <a:picLocks noChangeAspect="1"/>
          </p:cNvPicPr>
          <p:nvPr/>
        </p:nvPicPr>
        <p:blipFill>
          <a:blip r:embed="rId4"/>
          <a:stretch>
            <a:fillRect/>
          </a:stretch>
        </p:blipFill>
        <p:spPr>
          <a:xfrm>
            <a:off x="9699171" y="1770203"/>
            <a:ext cx="2230264" cy="890529"/>
          </a:xfrm>
          <a:prstGeom prst="rect">
            <a:avLst/>
          </a:prstGeom>
        </p:spPr>
      </p:pic>
      <p:pic>
        <p:nvPicPr>
          <p:cNvPr id="6" name="Picture 5">
            <a:extLst>
              <a:ext uri="{FF2B5EF4-FFF2-40B4-BE49-F238E27FC236}">
                <a16:creationId xmlns:a16="http://schemas.microsoft.com/office/drawing/2014/main" id="{6388031B-544B-ED59-646B-A5FB281C4008}"/>
              </a:ext>
            </a:extLst>
          </p:cNvPr>
          <p:cNvPicPr>
            <a:picLocks noChangeAspect="1"/>
          </p:cNvPicPr>
          <p:nvPr/>
        </p:nvPicPr>
        <p:blipFill>
          <a:blip r:embed="rId5"/>
          <a:stretch>
            <a:fillRect/>
          </a:stretch>
        </p:blipFill>
        <p:spPr>
          <a:xfrm>
            <a:off x="10195550" y="4659512"/>
            <a:ext cx="1592370" cy="2022058"/>
          </a:xfrm>
          <a:prstGeom prst="rect">
            <a:avLst/>
          </a:prstGeom>
        </p:spPr>
      </p:pic>
    </p:spTree>
    <p:extLst>
      <p:ext uri="{BB962C8B-B14F-4D97-AF65-F5344CB8AC3E}">
        <p14:creationId xmlns:p14="http://schemas.microsoft.com/office/powerpoint/2010/main" val="3171830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0" y="-17669083"/>
            <a:ext cx="6096000" cy="8956298"/>
          </a:xfrm>
          <a:prstGeom prst="rect">
            <a:avLst/>
          </a:prstGeom>
        </p:spPr>
        <p:txBody>
          <a:bodyPr>
            <a:spAutoFit/>
          </a:bodyPr>
          <a:lstStyle/>
          <a:p>
            <a:r>
              <a:rPr lang="en-GB" sz="800" b="1" dirty="0">
                <a:solidFill>
                  <a:srgbClr val="000000"/>
                </a:solidFill>
                <a:latin typeface="Effra"/>
              </a:rPr>
              <a:t>What happens if I am sick during my pregnancy?</a:t>
            </a:r>
            <a:endParaRPr lang="en-GB" sz="800" dirty="0">
              <a:solidFill>
                <a:srgbClr val="000000"/>
              </a:solidFill>
              <a:latin typeface="Effra"/>
            </a:endParaRPr>
          </a:p>
          <a:p>
            <a:r>
              <a:rPr lang="en-GB" sz="800" dirty="0">
                <a:solidFill>
                  <a:srgbClr val="000000"/>
                </a:solidFill>
                <a:latin typeface="Effra Light"/>
              </a:rPr>
              <a:t>If you are absent from work due to pregnancy related reasons you need to follow the normal process for advising your manager and providing Fit Notes if applicable. If you are absent for pregnancy related reasons within four weeks of your expected week of childbirth, your maternity leave will automatically commence. </a:t>
            </a:r>
          </a:p>
          <a:p>
            <a:r>
              <a:rPr lang="en-GB" sz="800" b="1" dirty="0">
                <a:solidFill>
                  <a:srgbClr val="000000"/>
                </a:solidFill>
                <a:latin typeface="Effra"/>
              </a:rPr>
              <a:t>What is the current rate of Statutory Maternity Pay?</a:t>
            </a:r>
            <a:endParaRPr lang="en-GB" sz="800" dirty="0">
              <a:solidFill>
                <a:srgbClr val="000000"/>
              </a:solidFill>
              <a:latin typeface="Effra"/>
            </a:endParaRPr>
          </a:p>
          <a:p>
            <a:r>
              <a:rPr lang="en-GB" sz="800" dirty="0">
                <a:solidFill>
                  <a:srgbClr val="000000"/>
                </a:solidFill>
                <a:latin typeface="Effra Light"/>
              </a:rPr>
              <a:t>The government sets this annually. You can find out on </a:t>
            </a:r>
            <a:r>
              <a:rPr lang="en-GB" sz="800" dirty="0">
                <a:solidFill>
                  <a:srgbClr val="000000"/>
                </a:solidFill>
                <a:latin typeface="Effra"/>
              </a:rPr>
              <a:t>www.gov.uk </a:t>
            </a:r>
          </a:p>
          <a:p>
            <a:r>
              <a:rPr lang="en-GB" sz="800" b="1" dirty="0">
                <a:solidFill>
                  <a:srgbClr val="000000"/>
                </a:solidFill>
                <a:latin typeface="Effra"/>
              </a:rPr>
              <a:t>I am on a fixed term contract. How does that affect my entitlements?</a:t>
            </a:r>
            <a:endParaRPr lang="en-GB" sz="800" dirty="0">
              <a:solidFill>
                <a:srgbClr val="000000"/>
              </a:solidFill>
              <a:latin typeface="Effra"/>
            </a:endParaRPr>
          </a:p>
          <a:p>
            <a:r>
              <a:rPr lang="en-GB" sz="800" dirty="0">
                <a:solidFill>
                  <a:srgbClr val="000000"/>
                </a:solidFill>
                <a:latin typeface="Effra Light"/>
              </a:rPr>
              <a:t>You will have the same entitlements to pay and leave providing you meet the qualifying criteria. If your fixed term contract ends during your maternity leave and is not renewed, the entitlement to the enhanced University maternity pay will cease but SMP will continue to be paid. </a:t>
            </a:r>
          </a:p>
          <a:p>
            <a:r>
              <a:rPr lang="en-GB" sz="800" b="1" dirty="0">
                <a:solidFill>
                  <a:srgbClr val="000000"/>
                </a:solidFill>
                <a:latin typeface="Effra"/>
              </a:rPr>
              <a:t>How does the University maternity entitlement differ from the statutory one?</a:t>
            </a:r>
            <a:endParaRPr lang="en-GB" sz="800" dirty="0">
              <a:solidFill>
                <a:srgbClr val="000000"/>
              </a:solidFill>
              <a:latin typeface="Effra"/>
            </a:endParaRPr>
          </a:p>
          <a:p>
            <a:r>
              <a:rPr lang="en-GB" sz="800" dirty="0">
                <a:solidFill>
                  <a:srgbClr val="000000"/>
                </a:solidFill>
                <a:latin typeface="Effra Light"/>
              </a:rPr>
              <a:t>The University offers enhanced maternity pay to eligible employees, based on length of service. The current entitlements are set out in the Maternity Policy and in this guidance. </a:t>
            </a:r>
          </a:p>
          <a:p>
            <a:r>
              <a:rPr lang="en-GB" sz="800" b="1" dirty="0">
                <a:solidFill>
                  <a:srgbClr val="000000"/>
                </a:solidFill>
                <a:latin typeface="Effra"/>
              </a:rPr>
              <a:t>What happens if I choose not to return to work after my maternity leave?</a:t>
            </a:r>
            <a:endParaRPr lang="en-GB" sz="800" dirty="0">
              <a:solidFill>
                <a:srgbClr val="000000"/>
              </a:solidFill>
              <a:latin typeface="Effra"/>
            </a:endParaRPr>
          </a:p>
          <a:p>
            <a:r>
              <a:rPr lang="en-GB" sz="800" dirty="0">
                <a:solidFill>
                  <a:srgbClr val="000000"/>
                </a:solidFill>
                <a:latin typeface="Effra Light"/>
              </a:rPr>
              <a:t>If you decide not to return to work, you will need to provide written notice in accordance with your contract of employment. If you have received enhanced University maternity pay but do not return to work for at least three months, you will be required to repay the difference between the enhanced payments and SMP. </a:t>
            </a:r>
          </a:p>
          <a:p>
            <a:r>
              <a:rPr lang="en-GB" sz="800" b="1" dirty="0">
                <a:solidFill>
                  <a:srgbClr val="000000"/>
                </a:solidFill>
                <a:latin typeface="Effra"/>
              </a:rPr>
              <a:t>Do I still accrue holiday while I am on maternity leave?</a:t>
            </a:r>
            <a:endParaRPr lang="en-GB" sz="800" dirty="0">
              <a:solidFill>
                <a:srgbClr val="000000"/>
              </a:solidFill>
              <a:latin typeface="Effra"/>
            </a:endParaRPr>
          </a:p>
          <a:p>
            <a:r>
              <a:rPr lang="en-GB" sz="800" dirty="0">
                <a:solidFill>
                  <a:srgbClr val="000000"/>
                </a:solidFill>
                <a:latin typeface="Effra Light"/>
              </a:rPr>
              <a:t>Yes. Your holiday will still accrue as normal. </a:t>
            </a:r>
          </a:p>
          <a:p>
            <a:r>
              <a:rPr lang="en-GB" sz="800" b="1" dirty="0">
                <a:solidFill>
                  <a:srgbClr val="000000"/>
                </a:solidFill>
                <a:latin typeface="Effra"/>
              </a:rPr>
              <a:t>When can I start my maternity leave?</a:t>
            </a:r>
            <a:endParaRPr lang="en-GB" sz="800" dirty="0">
              <a:solidFill>
                <a:srgbClr val="000000"/>
              </a:solidFill>
              <a:latin typeface="Effra"/>
            </a:endParaRPr>
          </a:p>
          <a:p>
            <a:r>
              <a:rPr lang="en-GB" sz="800" dirty="0">
                <a:solidFill>
                  <a:srgbClr val="000000"/>
                </a:solidFill>
                <a:latin typeface="Effra Light"/>
              </a:rPr>
              <a:t>You can begin your maternity leave on any date after the 11th week before your expected week of childbirth. Your midwife will confirm your expected week of childbirth on the MATB1 form around your 20th week of pregnancy. </a:t>
            </a:r>
          </a:p>
          <a:p>
            <a:r>
              <a:rPr lang="en-GB" sz="800" b="1" dirty="0">
                <a:solidFill>
                  <a:srgbClr val="000000"/>
                </a:solidFill>
                <a:latin typeface="Effra"/>
              </a:rPr>
              <a:t>What happens to my job while I am on leave?</a:t>
            </a:r>
            <a:endParaRPr lang="en-GB" sz="800" dirty="0">
              <a:solidFill>
                <a:srgbClr val="000000"/>
              </a:solidFill>
              <a:latin typeface="Effra"/>
            </a:endParaRPr>
          </a:p>
          <a:p>
            <a:r>
              <a:rPr lang="en-GB" sz="800" dirty="0">
                <a:solidFill>
                  <a:srgbClr val="000000"/>
                </a:solidFill>
                <a:latin typeface="Effra Light"/>
              </a:rPr>
              <a:t>Managers have various options. They may choose to bring in temporary cover or seek to manage the duties via secondments or redistribution of work with other team members. Your manager will discuss this with you. However your job is covered in your absence, you have the right to return to it, or a similar role with comparable terms and conditions. </a:t>
            </a:r>
          </a:p>
          <a:p>
            <a:r>
              <a:rPr lang="en-GB" sz="800" b="1" dirty="0">
                <a:solidFill>
                  <a:srgbClr val="000000"/>
                </a:solidFill>
                <a:latin typeface="Effra"/>
              </a:rPr>
              <a:t>What if I want to change my return date once my leave commences? </a:t>
            </a:r>
            <a:endParaRPr lang="en-GB" sz="800" dirty="0">
              <a:solidFill>
                <a:srgbClr val="000000"/>
              </a:solidFill>
              <a:latin typeface="Effra"/>
            </a:endParaRPr>
          </a:p>
          <a:p>
            <a:r>
              <a:rPr lang="en-GB" sz="800" dirty="0">
                <a:solidFill>
                  <a:srgbClr val="000000"/>
                </a:solidFill>
                <a:latin typeface="Effra Light"/>
              </a:rPr>
              <a:t>We will write to you to confirm the latest date you are expected to return to work after your maternity leave. This will be at the end of the 52nd week. If you want to return sooner than this date then please confirm this in writing, at least 28 days before the date you intend to return to work. If you would like to return later, for example by taking parental additional leave, please notify your manager in writing of your request. </a:t>
            </a:r>
          </a:p>
          <a:p>
            <a:r>
              <a:rPr lang="en-GB" sz="800" b="1" dirty="0">
                <a:solidFill>
                  <a:srgbClr val="000000"/>
                </a:solidFill>
                <a:latin typeface="Effra"/>
              </a:rPr>
              <a:t>I gave a date that I would like to start my maternity leave, but now I want to change it. Can I do that?</a:t>
            </a:r>
            <a:endParaRPr lang="en-GB" sz="800" dirty="0">
              <a:solidFill>
                <a:srgbClr val="000000"/>
              </a:solidFill>
              <a:latin typeface="Effra"/>
            </a:endParaRPr>
          </a:p>
          <a:p>
            <a:r>
              <a:rPr lang="en-GB" sz="800" dirty="0">
                <a:solidFill>
                  <a:srgbClr val="000000"/>
                </a:solidFill>
                <a:latin typeface="Effra Light"/>
              </a:rPr>
              <a:t>Yes. You are required to tell us in writing at least 28 days prior to the new date. </a:t>
            </a:r>
          </a:p>
          <a:p>
            <a:r>
              <a:rPr lang="en-GB" sz="800" b="1" dirty="0">
                <a:solidFill>
                  <a:srgbClr val="000000"/>
                </a:solidFill>
                <a:latin typeface="Effra"/>
              </a:rPr>
              <a:t>Can I return to work on a phased basis?</a:t>
            </a:r>
            <a:endParaRPr lang="en-GB" sz="800" dirty="0">
              <a:solidFill>
                <a:srgbClr val="000000"/>
              </a:solidFill>
              <a:latin typeface="Effra"/>
            </a:endParaRPr>
          </a:p>
          <a:p>
            <a:r>
              <a:rPr lang="en-GB" sz="800" dirty="0">
                <a:solidFill>
                  <a:srgbClr val="000000"/>
                </a:solidFill>
                <a:latin typeface="Effra Light"/>
              </a:rPr>
              <a:t>This may be possible depending on operational requirements. Please discuss this with your manager. </a:t>
            </a:r>
          </a:p>
          <a:p>
            <a:r>
              <a:rPr lang="en-GB" sz="800" b="1" dirty="0">
                <a:solidFill>
                  <a:srgbClr val="000000"/>
                </a:solidFill>
                <a:latin typeface="Effra"/>
              </a:rPr>
              <a:t>What happens to my maternity leave if my baby is born early?</a:t>
            </a:r>
            <a:endParaRPr lang="en-GB" sz="800" dirty="0">
              <a:solidFill>
                <a:srgbClr val="000000"/>
              </a:solidFill>
              <a:latin typeface="Effra"/>
            </a:endParaRPr>
          </a:p>
          <a:p>
            <a:r>
              <a:rPr lang="en-GB" sz="800" dirty="0">
                <a:solidFill>
                  <a:srgbClr val="000000"/>
                </a:solidFill>
                <a:latin typeface="Effra Light"/>
              </a:rPr>
              <a:t>Maternity leave is triggered by childbirth. If your baby is born early your maternity leave will therefore start immediately. </a:t>
            </a:r>
          </a:p>
          <a:p>
            <a:r>
              <a:rPr lang="en-GB" sz="800" b="1" dirty="0">
                <a:solidFill>
                  <a:srgbClr val="000000"/>
                </a:solidFill>
                <a:latin typeface="Effra"/>
              </a:rPr>
              <a:t>When I return to work, I want to change my hours of work. What do I need to do?</a:t>
            </a:r>
            <a:endParaRPr lang="en-GB" sz="800" dirty="0">
              <a:solidFill>
                <a:srgbClr val="000000"/>
              </a:solidFill>
              <a:latin typeface="Effra"/>
            </a:endParaRPr>
          </a:p>
          <a:p>
            <a:r>
              <a:rPr lang="en-GB" sz="800" dirty="0">
                <a:solidFill>
                  <a:srgbClr val="000000"/>
                </a:solidFill>
                <a:latin typeface="Effra Light"/>
              </a:rPr>
              <a:t>You can make a flexible working request prior to your return to work under our Flexible Working Policy. You can discuss your plans with your manager at any time. See </a:t>
            </a:r>
            <a:r>
              <a:rPr lang="en-GB" sz="800" dirty="0">
                <a:solidFill>
                  <a:srgbClr val="000000"/>
                </a:solidFill>
                <a:latin typeface="Effra"/>
              </a:rPr>
              <a:t>http://documents.manchester.ac.uk/DocuInfo.aspx?DocID=9</a:t>
            </a:r>
          </a:p>
          <a:p>
            <a:r>
              <a:rPr lang="en-GB" sz="800" b="1" dirty="0">
                <a:solidFill>
                  <a:srgbClr val="000000"/>
                </a:solidFill>
                <a:latin typeface="Effra"/>
              </a:rPr>
              <a:t>Can I take holiday during my maternity leave?</a:t>
            </a:r>
            <a:endParaRPr lang="en-GB" sz="800" dirty="0">
              <a:solidFill>
                <a:srgbClr val="000000"/>
              </a:solidFill>
              <a:latin typeface="Effra"/>
            </a:endParaRPr>
          </a:p>
          <a:p>
            <a:r>
              <a:rPr lang="en-GB" sz="800" dirty="0">
                <a:solidFill>
                  <a:srgbClr val="000000"/>
                </a:solidFill>
                <a:latin typeface="Effra Light"/>
              </a:rPr>
              <a:t>All holiday must be taken outside of the maternity leave period. It is not possible to be on maternity leave and holiday at the same time. Holiday can be taken immediately before or after maternity leave. </a:t>
            </a:r>
          </a:p>
          <a:p>
            <a:r>
              <a:rPr lang="en-GB" sz="800" b="1" dirty="0">
                <a:solidFill>
                  <a:srgbClr val="000000"/>
                </a:solidFill>
                <a:latin typeface="Effra"/>
              </a:rPr>
              <a:t>Can I carry holiday forward into next year?</a:t>
            </a:r>
            <a:endParaRPr lang="en-GB" sz="800" dirty="0">
              <a:solidFill>
                <a:srgbClr val="000000"/>
              </a:solidFill>
              <a:latin typeface="Effra"/>
            </a:endParaRPr>
          </a:p>
          <a:p>
            <a:r>
              <a:rPr lang="en-GB" sz="800" dirty="0">
                <a:solidFill>
                  <a:srgbClr val="000000"/>
                </a:solidFill>
                <a:latin typeface="Effra Light"/>
              </a:rPr>
              <a:t>In most cases there should be sufficient time leading up to the leave period to effectively plan the use of holiday in advance of the maternity leave period. The University allows up to one week’s holiday to be carried over into the next holiday year. </a:t>
            </a:r>
          </a:p>
          <a:p>
            <a:r>
              <a:rPr lang="en-GB" sz="800" b="1" dirty="0">
                <a:solidFill>
                  <a:srgbClr val="000000"/>
                </a:solidFill>
                <a:latin typeface="Effra"/>
              </a:rPr>
              <a:t>What happens to my pension contributions when I am on maternity leave?</a:t>
            </a:r>
            <a:endParaRPr lang="en-GB" sz="800" dirty="0">
              <a:solidFill>
                <a:srgbClr val="000000"/>
              </a:solidFill>
              <a:latin typeface="Effra"/>
            </a:endParaRPr>
          </a:p>
          <a:p>
            <a:r>
              <a:rPr lang="en-GB" sz="800" dirty="0">
                <a:solidFill>
                  <a:srgbClr val="000000"/>
                </a:solidFill>
                <a:latin typeface="Effra Light"/>
              </a:rPr>
              <a:t>There are different rules for different pension schemes. For more information please contact your scheme provider or a member of the pensions team who will be able to provide more information </a:t>
            </a:r>
          </a:p>
          <a:p>
            <a:r>
              <a:rPr lang="en-GB" sz="800" b="1" dirty="0">
                <a:solidFill>
                  <a:srgbClr val="000000"/>
                </a:solidFill>
                <a:latin typeface="Effra"/>
              </a:rPr>
              <a:t>Can my manager ask me to come into work during my maternity leave? If so, do I have to agree? </a:t>
            </a:r>
            <a:endParaRPr lang="en-GB" sz="800" dirty="0">
              <a:solidFill>
                <a:srgbClr val="000000"/>
              </a:solidFill>
              <a:latin typeface="Effra"/>
            </a:endParaRPr>
          </a:p>
          <a:p>
            <a:r>
              <a:rPr lang="en-GB" sz="800" dirty="0">
                <a:solidFill>
                  <a:srgbClr val="000000"/>
                </a:solidFill>
                <a:latin typeface="Effra Light"/>
              </a:rPr>
              <a:t>The University, as an employer, is allowed to make reasonable contact with employees whilst they are on maternity leave. You are not obliged to do any work or attend any work related events during maternity leave, however if you and your manager both agree, then you can work up to a total of 10 days during your leave. These are called ‘Keeping in Touch’ days. </a:t>
            </a:r>
          </a:p>
          <a:p>
            <a:r>
              <a:rPr lang="en-GB" sz="800" b="1" dirty="0">
                <a:solidFill>
                  <a:srgbClr val="000000"/>
                </a:solidFill>
                <a:latin typeface="Effra"/>
              </a:rPr>
              <a:t>Do I have to agree in advance if I want to come to work for a Keeping in Touch Day? </a:t>
            </a:r>
            <a:endParaRPr lang="en-GB" sz="800" dirty="0">
              <a:solidFill>
                <a:srgbClr val="000000"/>
              </a:solidFill>
              <a:latin typeface="Effra"/>
            </a:endParaRPr>
          </a:p>
          <a:p>
            <a:r>
              <a:rPr lang="en-GB" sz="800" dirty="0">
                <a:solidFill>
                  <a:srgbClr val="000000"/>
                </a:solidFill>
                <a:latin typeface="Effra Light"/>
              </a:rPr>
              <a:t>Yes, you and your manager should agree in advance when you are going to attend work for one of your Keeping in Touch Days to allow both parties to make any necessary arrangements. </a:t>
            </a:r>
          </a:p>
          <a:p>
            <a:r>
              <a:rPr lang="en-GB" sz="800" b="1" dirty="0">
                <a:solidFill>
                  <a:srgbClr val="000000"/>
                </a:solidFill>
                <a:latin typeface="Effra"/>
              </a:rPr>
              <a:t>If I attend work for half a day or less, is this classed as one of my Keeping in Touch Days? </a:t>
            </a:r>
            <a:endParaRPr lang="en-GB" sz="800" dirty="0">
              <a:solidFill>
                <a:srgbClr val="000000"/>
              </a:solidFill>
              <a:latin typeface="Effra"/>
            </a:endParaRPr>
          </a:p>
          <a:p>
            <a:r>
              <a:rPr lang="en-GB" sz="800" dirty="0">
                <a:solidFill>
                  <a:srgbClr val="000000"/>
                </a:solidFill>
                <a:latin typeface="Effra Light"/>
              </a:rPr>
              <a:t>Yes, as soon as you start work, even if it is for only a few hours, this is counted as one of your 10 KIT days. The number of hours that you attend work can be up to the maximum of the full time equivalent. </a:t>
            </a:r>
          </a:p>
          <a:p>
            <a:r>
              <a:rPr lang="en-GB" sz="800" b="1" dirty="0">
                <a:solidFill>
                  <a:srgbClr val="000000"/>
                </a:solidFill>
                <a:latin typeface="Effra"/>
              </a:rPr>
              <a:t>Will I be placed at a disadvantage on my return if I don’t come into work prior to the end of my maternity leave? </a:t>
            </a:r>
            <a:endParaRPr lang="en-GB" sz="800" dirty="0">
              <a:solidFill>
                <a:srgbClr val="000000"/>
              </a:solidFill>
              <a:latin typeface="Effra"/>
            </a:endParaRPr>
          </a:p>
          <a:p>
            <a:r>
              <a:rPr lang="en-GB" sz="800" dirty="0">
                <a:solidFill>
                  <a:srgbClr val="000000"/>
                </a:solidFill>
                <a:latin typeface="Effra Light"/>
              </a:rPr>
              <a:t>Employees are encouraged to make use of KIT days as a positive way to keep in contact with developments in their workplace. As work during maternity leave may only take place with the agreement of both parties, you will not be at any disadvantage regarding the options you choose about KIT days. </a:t>
            </a:r>
          </a:p>
          <a:p>
            <a:r>
              <a:rPr lang="en-GB" sz="800" b="1" dirty="0">
                <a:solidFill>
                  <a:srgbClr val="000000"/>
                </a:solidFill>
                <a:latin typeface="Effra"/>
              </a:rPr>
              <a:t>I have been asked to be an external examiner for another University; can I use a Keeping in Touch Day to undertake this work? </a:t>
            </a:r>
            <a:endParaRPr lang="en-GB" sz="800" dirty="0">
              <a:solidFill>
                <a:srgbClr val="000000"/>
              </a:solidFill>
              <a:latin typeface="Effra"/>
            </a:endParaRPr>
          </a:p>
          <a:p>
            <a:r>
              <a:rPr lang="en-GB" sz="800" dirty="0">
                <a:solidFill>
                  <a:srgbClr val="000000"/>
                </a:solidFill>
                <a:latin typeface="Effra Light"/>
              </a:rPr>
              <a:t>No, because this is paid work for another employer and will therefore impact upon your maternity arrangements. </a:t>
            </a:r>
          </a:p>
          <a:p>
            <a:r>
              <a:rPr lang="en-GB" sz="800" b="1" dirty="0">
                <a:solidFill>
                  <a:srgbClr val="000000"/>
                </a:solidFill>
                <a:latin typeface="Effra"/>
              </a:rPr>
              <a:t>What type of work will I be expected to undertake whilst in work on a Keeping in Touch Day? </a:t>
            </a:r>
            <a:endParaRPr lang="en-GB" sz="800" dirty="0">
              <a:solidFill>
                <a:srgbClr val="000000"/>
              </a:solidFill>
              <a:latin typeface="Effra"/>
            </a:endParaRPr>
          </a:p>
          <a:p>
            <a:r>
              <a:rPr lang="en-GB" sz="800" dirty="0">
                <a:solidFill>
                  <a:srgbClr val="000000"/>
                </a:solidFill>
                <a:latin typeface="Effra Light"/>
              </a:rPr>
              <a:t>The purpose of these days is to allow you to be kept informed and up to date on developments within your own workplace or within the University. This may include attending a conference, undertaking training or a team event.</a:t>
            </a:r>
          </a:p>
          <a:p>
            <a:r>
              <a:rPr lang="en-GB" sz="800" b="1" dirty="0">
                <a:solidFill>
                  <a:srgbClr val="000000"/>
                </a:solidFill>
                <a:latin typeface="Effra"/>
              </a:rPr>
              <a:t>How else can I keep in touch during my maternity leave?</a:t>
            </a:r>
            <a:endParaRPr lang="en-GB" sz="800" dirty="0">
              <a:solidFill>
                <a:srgbClr val="000000"/>
              </a:solidFill>
              <a:latin typeface="Effra"/>
            </a:endParaRPr>
          </a:p>
          <a:p>
            <a:r>
              <a:rPr lang="en-GB" sz="800" dirty="0">
                <a:solidFill>
                  <a:srgbClr val="000000"/>
                </a:solidFill>
                <a:latin typeface="Effra Light"/>
              </a:rPr>
              <a:t>The University encourages managers and employees to discuss this prior to the start of maternity leave. Ultimately, it is up to you how you want to be updated about work matters. Some employees want a regular update, others would prefer no contact at all. </a:t>
            </a:r>
            <a:endParaRPr lang="en-GB" sz="800" dirty="0"/>
          </a:p>
        </p:txBody>
      </p:sp>
      <p:pic>
        <p:nvPicPr>
          <p:cNvPr id="7" name="Picture 6">
            <a:extLst>
              <a:ext uri="{FF2B5EF4-FFF2-40B4-BE49-F238E27FC236}">
                <a16:creationId xmlns:a16="http://schemas.microsoft.com/office/drawing/2014/main" id="{6935D88D-40F6-24ED-0B75-1FB7079811E4}"/>
              </a:ext>
            </a:extLst>
          </p:cNvPr>
          <p:cNvPicPr>
            <a:picLocks noChangeAspect="1"/>
          </p:cNvPicPr>
          <p:nvPr/>
        </p:nvPicPr>
        <p:blipFill>
          <a:blip r:embed="rId3"/>
          <a:stretch>
            <a:fillRect/>
          </a:stretch>
        </p:blipFill>
        <p:spPr>
          <a:xfrm>
            <a:off x="1376857" y="0"/>
            <a:ext cx="9259612" cy="5015985"/>
          </a:xfrm>
          <a:prstGeom prst="rect">
            <a:avLst/>
          </a:prstGeom>
        </p:spPr>
      </p:pic>
      <p:sp>
        <p:nvSpPr>
          <p:cNvPr id="14" name="Rectangle 13">
            <a:extLst>
              <a:ext uri="{FF2B5EF4-FFF2-40B4-BE49-F238E27FC236}">
                <a16:creationId xmlns:a16="http://schemas.microsoft.com/office/drawing/2014/main" id="{3FA57078-913D-9496-E205-8AA37019C347}"/>
              </a:ext>
            </a:extLst>
          </p:cNvPr>
          <p:cNvSpPr/>
          <p:nvPr/>
        </p:nvSpPr>
        <p:spPr>
          <a:xfrm>
            <a:off x="157655" y="3111063"/>
            <a:ext cx="7767145" cy="3605048"/>
          </a:xfrm>
          <a:prstGeom prst="rect">
            <a:avLst/>
          </a:prstGeom>
          <a:solidFill>
            <a:schemeClr val="accent5"/>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B1B687C3-4950-8168-0ACA-05E82A2189D8}"/>
              </a:ext>
            </a:extLst>
          </p:cNvPr>
          <p:cNvPicPr>
            <a:picLocks noChangeAspect="1"/>
          </p:cNvPicPr>
          <p:nvPr/>
        </p:nvPicPr>
        <p:blipFill rotWithShape="1">
          <a:blip r:embed="rId4"/>
          <a:srcRect l="1183" r="912" b="2398"/>
          <a:stretch/>
        </p:blipFill>
        <p:spPr>
          <a:xfrm>
            <a:off x="231228" y="3191993"/>
            <a:ext cx="7609490" cy="3422164"/>
          </a:xfrm>
          <a:prstGeom prst="rect">
            <a:avLst/>
          </a:prstGeom>
        </p:spPr>
      </p:pic>
      <p:sp>
        <p:nvSpPr>
          <p:cNvPr id="16" name="Rectangle 15">
            <a:extLst>
              <a:ext uri="{FF2B5EF4-FFF2-40B4-BE49-F238E27FC236}">
                <a16:creationId xmlns:a16="http://schemas.microsoft.com/office/drawing/2014/main" id="{5ABA17DE-4FEB-2B31-940D-80D42EAC77E9}"/>
              </a:ext>
            </a:extLst>
          </p:cNvPr>
          <p:cNvSpPr/>
          <p:nvPr/>
        </p:nvSpPr>
        <p:spPr>
          <a:xfrm>
            <a:off x="4939862" y="3191993"/>
            <a:ext cx="2900856" cy="633773"/>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B89473DA-0FDA-3B1E-ADD8-DE14921A00A0}"/>
              </a:ext>
            </a:extLst>
          </p:cNvPr>
          <p:cNvSpPr/>
          <p:nvPr/>
        </p:nvSpPr>
        <p:spPr>
          <a:xfrm>
            <a:off x="4939862" y="6074979"/>
            <a:ext cx="2900856" cy="539178"/>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135323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642257" y="369454"/>
            <a:ext cx="10493830" cy="637309"/>
          </a:xfrm>
        </p:spPr>
        <p:txBody>
          <a:bodyPr>
            <a:normAutofit/>
          </a:bodyPr>
          <a:lstStyle/>
          <a:p>
            <a:r>
              <a:rPr lang="en-GB" sz="3200" dirty="0"/>
              <a:t>Results of measurements at CLF, RAL</a:t>
            </a:r>
          </a:p>
        </p:txBody>
      </p:sp>
      <p:sp>
        <p:nvSpPr>
          <p:cNvPr id="6" name="Rectangle 5"/>
          <p:cNvSpPr/>
          <p:nvPr/>
        </p:nvSpPr>
        <p:spPr>
          <a:xfrm>
            <a:off x="3048000" y="-17669083"/>
            <a:ext cx="6096000" cy="8956298"/>
          </a:xfrm>
          <a:prstGeom prst="rect">
            <a:avLst/>
          </a:prstGeom>
        </p:spPr>
        <p:txBody>
          <a:bodyPr>
            <a:spAutoFit/>
          </a:bodyPr>
          <a:lstStyle/>
          <a:p>
            <a:r>
              <a:rPr lang="en-GB" sz="800" b="1" dirty="0">
                <a:solidFill>
                  <a:srgbClr val="000000"/>
                </a:solidFill>
                <a:latin typeface="Effra"/>
              </a:rPr>
              <a:t>What happens if I am sick during my pregnancy?</a:t>
            </a:r>
            <a:endParaRPr lang="en-GB" sz="800" dirty="0">
              <a:solidFill>
                <a:srgbClr val="000000"/>
              </a:solidFill>
              <a:latin typeface="Effra"/>
            </a:endParaRPr>
          </a:p>
          <a:p>
            <a:r>
              <a:rPr lang="en-GB" sz="800" dirty="0">
                <a:solidFill>
                  <a:srgbClr val="000000"/>
                </a:solidFill>
                <a:latin typeface="Effra Light"/>
              </a:rPr>
              <a:t>If you are absent from work due to pregnancy related reasons you need to follow the normal process for advising your manager and providing Fit Notes if applicable. If you are absent for pregnancy related reasons within four weeks of your expected week of childbirth, your maternity leave will automatically commence. </a:t>
            </a:r>
          </a:p>
          <a:p>
            <a:r>
              <a:rPr lang="en-GB" sz="800" b="1" dirty="0">
                <a:solidFill>
                  <a:srgbClr val="000000"/>
                </a:solidFill>
                <a:latin typeface="Effra"/>
              </a:rPr>
              <a:t>What is the current rate of Statutory Maternity Pay?</a:t>
            </a:r>
            <a:endParaRPr lang="en-GB" sz="800" dirty="0">
              <a:solidFill>
                <a:srgbClr val="000000"/>
              </a:solidFill>
              <a:latin typeface="Effra"/>
            </a:endParaRPr>
          </a:p>
          <a:p>
            <a:r>
              <a:rPr lang="en-GB" sz="800" dirty="0">
                <a:solidFill>
                  <a:srgbClr val="000000"/>
                </a:solidFill>
                <a:latin typeface="Effra Light"/>
              </a:rPr>
              <a:t>The government sets this annually. You can find out on </a:t>
            </a:r>
            <a:r>
              <a:rPr lang="en-GB" sz="800" dirty="0">
                <a:solidFill>
                  <a:srgbClr val="000000"/>
                </a:solidFill>
                <a:latin typeface="Effra"/>
              </a:rPr>
              <a:t>www.gov.uk </a:t>
            </a:r>
          </a:p>
          <a:p>
            <a:r>
              <a:rPr lang="en-GB" sz="800" b="1" dirty="0">
                <a:solidFill>
                  <a:srgbClr val="000000"/>
                </a:solidFill>
                <a:latin typeface="Effra"/>
              </a:rPr>
              <a:t>I am on a fixed term contract. How does that affect my entitlements?</a:t>
            </a:r>
            <a:endParaRPr lang="en-GB" sz="800" dirty="0">
              <a:solidFill>
                <a:srgbClr val="000000"/>
              </a:solidFill>
              <a:latin typeface="Effra"/>
            </a:endParaRPr>
          </a:p>
          <a:p>
            <a:r>
              <a:rPr lang="en-GB" sz="800" dirty="0">
                <a:solidFill>
                  <a:srgbClr val="000000"/>
                </a:solidFill>
                <a:latin typeface="Effra Light"/>
              </a:rPr>
              <a:t>You will have the same entitlements to pay and leave providing you meet the qualifying criteria. If your fixed term contract ends during your maternity leave and is not renewed, the entitlement to the enhanced University maternity pay will cease but SMP will continue to be paid. </a:t>
            </a:r>
          </a:p>
          <a:p>
            <a:r>
              <a:rPr lang="en-GB" sz="800" b="1" dirty="0">
                <a:solidFill>
                  <a:srgbClr val="000000"/>
                </a:solidFill>
                <a:latin typeface="Effra"/>
              </a:rPr>
              <a:t>How does the University maternity entitlement differ from the statutory one?</a:t>
            </a:r>
            <a:endParaRPr lang="en-GB" sz="800" dirty="0">
              <a:solidFill>
                <a:srgbClr val="000000"/>
              </a:solidFill>
              <a:latin typeface="Effra"/>
            </a:endParaRPr>
          </a:p>
          <a:p>
            <a:r>
              <a:rPr lang="en-GB" sz="800" dirty="0">
                <a:solidFill>
                  <a:srgbClr val="000000"/>
                </a:solidFill>
                <a:latin typeface="Effra Light"/>
              </a:rPr>
              <a:t>The University offers enhanced maternity pay to eligible employees, based on length of service. The current entitlements are set out in the Maternity Policy and in this guidance. </a:t>
            </a:r>
          </a:p>
          <a:p>
            <a:r>
              <a:rPr lang="en-GB" sz="800" b="1" dirty="0">
                <a:solidFill>
                  <a:srgbClr val="000000"/>
                </a:solidFill>
                <a:latin typeface="Effra"/>
              </a:rPr>
              <a:t>What happens if I choose not to return to work after my maternity leave?</a:t>
            </a:r>
            <a:endParaRPr lang="en-GB" sz="800" dirty="0">
              <a:solidFill>
                <a:srgbClr val="000000"/>
              </a:solidFill>
              <a:latin typeface="Effra"/>
            </a:endParaRPr>
          </a:p>
          <a:p>
            <a:r>
              <a:rPr lang="en-GB" sz="800" dirty="0">
                <a:solidFill>
                  <a:srgbClr val="000000"/>
                </a:solidFill>
                <a:latin typeface="Effra Light"/>
              </a:rPr>
              <a:t>If you decide not to return to work, you will need to provide written notice in accordance with your contract of employment. If you have received enhanced University maternity pay but do not return to work for at least three months, you will be required to repay the difference between the enhanced payments and SMP. </a:t>
            </a:r>
          </a:p>
          <a:p>
            <a:r>
              <a:rPr lang="en-GB" sz="800" b="1" dirty="0">
                <a:solidFill>
                  <a:srgbClr val="000000"/>
                </a:solidFill>
                <a:latin typeface="Effra"/>
              </a:rPr>
              <a:t>Do I still accrue holiday while I am on maternity leave?</a:t>
            </a:r>
            <a:endParaRPr lang="en-GB" sz="800" dirty="0">
              <a:solidFill>
                <a:srgbClr val="000000"/>
              </a:solidFill>
              <a:latin typeface="Effra"/>
            </a:endParaRPr>
          </a:p>
          <a:p>
            <a:r>
              <a:rPr lang="en-GB" sz="800" dirty="0">
                <a:solidFill>
                  <a:srgbClr val="000000"/>
                </a:solidFill>
                <a:latin typeface="Effra Light"/>
              </a:rPr>
              <a:t>Yes. Your holiday will still accrue as normal. </a:t>
            </a:r>
          </a:p>
          <a:p>
            <a:r>
              <a:rPr lang="en-GB" sz="800" b="1" dirty="0">
                <a:solidFill>
                  <a:srgbClr val="000000"/>
                </a:solidFill>
                <a:latin typeface="Effra"/>
              </a:rPr>
              <a:t>When can I start my maternity leave?</a:t>
            </a:r>
            <a:endParaRPr lang="en-GB" sz="800" dirty="0">
              <a:solidFill>
                <a:srgbClr val="000000"/>
              </a:solidFill>
              <a:latin typeface="Effra"/>
            </a:endParaRPr>
          </a:p>
          <a:p>
            <a:r>
              <a:rPr lang="en-GB" sz="800" dirty="0">
                <a:solidFill>
                  <a:srgbClr val="000000"/>
                </a:solidFill>
                <a:latin typeface="Effra Light"/>
              </a:rPr>
              <a:t>You can begin your maternity leave on any date after the 11th week before your expected week of childbirth. Your midwife will confirm your expected week of childbirth on the MATB1 form around your 20th week of pregnancy. </a:t>
            </a:r>
          </a:p>
          <a:p>
            <a:r>
              <a:rPr lang="en-GB" sz="800" b="1" dirty="0">
                <a:solidFill>
                  <a:srgbClr val="000000"/>
                </a:solidFill>
                <a:latin typeface="Effra"/>
              </a:rPr>
              <a:t>What happens to my job while I am on leave?</a:t>
            </a:r>
            <a:endParaRPr lang="en-GB" sz="800" dirty="0">
              <a:solidFill>
                <a:srgbClr val="000000"/>
              </a:solidFill>
              <a:latin typeface="Effra"/>
            </a:endParaRPr>
          </a:p>
          <a:p>
            <a:r>
              <a:rPr lang="en-GB" sz="800" dirty="0">
                <a:solidFill>
                  <a:srgbClr val="000000"/>
                </a:solidFill>
                <a:latin typeface="Effra Light"/>
              </a:rPr>
              <a:t>Managers have various options. They may choose to bring in temporary cover or seek to manage the duties via secondments or redistribution of work with other team members. Your manager will discuss this with you. However your job is covered in your absence, you have the right to return to it, or a similar role with comparable terms and conditions. </a:t>
            </a:r>
          </a:p>
          <a:p>
            <a:r>
              <a:rPr lang="en-GB" sz="800" b="1" dirty="0">
                <a:solidFill>
                  <a:srgbClr val="000000"/>
                </a:solidFill>
                <a:latin typeface="Effra"/>
              </a:rPr>
              <a:t>What if I want to change my return date once my leave commences? </a:t>
            </a:r>
            <a:endParaRPr lang="en-GB" sz="800" dirty="0">
              <a:solidFill>
                <a:srgbClr val="000000"/>
              </a:solidFill>
              <a:latin typeface="Effra"/>
            </a:endParaRPr>
          </a:p>
          <a:p>
            <a:r>
              <a:rPr lang="en-GB" sz="800" dirty="0">
                <a:solidFill>
                  <a:srgbClr val="000000"/>
                </a:solidFill>
                <a:latin typeface="Effra Light"/>
              </a:rPr>
              <a:t>We will write to you to confirm the latest date you are expected to return to work after your maternity leave. This will be at the end of the 52nd week. If you want to return sooner than this date then please confirm this in writing, at least 28 days before the date you intend to return to work. If you would like to return later, for example by taking parental additional leave, please notify your manager in writing of your request. </a:t>
            </a:r>
          </a:p>
          <a:p>
            <a:r>
              <a:rPr lang="en-GB" sz="800" b="1" dirty="0">
                <a:solidFill>
                  <a:srgbClr val="000000"/>
                </a:solidFill>
                <a:latin typeface="Effra"/>
              </a:rPr>
              <a:t>I gave a date that I would like to start my maternity leave, but now I want to change it. Can I do that?</a:t>
            </a:r>
            <a:endParaRPr lang="en-GB" sz="800" dirty="0">
              <a:solidFill>
                <a:srgbClr val="000000"/>
              </a:solidFill>
              <a:latin typeface="Effra"/>
            </a:endParaRPr>
          </a:p>
          <a:p>
            <a:r>
              <a:rPr lang="en-GB" sz="800" dirty="0">
                <a:solidFill>
                  <a:srgbClr val="000000"/>
                </a:solidFill>
                <a:latin typeface="Effra Light"/>
              </a:rPr>
              <a:t>Yes. You are required to tell us in writing at least 28 days prior to the new date. </a:t>
            </a:r>
          </a:p>
          <a:p>
            <a:r>
              <a:rPr lang="en-GB" sz="800" b="1" dirty="0">
                <a:solidFill>
                  <a:srgbClr val="000000"/>
                </a:solidFill>
                <a:latin typeface="Effra"/>
              </a:rPr>
              <a:t>Can I return to work on a phased basis?</a:t>
            </a:r>
            <a:endParaRPr lang="en-GB" sz="800" dirty="0">
              <a:solidFill>
                <a:srgbClr val="000000"/>
              </a:solidFill>
              <a:latin typeface="Effra"/>
            </a:endParaRPr>
          </a:p>
          <a:p>
            <a:r>
              <a:rPr lang="en-GB" sz="800" dirty="0">
                <a:solidFill>
                  <a:srgbClr val="000000"/>
                </a:solidFill>
                <a:latin typeface="Effra Light"/>
              </a:rPr>
              <a:t>This may be possible depending on operational requirements. Please discuss this with your manager. </a:t>
            </a:r>
          </a:p>
          <a:p>
            <a:r>
              <a:rPr lang="en-GB" sz="800" b="1" dirty="0">
                <a:solidFill>
                  <a:srgbClr val="000000"/>
                </a:solidFill>
                <a:latin typeface="Effra"/>
              </a:rPr>
              <a:t>What happens to my maternity leave if my baby is born early?</a:t>
            </a:r>
            <a:endParaRPr lang="en-GB" sz="800" dirty="0">
              <a:solidFill>
                <a:srgbClr val="000000"/>
              </a:solidFill>
              <a:latin typeface="Effra"/>
            </a:endParaRPr>
          </a:p>
          <a:p>
            <a:r>
              <a:rPr lang="en-GB" sz="800" dirty="0">
                <a:solidFill>
                  <a:srgbClr val="000000"/>
                </a:solidFill>
                <a:latin typeface="Effra Light"/>
              </a:rPr>
              <a:t>Maternity leave is triggered by childbirth. If your baby is born early your maternity leave will therefore start immediately. </a:t>
            </a:r>
          </a:p>
          <a:p>
            <a:r>
              <a:rPr lang="en-GB" sz="800" b="1" dirty="0">
                <a:solidFill>
                  <a:srgbClr val="000000"/>
                </a:solidFill>
                <a:latin typeface="Effra"/>
              </a:rPr>
              <a:t>When I return to work, I want to change my hours of work. What do I need to do?</a:t>
            </a:r>
            <a:endParaRPr lang="en-GB" sz="800" dirty="0">
              <a:solidFill>
                <a:srgbClr val="000000"/>
              </a:solidFill>
              <a:latin typeface="Effra"/>
            </a:endParaRPr>
          </a:p>
          <a:p>
            <a:r>
              <a:rPr lang="en-GB" sz="800" dirty="0">
                <a:solidFill>
                  <a:srgbClr val="000000"/>
                </a:solidFill>
                <a:latin typeface="Effra Light"/>
              </a:rPr>
              <a:t>You can make a flexible working request prior to your return to work under our Flexible Working Policy. You can discuss your plans with your manager at any time. See </a:t>
            </a:r>
            <a:r>
              <a:rPr lang="en-GB" sz="800" dirty="0">
                <a:solidFill>
                  <a:srgbClr val="000000"/>
                </a:solidFill>
                <a:latin typeface="Effra"/>
              </a:rPr>
              <a:t>http://documents.manchester.ac.uk/DocuInfo.aspx?DocID=9</a:t>
            </a:r>
          </a:p>
          <a:p>
            <a:r>
              <a:rPr lang="en-GB" sz="800" b="1" dirty="0">
                <a:solidFill>
                  <a:srgbClr val="000000"/>
                </a:solidFill>
                <a:latin typeface="Effra"/>
              </a:rPr>
              <a:t>Can I take holiday during my maternity leave?</a:t>
            </a:r>
            <a:endParaRPr lang="en-GB" sz="800" dirty="0">
              <a:solidFill>
                <a:srgbClr val="000000"/>
              </a:solidFill>
              <a:latin typeface="Effra"/>
            </a:endParaRPr>
          </a:p>
          <a:p>
            <a:r>
              <a:rPr lang="en-GB" sz="800" dirty="0">
                <a:solidFill>
                  <a:srgbClr val="000000"/>
                </a:solidFill>
                <a:latin typeface="Effra Light"/>
              </a:rPr>
              <a:t>All holiday must be taken outside of the maternity leave period. It is not possible to be on maternity leave and holiday at the same time. Holiday can be taken immediately before or after maternity leave. </a:t>
            </a:r>
          </a:p>
          <a:p>
            <a:r>
              <a:rPr lang="en-GB" sz="800" b="1" dirty="0">
                <a:solidFill>
                  <a:srgbClr val="000000"/>
                </a:solidFill>
                <a:latin typeface="Effra"/>
              </a:rPr>
              <a:t>Can I carry holiday forward into next year?</a:t>
            </a:r>
            <a:endParaRPr lang="en-GB" sz="800" dirty="0">
              <a:solidFill>
                <a:srgbClr val="000000"/>
              </a:solidFill>
              <a:latin typeface="Effra"/>
            </a:endParaRPr>
          </a:p>
          <a:p>
            <a:r>
              <a:rPr lang="en-GB" sz="800" dirty="0">
                <a:solidFill>
                  <a:srgbClr val="000000"/>
                </a:solidFill>
                <a:latin typeface="Effra Light"/>
              </a:rPr>
              <a:t>In most cases there should be sufficient time leading up to the leave period to effectively plan the use of holiday in advance of the maternity leave period. The University allows up to one week’s holiday to be carried over into the next holiday year. </a:t>
            </a:r>
          </a:p>
          <a:p>
            <a:r>
              <a:rPr lang="en-GB" sz="800" b="1" dirty="0">
                <a:solidFill>
                  <a:srgbClr val="000000"/>
                </a:solidFill>
                <a:latin typeface="Effra"/>
              </a:rPr>
              <a:t>What happens to my pension contributions when I am on maternity leave?</a:t>
            </a:r>
            <a:endParaRPr lang="en-GB" sz="800" dirty="0">
              <a:solidFill>
                <a:srgbClr val="000000"/>
              </a:solidFill>
              <a:latin typeface="Effra"/>
            </a:endParaRPr>
          </a:p>
          <a:p>
            <a:r>
              <a:rPr lang="en-GB" sz="800" dirty="0">
                <a:solidFill>
                  <a:srgbClr val="000000"/>
                </a:solidFill>
                <a:latin typeface="Effra Light"/>
              </a:rPr>
              <a:t>There are different rules for different pension schemes. For more information please contact your scheme provider or a member of the pensions team who will be able to provide more information </a:t>
            </a:r>
          </a:p>
          <a:p>
            <a:r>
              <a:rPr lang="en-GB" sz="800" b="1" dirty="0">
                <a:solidFill>
                  <a:srgbClr val="000000"/>
                </a:solidFill>
                <a:latin typeface="Effra"/>
              </a:rPr>
              <a:t>Can my manager ask me to come into work during my maternity leave? If so, do I have to agree? </a:t>
            </a:r>
            <a:endParaRPr lang="en-GB" sz="800" dirty="0">
              <a:solidFill>
                <a:srgbClr val="000000"/>
              </a:solidFill>
              <a:latin typeface="Effra"/>
            </a:endParaRPr>
          </a:p>
          <a:p>
            <a:r>
              <a:rPr lang="en-GB" sz="800" dirty="0">
                <a:solidFill>
                  <a:srgbClr val="000000"/>
                </a:solidFill>
                <a:latin typeface="Effra Light"/>
              </a:rPr>
              <a:t>The University, as an employer, is allowed to make reasonable contact with employees whilst they are on maternity leave. You are not obliged to do any work or attend any work related events during maternity leave, however if you and your manager both agree, then you can work up to a total of 10 days during your leave. These are called ‘Keeping in Touch’ days. </a:t>
            </a:r>
          </a:p>
          <a:p>
            <a:r>
              <a:rPr lang="en-GB" sz="800" b="1" dirty="0">
                <a:solidFill>
                  <a:srgbClr val="000000"/>
                </a:solidFill>
                <a:latin typeface="Effra"/>
              </a:rPr>
              <a:t>Do I have to agree in advance if I want to come to work for a Keeping in Touch Day? </a:t>
            </a:r>
            <a:endParaRPr lang="en-GB" sz="800" dirty="0">
              <a:solidFill>
                <a:srgbClr val="000000"/>
              </a:solidFill>
              <a:latin typeface="Effra"/>
            </a:endParaRPr>
          </a:p>
          <a:p>
            <a:r>
              <a:rPr lang="en-GB" sz="800" dirty="0">
                <a:solidFill>
                  <a:srgbClr val="000000"/>
                </a:solidFill>
                <a:latin typeface="Effra Light"/>
              </a:rPr>
              <a:t>Yes, you and your manager should agree in advance when you are going to attend work for one of your Keeping in Touch Days to allow both parties to make any necessary arrangements. </a:t>
            </a:r>
          </a:p>
          <a:p>
            <a:r>
              <a:rPr lang="en-GB" sz="800" b="1" dirty="0">
                <a:solidFill>
                  <a:srgbClr val="000000"/>
                </a:solidFill>
                <a:latin typeface="Effra"/>
              </a:rPr>
              <a:t>If I attend work for half a day or less, is this classed as one of my Keeping in Touch Days? </a:t>
            </a:r>
            <a:endParaRPr lang="en-GB" sz="800" dirty="0">
              <a:solidFill>
                <a:srgbClr val="000000"/>
              </a:solidFill>
              <a:latin typeface="Effra"/>
            </a:endParaRPr>
          </a:p>
          <a:p>
            <a:r>
              <a:rPr lang="en-GB" sz="800" dirty="0">
                <a:solidFill>
                  <a:srgbClr val="000000"/>
                </a:solidFill>
                <a:latin typeface="Effra Light"/>
              </a:rPr>
              <a:t>Yes, as soon as you start work, even if it is for only a few hours, this is counted as one of your 10 KIT days. The number of hours that you attend work can be up to the maximum of the full time equivalent. </a:t>
            </a:r>
          </a:p>
          <a:p>
            <a:r>
              <a:rPr lang="en-GB" sz="800" b="1" dirty="0">
                <a:solidFill>
                  <a:srgbClr val="000000"/>
                </a:solidFill>
                <a:latin typeface="Effra"/>
              </a:rPr>
              <a:t>Will I be placed at a disadvantage on my return if I don’t come into work prior to the end of my maternity leave? </a:t>
            </a:r>
            <a:endParaRPr lang="en-GB" sz="800" dirty="0">
              <a:solidFill>
                <a:srgbClr val="000000"/>
              </a:solidFill>
              <a:latin typeface="Effra"/>
            </a:endParaRPr>
          </a:p>
          <a:p>
            <a:r>
              <a:rPr lang="en-GB" sz="800" dirty="0">
                <a:solidFill>
                  <a:srgbClr val="000000"/>
                </a:solidFill>
                <a:latin typeface="Effra Light"/>
              </a:rPr>
              <a:t>Employees are encouraged to make use of KIT days as a positive way to keep in contact with developments in their workplace. As work during maternity leave may only take place with the agreement of both parties, you will not be at any disadvantage regarding the options you choose about KIT days. </a:t>
            </a:r>
          </a:p>
          <a:p>
            <a:r>
              <a:rPr lang="en-GB" sz="800" b="1" dirty="0">
                <a:solidFill>
                  <a:srgbClr val="000000"/>
                </a:solidFill>
                <a:latin typeface="Effra"/>
              </a:rPr>
              <a:t>I have been asked to be an external examiner for another University; can I use a Keeping in Touch Day to undertake this work? </a:t>
            </a:r>
            <a:endParaRPr lang="en-GB" sz="800" dirty="0">
              <a:solidFill>
                <a:srgbClr val="000000"/>
              </a:solidFill>
              <a:latin typeface="Effra"/>
            </a:endParaRPr>
          </a:p>
          <a:p>
            <a:r>
              <a:rPr lang="en-GB" sz="800" dirty="0">
                <a:solidFill>
                  <a:srgbClr val="000000"/>
                </a:solidFill>
                <a:latin typeface="Effra Light"/>
              </a:rPr>
              <a:t>No, because this is paid work for another employer and will therefore impact upon your maternity arrangements. </a:t>
            </a:r>
          </a:p>
          <a:p>
            <a:r>
              <a:rPr lang="en-GB" sz="800" b="1" dirty="0">
                <a:solidFill>
                  <a:srgbClr val="000000"/>
                </a:solidFill>
                <a:latin typeface="Effra"/>
              </a:rPr>
              <a:t>What type of work will I be expected to undertake whilst in work on a Keeping in Touch Day? </a:t>
            </a:r>
            <a:endParaRPr lang="en-GB" sz="800" dirty="0">
              <a:solidFill>
                <a:srgbClr val="000000"/>
              </a:solidFill>
              <a:latin typeface="Effra"/>
            </a:endParaRPr>
          </a:p>
          <a:p>
            <a:r>
              <a:rPr lang="en-GB" sz="800" dirty="0">
                <a:solidFill>
                  <a:srgbClr val="000000"/>
                </a:solidFill>
                <a:latin typeface="Effra Light"/>
              </a:rPr>
              <a:t>The purpose of these days is to allow you to be kept informed and up to date on developments within your own workplace or within the University. This may include attending a conference, undertaking training or a team event.</a:t>
            </a:r>
          </a:p>
          <a:p>
            <a:r>
              <a:rPr lang="en-GB" sz="800" b="1" dirty="0">
                <a:solidFill>
                  <a:srgbClr val="000000"/>
                </a:solidFill>
                <a:latin typeface="Effra"/>
              </a:rPr>
              <a:t>How else can I keep in touch during my maternity leave?</a:t>
            </a:r>
            <a:endParaRPr lang="en-GB" sz="800" dirty="0">
              <a:solidFill>
                <a:srgbClr val="000000"/>
              </a:solidFill>
              <a:latin typeface="Effra"/>
            </a:endParaRPr>
          </a:p>
          <a:p>
            <a:r>
              <a:rPr lang="en-GB" sz="800" dirty="0">
                <a:solidFill>
                  <a:srgbClr val="000000"/>
                </a:solidFill>
                <a:latin typeface="Effra Light"/>
              </a:rPr>
              <a:t>The University encourages managers and employees to discuss this prior to the start of maternity leave. Ultimately, it is up to you how you want to be updated about work matters. Some employees want a regular update, others would prefer no contact at all. </a:t>
            </a:r>
            <a:endParaRPr lang="en-GB" sz="800" dirty="0"/>
          </a:p>
        </p:txBody>
      </p:sp>
      <mc:AlternateContent xmlns:mc="http://schemas.openxmlformats.org/markup-compatibility/2006">
        <mc:Choice xmlns:a14="http://schemas.microsoft.com/office/drawing/2010/main" Requires="a14">
          <p:sp>
            <p:nvSpPr>
              <p:cNvPr id="23" name="TextBox 22">
                <a:extLst>
                  <a:ext uri="{FF2B5EF4-FFF2-40B4-BE49-F238E27FC236}">
                    <a16:creationId xmlns:a16="http://schemas.microsoft.com/office/drawing/2014/main" id="{794846DA-F8AA-B74E-88BE-C9292324BF9D}"/>
                  </a:ext>
                </a:extLst>
              </p:cNvPr>
              <p:cNvSpPr txBox="1"/>
              <p:nvPr/>
            </p:nvSpPr>
            <p:spPr>
              <a:xfrm>
                <a:off x="642257" y="1227377"/>
                <a:ext cx="10109826" cy="738664"/>
              </a:xfrm>
              <a:prstGeom prst="rect">
                <a:avLst/>
              </a:prstGeom>
              <a:noFill/>
            </p:spPr>
            <p:txBody>
              <a:bodyPr wrap="square" rtlCol="0">
                <a:spAutoFit/>
              </a:bodyPr>
              <a:lstStyle/>
              <a:p>
                <a:r>
                  <a:rPr lang="en-US" sz="2200" dirty="0"/>
                  <a:t>Five irradiations performed with this setup and beam parameters</a:t>
                </a:r>
              </a:p>
              <a:p>
                <a:pPr lvl="1"/>
                <a:r>
                  <a:rPr lang="en-US" sz="2000" dirty="0"/>
                  <a:t>~ 600 J energies, three 15 </a:t>
                </a:r>
                <a14:m>
                  <m:oMath xmlns:m="http://schemas.openxmlformats.org/officeDocument/2006/math">
                    <m:r>
                      <a:rPr lang="en-US" sz="2000" i="1" smtClean="0">
                        <a:latin typeface="Cambria Math" panose="02040503050406030204" pitchFamily="18" charset="0"/>
                        <a:ea typeface="Cambria Math" panose="02040503050406030204" pitchFamily="18" charset="0"/>
                      </a:rPr>
                      <m:t>𝜇</m:t>
                    </m:r>
                    <m:r>
                      <a:rPr lang="en-GB" sz="2000" b="0" i="1" smtClean="0">
                        <a:latin typeface="Cambria Math" panose="02040503050406030204" pitchFamily="18" charset="0"/>
                        <a:ea typeface="Cambria Math" panose="02040503050406030204" pitchFamily="18" charset="0"/>
                      </a:rPr>
                      <m:t>𝑚</m:t>
                    </m:r>
                  </m:oMath>
                </a14:m>
                <a:r>
                  <a:rPr lang="en-US" sz="2000" dirty="0"/>
                  <a:t> Au &amp; one 1 </a:t>
                </a:r>
                <a14:m>
                  <m:oMath xmlns:m="http://schemas.openxmlformats.org/officeDocument/2006/math">
                    <m:r>
                      <a:rPr lang="en-US" sz="2000" i="1" smtClean="0">
                        <a:latin typeface="Cambria Math" panose="02040503050406030204" pitchFamily="18" charset="0"/>
                        <a:ea typeface="Cambria Math" panose="02040503050406030204" pitchFamily="18" charset="0"/>
                      </a:rPr>
                      <m:t>𝜇</m:t>
                    </m:r>
                    <m:r>
                      <a:rPr lang="en-GB" sz="2000" b="0" i="1" smtClean="0">
                        <a:latin typeface="Cambria Math" panose="02040503050406030204" pitchFamily="18" charset="0"/>
                        <a:ea typeface="Cambria Math" panose="02040503050406030204" pitchFamily="18" charset="0"/>
                      </a:rPr>
                      <m:t>𝑚</m:t>
                    </m:r>
                  </m:oMath>
                </a14:m>
                <a:r>
                  <a:rPr lang="en-US" sz="2000" dirty="0"/>
                  <a:t> CH target, full adiabatic mode of operation </a:t>
                </a:r>
              </a:p>
            </p:txBody>
          </p:sp>
        </mc:Choice>
        <mc:Fallback>
          <p:sp>
            <p:nvSpPr>
              <p:cNvPr id="23" name="TextBox 22">
                <a:extLst>
                  <a:ext uri="{FF2B5EF4-FFF2-40B4-BE49-F238E27FC236}">
                    <a16:creationId xmlns:a16="http://schemas.microsoft.com/office/drawing/2014/main" id="{794846DA-F8AA-B74E-88BE-C9292324BF9D}"/>
                  </a:ext>
                </a:extLst>
              </p:cNvPr>
              <p:cNvSpPr txBox="1">
                <a:spLocks noRot="1" noChangeAspect="1" noMove="1" noResize="1" noEditPoints="1" noAdjustHandles="1" noChangeArrowheads="1" noChangeShapeType="1" noTextEdit="1"/>
              </p:cNvSpPr>
              <p:nvPr/>
            </p:nvSpPr>
            <p:spPr>
              <a:xfrm>
                <a:off x="642257" y="1227377"/>
                <a:ext cx="10109826" cy="738664"/>
              </a:xfrm>
              <a:prstGeom prst="rect">
                <a:avLst/>
              </a:prstGeom>
              <a:blipFill>
                <a:blip r:embed="rId3"/>
                <a:stretch>
                  <a:fillRect l="-753" t="-5000" b="-11667"/>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212FC42D-E21D-E747-9DAF-58C4B70BA68D}"/>
              </a:ext>
            </a:extLst>
          </p:cNvPr>
          <p:cNvSpPr txBox="1"/>
          <p:nvPr/>
        </p:nvSpPr>
        <p:spPr>
          <a:xfrm>
            <a:off x="642257" y="6016019"/>
            <a:ext cx="8701441" cy="677108"/>
          </a:xfrm>
          <a:prstGeom prst="rect">
            <a:avLst/>
          </a:prstGeom>
          <a:noFill/>
        </p:spPr>
        <p:txBody>
          <a:bodyPr wrap="square" rtlCol="0">
            <a:spAutoFit/>
          </a:bodyPr>
          <a:lstStyle/>
          <a:p>
            <a:r>
              <a:rPr lang="en-US" sz="2000" dirty="0"/>
              <a:t>Remarkably good consistency between thermistor temperatures (except T4)</a:t>
            </a:r>
          </a:p>
          <a:p>
            <a:pPr lvl="1"/>
            <a:r>
              <a:rPr lang="en-US" dirty="0"/>
              <a:t>Systematic uncertainty conservatively estimated at ~13%</a:t>
            </a:r>
          </a:p>
        </p:txBody>
      </p:sp>
      <p:pic>
        <p:nvPicPr>
          <p:cNvPr id="3" name="Picture 2">
            <a:extLst>
              <a:ext uri="{FF2B5EF4-FFF2-40B4-BE49-F238E27FC236}">
                <a16:creationId xmlns:a16="http://schemas.microsoft.com/office/drawing/2014/main" id="{881B8B39-857D-0870-E6E7-252CFB5FEB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4673" y="2119147"/>
            <a:ext cx="7711615" cy="3660025"/>
          </a:xfrm>
          <a:prstGeom prst="rect">
            <a:avLst/>
          </a:prstGeom>
        </p:spPr>
      </p:pic>
    </p:spTree>
    <p:extLst>
      <p:ext uri="{BB962C8B-B14F-4D97-AF65-F5344CB8AC3E}">
        <p14:creationId xmlns:p14="http://schemas.microsoft.com/office/powerpoint/2010/main" val="4089129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642257" y="369454"/>
            <a:ext cx="10493830" cy="637309"/>
          </a:xfrm>
        </p:spPr>
        <p:txBody>
          <a:bodyPr>
            <a:normAutofit/>
          </a:bodyPr>
          <a:lstStyle/>
          <a:p>
            <a:r>
              <a:rPr lang="en-GB" sz="3200" dirty="0"/>
              <a:t>Radiochromic film measurements – simultaneous </a:t>
            </a:r>
          </a:p>
        </p:txBody>
      </p:sp>
      <p:sp>
        <p:nvSpPr>
          <p:cNvPr id="6" name="Rectangle 5"/>
          <p:cNvSpPr/>
          <p:nvPr/>
        </p:nvSpPr>
        <p:spPr>
          <a:xfrm>
            <a:off x="3048000" y="-17669083"/>
            <a:ext cx="6096000" cy="8956298"/>
          </a:xfrm>
          <a:prstGeom prst="rect">
            <a:avLst/>
          </a:prstGeom>
        </p:spPr>
        <p:txBody>
          <a:bodyPr>
            <a:spAutoFit/>
          </a:bodyPr>
          <a:lstStyle/>
          <a:p>
            <a:r>
              <a:rPr lang="en-GB" sz="800" b="1" dirty="0">
                <a:solidFill>
                  <a:srgbClr val="000000"/>
                </a:solidFill>
                <a:latin typeface="Effra"/>
              </a:rPr>
              <a:t>What happens if I am sick during my pregnancy?</a:t>
            </a:r>
            <a:endParaRPr lang="en-GB" sz="800" dirty="0">
              <a:solidFill>
                <a:srgbClr val="000000"/>
              </a:solidFill>
              <a:latin typeface="Effra"/>
            </a:endParaRPr>
          </a:p>
          <a:p>
            <a:r>
              <a:rPr lang="en-GB" sz="800" dirty="0">
                <a:solidFill>
                  <a:srgbClr val="000000"/>
                </a:solidFill>
                <a:latin typeface="Effra Light"/>
              </a:rPr>
              <a:t>If you are absent from work due to pregnancy related reasons you need to follow the normal process for advising your manager and providing Fit Notes if applicable. If you are absent for pregnancy related reasons within four weeks of your expected week of childbirth, your maternity leave will automatically commence. </a:t>
            </a:r>
          </a:p>
          <a:p>
            <a:r>
              <a:rPr lang="en-GB" sz="800" b="1" dirty="0">
                <a:solidFill>
                  <a:srgbClr val="000000"/>
                </a:solidFill>
                <a:latin typeface="Effra"/>
              </a:rPr>
              <a:t>What is the current rate of Statutory Maternity Pay?</a:t>
            </a:r>
            <a:endParaRPr lang="en-GB" sz="800" dirty="0">
              <a:solidFill>
                <a:srgbClr val="000000"/>
              </a:solidFill>
              <a:latin typeface="Effra"/>
            </a:endParaRPr>
          </a:p>
          <a:p>
            <a:r>
              <a:rPr lang="en-GB" sz="800" dirty="0">
                <a:solidFill>
                  <a:srgbClr val="000000"/>
                </a:solidFill>
                <a:latin typeface="Effra Light"/>
              </a:rPr>
              <a:t>The government sets this annually. You can find out on </a:t>
            </a:r>
            <a:r>
              <a:rPr lang="en-GB" sz="800" dirty="0">
                <a:solidFill>
                  <a:srgbClr val="000000"/>
                </a:solidFill>
                <a:latin typeface="Effra"/>
              </a:rPr>
              <a:t>www.gov.uk </a:t>
            </a:r>
          </a:p>
          <a:p>
            <a:r>
              <a:rPr lang="en-GB" sz="800" b="1" dirty="0">
                <a:solidFill>
                  <a:srgbClr val="000000"/>
                </a:solidFill>
                <a:latin typeface="Effra"/>
              </a:rPr>
              <a:t>I am on a fixed term contract. How does that affect my entitlements?</a:t>
            </a:r>
            <a:endParaRPr lang="en-GB" sz="800" dirty="0">
              <a:solidFill>
                <a:srgbClr val="000000"/>
              </a:solidFill>
              <a:latin typeface="Effra"/>
            </a:endParaRPr>
          </a:p>
          <a:p>
            <a:r>
              <a:rPr lang="en-GB" sz="800" dirty="0">
                <a:solidFill>
                  <a:srgbClr val="000000"/>
                </a:solidFill>
                <a:latin typeface="Effra Light"/>
              </a:rPr>
              <a:t>You will have the same entitlements to pay and leave providing you meet the qualifying criteria. If your fixed term contract ends during your maternity leave and is not renewed, the entitlement to the enhanced University maternity pay will cease but SMP will continue to be paid. </a:t>
            </a:r>
          </a:p>
          <a:p>
            <a:r>
              <a:rPr lang="en-GB" sz="800" b="1" dirty="0">
                <a:solidFill>
                  <a:srgbClr val="000000"/>
                </a:solidFill>
                <a:latin typeface="Effra"/>
              </a:rPr>
              <a:t>How does the University maternity entitlement differ from the statutory one?</a:t>
            </a:r>
            <a:endParaRPr lang="en-GB" sz="800" dirty="0">
              <a:solidFill>
                <a:srgbClr val="000000"/>
              </a:solidFill>
              <a:latin typeface="Effra"/>
            </a:endParaRPr>
          </a:p>
          <a:p>
            <a:r>
              <a:rPr lang="en-GB" sz="800" dirty="0">
                <a:solidFill>
                  <a:srgbClr val="000000"/>
                </a:solidFill>
                <a:latin typeface="Effra Light"/>
              </a:rPr>
              <a:t>The University offers enhanced maternity pay to eligible employees, based on length of service. The current entitlements are set out in the Maternity Policy and in this guidance. </a:t>
            </a:r>
          </a:p>
          <a:p>
            <a:r>
              <a:rPr lang="en-GB" sz="800" b="1" dirty="0">
                <a:solidFill>
                  <a:srgbClr val="000000"/>
                </a:solidFill>
                <a:latin typeface="Effra"/>
              </a:rPr>
              <a:t>What happens if I choose not to return to work after my maternity leave?</a:t>
            </a:r>
            <a:endParaRPr lang="en-GB" sz="800" dirty="0">
              <a:solidFill>
                <a:srgbClr val="000000"/>
              </a:solidFill>
              <a:latin typeface="Effra"/>
            </a:endParaRPr>
          </a:p>
          <a:p>
            <a:r>
              <a:rPr lang="en-GB" sz="800" dirty="0">
                <a:solidFill>
                  <a:srgbClr val="000000"/>
                </a:solidFill>
                <a:latin typeface="Effra Light"/>
              </a:rPr>
              <a:t>If you decide not to return to work, you will need to provide written notice in accordance with your contract of employment. If you have received enhanced University maternity pay but do not return to work for at least three months, you will be required to repay the difference between the enhanced payments and SMP. </a:t>
            </a:r>
          </a:p>
          <a:p>
            <a:r>
              <a:rPr lang="en-GB" sz="800" b="1" dirty="0">
                <a:solidFill>
                  <a:srgbClr val="000000"/>
                </a:solidFill>
                <a:latin typeface="Effra"/>
              </a:rPr>
              <a:t>Do I still accrue holiday while I am on maternity leave?</a:t>
            </a:r>
            <a:endParaRPr lang="en-GB" sz="800" dirty="0">
              <a:solidFill>
                <a:srgbClr val="000000"/>
              </a:solidFill>
              <a:latin typeface="Effra"/>
            </a:endParaRPr>
          </a:p>
          <a:p>
            <a:r>
              <a:rPr lang="en-GB" sz="800" dirty="0">
                <a:solidFill>
                  <a:srgbClr val="000000"/>
                </a:solidFill>
                <a:latin typeface="Effra Light"/>
              </a:rPr>
              <a:t>Yes. Your holiday will still accrue as normal. </a:t>
            </a:r>
          </a:p>
          <a:p>
            <a:r>
              <a:rPr lang="en-GB" sz="800" b="1" dirty="0">
                <a:solidFill>
                  <a:srgbClr val="000000"/>
                </a:solidFill>
                <a:latin typeface="Effra"/>
              </a:rPr>
              <a:t>When can I start my maternity leave?</a:t>
            </a:r>
            <a:endParaRPr lang="en-GB" sz="800" dirty="0">
              <a:solidFill>
                <a:srgbClr val="000000"/>
              </a:solidFill>
              <a:latin typeface="Effra"/>
            </a:endParaRPr>
          </a:p>
          <a:p>
            <a:r>
              <a:rPr lang="en-GB" sz="800" dirty="0">
                <a:solidFill>
                  <a:srgbClr val="000000"/>
                </a:solidFill>
                <a:latin typeface="Effra Light"/>
              </a:rPr>
              <a:t>You can begin your maternity leave on any date after the 11th week before your expected week of childbirth. Your midwife will confirm your expected week of childbirth on the MATB1 form around your 20th week of pregnancy. </a:t>
            </a:r>
          </a:p>
          <a:p>
            <a:r>
              <a:rPr lang="en-GB" sz="800" b="1" dirty="0">
                <a:solidFill>
                  <a:srgbClr val="000000"/>
                </a:solidFill>
                <a:latin typeface="Effra"/>
              </a:rPr>
              <a:t>What happens to my job while I am on leave?</a:t>
            </a:r>
            <a:endParaRPr lang="en-GB" sz="800" dirty="0">
              <a:solidFill>
                <a:srgbClr val="000000"/>
              </a:solidFill>
              <a:latin typeface="Effra"/>
            </a:endParaRPr>
          </a:p>
          <a:p>
            <a:r>
              <a:rPr lang="en-GB" sz="800" dirty="0">
                <a:solidFill>
                  <a:srgbClr val="000000"/>
                </a:solidFill>
                <a:latin typeface="Effra Light"/>
              </a:rPr>
              <a:t>Managers have various options. They may choose to bring in temporary cover or seek to manage the duties via secondments or redistribution of work with other team members. Your manager will discuss this with you. However your job is covered in your absence, you have the right to return to it, or a similar role with comparable terms and conditions. </a:t>
            </a:r>
          </a:p>
          <a:p>
            <a:r>
              <a:rPr lang="en-GB" sz="800" b="1" dirty="0">
                <a:solidFill>
                  <a:srgbClr val="000000"/>
                </a:solidFill>
                <a:latin typeface="Effra"/>
              </a:rPr>
              <a:t>What if I want to change my return date once my leave commences? </a:t>
            </a:r>
            <a:endParaRPr lang="en-GB" sz="800" dirty="0">
              <a:solidFill>
                <a:srgbClr val="000000"/>
              </a:solidFill>
              <a:latin typeface="Effra"/>
            </a:endParaRPr>
          </a:p>
          <a:p>
            <a:r>
              <a:rPr lang="en-GB" sz="800" dirty="0">
                <a:solidFill>
                  <a:srgbClr val="000000"/>
                </a:solidFill>
                <a:latin typeface="Effra Light"/>
              </a:rPr>
              <a:t>We will write to you to confirm the latest date you are expected to return to work after your maternity leave. This will be at the end of the 52nd week. If you want to return sooner than this date then please confirm this in writing, at least 28 days before the date you intend to return to work. If you would like to return later, for example by taking parental additional leave, please notify your manager in writing of your request. </a:t>
            </a:r>
          </a:p>
          <a:p>
            <a:r>
              <a:rPr lang="en-GB" sz="800" b="1" dirty="0">
                <a:solidFill>
                  <a:srgbClr val="000000"/>
                </a:solidFill>
                <a:latin typeface="Effra"/>
              </a:rPr>
              <a:t>I gave a date that I would like to start my maternity leave, but now I want to change it. Can I do that?</a:t>
            </a:r>
            <a:endParaRPr lang="en-GB" sz="800" dirty="0">
              <a:solidFill>
                <a:srgbClr val="000000"/>
              </a:solidFill>
              <a:latin typeface="Effra"/>
            </a:endParaRPr>
          </a:p>
          <a:p>
            <a:r>
              <a:rPr lang="en-GB" sz="800" dirty="0">
                <a:solidFill>
                  <a:srgbClr val="000000"/>
                </a:solidFill>
                <a:latin typeface="Effra Light"/>
              </a:rPr>
              <a:t>Yes. You are required to tell us in writing at least 28 days prior to the new date. </a:t>
            </a:r>
          </a:p>
          <a:p>
            <a:r>
              <a:rPr lang="en-GB" sz="800" b="1" dirty="0">
                <a:solidFill>
                  <a:srgbClr val="000000"/>
                </a:solidFill>
                <a:latin typeface="Effra"/>
              </a:rPr>
              <a:t>Can I return to work on a phased basis?</a:t>
            </a:r>
            <a:endParaRPr lang="en-GB" sz="800" dirty="0">
              <a:solidFill>
                <a:srgbClr val="000000"/>
              </a:solidFill>
              <a:latin typeface="Effra"/>
            </a:endParaRPr>
          </a:p>
          <a:p>
            <a:r>
              <a:rPr lang="en-GB" sz="800" dirty="0">
                <a:solidFill>
                  <a:srgbClr val="000000"/>
                </a:solidFill>
                <a:latin typeface="Effra Light"/>
              </a:rPr>
              <a:t>This may be possible depending on operational requirements. Please discuss this with your manager. </a:t>
            </a:r>
          </a:p>
          <a:p>
            <a:r>
              <a:rPr lang="en-GB" sz="800" b="1" dirty="0">
                <a:solidFill>
                  <a:srgbClr val="000000"/>
                </a:solidFill>
                <a:latin typeface="Effra"/>
              </a:rPr>
              <a:t>What happens to my maternity leave if my baby is born early?</a:t>
            </a:r>
            <a:endParaRPr lang="en-GB" sz="800" dirty="0">
              <a:solidFill>
                <a:srgbClr val="000000"/>
              </a:solidFill>
              <a:latin typeface="Effra"/>
            </a:endParaRPr>
          </a:p>
          <a:p>
            <a:r>
              <a:rPr lang="en-GB" sz="800" dirty="0">
                <a:solidFill>
                  <a:srgbClr val="000000"/>
                </a:solidFill>
                <a:latin typeface="Effra Light"/>
              </a:rPr>
              <a:t>Maternity leave is triggered by childbirth. If your baby is born early your maternity leave will therefore start immediately. </a:t>
            </a:r>
          </a:p>
          <a:p>
            <a:r>
              <a:rPr lang="en-GB" sz="800" b="1" dirty="0">
                <a:solidFill>
                  <a:srgbClr val="000000"/>
                </a:solidFill>
                <a:latin typeface="Effra"/>
              </a:rPr>
              <a:t>When I return to work, I want to change my hours of work. What do I need to do?</a:t>
            </a:r>
            <a:endParaRPr lang="en-GB" sz="800" dirty="0">
              <a:solidFill>
                <a:srgbClr val="000000"/>
              </a:solidFill>
              <a:latin typeface="Effra"/>
            </a:endParaRPr>
          </a:p>
          <a:p>
            <a:r>
              <a:rPr lang="en-GB" sz="800" dirty="0">
                <a:solidFill>
                  <a:srgbClr val="000000"/>
                </a:solidFill>
                <a:latin typeface="Effra Light"/>
              </a:rPr>
              <a:t>You can make a flexible working request prior to your return to work under our Flexible Working Policy. You can discuss your plans with your manager at any time. See </a:t>
            </a:r>
            <a:r>
              <a:rPr lang="en-GB" sz="800" dirty="0">
                <a:solidFill>
                  <a:srgbClr val="000000"/>
                </a:solidFill>
                <a:latin typeface="Effra"/>
              </a:rPr>
              <a:t>http://documents.manchester.ac.uk/DocuInfo.aspx?DocID=9</a:t>
            </a:r>
          </a:p>
          <a:p>
            <a:r>
              <a:rPr lang="en-GB" sz="800" b="1" dirty="0">
                <a:solidFill>
                  <a:srgbClr val="000000"/>
                </a:solidFill>
                <a:latin typeface="Effra"/>
              </a:rPr>
              <a:t>Can I take holiday during my maternity leave?</a:t>
            </a:r>
            <a:endParaRPr lang="en-GB" sz="800" dirty="0">
              <a:solidFill>
                <a:srgbClr val="000000"/>
              </a:solidFill>
              <a:latin typeface="Effra"/>
            </a:endParaRPr>
          </a:p>
          <a:p>
            <a:r>
              <a:rPr lang="en-GB" sz="800" dirty="0">
                <a:solidFill>
                  <a:srgbClr val="000000"/>
                </a:solidFill>
                <a:latin typeface="Effra Light"/>
              </a:rPr>
              <a:t>All holiday must be taken outside of the maternity leave period. It is not possible to be on maternity leave and holiday at the same time. Holiday can be taken immediately before or after maternity leave. </a:t>
            </a:r>
          </a:p>
          <a:p>
            <a:r>
              <a:rPr lang="en-GB" sz="800" b="1" dirty="0">
                <a:solidFill>
                  <a:srgbClr val="000000"/>
                </a:solidFill>
                <a:latin typeface="Effra"/>
              </a:rPr>
              <a:t>Can I carry holiday forward into next year?</a:t>
            </a:r>
            <a:endParaRPr lang="en-GB" sz="800" dirty="0">
              <a:solidFill>
                <a:srgbClr val="000000"/>
              </a:solidFill>
              <a:latin typeface="Effra"/>
            </a:endParaRPr>
          </a:p>
          <a:p>
            <a:r>
              <a:rPr lang="en-GB" sz="800" dirty="0">
                <a:solidFill>
                  <a:srgbClr val="000000"/>
                </a:solidFill>
                <a:latin typeface="Effra Light"/>
              </a:rPr>
              <a:t>In most cases there should be sufficient time leading up to the leave period to effectively plan the use of holiday in advance of the maternity leave period. The University allows up to one week’s holiday to be carried over into the next holiday year. </a:t>
            </a:r>
          </a:p>
          <a:p>
            <a:r>
              <a:rPr lang="en-GB" sz="800" b="1" dirty="0">
                <a:solidFill>
                  <a:srgbClr val="000000"/>
                </a:solidFill>
                <a:latin typeface="Effra"/>
              </a:rPr>
              <a:t>What happens to my pension contributions when I am on maternity leave?</a:t>
            </a:r>
            <a:endParaRPr lang="en-GB" sz="800" dirty="0">
              <a:solidFill>
                <a:srgbClr val="000000"/>
              </a:solidFill>
              <a:latin typeface="Effra"/>
            </a:endParaRPr>
          </a:p>
          <a:p>
            <a:r>
              <a:rPr lang="en-GB" sz="800" dirty="0">
                <a:solidFill>
                  <a:srgbClr val="000000"/>
                </a:solidFill>
                <a:latin typeface="Effra Light"/>
              </a:rPr>
              <a:t>There are different rules for different pension schemes. For more information please contact your scheme provider or a member of the pensions team who will be able to provide more information </a:t>
            </a:r>
          </a:p>
          <a:p>
            <a:r>
              <a:rPr lang="en-GB" sz="800" b="1" dirty="0">
                <a:solidFill>
                  <a:srgbClr val="000000"/>
                </a:solidFill>
                <a:latin typeface="Effra"/>
              </a:rPr>
              <a:t>Can my manager ask me to come into work during my maternity leave? If so, do I have to agree? </a:t>
            </a:r>
            <a:endParaRPr lang="en-GB" sz="800" dirty="0">
              <a:solidFill>
                <a:srgbClr val="000000"/>
              </a:solidFill>
              <a:latin typeface="Effra"/>
            </a:endParaRPr>
          </a:p>
          <a:p>
            <a:r>
              <a:rPr lang="en-GB" sz="800" dirty="0">
                <a:solidFill>
                  <a:srgbClr val="000000"/>
                </a:solidFill>
                <a:latin typeface="Effra Light"/>
              </a:rPr>
              <a:t>The University, as an employer, is allowed to make reasonable contact with employees whilst they are on maternity leave. You are not obliged to do any work or attend any work related events during maternity leave, however if you and your manager both agree, then you can work up to a total of 10 days during your leave. These are called ‘Keeping in Touch’ days. </a:t>
            </a:r>
          </a:p>
          <a:p>
            <a:r>
              <a:rPr lang="en-GB" sz="800" b="1" dirty="0">
                <a:solidFill>
                  <a:srgbClr val="000000"/>
                </a:solidFill>
                <a:latin typeface="Effra"/>
              </a:rPr>
              <a:t>Do I have to agree in advance if I want to come to work for a Keeping in Touch Day? </a:t>
            </a:r>
            <a:endParaRPr lang="en-GB" sz="800" dirty="0">
              <a:solidFill>
                <a:srgbClr val="000000"/>
              </a:solidFill>
              <a:latin typeface="Effra"/>
            </a:endParaRPr>
          </a:p>
          <a:p>
            <a:r>
              <a:rPr lang="en-GB" sz="800" dirty="0">
                <a:solidFill>
                  <a:srgbClr val="000000"/>
                </a:solidFill>
                <a:latin typeface="Effra Light"/>
              </a:rPr>
              <a:t>Yes, you and your manager should agree in advance when you are going to attend work for one of your Keeping in Touch Days to allow both parties to make any necessary arrangements. </a:t>
            </a:r>
          </a:p>
          <a:p>
            <a:r>
              <a:rPr lang="en-GB" sz="800" b="1" dirty="0">
                <a:solidFill>
                  <a:srgbClr val="000000"/>
                </a:solidFill>
                <a:latin typeface="Effra"/>
              </a:rPr>
              <a:t>If I attend work for half a day or less, is this classed as one of my Keeping in Touch Days? </a:t>
            </a:r>
            <a:endParaRPr lang="en-GB" sz="800" dirty="0">
              <a:solidFill>
                <a:srgbClr val="000000"/>
              </a:solidFill>
              <a:latin typeface="Effra"/>
            </a:endParaRPr>
          </a:p>
          <a:p>
            <a:r>
              <a:rPr lang="en-GB" sz="800" dirty="0">
                <a:solidFill>
                  <a:srgbClr val="000000"/>
                </a:solidFill>
                <a:latin typeface="Effra Light"/>
              </a:rPr>
              <a:t>Yes, as soon as you start work, even if it is for only a few hours, this is counted as one of your 10 KIT days. The number of hours that you attend work can be up to the maximum of the full time equivalent. </a:t>
            </a:r>
          </a:p>
          <a:p>
            <a:r>
              <a:rPr lang="en-GB" sz="800" b="1" dirty="0">
                <a:solidFill>
                  <a:srgbClr val="000000"/>
                </a:solidFill>
                <a:latin typeface="Effra"/>
              </a:rPr>
              <a:t>Will I be placed at a disadvantage on my return if I don’t come into work prior to the end of my maternity leave? </a:t>
            </a:r>
            <a:endParaRPr lang="en-GB" sz="800" dirty="0">
              <a:solidFill>
                <a:srgbClr val="000000"/>
              </a:solidFill>
              <a:latin typeface="Effra"/>
            </a:endParaRPr>
          </a:p>
          <a:p>
            <a:r>
              <a:rPr lang="en-GB" sz="800" dirty="0">
                <a:solidFill>
                  <a:srgbClr val="000000"/>
                </a:solidFill>
                <a:latin typeface="Effra Light"/>
              </a:rPr>
              <a:t>Employees are encouraged to make use of KIT days as a positive way to keep in contact with developments in their workplace. As work during maternity leave may only take place with the agreement of both parties, you will not be at any disadvantage regarding the options you choose about KIT days. </a:t>
            </a:r>
          </a:p>
          <a:p>
            <a:r>
              <a:rPr lang="en-GB" sz="800" b="1" dirty="0">
                <a:solidFill>
                  <a:srgbClr val="000000"/>
                </a:solidFill>
                <a:latin typeface="Effra"/>
              </a:rPr>
              <a:t>I have been asked to be an external examiner for another University; can I use a Keeping in Touch Day to undertake this work? </a:t>
            </a:r>
            <a:endParaRPr lang="en-GB" sz="800" dirty="0">
              <a:solidFill>
                <a:srgbClr val="000000"/>
              </a:solidFill>
              <a:latin typeface="Effra"/>
            </a:endParaRPr>
          </a:p>
          <a:p>
            <a:r>
              <a:rPr lang="en-GB" sz="800" dirty="0">
                <a:solidFill>
                  <a:srgbClr val="000000"/>
                </a:solidFill>
                <a:latin typeface="Effra Light"/>
              </a:rPr>
              <a:t>No, because this is paid work for another employer and will therefore impact upon your maternity arrangements. </a:t>
            </a:r>
          </a:p>
          <a:p>
            <a:r>
              <a:rPr lang="en-GB" sz="800" b="1" dirty="0">
                <a:solidFill>
                  <a:srgbClr val="000000"/>
                </a:solidFill>
                <a:latin typeface="Effra"/>
              </a:rPr>
              <a:t>What type of work will I be expected to undertake whilst in work on a Keeping in Touch Day? </a:t>
            </a:r>
            <a:endParaRPr lang="en-GB" sz="800" dirty="0">
              <a:solidFill>
                <a:srgbClr val="000000"/>
              </a:solidFill>
              <a:latin typeface="Effra"/>
            </a:endParaRPr>
          </a:p>
          <a:p>
            <a:r>
              <a:rPr lang="en-GB" sz="800" dirty="0">
                <a:solidFill>
                  <a:srgbClr val="000000"/>
                </a:solidFill>
                <a:latin typeface="Effra Light"/>
              </a:rPr>
              <a:t>The purpose of these days is to allow you to be kept informed and up to date on developments within your own workplace or within the University. This may include attending a conference, undertaking training or a team event.</a:t>
            </a:r>
          </a:p>
          <a:p>
            <a:r>
              <a:rPr lang="en-GB" sz="800" b="1" dirty="0">
                <a:solidFill>
                  <a:srgbClr val="000000"/>
                </a:solidFill>
                <a:latin typeface="Effra"/>
              </a:rPr>
              <a:t>How else can I keep in touch during my maternity leave?</a:t>
            </a:r>
            <a:endParaRPr lang="en-GB" sz="800" dirty="0">
              <a:solidFill>
                <a:srgbClr val="000000"/>
              </a:solidFill>
              <a:latin typeface="Effra"/>
            </a:endParaRPr>
          </a:p>
          <a:p>
            <a:r>
              <a:rPr lang="en-GB" sz="800" dirty="0">
                <a:solidFill>
                  <a:srgbClr val="000000"/>
                </a:solidFill>
                <a:latin typeface="Effra Light"/>
              </a:rPr>
              <a:t>The University encourages managers and employees to discuss this prior to the start of maternity leave. Ultimately, it is up to you how you want to be updated about work matters. Some employees want a regular update, others would prefer no contact at all. </a:t>
            </a:r>
            <a:endParaRPr lang="en-GB" sz="800" dirty="0"/>
          </a:p>
        </p:txBody>
      </p:sp>
      <p:sp>
        <p:nvSpPr>
          <p:cNvPr id="23" name="TextBox 22">
            <a:extLst>
              <a:ext uri="{FF2B5EF4-FFF2-40B4-BE49-F238E27FC236}">
                <a16:creationId xmlns:a16="http://schemas.microsoft.com/office/drawing/2014/main" id="{794846DA-F8AA-B74E-88BE-C9292324BF9D}"/>
              </a:ext>
            </a:extLst>
          </p:cNvPr>
          <p:cNvSpPr txBox="1"/>
          <p:nvPr/>
        </p:nvSpPr>
        <p:spPr>
          <a:xfrm>
            <a:off x="642257" y="1227377"/>
            <a:ext cx="10109826" cy="4739759"/>
          </a:xfrm>
          <a:prstGeom prst="rect">
            <a:avLst/>
          </a:prstGeom>
          <a:noFill/>
        </p:spPr>
        <p:txBody>
          <a:bodyPr wrap="square" rtlCol="0">
            <a:spAutoFit/>
          </a:bodyPr>
          <a:lstStyle/>
          <a:p>
            <a:r>
              <a:rPr lang="en-GB" sz="2200" dirty="0"/>
              <a:t>Gafchromic EBT3 film (3 cm by 3 cm) attached to SPGC front surface</a:t>
            </a:r>
          </a:p>
          <a:p>
            <a:pPr lvl="1"/>
            <a:r>
              <a:rPr lang="en-GB" sz="2000" dirty="0"/>
              <a:t>Positions of the core thermistors roughly marked </a:t>
            </a:r>
          </a:p>
          <a:p>
            <a:pPr lvl="1"/>
            <a:endParaRPr lang="en-GB" sz="2000" dirty="0"/>
          </a:p>
          <a:p>
            <a:pPr lvl="1"/>
            <a:endParaRPr lang="en-GB" sz="2000" dirty="0"/>
          </a:p>
          <a:p>
            <a:pPr lvl="1"/>
            <a:endParaRPr lang="en-GB" sz="2000" dirty="0"/>
          </a:p>
          <a:p>
            <a:pPr lvl="1"/>
            <a:endParaRPr lang="en-GB" sz="2000" dirty="0"/>
          </a:p>
          <a:p>
            <a:pPr lvl="1"/>
            <a:endParaRPr lang="en-GB" sz="2000" dirty="0"/>
          </a:p>
          <a:p>
            <a:pPr lvl="1"/>
            <a:endParaRPr lang="en-GB" sz="2000" dirty="0"/>
          </a:p>
          <a:p>
            <a:pPr lvl="1"/>
            <a:endParaRPr lang="en-GB" sz="2000" dirty="0"/>
          </a:p>
          <a:p>
            <a:pPr lvl="1"/>
            <a:endParaRPr lang="en-GB" sz="2000" dirty="0"/>
          </a:p>
          <a:p>
            <a:pPr lvl="1"/>
            <a:endParaRPr lang="en-GB" sz="2000" dirty="0"/>
          </a:p>
          <a:p>
            <a:pPr lvl="1"/>
            <a:endParaRPr lang="en-GB" sz="2000" dirty="0"/>
          </a:p>
          <a:p>
            <a:pPr lvl="1"/>
            <a:endParaRPr lang="en-GB" sz="2000" dirty="0"/>
          </a:p>
          <a:p>
            <a:r>
              <a:rPr lang="en-GB" sz="2000" dirty="0"/>
              <a:t>Films digitised and then analysed to measure the absorbed dose within a suitable ROI</a:t>
            </a:r>
          </a:p>
          <a:p>
            <a:pPr lvl="1"/>
            <a:r>
              <a:rPr lang="en-GB" sz="2000" dirty="0"/>
              <a:t>Differences in the dose determined </a:t>
            </a:r>
            <a:endParaRPr lang="en-US" sz="2000" dirty="0"/>
          </a:p>
        </p:txBody>
      </p:sp>
      <p:pic>
        <p:nvPicPr>
          <p:cNvPr id="4" name="Picture 3">
            <a:extLst>
              <a:ext uri="{FF2B5EF4-FFF2-40B4-BE49-F238E27FC236}">
                <a16:creationId xmlns:a16="http://schemas.microsoft.com/office/drawing/2014/main" id="{19D38664-A660-D2E3-EE51-5162D6273D8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5530" y="2170706"/>
            <a:ext cx="2665892" cy="2754542"/>
          </a:xfrm>
          <a:prstGeom prst="rect">
            <a:avLst/>
          </a:prstGeom>
          <a:noFill/>
          <a:ln>
            <a:noFill/>
          </a:ln>
        </p:spPr>
      </p:pic>
      <p:pic>
        <p:nvPicPr>
          <p:cNvPr id="5" name="Picture 4">
            <a:extLst>
              <a:ext uri="{FF2B5EF4-FFF2-40B4-BE49-F238E27FC236}">
                <a16:creationId xmlns:a16="http://schemas.microsoft.com/office/drawing/2014/main" id="{BA47A412-5250-CADF-4DD4-A38FA639510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77292" y="2170707"/>
            <a:ext cx="2637415" cy="2754541"/>
          </a:xfrm>
          <a:prstGeom prst="rect">
            <a:avLst/>
          </a:prstGeom>
          <a:noFill/>
          <a:ln>
            <a:noFill/>
          </a:ln>
        </p:spPr>
      </p:pic>
    </p:spTree>
    <p:extLst>
      <p:ext uri="{BB962C8B-B14F-4D97-AF65-F5344CB8AC3E}">
        <p14:creationId xmlns:p14="http://schemas.microsoft.com/office/powerpoint/2010/main" val="37002862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642257" y="369454"/>
            <a:ext cx="10493830" cy="637309"/>
          </a:xfrm>
        </p:spPr>
        <p:txBody>
          <a:bodyPr>
            <a:normAutofit/>
          </a:bodyPr>
          <a:lstStyle/>
          <a:p>
            <a:r>
              <a:rPr lang="en-GB" sz="3200" dirty="0"/>
              <a:t>Monte Carlo model of the experimental setup</a:t>
            </a:r>
          </a:p>
        </p:txBody>
      </p:sp>
      <p:sp>
        <p:nvSpPr>
          <p:cNvPr id="6" name="Rectangle 5"/>
          <p:cNvSpPr/>
          <p:nvPr/>
        </p:nvSpPr>
        <p:spPr>
          <a:xfrm>
            <a:off x="3048000" y="-17669083"/>
            <a:ext cx="6096000" cy="8956298"/>
          </a:xfrm>
          <a:prstGeom prst="rect">
            <a:avLst/>
          </a:prstGeom>
        </p:spPr>
        <p:txBody>
          <a:bodyPr>
            <a:spAutoFit/>
          </a:bodyPr>
          <a:lstStyle/>
          <a:p>
            <a:r>
              <a:rPr lang="en-GB" sz="800" b="1" dirty="0">
                <a:solidFill>
                  <a:srgbClr val="000000"/>
                </a:solidFill>
                <a:latin typeface="Effra"/>
              </a:rPr>
              <a:t>What happens if I am sick during my pregnancy?</a:t>
            </a:r>
            <a:endParaRPr lang="en-GB" sz="800" dirty="0">
              <a:solidFill>
                <a:srgbClr val="000000"/>
              </a:solidFill>
              <a:latin typeface="Effra"/>
            </a:endParaRPr>
          </a:p>
          <a:p>
            <a:r>
              <a:rPr lang="en-GB" sz="800" dirty="0">
                <a:solidFill>
                  <a:srgbClr val="000000"/>
                </a:solidFill>
                <a:latin typeface="Effra Light"/>
              </a:rPr>
              <a:t>If you are absent from work due to pregnancy related reasons you need to follow the normal process for advising your manager and providing Fit Notes if applicable. If you are absent for pregnancy related reasons within four weeks of your expected week of childbirth, your maternity leave will automatically commence. </a:t>
            </a:r>
          </a:p>
          <a:p>
            <a:r>
              <a:rPr lang="en-GB" sz="800" b="1" dirty="0">
                <a:solidFill>
                  <a:srgbClr val="000000"/>
                </a:solidFill>
                <a:latin typeface="Effra"/>
              </a:rPr>
              <a:t>What is the current rate of Statutory Maternity Pay?</a:t>
            </a:r>
            <a:endParaRPr lang="en-GB" sz="800" dirty="0">
              <a:solidFill>
                <a:srgbClr val="000000"/>
              </a:solidFill>
              <a:latin typeface="Effra"/>
            </a:endParaRPr>
          </a:p>
          <a:p>
            <a:r>
              <a:rPr lang="en-GB" sz="800" dirty="0">
                <a:solidFill>
                  <a:srgbClr val="000000"/>
                </a:solidFill>
                <a:latin typeface="Effra Light"/>
              </a:rPr>
              <a:t>The government sets this annually. You can find out on </a:t>
            </a:r>
            <a:r>
              <a:rPr lang="en-GB" sz="800" dirty="0">
                <a:solidFill>
                  <a:srgbClr val="000000"/>
                </a:solidFill>
                <a:latin typeface="Effra"/>
              </a:rPr>
              <a:t>www.gov.uk </a:t>
            </a:r>
          </a:p>
          <a:p>
            <a:r>
              <a:rPr lang="en-GB" sz="800" b="1" dirty="0">
                <a:solidFill>
                  <a:srgbClr val="000000"/>
                </a:solidFill>
                <a:latin typeface="Effra"/>
              </a:rPr>
              <a:t>I am on a fixed term contract. How does that affect my entitlements?</a:t>
            </a:r>
            <a:endParaRPr lang="en-GB" sz="800" dirty="0">
              <a:solidFill>
                <a:srgbClr val="000000"/>
              </a:solidFill>
              <a:latin typeface="Effra"/>
            </a:endParaRPr>
          </a:p>
          <a:p>
            <a:r>
              <a:rPr lang="en-GB" sz="800" dirty="0">
                <a:solidFill>
                  <a:srgbClr val="000000"/>
                </a:solidFill>
                <a:latin typeface="Effra Light"/>
              </a:rPr>
              <a:t>You will have the same entitlements to pay and leave providing you meet the qualifying criteria. If your fixed term contract ends during your maternity leave and is not renewed, the entitlement to the enhanced University maternity pay will cease but SMP will continue to be paid. </a:t>
            </a:r>
          </a:p>
          <a:p>
            <a:r>
              <a:rPr lang="en-GB" sz="800" b="1" dirty="0">
                <a:solidFill>
                  <a:srgbClr val="000000"/>
                </a:solidFill>
                <a:latin typeface="Effra"/>
              </a:rPr>
              <a:t>How does the University maternity entitlement differ from the statutory one?</a:t>
            </a:r>
            <a:endParaRPr lang="en-GB" sz="800" dirty="0">
              <a:solidFill>
                <a:srgbClr val="000000"/>
              </a:solidFill>
              <a:latin typeface="Effra"/>
            </a:endParaRPr>
          </a:p>
          <a:p>
            <a:r>
              <a:rPr lang="en-GB" sz="800" dirty="0">
                <a:solidFill>
                  <a:srgbClr val="000000"/>
                </a:solidFill>
                <a:latin typeface="Effra Light"/>
              </a:rPr>
              <a:t>The University offers enhanced maternity pay to eligible employees, based on length of service. The current entitlements are set out in the Maternity Policy and in this guidance. </a:t>
            </a:r>
          </a:p>
          <a:p>
            <a:r>
              <a:rPr lang="en-GB" sz="800" b="1" dirty="0">
                <a:solidFill>
                  <a:srgbClr val="000000"/>
                </a:solidFill>
                <a:latin typeface="Effra"/>
              </a:rPr>
              <a:t>What happens if I choose not to return to work after my maternity leave?</a:t>
            </a:r>
            <a:endParaRPr lang="en-GB" sz="800" dirty="0">
              <a:solidFill>
                <a:srgbClr val="000000"/>
              </a:solidFill>
              <a:latin typeface="Effra"/>
            </a:endParaRPr>
          </a:p>
          <a:p>
            <a:r>
              <a:rPr lang="en-GB" sz="800" dirty="0">
                <a:solidFill>
                  <a:srgbClr val="000000"/>
                </a:solidFill>
                <a:latin typeface="Effra Light"/>
              </a:rPr>
              <a:t>If you decide not to return to work, you will need to provide written notice in accordance with your contract of employment. If you have received enhanced University maternity pay but do not return to work for at least three months, you will be required to repay the difference between the enhanced payments and SMP. </a:t>
            </a:r>
          </a:p>
          <a:p>
            <a:r>
              <a:rPr lang="en-GB" sz="800" b="1" dirty="0">
                <a:solidFill>
                  <a:srgbClr val="000000"/>
                </a:solidFill>
                <a:latin typeface="Effra"/>
              </a:rPr>
              <a:t>Do I still accrue holiday while I am on maternity leave?</a:t>
            </a:r>
            <a:endParaRPr lang="en-GB" sz="800" dirty="0">
              <a:solidFill>
                <a:srgbClr val="000000"/>
              </a:solidFill>
              <a:latin typeface="Effra"/>
            </a:endParaRPr>
          </a:p>
          <a:p>
            <a:r>
              <a:rPr lang="en-GB" sz="800" dirty="0">
                <a:solidFill>
                  <a:srgbClr val="000000"/>
                </a:solidFill>
                <a:latin typeface="Effra Light"/>
              </a:rPr>
              <a:t>Yes. Your holiday will still accrue as normal. </a:t>
            </a:r>
          </a:p>
          <a:p>
            <a:r>
              <a:rPr lang="en-GB" sz="800" b="1" dirty="0">
                <a:solidFill>
                  <a:srgbClr val="000000"/>
                </a:solidFill>
                <a:latin typeface="Effra"/>
              </a:rPr>
              <a:t>When can I start my maternity leave?</a:t>
            </a:r>
            <a:endParaRPr lang="en-GB" sz="800" dirty="0">
              <a:solidFill>
                <a:srgbClr val="000000"/>
              </a:solidFill>
              <a:latin typeface="Effra"/>
            </a:endParaRPr>
          </a:p>
          <a:p>
            <a:r>
              <a:rPr lang="en-GB" sz="800" dirty="0">
                <a:solidFill>
                  <a:srgbClr val="000000"/>
                </a:solidFill>
                <a:latin typeface="Effra Light"/>
              </a:rPr>
              <a:t>You can begin your maternity leave on any date after the 11th week before your expected week of childbirth. Your midwife will confirm your expected week of childbirth on the MATB1 form around your 20th week of pregnancy. </a:t>
            </a:r>
          </a:p>
          <a:p>
            <a:r>
              <a:rPr lang="en-GB" sz="800" b="1" dirty="0">
                <a:solidFill>
                  <a:srgbClr val="000000"/>
                </a:solidFill>
                <a:latin typeface="Effra"/>
              </a:rPr>
              <a:t>What happens to my job while I am on leave?</a:t>
            </a:r>
            <a:endParaRPr lang="en-GB" sz="800" dirty="0">
              <a:solidFill>
                <a:srgbClr val="000000"/>
              </a:solidFill>
              <a:latin typeface="Effra"/>
            </a:endParaRPr>
          </a:p>
          <a:p>
            <a:r>
              <a:rPr lang="en-GB" sz="800" dirty="0">
                <a:solidFill>
                  <a:srgbClr val="000000"/>
                </a:solidFill>
                <a:latin typeface="Effra Light"/>
              </a:rPr>
              <a:t>Managers have various options. They may choose to bring in temporary cover or seek to manage the duties via secondments or redistribution of work with other team members. Your manager will discuss this with you. However your job is covered in your absence, you have the right to return to it, or a similar role with comparable terms and conditions. </a:t>
            </a:r>
          </a:p>
          <a:p>
            <a:r>
              <a:rPr lang="en-GB" sz="800" b="1" dirty="0">
                <a:solidFill>
                  <a:srgbClr val="000000"/>
                </a:solidFill>
                <a:latin typeface="Effra"/>
              </a:rPr>
              <a:t>What if I want to change my return date once my leave commences? </a:t>
            </a:r>
            <a:endParaRPr lang="en-GB" sz="800" dirty="0">
              <a:solidFill>
                <a:srgbClr val="000000"/>
              </a:solidFill>
              <a:latin typeface="Effra"/>
            </a:endParaRPr>
          </a:p>
          <a:p>
            <a:r>
              <a:rPr lang="en-GB" sz="800" dirty="0">
                <a:solidFill>
                  <a:srgbClr val="000000"/>
                </a:solidFill>
                <a:latin typeface="Effra Light"/>
              </a:rPr>
              <a:t>We will write to you to confirm the latest date you are expected to return to work after your maternity leave. This will be at the end of the 52nd week. If you want to return sooner than this date then please confirm this in writing, at least 28 days before the date you intend to return to work. If you would like to return later, for example by taking parental additional leave, please notify your manager in writing of your request. </a:t>
            </a:r>
          </a:p>
          <a:p>
            <a:r>
              <a:rPr lang="en-GB" sz="800" b="1" dirty="0">
                <a:solidFill>
                  <a:srgbClr val="000000"/>
                </a:solidFill>
                <a:latin typeface="Effra"/>
              </a:rPr>
              <a:t>I gave a date that I would like to start my maternity leave, but now I want to change it. Can I do that?</a:t>
            </a:r>
            <a:endParaRPr lang="en-GB" sz="800" dirty="0">
              <a:solidFill>
                <a:srgbClr val="000000"/>
              </a:solidFill>
              <a:latin typeface="Effra"/>
            </a:endParaRPr>
          </a:p>
          <a:p>
            <a:r>
              <a:rPr lang="en-GB" sz="800" dirty="0">
                <a:solidFill>
                  <a:srgbClr val="000000"/>
                </a:solidFill>
                <a:latin typeface="Effra Light"/>
              </a:rPr>
              <a:t>Yes. You are required to tell us in writing at least 28 days prior to the new date. </a:t>
            </a:r>
          </a:p>
          <a:p>
            <a:r>
              <a:rPr lang="en-GB" sz="800" b="1" dirty="0">
                <a:solidFill>
                  <a:srgbClr val="000000"/>
                </a:solidFill>
                <a:latin typeface="Effra"/>
              </a:rPr>
              <a:t>Can I return to work on a phased basis?</a:t>
            </a:r>
            <a:endParaRPr lang="en-GB" sz="800" dirty="0">
              <a:solidFill>
                <a:srgbClr val="000000"/>
              </a:solidFill>
              <a:latin typeface="Effra"/>
            </a:endParaRPr>
          </a:p>
          <a:p>
            <a:r>
              <a:rPr lang="en-GB" sz="800" dirty="0">
                <a:solidFill>
                  <a:srgbClr val="000000"/>
                </a:solidFill>
                <a:latin typeface="Effra Light"/>
              </a:rPr>
              <a:t>This may be possible depending on operational requirements. Please discuss this with your manager. </a:t>
            </a:r>
          </a:p>
          <a:p>
            <a:r>
              <a:rPr lang="en-GB" sz="800" b="1" dirty="0">
                <a:solidFill>
                  <a:srgbClr val="000000"/>
                </a:solidFill>
                <a:latin typeface="Effra"/>
              </a:rPr>
              <a:t>What happens to my maternity leave if my baby is born early?</a:t>
            </a:r>
            <a:endParaRPr lang="en-GB" sz="800" dirty="0">
              <a:solidFill>
                <a:srgbClr val="000000"/>
              </a:solidFill>
              <a:latin typeface="Effra"/>
            </a:endParaRPr>
          </a:p>
          <a:p>
            <a:r>
              <a:rPr lang="en-GB" sz="800" dirty="0">
                <a:solidFill>
                  <a:srgbClr val="000000"/>
                </a:solidFill>
                <a:latin typeface="Effra Light"/>
              </a:rPr>
              <a:t>Maternity leave is triggered by childbirth. If your baby is born early your maternity leave will therefore start immediately. </a:t>
            </a:r>
          </a:p>
          <a:p>
            <a:r>
              <a:rPr lang="en-GB" sz="800" b="1" dirty="0">
                <a:solidFill>
                  <a:srgbClr val="000000"/>
                </a:solidFill>
                <a:latin typeface="Effra"/>
              </a:rPr>
              <a:t>When I return to work, I want to change my hours of work. What do I need to do?</a:t>
            </a:r>
            <a:endParaRPr lang="en-GB" sz="800" dirty="0">
              <a:solidFill>
                <a:srgbClr val="000000"/>
              </a:solidFill>
              <a:latin typeface="Effra"/>
            </a:endParaRPr>
          </a:p>
          <a:p>
            <a:r>
              <a:rPr lang="en-GB" sz="800" dirty="0">
                <a:solidFill>
                  <a:srgbClr val="000000"/>
                </a:solidFill>
                <a:latin typeface="Effra Light"/>
              </a:rPr>
              <a:t>You can make a flexible working request prior to your return to work under our Flexible Working Policy. You can discuss your plans with your manager at any time. See </a:t>
            </a:r>
            <a:r>
              <a:rPr lang="en-GB" sz="800" dirty="0">
                <a:solidFill>
                  <a:srgbClr val="000000"/>
                </a:solidFill>
                <a:latin typeface="Effra"/>
              </a:rPr>
              <a:t>http://documents.manchester.ac.uk/DocuInfo.aspx?DocID=9</a:t>
            </a:r>
          </a:p>
          <a:p>
            <a:r>
              <a:rPr lang="en-GB" sz="800" b="1" dirty="0">
                <a:solidFill>
                  <a:srgbClr val="000000"/>
                </a:solidFill>
                <a:latin typeface="Effra"/>
              </a:rPr>
              <a:t>Can I take holiday during my maternity leave?</a:t>
            </a:r>
            <a:endParaRPr lang="en-GB" sz="800" dirty="0">
              <a:solidFill>
                <a:srgbClr val="000000"/>
              </a:solidFill>
              <a:latin typeface="Effra"/>
            </a:endParaRPr>
          </a:p>
          <a:p>
            <a:r>
              <a:rPr lang="en-GB" sz="800" dirty="0">
                <a:solidFill>
                  <a:srgbClr val="000000"/>
                </a:solidFill>
                <a:latin typeface="Effra Light"/>
              </a:rPr>
              <a:t>All holiday must be taken outside of the maternity leave period. It is not possible to be on maternity leave and holiday at the same time. Holiday can be taken immediately before or after maternity leave. </a:t>
            </a:r>
          </a:p>
          <a:p>
            <a:r>
              <a:rPr lang="en-GB" sz="800" b="1" dirty="0">
                <a:solidFill>
                  <a:srgbClr val="000000"/>
                </a:solidFill>
                <a:latin typeface="Effra"/>
              </a:rPr>
              <a:t>Can I carry holiday forward into next year?</a:t>
            </a:r>
            <a:endParaRPr lang="en-GB" sz="800" dirty="0">
              <a:solidFill>
                <a:srgbClr val="000000"/>
              </a:solidFill>
              <a:latin typeface="Effra"/>
            </a:endParaRPr>
          </a:p>
          <a:p>
            <a:r>
              <a:rPr lang="en-GB" sz="800" dirty="0">
                <a:solidFill>
                  <a:srgbClr val="000000"/>
                </a:solidFill>
                <a:latin typeface="Effra Light"/>
              </a:rPr>
              <a:t>In most cases there should be sufficient time leading up to the leave period to effectively plan the use of holiday in advance of the maternity leave period. The University allows up to one week’s holiday to be carried over into the next holiday year. </a:t>
            </a:r>
          </a:p>
          <a:p>
            <a:r>
              <a:rPr lang="en-GB" sz="800" b="1" dirty="0">
                <a:solidFill>
                  <a:srgbClr val="000000"/>
                </a:solidFill>
                <a:latin typeface="Effra"/>
              </a:rPr>
              <a:t>What happens to my pension contributions when I am on maternity leave?</a:t>
            </a:r>
            <a:endParaRPr lang="en-GB" sz="800" dirty="0">
              <a:solidFill>
                <a:srgbClr val="000000"/>
              </a:solidFill>
              <a:latin typeface="Effra"/>
            </a:endParaRPr>
          </a:p>
          <a:p>
            <a:r>
              <a:rPr lang="en-GB" sz="800" dirty="0">
                <a:solidFill>
                  <a:srgbClr val="000000"/>
                </a:solidFill>
                <a:latin typeface="Effra Light"/>
              </a:rPr>
              <a:t>There are different rules for different pension schemes. For more information please contact your scheme provider or a member of the pensions team who will be able to provide more information </a:t>
            </a:r>
          </a:p>
          <a:p>
            <a:r>
              <a:rPr lang="en-GB" sz="800" b="1" dirty="0">
                <a:solidFill>
                  <a:srgbClr val="000000"/>
                </a:solidFill>
                <a:latin typeface="Effra"/>
              </a:rPr>
              <a:t>Can my manager ask me to come into work during my maternity leave? If so, do I have to agree? </a:t>
            </a:r>
            <a:endParaRPr lang="en-GB" sz="800" dirty="0">
              <a:solidFill>
                <a:srgbClr val="000000"/>
              </a:solidFill>
              <a:latin typeface="Effra"/>
            </a:endParaRPr>
          </a:p>
          <a:p>
            <a:r>
              <a:rPr lang="en-GB" sz="800" dirty="0">
                <a:solidFill>
                  <a:srgbClr val="000000"/>
                </a:solidFill>
                <a:latin typeface="Effra Light"/>
              </a:rPr>
              <a:t>The University, as an employer, is allowed to make reasonable contact with employees whilst they are on maternity leave. You are not obliged to do any work or attend any work related events during maternity leave, however if you and your manager both agree, then you can work up to a total of 10 days during your leave. These are called ‘Keeping in Touch’ days. </a:t>
            </a:r>
          </a:p>
          <a:p>
            <a:r>
              <a:rPr lang="en-GB" sz="800" b="1" dirty="0">
                <a:solidFill>
                  <a:srgbClr val="000000"/>
                </a:solidFill>
                <a:latin typeface="Effra"/>
              </a:rPr>
              <a:t>Do I have to agree in advance if I want to come to work for a Keeping in Touch Day? </a:t>
            </a:r>
            <a:endParaRPr lang="en-GB" sz="800" dirty="0">
              <a:solidFill>
                <a:srgbClr val="000000"/>
              </a:solidFill>
              <a:latin typeface="Effra"/>
            </a:endParaRPr>
          </a:p>
          <a:p>
            <a:r>
              <a:rPr lang="en-GB" sz="800" dirty="0">
                <a:solidFill>
                  <a:srgbClr val="000000"/>
                </a:solidFill>
                <a:latin typeface="Effra Light"/>
              </a:rPr>
              <a:t>Yes, you and your manager should agree in advance when you are going to attend work for one of your Keeping in Touch Days to allow both parties to make any necessary arrangements. </a:t>
            </a:r>
          </a:p>
          <a:p>
            <a:r>
              <a:rPr lang="en-GB" sz="800" b="1" dirty="0">
                <a:solidFill>
                  <a:srgbClr val="000000"/>
                </a:solidFill>
                <a:latin typeface="Effra"/>
              </a:rPr>
              <a:t>If I attend work for half a day or less, is this classed as one of my Keeping in Touch Days? </a:t>
            </a:r>
            <a:endParaRPr lang="en-GB" sz="800" dirty="0">
              <a:solidFill>
                <a:srgbClr val="000000"/>
              </a:solidFill>
              <a:latin typeface="Effra"/>
            </a:endParaRPr>
          </a:p>
          <a:p>
            <a:r>
              <a:rPr lang="en-GB" sz="800" dirty="0">
                <a:solidFill>
                  <a:srgbClr val="000000"/>
                </a:solidFill>
                <a:latin typeface="Effra Light"/>
              </a:rPr>
              <a:t>Yes, as soon as you start work, even if it is for only a few hours, this is counted as one of your 10 KIT days. The number of hours that you attend work can be up to the maximum of the full time equivalent. </a:t>
            </a:r>
          </a:p>
          <a:p>
            <a:r>
              <a:rPr lang="en-GB" sz="800" b="1" dirty="0">
                <a:solidFill>
                  <a:srgbClr val="000000"/>
                </a:solidFill>
                <a:latin typeface="Effra"/>
              </a:rPr>
              <a:t>Will I be placed at a disadvantage on my return if I don’t come into work prior to the end of my maternity leave? </a:t>
            </a:r>
            <a:endParaRPr lang="en-GB" sz="800" dirty="0">
              <a:solidFill>
                <a:srgbClr val="000000"/>
              </a:solidFill>
              <a:latin typeface="Effra"/>
            </a:endParaRPr>
          </a:p>
          <a:p>
            <a:r>
              <a:rPr lang="en-GB" sz="800" dirty="0">
                <a:solidFill>
                  <a:srgbClr val="000000"/>
                </a:solidFill>
                <a:latin typeface="Effra Light"/>
              </a:rPr>
              <a:t>Employees are encouraged to make use of KIT days as a positive way to keep in contact with developments in their workplace. As work during maternity leave may only take place with the agreement of both parties, you will not be at any disadvantage regarding the options you choose about KIT days. </a:t>
            </a:r>
          </a:p>
          <a:p>
            <a:r>
              <a:rPr lang="en-GB" sz="800" b="1" dirty="0">
                <a:solidFill>
                  <a:srgbClr val="000000"/>
                </a:solidFill>
                <a:latin typeface="Effra"/>
              </a:rPr>
              <a:t>I have been asked to be an external examiner for another University; can I use a Keeping in Touch Day to undertake this work? </a:t>
            </a:r>
            <a:endParaRPr lang="en-GB" sz="800" dirty="0">
              <a:solidFill>
                <a:srgbClr val="000000"/>
              </a:solidFill>
              <a:latin typeface="Effra"/>
            </a:endParaRPr>
          </a:p>
          <a:p>
            <a:r>
              <a:rPr lang="en-GB" sz="800" dirty="0">
                <a:solidFill>
                  <a:srgbClr val="000000"/>
                </a:solidFill>
                <a:latin typeface="Effra Light"/>
              </a:rPr>
              <a:t>No, because this is paid work for another employer and will therefore impact upon your maternity arrangements. </a:t>
            </a:r>
          </a:p>
          <a:p>
            <a:r>
              <a:rPr lang="en-GB" sz="800" b="1" dirty="0">
                <a:solidFill>
                  <a:srgbClr val="000000"/>
                </a:solidFill>
                <a:latin typeface="Effra"/>
              </a:rPr>
              <a:t>What type of work will I be expected to undertake whilst in work on a Keeping in Touch Day? </a:t>
            </a:r>
            <a:endParaRPr lang="en-GB" sz="800" dirty="0">
              <a:solidFill>
                <a:srgbClr val="000000"/>
              </a:solidFill>
              <a:latin typeface="Effra"/>
            </a:endParaRPr>
          </a:p>
          <a:p>
            <a:r>
              <a:rPr lang="en-GB" sz="800" dirty="0">
                <a:solidFill>
                  <a:srgbClr val="000000"/>
                </a:solidFill>
                <a:latin typeface="Effra Light"/>
              </a:rPr>
              <a:t>The purpose of these days is to allow you to be kept informed and up to date on developments within your own workplace or within the University. This may include attending a conference, undertaking training or a team event.</a:t>
            </a:r>
          </a:p>
          <a:p>
            <a:r>
              <a:rPr lang="en-GB" sz="800" b="1" dirty="0">
                <a:solidFill>
                  <a:srgbClr val="000000"/>
                </a:solidFill>
                <a:latin typeface="Effra"/>
              </a:rPr>
              <a:t>How else can I keep in touch during my maternity leave?</a:t>
            </a:r>
            <a:endParaRPr lang="en-GB" sz="800" dirty="0">
              <a:solidFill>
                <a:srgbClr val="000000"/>
              </a:solidFill>
              <a:latin typeface="Effra"/>
            </a:endParaRPr>
          </a:p>
          <a:p>
            <a:r>
              <a:rPr lang="en-GB" sz="800" dirty="0">
                <a:solidFill>
                  <a:srgbClr val="000000"/>
                </a:solidFill>
                <a:latin typeface="Effra Light"/>
              </a:rPr>
              <a:t>The University encourages managers and employees to discuss this prior to the start of maternity leave. Ultimately, it is up to you how you want to be updated about work matters. Some employees want a regular update, others would prefer no contact at all. </a:t>
            </a:r>
            <a:endParaRPr lang="en-GB" sz="800" dirty="0"/>
          </a:p>
        </p:txBody>
      </p:sp>
      <p:sp>
        <p:nvSpPr>
          <p:cNvPr id="23" name="TextBox 22">
            <a:extLst>
              <a:ext uri="{FF2B5EF4-FFF2-40B4-BE49-F238E27FC236}">
                <a16:creationId xmlns:a16="http://schemas.microsoft.com/office/drawing/2014/main" id="{794846DA-F8AA-B74E-88BE-C9292324BF9D}"/>
              </a:ext>
            </a:extLst>
          </p:cNvPr>
          <p:cNvSpPr txBox="1"/>
          <p:nvPr/>
        </p:nvSpPr>
        <p:spPr>
          <a:xfrm>
            <a:off x="642257" y="1227377"/>
            <a:ext cx="9626350" cy="1538883"/>
          </a:xfrm>
          <a:prstGeom prst="rect">
            <a:avLst/>
          </a:prstGeom>
          <a:noFill/>
        </p:spPr>
        <p:txBody>
          <a:bodyPr wrap="square" rtlCol="0">
            <a:spAutoFit/>
          </a:bodyPr>
          <a:lstStyle/>
          <a:p>
            <a:r>
              <a:rPr lang="en-US" sz="2000" dirty="0"/>
              <a:t>Interaction chamber and SPGC simulated in MC toolkit, Geant4</a:t>
            </a:r>
          </a:p>
          <a:p>
            <a:pPr lvl="1"/>
            <a:r>
              <a:rPr lang="en-US" dirty="0"/>
              <a:t>Supplementary work also conducted with TOPAS</a:t>
            </a:r>
          </a:p>
          <a:p>
            <a:pPr lvl="1"/>
            <a:endParaRPr lang="en-US" dirty="0"/>
          </a:p>
          <a:p>
            <a:r>
              <a:rPr lang="en-US" sz="2000" dirty="0"/>
              <a:t>Dose retrieved in both jacket front piece and core using whole volume scoring </a:t>
            </a:r>
          </a:p>
          <a:p>
            <a:pPr lvl="1"/>
            <a:r>
              <a:rPr lang="en-US" dirty="0"/>
              <a:t>~ 6 % reduction in the jacket and core dose values </a:t>
            </a:r>
          </a:p>
        </p:txBody>
      </p:sp>
      <p:sp>
        <p:nvSpPr>
          <p:cNvPr id="12" name="TextBox 11">
            <a:extLst>
              <a:ext uri="{FF2B5EF4-FFF2-40B4-BE49-F238E27FC236}">
                <a16:creationId xmlns:a16="http://schemas.microsoft.com/office/drawing/2014/main" id="{9A1ED19D-ADDF-4F48-8E2D-692D4F6A6FCB}"/>
              </a:ext>
            </a:extLst>
          </p:cNvPr>
          <p:cNvSpPr txBox="1"/>
          <p:nvPr/>
        </p:nvSpPr>
        <p:spPr>
          <a:xfrm>
            <a:off x="5065843" y="6026881"/>
            <a:ext cx="3315739" cy="461665"/>
          </a:xfrm>
          <a:prstGeom prst="rect">
            <a:avLst/>
          </a:prstGeom>
          <a:solidFill>
            <a:schemeClr val="bg1"/>
          </a:solidFill>
        </p:spPr>
        <p:txBody>
          <a:bodyPr wrap="square" rtlCol="0">
            <a:spAutoFit/>
          </a:bodyPr>
          <a:lstStyle/>
          <a:p>
            <a:pPr algn="ctr"/>
            <a:r>
              <a:rPr lang="en-US" sz="1200" b="1" dirty="0"/>
              <a:t>Expected dose map obtained from Monte Carlo simulations</a:t>
            </a:r>
          </a:p>
        </p:txBody>
      </p:sp>
      <p:pic>
        <p:nvPicPr>
          <p:cNvPr id="18" name="Picture 17">
            <a:extLst>
              <a:ext uri="{FF2B5EF4-FFF2-40B4-BE49-F238E27FC236}">
                <a16:creationId xmlns:a16="http://schemas.microsoft.com/office/drawing/2014/main" id="{20D31E48-C803-544B-9FA5-6DF4C361375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73" t="3320" r="50000" b="3320"/>
          <a:stretch/>
        </p:blipFill>
        <p:spPr>
          <a:xfrm>
            <a:off x="8381582" y="2986874"/>
            <a:ext cx="3346180" cy="2207280"/>
          </a:xfrm>
          <a:prstGeom prst="rect">
            <a:avLst/>
          </a:prstGeom>
        </p:spPr>
      </p:pic>
      <p:sp>
        <p:nvSpPr>
          <p:cNvPr id="20" name="TextBox 19">
            <a:extLst>
              <a:ext uri="{FF2B5EF4-FFF2-40B4-BE49-F238E27FC236}">
                <a16:creationId xmlns:a16="http://schemas.microsoft.com/office/drawing/2014/main" id="{98EF4620-4C09-534F-AE5F-467770241217}"/>
              </a:ext>
            </a:extLst>
          </p:cNvPr>
          <p:cNvSpPr txBox="1"/>
          <p:nvPr/>
        </p:nvSpPr>
        <p:spPr>
          <a:xfrm>
            <a:off x="8984079" y="5276680"/>
            <a:ext cx="2279008" cy="276999"/>
          </a:xfrm>
          <a:prstGeom prst="rect">
            <a:avLst/>
          </a:prstGeom>
          <a:solidFill>
            <a:schemeClr val="bg1"/>
          </a:solidFill>
        </p:spPr>
        <p:txBody>
          <a:bodyPr wrap="square" rtlCol="0">
            <a:spAutoFit/>
          </a:bodyPr>
          <a:lstStyle/>
          <a:p>
            <a:pPr algn="ctr"/>
            <a:r>
              <a:rPr lang="en-US" sz="1200" b="1" dirty="0"/>
              <a:t>Simulated energy spectrum</a:t>
            </a:r>
          </a:p>
        </p:txBody>
      </p:sp>
      <p:pic>
        <p:nvPicPr>
          <p:cNvPr id="3" name="Picture 2">
            <a:extLst>
              <a:ext uri="{FF2B5EF4-FFF2-40B4-BE49-F238E27FC236}">
                <a16:creationId xmlns:a16="http://schemas.microsoft.com/office/drawing/2014/main" id="{75EF76E5-6D17-96E4-EC43-6148D3256A7E}"/>
              </a:ext>
            </a:extLst>
          </p:cNvPr>
          <p:cNvPicPr>
            <a:picLocks noChangeAspect="1"/>
          </p:cNvPicPr>
          <p:nvPr/>
        </p:nvPicPr>
        <p:blipFill rotWithShape="1">
          <a:blip r:embed="rId4"/>
          <a:srcRect b="36367"/>
          <a:stretch/>
        </p:blipFill>
        <p:spPr>
          <a:xfrm>
            <a:off x="4636189" y="3095185"/>
            <a:ext cx="3745393" cy="2923864"/>
          </a:xfrm>
          <a:prstGeom prst="rect">
            <a:avLst/>
          </a:prstGeom>
        </p:spPr>
      </p:pic>
      <p:pic>
        <p:nvPicPr>
          <p:cNvPr id="5" name="Picture 4">
            <a:extLst>
              <a:ext uri="{FF2B5EF4-FFF2-40B4-BE49-F238E27FC236}">
                <a16:creationId xmlns:a16="http://schemas.microsoft.com/office/drawing/2014/main" id="{25D165DD-A42D-C28C-075C-2DEE27C60128}"/>
              </a:ext>
            </a:extLst>
          </p:cNvPr>
          <p:cNvPicPr>
            <a:picLocks noChangeAspect="1"/>
          </p:cNvPicPr>
          <p:nvPr/>
        </p:nvPicPr>
        <p:blipFill rotWithShape="1">
          <a:blip r:embed="rId5"/>
          <a:srcRect l="10015" t="13169" r="11867" b="11604"/>
          <a:stretch/>
        </p:blipFill>
        <p:spPr>
          <a:xfrm>
            <a:off x="167787" y="3143681"/>
            <a:ext cx="4336083" cy="2486942"/>
          </a:xfrm>
          <a:prstGeom prst="rect">
            <a:avLst/>
          </a:prstGeom>
        </p:spPr>
      </p:pic>
      <p:sp>
        <p:nvSpPr>
          <p:cNvPr id="7" name="TextBox 6">
            <a:extLst>
              <a:ext uri="{FF2B5EF4-FFF2-40B4-BE49-F238E27FC236}">
                <a16:creationId xmlns:a16="http://schemas.microsoft.com/office/drawing/2014/main" id="{F1CFE213-043D-212D-7537-2B672EF4616A}"/>
              </a:ext>
            </a:extLst>
          </p:cNvPr>
          <p:cNvSpPr txBox="1"/>
          <p:nvPr/>
        </p:nvSpPr>
        <p:spPr>
          <a:xfrm>
            <a:off x="717953" y="6019049"/>
            <a:ext cx="3315739" cy="276999"/>
          </a:xfrm>
          <a:prstGeom prst="rect">
            <a:avLst/>
          </a:prstGeom>
          <a:solidFill>
            <a:schemeClr val="bg1"/>
          </a:solidFill>
        </p:spPr>
        <p:txBody>
          <a:bodyPr wrap="square" rtlCol="0">
            <a:spAutoFit/>
          </a:bodyPr>
          <a:lstStyle/>
          <a:p>
            <a:pPr algn="ctr"/>
            <a:r>
              <a:rPr lang="en-US" sz="1200" b="1" dirty="0"/>
              <a:t>Simulated setup up at RAL (Geant4)</a:t>
            </a:r>
          </a:p>
        </p:txBody>
      </p:sp>
    </p:spTree>
    <p:extLst>
      <p:ext uri="{BB962C8B-B14F-4D97-AF65-F5344CB8AC3E}">
        <p14:creationId xmlns:p14="http://schemas.microsoft.com/office/powerpoint/2010/main" val="38434933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642257" y="369454"/>
            <a:ext cx="10493830" cy="637309"/>
          </a:xfrm>
        </p:spPr>
        <p:txBody>
          <a:bodyPr>
            <a:normAutofit/>
          </a:bodyPr>
          <a:lstStyle/>
          <a:p>
            <a:r>
              <a:rPr lang="en-GB" sz="3200" dirty="0"/>
              <a:t>Electromagnetic pulse protection</a:t>
            </a:r>
          </a:p>
        </p:txBody>
      </p:sp>
      <p:sp>
        <p:nvSpPr>
          <p:cNvPr id="6" name="Rectangle 5"/>
          <p:cNvSpPr/>
          <p:nvPr/>
        </p:nvSpPr>
        <p:spPr>
          <a:xfrm>
            <a:off x="3048000" y="-17669083"/>
            <a:ext cx="6096000" cy="8956298"/>
          </a:xfrm>
          <a:prstGeom prst="rect">
            <a:avLst/>
          </a:prstGeom>
        </p:spPr>
        <p:txBody>
          <a:bodyPr>
            <a:spAutoFit/>
          </a:bodyPr>
          <a:lstStyle/>
          <a:p>
            <a:r>
              <a:rPr lang="en-GB" sz="800" b="1" dirty="0">
                <a:solidFill>
                  <a:srgbClr val="000000"/>
                </a:solidFill>
                <a:latin typeface="Effra"/>
              </a:rPr>
              <a:t>What happens if I am sick during my pregnancy?</a:t>
            </a:r>
            <a:endParaRPr lang="en-GB" sz="800" dirty="0">
              <a:solidFill>
                <a:srgbClr val="000000"/>
              </a:solidFill>
              <a:latin typeface="Effra"/>
            </a:endParaRPr>
          </a:p>
          <a:p>
            <a:r>
              <a:rPr lang="en-GB" sz="800" dirty="0">
                <a:solidFill>
                  <a:srgbClr val="000000"/>
                </a:solidFill>
                <a:latin typeface="Effra Light"/>
              </a:rPr>
              <a:t>If you are absent from work due to pregnancy related reasons you need to follow the normal process for advising your manager and providing Fit Notes if applicable. If you are absent for pregnancy related reasons within four weeks of your expected week of childbirth, your maternity leave will automatically commence. </a:t>
            </a:r>
          </a:p>
          <a:p>
            <a:r>
              <a:rPr lang="en-GB" sz="800" b="1" dirty="0">
                <a:solidFill>
                  <a:srgbClr val="000000"/>
                </a:solidFill>
                <a:latin typeface="Effra"/>
              </a:rPr>
              <a:t>What is the current rate of Statutory Maternity Pay?</a:t>
            </a:r>
            <a:endParaRPr lang="en-GB" sz="800" dirty="0">
              <a:solidFill>
                <a:srgbClr val="000000"/>
              </a:solidFill>
              <a:latin typeface="Effra"/>
            </a:endParaRPr>
          </a:p>
          <a:p>
            <a:r>
              <a:rPr lang="en-GB" sz="800" dirty="0">
                <a:solidFill>
                  <a:srgbClr val="000000"/>
                </a:solidFill>
                <a:latin typeface="Effra Light"/>
              </a:rPr>
              <a:t>The government sets this annually. You can find out on </a:t>
            </a:r>
            <a:r>
              <a:rPr lang="en-GB" sz="800" dirty="0">
                <a:solidFill>
                  <a:srgbClr val="000000"/>
                </a:solidFill>
                <a:latin typeface="Effra"/>
              </a:rPr>
              <a:t>www.gov.uk </a:t>
            </a:r>
          </a:p>
          <a:p>
            <a:r>
              <a:rPr lang="en-GB" sz="800" b="1" dirty="0">
                <a:solidFill>
                  <a:srgbClr val="000000"/>
                </a:solidFill>
                <a:latin typeface="Effra"/>
              </a:rPr>
              <a:t>I am on a fixed term contract. How does that affect my entitlements?</a:t>
            </a:r>
            <a:endParaRPr lang="en-GB" sz="800" dirty="0">
              <a:solidFill>
                <a:srgbClr val="000000"/>
              </a:solidFill>
              <a:latin typeface="Effra"/>
            </a:endParaRPr>
          </a:p>
          <a:p>
            <a:r>
              <a:rPr lang="en-GB" sz="800" dirty="0">
                <a:solidFill>
                  <a:srgbClr val="000000"/>
                </a:solidFill>
                <a:latin typeface="Effra Light"/>
              </a:rPr>
              <a:t>You will have the same entitlements to pay and leave providing you meet the qualifying criteria. If your fixed term contract ends during your maternity leave and is not renewed, the entitlement to the enhanced University maternity pay will cease but SMP will continue to be paid. </a:t>
            </a:r>
          </a:p>
          <a:p>
            <a:r>
              <a:rPr lang="en-GB" sz="800" b="1" dirty="0">
                <a:solidFill>
                  <a:srgbClr val="000000"/>
                </a:solidFill>
                <a:latin typeface="Effra"/>
              </a:rPr>
              <a:t>How does the University maternity entitlement differ from the statutory one?</a:t>
            </a:r>
            <a:endParaRPr lang="en-GB" sz="800" dirty="0">
              <a:solidFill>
                <a:srgbClr val="000000"/>
              </a:solidFill>
              <a:latin typeface="Effra"/>
            </a:endParaRPr>
          </a:p>
          <a:p>
            <a:r>
              <a:rPr lang="en-GB" sz="800" dirty="0">
                <a:solidFill>
                  <a:srgbClr val="000000"/>
                </a:solidFill>
                <a:latin typeface="Effra Light"/>
              </a:rPr>
              <a:t>The University offers enhanced maternity pay to eligible employees, based on length of service. The current entitlements are set out in the Maternity Policy and in this guidance. </a:t>
            </a:r>
          </a:p>
          <a:p>
            <a:r>
              <a:rPr lang="en-GB" sz="800" b="1" dirty="0">
                <a:solidFill>
                  <a:srgbClr val="000000"/>
                </a:solidFill>
                <a:latin typeface="Effra"/>
              </a:rPr>
              <a:t>What happens if I choose not to return to work after my maternity leave?</a:t>
            </a:r>
            <a:endParaRPr lang="en-GB" sz="800" dirty="0">
              <a:solidFill>
                <a:srgbClr val="000000"/>
              </a:solidFill>
              <a:latin typeface="Effra"/>
            </a:endParaRPr>
          </a:p>
          <a:p>
            <a:r>
              <a:rPr lang="en-GB" sz="800" dirty="0">
                <a:solidFill>
                  <a:srgbClr val="000000"/>
                </a:solidFill>
                <a:latin typeface="Effra Light"/>
              </a:rPr>
              <a:t>If you decide not to return to work, you will need to provide written notice in accordance with your contract of employment. If you have received enhanced University maternity pay but do not return to work for at least three months, you will be required to repay the difference between the enhanced payments and SMP. </a:t>
            </a:r>
          </a:p>
          <a:p>
            <a:r>
              <a:rPr lang="en-GB" sz="800" b="1" dirty="0">
                <a:solidFill>
                  <a:srgbClr val="000000"/>
                </a:solidFill>
                <a:latin typeface="Effra"/>
              </a:rPr>
              <a:t>Do I still accrue holiday while I am on maternity leave?</a:t>
            </a:r>
            <a:endParaRPr lang="en-GB" sz="800" dirty="0">
              <a:solidFill>
                <a:srgbClr val="000000"/>
              </a:solidFill>
              <a:latin typeface="Effra"/>
            </a:endParaRPr>
          </a:p>
          <a:p>
            <a:r>
              <a:rPr lang="en-GB" sz="800" dirty="0">
                <a:solidFill>
                  <a:srgbClr val="000000"/>
                </a:solidFill>
                <a:latin typeface="Effra Light"/>
              </a:rPr>
              <a:t>Yes. Your holiday will still accrue as normal. </a:t>
            </a:r>
          </a:p>
          <a:p>
            <a:r>
              <a:rPr lang="en-GB" sz="800" b="1" dirty="0">
                <a:solidFill>
                  <a:srgbClr val="000000"/>
                </a:solidFill>
                <a:latin typeface="Effra"/>
              </a:rPr>
              <a:t>When can I start my maternity leave?</a:t>
            </a:r>
            <a:endParaRPr lang="en-GB" sz="800" dirty="0">
              <a:solidFill>
                <a:srgbClr val="000000"/>
              </a:solidFill>
              <a:latin typeface="Effra"/>
            </a:endParaRPr>
          </a:p>
          <a:p>
            <a:r>
              <a:rPr lang="en-GB" sz="800" dirty="0">
                <a:solidFill>
                  <a:srgbClr val="000000"/>
                </a:solidFill>
                <a:latin typeface="Effra Light"/>
              </a:rPr>
              <a:t>You can begin your maternity leave on any date after the 11th week before your expected week of childbirth. Your midwife will confirm your expected week of childbirth on the MATB1 form around your 20th week of pregnancy. </a:t>
            </a:r>
          </a:p>
          <a:p>
            <a:r>
              <a:rPr lang="en-GB" sz="800" b="1" dirty="0">
                <a:solidFill>
                  <a:srgbClr val="000000"/>
                </a:solidFill>
                <a:latin typeface="Effra"/>
              </a:rPr>
              <a:t>What happens to my job while I am on leave?</a:t>
            </a:r>
            <a:endParaRPr lang="en-GB" sz="800" dirty="0">
              <a:solidFill>
                <a:srgbClr val="000000"/>
              </a:solidFill>
              <a:latin typeface="Effra"/>
            </a:endParaRPr>
          </a:p>
          <a:p>
            <a:r>
              <a:rPr lang="en-GB" sz="800" dirty="0">
                <a:solidFill>
                  <a:srgbClr val="000000"/>
                </a:solidFill>
                <a:latin typeface="Effra Light"/>
              </a:rPr>
              <a:t>Managers have various options. They may choose to bring in temporary cover or seek to manage the duties via secondments or redistribution of work with other team members. Your manager will discuss this with you. However your job is covered in your absence, you have the right to return to it, or a similar role with comparable terms and conditions. </a:t>
            </a:r>
          </a:p>
          <a:p>
            <a:r>
              <a:rPr lang="en-GB" sz="800" b="1" dirty="0">
                <a:solidFill>
                  <a:srgbClr val="000000"/>
                </a:solidFill>
                <a:latin typeface="Effra"/>
              </a:rPr>
              <a:t>What if I want to change my return date once my leave commences? </a:t>
            </a:r>
            <a:endParaRPr lang="en-GB" sz="800" dirty="0">
              <a:solidFill>
                <a:srgbClr val="000000"/>
              </a:solidFill>
              <a:latin typeface="Effra"/>
            </a:endParaRPr>
          </a:p>
          <a:p>
            <a:r>
              <a:rPr lang="en-GB" sz="800" dirty="0">
                <a:solidFill>
                  <a:srgbClr val="000000"/>
                </a:solidFill>
                <a:latin typeface="Effra Light"/>
              </a:rPr>
              <a:t>We will write to you to confirm the latest date you are expected to return to work after your maternity leave. This will be at the end of the 52nd week. If you want to return sooner than this date then please confirm this in writing, at least 28 days before the date you intend to return to work. If you would like to return later, for example by taking parental additional leave, please notify your manager in writing of your request. </a:t>
            </a:r>
          </a:p>
          <a:p>
            <a:r>
              <a:rPr lang="en-GB" sz="800" b="1" dirty="0">
                <a:solidFill>
                  <a:srgbClr val="000000"/>
                </a:solidFill>
                <a:latin typeface="Effra"/>
              </a:rPr>
              <a:t>I gave a date that I would like to start my maternity leave, but now I want to change it. Can I do that?</a:t>
            </a:r>
            <a:endParaRPr lang="en-GB" sz="800" dirty="0">
              <a:solidFill>
                <a:srgbClr val="000000"/>
              </a:solidFill>
              <a:latin typeface="Effra"/>
            </a:endParaRPr>
          </a:p>
          <a:p>
            <a:r>
              <a:rPr lang="en-GB" sz="800" dirty="0">
                <a:solidFill>
                  <a:srgbClr val="000000"/>
                </a:solidFill>
                <a:latin typeface="Effra Light"/>
              </a:rPr>
              <a:t>Yes. You are required to tell us in writing at least 28 days prior to the new date. </a:t>
            </a:r>
          </a:p>
          <a:p>
            <a:r>
              <a:rPr lang="en-GB" sz="800" b="1" dirty="0">
                <a:solidFill>
                  <a:srgbClr val="000000"/>
                </a:solidFill>
                <a:latin typeface="Effra"/>
              </a:rPr>
              <a:t>Can I return to work on a phased basis?</a:t>
            </a:r>
            <a:endParaRPr lang="en-GB" sz="800" dirty="0">
              <a:solidFill>
                <a:srgbClr val="000000"/>
              </a:solidFill>
              <a:latin typeface="Effra"/>
            </a:endParaRPr>
          </a:p>
          <a:p>
            <a:r>
              <a:rPr lang="en-GB" sz="800" dirty="0">
                <a:solidFill>
                  <a:srgbClr val="000000"/>
                </a:solidFill>
                <a:latin typeface="Effra Light"/>
              </a:rPr>
              <a:t>This may be possible depending on operational requirements. Please discuss this with your manager. </a:t>
            </a:r>
          </a:p>
          <a:p>
            <a:r>
              <a:rPr lang="en-GB" sz="800" b="1" dirty="0">
                <a:solidFill>
                  <a:srgbClr val="000000"/>
                </a:solidFill>
                <a:latin typeface="Effra"/>
              </a:rPr>
              <a:t>What happens to my maternity leave if my baby is born early?</a:t>
            </a:r>
            <a:endParaRPr lang="en-GB" sz="800" dirty="0">
              <a:solidFill>
                <a:srgbClr val="000000"/>
              </a:solidFill>
              <a:latin typeface="Effra"/>
            </a:endParaRPr>
          </a:p>
          <a:p>
            <a:r>
              <a:rPr lang="en-GB" sz="800" dirty="0">
                <a:solidFill>
                  <a:srgbClr val="000000"/>
                </a:solidFill>
                <a:latin typeface="Effra Light"/>
              </a:rPr>
              <a:t>Maternity leave is triggered by childbirth. If your baby is born early your maternity leave will therefore start immediately. </a:t>
            </a:r>
          </a:p>
          <a:p>
            <a:r>
              <a:rPr lang="en-GB" sz="800" b="1" dirty="0">
                <a:solidFill>
                  <a:srgbClr val="000000"/>
                </a:solidFill>
                <a:latin typeface="Effra"/>
              </a:rPr>
              <a:t>When I return to work, I want to change my hours of work. What do I need to do?</a:t>
            </a:r>
            <a:endParaRPr lang="en-GB" sz="800" dirty="0">
              <a:solidFill>
                <a:srgbClr val="000000"/>
              </a:solidFill>
              <a:latin typeface="Effra"/>
            </a:endParaRPr>
          </a:p>
          <a:p>
            <a:r>
              <a:rPr lang="en-GB" sz="800" dirty="0">
                <a:solidFill>
                  <a:srgbClr val="000000"/>
                </a:solidFill>
                <a:latin typeface="Effra Light"/>
              </a:rPr>
              <a:t>You can make a flexible working request prior to your return to work under our Flexible Working Policy. You can discuss your plans with your manager at any time. See </a:t>
            </a:r>
            <a:r>
              <a:rPr lang="en-GB" sz="800" dirty="0">
                <a:solidFill>
                  <a:srgbClr val="000000"/>
                </a:solidFill>
                <a:latin typeface="Effra"/>
              </a:rPr>
              <a:t>http://documents.manchester.ac.uk/DocuInfo.aspx?DocID=9</a:t>
            </a:r>
          </a:p>
          <a:p>
            <a:r>
              <a:rPr lang="en-GB" sz="800" b="1" dirty="0">
                <a:solidFill>
                  <a:srgbClr val="000000"/>
                </a:solidFill>
                <a:latin typeface="Effra"/>
              </a:rPr>
              <a:t>Can I take holiday during my maternity leave?</a:t>
            </a:r>
            <a:endParaRPr lang="en-GB" sz="800" dirty="0">
              <a:solidFill>
                <a:srgbClr val="000000"/>
              </a:solidFill>
              <a:latin typeface="Effra"/>
            </a:endParaRPr>
          </a:p>
          <a:p>
            <a:r>
              <a:rPr lang="en-GB" sz="800" dirty="0">
                <a:solidFill>
                  <a:srgbClr val="000000"/>
                </a:solidFill>
                <a:latin typeface="Effra Light"/>
              </a:rPr>
              <a:t>All holiday must be taken outside of the maternity leave period. It is not possible to be on maternity leave and holiday at the same time. Holiday can be taken immediately before or after maternity leave. </a:t>
            </a:r>
          </a:p>
          <a:p>
            <a:r>
              <a:rPr lang="en-GB" sz="800" b="1" dirty="0">
                <a:solidFill>
                  <a:srgbClr val="000000"/>
                </a:solidFill>
                <a:latin typeface="Effra"/>
              </a:rPr>
              <a:t>Can I carry holiday forward into next year?</a:t>
            </a:r>
            <a:endParaRPr lang="en-GB" sz="800" dirty="0">
              <a:solidFill>
                <a:srgbClr val="000000"/>
              </a:solidFill>
              <a:latin typeface="Effra"/>
            </a:endParaRPr>
          </a:p>
          <a:p>
            <a:r>
              <a:rPr lang="en-GB" sz="800" dirty="0">
                <a:solidFill>
                  <a:srgbClr val="000000"/>
                </a:solidFill>
                <a:latin typeface="Effra Light"/>
              </a:rPr>
              <a:t>In most cases there should be sufficient time leading up to the leave period to effectively plan the use of holiday in advance of the maternity leave period. The University allows up to one week’s holiday to be carried over into the next holiday year. </a:t>
            </a:r>
          </a:p>
          <a:p>
            <a:r>
              <a:rPr lang="en-GB" sz="800" b="1" dirty="0">
                <a:solidFill>
                  <a:srgbClr val="000000"/>
                </a:solidFill>
                <a:latin typeface="Effra"/>
              </a:rPr>
              <a:t>What happens to my pension contributions when I am on maternity leave?</a:t>
            </a:r>
            <a:endParaRPr lang="en-GB" sz="800" dirty="0">
              <a:solidFill>
                <a:srgbClr val="000000"/>
              </a:solidFill>
              <a:latin typeface="Effra"/>
            </a:endParaRPr>
          </a:p>
          <a:p>
            <a:r>
              <a:rPr lang="en-GB" sz="800" dirty="0">
                <a:solidFill>
                  <a:srgbClr val="000000"/>
                </a:solidFill>
                <a:latin typeface="Effra Light"/>
              </a:rPr>
              <a:t>There are different rules for different pension schemes. For more information please contact your scheme provider or a member of the pensions team who will be able to provide more information </a:t>
            </a:r>
          </a:p>
          <a:p>
            <a:r>
              <a:rPr lang="en-GB" sz="800" b="1" dirty="0">
                <a:solidFill>
                  <a:srgbClr val="000000"/>
                </a:solidFill>
                <a:latin typeface="Effra"/>
              </a:rPr>
              <a:t>Can my manager ask me to come into work during my maternity leave? If so, do I have to agree? </a:t>
            </a:r>
            <a:endParaRPr lang="en-GB" sz="800" dirty="0">
              <a:solidFill>
                <a:srgbClr val="000000"/>
              </a:solidFill>
              <a:latin typeface="Effra"/>
            </a:endParaRPr>
          </a:p>
          <a:p>
            <a:r>
              <a:rPr lang="en-GB" sz="800" dirty="0">
                <a:solidFill>
                  <a:srgbClr val="000000"/>
                </a:solidFill>
                <a:latin typeface="Effra Light"/>
              </a:rPr>
              <a:t>The University, as an employer, is allowed to make reasonable contact with employees whilst they are on maternity leave. You are not obliged to do any work or attend any work related events during maternity leave, however if you and your manager both agree, then you can work up to a total of 10 days during your leave. These are called ‘Keeping in Touch’ days. </a:t>
            </a:r>
          </a:p>
          <a:p>
            <a:r>
              <a:rPr lang="en-GB" sz="800" b="1" dirty="0">
                <a:solidFill>
                  <a:srgbClr val="000000"/>
                </a:solidFill>
                <a:latin typeface="Effra"/>
              </a:rPr>
              <a:t>Do I have to agree in advance if I want to come to work for a Keeping in Touch Day? </a:t>
            </a:r>
            <a:endParaRPr lang="en-GB" sz="800" dirty="0">
              <a:solidFill>
                <a:srgbClr val="000000"/>
              </a:solidFill>
              <a:latin typeface="Effra"/>
            </a:endParaRPr>
          </a:p>
          <a:p>
            <a:r>
              <a:rPr lang="en-GB" sz="800" dirty="0">
                <a:solidFill>
                  <a:srgbClr val="000000"/>
                </a:solidFill>
                <a:latin typeface="Effra Light"/>
              </a:rPr>
              <a:t>Yes, you and your manager should agree in advance when you are going to attend work for one of your Keeping in Touch Days to allow both parties to make any necessary arrangements. </a:t>
            </a:r>
          </a:p>
          <a:p>
            <a:r>
              <a:rPr lang="en-GB" sz="800" b="1" dirty="0">
                <a:solidFill>
                  <a:srgbClr val="000000"/>
                </a:solidFill>
                <a:latin typeface="Effra"/>
              </a:rPr>
              <a:t>If I attend work for half a day or less, is this classed as one of my Keeping in Touch Days? </a:t>
            </a:r>
            <a:endParaRPr lang="en-GB" sz="800" dirty="0">
              <a:solidFill>
                <a:srgbClr val="000000"/>
              </a:solidFill>
              <a:latin typeface="Effra"/>
            </a:endParaRPr>
          </a:p>
          <a:p>
            <a:r>
              <a:rPr lang="en-GB" sz="800" dirty="0">
                <a:solidFill>
                  <a:srgbClr val="000000"/>
                </a:solidFill>
                <a:latin typeface="Effra Light"/>
              </a:rPr>
              <a:t>Yes, as soon as you start work, even if it is for only a few hours, this is counted as one of your 10 KIT days. The number of hours that you attend work can be up to the maximum of the full time equivalent. </a:t>
            </a:r>
          </a:p>
          <a:p>
            <a:r>
              <a:rPr lang="en-GB" sz="800" b="1" dirty="0">
                <a:solidFill>
                  <a:srgbClr val="000000"/>
                </a:solidFill>
                <a:latin typeface="Effra"/>
              </a:rPr>
              <a:t>Will I be placed at a disadvantage on my return if I don’t come into work prior to the end of my maternity leave? </a:t>
            </a:r>
            <a:endParaRPr lang="en-GB" sz="800" dirty="0">
              <a:solidFill>
                <a:srgbClr val="000000"/>
              </a:solidFill>
              <a:latin typeface="Effra"/>
            </a:endParaRPr>
          </a:p>
          <a:p>
            <a:r>
              <a:rPr lang="en-GB" sz="800" dirty="0">
                <a:solidFill>
                  <a:srgbClr val="000000"/>
                </a:solidFill>
                <a:latin typeface="Effra Light"/>
              </a:rPr>
              <a:t>Employees are encouraged to make use of KIT days as a positive way to keep in contact with developments in their workplace. As work during maternity leave may only take place with the agreement of both parties, you will not be at any disadvantage regarding the options you choose about KIT days. </a:t>
            </a:r>
          </a:p>
          <a:p>
            <a:r>
              <a:rPr lang="en-GB" sz="800" b="1" dirty="0">
                <a:solidFill>
                  <a:srgbClr val="000000"/>
                </a:solidFill>
                <a:latin typeface="Effra"/>
              </a:rPr>
              <a:t>I have been asked to be an external examiner for another University; can I use a Keeping in Touch Day to undertake this work? </a:t>
            </a:r>
            <a:endParaRPr lang="en-GB" sz="800" dirty="0">
              <a:solidFill>
                <a:srgbClr val="000000"/>
              </a:solidFill>
              <a:latin typeface="Effra"/>
            </a:endParaRPr>
          </a:p>
          <a:p>
            <a:r>
              <a:rPr lang="en-GB" sz="800" dirty="0">
                <a:solidFill>
                  <a:srgbClr val="000000"/>
                </a:solidFill>
                <a:latin typeface="Effra Light"/>
              </a:rPr>
              <a:t>No, because this is paid work for another employer and will therefore impact upon your maternity arrangements. </a:t>
            </a:r>
          </a:p>
          <a:p>
            <a:r>
              <a:rPr lang="en-GB" sz="800" b="1" dirty="0">
                <a:solidFill>
                  <a:srgbClr val="000000"/>
                </a:solidFill>
                <a:latin typeface="Effra"/>
              </a:rPr>
              <a:t>What type of work will I be expected to undertake whilst in work on a Keeping in Touch Day? </a:t>
            </a:r>
            <a:endParaRPr lang="en-GB" sz="800" dirty="0">
              <a:solidFill>
                <a:srgbClr val="000000"/>
              </a:solidFill>
              <a:latin typeface="Effra"/>
            </a:endParaRPr>
          </a:p>
          <a:p>
            <a:r>
              <a:rPr lang="en-GB" sz="800" dirty="0">
                <a:solidFill>
                  <a:srgbClr val="000000"/>
                </a:solidFill>
                <a:latin typeface="Effra Light"/>
              </a:rPr>
              <a:t>The purpose of these days is to allow you to be kept informed and up to date on developments within your own workplace or within the University. This may include attending a conference, undertaking training or a team event.</a:t>
            </a:r>
          </a:p>
          <a:p>
            <a:r>
              <a:rPr lang="en-GB" sz="800" b="1" dirty="0">
                <a:solidFill>
                  <a:srgbClr val="000000"/>
                </a:solidFill>
                <a:latin typeface="Effra"/>
              </a:rPr>
              <a:t>How else can I keep in touch during my maternity leave?</a:t>
            </a:r>
            <a:endParaRPr lang="en-GB" sz="800" dirty="0">
              <a:solidFill>
                <a:srgbClr val="000000"/>
              </a:solidFill>
              <a:latin typeface="Effra"/>
            </a:endParaRPr>
          </a:p>
          <a:p>
            <a:r>
              <a:rPr lang="en-GB" sz="800" dirty="0">
                <a:solidFill>
                  <a:srgbClr val="000000"/>
                </a:solidFill>
                <a:latin typeface="Effra Light"/>
              </a:rPr>
              <a:t>The University encourages managers and employees to discuss this prior to the start of maternity leave. Ultimately, it is up to you how you want to be updated about work matters. Some employees want a regular update, others would prefer no contact at all. </a:t>
            </a:r>
            <a:endParaRPr lang="en-GB" sz="800" dirty="0"/>
          </a:p>
        </p:txBody>
      </p:sp>
      <p:sp>
        <p:nvSpPr>
          <p:cNvPr id="23" name="TextBox 22">
            <a:extLst>
              <a:ext uri="{FF2B5EF4-FFF2-40B4-BE49-F238E27FC236}">
                <a16:creationId xmlns:a16="http://schemas.microsoft.com/office/drawing/2014/main" id="{794846DA-F8AA-B74E-88BE-C9292324BF9D}"/>
              </a:ext>
            </a:extLst>
          </p:cNvPr>
          <p:cNvSpPr txBox="1"/>
          <p:nvPr/>
        </p:nvSpPr>
        <p:spPr>
          <a:xfrm>
            <a:off x="642257" y="1227377"/>
            <a:ext cx="9626350" cy="1538883"/>
          </a:xfrm>
          <a:prstGeom prst="rect">
            <a:avLst/>
          </a:prstGeom>
          <a:noFill/>
        </p:spPr>
        <p:txBody>
          <a:bodyPr wrap="square" rtlCol="0">
            <a:spAutoFit/>
          </a:bodyPr>
          <a:lstStyle/>
          <a:p>
            <a:r>
              <a:rPr lang="en-US" sz="2000" dirty="0"/>
              <a:t>Large electromagnetic pulse (EMP) produced during laser-target interaction</a:t>
            </a:r>
          </a:p>
          <a:p>
            <a:pPr lvl="1"/>
            <a:r>
              <a:rPr lang="en-US" dirty="0"/>
              <a:t>Potentially damaging effects on the electronics/signal distortion</a:t>
            </a:r>
          </a:p>
          <a:p>
            <a:pPr lvl="1"/>
            <a:endParaRPr lang="en-US" dirty="0"/>
          </a:p>
          <a:p>
            <a:r>
              <a:rPr lang="en-US" sz="2000" dirty="0"/>
              <a:t>One laser shot conducted with SPGC withdrawn from the irradiation point</a:t>
            </a:r>
          </a:p>
          <a:p>
            <a:pPr lvl="1"/>
            <a:r>
              <a:rPr lang="en-US" dirty="0"/>
              <a:t>External, discrete protection electronics added to SPGC</a:t>
            </a:r>
          </a:p>
        </p:txBody>
      </p:sp>
      <p:pic>
        <p:nvPicPr>
          <p:cNvPr id="4" name="Picture 3">
            <a:extLst>
              <a:ext uri="{FF2B5EF4-FFF2-40B4-BE49-F238E27FC236}">
                <a16:creationId xmlns:a16="http://schemas.microsoft.com/office/drawing/2014/main" id="{21E2A6D9-C61E-76A0-A62F-0E94D0E3D2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508" t="11682" r="6668" b="23550"/>
          <a:stretch/>
        </p:blipFill>
        <p:spPr bwMode="auto">
          <a:xfrm>
            <a:off x="834487" y="2890626"/>
            <a:ext cx="3464244" cy="1860913"/>
          </a:xfrm>
          <a:prstGeom prst="rect">
            <a:avLst/>
          </a:prstGeom>
          <a:noFill/>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978934ED-680B-890F-B33D-064993FBEC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79" t="4684" r="17552" b="10982"/>
          <a:stretch/>
        </p:blipFill>
        <p:spPr bwMode="auto">
          <a:xfrm>
            <a:off x="982124" y="4837924"/>
            <a:ext cx="3137905" cy="1860913"/>
          </a:xfrm>
          <a:prstGeom prst="rect">
            <a:avLst/>
          </a:prstGeom>
          <a:noFill/>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026E8738-E622-114C-32E5-58A5498F50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43" t="1350" r="50150" b="48738"/>
          <a:stretch>
            <a:fillRect/>
          </a:stretch>
        </p:blipFill>
        <p:spPr bwMode="auto">
          <a:xfrm>
            <a:off x="4991921" y="2766260"/>
            <a:ext cx="4551472" cy="3415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FF7CD86F-4DBF-A955-009F-4CC02563AED1}"/>
              </a:ext>
            </a:extLst>
          </p:cNvPr>
          <p:cNvSpPr txBox="1"/>
          <p:nvPr/>
        </p:nvSpPr>
        <p:spPr>
          <a:xfrm>
            <a:off x="9543393" y="3637595"/>
            <a:ext cx="2518701" cy="1200329"/>
          </a:xfrm>
          <a:prstGeom prst="rect">
            <a:avLst/>
          </a:prstGeom>
          <a:noFill/>
          <a:ln w="12700">
            <a:solidFill>
              <a:schemeClr val="tx1"/>
            </a:solidFill>
            <a:prstDash val="solid"/>
          </a:ln>
        </p:spPr>
        <p:txBody>
          <a:bodyPr wrap="square" rtlCol="0">
            <a:spAutoFit/>
          </a:bodyPr>
          <a:lstStyle/>
          <a:p>
            <a:pPr algn="ctr"/>
            <a:r>
              <a:rPr lang="en-US" dirty="0">
                <a:solidFill>
                  <a:srgbClr val="C00000"/>
                </a:solidFill>
              </a:rPr>
              <a:t>Absence of EMP effects evident from the excellent signal-to-noise ratio observed</a:t>
            </a:r>
          </a:p>
        </p:txBody>
      </p:sp>
    </p:spTree>
    <p:extLst>
      <p:ext uri="{BB962C8B-B14F-4D97-AF65-F5344CB8AC3E}">
        <p14:creationId xmlns:p14="http://schemas.microsoft.com/office/powerpoint/2010/main" val="15866319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642257" y="369454"/>
            <a:ext cx="10493830" cy="637309"/>
          </a:xfrm>
        </p:spPr>
        <p:txBody>
          <a:bodyPr>
            <a:normAutofit/>
          </a:bodyPr>
          <a:lstStyle/>
          <a:p>
            <a:r>
              <a:rPr lang="en-GB" sz="3200" dirty="0"/>
              <a:t>Summary and Outlook </a:t>
            </a:r>
          </a:p>
        </p:txBody>
      </p:sp>
      <p:sp>
        <p:nvSpPr>
          <p:cNvPr id="6" name="Rectangle 5"/>
          <p:cNvSpPr/>
          <p:nvPr/>
        </p:nvSpPr>
        <p:spPr>
          <a:xfrm>
            <a:off x="3048000" y="-17669083"/>
            <a:ext cx="6096000" cy="8956298"/>
          </a:xfrm>
          <a:prstGeom prst="rect">
            <a:avLst/>
          </a:prstGeom>
        </p:spPr>
        <p:txBody>
          <a:bodyPr>
            <a:spAutoFit/>
          </a:bodyPr>
          <a:lstStyle/>
          <a:p>
            <a:r>
              <a:rPr lang="en-GB" sz="800" b="1" dirty="0">
                <a:solidFill>
                  <a:srgbClr val="000000"/>
                </a:solidFill>
                <a:latin typeface="Effra"/>
              </a:rPr>
              <a:t>What happens if I am sick during my pregnancy?</a:t>
            </a:r>
            <a:endParaRPr lang="en-GB" sz="800" dirty="0">
              <a:solidFill>
                <a:srgbClr val="000000"/>
              </a:solidFill>
              <a:latin typeface="Effra"/>
            </a:endParaRPr>
          </a:p>
          <a:p>
            <a:r>
              <a:rPr lang="en-GB" sz="800" dirty="0">
                <a:solidFill>
                  <a:srgbClr val="000000"/>
                </a:solidFill>
                <a:latin typeface="Effra Light"/>
              </a:rPr>
              <a:t>If you are absent from work due to pregnancy related reasons you need to follow the normal process for advising your manager and providing Fit Notes if applicable. If you are absent for pregnancy related reasons within four weeks of your expected week of childbirth, your maternity leave will automatically commence. </a:t>
            </a:r>
          </a:p>
          <a:p>
            <a:r>
              <a:rPr lang="en-GB" sz="800" b="1" dirty="0">
                <a:solidFill>
                  <a:srgbClr val="000000"/>
                </a:solidFill>
                <a:latin typeface="Effra"/>
              </a:rPr>
              <a:t>What is the current rate of Statutory Maternity Pay?</a:t>
            </a:r>
            <a:endParaRPr lang="en-GB" sz="800" dirty="0">
              <a:solidFill>
                <a:srgbClr val="000000"/>
              </a:solidFill>
              <a:latin typeface="Effra"/>
            </a:endParaRPr>
          </a:p>
          <a:p>
            <a:r>
              <a:rPr lang="en-GB" sz="800" dirty="0">
                <a:solidFill>
                  <a:srgbClr val="000000"/>
                </a:solidFill>
                <a:latin typeface="Effra Light"/>
              </a:rPr>
              <a:t>The government sets this annually. You can find out on </a:t>
            </a:r>
            <a:r>
              <a:rPr lang="en-GB" sz="800" dirty="0">
                <a:solidFill>
                  <a:srgbClr val="000000"/>
                </a:solidFill>
                <a:latin typeface="Effra"/>
              </a:rPr>
              <a:t>www.gov.uk </a:t>
            </a:r>
          </a:p>
          <a:p>
            <a:r>
              <a:rPr lang="en-GB" sz="800" b="1" dirty="0">
                <a:solidFill>
                  <a:srgbClr val="000000"/>
                </a:solidFill>
                <a:latin typeface="Effra"/>
              </a:rPr>
              <a:t>I am on a fixed term contract. How does that affect my entitlements?</a:t>
            </a:r>
            <a:endParaRPr lang="en-GB" sz="800" dirty="0">
              <a:solidFill>
                <a:srgbClr val="000000"/>
              </a:solidFill>
              <a:latin typeface="Effra"/>
            </a:endParaRPr>
          </a:p>
          <a:p>
            <a:r>
              <a:rPr lang="en-GB" sz="800" dirty="0">
                <a:solidFill>
                  <a:srgbClr val="000000"/>
                </a:solidFill>
                <a:latin typeface="Effra Light"/>
              </a:rPr>
              <a:t>You will have the same entitlements to pay and leave providing you meet the qualifying criteria. If your fixed term contract ends during your maternity leave and is not renewed, the entitlement to the enhanced University maternity pay will cease but SMP will continue to be paid. </a:t>
            </a:r>
          </a:p>
          <a:p>
            <a:r>
              <a:rPr lang="en-GB" sz="800" b="1" dirty="0">
                <a:solidFill>
                  <a:srgbClr val="000000"/>
                </a:solidFill>
                <a:latin typeface="Effra"/>
              </a:rPr>
              <a:t>How does the University maternity entitlement differ from the statutory one?</a:t>
            </a:r>
            <a:endParaRPr lang="en-GB" sz="800" dirty="0">
              <a:solidFill>
                <a:srgbClr val="000000"/>
              </a:solidFill>
              <a:latin typeface="Effra"/>
            </a:endParaRPr>
          </a:p>
          <a:p>
            <a:r>
              <a:rPr lang="en-GB" sz="800" dirty="0">
                <a:solidFill>
                  <a:srgbClr val="000000"/>
                </a:solidFill>
                <a:latin typeface="Effra Light"/>
              </a:rPr>
              <a:t>The University offers enhanced maternity pay to eligible employees, based on length of service. The current entitlements are set out in the Maternity Policy and in this guidance. </a:t>
            </a:r>
          </a:p>
          <a:p>
            <a:r>
              <a:rPr lang="en-GB" sz="800" b="1" dirty="0">
                <a:solidFill>
                  <a:srgbClr val="000000"/>
                </a:solidFill>
                <a:latin typeface="Effra"/>
              </a:rPr>
              <a:t>What happens if I choose not to return to work after my maternity leave?</a:t>
            </a:r>
            <a:endParaRPr lang="en-GB" sz="800" dirty="0">
              <a:solidFill>
                <a:srgbClr val="000000"/>
              </a:solidFill>
              <a:latin typeface="Effra"/>
            </a:endParaRPr>
          </a:p>
          <a:p>
            <a:r>
              <a:rPr lang="en-GB" sz="800" dirty="0">
                <a:solidFill>
                  <a:srgbClr val="000000"/>
                </a:solidFill>
                <a:latin typeface="Effra Light"/>
              </a:rPr>
              <a:t>If you decide not to return to work, you will need to provide written notice in accordance with your contract of employment. If you have received enhanced University maternity pay but do not return to work for at least three months, you will be required to repay the difference between the enhanced payments and SMP. </a:t>
            </a:r>
          </a:p>
          <a:p>
            <a:r>
              <a:rPr lang="en-GB" sz="800" b="1" dirty="0">
                <a:solidFill>
                  <a:srgbClr val="000000"/>
                </a:solidFill>
                <a:latin typeface="Effra"/>
              </a:rPr>
              <a:t>Do I still accrue holiday while I am on maternity leave?</a:t>
            </a:r>
            <a:endParaRPr lang="en-GB" sz="800" dirty="0">
              <a:solidFill>
                <a:srgbClr val="000000"/>
              </a:solidFill>
              <a:latin typeface="Effra"/>
            </a:endParaRPr>
          </a:p>
          <a:p>
            <a:r>
              <a:rPr lang="en-GB" sz="800" dirty="0">
                <a:solidFill>
                  <a:srgbClr val="000000"/>
                </a:solidFill>
                <a:latin typeface="Effra Light"/>
              </a:rPr>
              <a:t>Yes. Your holiday will still accrue as normal. </a:t>
            </a:r>
          </a:p>
          <a:p>
            <a:r>
              <a:rPr lang="en-GB" sz="800" b="1" dirty="0">
                <a:solidFill>
                  <a:srgbClr val="000000"/>
                </a:solidFill>
                <a:latin typeface="Effra"/>
              </a:rPr>
              <a:t>When can I start my maternity leave?</a:t>
            </a:r>
            <a:endParaRPr lang="en-GB" sz="800" dirty="0">
              <a:solidFill>
                <a:srgbClr val="000000"/>
              </a:solidFill>
              <a:latin typeface="Effra"/>
            </a:endParaRPr>
          </a:p>
          <a:p>
            <a:r>
              <a:rPr lang="en-GB" sz="800" dirty="0">
                <a:solidFill>
                  <a:srgbClr val="000000"/>
                </a:solidFill>
                <a:latin typeface="Effra Light"/>
              </a:rPr>
              <a:t>You can begin your maternity leave on any date after the 11th week before your expected week of childbirth. Your midwife will confirm your expected week of childbirth on the MATB1 form around your 20th week of pregnancy. </a:t>
            </a:r>
          </a:p>
          <a:p>
            <a:r>
              <a:rPr lang="en-GB" sz="800" b="1" dirty="0">
                <a:solidFill>
                  <a:srgbClr val="000000"/>
                </a:solidFill>
                <a:latin typeface="Effra"/>
              </a:rPr>
              <a:t>What happens to my job while I am on leave?</a:t>
            </a:r>
            <a:endParaRPr lang="en-GB" sz="800" dirty="0">
              <a:solidFill>
                <a:srgbClr val="000000"/>
              </a:solidFill>
              <a:latin typeface="Effra"/>
            </a:endParaRPr>
          </a:p>
          <a:p>
            <a:r>
              <a:rPr lang="en-GB" sz="800" dirty="0">
                <a:solidFill>
                  <a:srgbClr val="000000"/>
                </a:solidFill>
                <a:latin typeface="Effra Light"/>
              </a:rPr>
              <a:t>Managers have various options. They may choose to bring in temporary cover or seek to manage the duties via secondments or redistribution of work with other team members. Your manager will discuss this with you. However your job is covered in your absence, you have the right to return to it, or a similar role with comparable terms and conditions. </a:t>
            </a:r>
          </a:p>
          <a:p>
            <a:r>
              <a:rPr lang="en-GB" sz="800" b="1" dirty="0">
                <a:solidFill>
                  <a:srgbClr val="000000"/>
                </a:solidFill>
                <a:latin typeface="Effra"/>
              </a:rPr>
              <a:t>What if I want to change my return date once my leave commences? </a:t>
            </a:r>
            <a:endParaRPr lang="en-GB" sz="800" dirty="0">
              <a:solidFill>
                <a:srgbClr val="000000"/>
              </a:solidFill>
              <a:latin typeface="Effra"/>
            </a:endParaRPr>
          </a:p>
          <a:p>
            <a:r>
              <a:rPr lang="en-GB" sz="800" dirty="0">
                <a:solidFill>
                  <a:srgbClr val="000000"/>
                </a:solidFill>
                <a:latin typeface="Effra Light"/>
              </a:rPr>
              <a:t>We will write to you to confirm the latest date you are expected to return to work after your maternity leave. This will be at the end of the 52nd week. If you want to return sooner than this date then please confirm this in writing, at least 28 days before the date you intend to return to work. If you would like to return later, for example by taking parental additional leave, please notify your manager in writing of your request. </a:t>
            </a:r>
          </a:p>
          <a:p>
            <a:r>
              <a:rPr lang="en-GB" sz="800" b="1" dirty="0">
                <a:solidFill>
                  <a:srgbClr val="000000"/>
                </a:solidFill>
                <a:latin typeface="Effra"/>
              </a:rPr>
              <a:t>I gave a date that I would like to start my maternity leave, but now I want to change it. Can I do that?</a:t>
            </a:r>
            <a:endParaRPr lang="en-GB" sz="800" dirty="0">
              <a:solidFill>
                <a:srgbClr val="000000"/>
              </a:solidFill>
              <a:latin typeface="Effra"/>
            </a:endParaRPr>
          </a:p>
          <a:p>
            <a:r>
              <a:rPr lang="en-GB" sz="800" dirty="0">
                <a:solidFill>
                  <a:srgbClr val="000000"/>
                </a:solidFill>
                <a:latin typeface="Effra Light"/>
              </a:rPr>
              <a:t>Yes. You are required to tell us in writing at least 28 days prior to the new date. </a:t>
            </a:r>
          </a:p>
          <a:p>
            <a:r>
              <a:rPr lang="en-GB" sz="800" b="1" dirty="0">
                <a:solidFill>
                  <a:srgbClr val="000000"/>
                </a:solidFill>
                <a:latin typeface="Effra"/>
              </a:rPr>
              <a:t>Can I return to work on a phased basis?</a:t>
            </a:r>
            <a:endParaRPr lang="en-GB" sz="800" dirty="0">
              <a:solidFill>
                <a:srgbClr val="000000"/>
              </a:solidFill>
              <a:latin typeface="Effra"/>
            </a:endParaRPr>
          </a:p>
          <a:p>
            <a:r>
              <a:rPr lang="en-GB" sz="800" dirty="0">
                <a:solidFill>
                  <a:srgbClr val="000000"/>
                </a:solidFill>
                <a:latin typeface="Effra Light"/>
              </a:rPr>
              <a:t>This may be possible depending on operational requirements. Please discuss this with your manager. </a:t>
            </a:r>
          </a:p>
          <a:p>
            <a:r>
              <a:rPr lang="en-GB" sz="800" b="1" dirty="0">
                <a:solidFill>
                  <a:srgbClr val="000000"/>
                </a:solidFill>
                <a:latin typeface="Effra"/>
              </a:rPr>
              <a:t>What happens to my maternity leave if my baby is born early?</a:t>
            </a:r>
            <a:endParaRPr lang="en-GB" sz="800" dirty="0">
              <a:solidFill>
                <a:srgbClr val="000000"/>
              </a:solidFill>
              <a:latin typeface="Effra"/>
            </a:endParaRPr>
          </a:p>
          <a:p>
            <a:r>
              <a:rPr lang="en-GB" sz="800" dirty="0">
                <a:solidFill>
                  <a:srgbClr val="000000"/>
                </a:solidFill>
                <a:latin typeface="Effra Light"/>
              </a:rPr>
              <a:t>Maternity leave is triggered by childbirth. If your baby is born early your maternity leave will therefore start immediately. </a:t>
            </a:r>
          </a:p>
          <a:p>
            <a:r>
              <a:rPr lang="en-GB" sz="800" b="1" dirty="0">
                <a:solidFill>
                  <a:srgbClr val="000000"/>
                </a:solidFill>
                <a:latin typeface="Effra"/>
              </a:rPr>
              <a:t>When I return to work, I want to change my hours of work. What do I need to do?</a:t>
            </a:r>
            <a:endParaRPr lang="en-GB" sz="800" dirty="0">
              <a:solidFill>
                <a:srgbClr val="000000"/>
              </a:solidFill>
              <a:latin typeface="Effra"/>
            </a:endParaRPr>
          </a:p>
          <a:p>
            <a:r>
              <a:rPr lang="en-GB" sz="800" dirty="0">
                <a:solidFill>
                  <a:srgbClr val="000000"/>
                </a:solidFill>
                <a:latin typeface="Effra Light"/>
              </a:rPr>
              <a:t>You can make a flexible working request prior to your return to work under our Flexible Working Policy. You can discuss your plans with your manager at any time. See </a:t>
            </a:r>
            <a:r>
              <a:rPr lang="en-GB" sz="800" dirty="0">
                <a:solidFill>
                  <a:srgbClr val="000000"/>
                </a:solidFill>
                <a:latin typeface="Effra"/>
              </a:rPr>
              <a:t>http://documents.manchester.ac.uk/DocuInfo.aspx?DocID=9</a:t>
            </a:r>
          </a:p>
          <a:p>
            <a:r>
              <a:rPr lang="en-GB" sz="800" b="1" dirty="0">
                <a:solidFill>
                  <a:srgbClr val="000000"/>
                </a:solidFill>
                <a:latin typeface="Effra"/>
              </a:rPr>
              <a:t>Can I take holiday during my maternity leave?</a:t>
            </a:r>
            <a:endParaRPr lang="en-GB" sz="800" dirty="0">
              <a:solidFill>
                <a:srgbClr val="000000"/>
              </a:solidFill>
              <a:latin typeface="Effra"/>
            </a:endParaRPr>
          </a:p>
          <a:p>
            <a:r>
              <a:rPr lang="en-GB" sz="800" dirty="0">
                <a:solidFill>
                  <a:srgbClr val="000000"/>
                </a:solidFill>
                <a:latin typeface="Effra Light"/>
              </a:rPr>
              <a:t>All holiday must be taken outside of the maternity leave period. It is not possible to be on maternity leave and holiday at the same time. Holiday can be taken immediately before or after maternity leave. </a:t>
            </a:r>
          </a:p>
          <a:p>
            <a:r>
              <a:rPr lang="en-GB" sz="800" b="1" dirty="0">
                <a:solidFill>
                  <a:srgbClr val="000000"/>
                </a:solidFill>
                <a:latin typeface="Effra"/>
              </a:rPr>
              <a:t>Can I carry holiday forward into next year?</a:t>
            </a:r>
            <a:endParaRPr lang="en-GB" sz="800" dirty="0">
              <a:solidFill>
                <a:srgbClr val="000000"/>
              </a:solidFill>
              <a:latin typeface="Effra"/>
            </a:endParaRPr>
          </a:p>
          <a:p>
            <a:r>
              <a:rPr lang="en-GB" sz="800" dirty="0">
                <a:solidFill>
                  <a:srgbClr val="000000"/>
                </a:solidFill>
                <a:latin typeface="Effra Light"/>
              </a:rPr>
              <a:t>In most cases there should be sufficient time leading up to the leave period to effectively plan the use of holiday in advance of the maternity leave period. The University allows up to one week’s holiday to be carried over into the next holiday year. </a:t>
            </a:r>
          </a:p>
          <a:p>
            <a:r>
              <a:rPr lang="en-GB" sz="800" b="1" dirty="0">
                <a:solidFill>
                  <a:srgbClr val="000000"/>
                </a:solidFill>
                <a:latin typeface="Effra"/>
              </a:rPr>
              <a:t>What happens to my pension contributions when I am on maternity leave?</a:t>
            </a:r>
            <a:endParaRPr lang="en-GB" sz="800" dirty="0">
              <a:solidFill>
                <a:srgbClr val="000000"/>
              </a:solidFill>
              <a:latin typeface="Effra"/>
            </a:endParaRPr>
          </a:p>
          <a:p>
            <a:r>
              <a:rPr lang="en-GB" sz="800" dirty="0">
                <a:solidFill>
                  <a:srgbClr val="000000"/>
                </a:solidFill>
                <a:latin typeface="Effra Light"/>
              </a:rPr>
              <a:t>There are different rules for different pension schemes. For more information please contact your scheme provider or a member of the pensions team who will be able to provide more information </a:t>
            </a:r>
          </a:p>
          <a:p>
            <a:r>
              <a:rPr lang="en-GB" sz="800" b="1" dirty="0">
                <a:solidFill>
                  <a:srgbClr val="000000"/>
                </a:solidFill>
                <a:latin typeface="Effra"/>
              </a:rPr>
              <a:t>Can my manager ask me to come into work during my maternity leave? If so, do I have to agree? </a:t>
            </a:r>
            <a:endParaRPr lang="en-GB" sz="800" dirty="0">
              <a:solidFill>
                <a:srgbClr val="000000"/>
              </a:solidFill>
              <a:latin typeface="Effra"/>
            </a:endParaRPr>
          </a:p>
          <a:p>
            <a:r>
              <a:rPr lang="en-GB" sz="800" dirty="0">
                <a:solidFill>
                  <a:srgbClr val="000000"/>
                </a:solidFill>
                <a:latin typeface="Effra Light"/>
              </a:rPr>
              <a:t>The University, as an employer, is allowed to make reasonable contact with employees whilst they are on maternity leave. You are not obliged to do any work or attend any work related events during maternity leave, however if you and your manager both agree, then you can work up to a total of 10 days during your leave. These are called ‘Keeping in Touch’ days. </a:t>
            </a:r>
          </a:p>
          <a:p>
            <a:r>
              <a:rPr lang="en-GB" sz="800" b="1" dirty="0">
                <a:solidFill>
                  <a:srgbClr val="000000"/>
                </a:solidFill>
                <a:latin typeface="Effra"/>
              </a:rPr>
              <a:t>Do I have to agree in advance if I want to come to work for a Keeping in Touch Day? </a:t>
            </a:r>
            <a:endParaRPr lang="en-GB" sz="800" dirty="0">
              <a:solidFill>
                <a:srgbClr val="000000"/>
              </a:solidFill>
              <a:latin typeface="Effra"/>
            </a:endParaRPr>
          </a:p>
          <a:p>
            <a:r>
              <a:rPr lang="en-GB" sz="800" dirty="0">
                <a:solidFill>
                  <a:srgbClr val="000000"/>
                </a:solidFill>
                <a:latin typeface="Effra Light"/>
              </a:rPr>
              <a:t>Yes, you and your manager should agree in advance when you are going to attend work for one of your Keeping in Touch Days to allow both parties to make any necessary arrangements. </a:t>
            </a:r>
          </a:p>
          <a:p>
            <a:r>
              <a:rPr lang="en-GB" sz="800" b="1" dirty="0">
                <a:solidFill>
                  <a:srgbClr val="000000"/>
                </a:solidFill>
                <a:latin typeface="Effra"/>
              </a:rPr>
              <a:t>If I attend work for half a day or less, is this classed as one of my Keeping in Touch Days? </a:t>
            </a:r>
            <a:endParaRPr lang="en-GB" sz="800" dirty="0">
              <a:solidFill>
                <a:srgbClr val="000000"/>
              </a:solidFill>
              <a:latin typeface="Effra"/>
            </a:endParaRPr>
          </a:p>
          <a:p>
            <a:r>
              <a:rPr lang="en-GB" sz="800" dirty="0">
                <a:solidFill>
                  <a:srgbClr val="000000"/>
                </a:solidFill>
                <a:latin typeface="Effra Light"/>
              </a:rPr>
              <a:t>Yes, as soon as you start work, even if it is for only a few hours, this is counted as one of your 10 KIT days. The number of hours that you attend work can be up to the maximum of the full time equivalent. </a:t>
            </a:r>
          </a:p>
          <a:p>
            <a:r>
              <a:rPr lang="en-GB" sz="800" b="1" dirty="0">
                <a:solidFill>
                  <a:srgbClr val="000000"/>
                </a:solidFill>
                <a:latin typeface="Effra"/>
              </a:rPr>
              <a:t>Will I be placed at a disadvantage on my return if I don’t come into work prior to the end of my maternity leave? </a:t>
            </a:r>
            <a:endParaRPr lang="en-GB" sz="800" dirty="0">
              <a:solidFill>
                <a:srgbClr val="000000"/>
              </a:solidFill>
              <a:latin typeface="Effra"/>
            </a:endParaRPr>
          </a:p>
          <a:p>
            <a:r>
              <a:rPr lang="en-GB" sz="800" dirty="0">
                <a:solidFill>
                  <a:srgbClr val="000000"/>
                </a:solidFill>
                <a:latin typeface="Effra Light"/>
              </a:rPr>
              <a:t>Employees are encouraged to make use of KIT days as a positive way to keep in contact with developments in their workplace. As work during maternity leave may only take place with the agreement of both parties, you will not be at any disadvantage regarding the options you choose about KIT days. </a:t>
            </a:r>
          </a:p>
          <a:p>
            <a:r>
              <a:rPr lang="en-GB" sz="800" b="1" dirty="0">
                <a:solidFill>
                  <a:srgbClr val="000000"/>
                </a:solidFill>
                <a:latin typeface="Effra"/>
              </a:rPr>
              <a:t>I have been asked to be an external examiner for another University; can I use a Keeping in Touch Day to undertake this work? </a:t>
            </a:r>
            <a:endParaRPr lang="en-GB" sz="800" dirty="0">
              <a:solidFill>
                <a:srgbClr val="000000"/>
              </a:solidFill>
              <a:latin typeface="Effra"/>
            </a:endParaRPr>
          </a:p>
          <a:p>
            <a:r>
              <a:rPr lang="en-GB" sz="800" dirty="0">
                <a:solidFill>
                  <a:srgbClr val="000000"/>
                </a:solidFill>
                <a:latin typeface="Effra Light"/>
              </a:rPr>
              <a:t>No, because this is paid work for another employer and will therefore impact upon your maternity arrangements. </a:t>
            </a:r>
          </a:p>
          <a:p>
            <a:r>
              <a:rPr lang="en-GB" sz="800" b="1" dirty="0">
                <a:solidFill>
                  <a:srgbClr val="000000"/>
                </a:solidFill>
                <a:latin typeface="Effra"/>
              </a:rPr>
              <a:t>What type of work will I be expected to undertake whilst in work on a Keeping in Touch Day? </a:t>
            </a:r>
            <a:endParaRPr lang="en-GB" sz="800" dirty="0">
              <a:solidFill>
                <a:srgbClr val="000000"/>
              </a:solidFill>
              <a:latin typeface="Effra"/>
            </a:endParaRPr>
          </a:p>
          <a:p>
            <a:r>
              <a:rPr lang="en-GB" sz="800" dirty="0">
                <a:solidFill>
                  <a:srgbClr val="000000"/>
                </a:solidFill>
                <a:latin typeface="Effra Light"/>
              </a:rPr>
              <a:t>The purpose of these days is to allow you to be kept informed and up to date on developments within your own workplace or within the University. This may include attending a conference, undertaking training or a team event.</a:t>
            </a:r>
          </a:p>
          <a:p>
            <a:r>
              <a:rPr lang="en-GB" sz="800" b="1" dirty="0">
                <a:solidFill>
                  <a:srgbClr val="000000"/>
                </a:solidFill>
                <a:latin typeface="Effra"/>
              </a:rPr>
              <a:t>How else can I keep in touch during my maternity leave?</a:t>
            </a:r>
            <a:endParaRPr lang="en-GB" sz="800" dirty="0">
              <a:solidFill>
                <a:srgbClr val="000000"/>
              </a:solidFill>
              <a:latin typeface="Effra"/>
            </a:endParaRPr>
          </a:p>
          <a:p>
            <a:r>
              <a:rPr lang="en-GB" sz="800" dirty="0">
                <a:solidFill>
                  <a:srgbClr val="000000"/>
                </a:solidFill>
                <a:latin typeface="Effra Light"/>
              </a:rPr>
              <a:t>The University encourages managers and employees to discuss this prior to the start of maternity leave. Ultimately, it is up to you how you want to be updated about work matters. Some employees want a regular update, others would prefer no contact at all. </a:t>
            </a:r>
            <a:endParaRPr lang="en-GB" sz="800" dirty="0"/>
          </a:p>
        </p:txBody>
      </p:sp>
      <p:sp>
        <p:nvSpPr>
          <p:cNvPr id="7" name="TextBox 6">
            <a:extLst>
              <a:ext uri="{FF2B5EF4-FFF2-40B4-BE49-F238E27FC236}">
                <a16:creationId xmlns:a16="http://schemas.microsoft.com/office/drawing/2014/main" id="{424C7632-5944-A341-95DA-1872AFA26036}"/>
              </a:ext>
            </a:extLst>
          </p:cNvPr>
          <p:cNvSpPr txBox="1"/>
          <p:nvPr/>
        </p:nvSpPr>
        <p:spPr>
          <a:xfrm>
            <a:off x="642257" y="1718994"/>
            <a:ext cx="9673047" cy="2862322"/>
          </a:xfrm>
          <a:prstGeom prst="rect">
            <a:avLst/>
          </a:prstGeom>
          <a:noFill/>
        </p:spPr>
        <p:txBody>
          <a:bodyPr wrap="square" rtlCol="0">
            <a:spAutoFit/>
          </a:bodyPr>
          <a:lstStyle/>
          <a:p>
            <a:pPr marL="285750" indent="-285750">
              <a:buFont typeface="Arial" panose="020B0604020202020204" pitchFamily="34" charset="0"/>
              <a:buChar char="•"/>
            </a:pPr>
            <a:r>
              <a:rPr lang="en-GB" sz="2000" dirty="0"/>
              <a:t>UHPDR/laser-driven beams offer potential benefits for applications</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Challenges associated with dosimetry at these high dose rates</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Alternative approach through calorimetry of laser-driven beams demonstrated</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Dedicated campaign for calorimetry measurements of laser-driven protons proposed</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Results will serve as a tool to aid potential clinical applications of these beams </a:t>
            </a:r>
          </a:p>
        </p:txBody>
      </p:sp>
    </p:spTree>
    <p:extLst>
      <p:ext uri="{BB962C8B-B14F-4D97-AF65-F5344CB8AC3E}">
        <p14:creationId xmlns:p14="http://schemas.microsoft.com/office/powerpoint/2010/main" val="28314265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642257" y="369454"/>
            <a:ext cx="10493830" cy="637309"/>
          </a:xfrm>
        </p:spPr>
        <p:txBody>
          <a:bodyPr>
            <a:normAutofit/>
          </a:bodyPr>
          <a:lstStyle/>
          <a:p>
            <a:r>
              <a:rPr lang="en-GB" sz="3200" dirty="0"/>
              <a:t>Thank you for your attention!</a:t>
            </a:r>
          </a:p>
        </p:txBody>
      </p:sp>
      <p:sp>
        <p:nvSpPr>
          <p:cNvPr id="6" name="Rectangle 5"/>
          <p:cNvSpPr/>
          <p:nvPr/>
        </p:nvSpPr>
        <p:spPr>
          <a:xfrm>
            <a:off x="3048000" y="-17669083"/>
            <a:ext cx="6096000" cy="8956298"/>
          </a:xfrm>
          <a:prstGeom prst="rect">
            <a:avLst/>
          </a:prstGeom>
        </p:spPr>
        <p:txBody>
          <a:bodyPr>
            <a:spAutoFit/>
          </a:bodyPr>
          <a:lstStyle/>
          <a:p>
            <a:r>
              <a:rPr lang="en-GB" sz="800" b="1" dirty="0">
                <a:solidFill>
                  <a:srgbClr val="000000"/>
                </a:solidFill>
                <a:latin typeface="Effra"/>
              </a:rPr>
              <a:t>What happens if I am sick during my pregnancy?</a:t>
            </a:r>
            <a:endParaRPr lang="en-GB" sz="800" dirty="0">
              <a:solidFill>
                <a:srgbClr val="000000"/>
              </a:solidFill>
              <a:latin typeface="Effra"/>
            </a:endParaRPr>
          </a:p>
          <a:p>
            <a:r>
              <a:rPr lang="en-GB" sz="800" dirty="0">
                <a:solidFill>
                  <a:srgbClr val="000000"/>
                </a:solidFill>
                <a:latin typeface="Effra Light"/>
              </a:rPr>
              <a:t>If you are absent from work due to pregnancy related reasons you need to follow the normal process for advising your manager and providing Fit Notes if applicable. If you are absent for pregnancy related reasons within four weeks of your expected week of childbirth, your maternity leave will automatically commence. </a:t>
            </a:r>
          </a:p>
          <a:p>
            <a:r>
              <a:rPr lang="en-GB" sz="800" b="1" dirty="0">
                <a:solidFill>
                  <a:srgbClr val="000000"/>
                </a:solidFill>
                <a:latin typeface="Effra"/>
              </a:rPr>
              <a:t>What is the current rate of Statutory Maternity Pay?</a:t>
            </a:r>
            <a:endParaRPr lang="en-GB" sz="800" dirty="0">
              <a:solidFill>
                <a:srgbClr val="000000"/>
              </a:solidFill>
              <a:latin typeface="Effra"/>
            </a:endParaRPr>
          </a:p>
          <a:p>
            <a:r>
              <a:rPr lang="en-GB" sz="800" dirty="0">
                <a:solidFill>
                  <a:srgbClr val="000000"/>
                </a:solidFill>
                <a:latin typeface="Effra Light"/>
              </a:rPr>
              <a:t>The government sets this annually. You can find out on </a:t>
            </a:r>
            <a:r>
              <a:rPr lang="en-GB" sz="800" dirty="0">
                <a:solidFill>
                  <a:srgbClr val="000000"/>
                </a:solidFill>
                <a:latin typeface="Effra"/>
              </a:rPr>
              <a:t>www.gov.uk </a:t>
            </a:r>
          </a:p>
          <a:p>
            <a:r>
              <a:rPr lang="en-GB" sz="800" b="1" dirty="0">
                <a:solidFill>
                  <a:srgbClr val="000000"/>
                </a:solidFill>
                <a:latin typeface="Effra"/>
              </a:rPr>
              <a:t>I am on a fixed term contract. How does that affect my entitlements?</a:t>
            </a:r>
            <a:endParaRPr lang="en-GB" sz="800" dirty="0">
              <a:solidFill>
                <a:srgbClr val="000000"/>
              </a:solidFill>
              <a:latin typeface="Effra"/>
            </a:endParaRPr>
          </a:p>
          <a:p>
            <a:r>
              <a:rPr lang="en-GB" sz="800" dirty="0">
                <a:solidFill>
                  <a:srgbClr val="000000"/>
                </a:solidFill>
                <a:latin typeface="Effra Light"/>
              </a:rPr>
              <a:t>You will have the same entitlements to pay and leave providing you meet the qualifying criteria. If your fixed term contract ends during your maternity leave and is not renewed, the entitlement to the enhanced University maternity pay will cease but SMP will continue to be paid. </a:t>
            </a:r>
          </a:p>
          <a:p>
            <a:r>
              <a:rPr lang="en-GB" sz="800" b="1" dirty="0">
                <a:solidFill>
                  <a:srgbClr val="000000"/>
                </a:solidFill>
                <a:latin typeface="Effra"/>
              </a:rPr>
              <a:t>How does the University maternity entitlement differ from the statutory one?</a:t>
            </a:r>
            <a:endParaRPr lang="en-GB" sz="800" dirty="0">
              <a:solidFill>
                <a:srgbClr val="000000"/>
              </a:solidFill>
              <a:latin typeface="Effra"/>
            </a:endParaRPr>
          </a:p>
          <a:p>
            <a:r>
              <a:rPr lang="en-GB" sz="800" dirty="0">
                <a:solidFill>
                  <a:srgbClr val="000000"/>
                </a:solidFill>
                <a:latin typeface="Effra Light"/>
              </a:rPr>
              <a:t>The University offers enhanced maternity pay to eligible employees, based on length of service. The current entitlements are set out in the Maternity Policy and in this guidance. </a:t>
            </a:r>
          </a:p>
          <a:p>
            <a:r>
              <a:rPr lang="en-GB" sz="800" b="1" dirty="0">
                <a:solidFill>
                  <a:srgbClr val="000000"/>
                </a:solidFill>
                <a:latin typeface="Effra"/>
              </a:rPr>
              <a:t>What happens if I choose not to return to work after my maternity leave?</a:t>
            </a:r>
            <a:endParaRPr lang="en-GB" sz="800" dirty="0">
              <a:solidFill>
                <a:srgbClr val="000000"/>
              </a:solidFill>
              <a:latin typeface="Effra"/>
            </a:endParaRPr>
          </a:p>
          <a:p>
            <a:r>
              <a:rPr lang="en-GB" sz="800" dirty="0">
                <a:solidFill>
                  <a:srgbClr val="000000"/>
                </a:solidFill>
                <a:latin typeface="Effra Light"/>
              </a:rPr>
              <a:t>If you decide not to return to work, you will need to provide written notice in accordance with your contract of employment. If you have received enhanced University maternity pay but do not return to work for at least three months, you will be required to repay the difference between the enhanced payments and SMP. </a:t>
            </a:r>
          </a:p>
          <a:p>
            <a:r>
              <a:rPr lang="en-GB" sz="800" b="1" dirty="0">
                <a:solidFill>
                  <a:srgbClr val="000000"/>
                </a:solidFill>
                <a:latin typeface="Effra"/>
              </a:rPr>
              <a:t>Do I still accrue holiday while I am on maternity leave?</a:t>
            </a:r>
            <a:endParaRPr lang="en-GB" sz="800" dirty="0">
              <a:solidFill>
                <a:srgbClr val="000000"/>
              </a:solidFill>
              <a:latin typeface="Effra"/>
            </a:endParaRPr>
          </a:p>
          <a:p>
            <a:r>
              <a:rPr lang="en-GB" sz="800" dirty="0">
                <a:solidFill>
                  <a:srgbClr val="000000"/>
                </a:solidFill>
                <a:latin typeface="Effra Light"/>
              </a:rPr>
              <a:t>Yes. Your holiday will still accrue as normal. </a:t>
            </a:r>
          </a:p>
          <a:p>
            <a:r>
              <a:rPr lang="en-GB" sz="800" b="1" dirty="0">
                <a:solidFill>
                  <a:srgbClr val="000000"/>
                </a:solidFill>
                <a:latin typeface="Effra"/>
              </a:rPr>
              <a:t>When can I start my maternity leave?</a:t>
            </a:r>
            <a:endParaRPr lang="en-GB" sz="800" dirty="0">
              <a:solidFill>
                <a:srgbClr val="000000"/>
              </a:solidFill>
              <a:latin typeface="Effra"/>
            </a:endParaRPr>
          </a:p>
          <a:p>
            <a:r>
              <a:rPr lang="en-GB" sz="800" dirty="0">
                <a:solidFill>
                  <a:srgbClr val="000000"/>
                </a:solidFill>
                <a:latin typeface="Effra Light"/>
              </a:rPr>
              <a:t>You can begin your maternity leave on any date after the 11th week before your expected week of childbirth. Your midwife will confirm your expected week of childbirth on the MATB1 form around your 20th week of pregnancy. </a:t>
            </a:r>
          </a:p>
          <a:p>
            <a:r>
              <a:rPr lang="en-GB" sz="800" b="1" dirty="0">
                <a:solidFill>
                  <a:srgbClr val="000000"/>
                </a:solidFill>
                <a:latin typeface="Effra"/>
              </a:rPr>
              <a:t>What happens to my job while I am on leave?</a:t>
            </a:r>
            <a:endParaRPr lang="en-GB" sz="800" dirty="0">
              <a:solidFill>
                <a:srgbClr val="000000"/>
              </a:solidFill>
              <a:latin typeface="Effra"/>
            </a:endParaRPr>
          </a:p>
          <a:p>
            <a:r>
              <a:rPr lang="en-GB" sz="800" dirty="0">
                <a:solidFill>
                  <a:srgbClr val="000000"/>
                </a:solidFill>
                <a:latin typeface="Effra Light"/>
              </a:rPr>
              <a:t>Managers have various options. They may choose to bring in temporary cover or seek to manage the duties via secondments or redistribution of work with other team members. Your manager will discuss this with you. However your job is covered in your absence, you have the right to return to it, or a similar role with comparable terms and conditions. </a:t>
            </a:r>
          </a:p>
          <a:p>
            <a:r>
              <a:rPr lang="en-GB" sz="800" b="1" dirty="0">
                <a:solidFill>
                  <a:srgbClr val="000000"/>
                </a:solidFill>
                <a:latin typeface="Effra"/>
              </a:rPr>
              <a:t>What if I want to change my return date once my leave commences? </a:t>
            </a:r>
            <a:endParaRPr lang="en-GB" sz="800" dirty="0">
              <a:solidFill>
                <a:srgbClr val="000000"/>
              </a:solidFill>
              <a:latin typeface="Effra"/>
            </a:endParaRPr>
          </a:p>
          <a:p>
            <a:r>
              <a:rPr lang="en-GB" sz="800" dirty="0">
                <a:solidFill>
                  <a:srgbClr val="000000"/>
                </a:solidFill>
                <a:latin typeface="Effra Light"/>
              </a:rPr>
              <a:t>We will write to you to confirm the latest date you are expected to return to work after your maternity leave. This will be at the end of the 52nd week. If you want to return sooner than this date then please confirm this in writing, at least 28 days before the date you intend to return to work. If you would like to return later, for example by taking parental additional leave, please notify your manager in writing of your request. </a:t>
            </a:r>
          </a:p>
          <a:p>
            <a:r>
              <a:rPr lang="en-GB" sz="800" b="1" dirty="0">
                <a:solidFill>
                  <a:srgbClr val="000000"/>
                </a:solidFill>
                <a:latin typeface="Effra"/>
              </a:rPr>
              <a:t>I gave a date that I would like to start my maternity leave, but now I want to change it. Can I do that?</a:t>
            </a:r>
            <a:endParaRPr lang="en-GB" sz="800" dirty="0">
              <a:solidFill>
                <a:srgbClr val="000000"/>
              </a:solidFill>
              <a:latin typeface="Effra"/>
            </a:endParaRPr>
          </a:p>
          <a:p>
            <a:r>
              <a:rPr lang="en-GB" sz="800" dirty="0">
                <a:solidFill>
                  <a:srgbClr val="000000"/>
                </a:solidFill>
                <a:latin typeface="Effra Light"/>
              </a:rPr>
              <a:t>Yes. You are required to tell us in writing at least 28 days prior to the new date. </a:t>
            </a:r>
          </a:p>
          <a:p>
            <a:r>
              <a:rPr lang="en-GB" sz="800" b="1" dirty="0">
                <a:solidFill>
                  <a:srgbClr val="000000"/>
                </a:solidFill>
                <a:latin typeface="Effra"/>
              </a:rPr>
              <a:t>Can I return to work on a phased basis?</a:t>
            </a:r>
            <a:endParaRPr lang="en-GB" sz="800" dirty="0">
              <a:solidFill>
                <a:srgbClr val="000000"/>
              </a:solidFill>
              <a:latin typeface="Effra"/>
            </a:endParaRPr>
          </a:p>
          <a:p>
            <a:r>
              <a:rPr lang="en-GB" sz="800" dirty="0">
                <a:solidFill>
                  <a:srgbClr val="000000"/>
                </a:solidFill>
                <a:latin typeface="Effra Light"/>
              </a:rPr>
              <a:t>This may be possible depending on operational requirements. Please discuss this with your manager. </a:t>
            </a:r>
          </a:p>
          <a:p>
            <a:r>
              <a:rPr lang="en-GB" sz="800" b="1" dirty="0">
                <a:solidFill>
                  <a:srgbClr val="000000"/>
                </a:solidFill>
                <a:latin typeface="Effra"/>
              </a:rPr>
              <a:t>What happens to my maternity leave if my baby is born early?</a:t>
            </a:r>
            <a:endParaRPr lang="en-GB" sz="800" dirty="0">
              <a:solidFill>
                <a:srgbClr val="000000"/>
              </a:solidFill>
              <a:latin typeface="Effra"/>
            </a:endParaRPr>
          </a:p>
          <a:p>
            <a:r>
              <a:rPr lang="en-GB" sz="800" dirty="0">
                <a:solidFill>
                  <a:srgbClr val="000000"/>
                </a:solidFill>
                <a:latin typeface="Effra Light"/>
              </a:rPr>
              <a:t>Maternity leave is triggered by childbirth. If your baby is born early your maternity leave will therefore start immediately. </a:t>
            </a:r>
          </a:p>
          <a:p>
            <a:r>
              <a:rPr lang="en-GB" sz="800" b="1" dirty="0">
                <a:solidFill>
                  <a:srgbClr val="000000"/>
                </a:solidFill>
                <a:latin typeface="Effra"/>
              </a:rPr>
              <a:t>When I return to work, I want to change my hours of work. What do I need to do?</a:t>
            </a:r>
            <a:endParaRPr lang="en-GB" sz="800" dirty="0">
              <a:solidFill>
                <a:srgbClr val="000000"/>
              </a:solidFill>
              <a:latin typeface="Effra"/>
            </a:endParaRPr>
          </a:p>
          <a:p>
            <a:r>
              <a:rPr lang="en-GB" sz="800" dirty="0">
                <a:solidFill>
                  <a:srgbClr val="000000"/>
                </a:solidFill>
                <a:latin typeface="Effra Light"/>
              </a:rPr>
              <a:t>You can make a flexible working request prior to your return to work under our Flexible Working Policy. You can discuss your plans with your manager at any time. See </a:t>
            </a:r>
            <a:r>
              <a:rPr lang="en-GB" sz="800" dirty="0">
                <a:solidFill>
                  <a:srgbClr val="000000"/>
                </a:solidFill>
                <a:latin typeface="Effra"/>
              </a:rPr>
              <a:t>http://documents.manchester.ac.uk/DocuInfo.aspx?DocID=9</a:t>
            </a:r>
          </a:p>
          <a:p>
            <a:r>
              <a:rPr lang="en-GB" sz="800" b="1" dirty="0">
                <a:solidFill>
                  <a:srgbClr val="000000"/>
                </a:solidFill>
                <a:latin typeface="Effra"/>
              </a:rPr>
              <a:t>Can I take holiday during my maternity leave?</a:t>
            </a:r>
            <a:endParaRPr lang="en-GB" sz="800" dirty="0">
              <a:solidFill>
                <a:srgbClr val="000000"/>
              </a:solidFill>
              <a:latin typeface="Effra"/>
            </a:endParaRPr>
          </a:p>
          <a:p>
            <a:r>
              <a:rPr lang="en-GB" sz="800" dirty="0">
                <a:solidFill>
                  <a:srgbClr val="000000"/>
                </a:solidFill>
                <a:latin typeface="Effra Light"/>
              </a:rPr>
              <a:t>All holiday must be taken outside of the maternity leave period. It is not possible to be on maternity leave and holiday at the same time. Holiday can be taken immediately before or after maternity leave. </a:t>
            </a:r>
          </a:p>
          <a:p>
            <a:r>
              <a:rPr lang="en-GB" sz="800" b="1" dirty="0">
                <a:solidFill>
                  <a:srgbClr val="000000"/>
                </a:solidFill>
                <a:latin typeface="Effra"/>
              </a:rPr>
              <a:t>Can I carry holiday forward into next year?</a:t>
            </a:r>
            <a:endParaRPr lang="en-GB" sz="800" dirty="0">
              <a:solidFill>
                <a:srgbClr val="000000"/>
              </a:solidFill>
              <a:latin typeface="Effra"/>
            </a:endParaRPr>
          </a:p>
          <a:p>
            <a:r>
              <a:rPr lang="en-GB" sz="800" dirty="0">
                <a:solidFill>
                  <a:srgbClr val="000000"/>
                </a:solidFill>
                <a:latin typeface="Effra Light"/>
              </a:rPr>
              <a:t>In most cases there should be sufficient time leading up to the leave period to effectively plan the use of holiday in advance of the maternity leave period. The University allows up to one week’s holiday to be carried over into the next holiday year. </a:t>
            </a:r>
          </a:p>
          <a:p>
            <a:r>
              <a:rPr lang="en-GB" sz="800" b="1" dirty="0">
                <a:solidFill>
                  <a:srgbClr val="000000"/>
                </a:solidFill>
                <a:latin typeface="Effra"/>
              </a:rPr>
              <a:t>What happens to my pension contributions when I am on maternity leave?</a:t>
            </a:r>
            <a:endParaRPr lang="en-GB" sz="800" dirty="0">
              <a:solidFill>
                <a:srgbClr val="000000"/>
              </a:solidFill>
              <a:latin typeface="Effra"/>
            </a:endParaRPr>
          </a:p>
          <a:p>
            <a:r>
              <a:rPr lang="en-GB" sz="800" dirty="0">
                <a:solidFill>
                  <a:srgbClr val="000000"/>
                </a:solidFill>
                <a:latin typeface="Effra Light"/>
              </a:rPr>
              <a:t>There are different rules for different pension schemes. For more information please contact your scheme provider or a member of the pensions team who will be able to provide more information </a:t>
            </a:r>
          </a:p>
          <a:p>
            <a:r>
              <a:rPr lang="en-GB" sz="800" b="1" dirty="0">
                <a:solidFill>
                  <a:srgbClr val="000000"/>
                </a:solidFill>
                <a:latin typeface="Effra"/>
              </a:rPr>
              <a:t>Can my manager ask me to come into work during my maternity leave? If so, do I have to agree? </a:t>
            </a:r>
            <a:endParaRPr lang="en-GB" sz="800" dirty="0">
              <a:solidFill>
                <a:srgbClr val="000000"/>
              </a:solidFill>
              <a:latin typeface="Effra"/>
            </a:endParaRPr>
          </a:p>
          <a:p>
            <a:r>
              <a:rPr lang="en-GB" sz="800" dirty="0">
                <a:solidFill>
                  <a:srgbClr val="000000"/>
                </a:solidFill>
                <a:latin typeface="Effra Light"/>
              </a:rPr>
              <a:t>The University, as an employer, is allowed to make reasonable contact with employees whilst they are on maternity leave. You are not obliged to do any work or attend any work related events during maternity leave, however if you and your manager both agree, then you can work up to a total of 10 days during your leave. These are called ‘Keeping in Touch’ days. </a:t>
            </a:r>
          </a:p>
          <a:p>
            <a:r>
              <a:rPr lang="en-GB" sz="800" b="1" dirty="0">
                <a:solidFill>
                  <a:srgbClr val="000000"/>
                </a:solidFill>
                <a:latin typeface="Effra"/>
              </a:rPr>
              <a:t>Do I have to agree in advance if I want to come to work for a Keeping in Touch Day? </a:t>
            </a:r>
            <a:endParaRPr lang="en-GB" sz="800" dirty="0">
              <a:solidFill>
                <a:srgbClr val="000000"/>
              </a:solidFill>
              <a:latin typeface="Effra"/>
            </a:endParaRPr>
          </a:p>
          <a:p>
            <a:r>
              <a:rPr lang="en-GB" sz="800" dirty="0">
                <a:solidFill>
                  <a:srgbClr val="000000"/>
                </a:solidFill>
                <a:latin typeface="Effra Light"/>
              </a:rPr>
              <a:t>Yes, you and your manager should agree in advance when you are going to attend work for one of your Keeping in Touch Days to allow both parties to make any necessary arrangements. </a:t>
            </a:r>
          </a:p>
          <a:p>
            <a:r>
              <a:rPr lang="en-GB" sz="800" b="1" dirty="0">
                <a:solidFill>
                  <a:srgbClr val="000000"/>
                </a:solidFill>
                <a:latin typeface="Effra"/>
              </a:rPr>
              <a:t>If I attend work for half a day or less, is this classed as one of my Keeping in Touch Days? </a:t>
            </a:r>
            <a:endParaRPr lang="en-GB" sz="800" dirty="0">
              <a:solidFill>
                <a:srgbClr val="000000"/>
              </a:solidFill>
              <a:latin typeface="Effra"/>
            </a:endParaRPr>
          </a:p>
          <a:p>
            <a:r>
              <a:rPr lang="en-GB" sz="800" dirty="0">
                <a:solidFill>
                  <a:srgbClr val="000000"/>
                </a:solidFill>
                <a:latin typeface="Effra Light"/>
              </a:rPr>
              <a:t>Yes, as soon as you start work, even if it is for only a few hours, this is counted as one of your 10 KIT days. The number of hours that you attend work can be up to the maximum of the full time equivalent. </a:t>
            </a:r>
          </a:p>
          <a:p>
            <a:r>
              <a:rPr lang="en-GB" sz="800" b="1" dirty="0">
                <a:solidFill>
                  <a:srgbClr val="000000"/>
                </a:solidFill>
                <a:latin typeface="Effra"/>
              </a:rPr>
              <a:t>Will I be placed at a disadvantage on my return if I don’t come into work prior to the end of my maternity leave? </a:t>
            </a:r>
            <a:endParaRPr lang="en-GB" sz="800" dirty="0">
              <a:solidFill>
                <a:srgbClr val="000000"/>
              </a:solidFill>
              <a:latin typeface="Effra"/>
            </a:endParaRPr>
          </a:p>
          <a:p>
            <a:r>
              <a:rPr lang="en-GB" sz="800" dirty="0">
                <a:solidFill>
                  <a:srgbClr val="000000"/>
                </a:solidFill>
                <a:latin typeface="Effra Light"/>
              </a:rPr>
              <a:t>Employees are encouraged to make use of KIT days as a positive way to keep in contact with developments in their workplace. As work during maternity leave may only take place with the agreement of both parties, you will not be at any disadvantage regarding the options you choose about KIT days. </a:t>
            </a:r>
          </a:p>
          <a:p>
            <a:r>
              <a:rPr lang="en-GB" sz="800" b="1" dirty="0">
                <a:solidFill>
                  <a:srgbClr val="000000"/>
                </a:solidFill>
                <a:latin typeface="Effra"/>
              </a:rPr>
              <a:t>I have been asked to be an external examiner for another University; can I use a Keeping in Touch Day to undertake this work? </a:t>
            </a:r>
            <a:endParaRPr lang="en-GB" sz="800" dirty="0">
              <a:solidFill>
                <a:srgbClr val="000000"/>
              </a:solidFill>
              <a:latin typeface="Effra"/>
            </a:endParaRPr>
          </a:p>
          <a:p>
            <a:r>
              <a:rPr lang="en-GB" sz="800" dirty="0">
                <a:solidFill>
                  <a:srgbClr val="000000"/>
                </a:solidFill>
                <a:latin typeface="Effra Light"/>
              </a:rPr>
              <a:t>No, because this is paid work for another employer and will therefore impact upon your maternity arrangements. </a:t>
            </a:r>
          </a:p>
          <a:p>
            <a:r>
              <a:rPr lang="en-GB" sz="800" b="1" dirty="0">
                <a:solidFill>
                  <a:srgbClr val="000000"/>
                </a:solidFill>
                <a:latin typeface="Effra"/>
              </a:rPr>
              <a:t>What type of work will I be expected to undertake whilst in work on a Keeping in Touch Day? </a:t>
            </a:r>
            <a:endParaRPr lang="en-GB" sz="800" dirty="0">
              <a:solidFill>
                <a:srgbClr val="000000"/>
              </a:solidFill>
              <a:latin typeface="Effra"/>
            </a:endParaRPr>
          </a:p>
          <a:p>
            <a:r>
              <a:rPr lang="en-GB" sz="800" dirty="0">
                <a:solidFill>
                  <a:srgbClr val="000000"/>
                </a:solidFill>
                <a:latin typeface="Effra Light"/>
              </a:rPr>
              <a:t>The purpose of these days is to allow you to be kept informed and up to date on developments within your own workplace or within the University. This may include attending a conference, undertaking training or a team event.</a:t>
            </a:r>
          </a:p>
          <a:p>
            <a:r>
              <a:rPr lang="en-GB" sz="800" b="1" dirty="0">
                <a:solidFill>
                  <a:srgbClr val="000000"/>
                </a:solidFill>
                <a:latin typeface="Effra"/>
              </a:rPr>
              <a:t>How else can I keep in touch during my maternity leave?</a:t>
            </a:r>
            <a:endParaRPr lang="en-GB" sz="800" dirty="0">
              <a:solidFill>
                <a:srgbClr val="000000"/>
              </a:solidFill>
              <a:latin typeface="Effra"/>
            </a:endParaRPr>
          </a:p>
          <a:p>
            <a:r>
              <a:rPr lang="en-GB" sz="800" dirty="0">
                <a:solidFill>
                  <a:srgbClr val="000000"/>
                </a:solidFill>
                <a:latin typeface="Effra Light"/>
              </a:rPr>
              <a:t>The University encourages managers and employees to discuss this prior to the start of maternity leave. Ultimately, it is up to you how you want to be updated about work matters. Some employees want a regular update, others would prefer no contact at all. </a:t>
            </a:r>
            <a:endParaRPr lang="en-GB" sz="800" dirty="0"/>
          </a:p>
        </p:txBody>
      </p:sp>
      <p:pic>
        <p:nvPicPr>
          <p:cNvPr id="8" name="Picture 7">
            <a:extLst>
              <a:ext uri="{FF2B5EF4-FFF2-40B4-BE49-F238E27FC236}">
                <a16:creationId xmlns:a16="http://schemas.microsoft.com/office/drawing/2014/main" id="{FA9577A5-17A3-1740-9FDF-BD92B853C157}"/>
              </a:ext>
            </a:extLst>
          </p:cNvPr>
          <p:cNvPicPr>
            <a:picLocks noChangeAspect="1"/>
          </p:cNvPicPr>
          <p:nvPr/>
        </p:nvPicPr>
        <p:blipFill>
          <a:blip r:embed="rId3"/>
          <a:stretch>
            <a:fillRect/>
          </a:stretch>
        </p:blipFill>
        <p:spPr>
          <a:xfrm>
            <a:off x="1435100" y="1274745"/>
            <a:ext cx="8220307" cy="4097355"/>
          </a:xfrm>
          <a:prstGeom prst="rect">
            <a:avLst/>
          </a:prstGeom>
        </p:spPr>
      </p:pic>
      <p:sp>
        <p:nvSpPr>
          <p:cNvPr id="5" name="TextBox 4">
            <a:extLst>
              <a:ext uri="{FF2B5EF4-FFF2-40B4-BE49-F238E27FC236}">
                <a16:creationId xmlns:a16="http://schemas.microsoft.com/office/drawing/2014/main" id="{AF8FFAF7-081E-894A-A4FF-11C577C47AAA}"/>
              </a:ext>
            </a:extLst>
          </p:cNvPr>
          <p:cNvSpPr txBox="1"/>
          <p:nvPr/>
        </p:nvSpPr>
        <p:spPr>
          <a:xfrm>
            <a:off x="3996425" y="5640082"/>
            <a:ext cx="3315739" cy="338554"/>
          </a:xfrm>
          <a:prstGeom prst="rect">
            <a:avLst/>
          </a:prstGeom>
          <a:solidFill>
            <a:schemeClr val="bg1"/>
          </a:solidFill>
        </p:spPr>
        <p:txBody>
          <a:bodyPr wrap="square" rtlCol="0">
            <a:spAutoFit/>
          </a:bodyPr>
          <a:lstStyle/>
          <a:p>
            <a:pPr algn="ctr"/>
            <a:r>
              <a:rPr lang="en-US" sz="1600" b="1" dirty="0">
                <a:solidFill>
                  <a:srgbClr val="C00000"/>
                </a:solidFill>
              </a:rPr>
              <a:t>smccallum05@qub.ac.uk</a:t>
            </a:r>
          </a:p>
        </p:txBody>
      </p:sp>
    </p:spTree>
    <p:extLst>
      <p:ext uri="{BB962C8B-B14F-4D97-AF65-F5344CB8AC3E}">
        <p14:creationId xmlns:p14="http://schemas.microsoft.com/office/powerpoint/2010/main" val="11269898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642257" y="369454"/>
            <a:ext cx="10493830" cy="637309"/>
          </a:xfrm>
        </p:spPr>
        <p:txBody>
          <a:bodyPr>
            <a:normAutofit/>
          </a:bodyPr>
          <a:lstStyle/>
          <a:p>
            <a:r>
              <a:rPr lang="en-GB" sz="3200" dirty="0"/>
              <a:t>Acknowledgements </a:t>
            </a:r>
          </a:p>
        </p:txBody>
      </p:sp>
      <p:sp>
        <p:nvSpPr>
          <p:cNvPr id="6" name="Rectangle 5"/>
          <p:cNvSpPr/>
          <p:nvPr/>
        </p:nvSpPr>
        <p:spPr>
          <a:xfrm>
            <a:off x="3048000" y="-17669083"/>
            <a:ext cx="6096000" cy="8956298"/>
          </a:xfrm>
          <a:prstGeom prst="rect">
            <a:avLst/>
          </a:prstGeom>
        </p:spPr>
        <p:txBody>
          <a:bodyPr>
            <a:spAutoFit/>
          </a:bodyPr>
          <a:lstStyle/>
          <a:p>
            <a:r>
              <a:rPr lang="en-GB" sz="800" b="1" dirty="0">
                <a:solidFill>
                  <a:srgbClr val="000000"/>
                </a:solidFill>
                <a:latin typeface="Effra"/>
              </a:rPr>
              <a:t>What happens if I am sick during my pregnancy?</a:t>
            </a:r>
            <a:endParaRPr lang="en-GB" sz="800" dirty="0">
              <a:solidFill>
                <a:srgbClr val="000000"/>
              </a:solidFill>
              <a:latin typeface="Effra"/>
            </a:endParaRPr>
          </a:p>
          <a:p>
            <a:r>
              <a:rPr lang="en-GB" sz="800" dirty="0">
                <a:solidFill>
                  <a:srgbClr val="000000"/>
                </a:solidFill>
                <a:latin typeface="Effra Light"/>
              </a:rPr>
              <a:t>If you are absent from work due to pregnancy related reasons you need to follow the normal process for advising your manager and providing Fit Notes if applicable. If you are absent for pregnancy related reasons within four weeks of your expected week of childbirth, your maternity leave will automatically commence. </a:t>
            </a:r>
          </a:p>
          <a:p>
            <a:r>
              <a:rPr lang="en-GB" sz="800" b="1" dirty="0">
                <a:solidFill>
                  <a:srgbClr val="000000"/>
                </a:solidFill>
                <a:latin typeface="Effra"/>
              </a:rPr>
              <a:t>What is the current rate of Statutory Maternity Pay?</a:t>
            </a:r>
            <a:endParaRPr lang="en-GB" sz="800" dirty="0">
              <a:solidFill>
                <a:srgbClr val="000000"/>
              </a:solidFill>
              <a:latin typeface="Effra"/>
            </a:endParaRPr>
          </a:p>
          <a:p>
            <a:r>
              <a:rPr lang="en-GB" sz="800" dirty="0">
                <a:solidFill>
                  <a:srgbClr val="000000"/>
                </a:solidFill>
                <a:latin typeface="Effra Light"/>
              </a:rPr>
              <a:t>The government sets this annually. You can find out on </a:t>
            </a:r>
            <a:r>
              <a:rPr lang="en-GB" sz="800" dirty="0">
                <a:solidFill>
                  <a:srgbClr val="000000"/>
                </a:solidFill>
                <a:latin typeface="Effra"/>
              </a:rPr>
              <a:t>www.gov.uk </a:t>
            </a:r>
          </a:p>
          <a:p>
            <a:r>
              <a:rPr lang="en-GB" sz="800" b="1" dirty="0">
                <a:solidFill>
                  <a:srgbClr val="000000"/>
                </a:solidFill>
                <a:latin typeface="Effra"/>
              </a:rPr>
              <a:t>I am on a fixed term contract. How does that affect my entitlements?</a:t>
            </a:r>
            <a:endParaRPr lang="en-GB" sz="800" dirty="0">
              <a:solidFill>
                <a:srgbClr val="000000"/>
              </a:solidFill>
              <a:latin typeface="Effra"/>
            </a:endParaRPr>
          </a:p>
          <a:p>
            <a:r>
              <a:rPr lang="en-GB" sz="800" dirty="0">
                <a:solidFill>
                  <a:srgbClr val="000000"/>
                </a:solidFill>
                <a:latin typeface="Effra Light"/>
              </a:rPr>
              <a:t>You will have the same entitlements to pay and leave providing you meet the qualifying criteria. If your fixed term contract ends during your maternity leave and is not renewed, the entitlement to the enhanced University maternity pay will cease but SMP will continue to be paid. </a:t>
            </a:r>
          </a:p>
          <a:p>
            <a:r>
              <a:rPr lang="en-GB" sz="800" b="1" dirty="0">
                <a:solidFill>
                  <a:srgbClr val="000000"/>
                </a:solidFill>
                <a:latin typeface="Effra"/>
              </a:rPr>
              <a:t>How does the University maternity entitlement differ from the statutory one?</a:t>
            </a:r>
            <a:endParaRPr lang="en-GB" sz="800" dirty="0">
              <a:solidFill>
                <a:srgbClr val="000000"/>
              </a:solidFill>
              <a:latin typeface="Effra"/>
            </a:endParaRPr>
          </a:p>
          <a:p>
            <a:r>
              <a:rPr lang="en-GB" sz="800" dirty="0">
                <a:solidFill>
                  <a:srgbClr val="000000"/>
                </a:solidFill>
                <a:latin typeface="Effra Light"/>
              </a:rPr>
              <a:t>The University offers enhanced maternity pay to eligible employees, based on length of service. The current entitlements are set out in the Maternity Policy and in this guidance. </a:t>
            </a:r>
          </a:p>
          <a:p>
            <a:r>
              <a:rPr lang="en-GB" sz="800" b="1" dirty="0">
                <a:solidFill>
                  <a:srgbClr val="000000"/>
                </a:solidFill>
                <a:latin typeface="Effra"/>
              </a:rPr>
              <a:t>What happens if I choose not to return to work after my maternity leave?</a:t>
            </a:r>
            <a:endParaRPr lang="en-GB" sz="800" dirty="0">
              <a:solidFill>
                <a:srgbClr val="000000"/>
              </a:solidFill>
              <a:latin typeface="Effra"/>
            </a:endParaRPr>
          </a:p>
          <a:p>
            <a:r>
              <a:rPr lang="en-GB" sz="800" dirty="0">
                <a:solidFill>
                  <a:srgbClr val="000000"/>
                </a:solidFill>
                <a:latin typeface="Effra Light"/>
              </a:rPr>
              <a:t>If you decide not to return to work, you will need to provide written notice in accordance with your contract of employment. If you have received enhanced University maternity pay but do not return to work for at least three months, you will be required to repay the difference between the enhanced payments and SMP. </a:t>
            </a:r>
          </a:p>
          <a:p>
            <a:r>
              <a:rPr lang="en-GB" sz="800" b="1" dirty="0">
                <a:solidFill>
                  <a:srgbClr val="000000"/>
                </a:solidFill>
                <a:latin typeface="Effra"/>
              </a:rPr>
              <a:t>Do I still accrue holiday while I am on maternity leave?</a:t>
            </a:r>
            <a:endParaRPr lang="en-GB" sz="800" dirty="0">
              <a:solidFill>
                <a:srgbClr val="000000"/>
              </a:solidFill>
              <a:latin typeface="Effra"/>
            </a:endParaRPr>
          </a:p>
          <a:p>
            <a:r>
              <a:rPr lang="en-GB" sz="800" dirty="0">
                <a:solidFill>
                  <a:srgbClr val="000000"/>
                </a:solidFill>
                <a:latin typeface="Effra Light"/>
              </a:rPr>
              <a:t>Yes. Your holiday will still accrue as normal. </a:t>
            </a:r>
          </a:p>
          <a:p>
            <a:r>
              <a:rPr lang="en-GB" sz="800" b="1" dirty="0">
                <a:solidFill>
                  <a:srgbClr val="000000"/>
                </a:solidFill>
                <a:latin typeface="Effra"/>
              </a:rPr>
              <a:t>When can I start my maternity leave?</a:t>
            </a:r>
            <a:endParaRPr lang="en-GB" sz="800" dirty="0">
              <a:solidFill>
                <a:srgbClr val="000000"/>
              </a:solidFill>
              <a:latin typeface="Effra"/>
            </a:endParaRPr>
          </a:p>
          <a:p>
            <a:r>
              <a:rPr lang="en-GB" sz="800" dirty="0">
                <a:solidFill>
                  <a:srgbClr val="000000"/>
                </a:solidFill>
                <a:latin typeface="Effra Light"/>
              </a:rPr>
              <a:t>You can begin your maternity leave on any date after the 11th week before your expected week of childbirth. Your midwife will confirm your expected week of childbirth on the MATB1 form around your 20th week of pregnancy. </a:t>
            </a:r>
          </a:p>
          <a:p>
            <a:r>
              <a:rPr lang="en-GB" sz="800" b="1" dirty="0">
                <a:solidFill>
                  <a:srgbClr val="000000"/>
                </a:solidFill>
                <a:latin typeface="Effra"/>
              </a:rPr>
              <a:t>What happens to my job while I am on leave?</a:t>
            </a:r>
            <a:endParaRPr lang="en-GB" sz="800" dirty="0">
              <a:solidFill>
                <a:srgbClr val="000000"/>
              </a:solidFill>
              <a:latin typeface="Effra"/>
            </a:endParaRPr>
          </a:p>
          <a:p>
            <a:r>
              <a:rPr lang="en-GB" sz="800" dirty="0">
                <a:solidFill>
                  <a:srgbClr val="000000"/>
                </a:solidFill>
                <a:latin typeface="Effra Light"/>
              </a:rPr>
              <a:t>Managers have various options. They may choose to bring in temporary cover or seek to manage the duties via secondments or redistribution of work with other team members. Your manager will discuss this with you. However your job is covered in your absence, you have the right to return to it, or a similar role with comparable terms and conditions. </a:t>
            </a:r>
          </a:p>
          <a:p>
            <a:r>
              <a:rPr lang="en-GB" sz="800" b="1" dirty="0">
                <a:solidFill>
                  <a:srgbClr val="000000"/>
                </a:solidFill>
                <a:latin typeface="Effra"/>
              </a:rPr>
              <a:t>What if I want to change my return date once my leave commences? </a:t>
            </a:r>
            <a:endParaRPr lang="en-GB" sz="800" dirty="0">
              <a:solidFill>
                <a:srgbClr val="000000"/>
              </a:solidFill>
              <a:latin typeface="Effra"/>
            </a:endParaRPr>
          </a:p>
          <a:p>
            <a:r>
              <a:rPr lang="en-GB" sz="800" dirty="0">
                <a:solidFill>
                  <a:srgbClr val="000000"/>
                </a:solidFill>
                <a:latin typeface="Effra Light"/>
              </a:rPr>
              <a:t>We will write to you to confirm the latest date you are expected to return to work after your maternity leave. This will be at the end of the 52nd week. If you want to return sooner than this date then please confirm this in writing, at least 28 days before the date you intend to return to work. If you would like to return later, for example by taking parental additional leave, please notify your manager in writing of your request. </a:t>
            </a:r>
          </a:p>
          <a:p>
            <a:r>
              <a:rPr lang="en-GB" sz="800" b="1" dirty="0">
                <a:solidFill>
                  <a:srgbClr val="000000"/>
                </a:solidFill>
                <a:latin typeface="Effra"/>
              </a:rPr>
              <a:t>I gave a date that I would like to start my maternity leave, but now I want to change it. Can I do that?</a:t>
            </a:r>
            <a:endParaRPr lang="en-GB" sz="800" dirty="0">
              <a:solidFill>
                <a:srgbClr val="000000"/>
              </a:solidFill>
              <a:latin typeface="Effra"/>
            </a:endParaRPr>
          </a:p>
          <a:p>
            <a:r>
              <a:rPr lang="en-GB" sz="800" dirty="0">
                <a:solidFill>
                  <a:srgbClr val="000000"/>
                </a:solidFill>
                <a:latin typeface="Effra Light"/>
              </a:rPr>
              <a:t>Yes. You are required to tell us in writing at least 28 days prior to the new date. </a:t>
            </a:r>
          </a:p>
          <a:p>
            <a:r>
              <a:rPr lang="en-GB" sz="800" b="1" dirty="0">
                <a:solidFill>
                  <a:srgbClr val="000000"/>
                </a:solidFill>
                <a:latin typeface="Effra"/>
              </a:rPr>
              <a:t>Can I return to work on a phased basis?</a:t>
            </a:r>
            <a:endParaRPr lang="en-GB" sz="800" dirty="0">
              <a:solidFill>
                <a:srgbClr val="000000"/>
              </a:solidFill>
              <a:latin typeface="Effra"/>
            </a:endParaRPr>
          </a:p>
          <a:p>
            <a:r>
              <a:rPr lang="en-GB" sz="800" dirty="0">
                <a:solidFill>
                  <a:srgbClr val="000000"/>
                </a:solidFill>
                <a:latin typeface="Effra Light"/>
              </a:rPr>
              <a:t>This may be possible depending on operational requirements. Please discuss this with your manager. </a:t>
            </a:r>
          </a:p>
          <a:p>
            <a:r>
              <a:rPr lang="en-GB" sz="800" b="1" dirty="0">
                <a:solidFill>
                  <a:srgbClr val="000000"/>
                </a:solidFill>
                <a:latin typeface="Effra"/>
              </a:rPr>
              <a:t>What happens to my maternity leave if my baby is born early?</a:t>
            </a:r>
            <a:endParaRPr lang="en-GB" sz="800" dirty="0">
              <a:solidFill>
                <a:srgbClr val="000000"/>
              </a:solidFill>
              <a:latin typeface="Effra"/>
            </a:endParaRPr>
          </a:p>
          <a:p>
            <a:r>
              <a:rPr lang="en-GB" sz="800" dirty="0">
                <a:solidFill>
                  <a:srgbClr val="000000"/>
                </a:solidFill>
                <a:latin typeface="Effra Light"/>
              </a:rPr>
              <a:t>Maternity leave is triggered by childbirth. If your baby is born early your maternity leave will therefore start immediately. </a:t>
            </a:r>
          </a:p>
          <a:p>
            <a:r>
              <a:rPr lang="en-GB" sz="800" b="1" dirty="0">
                <a:solidFill>
                  <a:srgbClr val="000000"/>
                </a:solidFill>
                <a:latin typeface="Effra"/>
              </a:rPr>
              <a:t>When I return to work, I want to change my hours of work. What do I need to do?</a:t>
            </a:r>
            <a:endParaRPr lang="en-GB" sz="800" dirty="0">
              <a:solidFill>
                <a:srgbClr val="000000"/>
              </a:solidFill>
              <a:latin typeface="Effra"/>
            </a:endParaRPr>
          </a:p>
          <a:p>
            <a:r>
              <a:rPr lang="en-GB" sz="800" dirty="0">
                <a:solidFill>
                  <a:srgbClr val="000000"/>
                </a:solidFill>
                <a:latin typeface="Effra Light"/>
              </a:rPr>
              <a:t>You can make a flexible working request prior to your return to work under our Flexible Working Policy. You can discuss your plans with your manager at any time. See </a:t>
            </a:r>
            <a:r>
              <a:rPr lang="en-GB" sz="800" dirty="0">
                <a:solidFill>
                  <a:srgbClr val="000000"/>
                </a:solidFill>
                <a:latin typeface="Effra"/>
              </a:rPr>
              <a:t>http://documents.manchester.ac.uk/DocuInfo.aspx?DocID=9</a:t>
            </a:r>
          </a:p>
          <a:p>
            <a:r>
              <a:rPr lang="en-GB" sz="800" b="1" dirty="0">
                <a:solidFill>
                  <a:srgbClr val="000000"/>
                </a:solidFill>
                <a:latin typeface="Effra"/>
              </a:rPr>
              <a:t>Can I take holiday during my maternity leave?</a:t>
            </a:r>
            <a:endParaRPr lang="en-GB" sz="800" dirty="0">
              <a:solidFill>
                <a:srgbClr val="000000"/>
              </a:solidFill>
              <a:latin typeface="Effra"/>
            </a:endParaRPr>
          </a:p>
          <a:p>
            <a:r>
              <a:rPr lang="en-GB" sz="800" dirty="0">
                <a:solidFill>
                  <a:srgbClr val="000000"/>
                </a:solidFill>
                <a:latin typeface="Effra Light"/>
              </a:rPr>
              <a:t>All holiday must be taken outside of the maternity leave period. It is not possible to be on maternity leave and holiday at the same time. Holiday can be taken immediately before or after maternity leave. </a:t>
            </a:r>
          </a:p>
          <a:p>
            <a:r>
              <a:rPr lang="en-GB" sz="800" b="1" dirty="0">
                <a:solidFill>
                  <a:srgbClr val="000000"/>
                </a:solidFill>
                <a:latin typeface="Effra"/>
              </a:rPr>
              <a:t>Can I carry holiday forward into next year?</a:t>
            </a:r>
            <a:endParaRPr lang="en-GB" sz="800" dirty="0">
              <a:solidFill>
                <a:srgbClr val="000000"/>
              </a:solidFill>
              <a:latin typeface="Effra"/>
            </a:endParaRPr>
          </a:p>
          <a:p>
            <a:r>
              <a:rPr lang="en-GB" sz="800" dirty="0">
                <a:solidFill>
                  <a:srgbClr val="000000"/>
                </a:solidFill>
                <a:latin typeface="Effra Light"/>
              </a:rPr>
              <a:t>In most cases there should be sufficient time leading up to the leave period to effectively plan the use of holiday in advance of the maternity leave period. The University allows up to one week’s holiday to be carried over into the next holiday year. </a:t>
            </a:r>
          </a:p>
          <a:p>
            <a:r>
              <a:rPr lang="en-GB" sz="800" b="1" dirty="0">
                <a:solidFill>
                  <a:srgbClr val="000000"/>
                </a:solidFill>
                <a:latin typeface="Effra"/>
              </a:rPr>
              <a:t>What happens to my pension contributions when I am on maternity leave?</a:t>
            </a:r>
            <a:endParaRPr lang="en-GB" sz="800" dirty="0">
              <a:solidFill>
                <a:srgbClr val="000000"/>
              </a:solidFill>
              <a:latin typeface="Effra"/>
            </a:endParaRPr>
          </a:p>
          <a:p>
            <a:r>
              <a:rPr lang="en-GB" sz="800" dirty="0">
                <a:solidFill>
                  <a:srgbClr val="000000"/>
                </a:solidFill>
                <a:latin typeface="Effra Light"/>
              </a:rPr>
              <a:t>There are different rules for different pension schemes. For more information please contact your scheme provider or a member of the pensions team who will be able to provide more information </a:t>
            </a:r>
          </a:p>
          <a:p>
            <a:r>
              <a:rPr lang="en-GB" sz="800" b="1" dirty="0">
                <a:solidFill>
                  <a:srgbClr val="000000"/>
                </a:solidFill>
                <a:latin typeface="Effra"/>
              </a:rPr>
              <a:t>Can my manager ask me to come into work during my maternity leave? If so, do I have to agree? </a:t>
            </a:r>
            <a:endParaRPr lang="en-GB" sz="800" dirty="0">
              <a:solidFill>
                <a:srgbClr val="000000"/>
              </a:solidFill>
              <a:latin typeface="Effra"/>
            </a:endParaRPr>
          </a:p>
          <a:p>
            <a:r>
              <a:rPr lang="en-GB" sz="800" dirty="0">
                <a:solidFill>
                  <a:srgbClr val="000000"/>
                </a:solidFill>
                <a:latin typeface="Effra Light"/>
              </a:rPr>
              <a:t>The University, as an employer, is allowed to make reasonable contact with employees whilst they are on maternity leave. You are not obliged to do any work or attend any work related events during maternity leave, however if you and your manager both agree, then you can work up to a total of 10 days during your leave. These are called ‘Keeping in Touch’ days. </a:t>
            </a:r>
          </a:p>
          <a:p>
            <a:r>
              <a:rPr lang="en-GB" sz="800" b="1" dirty="0">
                <a:solidFill>
                  <a:srgbClr val="000000"/>
                </a:solidFill>
                <a:latin typeface="Effra"/>
              </a:rPr>
              <a:t>Do I have to agree in advance if I want to come to work for a Keeping in Touch Day? </a:t>
            </a:r>
            <a:endParaRPr lang="en-GB" sz="800" dirty="0">
              <a:solidFill>
                <a:srgbClr val="000000"/>
              </a:solidFill>
              <a:latin typeface="Effra"/>
            </a:endParaRPr>
          </a:p>
          <a:p>
            <a:r>
              <a:rPr lang="en-GB" sz="800" dirty="0">
                <a:solidFill>
                  <a:srgbClr val="000000"/>
                </a:solidFill>
                <a:latin typeface="Effra Light"/>
              </a:rPr>
              <a:t>Yes, you and your manager should agree in advance when you are going to attend work for one of your Keeping in Touch Days to allow both parties to make any necessary arrangements. </a:t>
            </a:r>
          </a:p>
          <a:p>
            <a:r>
              <a:rPr lang="en-GB" sz="800" b="1" dirty="0">
                <a:solidFill>
                  <a:srgbClr val="000000"/>
                </a:solidFill>
                <a:latin typeface="Effra"/>
              </a:rPr>
              <a:t>If I attend work for half a day or less, is this classed as one of my Keeping in Touch Days? </a:t>
            </a:r>
            <a:endParaRPr lang="en-GB" sz="800" dirty="0">
              <a:solidFill>
                <a:srgbClr val="000000"/>
              </a:solidFill>
              <a:latin typeface="Effra"/>
            </a:endParaRPr>
          </a:p>
          <a:p>
            <a:r>
              <a:rPr lang="en-GB" sz="800" dirty="0">
                <a:solidFill>
                  <a:srgbClr val="000000"/>
                </a:solidFill>
                <a:latin typeface="Effra Light"/>
              </a:rPr>
              <a:t>Yes, as soon as you start work, even if it is for only a few hours, this is counted as one of your 10 KIT days. The number of hours that you attend work can be up to the maximum of the full time equivalent. </a:t>
            </a:r>
          </a:p>
          <a:p>
            <a:r>
              <a:rPr lang="en-GB" sz="800" b="1" dirty="0">
                <a:solidFill>
                  <a:srgbClr val="000000"/>
                </a:solidFill>
                <a:latin typeface="Effra"/>
              </a:rPr>
              <a:t>Will I be placed at a disadvantage on my return if I don’t come into work prior to the end of my maternity leave? </a:t>
            </a:r>
            <a:endParaRPr lang="en-GB" sz="800" dirty="0">
              <a:solidFill>
                <a:srgbClr val="000000"/>
              </a:solidFill>
              <a:latin typeface="Effra"/>
            </a:endParaRPr>
          </a:p>
          <a:p>
            <a:r>
              <a:rPr lang="en-GB" sz="800" dirty="0">
                <a:solidFill>
                  <a:srgbClr val="000000"/>
                </a:solidFill>
                <a:latin typeface="Effra Light"/>
              </a:rPr>
              <a:t>Employees are encouraged to make use of KIT days as a positive way to keep in contact with developments in their workplace. As work during maternity leave may only take place with the agreement of both parties, you will not be at any disadvantage regarding the options you choose about KIT days. </a:t>
            </a:r>
          </a:p>
          <a:p>
            <a:r>
              <a:rPr lang="en-GB" sz="800" b="1" dirty="0">
                <a:solidFill>
                  <a:srgbClr val="000000"/>
                </a:solidFill>
                <a:latin typeface="Effra"/>
              </a:rPr>
              <a:t>I have been asked to be an external examiner for another University; can I use a Keeping in Touch Day to undertake this work? </a:t>
            </a:r>
            <a:endParaRPr lang="en-GB" sz="800" dirty="0">
              <a:solidFill>
                <a:srgbClr val="000000"/>
              </a:solidFill>
              <a:latin typeface="Effra"/>
            </a:endParaRPr>
          </a:p>
          <a:p>
            <a:r>
              <a:rPr lang="en-GB" sz="800" dirty="0">
                <a:solidFill>
                  <a:srgbClr val="000000"/>
                </a:solidFill>
                <a:latin typeface="Effra Light"/>
              </a:rPr>
              <a:t>No, because this is paid work for another employer and will therefore impact upon your maternity arrangements. </a:t>
            </a:r>
          </a:p>
          <a:p>
            <a:r>
              <a:rPr lang="en-GB" sz="800" b="1" dirty="0">
                <a:solidFill>
                  <a:srgbClr val="000000"/>
                </a:solidFill>
                <a:latin typeface="Effra"/>
              </a:rPr>
              <a:t>What type of work will I be expected to undertake whilst in work on a Keeping in Touch Day? </a:t>
            </a:r>
            <a:endParaRPr lang="en-GB" sz="800" dirty="0">
              <a:solidFill>
                <a:srgbClr val="000000"/>
              </a:solidFill>
              <a:latin typeface="Effra"/>
            </a:endParaRPr>
          </a:p>
          <a:p>
            <a:r>
              <a:rPr lang="en-GB" sz="800" dirty="0">
                <a:solidFill>
                  <a:srgbClr val="000000"/>
                </a:solidFill>
                <a:latin typeface="Effra Light"/>
              </a:rPr>
              <a:t>The purpose of these days is to allow you to be kept informed and up to date on developments within your own workplace or within the University. This may include attending a conference, undertaking training or a team event.</a:t>
            </a:r>
          </a:p>
          <a:p>
            <a:r>
              <a:rPr lang="en-GB" sz="800" b="1" dirty="0">
                <a:solidFill>
                  <a:srgbClr val="000000"/>
                </a:solidFill>
                <a:latin typeface="Effra"/>
              </a:rPr>
              <a:t>How else can I keep in touch during my maternity leave?</a:t>
            </a:r>
            <a:endParaRPr lang="en-GB" sz="800" dirty="0">
              <a:solidFill>
                <a:srgbClr val="000000"/>
              </a:solidFill>
              <a:latin typeface="Effra"/>
            </a:endParaRPr>
          </a:p>
          <a:p>
            <a:r>
              <a:rPr lang="en-GB" sz="800" dirty="0">
                <a:solidFill>
                  <a:srgbClr val="000000"/>
                </a:solidFill>
                <a:latin typeface="Effra Light"/>
              </a:rPr>
              <a:t>The University encourages managers and employees to discuss this prior to the start of maternity leave. Ultimately, it is up to you how you want to be updated about work matters. Some employees want a regular update, others would prefer no contact at all. </a:t>
            </a:r>
            <a:endParaRPr lang="en-GB" sz="800" dirty="0"/>
          </a:p>
        </p:txBody>
      </p:sp>
      <p:sp>
        <p:nvSpPr>
          <p:cNvPr id="7" name="TextBox 6">
            <a:extLst>
              <a:ext uri="{FF2B5EF4-FFF2-40B4-BE49-F238E27FC236}">
                <a16:creationId xmlns:a16="http://schemas.microsoft.com/office/drawing/2014/main" id="{424C7632-5944-A341-95DA-1872AFA26036}"/>
              </a:ext>
            </a:extLst>
          </p:cNvPr>
          <p:cNvSpPr txBox="1"/>
          <p:nvPr/>
        </p:nvSpPr>
        <p:spPr>
          <a:xfrm>
            <a:off x="642257" y="1305341"/>
            <a:ext cx="10493830" cy="4247317"/>
          </a:xfrm>
          <a:prstGeom prst="rect">
            <a:avLst/>
          </a:prstGeom>
          <a:noFill/>
        </p:spPr>
        <p:txBody>
          <a:bodyPr wrap="square" rtlCol="0">
            <a:spAutoFit/>
          </a:bodyPr>
          <a:lstStyle/>
          <a:p>
            <a:pPr algn="ctr"/>
            <a:r>
              <a:rPr lang="en-GB" b="1" dirty="0" err="1"/>
              <a:t>Dr.</a:t>
            </a:r>
            <a:r>
              <a:rPr lang="en-GB" b="1" dirty="0"/>
              <a:t> F, Romano</a:t>
            </a:r>
            <a:r>
              <a:rPr lang="en-GB" dirty="0"/>
              <a:t>; </a:t>
            </a:r>
            <a:r>
              <a:rPr lang="en-US" i="1" dirty="0" err="1"/>
              <a:t>Istituto</a:t>
            </a:r>
            <a:r>
              <a:rPr lang="en-US" i="1" dirty="0"/>
              <a:t> Nazionale di </a:t>
            </a:r>
            <a:r>
              <a:rPr lang="en-US" i="1" dirty="0" err="1"/>
              <a:t>Fisica</a:t>
            </a:r>
            <a:r>
              <a:rPr lang="en-US" i="1" dirty="0"/>
              <a:t> </a:t>
            </a:r>
            <a:r>
              <a:rPr lang="en-US" i="1" dirty="0" err="1"/>
              <a:t>Nucleare</a:t>
            </a:r>
            <a:r>
              <a:rPr lang="en-US" i="1" dirty="0"/>
              <a:t>, </a:t>
            </a:r>
            <a:r>
              <a:rPr lang="en-US" i="1" dirty="0" err="1"/>
              <a:t>Sezione</a:t>
            </a:r>
            <a:r>
              <a:rPr lang="en-US" i="1" dirty="0"/>
              <a:t> di Catania, Via S Sofia 64, 95123 Catania, Italy; National Physical Laboratory</a:t>
            </a:r>
            <a:r>
              <a:rPr lang="en-US" dirty="0"/>
              <a:t>;</a:t>
            </a:r>
            <a:r>
              <a:rPr lang="en-US" i="1" dirty="0"/>
              <a:t> CMES - Medical Radiation Science, Teddington TW11 0LW, Middlesex, UK</a:t>
            </a:r>
            <a:r>
              <a:rPr lang="en-US" dirty="0"/>
              <a:t>;</a:t>
            </a:r>
            <a:endParaRPr lang="en-US" i="1" dirty="0"/>
          </a:p>
          <a:p>
            <a:pPr algn="ctr"/>
            <a:endParaRPr lang="en-GB" dirty="0"/>
          </a:p>
          <a:p>
            <a:pPr algn="ctr"/>
            <a:r>
              <a:rPr lang="en-GB" b="1" dirty="0" err="1"/>
              <a:t>Dr.</a:t>
            </a:r>
            <a:r>
              <a:rPr lang="en-GB" b="1" dirty="0"/>
              <a:t> A, </a:t>
            </a:r>
            <a:r>
              <a:rPr lang="en-GB" b="1" dirty="0" err="1"/>
              <a:t>Subiel</a:t>
            </a:r>
            <a:r>
              <a:rPr lang="en-GB" dirty="0"/>
              <a:t>; </a:t>
            </a:r>
            <a:r>
              <a:rPr lang="en-US" i="1" dirty="0"/>
              <a:t>National Physical Laboratory</a:t>
            </a:r>
            <a:r>
              <a:rPr lang="en-US" dirty="0"/>
              <a:t>;</a:t>
            </a:r>
            <a:r>
              <a:rPr lang="en-US" i="1" dirty="0"/>
              <a:t> CMES - Medical Radiation Science, Teddington TW11 0LW, Middlesex, UK</a:t>
            </a:r>
            <a:r>
              <a:rPr lang="en-US" dirty="0"/>
              <a:t>;</a:t>
            </a:r>
            <a:endParaRPr lang="en-GB" dirty="0"/>
          </a:p>
          <a:p>
            <a:pPr algn="ctr"/>
            <a:endParaRPr lang="en-GB" dirty="0"/>
          </a:p>
          <a:p>
            <a:pPr algn="ctr"/>
            <a:r>
              <a:rPr lang="en-GB" b="1" dirty="0" err="1"/>
              <a:t>Dr.</a:t>
            </a:r>
            <a:r>
              <a:rPr lang="en-GB" b="1" dirty="0"/>
              <a:t> G, </a:t>
            </a:r>
            <a:r>
              <a:rPr lang="en-GB" b="1" dirty="0" err="1"/>
              <a:t>Milluzzo</a:t>
            </a:r>
            <a:r>
              <a:rPr lang="en-GB" b="1" dirty="0"/>
              <a:t>, Prof. M, Borghesi, Mr. A, </a:t>
            </a:r>
            <a:r>
              <a:rPr lang="en-GB" b="1" dirty="0" err="1"/>
              <a:t>McIlvenny</a:t>
            </a:r>
            <a:r>
              <a:rPr lang="en-GB" dirty="0"/>
              <a:t>; </a:t>
            </a:r>
            <a:r>
              <a:rPr lang="en-US" i="1" dirty="0"/>
              <a:t>Centre for Plasma Physics, Queen’s University Belfast, BT7 1NN;</a:t>
            </a:r>
          </a:p>
          <a:p>
            <a:pPr algn="ctr"/>
            <a:endParaRPr lang="en-US" i="1" dirty="0"/>
          </a:p>
          <a:p>
            <a:pPr algn="ctr"/>
            <a:r>
              <a:rPr lang="en-US" b="1" dirty="0"/>
              <a:t>Dr. H, </a:t>
            </a:r>
            <a:r>
              <a:rPr lang="en-US" b="1" dirty="0" err="1"/>
              <a:t>Palmans</a:t>
            </a:r>
            <a:r>
              <a:rPr lang="en-US" dirty="0"/>
              <a:t>, </a:t>
            </a:r>
            <a:r>
              <a:rPr lang="en-US" i="1" dirty="0"/>
              <a:t>National Physical Laboratory, CMES - Medical Radiation Science, Teddington TW11 0LW, Middlesex, UK</a:t>
            </a:r>
            <a:r>
              <a:rPr lang="en-US" dirty="0"/>
              <a:t>;</a:t>
            </a:r>
            <a:r>
              <a:rPr lang="en-US" i="1" dirty="0"/>
              <a:t> Medical Physics Group, EBG </a:t>
            </a:r>
            <a:r>
              <a:rPr lang="en-US" i="1" dirty="0" err="1"/>
              <a:t>MedAustron</a:t>
            </a:r>
            <a:r>
              <a:rPr lang="en-US" i="1" dirty="0"/>
              <a:t> GmbH, A-2700 Wiener Neustadt, Austria;</a:t>
            </a:r>
          </a:p>
          <a:p>
            <a:pPr algn="ctr"/>
            <a:endParaRPr lang="en-US" i="1" dirty="0"/>
          </a:p>
          <a:p>
            <a:pPr algn="ctr"/>
            <a:r>
              <a:rPr lang="en-US" b="1" dirty="0"/>
              <a:t>Dr. A, </a:t>
            </a:r>
            <a:r>
              <a:rPr lang="en-US" b="1" dirty="0" err="1"/>
              <a:t>Schueller</a:t>
            </a:r>
            <a:r>
              <a:rPr lang="en-US" dirty="0"/>
              <a:t>, </a:t>
            </a:r>
            <a:r>
              <a:rPr lang="en-US" i="1" dirty="0" err="1"/>
              <a:t>Physikalisch-Technische</a:t>
            </a:r>
            <a:r>
              <a:rPr lang="en-US" i="1" dirty="0"/>
              <a:t> </a:t>
            </a:r>
            <a:r>
              <a:rPr lang="en-US" i="1" dirty="0" err="1"/>
              <a:t>Bundesanstalt</a:t>
            </a:r>
            <a:r>
              <a:rPr lang="en-US" i="1" dirty="0"/>
              <a:t>, Braunschweig and Berlin, </a:t>
            </a:r>
            <a:r>
              <a:rPr lang="en-US" i="1" dirty="0" err="1"/>
              <a:t>Bundesallee</a:t>
            </a:r>
            <a:r>
              <a:rPr lang="en-US" i="1" dirty="0"/>
              <a:t> 100, 38116 Braunschweig</a:t>
            </a:r>
            <a:r>
              <a:rPr lang="en-US" dirty="0"/>
              <a:t>;</a:t>
            </a:r>
            <a:endParaRPr lang="en-US" i="1" dirty="0"/>
          </a:p>
          <a:p>
            <a:pPr algn="ctr"/>
            <a:endParaRPr lang="en-GB" dirty="0"/>
          </a:p>
        </p:txBody>
      </p:sp>
      <p:pic>
        <p:nvPicPr>
          <p:cNvPr id="5" name="Grafik 9">
            <a:extLst>
              <a:ext uri="{FF2B5EF4-FFF2-40B4-BE49-F238E27FC236}">
                <a16:creationId xmlns:a16="http://schemas.microsoft.com/office/drawing/2014/main" id="{F9B43FED-2E9E-D04B-9BA7-52822F66E08D}"/>
              </a:ext>
            </a:extLst>
          </p:cNvPr>
          <p:cNvPicPr>
            <a:picLocks noChangeAspect="1"/>
          </p:cNvPicPr>
          <p:nvPr/>
        </p:nvPicPr>
        <p:blipFill>
          <a:blip r:embed="rId3"/>
          <a:stretch>
            <a:fillRect/>
          </a:stretch>
        </p:blipFill>
        <p:spPr>
          <a:xfrm>
            <a:off x="8873604" y="398345"/>
            <a:ext cx="2904736" cy="757707"/>
          </a:xfrm>
          <a:prstGeom prst="rect">
            <a:avLst/>
          </a:prstGeom>
        </p:spPr>
      </p:pic>
    </p:spTree>
    <p:extLst>
      <p:ext uri="{BB962C8B-B14F-4D97-AF65-F5344CB8AC3E}">
        <p14:creationId xmlns:p14="http://schemas.microsoft.com/office/powerpoint/2010/main" val="40616447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642257" y="369454"/>
            <a:ext cx="10493830" cy="637309"/>
          </a:xfrm>
        </p:spPr>
        <p:txBody>
          <a:bodyPr>
            <a:normAutofit/>
          </a:bodyPr>
          <a:lstStyle/>
          <a:p>
            <a:r>
              <a:rPr lang="en-GB" sz="3200" dirty="0"/>
              <a:t>References </a:t>
            </a:r>
          </a:p>
        </p:txBody>
      </p:sp>
      <p:sp>
        <p:nvSpPr>
          <p:cNvPr id="6" name="Rectangle 5"/>
          <p:cNvSpPr/>
          <p:nvPr/>
        </p:nvSpPr>
        <p:spPr>
          <a:xfrm>
            <a:off x="3048000" y="-17669083"/>
            <a:ext cx="6096000" cy="8956298"/>
          </a:xfrm>
          <a:prstGeom prst="rect">
            <a:avLst/>
          </a:prstGeom>
        </p:spPr>
        <p:txBody>
          <a:bodyPr>
            <a:spAutoFit/>
          </a:bodyPr>
          <a:lstStyle/>
          <a:p>
            <a:r>
              <a:rPr lang="en-GB" sz="800" b="1" dirty="0">
                <a:solidFill>
                  <a:srgbClr val="000000"/>
                </a:solidFill>
                <a:latin typeface="Effra"/>
              </a:rPr>
              <a:t>What happens if I am sick during my pregnancy?</a:t>
            </a:r>
            <a:endParaRPr lang="en-GB" sz="800" dirty="0">
              <a:solidFill>
                <a:srgbClr val="000000"/>
              </a:solidFill>
              <a:latin typeface="Effra"/>
            </a:endParaRPr>
          </a:p>
          <a:p>
            <a:r>
              <a:rPr lang="en-GB" sz="800" dirty="0">
                <a:solidFill>
                  <a:srgbClr val="000000"/>
                </a:solidFill>
                <a:latin typeface="Effra Light"/>
              </a:rPr>
              <a:t>If you are absent from work due to pregnancy related reasons you need to follow the normal process for advising your manager and providing Fit Notes if applicable. If you are absent for pregnancy related reasons within four weeks of your expected week of childbirth, your maternity leave will automatically commence. </a:t>
            </a:r>
          </a:p>
          <a:p>
            <a:r>
              <a:rPr lang="en-GB" sz="800" b="1" dirty="0">
                <a:solidFill>
                  <a:srgbClr val="000000"/>
                </a:solidFill>
                <a:latin typeface="Effra"/>
              </a:rPr>
              <a:t>What is the current rate of Statutory Maternity Pay?</a:t>
            </a:r>
            <a:endParaRPr lang="en-GB" sz="800" dirty="0">
              <a:solidFill>
                <a:srgbClr val="000000"/>
              </a:solidFill>
              <a:latin typeface="Effra"/>
            </a:endParaRPr>
          </a:p>
          <a:p>
            <a:r>
              <a:rPr lang="en-GB" sz="800" dirty="0">
                <a:solidFill>
                  <a:srgbClr val="000000"/>
                </a:solidFill>
                <a:latin typeface="Effra Light"/>
              </a:rPr>
              <a:t>The government sets this annually. You can find out on </a:t>
            </a:r>
            <a:r>
              <a:rPr lang="en-GB" sz="800" dirty="0">
                <a:solidFill>
                  <a:srgbClr val="000000"/>
                </a:solidFill>
                <a:latin typeface="Effra"/>
              </a:rPr>
              <a:t>www.gov.uk </a:t>
            </a:r>
          </a:p>
          <a:p>
            <a:r>
              <a:rPr lang="en-GB" sz="800" b="1" dirty="0">
                <a:solidFill>
                  <a:srgbClr val="000000"/>
                </a:solidFill>
                <a:latin typeface="Effra"/>
              </a:rPr>
              <a:t>I am on a fixed term contract. How does that affect my entitlements?</a:t>
            </a:r>
            <a:endParaRPr lang="en-GB" sz="800" dirty="0">
              <a:solidFill>
                <a:srgbClr val="000000"/>
              </a:solidFill>
              <a:latin typeface="Effra"/>
            </a:endParaRPr>
          </a:p>
          <a:p>
            <a:r>
              <a:rPr lang="en-GB" sz="800" dirty="0">
                <a:solidFill>
                  <a:srgbClr val="000000"/>
                </a:solidFill>
                <a:latin typeface="Effra Light"/>
              </a:rPr>
              <a:t>You will have the same entitlements to pay and leave providing you meet the qualifying criteria. If your fixed term contract ends during your maternity leave and is not renewed, the entitlement to the enhanced University maternity pay will cease but SMP will continue to be paid. </a:t>
            </a:r>
          </a:p>
          <a:p>
            <a:r>
              <a:rPr lang="en-GB" sz="800" b="1" dirty="0">
                <a:solidFill>
                  <a:srgbClr val="000000"/>
                </a:solidFill>
                <a:latin typeface="Effra"/>
              </a:rPr>
              <a:t>How does the University maternity entitlement differ from the statutory one?</a:t>
            </a:r>
            <a:endParaRPr lang="en-GB" sz="800" dirty="0">
              <a:solidFill>
                <a:srgbClr val="000000"/>
              </a:solidFill>
              <a:latin typeface="Effra"/>
            </a:endParaRPr>
          </a:p>
          <a:p>
            <a:r>
              <a:rPr lang="en-GB" sz="800" dirty="0">
                <a:solidFill>
                  <a:srgbClr val="000000"/>
                </a:solidFill>
                <a:latin typeface="Effra Light"/>
              </a:rPr>
              <a:t>The University offers enhanced maternity pay to eligible employees, based on length of service. The current entitlements are set out in the Maternity Policy and in this guidance. </a:t>
            </a:r>
          </a:p>
          <a:p>
            <a:r>
              <a:rPr lang="en-GB" sz="800" b="1" dirty="0">
                <a:solidFill>
                  <a:srgbClr val="000000"/>
                </a:solidFill>
                <a:latin typeface="Effra"/>
              </a:rPr>
              <a:t>What happens if I choose not to return to work after my maternity leave?</a:t>
            </a:r>
            <a:endParaRPr lang="en-GB" sz="800" dirty="0">
              <a:solidFill>
                <a:srgbClr val="000000"/>
              </a:solidFill>
              <a:latin typeface="Effra"/>
            </a:endParaRPr>
          </a:p>
          <a:p>
            <a:r>
              <a:rPr lang="en-GB" sz="800" dirty="0">
                <a:solidFill>
                  <a:srgbClr val="000000"/>
                </a:solidFill>
                <a:latin typeface="Effra Light"/>
              </a:rPr>
              <a:t>If you decide not to return to work, you will need to provide written notice in accordance with your contract of employment. If you have received enhanced University maternity pay but do not return to work for at least three months, you will be required to repay the difference between the enhanced payments and SMP. </a:t>
            </a:r>
          </a:p>
          <a:p>
            <a:r>
              <a:rPr lang="en-GB" sz="800" b="1" dirty="0">
                <a:solidFill>
                  <a:srgbClr val="000000"/>
                </a:solidFill>
                <a:latin typeface="Effra"/>
              </a:rPr>
              <a:t>Do I still accrue holiday while I am on maternity leave?</a:t>
            </a:r>
            <a:endParaRPr lang="en-GB" sz="800" dirty="0">
              <a:solidFill>
                <a:srgbClr val="000000"/>
              </a:solidFill>
              <a:latin typeface="Effra"/>
            </a:endParaRPr>
          </a:p>
          <a:p>
            <a:r>
              <a:rPr lang="en-GB" sz="800" dirty="0">
                <a:solidFill>
                  <a:srgbClr val="000000"/>
                </a:solidFill>
                <a:latin typeface="Effra Light"/>
              </a:rPr>
              <a:t>Yes. Your holiday will still accrue as normal. </a:t>
            </a:r>
          </a:p>
          <a:p>
            <a:r>
              <a:rPr lang="en-GB" sz="800" b="1" dirty="0">
                <a:solidFill>
                  <a:srgbClr val="000000"/>
                </a:solidFill>
                <a:latin typeface="Effra"/>
              </a:rPr>
              <a:t>When can I start my maternity leave?</a:t>
            </a:r>
            <a:endParaRPr lang="en-GB" sz="800" dirty="0">
              <a:solidFill>
                <a:srgbClr val="000000"/>
              </a:solidFill>
              <a:latin typeface="Effra"/>
            </a:endParaRPr>
          </a:p>
          <a:p>
            <a:r>
              <a:rPr lang="en-GB" sz="800" dirty="0">
                <a:solidFill>
                  <a:srgbClr val="000000"/>
                </a:solidFill>
                <a:latin typeface="Effra Light"/>
              </a:rPr>
              <a:t>You can begin your maternity leave on any date after the 11th week before your expected week of childbirth. Your midwife will confirm your expected week of childbirth on the MATB1 form around your 20th week of pregnancy. </a:t>
            </a:r>
          </a:p>
          <a:p>
            <a:r>
              <a:rPr lang="en-GB" sz="800" b="1" dirty="0">
                <a:solidFill>
                  <a:srgbClr val="000000"/>
                </a:solidFill>
                <a:latin typeface="Effra"/>
              </a:rPr>
              <a:t>What happens to my job while I am on leave?</a:t>
            </a:r>
            <a:endParaRPr lang="en-GB" sz="800" dirty="0">
              <a:solidFill>
                <a:srgbClr val="000000"/>
              </a:solidFill>
              <a:latin typeface="Effra"/>
            </a:endParaRPr>
          </a:p>
          <a:p>
            <a:r>
              <a:rPr lang="en-GB" sz="800" dirty="0">
                <a:solidFill>
                  <a:srgbClr val="000000"/>
                </a:solidFill>
                <a:latin typeface="Effra Light"/>
              </a:rPr>
              <a:t>Managers have various options. They may choose to bring in temporary cover or seek to manage the duties via secondments or redistribution of work with other team members. Your manager will discuss this with you. However your job is covered in your absence, you have the right to return to it, or a similar role with comparable terms and conditions. </a:t>
            </a:r>
          </a:p>
          <a:p>
            <a:r>
              <a:rPr lang="en-GB" sz="800" b="1" dirty="0">
                <a:solidFill>
                  <a:srgbClr val="000000"/>
                </a:solidFill>
                <a:latin typeface="Effra"/>
              </a:rPr>
              <a:t>What if I want to change my return date once my leave commences? </a:t>
            </a:r>
            <a:endParaRPr lang="en-GB" sz="800" dirty="0">
              <a:solidFill>
                <a:srgbClr val="000000"/>
              </a:solidFill>
              <a:latin typeface="Effra"/>
            </a:endParaRPr>
          </a:p>
          <a:p>
            <a:r>
              <a:rPr lang="en-GB" sz="800" dirty="0">
                <a:solidFill>
                  <a:srgbClr val="000000"/>
                </a:solidFill>
                <a:latin typeface="Effra Light"/>
              </a:rPr>
              <a:t>We will write to you to confirm the latest date you are expected to return to work after your maternity leave. This will be at the end of the 52nd week. If you want to return sooner than this date then please confirm this in writing, at least 28 days before the date you intend to return to work. If you would like to return later, for example by taking parental additional leave, please notify your manager in writing of your request. </a:t>
            </a:r>
          </a:p>
          <a:p>
            <a:r>
              <a:rPr lang="en-GB" sz="800" b="1" dirty="0">
                <a:solidFill>
                  <a:srgbClr val="000000"/>
                </a:solidFill>
                <a:latin typeface="Effra"/>
              </a:rPr>
              <a:t>I gave a date that I would like to start my maternity leave, but now I want to change it. Can I do that?</a:t>
            </a:r>
            <a:endParaRPr lang="en-GB" sz="800" dirty="0">
              <a:solidFill>
                <a:srgbClr val="000000"/>
              </a:solidFill>
              <a:latin typeface="Effra"/>
            </a:endParaRPr>
          </a:p>
          <a:p>
            <a:r>
              <a:rPr lang="en-GB" sz="800" dirty="0">
                <a:solidFill>
                  <a:srgbClr val="000000"/>
                </a:solidFill>
                <a:latin typeface="Effra Light"/>
              </a:rPr>
              <a:t>Yes. You are required to tell us in writing at least 28 days prior to the new date. </a:t>
            </a:r>
          </a:p>
          <a:p>
            <a:r>
              <a:rPr lang="en-GB" sz="800" b="1" dirty="0">
                <a:solidFill>
                  <a:srgbClr val="000000"/>
                </a:solidFill>
                <a:latin typeface="Effra"/>
              </a:rPr>
              <a:t>Can I return to work on a phased basis?</a:t>
            </a:r>
            <a:endParaRPr lang="en-GB" sz="800" dirty="0">
              <a:solidFill>
                <a:srgbClr val="000000"/>
              </a:solidFill>
              <a:latin typeface="Effra"/>
            </a:endParaRPr>
          </a:p>
          <a:p>
            <a:r>
              <a:rPr lang="en-GB" sz="800" dirty="0">
                <a:solidFill>
                  <a:srgbClr val="000000"/>
                </a:solidFill>
                <a:latin typeface="Effra Light"/>
              </a:rPr>
              <a:t>This may be possible depending on operational requirements. Please discuss this with your manager. </a:t>
            </a:r>
          </a:p>
          <a:p>
            <a:r>
              <a:rPr lang="en-GB" sz="800" b="1" dirty="0">
                <a:solidFill>
                  <a:srgbClr val="000000"/>
                </a:solidFill>
                <a:latin typeface="Effra"/>
              </a:rPr>
              <a:t>What happens to my maternity leave if my baby is born early?</a:t>
            </a:r>
            <a:endParaRPr lang="en-GB" sz="800" dirty="0">
              <a:solidFill>
                <a:srgbClr val="000000"/>
              </a:solidFill>
              <a:latin typeface="Effra"/>
            </a:endParaRPr>
          </a:p>
          <a:p>
            <a:r>
              <a:rPr lang="en-GB" sz="800" dirty="0">
                <a:solidFill>
                  <a:srgbClr val="000000"/>
                </a:solidFill>
                <a:latin typeface="Effra Light"/>
              </a:rPr>
              <a:t>Maternity leave is triggered by childbirth. If your baby is born early your maternity leave will therefore start immediately. </a:t>
            </a:r>
          </a:p>
          <a:p>
            <a:r>
              <a:rPr lang="en-GB" sz="800" b="1" dirty="0">
                <a:solidFill>
                  <a:srgbClr val="000000"/>
                </a:solidFill>
                <a:latin typeface="Effra"/>
              </a:rPr>
              <a:t>When I return to work, I want to change my hours of work. What do I need to do?</a:t>
            </a:r>
            <a:endParaRPr lang="en-GB" sz="800" dirty="0">
              <a:solidFill>
                <a:srgbClr val="000000"/>
              </a:solidFill>
              <a:latin typeface="Effra"/>
            </a:endParaRPr>
          </a:p>
          <a:p>
            <a:r>
              <a:rPr lang="en-GB" sz="800" dirty="0">
                <a:solidFill>
                  <a:srgbClr val="000000"/>
                </a:solidFill>
                <a:latin typeface="Effra Light"/>
              </a:rPr>
              <a:t>You can make a flexible working request prior to your return to work under our Flexible Working Policy. You can discuss your plans with your manager at any time. See </a:t>
            </a:r>
            <a:r>
              <a:rPr lang="en-GB" sz="800" dirty="0">
                <a:solidFill>
                  <a:srgbClr val="000000"/>
                </a:solidFill>
                <a:latin typeface="Effra"/>
              </a:rPr>
              <a:t>http://documents.manchester.ac.uk/DocuInfo.aspx?DocID=9</a:t>
            </a:r>
          </a:p>
          <a:p>
            <a:r>
              <a:rPr lang="en-GB" sz="800" b="1" dirty="0">
                <a:solidFill>
                  <a:srgbClr val="000000"/>
                </a:solidFill>
                <a:latin typeface="Effra"/>
              </a:rPr>
              <a:t>Can I take holiday during my maternity leave?</a:t>
            </a:r>
            <a:endParaRPr lang="en-GB" sz="800" dirty="0">
              <a:solidFill>
                <a:srgbClr val="000000"/>
              </a:solidFill>
              <a:latin typeface="Effra"/>
            </a:endParaRPr>
          </a:p>
          <a:p>
            <a:r>
              <a:rPr lang="en-GB" sz="800" dirty="0">
                <a:solidFill>
                  <a:srgbClr val="000000"/>
                </a:solidFill>
                <a:latin typeface="Effra Light"/>
              </a:rPr>
              <a:t>All holiday must be taken outside of the maternity leave period. It is not possible to be on maternity leave and holiday at the same time. Holiday can be taken immediately before or after maternity leave. </a:t>
            </a:r>
          </a:p>
          <a:p>
            <a:r>
              <a:rPr lang="en-GB" sz="800" b="1" dirty="0">
                <a:solidFill>
                  <a:srgbClr val="000000"/>
                </a:solidFill>
                <a:latin typeface="Effra"/>
              </a:rPr>
              <a:t>Can I carry holiday forward into next year?</a:t>
            </a:r>
            <a:endParaRPr lang="en-GB" sz="800" dirty="0">
              <a:solidFill>
                <a:srgbClr val="000000"/>
              </a:solidFill>
              <a:latin typeface="Effra"/>
            </a:endParaRPr>
          </a:p>
          <a:p>
            <a:r>
              <a:rPr lang="en-GB" sz="800" dirty="0">
                <a:solidFill>
                  <a:srgbClr val="000000"/>
                </a:solidFill>
                <a:latin typeface="Effra Light"/>
              </a:rPr>
              <a:t>In most cases there should be sufficient time leading up to the leave period to effectively plan the use of holiday in advance of the maternity leave period. The University allows up to one week’s holiday to be carried over into the next holiday year. </a:t>
            </a:r>
          </a:p>
          <a:p>
            <a:r>
              <a:rPr lang="en-GB" sz="800" b="1" dirty="0">
                <a:solidFill>
                  <a:srgbClr val="000000"/>
                </a:solidFill>
                <a:latin typeface="Effra"/>
              </a:rPr>
              <a:t>What happens to my pension contributions when I am on maternity leave?</a:t>
            </a:r>
            <a:endParaRPr lang="en-GB" sz="800" dirty="0">
              <a:solidFill>
                <a:srgbClr val="000000"/>
              </a:solidFill>
              <a:latin typeface="Effra"/>
            </a:endParaRPr>
          </a:p>
          <a:p>
            <a:r>
              <a:rPr lang="en-GB" sz="800" dirty="0">
                <a:solidFill>
                  <a:srgbClr val="000000"/>
                </a:solidFill>
                <a:latin typeface="Effra Light"/>
              </a:rPr>
              <a:t>There are different rules for different pension schemes. For more information please contact your scheme provider or a member of the pensions team who will be able to provide more information </a:t>
            </a:r>
          </a:p>
          <a:p>
            <a:r>
              <a:rPr lang="en-GB" sz="800" b="1" dirty="0">
                <a:solidFill>
                  <a:srgbClr val="000000"/>
                </a:solidFill>
                <a:latin typeface="Effra"/>
              </a:rPr>
              <a:t>Can my manager ask me to come into work during my maternity leave? If so, do I have to agree? </a:t>
            </a:r>
            <a:endParaRPr lang="en-GB" sz="800" dirty="0">
              <a:solidFill>
                <a:srgbClr val="000000"/>
              </a:solidFill>
              <a:latin typeface="Effra"/>
            </a:endParaRPr>
          </a:p>
          <a:p>
            <a:r>
              <a:rPr lang="en-GB" sz="800" dirty="0">
                <a:solidFill>
                  <a:srgbClr val="000000"/>
                </a:solidFill>
                <a:latin typeface="Effra Light"/>
              </a:rPr>
              <a:t>The University, as an employer, is allowed to make reasonable contact with employees whilst they are on maternity leave. You are not obliged to do any work or attend any work related events during maternity leave, however if you and your manager both agree, then you can work up to a total of 10 days during your leave. These are called ‘Keeping in Touch’ days. </a:t>
            </a:r>
          </a:p>
          <a:p>
            <a:r>
              <a:rPr lang="en-GB" sz="800" b="1" dirty="0">
                <a:solidFill>
                  <a:srgbClr val="000000"/>
                </a:solidFill>
                <a:latin typeface="Effra"/>
              </a:rPr>
              <a:t>Do I have to agree in advance if I want to come to work for a Keeping in Touch Day? </a:t>
            </a:r>
            <a:endParaRPr lang="en-GB" sz="800" dirty="0">
              <a:solidFill>
                <a:srgbClr val="000000"/>
              </a:solidFill>
              <a:latin typeface="Effra"/>
            </a:endParaRPr>
          </a:p>
          <a:p>
            <a:r>
              <a:rPr lang="en-GB" sz="800" dirty="0">
                <a:solidFill>
                  <a:srgbClr val="000000"/>
                </a:solidFill>
                <a:latin typeface="Effra Light"/>
              </a:rPr>
              <a:t>Yes, you and your manager should agree in advance when you are going to attend work for one of your Keeping in Touch Days to allow both parties to make any necessary arrangements. </a:t>
            </a:r>
          </a:p>
          <a:p>
            <a:r>
              <a:rPr lang="en-GB" sz="800" b="1" dirty="0">
                <a:solidFill>
                  <a:srgbClr val="000000"/>
                </a:solidFill>
                <a:latin typeface="Effra"/>
              </a:rPr>
              <a:t>If I attend work for half a day or less, is this classed as one of my Keeping in Touch Days? </a:t>
            </a:r>
            <a:endParaRPr lang="en-GB" sz="800" dirty="0">
              <a:solidFill>
                <a:srgbClr val="000000"/>
              </a:solidFill>
              <a:latin typeface="Effra"/>
            </a:endParaRPr>
          </a:p>
          <a:p>
            <a:r>
              <a:rPr lang="en-GB" sz="800" dirty="0">
                <a:solidFill>
                  <a:srgbClr val="000000"/>
                </a:solidFill>
                <a:latin typeface="Effra Light"/>
              </a:rPr>
              <a:t>Yes, as soon as you start work, even if it is for only a few hours, this is counted as one of your 10 KIT days. The number of hours that you attend work can be up to the maximum of the full time equivalent. </a:t>
            </a:r>
          </a:p>
          <a:p>
            <a:r>
              <a:rPr lang="en-GB" sz="800" b="1" dirty="0">
                <a:solidFill>
                  <a:srgbClr val="000000"/>
                </a:solidFill>
                <a:latin typeface="Effra"/>
              </a:rPr>
              <a:t>Will I be placed at a disadvantage on my return if I don’t come into work prior to the end of my maternity leave? </a:t>
            </a:r>
            <a:endParaRPr lang="en-GB" sz="800" dirty="0">
              <a:solidFill>
                <a:srgbClr val="000000"/>
              </a:solidFill>
              <a:latin typeface="Effra"/>
            </a:endParaRPr>
          </a:p>
          <a:p>
            <a:r>
              <a:rPr lang="en-GB" sz="800" dirty="0">
                <a:solidFill>
                  <a:srgbClr val="000000"/>
                </a:solidFill>
                <a:latin typeface="Effra Light"/>
              </a:rPr>
              <a:t>Employees are encouraged to make use of KIT days as a positive way to keep in contact with developments in their workplace. As work during maternity leave may only take place with the agreement of both parties, you will not be at any disadvantage regarding the options you choose about KIT days. </a:t>
            </a:r>
          </a:p>
          <a:p>
            <a:r>
              <a:rPr lang="en-GB" sz="800" b="1" dirty="0">
                <a:solidFill>
                  <a:srgbClr val="000000"/>
                </a:solidFill>
                <a:latin typeface="Effra"/>
              </a:rPr>
              <a:t>I have been asked to be an external examiner for another University; can I use a Keeping in Touch Day to undertake this work? </a:t>
            </a:r>
            <a:endParaRPr lang="en-GB" sz="800" dirty="0">
              <a:solidFill>
                <a:srgbClr val="000000"/>
              </a:solidFill>
              <a:latin typeface="Effra"/>
            </a:endParaRPr>
          </a:p>
          <a:p>
            <a:r>
              <a:rPr lang="en-GB" sz="800" dirty="0">
                <a:solidFill>
                  <a:srgbClr val="000000"/>
                </a:solidFill>
                <a:latin typeface="Effra Light"/>
              </a:rPr>
              <a:t>No, because this is paid work for another employer and will therefore impact upon your maternity arrangements. </a:t>
            </a:r>
          </a:p>
          <a:p>
            <a:r>
              <a:rPr lang="en-GB" sz="800" b="1" dirty="0">
                <a:solidFill>
                  <a:srgbClr val="000000"/>
                </a:solidFill>
                <a:latin typeface="Effra"/>
              </a:rPr>
              <a:t>What type of work will I be expected to undertake whilst in work on a Keeping in Touch Day? </a:t>
            </a:r>
            <a:endParaRPr lang="en-GB" sz="800" dirty="0">
              <a:solidFill>
                <a:srgbClr val="000000"/>
              </a:solidFill>
              <a:latin typeface="Effra"/>
            </a:endParaRPr>
          </a:p>
          <a:p>
            <a:r>
              <a:rPr lang="en-GB" sz="800" dirty="0">
                <a:solidFill>
                  <a:srgbClr val="000000"/>
                </a:solidFill>
                <a:latin typeface="Effra Light"/>
              </a:rPr>
              <a:t>The purpose of these days is to allow you to be kept informed and up to date on developments within your own workplace or within the University. This may include attending a conference, undertaking training or a team event.</a:t>
            </a:r>
          </a:p>
          <a:p>
            <a:r>
              <a:rPr lang="en-GB" sz="800" b="1" dirty="0">
                <a:solidFill>
                  <a:srgbClr val="000000"/>
                </a:solidFill>
                <a:latin typeface="Effra"/>
              </a:rPr>
              <a:t>How else can I keep in touch during my maternity leave?</a:t>
            </a:r>
            <a:endParaRPr lang="en-GB" sz="800" dirty="0">
              <a:solidFill>
                <a:srgbClr val="000000"/>
              </a:solidFill>
              <a:latin typeface="Effra"/>
            </a:endParaRPr>
          </a:p>
          <a:p>
            <a:r>
              <a:rPr lang="en-GB" sz="800" dirty="0">
                <a:solidFill>
                  <a:srgbClr val="000000"/>
                </a:solidFill>
                <a:latin typeface="Effra Light"/>
              </a:rPr>
              <a:t>The University encourages managers and employees to discuss this prior to the start of maternity leave. Ultimately, it is up to you how you want to be updated about work matters. Some employees want a regular update, others would prefer no contact at all. </a:t>
            </a:r>
            <a:endParaRPr lang="en-GB" sz="800" dirty="0"/>
          </a:p>
        </p:txBody>
      </p:sp>
      <p:sp>
        <p:nvSpPr>
          <p:cNvPr id="4" name="TextBox 3">
            <a:extLst>
              <a:ext uri="{FF2B5EF4-FFF2-40B4-BE49-F238E27FC236}">
                <a16:creationId xmlns:a16="http://schemas.microsoft.com/office/drawing/2014/main" id="{DA693CEA-E4BD-A34E-8521-CD930C71B10F}"/>
              </a:ext>
            </a:extLst>
          </p:cNvPr>
          <p:cNvSpPr txBox="1"/>
          <p:nvPr/>
        </p:nvSpPr>
        <p:spPr>
          <a:xfrm>
            <a:off x="642257" y="1260111"/>
            <a:ext cx="10493830" cy="3416320"/>
          </a:xfrm>
          <a:prstGeom prst="rect">
            <a:avLst/>
          </a:prstGeom>
          <a:noFill/>
        </p:spPr>
        <p:txBody>
          <a:bodyPr wrap="square" rtlCol="0">
            <a:spAutoFit/>
          </a:bodyPr>
          <a:lstStyle/>
          <a:p>
            <a:r>
              <a:rPr lang="en-US" dirty="0"/>
              <a:t>1. E. </a:t>
            </a:r>
            <a:r>
              <a:rPr lang="en-US" dirty="0" err="1"/>
              <a:t>Schüler</a:t>
            </a:r>
            <a:r>
              <a:rPr lang="en-US" dirty="0"/>
              <a:t>, et al., Int J </a:t>
            </a:r>
            <a:r>
              <a:rPr lang="en-US" dirty="0" err="1"/>
              <a:t>Radiat</a:t>
            </a:r>
            <a:r>
              <a:rPr lang="en-US" dirty="0"/>
              <a:t> Oncol Biol Phys, (2017)</a:t>
            </a:r>
            <a:endParaRPr lang="en-GB" dirty="0"/>
          </a:p>
          <a:p>
            <a:r>
              <a:rPr lang="en-GB" dirty="0">
                <a:hlinkClick r:id="rId3"/>
              </a:rPr>
              <a:t>2. http://uhdpulse-empir.eu</a:t>
            </a:r>
            <a:endParaRPr lang="en-GB" dirty="0"/>
          </a:p>
          <a:p>
            <a:r>
              <a:rPr lang="en-GB" dirty="0"/>
              <a:t>3. S. Duane et al., </a:t>
            </a:r>
            <a:r>
              <a:rPr lang="en-GB" dirty="0" err="1"/>
              <a:t>Metrologia</a:t>
            </a:r>
            <a:r>
              <a:rPr lang="en-GB" dirty="0"/>
              <a:t>, 49, S168, (2012)</a:t>
            </a:r>
            <a:endParaRPr lang="en-US" dirty="0"/>
          </a:p>
          <a:p>
            <a:r>
              <a:rPr lang="en-US" dirty="0"/>
              <a:t>4. H, </a:t>
            </a:r>
            <a:r>
              <a:rPr lang="en-US" dirty="0" err="1"/>
              <a:t>Palmans</a:t>
            </a:r>
            <a:r>
              <a:rPr lang="en-US" dirty="0"/>
              <a:t> , et al., Physics in Medicine and Biology, (2004)</a:t>
            </a:r>
          </a:p>
          <a:p>
            <a:r>
              <a:rPr lang="en-GB" sz="1800" dirty="0">
                <a:solidFill>
                  <a:srgbClr val="000000"/>
                </a:solidFill>
                <a:effectLst/>
                <a:ea typeface="Times New Roman" panose="02020603050405020304" pitchFamily="18" charset="0"/>
              </a:rPr>
              <a:t>5. McManus, M., et al (2020) </a:t>
            </a:r>
          </a:p>
          <a:p>
            <a:r>
              <a:rPr lang="en-GB" sz="1800" dirty="0">
                <a:solidFill>
                  <a:srgbClr val="000000"/>
                </a:solidFill>
                <a:effectLst/>
                <a:ea typeface="Times New Roman" panose="02020603050405020304" pitchFamily="18" charset="0"/>
                <a:cs typeface="Segoe UI" panose="020B0502040204020203" pitchFamily="34" charset="0"/>
              </a:rPr>
              <a:t>6. </a:t>
            </a:r>
            <a:r>
              <a:rPr lang="en-GB" sz="1800" dirty="0" err="1">
                <a:solidFill>
                  <a:srgbClr val="000000"/>
                </a:solidFill>
                <a:effectLst/>
                <a:ea typeface="Times New Roman" panose="02020603050405020304" pitchFamily="18" charset="0"/>
                <a:cs typeface="Segoe UI" panose="020B0502040204020203" pitchFamily="34" charset="0"/>
              </a:rPr>
              <a:t>Bourgouin</a:t>
            </a:r>
            <a:r>
              <a:rPr lang="en-GB" sz="1800" dirty="0">
                <a:solidFill>
                  <a:srgbClr val="000000"/>
                </a:solidFill>
                <a:effectLst/>
                <a:ea typeface="Times New Roman" panose="02020603050405020304" pitchFamily="18" charset="0"/>
                <a:cs typeface="Segoe UI" panose="020B0502040204020203" pitchFamily="34" charset="0"/>
              </a:rPr>
              <a:t>, A., et al (2019)</a:t>
            </a:r>
            <a:endParaRPr lang="en-GB" dirty="0">
              <a:solidFill>
                <a:srgbClr val="000000"/>
              </a:solidFill>
              <a:ea typeface="Times New Roman" panose="02020603050405020304" pitchFamily="18" charset="0"/>
              <a:cs typeface="Segoe UI" panose="020B0502040204020203" pitchFamily="34" charset="0"/>
            </a:endParaRPr>
          </a:p>
          <a:p>
            <a:r>
              <a:rPr lang="en-GB" sz="1800" dirty="0">
                <a:solidFill>
                  <a:srgbClr val="000000"/>
                </a:solidFill>
                <a:effectLst/>
                <a:ea typeface="Times New Roman" panose="02020603050405020304" pitchFamily="18" charset="0"/>
                <a:cs typeface="Segoe UI" panose="020B0502040204020203" pitchFamily="34" charset="0"/>
              </a:rPr>
              <a:t>7. Renaud, J., et al (2013), (2017) &amp; (2018) </a:t>
            </a:r>
          </a:p>
          <a:p>
            <a:r>
              <a:rPr lang="en-GB" sz="1800" dirty="0">
                <a:solidFill>
                  <a:srgbClr val="000000"/>
                </a:solidFill>
                <a:effectLst/>
                <a:ea typeface="Times New Roman" panose="02020603050405020304" pitchFamily="18" charset="0"/>
              </a:rPr>
              <a:t>8. </a:t>
            </a:r>
            <a:r>
              <a:rPr lang="en-GB" sz="1800" dirty="0" err="1">
                <a:solidFill>
                  <a:srgbClr val="000000"/>
                </a:solidFill>
                <a:effectLst/>
                <a:ea typeface="Times New Roman" panose="02020603050405020304" pitchFamily="18" charset="0"/>
              </a:rPr>
              <a:t>Bourgouin</a:t>
            </a:r>
            <a:r>
              <a:rPr lang="en-GB" sz="1800" dirty="0">
                <a:solidFill>
                  <a:srgbClr val="000000"/>
                </a:solidFill>
                <a:effectLst/>
                <a:ea typeface="Times New Roman" panose="02020603050405020304" pitchFamily="18" charset="0"/>
              </a:rPr>
              <a:t>, A., et al (2020)</a:t>
            </a:r>
            <a:r>
              <a:rPr lang="en-GB" dirty="0">
                <a:solidFill>
                  <a:srgbClr val="000000"/>
                </a:solidFill>
                <a:ea typeface="Times New Roman" panose="02020603050405020304" pitchFamily="18" charset="0"/>
              </a:rPr>
              <a:t> &amp;</a:t>
            </a:r>
            <a:r>
              <a:rPr lang="en-GB" sz="1800" dirty="0">
                <a:solidFill>
                  <a:srgbClr val="000000"/>
                </a:solidFill>
                <a:effectLst/>
                <a:ea typeface="Times New Roman" panose="02020603050405020304" pitchFamily="18" charset="0"/>
              </a:rPr>
              <a:t> (2022)</a:t>
            </a:r>
          </a:p>
          <a:p>
            <a:r>
              <a:rPr lang="en-GB" dirty="0">
                <a:solidFill>
                  <a:srgbClr val="000000"/>
                </a:solidFill>
                <a:ea typeface="Times New Roman" panose="02020603050405020304" pitchFamily="18" charset="0"/>
              </a:rPr>
              <a:t>9. </a:t>
            </a:r>
            <a:r>
              <a:rPr lang="en-US" sz="1800" dirty="0">
                <a:solidFill>
                  <a:srgbClr val="000000"/>
                </a:solidFill>
                <a:effectLst/>
                <a:ea typeface="Times New Roman" panose="02020603050405020304" pitchFamily="18" charset="0"/>
                <a:cs typeface="Segoe UI" panose="020B0502040204020203" pitchFamily="34" charset="0"/>
              </a:rPr>
              <a:t>GafChromic, Ashland Advanced Materials</a:t>
            </a:r>
            <a:r>
              <a:rPr lang="en-GB" dirty="0">
                <a:effectLst/>
              </a:rPr>
              <a:t> </a:t>
            </a:r>
          </a:p>
          <a:p>
            <a:pPr fontAlgn="base"/>
            <a:r>
              <a:rPr lang="en-GB" sz="1800" dirty="0">
                <a:effectLst/>
                <a:ea typeface="Times New Roman" panose="02020603050405020304" pitchFamily="18" charset="0"/>
              </a:rPr>
              <a:t>10. J Perl, et al., Med Phys. 2012 Nov; 39(11):6818-37</a:t>
            </a:r>
          </a:p>
          <a:p>
            <a:pPr fontAlgn="base"/>
            <a:r>
              <a:rPr lang="en-GB" sz="1800" dirty="0">
                <a:effectLst/>
                <a:ea typeface="Times New Roman" panose="02020603050405020304" pitchFamily="18" charset="0"/>
              </a:rPr>
              <a:t>11. B </a:t>
            </a:r>
            <a:r>
              <a:rPr lang="en-GB" sz="1800" dirty="0" err="1">
                <a:effectLst/>
                <a:ea typeface="Times New Roman" panose="02020603050405020304" pitchFamily="18" charset="0"/>
              </a:rPr>
              <a:t>Faddegon</a:t>
            </a:r>
            <a:r>
              <a:rPr lang="en-GB" sz="1800" dirty="0">
                <a:effectLst/>
                <a:ea typeface="Times New Roman" panose="02020603050405020304" pitchFamily="18" charset="0"/>
              </a:rPr>
              <a:t>, et al., Phys Med. 2020 Apr 02; 72:114-121</a:t>
            </a:r>
          </a:p>
          <a:p>
            <a:endParaRPr lang="en-GB" dirty="0"/>
          </a:p>
        </p:txBody>
      </p:sp>
    </p:spTree>
    <p:extLst>
      <p:ext uri="{BB962C8B-B14F-4D97-AF65-F5344CB8AC3E}">
        <p14:creationId xmlns:p14="http://schemas.microsoft.com/office/powerpoint/2010/main" val="11474283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642257" y="369454"/>
            <a:ext cx="10493830" cy="637309"/>
          </a:xfrm>
        </p:spPr>
        <p:txBody>
          <a:bodyPr>
            <a:normAutofit/>
          </a:bodyPr>
          <a:lstStyle/>
          <a:p>
            <a:r>
              <a:rPr lang="en-GB" sz="3200" dirty="0"/>
              <a:t>Outline of the work</a:t>
            </a:r>
          </a:p>
        </p:txBody>
      </p:sp>
      <p:sp>
        <p:nvSpPr>
          <p:cNvPr id="6" name="Rectangle 5"/>
          <p:cNvSpPr/>
          <p:nvPr/>
        </p:nvSpPr>
        <p:spPr>
          <a:xfrm>
            <a:off x="3048000" y="-17669083"/>
            <a:ext cx="6096000" cy="8956298"/>
          </a:xfrm>
          <a:prstGeom prst="rect">
            <a:avLst/>
          </a:prstGeom>
        </p:spPr>
        <p:txBody>
          <a:bodyPr>
            <a:spAutoFit/>
          </a:bodyPr>
          <a:lstStyle/>
          <a:p>
            <a:r>
              <a:rPr lang="en-GB" sz="800" b="1" dirty="0">
                <a:solidFill>
                  <a:srgbClr val="000000"/>
                </a:solidFill>
                <a:latin typeface="Effra"/>
              </a:rPr>
              <a:t>What happens if I am sick during my pregnancy?</a:t>
            </a:r>
            <a:endParaRPr lang="en-GB" sz="800" dirty="0">
              <a:solidFill>
                <a:srgbClr val="000000"/>
              </a:solidFill>
              <a:latin typeface="Effra"/>
            </a:endParaRPr>
          </a:p>
          <a:p>
            <a:r>
              <a:rPr lang="en-GB" sz="800" dirty="0">
                <a:solidFill>
                  <a:srgbClr val="000000"/>
                </a:solidFill>
                <a:latin typeface="Effra Light"/>
              </a:rPr>
              <a:t>If you are absent from work due to pregnancy related reasons you need to follow the normal process for advising your manager and providing Fit Notes if applicable. If you are absent for pregnancy related reasons within four weeks of your expected week of childbirth, your maternity leave will automatically commence. </a:t>
            </a:r>
          </a:p>
          <a:p>
            <a:r>
              <a:rPr lang="en-GB" sz="800" b="1" dirty="0">
                <a:solidFill>
                  <a:srgbClr val="000000"/>
                </a:solidFill>
                <a:latin typeface="Effra"/>
              </a:rPr>
              <a:t>What is the current rate of Statutory Maternity Pay?</a:t>
            </a:r>
            <a:endParaRPr lang="en-GB" sz="800" dirty="0">
              <a:solidFill>
                <a:srgbClr val="000000"/>
              </a:solidFill>
              <a:latin typeface="Effra"/>
            </a:endParaRPr>
          </a:p>
          <a:p>
            <a:r>
              <a:rPr lang="en-GB" sz="800" dirty="0">
                <a:solidFill>
                  <a:srgbClr val="000000"/>
                </a:solidFill>
                <a:latin typeface="Effra Light"/>
              </a:rPr>
              <a:t>The government sets this annually. You can find out on </a:t>
            </a:r>
            <a:r>
              <a:rPr lang="en-GB" sz="800" dirty="0">
                <a:solidFill>
                  <a:srgbClr val="000000"/>
                </a:solidFill>
                <a:latin typeface="Effra"/>
              </a:rPr>
              <a:t>www.gov.uk </a:t>
            </a:r>
          </a:p>
          <a:p>
            <a:r>
              <a:rPr lang="en-GB" sz="800" b="1" dirty="0">
                <a:solidFill>
                  <a:srgbClr val="000000"/>
                </a:solidFill>
                <a:latin typeface="Effra"/>
              </a:rPr>
              <a:t>I am on a fixed term contract. How does that affect my entitlements?</a:t>
            </a:r>
            <a:endParaRPr lang="en-GB" sz="800" dirty="0">
              <a:solidFill>
                <a:srgbClr val="000000"/>
              </a:solidFill>
              <a:latin typeface="Effra"/>
            </a:endParaRPr>
          </a:p>
          <a:p>
            <a:r>
              <a:rPr lang="en-GB" sz="800" dirty="0">
                <a:solidFill>
                  <a:srgbClr val="000000"/>
                </a:solidFill>
                <a:latin typeface="Effra Light"/>
              </a:rPr>
              <a:t>You will have the same entitlements to pay and leave providing you meet the qualifying criteria. If your fixed term contract ends during your maternity leave and is not renewed, the entitlement to the enhanced University maternity pay will cease but SMP will continue to be paid. </a:t>
            </a:r>
          </a:p>
          <a:p>
            <a:r>
              <a:rPr lang="en-GB" sz="800" b="1" dirty="0">
                <a:solidFill>
                  <a:srgbClr val="000000"/>
                </a:solidFill>
                <a:latin typeface="Effra"/>
              </a:rPr>
              <a:t>How does the University maternity entitlement differ from the statutory one?</a:t>
            </a:r>
            <a:endParaRPr lang="en-GB" sz="800" dirty="0">
              <a:solidFill>
                <a:srgbClr val="000000"/>
              </a:solidFill>
              <a:latin typeface="Effra"/>
            </a:endParaRPr>
          </a:p>
          <a:p>
            <a:r>
              <a:rPr lang="en-GB" sz="800" dirty="0">
                <a:solidFill>
                  <a:srgbClr val="000000"/>
                </a:solidFill>
                <a:latin typeface="Effra Light"/>
              </a:rPr>
              <a:t>The University offers enhanced maternity pay to eligible employees, based on length of service. The current entitlements are set out in the Maternity Policy and in this guidance. </a:t>
            </a:r>
          </a:p>
          <a:p>
            <a:r>
              <a:rPr lang="en-GB" sz="800" b="1" dirty="0">
                <a:solidFill>
                  <a:srgbClr val="000000"/>
                </a:solidFill>
                <a:latin typeface="Effra"/>
              </a:rPr>
              <a:t>What happens if I choose not to return to work after my maternity leave?</a:t>
            </a:r>
            <a:endParaRPr lang="en-GB" sz="800" dirty="0">
              <a:solidFill>
                <a:srgbClr val="000000"/>
              </a:solidFill>
              <a:latin typeface="Effra"/>
            </a:endParaRPr>
          </a:p>
          <a:p>
            <a:r>
              <a:rPr lang="en-GB" sz="800" dirty="0">
                <a:solidFill>
                  <a:srgbClr val="000000"/>
                </a:solidFill>
                <a:latin typeface="Effra Light"/>
              </a:rPr>
              <a:t>If you decide not to return to work, you will need to provide written notice in accordance with your contract of employment. If you have received enhanced University maternity pay but do not return to work for at least three months, you will be required to repay the difference between the enhanced payments and SMP. </a:t>
            </a:r>
          </a:p>
          <a:p>
            <a:r>
              <a:rPr lang="en-GB" sz="800" b="1" dirty="0">
                <a:solidFill>
                  <a:srgbClr val="000000"/>
                </a:solidFill>
                <a:latin typeface="Effra"/>
              </a:rPr>
              <a:t>Do I still accrue holiday while I am on maternity leave?</a:t>
            </a:r>
            <a:endParaRPr lang="en-GB" sz="800" dirty="0">
              <a:solidFill>
                <a:srgbClr val="000000"/>
              </a:solidFill>
              <a:latin typeface="Effra"/>
            </a:endParaRPr>
          </a:p>
          <a:p>
            <a:r>
              <a:rPr lang="en-GB" sz="800" dirty="0">
                <a:solidFill>
                  <a:srgbClr val="000000"/>
                </a:solidFill>
                <a:latin typeface="Effra Light"/>
              </a:rPr>
              <a:t>Yes. Your holiday will still accrue as normal. </a:t>
            </a:r>
          </a:p>
          <a:p>
            <a:r>
              <a:rPr lang="en-GB" sz="800" b="1" dirty="0">
                <a:solidFill>
                  <a:srgbClr val="000000"/>
                </a:solidFill>
                <a:latin typeface="Effra"/>
              </a:rPr>
              <a:t>When can I start my maternity leave?</a:t>
            </a:r>
            <a:endParaRPr lang="en-GB" sz="800" dirty="0">
              <a:solidFill>
                <a:srgbClr val="000000"/>
              </a:solidFill>
              <a:latin typeface="Effra"/>
            </a:endParaRPr>
          </a:p>
          <a:p>
            <a:r>
              <a:rPr lang="en-GB" sz="800" dirty="0">
                <a:solidFill>
                  <a:srgbClr val="000000"/>
                </a:solidFill>
                <a:latin typeface="Effra Light"/>
              </a:rPr>
              <a:t>You can begin your maternity leave on any date after the 11th week before your expected week of childbirth. Your midwife will confirm your expected week of childbirth on the MATB1 form around your 20th week of pregnancy. </a:t>
            </a:r>
          </a:p>
          <a:p>
            <a:r>
              <a:rPr lang="en-GB" sz="800" b="1" dirty="0">
                <a:solidFill>
                  <a:srgbClr val="000000"/>
                </a:solidFill>
                <a:latin typeface="Effra"/>
              </a:rPr>
              <a:t>What happens to my job while I am on leave?</a:t>
            </a:r>
            <a:endParaRPr lang="en-GB" sz="800" dirty="0">
              <a:solidFill>
                <a:srgbClr val="000000"/>
              </a:solidFill>
              <a:latin typeface="Effra"/>
            </a:endParaRPr>
          </a:p>
          <a:p>
            <a:r>
              <a:rPr lang="en-GB" sz="800" dirty="0">
                <a:solidFill>
                  <a:srgbClr val="000000"/>
                </a:solidFill>
                <a:latin typeface="Effra Light"/>
              </a:rPr>
              <a:t>Managers have various options. They may choose to bring in temporary cover or seek to manage the duties via secondments or redistribution of work with other team members. Your manager will discuss this with you. However your job is covered in your absence, you have the right to return to it, or a similar role with comparable terms and conditions. </a:t>
            </a:r>
          </a:p>
          <a:p>
            <a:r>
              <a:rPr lang="en-GB" sz="800" b="1" dirty="0">
                <a:solidFill>
                  <a:srgbClr val="000000"/>
                </a:solidFill>
                <a:latin typeface="Effra"/>
              </a:rPr>
              <a:t>What if I want to change my return date once my leave commences? </a:t>
            </a:r>
            <a:endParaRPr lang="en-GB" sz="800" dirty="0">
              <a:solidFill>
                <a:srgbClr val="000000"/>
              </a:solidFill>
              <a:latin typeface="Effra"/>
            </a:endParaRPr>
          </a:p>
          <a:p>
            <a:r>
              <a:rPr lang="en-GB" sz="800" dirty="0">
                <a:solidFill>
                  <a:srgbClr val="000000"/>
                </a:solidFill>
                <a:latin typeface="Effra Light"/>
              </a:rPr>
              <a:t>We will write to you to confirm the latest date you are expected to return to work after your maternity leave. This will be at the end of the 52nd week. If you want to return sooner than this date then please confirm this in writing, at least 28 days before the date you intend to return to work. If you would like to return later, for example by taking parental additional leave, please notify your manager in writing of your request. </a:t>
            </a:r>
          </a:p>
          <a:p>
            <a:r>
              <a:rPr lang="en-GB" sz="800" b="1" dirty="0">
                <a:solidFill>
                  <a:srgbClr val="000000"/>
                </a:solidFill>
                <a:latin typeface="Effra"/>
              </a:rPr>
              <a:t>I gave a date that I would like to start my maternity leave, but now I want to change it. Can I do that?</a:t>
            </a:r>
            <a:endParaRPr lang="en-GB" sz="800" dirty="0">
              <a:solidFill>
                <a:srgbClr val="000000"/>
              </a:solidFill>
              <a:latin typeface="Effra"/>
            </a:endParaRPr>
          </a:p>
          <a:p>
            <a:r>
              <a:rPr lang="en-GB" sz="800" dirty="0">
                <a:solidFill>
                  <a:srgbClr val="000000"/>
                </a:solidFill>
                <a:latin typeface="Effra Light"/>
              </a:rPr>
              <a:t>Yes. You are required to tell us in writing at least 28 days prior to the new date. </a:t>
            </a:r>
          </a:p>
          <a:p>
            <a:r>
              <a:rPr lang="en-GB" sz="800" b="1" dirty="0">
                <a:solidFill>
                  <a:srgbClr val="000000"/>
                </a:solidFill>
                <a:latin typeface="Effra"/>
              </a:rPr>
              <a:t>Can I return to work on a phased basis?</a:t>
            </a:r>
            <a:endParaRPr lang="en-GB" sz="800" dirty="0">
              <a:solidFill>
                <a:srgbClr val="000000"/>
              </a:solidFill>
              <a:latin typeface="Effra"/>
            </a:endParaRPr>
          </a:p>
          <a:p>
            <a:r>
              <a:rPr lang="en-GB" sz="800" dirty="0">
                <a:solidFill>
                  <a:srgbClr val="000000"/>
                </a:solidFill>
                <a:latin typeface="Effra Light"/>
              </a:rPr>
              <a:t>This may be possible depending on operational requirements. Please discuss this with your manager. </a:t>
            </a:r>
          </a:p>
          <a:p>
            <a:r>
              <a:rPr lang="en-GB" sz="800" b="1" dirty="0">
                <a:solidFill>
                  <a:srgbClr val="000000"/>
                </a:solidFill>
                <a:latin typeface="Effra"/>
              </a:rPr>
              <a:t>What happens to my maternity leave if my baby is born early?</a:t>
            </a:r>
            <a:endParaRPr lang="en-GB" sz="800" dirty="0">
              <a:solidFill>
                <a:srgbClr val="000000"/>
              </a:solidFill>
              <a:latin typeface="Effra"/>
            </a:endParaRPr>
          </a:p>
          <a:p>
            <a:r>
              <a:rPr lang="en-GB" sz="800" dirty="0">
                <a:solidFill>
                  <a:srgbClr val="000000"/>
                </a:solidFill>
                <a:latin typeface="Effra Light"/>
              </a:rPr>
              <a:t>Maternity leave is triggered by childbirth. If your baby is born early your maternity leave will therefore start immediately. </a:t>
            </a:r>
          </a:p>
          <a:p>
            <a:r>
              <a:rPr lang="en-GB" sz="800" b="1" dirty="0">
                <a:solidFill>
                  <a:srgbClr val="000000"/>
                </a:solidFill>
                <a:latin typeface="Effra"/>
              </a:rPr>
              <a:t>When I return to work, I want to change my hours of work. What do I need to do?</a:t>
            </a:r>
            <a:endParaRPr lang="en-GB" sz="800" dirty="0">
              <a:solidFill>
                <a:srgbClr val="000000"/>
              </a:solidFill>
              <a:latin typeface="Effra"/>
            </a:endParaRPr>
          </a:p>
          <a:p>
            <a:r>
              <a:rPr lang="en-GB" sz="800" dirty="0">
                <a:solidFill>
                  <a:srgbClr val="000000"/>
                </a:solidFill>
                <a:latin typeface="Effra Light"/>
              </a:rPr>
              <a:t>You can make a flexible working request prior to your return to work under our Flexible Working Policy. You can discuss your plans with your manager at any time. See </a:t>
            </a:r>
            <a:r>
              <a:rPr lang="en-GB" sz="800" dirty="0">
                <a:solidFill>
                  <a:srgbClr val="000000"/>
                </a:solidFill>
                <a:latin typeface="Effra"/>
              </a:rPr>
              <a:t>http://documents.manchester.ac.uk/DocuInfo.aspx?DocID=9</a:t>
            </a:r>
          </a:p>
          <a:p>
            <a:r>
              <a:rPr lang="en-GB" sz="800" b="1" dirty="0">
                <a:solidFill>
                  <a:srgbClr val="000000"/>
                </a:solidFill>
                <a:latin typeface="Effra"/>
              </a:rPr>
              <a:t>Can I take holiday during my maternity leave?</a:t>
            </a:r>
            <a:endParaRPr lang="en-GB" sz="800" dirty="0">
              <a:solidFill>
                <a:srgbClr val="000000"/>
              </a:solidFill>
              <a:latin typeface="Effra"/>
            </a:endParaRPr>
          </a:p>
          <a:p>
            <a:r>
              <a:rPr lang="en-GB" sz="800" dirty="0">
                <a:solidFill>
                  <a:srgbClr val="000000"/>
                </a:solidFill>
                <a:latin typeface="Effra Light"/>
              </a:rPr>
              <a:t>All holiday must be taken outside of the maternity leave period. It is not possible to be on maternity leave and holiday at the same time. Holiday can be taken immediately before or after maternity leave. </a:t>
            </a:r>
          </a:p>
          <a:p>
            <a:r>
              <a:rPr lang="en-GB" sz="800" b="1" dirty="0">
                <a:solidFill>
                  <a:srgbClr val="000000"/>
                </a:solidFill>
                <a:latin typeface="Effra"/>
              </a:rPr>
              <a:t>Can I carry holiday forward into next year?</a:t>
            </a:r>
            <a:endParaRPr lang="en-GB" sz="800" dirty="0">
              <a:solidFill>
                <a:srgbClr val="000000"/>
              </a:solidFill>
              <a:latin typeface="Effra"/>
            </a:endParaRPr>
          </a:p>
          <a:p>
            <a:r>
              <a:rPr lang="en-GB" sz="800" dirty="0">
                <a:solidFill>
                  <a:srgbClr val="000000"/>
                </a:solidFill>
                <a:latin typeface="Effra Light"/>
              </a:rPr>
              <a:t>In most cases there should be sufficient time leading up to the leave period to effectively plan the use of holiday in advance of the maternity leave period. The University allows up to one week’s holiday to be carried over into the next holiday year. </a:t>
            </a:r>
          </a:p>
          <a:p>
            <a:r>
              <a:rPr lang="en-GB" sz="800" b="1" dirty="0">
                <a:solidFill>
                  <a:srgbClr val="000000"/>
                </a:solidFill>
                <a:latin typeface="Effra"/>
              </a:rPr>
              <a:t>What happens to my pension contributions when I am on maternity leave?</a:t>
            </a:r>
            <a:endParaRPr lang="en-GB" sz="800" dirty="0">
              <a:solidFill>
                <a:srgbClr val="000000"/>
              </a:solidFill>
              <a:latin typeface="Effra"/>
            </a:endParaRPr>
          </a:p>
          <a:p>
            <a:r>
              <a:rPr lang="en-GB" sz="800" dirty="0">
                <a:solidFill>
                  <a:srgbClr val="000000"/>
                </a:solidFill>
                <a:latin typeface="Effra Light"/>
              </a:rPr>
              <a:t>There are different rules for different pension schemes. For more information please contact your scheme provider or a member of the pensions team who will be able to provide more information </a:t>
            </a:r>
          </a:p>
          <a:p>
            <a:r>
              <a:rPr lang="en-GB" sz="800" b="1" dirty="0">
                <a:solidFill>
                  <a:srgbClr val="000000"/>
                </a:solidFill>
                <a:latin typeface="Effra"/>
              </a:rPr>
              <a:t>Can my manager ask me to come into work during my maternity leave? If so, do I have to agree? </a:t>
            </a:r>
            <a:endParaRPr lang="en-GB" sz="800" dirty="0">
              <a:solidFill>
                <a:srgbClr val="000000"/>
              </a:solidFill>
              <a:latin typeface="Effra"/>
            </a:endParaRPr>
          </a:p>
          <a:p>
            <a:r>
              <a:rPr lang="en-GB" sz="800" dirty="0">
                <a:solidFill>
                  <a:srgbClr val="000000"/>
                </a:solidFill>
                <a:latin typeface="Effra Light"/>
              </a:rPr>
              <a:t>The University, as an employer, is allowed to make reasonable contact with employees whilst they are on maternity leave. You are not obliged to do any work or attend any work related events during maternity leave, however if you and your manager both agree, then you can work up to a total of 10 days during your leave. These are called ‘Keeping in Touch’ days. </a:t>
            </a:r>
          </a:p>
          <a:p>
            <a:r>
              <a:rPr lang="en-GB" sz="800" b="1" dirty="0">
                <a:solidFill>
                  <a:srgbClr val="000000"/>
                </a:solidFill>
                <a:latin typeface="Effra"/>
              </a:rPr>
              <a:t>Do I have to agree in advance if I want to come to work for a Keeping in Touch Day? </a:t>
            </a:r>
            <a:endParaRPr lang="en-GB" sz="800" dirty="0">
              <a:solidFill>
                <a:srgbClr val="000000"/>
              </a:solidFill>
              <a:latin typeface="Effra"/>
            </a:endParaRPr>
          </a:p>
          <a:p>
            <a:r>
              <a:rPr lang="en-GB" sz="800" dirty="0">
                <a:solidFill>
                  <a:srgbClr val="000000"/>
                </a:solidFill>
                <a:latin typeface="Effra Light"/>
              </a:rPr>
              <a:t>Yes, you and your manager should agree in advance when you are going to attend work for one of your Keeping in Touch Days to allow both parties to make any necessary arrangements. </a:t>
            </a:r>
          </a:p>
          <a:p>
            <a:r>
              <a:rPr lang="en-GB" sz="800" b="1" dirty="0">
                <a:solidFill>
                  <a:srgbClr val="000000"/>
                </a:solidFill>
                <a:latin typeface="Effra"/>
              </a:rPr>
              <a:t>If I attend work for half a day or less, is this classed as one of my Keeping in Touch Days? </a:t>
            </a:r>
            <a:endParaRPr lang="en-GB" sz="800" dirty="0">
              <a:solidFill>
                <a:srgbClr val="000000"/>
              </a:solidFill>
              <a:latin typeface="Effra"/>
            </a:endParaRPr>
          </a:p>
          <a:p>
            <a:r>
              <a:rPr lang="en-GB" sz="800" dirty="0">
                <a:solidFill>
                  <a:srgbClr val="000000"/>
                </a:solidFill>
                <a:latin typeface="Effra Light"/>
              </a:rPr>
              <a:t>Yes, as soon as you start work, even if it is for only a few hours, this is counted as one of your 10 KIT days. The number of hours that you attend work can be up to the maximum of the full time equivalent. </a:t>
            </a:r>
          </a:p>
          <a:p>
            <a:r>
              <a:rPr lang="en-GB" sz="800" b="1" dirty="0">
                <a:solidFill>
                  <a:srgbClr val="000000"/>
                </a:solidFill>
                <a:latin typeface="Effra"/>
              </a:rPr>
              <a:t>Will I be placed at a disadvantage on my return if I don’t come into work prior to the end of my maternity leave? </a:t>
            </a:r>
            <a:endParaRPr lang="en-GB" sz="800" dirty="0">
              <a:solidFill>
                <a:srgbClr val="000000"/>
              </a:solidFill>
              <a:latin typeface="Effra"/>
            </a:endParaRPr>
          </a:p>
          <a:p>
            <a:r>
              <a:rPr lang="en-GB" sz="800" dirty="0">
                <a:solidFill>
                  <a:srgbClr val="000000"/>
                </a:solidFill>
                <a:latin typeface="Effra Light"/>
              </a:rPr>
              <a:t>Employees are encouraged to make use of KIT days as a positive way to keep in contact with developments in their workplace. As work during maternity leave may only take place with the agreement of both parties, you will not be at any disadvantage regarding the options you choose about KIT days. </a:t>
            </a:r>
          </a:p>
          <a:p>
            <a:r>
              <a:rPr lang="en-GB" sz="800" b="1" dirty="0">
                <a:solidFill>
                  <a:srgbClr val="000000"/>
                </a:solidFill>
                <a:latin typeface="Effra"/>
              </a:rPr>
              <a:t>I have been asked to be an external examiner for another University; can I use a Keeping in Touch Day to undertake this work? </a:t>
            </a:r>
            <a:endParaRPr lang="en-GB" sz="800" dirty="0">
              <a:solidFill>
                <a:srgbClr val="000000"/>
              </a:solidFill>
              <a:latin typeface="Effra"/>
            </a:endParaRPr>
          </a:p>
          <a:p>
            <a:r>
              <a:rPr lang="en-GB" sz="800" dirty="0">
                <a:solidFill>
                  <a:srgbClr val="000000"/>
                </a:solidFill>
                <a:latin typeface="Effra Light"/>
              </a:rPr>
              <a:t>No, because this is paid work for another employer and will therefore impact upon your maternity arrangements. </a:t>
            </a:r>
          </a:p>
          <a:p>
            <a:r>
              <a:rPr lang="en-GB" sz="800" b="1" dirty="0">
                <a:solidFill>
                  <a:srgbClr val="000000"/>
                </a:solidFill>
                <a:latin typeface="Effra"/>
              </a:rPr>
              <a:t>What type of work will I be expected to undertake whilst in work on a Keeping in Touch Day? </a:t>
            </a:r>
            <a:endParaRPr lang="en-GB" sz="800" dirty="0">
              <a:solidFill>
                <a:srgbClr val="000000"/>
              </a:solidFill>
              <a:latin typeface="Effra"/>
            </a:endParaRPr>
          </a:p>
          <a:p>
            <a:r>
              <a:rPr lang="en-GB" sz="800" dirty="0">
                <a:solidFill>
                  <a:srgbClr val="000000"/>
                </a:solidFill>
                <a:latin typeface="Effra Light"/>
              </a:rPr>
              <a:t>The purpose of these days is to allow you to be kept informed and up to date on developments within your own workplace or within the University. This may include attending a conference, undertaking training or a team event.</a:t>
            </a:r>
          </a:p>
          <a:p>
            <a:r>
              <a:rPr lang="en-GB" sz="800" b="1" dirty="0">
                <a:solidFill>
                  <a:srgbClr val="000000"/>
                </a:solidFill>
                <a:latin typeface="Effra"/>
              </a:rPr>
              <a:t>How else can I keep in touch during my maternity leave?</a:t>
            </a:r>
            <a:endParaRPr lang="en-GB" sz="800" dirty="0">
              <a:solidFill>
                <a:srgbClr val="000000"/>
              </a:solidFill>
              <a:latin typeface="Effra"/>
            </a:endParaRPr>
          </a:p>
          <a:p>
            <a:r>
              <a:rPr lang="en-GB" sz="800" dirty="0">
                <a:solidFill>
                  <a:srgbClr val="000000"/>
                </a:solidFill>
                <a:latin typeface="Effra Light"/>
              </a:rPr>
              <a:t>The University encourages managers and employees to discuss this prior to the start of maternity leave. Ultimately, it is up to you how you want to be updated about work matters. Some employees want a regular update, others would prefer no contact at all. </a:t>
            </a:r>
            <a:endParaRPr lang="en-GB" sz="800" dirty="0"/>
          </a:p>
        </p:txBody>
      </p:sp>
      <p:sp>
        <p:nvSpPr>
          <p:cNvPr id="3" name="TextBox 2">
            <a:extLst>
              <a:ext uri="{FF2B5EF4-FFF2-40B4-BE49-F238E27FC236}">
                <a16:creationId xmlns:a16="http://schemas.microsoft.com/office/drawing/2014/main" id="{136E91C2-9493-6845-B91E-A6C8E610B364}"/>
              </a:ext>
            </a:extLst>
          </p:cNvPr>
          <p:cNvSpPr txBox="1"/>
          <p:nvPr/>
        </p:nvSpPr>
        <p:spPr>
          <a:xfrm>
            <a:off x="857560" y="1687286"/>
            <a:ext cx="9622971" cy="2862322"/>
          </a:xfrm>
          <a:prstGeom prst="rect">
            <a:avLst/>
          </a:prstGeom>
          <a:noFill/>
        </p:spPr>
        <p:txBody>
          <a:bodyPr wrap="square" rtlCol="0">
            <a:spAutoFit/>
          </a:bodyPr>
          <a:lstStyle/>
          <a:p>
            <a:pPr marL="285750" indent="-285750">
              <a:buFont typeface="Arial" panose="020B0604020202020204" pitchFamily="34" charset="0"/>
              <a:buChar char="•"/>
            </a:pPr>
            <a:r>
              <a:rPr lang="en-US" sz="2000" dirty="0"/>
              <a:t>Laser-driven particle acceleration</a:t>
            </a:r>
          </a:p>
          <a:p>
            <a:r>
              <a:rPr lang="en-US" sz="2000" dirty="0"/>
              <a:t> </a:t>
            </a:r>
          </a:p>
          <a:p>
            <a:pPr marL="285750" indent="-285750">
              <a:buFont typeface="Arial" panose="020B0604020202020204" pitchFamily="34" charset="0"/>
              <a:buChar char="•"/>
            </a:pPr>
            <a:r>
              <a:rPr lang="en-US" sz="2000" dirty="0"/>
              <a:t>Dosimetry challenges of UHDR beams </a:t>
            </a:r>
          </a:p>
          <a:p>
            <a:endParaRPr lang="en-US" sz="2000" dirty="0"/>
          </a:p>
          <a:p>
            <a:pPr marL="285750" indent="-285750">
              <a:buFont typeface="Arial" panose="020B0604020202020204" pitchFamily="34" charset="0"/>
              <a:buChar char="•"/>
            </a:pPr>
            <a:r>
              <a:rPr lang="en-US" sz="2000" dirty="0"/>
              <a:t>Calorimetry techniques – development &amp; refurbishing the NPL SPGC</a:t>
            </a:r>
          </a:p>
          <a:p>
            <a:endParaRPr lang="en-US" sz="2000" dirty="0"/>
          </a:p>
          <a:p>
            <a:pPr marL="285750" indent="-285750">
              <a:buFont typeface="Arial" panose="020B0604020202020204" pitchFamily="34" charset="0"/>
              <a:buChar char="•"/>
            </a:pPr>
            <a:r>
              <a:rPr lang="en-US" sz="2000" dirty="0"/>
              <a:t>Proof-of-principle calorimetry measurements at RAL, UK</a:t>
            </a:r>
          </a:p>
          <a:p>
            <a:endParaRPr lang="en-US" sz="2000" dirty="0"/>
          </a:p>
          <a:p>
            <a:pPr marL="285750" indent="-285750">
              <a:buFont typeface="Arial" panose="020B0604020202020204" pitchFamily="34" charset="0"/>
              <a:buChar char="•"/>
            </a:pPr>
            <a:r>
              <a:rPr lang="en-US" sz="2000" dirty="0"/>
              <a:t>Outlook, acknowledgements, references </a:t>
            </a:r>
          </a:p>
        </p:txBody>
      </p:sp>
    </p:spTree>
    <p:extLst>
      <p:ext uri="{BB962C8B-B14F-4D97-AF65-F5344CB8AC3E}">
        <p14:creationId xmlns:p14="http://schemas.microsoft.com/office/powerpoint/2010/main" val="19434999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642257" y="369454"/>
            <a:ext cx="10493830" cy="637309"/>
          </a:xfrm>
        </p:spPr>
        <p:txBody>
          <a:bodyPr>
            <a:normAutofit/>
          </a:bodyPr>
          <a:lstStyle/>
          <a:p>
            <a:r>
              <a:rPr lang="en-GB" sz="3200" dirty="0"/>
              <a:t>Laser-driven charged particle beams </a:t>
            </a:r>
          </a:p>
          <a:p>
            <a:endParaRPr lang="en-GB" sz="3200" dirty="0"/>
          </a:p>
        </p:txBody>
      </p:sp>
      <p:sp>
        <p:nvSpPr>
          <p:cNvPr id="6" name="Rectangle 5"/>
          <p:cNvSpPr/>
          <p:nvPr/>
        </p:nvSpPr>
        <p:spPr>
          <a:xfrm>
            <a:off x="3048000" y="-17669083"/>
            <a:ext cx="6096000" cy="8956298"/>
          </a:xfrm>
          <a:prstGeom prst="rect">
            <a:avLst/>
          </a:prstGeom>
        </p:spPr>
        <p:txBody>
          <a:bodyPr>
            <a:spAutoFit/>
          </a:bodyPr>
          <a:lstStyle/>
          <a:p>
            <a:r>
              <a:rPr lang="en-GB" sz="800" b="1" dirty="0">
                <a:solidFill>
                  <a:srgbClr val="000000"/>
                </a:solidFill>
                <a:latin typeface="Effra"/>
              </a:rPr>
              <a:t>What happens if I am sick during my pregnancy?</a:t>
            </a:r>
            <a:endParaRPr lang="en-GB" sz="800" dirty="0">
              <a:solidFill>
                <a:srgbClr val="000000"/>
              </a:solidFill>
              <a:latin typeface="Effra"/>
            </a:endParaRPr>
          </a:p>
          <a:p>
            <a:r>
              <a:rPr lang="en-GB" sz="800" dirty="0">
                <a:solidFill>
                  <a:srgbClr val="000000"/>
                </a:solidFill>
                <a:latin typeface="Effra Light"/>
              </a:rPr>
              <a:t>If you are absent from work due to pregnancy related reasons you need to follow the normal process for advising your manager and providing Fit Notes if applicable. If you are absent for pregnancy related reasons within four weeks of your expected week of childbirth, your maternity leave will automatically commence. </a:t>
            </a:r>
          </a:p>
          <a:p>
            <a:r>
              <a:rPr lang="en-GB" sz="800" b="1" dirty="0">
                <a:solidFill>
                  <a:srgbClr val="000000"/>
                </a:solidFill>
                <a:latin typeface="Effra"/>
              </a:rPr>
              <a:t>What is the current rate of Statutory Maternity Pay?</a:t>
            </a:r>
            <a:endParaRPr lang="en-GB" sz="800" dirty="0">
              <a:solidFill>
                <a:srgbClr val="000000"/>
              </a:solidFill>
              <a:latin typeface="Effra"/>
            </a:endParaRPr>
          </a:p>
          <a:p>
            <a:r>
              <a:rPr lang="en-GB" sz="800" dirty="0">
                <a:solidFill>
                  <a:srgbClr val="000000"/>
                </a:solidFill>
                <a:latin typeface="Effra Light"/>
              </a:rPr>
              <a:t>The government sets this annually. You can find out on </a:t>
            </a:r>
            <a:r>
              <a:rPr lang="en-GB" sz="800" dirty="0">
                <a:solidFill>
                  <a:srgbClr val="000000"/>
                </a:solidFill>
                <a:latin typeface="Effra"/>
              </a:rPr>
              <a:t>www.gov.uk </a:t>
            </a:r>
          </a:p>
          <a:p>
            <a:r>
              <a:rPr lang="en-GB" sz="800" b="1" dirty="0">
                <a:solidFill>
                  <a:srgbClr val="000000"/>
                </a:solidFill>
                <a:latin typeface="Effra"/>
              </a:rPr>
              <a:t>I am on a fixed term contract. How does that affect my entitlements?</a:t>
            </a:r>
            <a:endParaRPr lang="en-GB" sz="800" dirty="0">
              <a:solidFill>
                <a:srgbClr val="000000"/>
              </a:solidFill>
              <a:latin typeface="Effra"/>
            </a:endParaRPr>
          </a:p>
          <a:p>
            <a:r>
              <a:rPr lang="en-GB" sz="800" dirty="0">
                <a:solidFill>
                  <a:srgbClr val="000000"/>
                </a:solidFill>
                <a:latin typeface="Effra Light"/>
              </a:rPr>
              <a:t>You will have the same entitlements to pay and leave providing you meet the qualifying criteria. If your fixed term contract ends during your maternity leave and is not renewed, the entitlement to the enhanced University maternity pay will cease but SMP will continue to be paid. </a:t>
            </a:r>
          </a:p>
          <a:p>
            <a:r>
              <a:rPr lang="en-GB" sz="800" b="1" dirty="0">
                <a:solidFill>
                  <a:srgbClr val="000000"/>
                </a:solidFill>
                <a:latin typeface="Effra"/>
              </a:rPr>
              <a:t>How does the University maternity entitlement differ from the statutory one?</a:t>
            </a:r>
            <a:endParaRPr lang="en-GB" sz="800" dirty="0">
              <a:solidFill>
                <a:srgbClr val="000000"/>
              </a:solidFill>
              <a:latin typeface="Effra"/>
            </a:endParaRPr>
          </a:p>
          <a:p>
            <a:r>
              <a:rPr lang="en-GB" sz="800" dirty="0">
                <a:solidFill>
                  <a:srgbClr val="000000"/>
                </a:solidFill>
                <a:latin typeface="Effra Light"/>
              </a:rPr>
              <a:t>The University offers enhanced maternity pay to eligible employees, based on length of service. The current entitlements are set out in the Maternity Policy and in this guidance. </a:t>
            </a:r>
          </a:p>
          <a:p>
            <a:r>
              <a:rPr lang="en-GB" sz="800" b="1" dirty="0">
                <a:solidFill>
                  <a:srgbClr val="000000"/>
                </a:solidFill>
                <a:latin typeface="Effra"/>
              </a:rPr>
              <a:t>What happens if I choose not to return to work after my maternity leave?</a:t>
            </a:r>
            <a:endParaRPr lang="en-GB" sz="800" dirty="0">
              <a:solidFill>
                <a:srgbClr val="000000"/>
              </a:solidFill>
              <a:latin typeface="Effra"/>
            </a:endParaRPr>
          </a:p>
          <a:p>
            <a:r>
              <a:rPr lang="en-GB" sz="800" dirty="0">
                <a:solidFill>
                  <a:srgbClr val="000000"/>
                </a:solidFill>
                <a:latin typeface="Effra Light"/>
              </a:rPr>
              <a:t>If you decide not to return to work, you will need to provide written notice in accordance with your contract of employment. If you have received enhanced University maternity pay but do not return to work for at least three months, you will be required to repay the difference between the enhanced payments and SMP. </a:t>
            </a:r>
          </a:p>
          <a:p>
            <a:r>
              <a:rPr lang="en-GB" sz="800" b="1" dirty="0">
                <a:solidFill>
                  <a:srgbClr val="000000"/>
                </a:solidFill>
                <a:latin typeface="Effra"/>
              </a:rPr>
              <a:t>Do I still accrue holiday while I am on maternity leave?</a:t>
            </a:r>
            <a:endParaRPr lang="en-GB" sz="800" dirty="0">
              <a:solidFill>
                <a:srgbClr val="000000"/>
              </a:solidFill>
              <a:latin typeface="Effra"/>
            </a:endParaRPr>
          </a:p>
          <a:p>
            <a:r>
              <a:rPr lang="en-GB" sz="800" dirty="0">
                <a:solidFill>
                  <a:srgbClr val="000000"/>
                </a:solidFill>
                <a:latin typeface="Effra Light"/>
              </a:rPr>
              <a:t>Yes. Your holiday will still accrue as normal. </a:t>
            </a:r>
          </a:p>
          <a:p>
            <a:r>
              <a:rPr lang="en-GB" sz="800" b="1" dirty="0">
                <a:solidFill>
                  <a:srgbClr val="000000"/>
                </a:solidFill>
                <a:latin typeface="Effra"/>
              </a:rPr>
              <a:t>When can I start my maternity leave?</a:t>
            </a:r>
            <a:endParaRPr lang="en-GB" sz="800" dirty="0">
              <a:solidFill>
                <a:srgbClr val="000000"/>
              </a:solidFill>
              <a:latin typeface="Effra"/>
            </a:endParaRPr>
          </a:p>
          <a:p>
            <a:r>
              <a:rPr lang="en-GB" sz="800" dirty="0">
                <a:solidFill>
                  <a:srgbClr val="000000"/>
                </a:solidFill>
                <a:latin typeface="Effra Light"/>
              </a:rPr>
              <a:t>You can begin your maternity leave on any date after the 11th week before your expected week of childbirth. Your midwife will confirm your expected week of childbirth on the MATB1 form around your 20th week of pregnancy. </a:t>
            </a:r>
          </a:p>
          <a:p>
            <a:r>
              <a:rPr lang="en-GB" sz="800" b="1" dirty="0">
                <a:solidFill>
                  <a:srgbClr val="000000"/>
                </a:solidFill>
                <a:latin typeface="Effra"/>
              </a:rPr>
              <a:t>What happens to my job while I am on leave?</a:t>
            </a:r>
            <a:endParaRPr lang="en-GB" sz="800" dirty="0">
              <a:solidFill>
                <a:srgbClr val="000000"/>
              </a:solidFill>
              <a:latin typeface="Effra"/>
            </a:endParaRPr>
          </a:p>
          <a:p>
            <a:r>
              <a:rPr lang="en-GB" sz="800" dirty="0">
                <a:solidFill>
                  <a:srgbClr val="000000"/>
                </a:solidFill>
                <a:latin typeface="Effra Light"/>
              </a:rPr>
              <a:t>Managers have various options. They may choose to bring in temporary cover or seek to manage the duties via secondments or redistribution of work with other team members. Your manager will discuss this with you. However your job is covered in your absence, you have the right to return to it, or a similar role with comparable terms and conditions. </a:t>
            </a:r>
          </a:p>
          <a:p>
            <a:r>
              <a:rPr lang="en-GB" sz="800" b="1" dirty="0">
                <a:solidFill>
                  <a:srgbClr val="000000"/>
                </a:solidFill>
                <a:latin typeface="Effra"/>
              </a:rPr>
              <a:t>What if I want to change my return date once my leave commences? </a:t>
            </a:r>
            <a:endParaRPr lang="en-GB" sz="800" dirty="0">
              <a:solidFill>
                <a:srgbClr val="000000"/>
              </a:solidFill>
              <a:latin typeface="Effra"/>
            </a:endParaRPr>
          </a:p>
          <a:p>
            <a:r>
              <a:rPr lang="en-GB" sz="800" dirty="0">
                <a:solidFill>
                  <a:srgbClr val="000000"/>
                </a:solidFill>
                <a:latin typeface="Effra Light"/>
              </a:rPr>
              <a:t>We will write to you to confirm the latest date you are expected to return to work after your maternity leave. This will be at the end of the 52nd week. If you want to return sooner than this date then please confirm this in writing, at least 28 days before the date you intend to return to work. If you would like to return later, for example by taking parental additional leave, please notify your manager in writing of your request. </a:t>
            </a:r>
          </a:p>
          <a:p>
            <a:r>
              <a:rPr lang="en-GB" sz="800" b="1" dirty="0">
                <a:solidFill>
                  <a:srgbClr val="000000"/>
                </a:solidFill>
                <a:latin typeface="Effra"/>
              </a:rPr>
              <a:t>I gave a date that I would like to start my maternity leave, but now I want to change it. Can I do that?</a:t>
            </a:r>
            <a:endParaRPr lang="en-GB" sz="800" dirty="0">
              <a:solidFill>
                <a:srgbClr val="000000"/>
              </a:solidFill>
              <a:latin typeface="Effra"/>
            </a:endParaRPr>
          </a:p>
          <a:p>
            <a:r>
              <a:rPr lang="en-GB" sz="800" dirty="0">
                <a:solidFill>
                  <a:srgbClr val="000000"/>
                </a:solidFill>
                <a:latin typeface="Effra Light"/>
              </a:rPr>
              <a:t>Yes. You are required to tell us in writing at least 28 days prior to the new date. </a:t>
            </a:r>
          </a:p>
          <a:p>
            <a:r>
              <a:rPr lang="en-GB" sz="800" b="1" dirty="0">
                <a:solidFill>
                  <a:srgbClr val="000000"/>
                </a:solidFill>
                <a:latin typeface="Effra"/>
              </a:rPr>
              <a:t>Can I return to work on a phased basis?</a:t>
            </a:r>
            <a:endParaRPr lang="en-GB" sz="800" dirty="0">
              <a:solidFill>
                <a:srgbClr val="000000"/>
              </a:solidFill>
              <a:latin typeface="Effra"/>
            </a:endParaRPr>
          </a:p>
          <a:p>
            <a:r>
              <a:rPr lang="en-GB" sz="800" dirty="0">
                <a:solidFill>
                  <a:srgbClr val="000000"/>
                </a:solidFill>
                <a:latin typeface="Effra Light"/>
              </a:rPr>
              <a:t>This may be possible depending on operational requirements. Please discuss this with your manager. </a:t>
            </a:r>
          </a:p>
          <a:p>
            <a:r>
              <a:rPr lang="en-GB" sz="800" b="1" dirty="0">
                <a:solidFill>
                  <a:srgbClr val="000000"/>
                </a:solidFill>
                <a:latin typeface="Effra"/>
              </a:rPr>
              <a:t>What happens to my maternity leave if my baby is born early?</a:t>
            </a:r>
            <a:endParaRPr lang="en-GB" sz="800" dirty="0">
              <a:solidFill>
                <a:srgbClr val="000000"/>
              </a:solidFill>
              <a:latin typeface="Effra"/>
            </a:endParaRPr>
          </a:p>
          <a:p>
            <a:r>
              <a:rPr lang="en-GB" sz="800" dirty="0">
                <a:solidFill>
                  <a:srgbClr val="000000"/>
                </a:solidFill>
                <a:latin typeface="Effra Light"/>
              </a:rPr>
              <a:t>Maternity leave is triggered by childbirth. If your baby is born early your maternity leave will therefore start immediately. </a:t>
            </a:r>
          </a:p>
          <a:p>
            <a:r>
              <a:rPr lang="en-GB" sz="800" b="1" dirty="0">
                <a:solidFill>
                  <a:srgbClr val="000000"/>
                </a:solidFill>
                <a:latin typeface="Effra"/>
              </a:rPr>
              <a:t>When I return to work, I want to change my hours of work. What do I need to do?</a:t>
            </a:r>
            <a:endParaRPr lang="en-GB" sz="800" dirty="0">
              <a:solidFill>
                <a:srgbClr val="000000"/>
              </a:solidFill>
              <a:latin typeface="Effra"/>
            </a:endParaRPr>
          </a:p>
          <a:p>
            <a:r>
              <a:rPr lang="en-GB" sz="800" dirty="0">
                <a:solidFill>
                  <a:srgbClr val="000000"/>
                </a:solidFill>
                <a:latin typeface="Effra Light"/>
              </a:rPr>
              <a:t>You can make a flexible working request prior to your return to work under our Flexible Working Policy. You can discuss your plans with your manager at any time. See </a:t>
            </a:r>
            <a:r>
              <a:rPr lang="en-GB" sz="800" dirty="0">
                <a:solidFill>
                  <a:srgbClr val="000000"/>
                </a:solidFill>
                <a:latin typeface="Effra"/>
              </a:rPr>
              <a:t>http://documents.manchester.ac.uk/DocuInfo.aspx?DocID=9</a:t>
            </a:r>
          </a:p>
          <a:p>
            <a:r>
              <a:rPr lang="en-GB" sz="800" b="1" dirty="0">
                <a:solidFill>
                  <a:srgbClr val="000000"/>
                </a:solidFill>
                <a:latin typeface="Effra"/>
              </a:rPr>
              <a:t>Can I take holiday during my maternity leave?</a:t>
            </a:r>
            <a:endParaRPr lang="en-GB" sz="800" dirty="0">
              <a:solidFill>
                <a:srgbClr val="000000"/>
              </a:solidFill>
              <a:latin typeface="Effra"/>
            </a:endParaRPr>
          </a:p>
          <a:p>
            <a:r>
              <a:rPr lang="en-GB" sz="800" dirty="0">
                <a:solidFill>
                  <a:srgbClr val="000000"/>
                </a:solidFill>
                <a:latin typeface="Effra Light"/>
              </a:rPr>
              <a:t>All holiday must be taken outside of the maternity leave period. It is not possible to be on maternity leave and holiday at the same time. Holiday can be taken immediately before or after maternity leave. </a:t>
            </a:r>
          </a:p>
          <a:p>
            <a:r>
              <a:rPr lang="en-GB" sz="800" b="1" dirty="0">
                <a:solidFill>
                  <a:srgbClr val="000000"/>
                </a:solidFill>
                <a:latin typeface="Effra"/>
              </a:rPr>
              <a:t>Can I carry holiday forward into next year?</a:t>
            </a:r>
            <a:endParaRPr lang="en-GB" sz="800" dirty="0">
              <a:solidFill>
                <a:srgbClr val="000000"/>
              </a:solidFill>
              <a:latin typeface="Effra"/>
            </a:endParaRPr>
          </a:p>
          <a:p>
            <a:r>
              <a:rPr lang="en-GB" sz="800" dirty="0">
                <a:solidFill>
                  <a:srgbClr val="000000"/>
                </a:solidFill>
                <a:latin typeface="Effra Light"/>
              </a:rPr>
              <a:t>In most cases there should be sufficient time leading up to the leave period to effectively plan the use of holiday in advance of the maternity leave period. The University allows up to one week’s holiday to be carried over into the next holiday year. </a:t>
            </a:r>
          </a:p>
          <a:p>
            <a:r>
              <a:rPr lang="en-GB" sz="800" b="1" dirty="0">
                <a:solidFill>
                  <a:srgbClr val="000000"/>
                </a:solidFill>
                <a:latin typeface="Effra"/>
              </a:rPr>
              <a:t>What happens to my pension contributions when I am on maternity leave?</a:t>
            </a:r>
            <a:endParaRPr lang="en-GB" sz="800" dirty="0">
              <a:solidFill>
                <a:srgbClr val="000000"/>
              </a:solidFill>
              <a:latin typeface="Effra"/>
            </a:endParaRPr>
          </a:p>
          <a:p>
            <a:r>
              <a:rPr lang="en-GB" sz="800" dirty="0">
                <a:solidFill>
                  <a:srgbClr val="000000"/>
                </a:solidFill>
                <a:latin typeface="Effra Light"/>
              </a:rPr>
              <a:t>There are different rules for different pension schemes. For more information please contact your scheme provider or a member of the pensions team who will be able to provide more information </a:t>
            </a:r>
          </a:p>
          <a:p>
            <a:r>
              <a:rPr lang="en-GB" sz="800" b="1" dirty="0">
                <a:solidFill>
                  <a:srgbClr val="000000"/>
                </a:solidFill>
                <a:latin typeface="Effra"/>
              </a:rPr>
              <a:t>Can my manager ask me to come into work during my maternity leave? If so, do I have to agree? </a:t>
            </a:r>
            <a:endParaRPr lang="en-GB" sz="800" dirty="0">
              <a:solidFill>
                <a:srgbClr val="000000"/>
              </a:solidFill>
              <a:latin typeface="Effra"/>
            </a:endParaRPr>
          </a:p>
          <a:p>
            <a:r>
              <a:rPr lang="en-GB" sz="800" dirty="0">
                <a:solidFill>
                  <a:srgbClr val="000000"/>
                </a:solidFill>
                <a:latin typeface="Effra Light"/>
              </a:rPr>
              <a:t>The University, as an employer, is allowed to make reasonable contact with employees whilst they are on maternity leave. You are not obliged to do any work or attend any work related events during maternity leave, however if you and your manager both agree, then you can work up to a total of 10 days during your leave. These are called ‘Keeping in Touch’ days. </a:t>
            </a:r>
          </a:p>
          <a:p>
            <a:r>
              <a:rPr lang="en-GB" sz="800" b="1" dirty="0">
                <a:solidFill>
                  <a:srgbClr val="000000"/>
                </a:solidFill>
                <a:latin typeface="Effra"/>
              </a:rPr>
              <a:t>Do I have to agree in advance if I want to come to work for a Keeping in Touch Day? </a:t>
            </a:r>
            <a:endParaRPr lang="en-GB" sz="800" dirty="0">
              <a:solidFill>
                <a:srgbClr val="000000"/>
              </a:solidFill>
              <a:latin typeface="Effra"/>
            </a:endParaRPr>
          </a:p>
          <a:p>
            <a:r>
              <a:rPr lang="en-GB" sz="800" dirty="0">
                <a:solidFill>
                  <a:srgbClr val="000000"/>
                </a:solidFill>
                <a:latin typeface="Effra Light"/>
              </a:rPr>
              <a:t>Yes, you and your manager should agree in advance when you are going to attend work for one of your Keeping in Touch Days to allow both parties to make any necessary arrangements. </a:t>
            </a:r>
          </a:p>
          <a:p>
            <a:r>
              <a:rPr lang="en-GB" sz="800" b="1" dirty="0">
                <a:solidFill>
                  <a:srgbClr val="000000"/>
                </a:solidFill>
                <a:latin typeface="Effra"/>
              </a:rPr>
              <a:t>If I attend work for half a day or less, is this classed as one of my Keeping in Touch Days? </a:t>
            </a:r>
            <a:endParaRPr lang="en-GB" sz="800" dirty="0">
              <a:solidFill>
                <a:srgbClr val="000000"/>
              </a:solidFill>
              <a:latin typeface="Effra"/>
            </a:endParaRPr>
          </a:p>
          <a:p>
            <a:r>
              <a:rPr lang="en-GB" sz="800" dirty="0">
                <a:solidFill>
                  <a:srgbClr val="000000"/>
                </a:solidFill>
                <a:latin typeface="Effra Light"/>
              </a:rPr>
              <a:t>Yes, as soon as you start work, even if it is for only a few hours, this is counted as one of your 10 KIT days. The number of hours that you attend work can be up to the maximum of the full time equivalent. </a:t>
            </a:r>
          </a:p>
          <a:p>
            <a:r>
              <a:rPr lang="en-GB" sz="800" b="1" dirty="0">
                <a:solidFill>
                  <a:srgbClr val="000000"/>
                </a:solidFill>
                <a:latin typeface="Effra"/>
              </a:rPr>
              <a:t>Will I be placed at a disadvantage on my return if I don’t come into work prior to the end of my maternity leave? </a:t>
            </a:r>
            <a:endParaRPr lang="en-GB" sz="800" dirty="0">
              <a:solidFill>
                <a:srgbClr val="000000"/>
              </a:solidFill>
              <a:latin typeface="Effra"/>
            </a:endParaRPr>
          </a:p>
          <a:p>
            <a:r>
              <a:rPr lang="en-GB" sz="800" dirty="0">
                <a:solidFill>
                  <a:srgbClr val="000000"/>
                </a:solidFill>
                <a:latin typeface="Effra Light"/>
              </a:rPr>
              <a:t>Employees are encouraged to make use of KIT days as a positive way to keep in contact with developments in their workplace. As work during maternity leave may only take place with the agreement of both parties, you will not be at any disadvantage regarding the options you choose about KIT days. </a:t>
            </a:r>
          </a:p>
          <a:p>
            <a:r>
              <a:rPr lang="en-GB" sz="800" b="1" dirty="0">
                <a:solidFill>
                  <a:srgbClr val="000000"/>
                </a:solidFill>
                <a:latin typeface="Effra"/>
              </a:rPr>
              <a:t>I have been asked to be an external examiner for another University; can I use a Keeping in Touch Day to undertake this work? </a:t>
            </a:r>
            <a:endParaRPr lang="en-GB" sz="800" dirty="0">
              <a:solidFill>
                <a:srgbClr val="000000"/>
              </a:solidFill>
              <a:latin typeface="Effra"/>
            </a:endParaRPr>
          </a:p>
          <a:p>
            <a:r>
              <a:rPr lang="en-GB" sz="800" dirty="0">
                <a:solidFill>
                  <a:srgbClr val="000000"/>
                </a:solidFill>
                <a:latin typeface="Effra Light"/>
              </a:rPr>
              <a:t>No, because this is paid work for another employer and will therefore impact upon your maternity arrangements. </a:t>
            </a:r>
          </a:p>
          <a:p>
            <a:r>
              <a:rPr lang="en-GB" sz="800" b="1" dirty="0">
                <a:solidFill>
                  <a:srgbClr val="000000"/>
                </a:solidFill>
                <a:latin typeface="Effra"/>
              </a:rPr>
              <a:t>What type of work will I be expected to undertake whilst in work on a Keeping in Touch Day? </a:t>
            </a:r>
            <a:endParaRPr lang="en-GB" sz="800" dirty="0">
              <a:solidFill>
                <a:srgbClr val="000000"/>
              </a:solidFill>
              <a:latin typeface="Effra"/>
            </a:endParaRPr>
          </a:p>
          <a:p>
            <a:r>
              <a:rPr lang="en-GB" sz="800" dirty="0">
                <a:solidFill>
                  <a:srgbClr val="000000"/>
                </a:solidFill>
                <a:latin typeface="Effra Light"/>
              </a:rPr>
              <a:t>The purpose of these days is to allow you to be kept informed and up to date on developments within your own workplace or within the University. This may include attending a conference, undertaking training or a team event.</a:t>
            </a:r>
          </a:p>
          <a:p>
            <a:r>
              <a:rPr lang="en-GB" sz="800" b="1" dirty="0">
                <a:solidFill>
                  <a:srgbClr val="000000"/>
                </a:solidFill>
                <a:latin typeface="Effra"/>
              </a:rPr>
              <a:t>How else can I keep in touch during my maternity leave?</a:t>
            </a:r>
            <a:endParaRPr lang="en-GB" sz="800" dirty="0">
              <a:solidFill>
                <a:srgbClr val="000000"/>
              </a:solidFill>
              <a:latin typeface="Effra"/>
            </a:endParaRPr>
          </a:p>
          <a:p>
            <a:r>
              <a:rPr lang="en-GB" sz="800" dirty="0">
                <a:solidFill>
                  <a:srgbClr val="000000"/>
                </a:solidFill>
                <a:latin typeface="Effra Light"/>
              </a:rPr>
              <a:t>The University encourages managers and employees to discuss this prior to the start of maternity leave. Ultimately, it is up to you how you want to be updated about work matters. Some employees want a regular update, others would prefer no contact at all. </a:t>
            </a:r>
            <a:endParaRPr lang="en-GB" sz="800" dirty="0"/>
          </a:p>
        </p:txBody>
      </p:sp>
      <p:sp>
        <p:nvSpPr>
          <p:cNvPr id="39" name="TextBox 38">
            <a:extLst>
              <a:ext uri="{FF2B5EF4-FFF2-40B4-BE49-F238E27FC236}">
                <a16:creationId xmlns:a16="http://schemas.microsoft.com/office/drawing/2014/main" id="{9D98509B-E944-3043-80A0-373096ECDB05}"/>
              </a:ext>
            </a:extLst>
          </p:cNvPr>
          <p:cNvSpPr txBox="1"/>
          <p:nvPr/>
        </p:nvSpPr>
        <p:spPr>
          <a:xfrm>
            <a:off x="6096000" y="2652085"/>
            <a:ext cx="4294949" cy="2246769"/>
          </a:xfrm>
          <a:prstGeom prst="rect">
            <a:avLst/>
          </a:prstGeom>
          <a:noFill/>
          <a:ln w="12700">
            <a:solidFill>
              <a:schemeClr val="tx1"/>
            </a:solidFill>
            <a:prstDash val="solid"/>
          </a:ln>
        </p:spPr>
        <p:txBody>
          <a:bodyPr wrap="square" rtlCol="0">
            <a:spAutoFit/>
          </a:bodyPr>
          <a:lstStyle/>
          <a:p>
            <a:pPr algn="ctr"/>
            <a:r>
              <a:rPr lang="en-US" sz="2000" dirty="0"/>
              <a:t>Several </a:t>
            </a:r>
            <a:r>
              <a:rPr lang="en-US" sz="2000" b="1" dirty="0"/>
              <a:t>10’s of MeV </a:t>
            </a:r>
            <a:r>
              <a:rPr lang="en-US" sz="2000" dirty="0"/>
              <a:t>in energy</a:t>
            </a:r>
          </a:p>
          <a:p>
            <a:pPr algn="ctr"/>
            <a:r>
              <a:rPr lang="en-US" sz="2000" dirty="0"/>
              <a:t>Ultrashort pulse durations</a:t>
            </a:r>
          </a:p>
          <a:p>
            <a:pPr algn="ctr"/>
            <a:r>
              <a:rPr lang="en-US" sz="2000" dirty="0"/>
              <a:t>- </a:t>
            </a:r>
            <a:r>
              <a:rPr lang="en-US" sz="2000" b="1" dirty="0"/>
              <a:t>ps at source, ns at delivery site</a:t>
            </a:r>
          </a:p>
          <a:p>
            <a:pPr algn="ctr"/>
            <a:r>
              <a:rPr lang="en-US" sz="2000" dirty="0"/>
              <a:t>Ultra high dose rates per pulse </a:t>
            </a:r>
          </a:p>
          <a:p>
            <a:pPr algn="ctr"/>
            <a:r>
              <a:rPr lang="en-US" sz="2000" dirty="0"/>
              <a:t>- </a:t>
            </a:r>
            <a:r>
              <a:rPr lang="en-US" sz="2000" b="1" dirty="0"/>
              <a:t>10</a:t>
            </a:r>
            <a:r>
              <a:rPr lang="en-US" sz="2000" b="1" baseline="30000" dirty="0"/>
              <a:t>9</a:t>
            </a:r>
            <a:r>
              <a:rPr lang="en-US" sz="2000" b="1" dirty="0"/>
              <a:t> – 10</a:t>
            </a:r>
            <a:r>
              <a:rPr lang="en-US" sz="2000" b="1" baseline="30000" dirty="0"/>
              <a:t>10</a:t>
            </a:r>
            <a:r>
              <a:rPr lang="en-US" sz="2000" b="1" dirty="0"/>
              <a:t> Gy/s</a:t>
            </a:r>
          </a:p>
          <a:p>
            <a:pPr algn="ctr"/>
            <a:r>
              <a:rPr lang="en-US" sz="2000" dirty="0"/>
              <a:t>Wide energy distributions</a:t>
            </a:r>
          </a:p>
          <a:p>
            <a:pPr algn="ctr"/>
            <a:r>
              <a:rPr lang="en-US" sz="2000" dirty="0"/>
              <a:t>- </a:t>
            </a:r>
            <a:r>
              <a:rPr lang="en-US" sz="2000" b="1" dirty="0"/>
              <a:t>up to 100% spread</a:t>
            </a:r>
            <a:endParaRPr lang="en-US" sz="2000" dirty="0"/>
          </a:p>
        </p:txBody>
      </p:sp>
      <p:sp>
        <p:nvSpPr>
          <p:cNvPr id="30" name="TextBox 29">
            <a:extLst>
              <a:ext uri="{FF2B5EF4-FFF2-40B4-BE49-F238E27FC236}">
                <a16:creationId xmlns:a16="http://schemas.microsoft.com/office/drawing/2014/main" id="{42CC6B25-21A3-834E-9803-1C26B8F6D2D3}"/>
              </a:ext>
            </a:extLst>
          </p:cNvPr>
          <p:cNvSpPr txBox="1"/>
          <p:nvPr/>
        </p:nvSpPr>
        <p:spPr>
          <a:xfrm>
            <a:off x="698861" y="1122626"/>
            <a:ext cx="8792303" cy="1323439"/>
          </a:xfrm>
          <a:prstGeom prst="rect">
            <a:avLst/>
          </a:prstGeom>
          <a:noFill/>
        </p:spPr>
        <p:txBody>
          <a:bodyPr wrap="square" rtlCol="0">
            <a:spAutoFit/>
          </a:bodyPr>
          <a:lstStyle/>
          <a:p>
            <a:r>
              <a:rPr lang="en-US" sz="2000" dirty="0"/>
              <a:t>Laser-target interaction can generate energetic proton bunches </a:t>
            </a:r>
          </a:p>
          <a:p>
            <a:pPr marL="800100" lvl="1" indent="-342900">
              <a:buFont typeface="Arial" panose="020B0604020202020204" pitchFamily="34" charset="0"/>
              <a:buChar char="•"/>
            </a:pPr>
            <a:r>
              <a:rPr lang="en-US" sz="2000" b="1" dirty="0"/>
              <a:t>Near-instantaneous</a:t>
            </a:r>
            <a:r>
              <a:rPr lang="en-US" sz="2000" dirty="0"/>
              <a:t> dose deliveries </a:t>
            </a:r>
          </a:p>
          <a:p>
            <a:pPr lvl="1"/>
            <a:endParaRPr lang="en-US" sz="2000" dirty="0"/>
          </a:p>
          <a:p>
            <a:r>
              <a:rPr lang="en-US" sz="2000" dirty="0"/>
              <a:t>Possibility to operate at </a:t>
            </a:r>
            <a:r>
              <a:rPr lang="en-US" sz="2000" b="1" dirty="0"/>
              <a:t>extremely high dose rates per pulse </a:t>
            </a:r>
            <a:endParaRPr lang="en-US" b="1" dirty="0"/>
          </a:p>
        </p:txBody>
      </p:sp>
      <p:pic>
        <p:nvPicPr>
          <p:cNvPr id="8" name="Picture 7">
            <a:extLst>
              <a:ext uri="{FF2B5EF4-FFF2-40B4-BE49-F238E27FC236}">
                <a16:creationId xmlns:a16="http://schemas.microsoft.com/office/drawing/2014/main" id="{97A0E7D0-6784-A761-B467-8E4BFDE98D3E}"/>
              </a:ext>
            </a:extLst>
          </p:cNvPr>
          <p:cNvPicPr>
            <a:picLocks noChangeAspect="1"/>
          </p:cNvPicPr>
          <p:nvPr/>
        </p:nvPicPr>
        <p:blipFill>
          <a:blip r:embed="rId3"/>
          <a:stretch>
            <a:fillRect/>
          </a:stretch>
        </p:blipFill>
        <p:spPr>
          <a:xfrm>
            <a:off x="895418" y="2561928"/>
            <a:ext cx="4993754" cy="4246344"/>
          </a:xfrm>
          <a:prstGeom prst="rect">
            <a:avLst/>
          </a:prstGeom>
        </p:spPr>
      </p:pic>
      <p:sp>
        <p:nvSpPr>
          <p:cNvPr id="9" name="TextBox 8">
            <a:extLst>
              <a:ext uri="{FF2B5EF4-FFF2-40B4-BE49-F238E27FC236}">
                <a16:creationId xmlns:a16="http://schemas.microsoft.com/office/drawing/2014/main" id="{4C8900DD-E954-E6DA-C9D2-05DE961418D2}"/>
              </a:ext>
            </a:extLst>
          </p:cNvPr>
          <p:cNvSpPr txBox="1"/>
          <p:nvPr/>
        </p:nvSpPr>
        <p:spPr>
          <a:xfrm>
            <a:off x="6446220" y="5104874"/>
            <a:ext cx="3793561" cy="923330"/>
          </a:xfrm>
          <a:prstGeom prst="rect">
            <a:avLst/>
          </a:prstGeom>
          <a:noFill/>
        </p:spPr>
        <p:txBody>
          <a:bodyPr wrap="square" rtlCol="0">
            <a:spAutoFit/>
          </a:bodyPr>
          <a:lstStyle/>
          <a:p>
            <a:pPr algn="ctr"/>
            <a:r>
              <a:rPr lang="en-US" dirty="0">
                <a:solidFill>
                  <a:srgbClr val="C00000"/>
                </a:solidFill>
              </a:rPr>
              <a:t>Characterization of energy spectra possible through RCF spectroscopy (see poster)</a:t>
            </a:r>
          </a:p>
        </p:txBody>
      </p:sp>
      <p:cxnSp>
        <p:nvCxnSpPr>
          <p:cNvPr id="12" name="Straight Connector 11">
            <a:extLst>
              <a:ext uri="{FF2B5EF4-FFF2-40B4-BE49-F238E27FC236}">
                <a16:creationId xmlns:a16="http://schemas.microsoft.com/office/drawing/2014/main" id="{3403B35C-8C5C-D629-08AB-9C3E38B1C222}"/>
              </a:ext>
            </a:extLst>
          </p:cNvPr>
          <p:cNvCxnSpPr/>
          <p:nvPr/>
        </p:nvCxnSpPr>
        <p:spPr>
          <a:xfrm flipV="1">
            <a:off x="4095806" y="2652085"/>
            <a:ext cx="1905601" cy="690205"/>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4806936-DAC3-0135-4834-FC9123335CE5}"/>
              </a:ext>
            </a:extLst>
          </p:cNvPr>
          <p:cNvCxnSpPr>
            <a:cxnSpLocks/>
          </p:cNvCxnSpPr>
          <p:nvPr/>
        </p:nvCxnSpPr>
        <p:spPr>
          <a:xfrm flipV="1">
            <a:off x="4592392" y="4898854"/>
            <a:ext cx="1448551" cy="22854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250C0E8-3385-16E7-514B-6FE82FEEA9F5}"/>
              </a:ext>
            </a:extLst>
          </p:cNvPr>
          <p:cNvCxnSpPr>
            <a:cxnSpLocks/>
          </p:cNvCxnSpPr>
          <p:nvPr/>
        </p:nvCxnSpPr>
        <p:spPr>
          <a:xfrm flipH="1">
            <a:off x="8267858" y="4840220"/>
            <a:ext cx="1" cy="34580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26355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642257" y="369454"/>
            <a:ext cx="10493830" cy="637309"/>
          </a:xfrm>
        </p:spPr>
        <p:txBody>
          <a:bodyPr>
            <a:normAutofit/>
          </a:bodyPr>
          <a:lstStyle/>
          <a:p>
            <a:r>
              <a:rPr lang="en-GB" sz="3200" dirty="0"/>
              <a:t>Challenges of dosimetry measurements at UHDR</a:t>
            </a:r>
          </a:p>
        </p:txBody>
      </p:sp>
      <p:sp>
        <p:nvSpPr>
          <p:cNvPr id="6" name="Rectangle 5"/>
          <p:cNvSpPr/>
          <p:nvPr/>
        </p:nvSpPr>
        <p:spPr>
          <a:xfrm>
            <a:off x="3048000" y="-17669083"/>
            <a:ext cx="6096000" cy="8956298"/>
          </a:xfrm>
          <a:prstGeom prst="rect">
            <a:avLst/>
          </a:prstGeom>
        </p:spPr>
        <p:txBody>
          <a:bodyPr>
            <a:spAutoFit/>
          </a:bodyPr>
          <a:lstStyle/>
          <a:p>
            <a:r>
              <a:rPr lang="en-GB" sz="800" b="1" dirty="0">
                <a:solidFill>
                  <a:srgbClr val="000000"/>
                </a:solidFill>
                <a:latin typeface="Effra"/>
              </a:rPr>
              <a:t>What happens if I am sick during my pregnancy?</a:t>
            </a:r>
            <a:endParaRPr lang="en-GB" sz="800" dirty="0">
              <a:solidFill>
                <a:srgbClr val="000000"/>
              </a:solidFill>
              <a:latin typeface="Effra"/>
            </a:endParaRPr>
          </a:p>
          <a:p>
            <a:r>
              <a:rPr lang="en-GB" sz="800" dirty="0">
                <a:solidFill>
                  <a:srgbClr val="000000"/>
                </a:solidFill>
                <a:latin typeface="Effra Light"/>
              </a:rPr>
              <a:t>If you are absent from work due to pregnancy related reasons you need to follow the normal process for advising your manager and providing Fit Notes if applicable. If you are absent for pregnancy related reasons within four weeks of your expected week of childbirth, your maternity leave will automatically commence. </a:t>
            </a:r>
          </a:p>
          <a:p>
            <a:r>
              <a:rPr lang="en-GB" sz="800" b="1" dirty="0">
                <a:solidFill>
                  <a:srgbClr val="000000"/>
                </a:solidFill>
                <a:latin typeface="Effra"/>
              </a:rPr>
              <a:t>What is the current rate of Statutory Maternity Pay?</a:t>
            </a:r>
            <a:endParaRPr lang="en-GB" sz="800" dirty="0">
              <a:solidFill>
                <a:srgbClr val="000000"/>
              </a:solidFill>
              <a:latin typeface="Effra"/>
            </a:endParaRPr>
          </a:p>
          <a:p>
            <a:r>
              <a:rPr lang="en-GB" sz="800" dirty="0">
                <a:solidFill>
                  <a:srgbClr val="000000"/>
                </a:solidFill>
                <a:latin typeface="Effra Light"/>
              </a:rPr>
              <a:t>The government sets this annually. You can find out on </a:t>
            </a:r>
            <a:r>
              <a:rPr lang="en-GB" sz="800" dirty="0">
                <a:solidFill>
                  <a:srgbClr val="000000"/>
                </a:solidFill>
                <a:latin typeface="Effra"/>
              </a:rPr>
              <a:t>www.gov.uk </a:t>
            </a:r>
          </a:p>
          <a:p>
            <a:r>
              <a:rPr lang="en-GB" sz="800" b="1" dirty="0">
                <a:solidFill>
                  <a:srgbClr val="000000"/>
                </a:solidFill>
                <a:latin typeface="Effra"/>
              </a:rPr>
              <a:t>I am on a fixed term contract. How does that affect my entitlements?</a:t>
            </a:r>
            <a:endParaRPr lang="en-GB" sz="800" dirty="0">
              <a:solidFill>
                <a:srgbClr val="000000"/>
              </a:solidFill>
              <a:latin typeface="Effra"/>
            </a:endParaRPr>
          </a:p>
          <a:p>
            <a:r>
              <a:rPr lang="en-GB" sz="800" dirty="0">
                <a:solidFill>
                  <a:srgbClr val="000000"/>
                </a:solidFill>
                <a:latin typeface="Effra Light"/>
              </a:rPr>
              <a:t>You will have the same entitlements to pay and leave providing you meet the qualifying criteria. If your fixed term contract ends during your maternity leave and is not renewed, the entitlement to the enhanced University maternity pay will cease but SMP will continue to be paid. </a:t>
            </a:r>
          </a:p>
          <a:p>
            <a:r>
              <a:rPr lang="en-GB" sz="800" b="1" dirty="0">
                <a:solidFill>
                  <a:srgbClr val="000000"/>
                </a:solidFill>
                <a:latin typeface="Effra"/>
              </a:rPr>
              <a:t>How does the University maternity entitlement differ from the statutory one?</a:t>
            </a:r>
            <a:endParaRPr lang="en-GB" sz="800" dirty="0">
              <a:solidFill>
                <a:srgbClr val="000000"/>
              </a:solidFill>
              <a:latin typeface="Effra"/>
            </a:endParaRPr>
          </a:p>
          <a:p>
            <a:r>
              <a:rPr lang="en-GB" sz="800" dirty="0">
                <a:solidFill>
                  <a:srgbClr val="000000"/>
                </a:solidFill>
                <a:latin typeface="Effra Light"/>
              </a:rPr>
              <a:t>The University offers enhanced maternity pay to eligible employees, based on length of service. The current entitlements are set out in the Maternity Policy and in this guidance. </a:t>
            </a:r>
          </a:p>
          <a:p>
            <a:r>
              <a:rPr lang="en-GB" sz="800" b="1" dirty="0">
                <a:solidFill>
                  <a:srgbClr val="000000"/>
                </a:solidFill>
                <a:latin typeface="Effra"/>
              </a:rPr>
              <a:t>What happens if I choose not to return to work after my maternity leave?</a:t>
            </a:r>
            <a:endParaRPr lang="en-GB" sz="800" dirty="0">
              <a:solidFill>
                <a:srgbClr val="000000"/>
              </a:solidFill>
              <a:latin typeface="Effra"/>
            </a:endParaRPr>
          </a:p>
          <a:p>
            <a:r>
              <a:rPr lang="en-GB" sz="800" dirty="0">
                <a:solidFill>
                  <a:srgbClr val="000000"/>
                </a:solidFill>
                <a:latin typeface="Effra Light"/>
              </a:rPr>
              <a:t>If you decide not to return to work, you will need to provide written notice in accordance with your contract of employment. If you have received enhanced University maternity pay but do not return to work for at least three months, you will be required to repay the difference between the enhanced payments and SMP. </a:t>
            </a:r>
          </a:p>
          <a:p>
            <a:r>
              <a:rPr lang="en-GB" sz="800" b="1" dirty="0">
                <a:solidFill>
                  <a:srgbClr val="000000"/>
                </a:solidFill>
                <a:latin typeface="Effra"/>
              </a:rPr>
              <a:t>Do I still accrue holiday while I am on maternity leave?</a:t>
            </a:r>
            <a:endParaRPr lang="en-GB" sz="800" dirty="0">
              <a:solidFill>
                <a:srgbClr val="000000"/>
              </a:solidFill>
              <a:latin typeface="Effra"/>
            </a:endParaRPr>
          </a:p>
          <a:p>
            <a:r>
              <a:rPr lang="en-GB" sz="800" dirty="0">
                <a:solidFill>
                  <a:srgbClr val="000000"/>
                </a:solidFill>
                <a:latin typeface="Effra Light"/>
              </a:rPr>
              <a:t>Yes. Your holiday will still accrue as normal. </a:t>
            </a:r>
          </a:p>
          <a:p>
            <a:r>
              <a:rPr lang="en-GB" sz="800" b="1" dirty="0">
                <a:solidFill>
                  <a:srgbClr val="000000"/>
                </a:solidFill>
                <a:latin typeface="Effra"/>
              </a:rPr>
              <a:t>When can I start my maternity leave?</a:t>
            </a:r>
            <a:endParaRPr lang="en-GB" sz="800" dirty="0">
              <a:solidFill>
                <a:srgbClr val="000000"/>
              </a:solidFill>
              <a:latin typeface="Effra"/>
            </a:endParaRPr>
          </a:p>
          <a:p>
            <a:r>
              <a:rPr lang="en-GB" sz="800" dirty="0">
                <a:solidFill>
                  <a:srgbClr val="000000"/>
                </a:solidFill>
                <a:latin typeface="Effra Light"/>
              </a:rPr>
              <a:t>You can begin your maternity leave on any date after the 11th week before your expected week of childbirth. Your midwife will confirm your expected week of childbirth on the MATB1 form around your 20th week of pregnancy. </a:t>
            </a:r>
          </a:p>
          <a:p>
            <a:r>
              <a:rPr lang="en-GB" sz="800" b="1" dirty="0">
                <a:solidFill>
                  <a:srgbClr val="000000"/>
                </a:solidFill>
                <a:latin typeface="Effra"/>
              </a:rPr>
              <a:t>What happens to my job while I am on leave?</a:t>
            </a:r>
            <a:endParaRPr lang="en-GB" sz="800" dirty="0">
              <a:solidFill>
                <a:srgbClr val="000000"/>
              </a:solidFill>
              <a:latin typeface="Effra"/>
            </a:endParaRPr>
          </a:p>
          <a:p>
            <a:r>
              <a:rPr lang="en-GB" sz="800" dirty="0">
                <a:solidFill>
                  <a:srgbClr val="000000"/>
                </a:solidFill>
                <a:latin typeface="Effra Light"/>
              </a:rPr>
              <a:t>Managers have various options. They may choose to bring in temporary cover or seek to manage the duties via secondments or redistribution of work with other team members. Your manager will discuss this with you. However your job is covered in your absence, you have the right to return to it, or a similar role with comparable terms and conditions. </a:t>
            </a:r>
          </a:p>
          <a:p>
            <a:r>
              <a:rPr lang="en-GB" sz="800" b="1" dirty="0">
                <a:solidFill>
                  <a:srgbClr val="000000"/>
                </a:solidFill>
                <a:latin typeface="Effra"/>
              </a:rPr>
              <a:t>What if I want to change my return date once my leave commences? </a:t>
            </a:r>
            <a:endParaRPr lang="en-GB" sz="800" dirty="0">
              <a:solidFill>
                <a:srgbClr val="000000"/>
              </a:solidFill>
              <a:latin typeface="Effra"/>
            </a:endParaRPr>
          </a:p>
          <a:p>
            <a:r>
              <a:rPr lang="en-GB" sz="800" dirty="0">
                <a:solidFill>
                  <a:srgbClr val="000000"/>
                </a:solidFill>
                <a:latin typeface="Effra Light"/>
              </a:rPr>
              <a:t>We will write to you to confirm the latest date you are expected to return to work after your maternity leave. This will be at the end of the 52nd week. If you want to return sooner than this date then please confirm this in writing, at least 28 days before the date you intend to return to work. If you would like to return later, for example by taking parental additional leave, please notify your manager in writing of your request. </a:t>
            </a:r>
          </a:p>
          <a:p>
            <a:r>
              <a:rPr lang="en-GB" sz="800" b="1" dirty="0">
                <a:solidFill>
                  <a:srgbClr val="000000"/>
                </a:solidFill>
                <a:latin typeface="Effra"/>
              </a:rPr>
              <a:t>I gave a date that I would like to start my maternity leave, but now I want to change it. Can I do that?</a:t>
            </a:r>
            <a:endParaRPr lang="en-GB" sz="800" dirty="0">
              <a:solidFill>
                <a:srgbClr val="000000"/>
              </a:solidFill>
              <a:latin typeface="Effra"/>
            </a:endParaRPr>
          </a:p>
          <a:p>
            <a:r>
              <a:rPr lang="en-GB" sz="800" dirty="0">
                <a:solidFill>
                  <a:srgbClr val="000000"/>
                </a:solidFill>
                <a:latin typeface="Effra Light"/>
              </a:rPr>
              <a:t>Yes. You are required to tell us in writing at least 28 days prior to the new date. </a:t>
            </a:r>
          </a:p>
          <a:p>
            <a:r>
              <a:rPr lang="en-GB" sz="800" b="1" dirty="0">
                <a:solidFill>
                  <a:srgbClr val="000000"/>
                </a:solidFill>
                <a:latin typeface="Effra"/>
              </a:rPr>
              <a:t>Can I return to work on a phased basis?</a:t>
            </a:r>
            <a:endParaRPr lang="en-GB" sz="800" dirty="0">
              <a:solidFill>
                <a:srgbClr val="000000"/>
              </a:solidFill>
              <a:latin typeface="Effra"/>
            </a:endParaRPr>
          </a:p>
          <a:p>
            <a:r>
              <a:rPr lang="en-GB" sz="800" dirty="0">
                <a:solidFill>
                  <a:srgbClr val="000000"/>
                </a:solidFill>
                <a:latin typeface="Effra Light"/>
              </a:rPr>
              <a:t>This may be possible depending on operational requirements. Please discuss this with your manager. </a:t>
            </a:r>
          </a:p>
          <a:p>
            <a:r>
              <a:rPr lang="en-GB" sz="800" b="1" dirty="0">
                <a:solidFill>
                  <a:srgbClr val="000000"/>
                </a:solidFill>
                <a:latin typeface="Effra"/>
              </a:rPr>
              <a:t>What happens to my maternity leave if my baby is born early?</a:t>
            </a:r>
            <a:endParaRPr lang="en-GB" sz="800" dirty="0">
              <a:solidFill>
                <a:srgbClr val="000000"/>
              </a:solidFill>
              <a:latin typeface="Effra"/>
            </a:endParaRPr>
          </a:p>
          <a:p>
            <a:r>
              <a:rPr lang="en-GB" sz="800" dirty="0">
                <a:solidFill>
                  <a:srgbClr val="000000"/>
                </a:solidFill>
                <a:latin typeface="Effra Light"/>
              </a:rPr>
              <a:t>Maternity leave is triggered by childbirth. If your baby is born early your maternity leave will therefore start immediately. </a:t>
            </a:r>
          </a:p>
          <a:p>
            <a:r>
              <a:rPr lang="en-GB" sz="800" b="1" dirty="0">
                <a:solidFill>
                  <a:srgbClr val="000000"/>
                </a:solidFill>
                <a:latin typeface="Effra"/>
              </a:rPr>
              <a:t>When I return to work, I want to change my hours of work. What do I need to do?</a:t>
            </a:r>
            <a:endParaRPr lang="en-GB" sz="800" dirty="0">
              <a:solidFill>
                <a:srgbClr val="000000"/>
              </a:solidFill>
              <a:latin typeface="Effra"/>
            </a:endParaRPr>
          </a:p>
          <a:p>
            <a:r>
              <a:rPr lang="en-GB" sz="800" dirty="0">
                <a:solidFill>
                  <a:srgbClr val="000000"/>
                </a:solidFill>
                <a:latin typeface="Effra Light"/>
              </a:rPr>
              <a:t>You can make a flexible working request prior to your return to work under our Flexible Working Policy. You can discuss your plans with your manager at any time. See </a:t>
            </a:r>
            <a:r>
              <a:rPr lang="en-GB" sz="800" dirty="0">
                <a:solidFill>
                  <a:srgbClr val="000000"/>
                </a:solidFill>
                <a:latin typeface="Effra"/>
              </a:rPr>
              <a:t>http://documents.manchester.ac.uk/DocuInfo.aspx?DocID=9</a:t>
            </a:r>
          </a:p>
          <a:p>
            <a:r>
              <a:rPr lang="en-GB" sz="800" b="1" dirty="0">
                <a:solidFill>
                  <a:srgbClr val="000000"/>
                </a:solidFill>
                <a:latin typeface="Effra"/>
              </a:rPr>
              <a:t>Can I take holiday during my maternity leave?</a:t>
            </a:r>
            <a:endParaRPr lang="en-GB" sz="800" dirty="0">
              <a:solidFill>
                <a:srgbClr val="000000"/>
              </a:solidFill>
              <a:latin typeface="Effra"/>
            </a:endParaRPr>
          </a:p>
          <a:p>
            <a:r>
              <a:rPr lang="en-GB" sz="800" dirty="0">
                <a:solidFill>
                  <a:srgbClr val="000000"/>
                </a:solidFill>
                <a:latin typeface="Effra Light"/>
              </a:rPr>
              <a:t>All holiday must be taken outside of the maternity leave period. It is not possible to be on maternity leave and holiday at the same time. Holiday can be taken immediately before or after maternity leave. </a:t>
            </a:r>
          </a:p>
          <a:p>
            <a:r>
              <a:rPr lang="en-GB" sz="800" b="1" dirty="0">
                <a:solidFill>
                  <a:srgbClr val="000000"/>
                </a:solidFill>
                <a:latin typeface="Effra"/>
              </a:rPr>
              <a:t>Can I carry holiday forward into next year?</a:t>
            </a:r>
            <a:endParaRPr lang="en-GB" sz="800" dirty="0">
              <a:solidFill>
                <a:srgbClr val="000000"/>
              </a:solidFill>
              <a:latin typeface="Effra"/>
            </a:endParaRPr>
          </a:p>
          <a:p>
            <a:r>
              <a:rPr lang="en-GB" sz="800" dirty="0">
                <a:solidFill>
                  <a:srgbClr val="000000"/>
                </a:solidFill>
                <a:latin typeface="Effra Light"/>
              </a:rPr>
              <a:t>In most cases there should be sufficient time leading up to the leave period to effectively plan the use of holiday in advance of the maternity leave period. The University allows up to one week’s holiday to be carried over into the next holiday year. </a:t>
            </a:r>
          </a:p>
          <a:p>
            <a:r>
              <a:rPr lang="en-GB" sz="800" b="1" dirty="0">
                <a:solidFill>
                  <a:srgbClr val="000000"/>
                </a:solidFill>
                <a:latin typeface="Effra"/>
              </a:rPr>
              <a:t>What happens to my pension contributions when I am on maternity leave?</a:t>
            </a:r>
            <a:endParaRPr lang="en-GB" sz="800" dirty="0">
              <a:solidFill>
                <a:srgbClr val="000000"/>
              </a:solidFill>
              <a:latin typeface="Effra"/>
            </a:endParaRPr>
          </a:p>
          <a:p>
            <a:r>
              <a:rPr lang="en-GB" sz="800" dirty="0">
                <a:solidFill>
                  <a:srgbClr val="000000"/>
                </a:solidFill>
                <a:latin typeface="Effra Light"/>
              </a:rPr>
              <a:t>There are different rules for different pension schemes. For more information please contact your scheme provider or a member of the pensions team who will be able to provide more information </a:t>
            </a:r>
          </a:p>
          <a:p>
            <a:r>
              <a:rPr lang="en-GB" sz="800" b="1" dirty="0">
                <a:solidFill>
                  <a:srgbClr val="000000"/>
                </a:solidFill>
                <a:latin typeface="Effra"/>
              </a:rPr>
              <a:t>Can my manager ask me to come into work during my maternity leave? If so, do I have to agree? </a:t>
            </a:r>
            <a:endParaRPr lang="en-GB" sz="800" dirty="0">
              <a:solidFill>
                <a:srgbClr val="000000"/>
              </a:solidFill>
              <a:latin typeface="Effra"/>
            </a:endParaRPr>
          </a:p>
          <a:p>
            <a:r>
              <a:rPr lang="en-GB" sz="800" dirty="0">
                <a:solidFill>
                  <a:srgbClr val="000000"/>
                </a:solidFill>
                <a:latin typeface="Effra Light"/>
              </a:rPr>
              <a:t>The University, as an employer, is allowed to make reasonable contact with employees whilst they are on maternity leave. You are not obliged to do any work or attend any work related events during maternity leave, however if you and your manager both agree, then you can work up to a total of 10 days during your leave. These are called ‘Keeping in Touch’ days. </a:t>
            </a:r>
          </a:p>
          <a:p>
            <a:r>
              <a:rPr lang="en-GB" sz="800" b="1" dirty="0">
                <a:solidFill>
                  <a:srgbClr val="000000"/>
                </a:solidFill>
                <a:latin typeface="Effra"/>
              </a:rPr>
              <a:t>Do I have to agree in advance if I want to come to work for a Keeping in Touch Day? </a:t>
            </a:r>
            <a:endParaRPr lang="en-GB" sz="800" dirty="0">
              <a:solidFill>
                <a:srgbClr val="000000"/>
              </a:solidFill>
              <a:latin typeface="Effra"/>
            </a:endParaRPr>
          </a:p>
          <a:p>
            <a:r>
              <a:rPr lang="en-GB" sz="800" dirty="0">
                <a:solidFill>
                  <a:srgbClr val="000000"/>
                </a:solidFill>
                <a:latin typeface="Effra Light"/>
              </a:rPr>
              <a:t>Yes, you and your manager should agree in advance when you are going to attend work for one of your Keeping in Touch Days to allow both parties to make any necessary arrangements. </a:t>
            </a:r>
          </a:p>
          <a:p>
            <a:r>
              <a:rPr lang="en-GB" sz="800" b="1" dirty="0">
                <a:solidFill>
                  <a:srgbClr val="000000"/>
                </a:solidFill>
                <a:latin typeface="Effra"/>
              </a:rPr>
              <a:t>If I attend work for half a day or less, is this classed as one of my Keeping in Touch Days? </a:t>
            </a:r>
            <a:endParaRPr lang="en-GB" sz="800" dirty="0">
              <a:solidFill>
                <a:srgbClr val="000000"/>
              </a:solidFill>
              <a:latin typeface="Effra"/>
            </a:endParaRPr>
          </a:p>
          <a:p>
            <a:r>
              <a:rPr lang="en-GB" sz="800" dirty="0">
                <a:solidFill>
                  <a:srgbClr val="000000"/>
                </a:solidFill>
                <a:latin typeface="Effra Light"/>
              </a:rPr>
              <a:t>Yes, as soon as you start work, even if it is for only a few hours, this is counted as one of your 10 KIT days. The number of hours that you attend work can be up to the maximum of the full time equivalent. </a:t>
            </a:r>
          </a:p>
          <a:p>
            <a:r>
              <a:rPr lang="en-GB" sz="800" b="1" dirty="0">
                <a:solidFill>
                  <a:srgbClr val="000000"/>
                </a:solidFill>
                <a:latin typeface="Effra"/>
              </a:rPr>
              <a:t>Will I be placed at a disadvantage on my return if I don’t come into work prior to the end of my maternity leave? </a:t>
            </a:r>
            <a:endParaRPr lang="en-GB" sz="800" dirty="0">
              <a:solidFill>
                <a:srgbClr val="000000"/>
              </a:solidFill>
              <a:latin typeface="Effra"/>
            </a:endParaRPr>
          </a:p>
          <a:p>
            <a:r>
              <a:rPr lang="en-GB" sz="800" dirty="0">
                <a:solidFill>
                  <a:srgbClr val="000000"/>
                </a:solidFill>
                <a:latin typeface="Effra Light"/>
              </a:rPr>
              <a:t>Employees are encouraged to make use of KIT days as a positive way to keep in contact with developments in their workplace. As work during maternity leave may only take place with the agreement of both parties, you will not be at any disadvantage regarding the options you choose about KIT days. </a:t>
            </a:r>
          </a:p>
          <a:p>
            <a:r>
              <a:rPr lang="en-GB" sz="800" b="1" dirty="0">
                <a:solidFill>
                  <a:srgbClr val="000000"/>
                </a:solidFill>
                <a:latin typeface="Effra"/>
              </a:rPr>
              <a:t>I have been asked to be an external examiner for another University; can I use a Keeping in Touch Day to undertake this work? </a:t>
            </a:r>
            <a:endParaRPr lang="en-GB" sz="800" dirty="0">
              <a:solidFill>
                <a:srgbClr val="000000"/>
              </a:solidFill>
              <a:latin typeface="Effra"/>
            </a:endParaRPr>
          </a:p>
          <a:p>
            <a:r>
              <a:rPr lang="en-GB" sz="800" dirty="0">
                <a:solidFill>
                  <a:srgbClr val="000000"/>
                </a:solidFill>
                <a:latin typeface="Effra Light"/>
              </a:rPr>
              <a:t>No, because this is paid work for another employer and will therefore impact upon your maternity arrangements. </a:t>
            </a:r>
          </a:p>
          <a:p>
            <a:r>
              <a:rPr lang="en-GB" sz="800" b="1" dirty="0">
                <a:solidFill>
                  <a:srgbClr val="000000"/>
                </a:solidFill>
                <a:latin typeface="Effra"/>
              </a:rPr>
              <a:t>What type of work will I be expected to undertake whilst in work on a Keeping in Touch Day? </a:t>
            </a:r>
            <a:endParaRPr lang="en-GB" sz="800" dirty="0">
              <a:solidFill>
                <a:srgbClr val="000000"/>
              </a:solidFill>
              <a:latin typeface="Effra"/>
            </a:endParaRPr>
          </a:p>
          <a:p>
            <a:r>
              <a:rPr lang="en-GB" sz="800" dirty="0">
                <a:solidFill>
                  <a:srgbClr val="000000"/>
                </a:solidFill>
                <a:latin typeface="Effra Light"/>
              </a:rPr>
              <a:t>The purpose of these days is to allow you to be kept informed and up to date on developments within your own workplace or within the University. This may include attending a conference, undertaking training or a team event.</a:t>
            </a:r>
          </a:p>
          <a:p>
            <a:r>
              <a:rPr lang="en-GB" sz="800" b="1" dirty="0">
                <a:solidFill>
                  <a:srgbClr val="000000"/>
                </a:solidFill>
                <a:latin typeface="Effra"/>
              </a:rPr>
              <a:t>How else can I keep in touch during my maternity leave?</a:t>
            </a:r>
            <a:endParaRPr lang="en-GB" sz="800" dirty="0">
              <a:solidFill>
                <a:srgbClr val="000000"/>
              </a:solidFill>
              <a:latin typeface="Effra"/>
            </a:endParaRPr>
          </a:p>
          <a:p>
            <a:r>
              <a:rPr lang="en-GB" sz="800" dirty="0">
                <a:solidFill>
                  <a:srgbClr val="000000"/>
                </a:solidFill>
                <a:latin typeface="Effra Light"/>
              </a:rPr>
              <a:t>The University encourages managers and employees to discuss this prior to the start of maternity leave. Ultimately, it is up to you how you want to be updated about work matters. Some employees want a regular update, others would prefer no contact at all. </a:t>
            </a:r>
            <a:endParaRPr lang="en-GB" sz="800" dirty="0"/>
          </a:p>
        </p:txBody>
      </p:sp>
      <p:sp>
        <p:nvSpPr>
          <p:cNvPr id="23" name="TextBox 22">
            <a:extLst>
              <a:ext uri="{FF2B5EF4-FFF2-40B4-BE49-F238E27FC236}">
                <a16:creationId xmlns:a16="http://schemas.microsoft.com/office/drawing/2014/main" id="{794846DA-F8AA-B74E-88BE-C9292324BF9D}"/>
              </a:ext>
            </a:extLst>
          </p:cNvPr>
          <p:cNvSpPr txBox="1"/>
          <p:nvPr/>
        </p:nvSpPr>
        <p:spPr>
          <a:xfrm>
            <a:off x="642256" y="1160772"/>
            <a:ext cx="10141357" cy="1692771"/>
          </a:xfrm>
          <a:prstGeom prst="rect">
            <a:avLst/>
          </a:prstGeom>
          <a:noFill/>
        </p:spPr>
        <p:txBody>
          <a:bodyPr wrap="square" rtlCol="0">
            <a:spAutoFit/>
          </a:bodyPr>
          <a:lstStyle/>
          <a:p>
            <a:r>
              <a:rPr lang="en-US" sz="2000" dirty="0"/>
              <a:t>Response of established active detectors </a:t>
            </a:r>
            <a:r>
              <a:rPr lang="en-US" sz="2000" b="1" dirty="0"/>
              <a:t>influenced by high dose rates </a:t>
            </a:r>
            <a:r>
              <a:rPr lang="en-US" sz="2000" dirty="0"/>
              <a:t>(saturation)</a:t>
            </a:r>
          </a:p>
          <a:p>
            <a:pPr lvl="1"/>
            <a:r>
              <a:rPr lang="en-US" sz="2400" dirty="0"/>
              <a:t>- </a:t>
            </a:r>
            <a:r>
              <a:rPr lang="en-US" dirty="0"/>
              <a:t>Consequence of the ultra-short pulse durations</a:t>
            </a:r>
          </a:p>
          <a:p>
            <a:endParaRPr lang="en-US" sz="2000" b="1" dirty="0"/>
          </a:p>
          <a:p>
            <a:r>
              <a:rPr lang="en-US" sz="2000" dirty="0"/>
              <a:t>Harsh experimental environment created during laser-target interaction</a:t>
            </a:r>
          </a:p>
          <a:p>
            <a:pPr lvl="1"/>
            <a:r>
              <a:rPr lang="en-US" sz="2000" dirty="0"/>
              <a:t>- </a:t>
            </a:r>
            <a:r>
              <a:rPr lang="en-US" dirty="0"/>
              <a:t>Generation of a </a:t>
            </a:r>
            <a:r>
              <a:rPr lang="en-US" b="1" dirty="0"/>
              <a:t>large electromagnetic pulse (EMP)</a:t>
            </a:r>
          </a:p>
        </p:txBody>
      </p:sp>
      <p:sp>
        <p:nvSpPr>
          <p:cNvPr id="8" name="TextBox 7">
            <a:extLst>
              <a:ext uri="{FF2B5EF4-FFF2-40B4-BE49-F238E27FC236}">
                <a16:creationId xmlns:a16="http://schemas.microsoft.com/office/drawing/2014/main" id="{AF46526B-4DD9-0741-9E32-74E20A45B525}"/>
              </a:ext>
            </a:extLst>
          </p:cNvPr>
          <p:cNvSpPr txBox="1"/>
          <p:nvPr/>
        </p:nvSpPr>
        <p:spPr>
          <a:xfrm>
            <a:off x="642257" y="5799452"/>
            <a:ext cx="8501743" cy="400110"/>
          </a:xfrm>
          <a:prstGeom prst="rect">
            <a:avLst/>
          </a:prstGeom>
          <a:noFill/>
        </p:spPr>
        <p:txBody>
          <a:bodyPr wrap="square" rtlCol="0">
            <a:spAutoFit/>
          </a:bodyPr>
          <a:lstStyle/>
          <a:p>
            <a:r>
              <a:rPr lang="en-US" sz="2000" dirty="0"/>
              <a:t>Revision of current dosimetry protocols and framework for dose measurements</a:t>
            </a:r>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771A4803-E4CF-C64E-87EE-4159ACED3EC3}"/>
                  </a:ext>
                </a:extLst>
              </p14:cNvPr>
              <p14:cNvContentPartPr/>
              <p14:nvPr/>
            </p14:nvContentPartPr>
            <p14:xfrm>
              <a:off x="6987840" y="3180740"/>
              <a:ext cx="646920" cy="479880"/>
            </p14:xfrm>
          </p:contentPart>
        </mc:Choice>
        <mc:Fallback xmlns="">
          <p:pic>
            <p:nvPicPr>
              <p:cNvPr id="4" name="Ink 3">
                <a:extLst>
                  <a:ext uri="{FF2B5EF4-FFF2-40B4-BE49-F238E27FC236}">
                    <a16:creationId xmlns:a16="http://schemas.microsoft.com/office/drawing/2014/main" id="{771A4803-E4CF-C64E-87EE-4159ACED3EC3}"/>
                  </a:ext>
                </a:extLst>
              </p:cNvPr>
              <p:cNvPicPr/>
              <p:nvPr/>
            </p:nvPicPr>
            <p:blipFill>
              <a:blip r:embed="rId5"/>
              <a:stretch>
                <a:fillRect/>
              </a:stretch>
            </p:blipFill>
            <p:spPr>
              <a:xfrm>
                <a:off x="6978840" y="3172100"/>
                <a:ext cx="664560" cy="497520"/>
              </a:xfrm>
              <a:prstGeom prst="rect">
                <a:avLst/>
              </a:prstGeom>
            </p:spPr>
          </p:pic>
        </mc:Fallback>
      </mc:AlternateContent>
      <p:sp>
        <p:nvSpPr>
          <p:cNvPr id="10" name="TextBox 9">
            <a:extLst>
              <a:ext uri="{FF2B5EF4-FFF2-40B4-BE49-F238E27FC236}">
                <a16:creationId xmlns:a16="http://schemas.microsoft.com/office/drawing/2014/main" id="{CDA088D5-225E-8C4D-9DDC-BD7CA26BED8E}"/>
              </a:ext>
            </a:extLst>
          </p:cNvPr>
          <p:cNvSpPr txBox="1"/>
          <p:nvPr/>
        </p:nvSpPr>
        <p:spPr>
          <a:xfrm>
            <a:off x="311198" y="3837127"/>
            <a:ext cx="2504961" cy="707886"/>
          </a:xfrm>
          <a:prstGeom prst="rect">
            <a:avLst/>
          </a:prstGeom>
          <a:noFill/>
        </p:spPr>
        <p:txBody>
          <a:bodyPr wrap="square" rtlCol="0">
            <a:spAutoFit/>
          </a:bodyPr>
          <a:lstStyle/>
          <a:p>
            <a:pPr algn="ctr"/>
            <a:r>
              <a:rPr lang="en-US" sz="2000" b="1" dirty="0">
                <a:solidFill>
                  <a:srgbClr val="C00000"/>
                </a:solidFill>
              </a:rPr>
              <a:t>Conventional source</a:t>
            </a:r>
          </a:p>
          <a:p>
            <a:pPr algn="ctr"/>
            <a:r>
              <a:rPr lang="en-US" sz="2000" i="1" dirty="0">
                <a:solidFill>
                  <a:srgbClr val="C00000"/>
                </a:solidFill>
              </a:rPr>
              <a:t>Controlled delivery</a:t>
            </a:r>
          </a:p>
        </p:txBody>
      </p:sp>
      <p:sp>
        <p:nvSpPr>
          <p:cNvPr id="11" name="TextBox 10">
            <a:extLst>
              <a:ext uri="{FF2B5EF4-FFF2-40B4-BE49-F238E27FC236}">
                <a16:creationId xmlns:a16="http://schemas.microsoft.com/office/drawing/2014/main" id="{A939B51F-1FCE-2444-9B14-A5DE329D0216}"/>
              </a:ext>
            </a:extLst>
          </p:cNvPr>
          <p:cNvSpPr txBox="1"/>
          <p:nvPr/>
        </p:nvSpPr>
        <p:spPr>
          <a:xfrm>
            <a:off x="8958978" y="3837127"/>
            <a:ext cx="2578100" cy="707886"/>
          </a:xfrm>
          <a:prstGeom prst="rect">
            <a:avLst/>
          </a:prstGeom>
          <a:noFill/>
        </p:spPr>
        <p:txBody>
          <a:bodyPr wrap="square" rtlCol="0">
            <a:spAutoFit/>
          </a:bodyPr>
          <a:lstStyle/>
          <a:p>
            <a:pPr algn="ctr"/>
            <a:r>
              <a:rPr lang="en-US" sz="2000" b="1" dirty="0">
                <a:solidFill>
                  <a:srgbClr val="C00000"/>
                </a:solidFill>
              </a:rPr>
              <a:t>Laser-driven approach</a:t>
            </a:r>
          </a:p>
          <a:p>
            <a:pPr algn="ctr"/>
            <a:r>
              <a:rPr lang="en-US" sz="2000" i="1" dirty="0">
                <a:solidFill>
                  <a:srgbClr val="C00000"/>
                </a:solidFill>
              </a:rPr>
              <a:t>Particle burst</a:t>
            </a:r>
          </a:p>
        </p:txBody>
      </p:sp>
      <p:pic>
        <p:nvPicPr>
          <p:cNvPr id="12" name="Picture 1">
            <a:extLst>
              <a:ext uri="{FF2B5EF4-FFF2-40B4-BE49-F238E27FC236}">
                <a16:creationId xmlns:a16="http://schemas.microsoft.com/office/drawing/2014/main" id="{A04BF7BB-DF9C-E445-A7FA-CB611BE6BEF3}"/>
              </a:ext>
            </a:extLst>
          </p:cNvPr>
          <p:cNvPicPr>
            <a:picLocks noChangeAspect="1" noChangeArrowheads="1"/>
          </p:cNvPicPr>
          <p:nvPr/>
        </p:nvPicPr>
        <p:blipFill>
          <a:blip r:embed="rId6"/>
          <a:srcRect/>
          <a:stretch>
            <a:fillRect/>
          </a:stretch>
        </p:blipFill>
        <p:spPr bwMode="auto">
          <a:xfrm>
            <a:off x="2892627" y="3007552"/>
            <a:ext cx="2124075" cy="2438399"/>
          </a:xfrm>
          <a:prstGeom prst="rect">
            <a:avLst/>
          </a:prstGeom>
          <a:noFill/>
          <a:ln w="9525">
            <a:noFill/>
            <a:miter lim="800000"/>
            <a:headEnd/>
            <a:tailEnd/>
          </a:ln>
        </p:spPr>
      </p:pic>
      <p:pic>
        <p:nvPicPr>
          <p:cNvPr id="13" name="Picture 2">
            <a:extLst>
              <a:ext uri="{FF2B5EF4-FFF2-40B4-BE49-F238E27FC236}">
                <a16:creationId xmlns:a16="http://schemas.microsoft.com/office/drawing/2014/main" id="{1B23ABCC-54DB-3B4A-B745-E033BD46DE1A}"/>
              </a:ext>
            </a:extLst>
          </p:cNvPr>
          <p:cNvPicPr>
            <a:picLocks noChangeAspect="1" noChangeArrowheads="1"/>
          </p:cNvPicPr>
          <p:nvPr/>
        </p:nvPicPr>
        <p:blipFill>
          <a:blip r:embed="rId7"/>
          <a:srcRect/>
          <a:stretch>
            <a:fillRect/>
          </a:stretch>
        </p:blipFill>
        <p:spPr bwMode="auto">
          <a:xfrm>
            <a:off x="5169638" y="3007552"/>
            <a:ext cx="3636404" cy="2433735"/>
          </a:xfrm>
          <a:prstGeom prst="rect">
            <a:avLst/>
          </a:prstGeom>
          <a:noFill/>
          <a:ln w="9525">
            <a:noFill/>
            <a:miter lim="800000"/>
            <a:headEnd/>
            <a:tailEnd/>
          </a:ln>
        </p:spPr>
      </p:pic>
    </p:spTree>
    <p:extLst>
      <p:ext uri="{BB962C8B-B14F-4D97-AF65-F5344CB8AC3E}">
        <p14:creationId xmlns:p14="http://schemas.microsoft.com/office/powerpoint/2010/main" val="2111054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642257" y="369454"/>
            <a:ext cx="10493830" cy="637309"/>
          </a:xfrm>
        </p:spPr>
        <p:txBody>
          <a:bodyPr>
            <a:normAutofit/>
          </a:bodyPr>
          <a:lstStyle/>
          <a:p>
            <a:r>
              <a:rPr lang="en-GB" sz="3200" dirty="0"/>
              <a:t>Calorimetry techniques for absolute dosimetry</a:t>
            </a:r>
          </a:p>
        </p:txBody>
      </p:sp>
      <p:sp>
        <p:nvSpPr>
          <p:cNvPr id="6" name="Rectangle 5"/>
          <p:cNvSpPr/>
          <p:nvPr/>
        </p:nvSpPr>
        <p:spPr>
          <a:xfrm>
            <a:off x="3048000" y="-17669083"/>
            <a:ext cx="6096000" cy="8956298"/>
          </a:xfrm>
          <a:prstGeom prst="rect">
            <a:avLst/>
          </a:prstGeom>
        </p:spPr>
        <p:txBody>
          <a:bodyPr>
            <a:spAutoFit/>
          </a:bodyPr>
          <a:lstStyle/>
          <a:p>
            <a:r>
              <a:rPr lang="en-GB" sz="800" b="1" dirty="0">
                <a:solidFill>
                  <a:srgbClr val="000000"/>
                </a:solidFill>
                <a:latin typeface="Effra"/>
              </a:rPr>
              <a:t>What happens if I am sick during my pregnancy?</a:t>
            </a:r>
            <a:endParaRPr lang="en-GB" sz="800" dirty="0">
              <a:solidFill>
                <a:srgbClr val="000000"/>
              </a:solidFill>
              <a:latin typeface="Effra"/>
            </a:endParaRPr>
          </a:p>
          <a:p>
            <a:r>
              <a:rPr lang="en-GB" sz="800" dirty="0">
                <a:solidFill>
                  <a:srgbClr val="000000"/>
                </a:solidFill>
                <a:latin typeface="Effra Light"/>
              </a:rPr>
              <a:t>If you are absent from work due to pregnancy related reasons you need to follow the normal process for advising your manager and providing Fit Notes if applicable. If you are absent for pregnancy related reasons within four weeks of your expected week of childbirth, your maternity leave will automatically commence. </a:t>
            </a:r>
          </a:p>
          <a:p>
            <a:r>
              <a:rPr lang="en-GB" sz="800" b="1" dirty="0">
                <a:solidFill>
                  <a:srgbClr val="000000"/>
                </a:solidFill>
                <a:latin typeface="Effra"/>
              </a:rPr>
              <a:t>What is the current rate of Statutory Maternity Pay?</a:t>
            </a:r>
            <a:endParaRPr lang="en-GB" sz="800" dirty="0">
              <a:solidFill>
                <a:srgbClr val="000000"/>
              </a:solidFill>
              <a:latin typeface="Effra"/>
            </a:endParaRPr>
          </a:p>
          <a:p>
            <a:r>
              <a:rPr lang="en-GB" sz="800" dirty="0">
                <a:solidFill>
                  <a:srgbClr val="000000"/>
                </a:solidFill>
                <a:latin typeface="Effra Light"/>
              </a:rPr>
              <a:t>The government sets this annually. You can find out on </a:t>
            </a:r>
            <a:r>
              <a:rPr lang="en-GB" sz="800" dirty="0">
                <a:solidFill>
                  <a:srgbClr val="000000"/>
                </a:solidFill>
                <a:latin typeface="Effra"/>
              </a:rPr>
              <a:t>www.gov.uk </a:t>
            </a:r>
          </a:p>
          <a:p>
            <a:r>
              <a:rPr lang="en-GB" sz="800" b="1" dirty="0">
                <a:solidFill>
                  <a:srgbClr val="000000"/>
                </a:solidFill>
                <a:latin typeface="Effra"/>
              </a:rPr>
              <a:t>I am on a fixed term contract. How does that affect my entitlements?</a:t>
            </a:r>
            <a:endParaRPr lang="en-GB" sz="800" dirty="0">
              <a:solidFill>
                <a:srgbClr val="000000"/>
              </a:solidFill>
              <a:latin typeface="Effra"/>
            </a:endParaRPr>
          </a:p>
          <a:p>
            <a:r>
              <a:rPr lang="en-GB" sz="800" dirty="0">
                <a:solidFill>
                  <a:srgbClr val="000000"/>
                </a:solidFill>
                <a:latin typeface="Effra Light"/>
              </a:rPr>
              <a:t>You will have the same entitlements to pay and leave providing you meet the qualifying criteria. If your fixed term contract ends during your maternity leave and is not renewed, the entitlement to the enhanced University maternity pay will cease but SMP will continue to be paid. </a:t>
            </a:r>
          </a:p>
          <a:p>
            <a:r>
              <a:rPr lang="en-GB" sz="800" b="1" dirty="0">
                <a:solidFill>
                  <a:srgbClr val="000000"/>
                </a:solidFill>
                <a:latin typeface="Effra"/>
              </a:rPr>
              <a:t>How does the University maternity entitlement differ from the statutory one?</a:t>
            </a:r>
            <a:endParaRPr lang="en-GB" sz="800" dirty="0">
              <a:solidFill>
                <a:srgbClr val="000000"/>
              </a:solidFill>
              <a:latin typeface="Effra"/>
            </a:endParaRPr>
          </a:p>
          <a:p>
            <a:r>
              <a:rPr lang="en-GB" sz="800" dirty="0">
                <a:solidFill>
                  <a:srgbClr val="000000"/>
                </a:solidFill>
                <a:latin typeface="Effra Light"/>
              </a:rPr>
              <a:t>The University offers enhanced maternity pay to eligible employees, based on length of service. The current entitlements are set out in the Maternity Policy and in this guidance. </a:t>
            </a:r>
          </a:p>
          <a:p>
            <a:r>
              <a:rPr lang="en-GB" sz="800" b="1" dirty="0">
                <a:solidFill>
                  <a:srgbClr val="000000"/>
                </a:solidFill>
                <a:latin typeface="Effra"/>
              </a:rPr>
              <a:t>What happens if I choose not to return to work after my maternity leave?</a:t>
            </a:r>
            <a:endParaRPr lang="en-GB" sz="800" dirty="0">
              <a:solidFill>
                <a:srgbClr val="000000"/>
              </a:solidFill>
              <a:latin typeface="Effra"/>
            </a:endParaRPr>
          </a:p>
          <a:p>
            <a:r>
              <a:rPr lang="en-GB" sz="800" dirty="0">
                <a:solidFill>
                  <a:srgbClr val="000000"/>
                </a:solidFill>
                <a:latin typeface="Effra Light"/>
              </a:rPr>
              <a:t>If you decide not to return to work, you will need to provide written notice in accordance with your contract of employment. If you have received enhanced University maternity pay but do not return to work for at least three months, you will be required to repay the difference between the enhanced payments and SMP. </a:t>
            </a:r>
          </a:p>
          <a:p>
            <a:r>
              <a:rPr lang="en-GB" sz="800" b="1" dirty="0">
                <a:solidFill>
                  <a:srgbClr val="000000"/>
                </a:solidFill>
                <a:latin typeface="Effra"/>
              </a:rPr>
              <a:t>Do I still accrue holiday while I am on maternity leave?</a:t>
            </a:r>
            <a:endParaRPr lang="en-GB" sz="800" dirty="0">
              <a:solidFill>
                <a:srgbClr val="000000"/>
              </a:solidFill>
              <a:latin typeface="Effra"/>
            </a:endParaRPr>
          </a:p>
          <a:p>
            <a:r>
              <a:rPr lang="en-GB" sz="800" dirty="0">
                <a:solidFill>
                  <a:srgbClr val="000000"/>
                </a:solidFill>
                <a:latin typeface="Effra Light"/>
              </a:rPr>
              <a:t>Yes. Your holiday will still accrue as normal. </a:t>
            </a:r>
          </a:p>
          <a:p>
            <a:r>
              <a:rPr lang="en-GB" sz="800" b="1" dirty="0">
                <a:solidFill>
                  <a:srgbClr val="000000"/>
                </a:solidFill>
                <a:latin typeface="Effra"/>
              </a:rPr>
              <a:t>When can I start my maternity leave?</a:t>
            </a:r>
            <a:endParaRPr lang="en-GB" sz="800" dirty="0">
              <a:solidFill>
                <a:srgbClr val="000000"/>
              </a:solidFill>
              <a:latin typeface="Effra"/>
            </a:endParaRPr>
          </a:p>
          <a:p>
            <a:r>
              <a:rPr lang="en-GB" sz="800" dirty="0">
                <a:solidFill>
                  <a:srgbClr val="000000"/>
                </a:solidFill>
                <a:latin typeface="Effra Light"/>
              </a:rPr>
              <a:t>You can begin your maternity leave on any date after the 11th week before your expected week of childbirth. Your midwife will confirm your expected week of childbirth on the MATB1 form around your 20th week of pregnancy. </a:t>
            </a:r>
          </a:p>
          <a:p>
            <a:r>
              <a:rPr lang="en-GB" sz="800" b="1" dirty="0">
                <a:solidFill>
                  <a:srgbClr val="000000"/>
                </a:solidFill>
                <a:latin typeface="Effra"/>
              </a:rPr>
              <a:t>What happens to my job while I am on leave?</a:t>
            </a:r>
            <a:endParaRPr lang="en-GB" sz="800" dirty="0">
              <a:solidFill>
                <a:srgbClr val="000000"/>
              </a:solidFill>
              <a:latin typeface="Effra"/>
            </a:endParaRPr>
          </a:p>
          <a:p>
            <a:r>
              <a:rPr lang="en-GB" sz="800" dirty="0">
                <a:solidFill>
                  <a:srgbClr val="000000"/>
                </a:solidFill>
                <a:latin typeface="Effra Light"/>
              </a:rPr>
              <a:t>Managers have various options. They may choose to bring in temporary cover or seek to manage the duties via secondments or redistribution of work with other team members. Your manager will discuss this with you. However your job is covered in your absence, you have the right to return to it, or a similar role with comparable terms and conditions. </a:t>
            </a:r>
          </a:p>
          <a:p>
            <a:r>
              <a:rPr lang="en-GB" sz="800" b="1" dirty="0">
                <a:solidFill>
                  <a:srgbClr val="000000"/>
                </a:solidFill>
                <a:latin typeface="Effra"/>
              </a:rPr>
              <a:t>What if I want to change my return date once my leave commences? </a:t>
            </a:r>
            <a:endParaRPr lang="en-GB" sz="800" dirty="0">
              <a:solidFill>
                <a:srgbClr val="000000"/>
              </a:solidFill>
              <a:latin typeface="Effra"/>
            </a:endParaRPr>
          </a:p>
          <a:p>
            <a:r>
              <a:rPr lang="en-GB" sz="800" dirty="0">
                <a:solidFill>
                  <a:srgbClr val="000000"/>
                </a:solidFill>
                <a:latin typeface="Effra Light"/>
              </a:rPr>
              <a:t>We will write to you to confirm the latest date you are expected to return to work after your maternity leave. This will be at the end of the 52nd week. If you want to return sooner than this date then please confirm this in writing, at least 28 days before the date you intend to return to work. If you would like to return later, for example by taking parental additional leave, please notify your manager in writing of your request. </a:t>
            </a:r>
          </a:p>
          <a:p>
            <a:r>
              <a:rPr lang="en-GB" sz="800" b="1" dirty="0">
                <a:solidFill>
                  <a:srgbClr val="000000"/>
                </a:solidFill>
                <a:latin typeface="Effra"/>
              </a:rPr>
              <a:t>I gave a date that I would like to start my maternity leave, but now I want to change it. Can I do that?</a:t>
            </a:r>
            <a:endParaRPr lang="en-GB" sz="800" dirty="0">
              <a:solidFill>
                <a:srgbClr val="000000"/>
              </a:solidFill>
              <a:latin typeface="Effra"/>
            </a:endParaRPr>
          </a:p>
          <a:p>
            <a:r>
              <a:rPr lang="en-GB" sz="800" dirty="0">
                <a:solidFill>
                  <a:srgbClr val="000000"/>
                </a:solidFill>
                <a:latin typeface="Effra Light"/>
              </a:rPr>
              <a:t>Yes. You are required to tell us in writing at least 28 days prior to the new date. </a:t>
            </a:r>
          </a:p>
          <a:p>
            <a:r>
              <a:rPr lang="en-GB" sz="800" b="1" dirty="0">
                <a:solidFill>
                  <a:srgbClr val="000000"/>
                </a:solidFill>
                <a:latin typeface="Effra"/>
              </a:rPr>
              <a:t>Can I return to work on a phased basis?</a:t>
            </a:r>
            <a:endParaRPr lang="en-GB" sz="800" dirty="0">
              <a:solidFill>
                <a:srgbClr val="000000"/>
              </a:solidFill>
              <a:latin typeface="Effra"/>
            </a:endParaRPr>
          </a:p>
          <a:p>
            <a:r>
              <a:rPr lang="en-GB" sz="800" dirty="0">
                <a:solidFill>
                  <a:srgbClr val="000000"/>
                </a:solidFill>
                <a:latin typeface="Effra Light"/>
              </a:rPr>
              <a:t>This may be possible depending on operational requirements. Please discuss this with your manager. </a:t>
            </a:r>
          </a:p>
          <a:p>
            <a:r>
              <a:rPr lang="en-GB" sz="800" b="1" dirty="0">
                <a:solidFill>
                  <a:srgbClr val="000000"/>
                </a:solidFill>
                <a:latin typeface="Effra"/>
              </a:rPr>
              <a:t>What happens to my maternity leave if my baby is born early?</a:t>
            </a:r>
            <a:endParaRPr lang="en-GB" sz="800" dirty="0">
              <a:solidFill>
                <a:srgbClr val="000000"/>
              </a:solidFill>
              <a:latin typeface="Effra"/>
            </a:endParaRPr>
          </a:p>
          <a:p>
            <a:r>
              <a:rPr lang="en-GB" sz="800" dirty="0">
                <a:solidFill>
                  <a:srgbClr val="000000"/>
                </a:solidFill>
                <a:latin typeface="Effra Light"/>
              </a:rPr>
              <a:t>Maternity leave is triggered by childbirth. If your baby is born early your maternity leave will therefore start immediately. </a:t>
            </a:r>
          </a:p>
          <a:p>
            <a:r>
              <a:rPr lang="en-GB" sz="800" b="1" dirty="0">
                <a:solidFill>
                  <a:srgbClr val="000000"/>
                </a:solidFill>
                <a:latin typeface="Effra"/>
              </a:rPr>
              <a:t>When I return to work, I want to change my hours of work. What do I need to do?</a:t>
            </a:r>
            <a:endParaRPr lang="en-GB" sz="800" dirty="0">
              <a:solidFill>
                <a:srgbClr val="000000"/>
              </a:solidFill>
              <a:latin typeface="Effra"/>
            </a:endParaRPr>
          </a:p>
          <a:p>
            <a:r>
              <a:rPr lang="en-GB" sz="800" dirty="0">
                <a:solidFill>
                  <a:srgbClr val="000000"/>
                </a:solidFill>
                <a:latin typeface="Effra Light"/>
              </a:rPr>
              <a:t>You can make a flexible working request prior to your return to work under our Flexible Working Policy. You can discuss your plans with your manager at any time. See </a:t>
            </a:r>
            <a:r>
              <a:rPr lang="en-GB" sz="800" dirty="0">
                <a:solidFill>
                  <a:srgbClr val="000000"/>
                </a:solidFill>
                <a:latin typeface="Effra"/>
              </a:rPr>
              <a:t>http://documents.manchester.ac.uk/DocuInfo.aspx?DocID=9</a:t>
            </a:r>
          </a:p>
          <a:p>
            <a:r>
              <a:rPr lang="en-GB" sz="800" b="1" dirty="0">
                <a:solidFill>
                  <a:srgbClr val="000000"/>
                </a:solidFill>
                <a:latin typeface="Effra"/>
              </a:rPr>
              <a:t>Can I take holiday during my maternity leave?</a:t>
            </a:r>
            <a:endParaRPr lang="en-GB" sz="800" dirty="0">
              <a:solidFill>
                <a:srgbClr val="000000"/>
              </a:solidFill>
              <a:latin typeface="Effra"/>
            </a:endParaRPr>
          </a:p>
          <a:p>
            <a:r>
              <a:rPr lang="en-GB" sz="800" dirty="0">
                <a:solidFill>
                  <a:srgbClr val="000000"/>
                </a:solidFill>
                <a:latin typeface="Effra Light"/>
              </a:rPr>
              <a:t>All holiday must be taken outside of the maternity leave period. It is not possible to be on maternity leave and holiday at the same time. Holiday can be taken immediately before or after maternity leave. </a:t>
            </a:r>
          </a:p>
          <a:p>
            <a:r>
              <a:rPr lang="en-GB" sz="800" b="1" dirty="0">
                <a:solidFill>
                  <a:srgbClr val="000000"/>
                </a:solidFill>
                <a:latin typeface="Effra"/>
              </a:rPr>
              <a:t>Can I carry holiday forward into next year?</a:t>
            </a:r>
            <a:endParaRPr lang="en-GB" sz="800" dirty="0">
              <a:solidFill>
                <a:srgbClr val="000000"/>
              </a:solidFill>
              <a:latin typeface="Effra"/>
            </a:endParaRPr>
          </a:p>
          <a:p>
            <a:r>
              <a:rPr lang="en-GB" sz="800" dirty="0">
                <a:solidFill>
                  <a:srgbClr val="000000"/>
                </a:solidFill>
                <a:latin typeface="Effra Light"/>
              </a:rPr>
              <a:t>In most cases there should be sufficient time leading up to the leave period to effectively plan the use of holiday in advance of the maternity leave period. The University allows up to one week’s holiday to be carried over into the next holiday year. </a:t>
            </a:r>
          </a:p>
          <a:p>
            <a:r>
              <a:rPr lang="en-GB" sz="800" b="1" dirty="0">
                <a:solidFill>
                  <a:srgbClr val="000000"/>
                </a:solidFill>
                <a:latin typeface="Effra"/>
              </a:rPr>
              <a:t>What happens to my pension contributions when I am on maternity leave?</a:t>
            </a:r>
            <a:endParaRPr lang="en-GB" sz="800" dirty="0">
              <a:solidFill>
                <a:srgbClr val="000000"/>
              </a:solidFill>
              <a:latin typeface="Effra"/>
            </a:endParaRPr>
          </a:p>
          <a:p>
            <a:r>
              <a:rPr lang="en-GB" sz="800" dirty="0">
                <a:solidFill>
                  <a:srgbClr val="000000"/>
                </a:solidFill>
                <a:latin typeface="Effra Light"/>
              </a:rPr>
              <a:t>There are different rules for different pension schemes. For more information please contact your scheme provider or a member of the pensions team who will be able to provide more information </a:t>
            </a:r>
          </a:p>
          <a:p>
            <a:r>
              <a:rPr lang="en-GB" sz="800" b="1" dirty="0">
                <a:solidFill>
                  <a:srgbClr val="000000"/>
                </a:solidFill>
                <a:latin typeface="Effra"/>
              </a:rPr>
              <a:t>Can my manager ask me to come into work during my maternity leave? If so, do I have to agree? </a:t>
            </a:r>
            <a:endParaRPr lang="en-GB" sz="800" dirty="0">
              <a:solidFill>
                <a:srgbClr val="000000"/>
              </a:solidFill>
              <a:latin typeface="Effra"/>
            </a:endParaRPr>
          </a:p>
          <a:p>
            <a:r>
              <a:rPr lang="en-GB" sz="800" dirty="0">
                <a:solidFill>
                  <a:srgbClr val="000000"/>
                </a:solidFill>
                <a:latin typeface="Effra Light"/>
              </a:rPr>
              <a:t>The University, as an employer, is allowed to make reasonable contact with employees whilst they are on maternity leave. You are not obliged to do any work or attend any work related events during maternity leave, however if you and your manager both agree, then you can work up to a total of 10 days during your leave. These are called ‘Keeping in Touch’ days. </a:t>
            </a:r>
          </a:p>
          <a:p>
            <a:r>
              <a:rPr lang="en-GB" sz="800" b="1" dirty="0">
                <a:solidFill>
                  <a:srgbClr val="000000"/>
                </a:solidFill>
                <a:latin typeface="Effra"/>
              </a:rPr>
              <a:t>Do I have to agree in advance if I want to come to work for a Keeping in Touch Day? </a:t>
            </a:r>
            <a:endParaRPr lang="en-GB" sz="800" dirty="0">
              <a:solidFill>
                <a:srgbClr val="000000"/>
              </a:solidFill>
              <a:latin typeface="Effra"/>
            </a:endParaRPr>
          </a:p>
          <a:p>
            <a:r>
              <a:rPr lang="en-GB" sz="800" dirty="0">
                <a:solidFill>
                  <a:srgbClr val="000000"/>
                </a:solidFill>
                <a:latin typeface="Effra Light"/>
              </a:rPr>
              <a:t>Yes, you and your manager should agree in advance when you are going to attend work for one of your Keeping in Touch Days to allow both parties to make any necessary arrangements. </a:t>
            </a:r>
          </a:p>
          <a:p>
            <a:r>
              <a:rPr lang="en-GB" sz="800" b="1" dirty="0">
                <a:solidFill>
                  <a:srgbClr val="000000"/>
                </a:solidFill>
                <a:latin typeface="Effra"/>
              </a:rPr>
              <a:t>If I attend work for half a day or less, is this classed as one of my Keeping in Touch Days? </a:t>
            </a:r>
            <a:endParaRPr lang="en-GB" sz="800" dirty="0">
              <a:solidFill>
                <a:srgbClr val="000000"/>
              </a:solidFill>
              <a:latin typeface="Effra"/>
            </a:endParaRPr>
          </a:p>
          <a:p>
            <a:r>
              <a:rPr lang="en-GB" sz="800" dirty="0">
                <a:solidFill>
                  <a:srgbClr val="000000"/>
                </a:solidFill>
                <a:latin typeface="Effra Light"/>
              </a:rPr>
              <a:t>Yes, as soon as you start work, even if it is for only a few hours, this is counted as one of your 10 KIT days. The number of hours that you attend work can be up to the maximum of the full time equivalent. </a:t>
            </a:r>
          </a:p>
          <a:p>
            <a:r>
              <a:rPr lang="en-GB" sz="800" b="1" dirty="0">
                <a:solidFill>
                  <a:srgbClr val="000000"/>
                </a:solidFill>
                <a:latin typeface="Effra"/>
              </a:rPr>
              <a:t>Will I be placed at a disadvantage on my return if I don’t come into work prior to the end of my maternity leave? </a:t>
            </a:r>
            <a:endParaRPr lang="en-GB" sz="800" dirty="0">
              <a:solidFill>
                <a:srgbClr val="000000"/>
              </a:solidFill>
              <a:latin typeface="Effra"/>
            </a:endParaRPr>
          </a:p>
          <a:p>
            <a:r>
              <a:rPr lang="en-GB" sz="800" dirty="0">
                <a:solidFill>
                  <a:srgbClr val="000000"/>
                </a:solidFill>
                <a:latin typeface="Effra Light"/>
              </a:rPr>
              <a:t>Employees are encouraged to make use of KIT days as a positive way to keep in contact with developments in their workplace. As work during maternity leave may only take place with the agreement of both parties, you will not be at any disadvantage regarding the options you choose about KIT days. </a:t>
            </a:r>
          </a:p>
          <a:p>
            <a:r>
              <a:rPr lang="en-GB" sz="800" b="1" dirty="0">
                <a:solidFill>
                  <a:srgbClr val="000000"/>
                </a:solidFill>
                <a:latin typeface="Effra"/>
              </a:rPr>
              <a:t>I have been asked to be an external examiner for another University; can I use a Keeping in Touch Day to undertake this work? </a:t>
            </a:r>
            <a:endParaRPr lang="en-GB" sz="800" dirty="0">
              <a:solidFill>
                <a:srgbClr val="000000"/>
              </a:solidFill>
              <a:latin typeface="Effra"/>
            </a:endParaRPr>
          </a:p>
          <a:p>
            <a:r>
              <a:rPr lang="en-GB" sz="800" dirty="0">
                <a:solidFill>
                  <a:srgbClr val="000000"/>
                </a:solidFill>
                <a:latin typeface="Effra Light"/>
              </a:rPr>
              <a:t>No, because this is paid work for another employer and will therefore impact upon your maternity arrangements. </a:t>
            </a:r>
          </a:p>
          <a:p>
            <a:r>
              <a:rPr lang="en-GB" sz="800" b="1" dirty="0">
                <a:solidFill>
                  <a:srgbClr val="000000"/>
                </a:solidFill>
                <a:latin typeface="Effra"/>
              </a:rPr>
              <a:t>What type of work will I be expected to undertake whilst in work on a Keeping in Touch Day? </a:t>
            </a:r>
            <a:endParaRPr lang="en-GB" sz="800" dirty="0">
              <a:solidFill>
                <a:srgbClr val="000000"/>
              </a:solidFill>
              <a:latin typeface="Effra"/>
            </a:endParaRPr>
          </a:p>
          <a:p>
            <a:r>
              <a:rPr lang="en-GB" sz="800" dirty="0">
                <a:solidFill>
                  <a:srgbClr val="000000"/>
                </a:solidFill>
                <a:latin typeface="Effra Light"/>
              </a:rPr>
              <a:t>The purpose of these days is to allow you to be kept informed and up to date on developments within your own workplace or within the University. This may include attending a conference, undertaking training or a team event.</a:t>
            </a:r>
          </a:p>
          <a:p>
            <a:r>
              <a:rPr lang="en-GB" sz="800" b="1" dirty="0">
                <a:solidFill>
                  <a:srgbClr val="000000"/>
                </a:solidFill>
                <a:latin typeface="Effra"/>
              </a:rPr>
              <a:t>How else can I keep in touch during my maternity leave?</a:t>
            </a:r>
            <a:endParaRPr lang="en-GB" sz="800" dirty="0">
              <a:solidFill>
                <a:srgbClr val="000000"/>
              </a:solidFill>
              <a:latin typeface="Effra"/>
            </a:endParaRPr>
          </a:p>
          <a:p>
            <a:r>
              <a:rPr lang="en-GB" sz="800" dirty="0">
                <a:solidFill>
                  <a:srgbClr val="000000"/>
                </a:solidFill>
                <a:latin typeface="Effra Light"/>
              </a:rPr>
              <a:t>The University encourages managers and employees to discuss this prior to the start of maternity leave. Ultimately, it is up to you how you want to be updated about work matters. Some employees want a regular update, others would prefer no contact at all. </a:t>
            </a:r>
            <a:endParaRPr lang="en-GB" sz="800" dirty="0"/>
          </a:p>
        </p:txBody>
      </p:sp>
      <p:sp>
        <p:nvSpPr>
          <p:cNvPr id="23" name="TextBox 22">
            <a:extLst>
              <a:ext uri="{FF2B5EF4-FFF2-40B4-BE49-F238E27FC236}">
                <a16:creationId xmlns:a16="http://schemas.microsoft.com/office/drawing/2014/main" id="{794846DA-F8AA-B74E-88BE-C9292324BF9D}"/>
              </a:ext>
            </a:extLst>
          </p:cNvPr>
          <p:cNvSpPr txBox="1"/>
          <p:nvPr/>
        </p:nvSpPr>
        <p:spPr>
          <a:xfrm>
            <a:off x="642257" y="1059120"/>
            <a:ext cx="9225643" cy="2369880"/>
          </a:xfrm>
          <a:prstGeom prst="rect">
            <a:avLst/>
          </a:prstGeom>
          <a:noFill/>
        </p:spPr>
        <p:txBody>
          <a:bodyPr wrap="square" rtlCol="0">
            <a:spAutoFit/>
          </a:bodyPr>
          <a:lstStyle/>
          <a:p>
            <a:r>
              <a:rPr lang="en-US" sz="2000" dirty="0"/>
              <a:t>Calorimeters measure radiation induced temperature rise in an absorber material</a:t>
            </a:r>
          </a:p>
          <a:p>
            <a:pPr lvl="1"/>
            <a:endParaRPr lang="en-US" dirty="0"/>
          </a:p>
          <a:p>
            <a:pPr lvl="1"/>
            <a:endParaRPr lang="en-US" dirty="0"/>
          </a:p>
          <a:p>
            <a:endParaRPr lang="en-US" b="1" dirty="0"/>
          </a:p>
          <a:p>
            <a:r>
              <a:rPr lang="en-US" sz="2000" dirty="0"/>
              <a:t>Temperature changes involved are extremely low, </a:t>
            </a:r>
            <a:r>
              <a:rPr lang="en-US" sz="2000" b="1" dirty="0"/>
              <a:t>1 Gy ~ 1.4 mK </a:t>
            </a:r>
          </a:p>
          <a:p>
            <a:pPr lvl="1"/>
            <a:r>
              <a:rPr lang="en-US" dirty="0"/>
              <a:t>- Sensitive measurement equipment required </a:t>
            </a:r>
          </a:p>
          <a:p>
            <a:pPr lvl="1"/>
            <a:r>
              <a:rPr lang="en-US" dirty="0"/>
              <a:t>- Isolation of the sensitive region from thermal effects in environment</a:t>
            </a:r>
          </a:p>
          <a:p>
            <a:r>
              <a:rPr lang="en-US" dirty="0"/>
              <a:t> </a:t>
            </a:r>
            <a:endParaRPr lang="en-US" sz="2000" b="1" dirty="0"/>
          </a:p>
        </p:txBody>
      </p:sp>
      <p:sp>
        <p:nvSpPr>
          <p:cNvPr id="4" name="TextBox 3">
            <a:extLst>
              <a:ext uri="{FF2B5EF4-FFF2-40B4-BE49-F238E27FC236}">
                <a16:creationId xmlns:a16="http://schemas.microsoft.com/office/drawing/2014/main" id="{C6A5E8AF-018B-1D0D-6137-C6E46D460397}"/>
              </a:ext>
            </a:extLst>
          </p:cNvPr>
          <p:cNvSpPr txBox="1"/>
          <p:nvPr/>
        </p:nvSpPr>
        <p:spPr>
          <a:xfrm>
            <a:off x="2049518" y="1608345"/>
            <a:ext cx="2280745" cy="461665"/>
          </a:xfrm>
          <a:prstGeom prst="rect">
            <a:avLst/>
          </a:prstGeom>
          <a:noFill/>
          <a:ln w="12700">
            <a:solidFill>
              <a:schemeClr val="tx1"/>
            </a:solidFill>
            <a:prstDash val="solid"/>
          </a:ln>
        </p:spPr>
        <p:txBody>
          <a:bodyPr wrap="square" rtlCol="0">
            <a:spAutoFit/>
          </a:bodyPr>
          <a:lstStyle/>
          <a:p>
            <a:pPr algn="ctr"/>
            <a:r>
              <a:rPr lang="en-US" sz="2400" b="1" dirty="0">
                <a:solidFill>
                  <a:srgbClr val="C00000"/>
                </a:solidFill>
              </a:rPr>
              <a:t>D</a:t>
            </a:r>
            <a:r>
              <a:rPr lang="en-US" sz="2400" b="1" baseline="-25000" dirty="0">
                <a:solidFill>
                  <a:srgbClr val="C00000"/>
                </a:solidFill>
              </a:rPr>
              <a:t>w </a:t>
            </a:r>
            <a:r>
              <a:rPr lang="en-US" sz="2400" b="1" dirty="0">
                <a:solidFill>
                  <a:srgbClr val="C00000"/>
                </a:solidFill>
              </a:rPr>
              <a:t>= c</a:t>
            </a:r>
            <a:r>
              <a:rPr lang="en-US" sz="2400" b="1" baseline="-25000" dirty="0">
                <a:solidFill>
                  <a:srgbClr val="C00000"/>
                </a:solidFill>
              </a:rPr>
              <a:t>x</a:t>
            </a:r>
            <a:r>
              <a:rPr lang="en-US" sz="2400" b="1" dirty="0">
                <a:solidFill>
                  <a:srgbClr val="C00000"/>
                </a:solidFill>
              </a:rPr>
              <a:t> </a:t>
            </a:r>
            <a:r>
              <a:rPr lang="en-US" sz="2400" dirty="0">
                <a:solidFill>
                  <a:srgbClr val="C00000"/>
                </a:solidFill>
              </a:rPr>
              <a:t>. </a:t>
            </a:r>
            <a:r>
              <a:rPr lang="en-US" sz="2400" b="1" dirty="0">
                <a:solidFill>
                  <a:srgbClr val="C00000"/>
                </a:solidFill>
              </a:rPr>
              <a:t>∆T </a:t>
            </a:r>
            <a:r>
              <a:rPr lang="en-US" sz="2400" dirty="0">
                <a:solidFill>
                  <a:srgbClr val="C00000"/>
                </a:solidFill>
              </a:rPr>
              <a:t>. </a:t>
            </a:r>
            <a:r>
              <a:rPr lang="en-US" sz="2400" b="1" dirty="0">
                <a:solidFill>
                  <a:srgbClr val="C00000"/>
                </a:solidFill>
              </a:rPr>
              <a:t>f</a:t>
            </a:r>
            <a:r>
              <a:rPr lang="en-US" sz="2400" b="1" baseline="-25000" dirty="0">
                <a:solidFill>
                  <a:srgbClr val="C00000"/>
                </a:solidFill>
              </a:rPr>
              <a:t>w, x</a:t>
            </a:r>
          </a:p>
        </p:txBody>
      </p:sp>
      <p:pic>
        <p:nvPicPr>
          <p:cNvPr id="7" name="Picture 6">
            <a:extLst>
              <a:ext uri="{FF2B5EF4-FFF2-40B4-BE49-F238E27FC236}">
                <a16:creationId xmlns:a16="http://schemas.microsoft.com/office/drawing/2014/main" id="{6F1DAF36-DD8C-C9B9-2850-974F3574432B}"/>
              </a:ext>
            </a:extLst>
          </p:cNvPr>
          <p:cNvPicPr>
            <a:picLocks noChangeAspect="1"/>
          </p:cNvPicPr>
          <p:nvPr/>
        </p:nvPicPr>
        <p:blipFill rotWithShape="1">
          <a:blip r:embed="rId3"/>
          <a:srcRect l="5643" t="6119" r="1862" b="5270"/>
          <a:stretch/>
        </p:blipFill>
        <p:spPr>
          <a:xfrm>
            <a:off x="642257" y="3275880"/>
            <a:ext cx="6232634" cy="3371912"/>
          </a:xfrm>
          <a:prstGeom prst="rect">
            <a:avLst/>
          </a:prstGeom>
        </p:spPr>
      </p:pic>
      <p:pic>
        <p:nvPicPr>
          <p:cNvPr id="12" name="Picture 11">
            <a:extLst>
              <a:ext uri="{FF2B5EF4-FFF2-40B4-BE49-F238E27FC236}">
                <a16:creationId xmlns:a16="http://schemas.microsoft.com/office/drawing/2014/main" id="{73F58D34-C9BD-500E-F547-CE4054516FEF}"/>
              </a:ext>
            </a:extLst>
          </p:cNvPr>
          <p:cNvPicPr>
            <a:picLocks noChangeAspect="1"/>
          </p:cNvPicPr>
          <p:nvPr/>
        </p:nvPicPr>
        <p:blipFill rotWithShape="1">
          <a:blip r:embed="rId4"/>
          <a:srcRect l="16624" t="15445" r="19601" b="19397"/>
          <a:stretch/>
        </p:blipFill>
        <p:spPr>
          <a:xfrm>
            <a:off x="7157450" y="3318437"/>
            <a:ext cx="2427890" cy="2480443"/>
          </a:xfrm>
          <a:prstGeom prst="rect">
            <a:avLst/>
          </a:prstGeom>
        </p:spPr>
      </p:pic>
      <p:sp>
        <p:nvSpPr>
          <p:cNvPr id="13" name="TextBox 12">
            <a:extLst>
              <a:ext uri="{FF2B5EF4-FFF2-40B4-BE49-F238E27FC236}">
                <a16:creationId xmlns:a16="http://schemas.microsoft.com/office/drawing/2014/main" id="{E27DBD25-C2AD-FB52-0710-CE6917C901C5}"/>
              </a:ext>
            </a:extLst>
          </p:cNvPr>
          <p:cNvSpPr txBox="1"/>
          <p:nvPr/>
        </p:nvSpPr>
        <p:spPr>
          <a:xfrm>
            <a:off x="9144000" y="3061988"/>
            <a:ext cx="2518701" cy="1200329"/>
          </a:xfrm>
          <a:prstGeom prst="rect">
            <a:avLst/>
          </a:prstGeom>
          <a:noFill/>
          <a:ln w="12700">
            <a:solidFill>
              <a:schemeClr val="tx1"/>
            </a:solidFill>
            <a:prstDash val="solid"/>
          </a:ln>
        </p:spPr>
        <p:txBody>
          <a:bodyPr wrap="square" rtlCol="0">
            <a:spAutoFit/>
          </a:bodyPr>
          <a:lstStyle/>
          <a:p>
            <a:pPr algn="ctr"/>
            <a:r>
              <a:rPr lang="en-US" dirty="0">
                <a:solidFill>
                  <a:srgbClr val="C00000"/>
                </a:solidFill>
              </a:rPr>
              <a:t>Analogous structure consisting of graphite components enclosing one another</a:t>
            </a:r>
          </a:p>
        </p:txBody>
      </p:sp>
    </p:spTree>
    <p:extLst>
      <p:ext uri="{BB962C8B-B14F-4D97-AF65-F5344CB8AC3E}">
        <p14:creationId xmlns:p14="http://schemas.microsoft.com/office/powerpoint/2010/main" val="6800835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642257" y="369454"/>
            <a:ext cx="10493830" cy="637309"/>
          </a:xfrm>
        </p:spPr>
        <p:txBody>
          <a:bodyPr>
            <a:normAutofit/>
          </a:bodyPr>
          <a:lstStyle/>
          <a:p>
            <a:r>
              <a:rPr lang="en-GB" sz="3200" dirty="0"/>
              <a:t>Potentiality of calorimeters for use with laser-driven beams</a:t>
            </a:r>
          </a:p>
        </p:txBody>
      </p:sp>
      <p:sp>
        <p:nvSpPr>
          <p:cNvPr id="6" name="Rectangle 5"/>
          <p:cNvSpPr/>
          <p:nvPr/>
        </p:nvSpPr>
        <p:spPr>
          <a:xfrm>
            <a:off x="3048000" y="-17669083"/>
            <a:ext cx="6096000" cy="8956298"/>
          </a:xfrm>
          <a:prstGeom prst="rect">
            <a:avLst/>
          </a:prstGeom>
        </p:spPr>
        <p:txBody>
          <a:bodyPr>
            <a:spAutoFit/>
          </a:bodyPr>
          <a:lstStyle/>
          <a:p>
            <a:r>
              <a:rPr lang="en-GB" sz="800" b="1" dirty="0">
                <a:solidFill>
                  <a:srgbClr val="000000"/>
                </a:solidFill>
                <a:latin typeface="Effra"/>
              </a:rPr>
              <a:t>What happens if I am sick during my pregnancy?</a:t>
            </a:r>
            <a:endParaRPr lang="en-GB" sz="800" dirty="0">
              <a:solidFill>
                <a:srgbClr val="000000"/>
              </a:solidFill>
              <a:latin typeface="Effra"/>
            </a:endParaRPr>
          </a:p>
          <a:p>
            <a:r>
              <a:rPr lang="en-GB" sz="800" dirty="0">
                <a:solidFill>
                  <a:srgbClr val="000000"/>
                </a:solidFill>
                <a:latin typeface="Effra Light"/>
              </a:rPr>
              <a:t>If you are absent from work due to pregnancy related reasons you need to follow the normal process for advising your manager and providing Fit Notes if applicable. If you are absent for pregnancy related reasons within four weeks of your expected week of childbirth, your maternity leave will automatically commence. </a:t>
            </a:r>
          </a:p>
          <a:p>
            <a:r>
              <a:rPr lang="en-GB" sz="800" b="1" dirty="0">
                <a:solidFill>
                  <a:srgbClr val="000000"/>
                </a:solidFill>
                <a:latin typeface="Effra"/>
              </a:rPr>
              <a:t>What is the current rate of Statutory Maternity Pay?</a:t>
            </a:r>
            <a:endParaRPr lang="en-GB" sz="800" dirty="0">
              <a:solidFill>
                <a:srgbClr val="000000"/>
              </a:solidFill>
              <a:latin typeface="Effra"/>
            </a:endParaRPr>
          </a:p>
          <a:p>
            <a:r>
              <a:rPr lang="en-GB" sz="800" dirty="0">
                <a:solidFill>
                  <a:srgbClr val="000000"/>
                </a:solidFill>
                <a:latin typeface="Effra Light"/>
              </a:rPr>
              <a:t>The government sets this annually. You can find out on </a:t>
            </a:r>
            <a:r>
              <a:rPr lang="en-GB" sz="800" dirty="0">
                <a:solidFill>
                  <a:srgbClr val="000000"/>
                </a:solidFill>
                <a:latin typeface="Effra"/>
              </a:rPr>
              <a:t>www.gov.uk </a:t>
            </a:r>
          </a:p>
          <a:p>
            <a:r>
              <a:rPr lang="en-GB" sz="800" b="1" dirty="0">
                <a:solidFill>
                  <a:srgbClr val="000000"/>
                </a:solidFill>
                <a:latin typeface="Effra"/>
              </a:rPr>
              <a:t>I am on a fixed term contract. How does that affect my entitlements?</a:t>
            </a:r>
            <a:endParaRPr lang="en-GB" sz="800" dirty="0">
              <a:solidFill>
                <a:srgbClr val="000000"/>
              </a:solidFill>
              <a:latin typeface="Effra"/>
            </a:endParaRPr>
          </a:p>
          <a:p>
            <a:r>
              <a:rPr lang="en-GB" sz="800" dirty="0">
                <a:solidFill>
                  <a:srgbClr val="000000"/>
                </a:solidFill>
                <a:latin typeface="Effra Light"/>
              </a:rPr>
              <a:t>You will have the same entitlements to pay and leave providing you meet the qualifying criteria. If your fixed term contract ends during your maternity leave and is not renewed, the entitlement to the enhanced University maternity pay will cease but SMP will continue to be paid. </a:t>
            </a:r>
          </a:p>
          <a:p>
            <a:r>
              <a:rPr lang="en-GB" sz="800" b="1" dirty="0">
                <a:solidFill>
                  <a:srgbClr val="000000"/>
                </a:solidFill>
                <a:latin typeface="Effra"/>
              </a:rPr>
              <a:t>How does the University maternity entitlement differ from the statutory one?</a:t>
            </a:r>
            <a:endParaRPr lang="en-GB" sz="800" dirty="0">
              <a:solidFill>
                <a:srgbClr val="000000"/>
              </a:solidFill>
              <a:latin typeface="Effra"/>
            </a:endParaRPr>
          </a:p>
          <a:p>
            <a:r>
              <a:rPr lang="en-GB" sz="800" dirty="0">
                <a:solidFill>
                  <a:srgbClr val="000000"/>
                </a:solidFill>
                <a:latin typeface="Effra Light"/>
              </a:rPr>
              <a:t>The University offers enhanced maternity pay to eligible employees, based on length of service. The current entitlements are set out in the Maternity Policy and in this guidance. </a:t>
            </a:r>
          </a:p>
          <a:p>
            <a:r>
              <a:rPr lang="en-GB" sz="800" b="1" dirty="0">
                <a:solidFill>
                  <a:srgbClr val="000000"/>
                </a:solidFill>
                <a:latin typeface="Effra"/>
              </a:rPr>
              <a:t>What happens if I choose not to return to work after my maternity leave?</a:t>
            </a:r>
            <a:endParaRPr lang="en-GB" sz="800" dirty="0">
              <a:solidFill>
                <a:srgbClr val="000000"/>
              </a:solidFill>
              <a:latin typeface="Effra"/>
            </a:endParaRPr>
          </a:p>
          <a:p>
            <a:r>
              <a:rPr lang="en-GB" sz="800" dirty="0">
                <a:solidFill>
                  <a:srgbClr val="000000"/>
                </a:solidFill>
                <a:latin typeface="Effra Light"/>
              </a:rPr>
              <a:t>If you decide not to return to work, you will need to provide written notice in accordance with your contract of employment. If you have received enhanced University maternity pay but do not return to work for at least three months, you will be required to repay the difference between the enhanced payments and SMP. </a:t>
            </a:r>
          </a:p>
          <a:p>
            <a:r>
              <a:rPr lang="en-GB" sz="800" b="1" dirty="0">
                <a:solidFill>
                  <a:srgbClr val="000000"/>
                </a:solidFill>
                <a:latin typeface="Effra"/>
              </a:rPr>
              <a:t>Do I still accrue holiday while I am on maternity leave?</a:t>
            </a:r>
            <a:endParaRPr lang="en-GB" sz="800" dirty="0">
              <a:solidFill>
                <a:srgbClr val="000000"/>
              </a:solidFill>
              <a:latin typeface="Effra"/>
            </a:endParaRPr>
          </a:p>
          <a:p>
            <a:r>
              <a:rPr lang="en-GB" sz="800" dirty="0">
                <a:solidFill>
                  <a:srgbClr val="000000"/>
                </a:solidFill>
                <a:latin typeface="Effra Light"/>
              </a:rPr>
              <a:t>Yes. Your holiday will still accrue as normal. </a:t>
            </a:r>
          </a:p>
          <a:p>
            <a:r>
              <a:rPr lang="en-GB" sz="800" b="1" dirty="0">
                <a:solidFill>
                  <a:srgbClr val="000000"/>
                </a:solidFill>
                <a:latin typeface="Effra"/>
              </a:rPr>
              <a:t>When can I start my maternity leave?</a:t>
            </a:r>
            <a:endParaRPr lang="en-GB" sz="800" dirty="0">
              <a:solidFill>
                <a:srgbClr val="000000"/>
              </a:solidFill>
              <a:latin typeface="Effra"/>
            </a:endParaRPr>
          </a:p>
          <a:p>
            <a:r>
              <a:rPr lang="en-GB" sz="800" dirty="0">
                <a:solidFill>
                  <a:srgbClr val="000000"/>
                </a:solidFill>
                <a:latin typeface="Effra Light"/>
              </a:rPr>
              <a:t>You can begin your maternity leave on any date after the 11th week before your expected week of childbirth. Your midwife will confirm your expected week of childbirth on the MATB1 form around your 20th week of pregnancy. </a:t>
            </a:r>
          </a:p>
          <a:p>
            <a:r>
              <a:rPr lang="en-GB" sz="800" b="1" dirty="0">
                <a:solidFill>
                  <a:srgbClr val="000000"/>
                </a:solidFill>
                <a:latin typeface="Effra"/>
              </a:rPr>
              <a:t>What happens to my job while I am on leave?</a:t>
            </a:r>
            <a:endParaRPr lang="en-GB" sz="800" dirty="0">
              <a:solidFill>
                <a:srgbClr val="000000"/>
              </a:solidFill>
              <a:latin typeface="Effra"/>
            </a:endParaRPr>
          </a:p>
          <a:p>
            <a:r>
              <a:rPr lang="en-GB" sz="800" dirty="0">
                <a:solidFill>
                  <a:srgbClr val="000000"/>
                </a:solidFill>
                <a:latin typeface="Effra Light"/>
              </a:rPr>
              <a:t>Managers have various options. They may choose to bring in temporary cover or seek to manage the duties via secondments or redistribution of work with other team members. Your manager will discuss this with you. However your job is covered in your absence, you have the right to return to it, or a similar role with comparable terms and conditions. </a:t>
            </a:r>
          </a:p>
          <a:p>
            <a:r>
              <a:rPr lang="en-GB" sz="800" b="1" dirty="0">
                <a:solidFill>
                  <a:srgbClr val="000000"/>
                </a:solidFill>
                <a:latin typeface="Effra"/>
              </a:rPr>
              <a:t>What if I want to change my return date once my leave commences? </a:t>
            </a:r>
            <a:endParaRPr lang="en-GB" sz="800" dirty="0">
              <a:solidFill>
                <a:srgbClr val="000000"/>
              </a:solidFill>
              <a:latin typeface="Effra"/>
            </a:endParaRPr>
          </a:p>
          <a:p>
            <a:r>
              <a:rPr lang="en-GB" sz="800" dirty="0">
                <a:solidFill>
                  <a:srgbClr val="000000"/>
                </a:solidFill>
                <a:latin typeface="Effra Light"/>
              </a:rPr>
              <a:t>We will write to you to confirm the latest date you are expected to return to work after your maternity leave. This will be at the end of the 52nd week. If you want to return sooner than this date then please confirm this in writing, at least 28 days before the date you intend to return to work. If you would like to return later, for example by taking parental additional leave, please notify your manager in writing of your request. </a:t>
            </a:r>
          </a:p>
          <a:p>
            <a:r>
              <a:rPr lang="en-GB" sz="800" b="1" dirty="0">
                <a:solidFill>
                  <a:srgbClr val="000000"/>
                </a:solidFill>
                <a:latin typeface="Effra"/>
              </a:rPr>
              <a:t>I gave a date that I would like to start my maternity leave, but now I want to change it. Can I do that?</a:t>
            </a:r>
            <a:endParaRPr lang="en-GB" sz="800" dirty="0">
              <a:solidFill>
                <a:srgbClr val="000000"/>
              </a:solidFill>
              <a:latin typeface="Effra"/>
            </a:endParaRPr>
          </a:p>
          <a:p>
            <a:r>
              <a:rPr lang="en-GB" sz="800" dirty="0">
                <a:solidFill>
                  <a:srgbClr val="000000"/>
                </a:solidFill>
                <a:latin typeface="Effra Light"/>
              </a:rPr>
              <a:t>Yes. You are required to tell us in writing at least 28 days prior to the new date. </a:t>
            </a:r>
          </a:p>
          <a:p>
            <a:r>
              <a:rPr lang="en-GB" sz="800" b="1" dirty="0">
                <a:solidFill>
                  <a:srgbClr val="000000"/>
                </a:solidFill>
                <a:latin typeface="Effra"/>
              </a:rPr>
              <a:t>Can I return to work on a phased basis?</a:t>
            </a:r>
            <a:endParaRPr lang="en-GB" sz="800" dirty="0">
              <a:solidFill>
                <a:srgbClr val="000000"/>
              </a:solidFill>
              <a:latin typeface="Effra"/>
            </a:endParaRPr>
          </a:p>
          <a:p>
            <a:r>
              <a:rPr lang="en-GB" sz="800" dirty="0">
                <a:solidFill>
                  <a:srgbClr val="000000"/>
                </a:solidFill>
                <a:latin typeface="Effra Light"/>
              </a:rPr>
              <a:t>This may be possible depending on operational requirements. Please discuss this with your manager. </a:t>
            </a:r>
          </a:p>
          <a:p>
            <a:r>
              <a:rPr lang="en-GB" sz="800" b="1" dirty="0">
                <a:solidFill>
                  <a:srgbClr val="000000"/>
                </a:solidFill>
                <a:latin typeface="Effra"/>
              </a:rPr>
              <a:t>What happens to my maternity leave if my baby is born early?</a:t>
            </a:r>
            <a:endParaRPr lang="en-GB" sz="800" dirty="0">
              <a:solidFill>
                <a:srgbClr val="000000"/>
              </a:solidFill>
              <a:latin typeface="Effra"/>
            </a:endParaRPr>
          </a:p>
          <a:p>
            <a:r>
              <a:rPr lang="en-GB" sz="800" dirty="0">
                <a:solidFill>
                  <a:srgbClr val="000000"/>
                </a:solidFill>
                <a:latin typeface="Effra Light"/>
              </a:rPr>
              <a:t>Maternity leave is triggered by childbirth. If your baby is born early your maternity leave will therefore start immediately. </a:t>
            </a:r>
          </a:p>
          <a:p>
            <a:r>
              <a:rPr lang="en-GB" sz="800" b="1" dirty="0">
                <a:solidFill>
                  <a:srgbClr val="000000"/>
                </a:solidFill>
                <a:latin typeface="Effra"/>
              </a:rPr>
              <a:t>When I return to work, I want to change my hours of work. What do I need to do?</a:t>
            </a:r>
            <a:endParaRPr lang="en-GB" sz="800" dirty="0">
              <a:solidFill>
                <a:srgbClr val="000000"/>
              </a:solidFill>
              <a:latin typeface="Effra"/>
            </a:endParaRPr>
          </a:p>
          <a:p>
            <a:r>
              <a:rPr lang="en-GB" sz="800" dirty="0">
                <a:solidFill>
                  <a:srgbClr val="000000"/>
                </a:solidFill>
                <a:latin typeface="Effra Light"/>
              </a:rPr>
              <a:t>You can make a flexible working request prior to your return to work under our Flexible Working Policy. You can discuss your plans with your manager at any time. See </a:t>
            </a:r>
            <a:r>
              <a:rPr lang="en-GB" sz="800" dirty="0">
                <a:solidFill>
                  <a:srgbClr val="000000"/>
                </a:solidFill>
                <a:latin typeface="Effra"/>
              </a:rPr>
              <a:t>http://documents.manchester.ac.uk/DocuInfo.aspx?DocID=9</a:t>
            </a:r>
          </a:p>
          <a:p>
            <a:r>
              <a:rPr lang="en-GB" sz="800" b="1" dirty="0">
                <a:solidFill>
                  <a:srgbClr val="000000"/>
                </a:solidFill>
                <a:latin typeface="Effra"/>
              </a:rPr>
              <a:t>Can I take holiday during my maternity leave?</a:t>
            </a:r>
            <a:endParaRPr lang="en-GB" sz="800" dirty="0">
              <a:solidFill>
                <a:srgbClr val="000000"/>
              </a:solidFill>
              <a:latin typeface="Effra"/>
            </a:endParaRPr>
          </a:p>
          <a:p>
            <a:r>
              <a:rPr lang="en-GB" sz="800" dirty="0">
                <a:solidFill>
                  <a:srgbClr val="000000"/>
                </a:solidFill>
                <a:latin typeface="Effra Light"/>
              </a:rPr>
              <a:t>All holiday must be taken outside of the maternity leave period. It is not possible to be on maternity leave and holiday at the same time. Holiday can be taken immediately before or after maternity leave. </a:t>
            </a:r>
          </a:p>
          <a:p>
            <a:r>
              <a:rPr lang="en-GB" sz="800" b="1" dirty="0">
                <a:solidFill>
                  <a:srgbClr val="000000"/>
                </a:solidFill>
                <a:latin typeface="Effra"/>
              </a:rPr>
              <a:t>Can I carry holiday forward into next year?</a:t>
            </a:r>
            <a:endParaRPr lang="en-GB" sz="800" dirty="0">
              <a:solidFill>
                <a:srgbClr val="000000"/>
              </a:solidFill>
              <a:latin typeface="Effra"/>
            </a:endParaRPr>
          </a:p>
          <a:p>
            <a:r>
              <a:rPr lang="en-GB" sz="800" dirty="0">
                <a:solidFill>
                  <a:srgbClr val="000000"/>
                </a:solidFill>
                <a:latin typeface="Effra Light"/>
              </a:rPr>
              <a:t>In most cases there should be sufficient time leading up to the leave period to effectively plan the use of holiday in advance of the maternity leave period. The University allows up to one week’s holiday to be carried over into the next holiday year. </a:t>
            </a:r>
          </a:p>
          <a:p>
            <a:r>
              <a:rPr lang="en-GB" sz="800" b="1" dirty="0">
                <a:solidFill>
                  <a:srgbClr val="000000"/>
                </a:solidFill>
                <a:latin typeface="Effra"/>
              </a:rPr>
              <a:t>What happens to my pension contributions when I am on maternity leave?</a:t>
            </a:r>
            <a:endParaRPr lang="en-GB" sz="800" dirty="0">
              <a:solidFill>
                <a:srgbClr val="000000"/>
              </a:solidFill>
              <a:latin typeface="Effra"/>
            </a:endParaRPr>
          </a:p>
          <a:p>
            <a:r>
              <a:rPr lang="en-GB" sz="800" dirty="0">
                <a:solidFill>
                  <a:srgbClr val="000000"/>
                </a:solidFill>
                <a:latin typeface="Effra Light"/>
              </a:rPr>
              <a:t>There are different rules for different pension schemes. For more information please contact your scheme provider or a member of the pensions team who will be able to provide more information </a:t>
            </a:r>
          </a:p>
          <a:p>
            <a:r>
              <a:rPr lang="en-GB" sz="800" b="1" dirty="0">
                <a:solidFill>
                  <a:srgbClr val="000000"/>
                </a:solidFill>
                <a:latin typeface="Effra"/>
              </a:rPr>
              <a:t>Can my manager ask me to come into work during my maternity leave? If so, do I have to agree? </a:t>
            </a:r>
            <a:endParaRPr lang="en-GB" sz="800" dirty="0">
              <a:solidFill>
                <a:srgbClr val="000000"/>
              </a:solidFill>
              <a:latin typeface="Effra"/>
            </a:endParaRPr>
          </a:p>
          <a:p>
            <a:r>
              <a:rPr lang="en-GB" sz="800" dirty="0">
                <a:solidFill>
                  <a:srgbClr val="000000"/>
                </a:solidFill>
                <a:latin typeface="Effra Light"/>
              </a:rPr>
              <a:t>The University, as an employer, is allowed to make reasonable contact with employees whilst they are on maternity leave. You are not obliged to do any work or attend any work related events during maternity leave, however if you and your manager both agree, then you can work up to a total of 10 days during your leave. These are called ‘Keeping in Touch’ days. </a:t>
            </a:r>
          </a:p>
          <a:p>
            <a:r>
              <a:rPr lang="en-GB" sz="800" b="1" dirty="0">
                <a:solidFill>
                  <a:srgbClr val="000000"/>
                </a:solidFill>
                <a:latin typeface="Effra"/>
              </a:rPr>
              <a:t>Do I have to agree in advance if I want to come to work for a Keeping in Touch Day? </a:t>
            </a:r>
            <a:endParaRPr lang="en-GB" sz="800" dirty="0">
              <a:solidFill>
                <a:srgbClr val="000000"/>
              </a:solidFill>
              <a:latin typeface="Effra"/>
            </a:endParaRPr>
          </a:p>
          <a:p>
            <a:r>
              <a:rPr lang="en-GB" sz="800" dirty="0">
                <a:solidFill>
                  <a:srgbClr val="000000"/>
                </a:solidFill>
                <a:latin typeface="Effra Light"/>
              </a:rPr>
              <a:t>Yes, you and your manager should agree in advance when you are going to attend work for one of your Keeping in Touch Days to allow both parties to make any necessary arrangements. </a:t>
            </a:r>
          </a:p>
          <a:p>
            <a:r>
              <a:rPr lang="en-GB" sz="800" b="1" dirty="0">
                <a:solidFill>
                  <a:srgbClr val="000000"/>
                </a:solidFill>
                <a:latin typeface="Effra"/>
              </a:rPr>
              <a:t>If I attend work for half a day or less, is this classed as one of my Keeping in Touch Days? </a:t>
            </a:r>
            <a:endParaRPr lang="en-GB" sz="800" dirty="0">
              <a:solidFill>
                <a:srgbClr val="000000"/>
              </a:solidFill>
              <a:latin typeface="Effra"/>
            </a:endParaRPr>
          </a:p>
          <a:p>
            <a:r>
              <a:rPr lang="en-GB" sz="800" dirty="0">
                <a:solidFill>
                  <a:srgbClr val="000000"/>
                </a:solidFill>
                <a:latin typeface="Effra Light"/>
              </a:rPr>
              <a:t>Yes, as soon as you start work, even if it is for only a few hours, this is counted as one of your 10 KIT days. The number of hours that you attend work can be up to the maximum of the full time equivalent. </a:t>
            </a:r>
          </a:p>
          <a:p>
            <a:r>
              <a:rPr lang="en-GB" sz="800" b="1" dirty="0">
                <a:solidFill>
                  <a:srgbClr val="000000"/>
                </a:solidFill>
                <a:latin typeface="Effra"/>
              </a:rPr>
              <a:t>Will I be placed at a disadvantage on my return if I don’t come into work prior to the end of my maternity leave? </a:t>
            </a:r>
            <a:endParaRPr lang="en-GB" sz="800" dirty="0">
              <a:solidFill>
                <a:srgbClr val="000000"/>
              </a:solidFill>
              <a:latin typeface="Effra"/>
            </a:endParaRPr>
          </a:p>
          <a:p>
            <a:r>
              <a:rPr lang="en-GB" sz="800" dirty="0">
                <a:solidFill>
                  <a:srgbClr val="000000"/>
                </a:solidFill>
                <a:latin typeface="Effra Light"/>
              </a:rPr>
              <a:t>Employees are encouraged to make use of KIT days as a positive way to keep in contact with developments in their workplace. As work during maternity leave may only take place with the agreement of both parties, you will not be at any disadvantage regarding the options you choose about KIT days. </a:t>
            </a:r>
          </a:p>
          <a:p>
            <a:r>
              <a:rPr lang="en-GB" sz="800" b="1" dirty="0">
                <a:solidFill>
                  <a:srgbClr val="000000"/>
                </a:solidFill>
                <a:latin typeface="Effra"/>
              </a:rPr>
              <a:t>I have been asked to be an external examiner for another University; can I use a Keeping in Touch Day to undertake this work? </a:t>
            </a:r>
            <a:endParaRPr lang="en-GB" sz="800" dirty="0">
              <a:solidFill>
                <a:srgbClr val="000000"/>
              </a:solidFill>
              <a:latin typeface="Effra"/>
            </a:endParaRPr>
          </a:p>
          <a:p>
            <a:r>
              <a:rPr lang="en-GB" sz="800" dirty="0">
                <a:solidFill>
                  <a:srgbClr val="000000"/>
                </a:solidFill>
                <a:latin typeface="Effra Light"/>
              </a:rPr>
              <a:t>No, because this is paid work for another employer and will therefore impact upon your maternity arrangements. </a:t>
            </a:r>
          </a:p>
          <a:p>
            <a:r>
              <a:rPr lang="en-GB" sz="800" b="1" dirty="0">
                <a:solidFill>
                  <a:srgbClr val="000000"/>
                </a:solidFill>
                <a:latin typeface="Effra"/>
              </a:rPr>
              <a:t>What type of work will I be expected to undertake whilst in work on a Keeping in Touch Day? </a:t>
            </a:r>
            <a:endParaRPr lang="en-GB" sz="800" dirty="0">
              <a:solidFill>
                <a:srgbClr val="000000"/>
              </a:solidFill>
              <a:latin typeface="Effra"/>
            </a:endParaRPr>
          </a:p>
          <a:p>
            <a:r>
              <a:rPr lang="en-GB" sz="800" dirty="0">
                <a:solidFill>
                  <a:srgbClr val="000000"/>
                </a:solidFill>
                <a:latin typeface="Effra Light"/>
              </a:rPr>
              <a:t>The purpose of these days is to allow you to be kept informed and up to date on developments within your own workplace or within the University. This may include attending a conference, undertaking training or a team event.</a:t>
            </a:r>
          </a:p>
          <a:p>
            <a:r>
              <a:rPr lang="en-GB" sz="800" b="1" dirty="0">
                <a:solidFill>
                  <a:srgbClr val="000000"/>
                </a:solidFill>
                <a:latin typeface="Effra"/>
              </a:rPr>
              <a:t>How else can I keep in touch during my maternity leave?</a:t>
            </a:r>
            <a:endParaRPr lang="en-GB" sz="800" dirty="0">
              <a:solidFill>
                <a:srgbClr val="000000"/>
              </a:solidFill>
              <a:latin typeface="Effra"/>
            </a:endParaRPr>
          </a:p>
          <a:p>
            <a:r>
              <a:rPr lang="en-GB" sz="800" dirty="0">
                <a:solidFill>
                  <a:srgbClr val="000000"/>
                </a:solidFill>
                <a:latin typeface="Effra Light"/>
              </a:rPr>
              <a:t>The University encourages managers and employees to discuss this prior to the start of maternity leave. Ultimately, it is up to you how you want to be updated about work matters. Some employees want a regular update, others would prefer no contact at all. </a:t>
            </a:r>
            <a:endParaRPr lang="en-GB" sz="800" dirty="0"/>
          </a:p>
        </p:txBody>
      </p:sp>
      <p:sp>
        <p:nvSpPr>
          <p:cNvPr id="23" name="TextBox 22">
            <a:extLst>
              <a:ext uri="{FF2B5EF4-FFF2-40B4-BE49-F238E27FC236}">
                <a16:creationId xmlns:a16="http://schemas.microsoft.com/office/drawing/2014/main" id="{794846DA-F8AA-B74E-88BE-C9292324BF9D}"/>
              </a:ext>
            </a:extLst>
          </p:cNvPr>
          <p:cNvSpPr txBox="1"/>
          <p:nvPr/>
        </p:nvSpPr>
        <p:spPr>
          <a:xfrm>
            <a:off x="642257" y="1312480"/>
            <a:ext cx="11213412" cy="4401205"/>
          </a:xfrm>
          <a:prstGeom prst="rect">
            <a:avLst/>
          </a:prstGeom>
          <a:noFill/>
        </p:spPr>
        <p:txBody>
          <a:bodyPr wrap="square" rtlCol="0">
            <a:spAutoFit/>
          </a:bodyPr>
          <a:lstStyle/>
          <a:p>
            <a:r>
              <a:rPr lang="en-US" sz="2200" dirty="0"/>
              <a:t>Provide instant readout </a:t>
            </a:r>
          </a:p>
          <a:p>
            <a:endParaRPr lang="en-US" sz="2200" dirty="0"/>
          </a:p>
          <a:p>
            <a:r>
              <a:rPr lang="en-US" sz="2200" dirty="0"/>
              <a:t>Dose-rate independent </a:t>
            </a:r>
          </a:p>
          <a:p>
            <a:endParaRPr lang="en-US" sz="2200" dirty="0"/>
          </a:p>
          <a:p>
            <a:r>
              <a:rPr lang="en-US" sz="2200" dirty="0"/>
              <a:t>Measure the absorbed dose from first principles</a:t>
            </a:r>
          </a:p>
          <a:p>
            <a:endParaRPr lang="en-US" sz="2200" dirty="0"/>
          </a:p>
          <a:p>
            <a:r>
              <a:rPr lang="en-US" sz="2200" dirty="0"/>
              <a:t>Have already been applied for use with UHDR electron beams </a:t>
            </a:r>
          </a:p>
          <a:p>
            <a:endParaRPr lang="en-US" sz="2200" dirty="0"/>
          </a:p>
          <a:p>
            <a:r>
              <a:rPr lang="en-US" sz="2200" dirty="0"/>
              <a:t>Well established use with conventional RF beams (NPL pioneer in this area)</a:t>
            </a:r>
          </a:p>
          <a:p>
            <a:endParaRPr lang="en-US" sz="2200" dirty="0"/>
          </a:p>
          <a:p>
            <a:r>
              <a:rPr lang="en-US" sz="2200" dirty="0"/>
              <a:t>However, application to laser-driven beams not trivial …</a:t>
            </a:r>
          </a:p>
          <a:p>
            <a:pPr lvl="1"/>
            <a:r>
              <a:rPr lang="en-US" sz="2000" b="1" dirty="0"/>
              <a:t>Near instantaneous deliveries, harsh experimental environment, inhomogeneous dose depositions </a:t>
            </a:r>
          </a:p>
          <a:p>
            <a:r>
              <a:rPr lang="en-US" dirty="0"/>
              <a:t> </a:t>
            </a:r>
            <a:endParaRPr lang="en-US" sz="2000" b="1" dirty="0"/>
          </a:p>
        </p:txBody>
      </p:sp>
    </p:spTree>
    <p:extLst>
      <p:ext uri="{BB962C8B-B14F-4D97-AF65-F5344CB8AC3E}">
        <p14:creationId xmlns:p14="http://schemas.microsoft.com/office/powerpoint/2010/main" val="642560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642256" y="369454"/>
            <a:ext cx="11010047" cy="637309"/>
          </a:xfrm>
        </p:spPr>
        <p:txBody>
          <a:bodyPr>
            <a:normAutofit/>
          </a:bodyPr>
          <a:lstStyle/>
          <a:p>
            <a:r>
              <a:rPr lang="en-GB" sz="3200" dirty="0"/>
              <a:t>Refurbishment of the NPL small portable graphite calorimeter</a:t>
            </a:r>
          </a:p>
        </p:txBody>
      </p:sp>
      <p:sp>
        <p:nvSpPr>
          <p:cNvPr id="6" name="Rectangle 5"/>
          <p:cNvSpPr/>
          <p:nvPr/>
        </p:nvSpPr>
        <p:spPr>
          <a:xfrm>
            <a:off x="3048000" y="-17669083"/>
            <a:ext cx="6096000" cy="8956298"/>
          </a:xfrm>
          <a:prstGeom prst="rect">
            <a:avLst/>
          </a:prstGeom>
        </p:spPr>
        <p:txBody>
          <a:bodyPr>
            <a:spAutoFit/>
          </a:bodyPr>
          <a:lstStyle/>
          <a:p>
            <a:r>
              <a:rPr lang="en-GB" sz="800" b="1" dirty="0">
                <a:solidFill>
                  <a:srgbClr val="000000"/>
                </a:solidFill>
                <a:latin typeface="Effra"/>
              </a:rPr>
              <a:t>What happens if I am sick during my pregnancy?</a:t>
            </a:r>
            <a:endParaRPr lang="en-GB" sz="800" dirty="0">
              <a:solidFill>
                <a:srgbClr val="000000"/>
              </a:solidFill>
              <a:latin typeface="Effra"/>
            </a:endParaRPr>
          </a:p>
          <a:p>
            <a:r>
              <a:rPr lang="en-GB" sz="800" dirty="0">
                <a:solidFill>
                  <a:srgbClr val="000000"/>
                </a:solidFill>
                <a:latin typeface="Effra Light"/>
              </a:rPr>
              <a:t>If you are absent from work due to pregnancy related reasons you need to follow the normal process for advising your manager and providing Fit Notes if applicable. If you are absent for pregnancy related reasons within four weeks of your expected week of childbirth, your maternity leave will automatically commence. </a:t>
            </a:r>
          </a:p>
          <a:p>
            <a:r>
              <a:rPr lang="en-GB" sz="800" b="1" dirty="0">
                <a:solidFill>
                  <a:srgbClr val="000000"/>
                </a:solidFill>
                <a:latin typeface="Effra"/>
              </a:rPr>
              <a:t>What is the current rate of Statutory Maternity Pay?</a:t>
            </a:r>
            <a:endParaRPr lang="en-GB" sz="800" dirty="0">
              <a:solidFill>
                <a:srgbClr val="000000"/>
              </a:solidFill>
              <a:latin typeface="Effra"/>
            </a:endParaRPr>
          </a:p>
          <a:p>
            <a:r>
              <a:rPr lang="en-GB" sz="800" dirty="0">
                <a:solidFill>
                  <a:srgbClr val="000000"/>
                </a:solidFill>
                <a:latin typeface="Effra Light"/>
              </a:rPr>
              <a:t>The government sets this annually. You can find out on </a:t>
            </a:r>
            <a:r>
              <a:rPr lang="en-GB" sz="800" dirty="0">
                <a:solidFill>
                  <a:srgbClr val="000000"/>
                </a:solidFill>
                <a:latin typeface="Effra"/>
              </a:rPr>
              <a:t>www.gov.uk </a:t>
            </a:r>
          </a:p>
          <a:p>
            <a:r>
              <a:rPr lang="en-GB" sz="800" b="1" dirty="0">
                <a:solidFill>
                  <a:srgbClr val="000000"/>
                </a:solidFill>
                <a:latin typeface="Effra"/>
              </a:rPr>
              <a:t>I am on a fixed term contract. How does that affect my entitlements?</a:t>
            </a:r>
            <a:endParaRPr lang="en-GB" sz="800" dirty="0">
              <a:solidFill>
                <a:srgbClr val="000000"/>
              </a:solidFill>
              <a:latin typeface="Effra"/>
            </a:endParaRPr>
          </a:p>
          <a:p>
            <a:r>
              <a:rPr lang="en-GB" sz="800" dirty="0">
                <a:solidFill>
                  <a:srgbClr val="000000"/>
                </a:solidFill>
                <a:latin typeface="Effra Light"/>
              </a:rPr>
              <a:t>You will have the same entitlements to pay and leave providing you meet the qualifying criteria. If your fixed term contract ends during your maternity leave and is not renewed, the entitlement to the enhanced University maternity pay will cease but SMP will continue to be paid. </a:t>
            </a:r>
          </a:p>
          <a:p>
            <a:r>
              <a:rPr lang="en-GB" sz="800" b="1" dirty="0">
                <a:solidFill>
                  <a:srgbClr val="000000"/>
                </a:solidFill>
                <a:latin typeface="Effra"/>
              </a:rPr>
              <a:t>How does the University maternity entitlement differ from the statutory one?</a:t>
            </a:r>
            <a:endParaRPr lang="en-GB" sz="800" dirty="0">
              <a:solidFill>
                <a:srgbClr val="000000"/>
              </a:solidFill>
              <a:latin typeface="Effra"/>
            </a:endParaRPr>
          </a:p>
          <a:p>
            <a:r>
              <a:rPr lang="en-GB" sz="800" dirty="0">
                <a:solidFill>
                  <a:srgbClr val="000000"/>
                </a:solidFill>
                <a:latin typeface="Effra Light"/>
              </a:rPr>
              <a:t>The University offers enhanced maternity pay to eligible employees, based on length of service. The current entitlements are set out in the Maternity Policy and in this guidance. </a:t>
            </a:r>
          </a:p>
          <a:p>
            <a:r>
              <a:rPr lang="en-GB" sz="800" b="1" dirty="0">
                <a:solidFill>
                  <a:srgbClr val="000000"/>
                </a:solidFill>
                <a:latin typeface="Effra"/>
              </a:rPr>
              <a:t>What happens if I choose not to return to work after my maternity leave?</a:t>
            </a:r>
            <a:endParaRPr lang="en-GB" sz="800" dirty="0">
              <a:solidFill>
                <a:srgbClr val="000000"/>
              </a:solidFill>
              <a:latin typeface="Effra"/>
            </a:endParaRPr>
          </a:p>
          <a:p>
            <a:r>
              <a:rPr lang="en-GB" sz="800" dirty="0">
                <a:solidFill>
                  <a:srgbClr val="000000"/>
                </a:solidFill>
                <a:latin typeface="Effra Light"/>
              </a:rPr>
              <a:t>If you decide not to return to work, you will need to provide written notice in accordance with your contract of employment. If you have received enhanced University maternity pay but do not return to work for at least three months, you will be required to repay the difference between the enhanced payments and SMP. </a:t>
            </a:r>
          </a:p>
          <a:p>
            <a:r>
              <a:rPr lang="en-GB" sz="800" b="1" dirty="0">
                <a:solidFill>
                  <a:srgbClr val="000000"/>
                </a:solidFill>
                <a:latin typeface="Effra"/>
              </a:rPr>
              <a:t>Do I still accrue holiday while I am on maternity leave?</a:t>
            </a:r>
            <a:endParaRPr lang="en-GB" sz="800" dirty="0">
              <a:solidFill>
                <a:srgbClr val="000000"/>
              </a:solidFill>
              <a:latin typeface="Effra"/>
            </a:endParaRPr>
          </a:p>
          <a:p>
            <a:r>
              <a:rPr lang="en-GB" sz="800" dirty="0">
                <a:solidFill>
                  <a:srgbClr val="000000"/>
                </a:solidFill>
                <a:latin typeface="Effra Light"/>
              </a:rPr>
              <a:t>Yes. Your holiday will still accrue as normal. </a:t>
            </a:r>
          </a:p>
          <a:p>
            <a:r>
              <a:rPr lang="en-GB" sz="800" b="1" dirty="0">
                <a:solidFill>
                  <a:srgbClr val="000000"/>
                </a:solidFill>
                <a:latin typeface="Effra"/>
              </a:rPr>
              <a:t>When can I start my maternity leave?</a:t>
            </a:r>
            <a:endParaRPr lang="en-GB" sz="800" dirty="0">
              <a:solidFill>
                <a:srgbClr val="000000"/>
              </a:solidFill>
              <a:latin typeface="Effra"/>
            </a:endParaRPr>
          </a:p>
          <a:p>
            <a:r>
              <a:rPr lang="en-GB" sz="800" dirty="0">
                <a:solidFill>
                  <a:srgbClr val="000000"/>
                </a:solidFill>
                <a:latin typeface="Effra Light"/>
              </a:rPr>
              <a:t>You can begin your maternity leave on any date after the 11th week before your expected week of childbirth. Your midwife will confirm your expected week of childbirth on the MATB1 form around your 20th week of pregnancy. </a:t>
            </a:r>
          </a:p>
          <a:p>
            <a:r>
              <a:rPr lang="en-GB" sz="800" b="1" dirty="0">
                <a:solidFill>
                  <a:srgbClr val="000000"/>
                </a:solidFill>
                <a:latin typeface="Effra"/>
              </a:rPr>
              <a:t>What happens to my job while I am on leave?</a:t>
            </a:r>
            <a:endParaRPr lang="en-GB" sz="800" dirty="0">
              <a:solidFill>
                <a:srgbClr val="000000"/>
              </a:solidFill>
              <a:latin typeface="Effra"/>
            </a:endParaRPr>
          </a:p>
          <a:p>
            <a:r>
              <a:rPr lang="en-GB" sz="800" dirty="0">
                <a:solidFill>
                  <a:srgbClr val="000000"/>
                </a:solidFill>
                <a:latin typeface="Effra Light"/>
              </a:rPr>
              <a:t>Managers have various options. They may choose to bring in temporary cover or seek to manage the duties via secondments or redistribution of work with other team members. Your manager will discuss this with you. However your job is covered in your absence, you have the right to return to it, or a similar role with comparable terms and conditions. </a:t>
            </a:r>
          </a:p>
          <a:p>
            <a:r>
              <a:rPr lang="en-GB" sz="800" b="1" dirty="0">
                <a:solidFill>
                  <a:srgbClr val="000000"/>
                </a:solidFill>
                <a:latin typeface="Effra"/>
              </a:rPr>
              <a:t>What if I want to change my return date once my leave commences? </a:t>
            </a:r>
            <a:endParaRPr lang="en-GB" sz="800" dirty="0">
              <a:solidFill>
                <a:srgbClr val="000000"/>
              </a:solidFill>
              <a:latin typeface="Effra"/>
            </a:endParaRPr>
          </a:p>
          <a:p>
            <a:r>
              <a:rPr lang="en-GB" sz="800" dirty="0">
                <a:solidFill>
                  <a:srgbClr val="000000"/>
                </a:solidFill>
                <a:latin typeface="Effra Light"/>
              </a:rPr>
              <a:t>We will write to you to confirm the latest date you are expected to return to work after your maternity leave. This will be at the end of the 52nd week. If you want to return sooner than this date then please confirm this in writing, at least 28 days before the date you intend to return to work. If you would like to return later, for example by taking parental additional leave, please notify your manager in writing of your request. </a:t>
            </a:r>
          </a:p>
          <a:p>
            <a:r>
              <a:rPr lang="en-GB" sz="800" b="1" dirty="0">
                <a:solidFill>
                  <a:srgbClr val="000000"/>
                </a:solidFill>
                <a:latin typeface="Effra"/>
              </a:rPr>
              <a:t>I gave a date that I would like to start my maternity leave, but now I want to change it. Can I do that?</a:t>
            </a:r>
            <a:endParaRPr lang="en-GB" sz="800" dirty="0">
              <a:solidFill>
                <a:srgbClr val="000000"/>
              </a:solidFill>
              <a:latin typeface="Effra"/>
            </a:endParaRPr>
          </a:p>
          <a:p>
            <a:r>
              <a:rPr lang="en-GB" sz="800" dirty="0">
                <a:solidFill>
                  <a:srgbClr val="000000"/>
                </a:solidFill>
                <a:latin typeface="Effra Light"/>
              </a:rPr>
              <a:t>Yes. You are required to tell us in writing at least 28 days prior to the new date. </a:t>
            </a:r>
          </a:p>
          <a:p>
            <a:r>
              <a:rPr lang="en-GB" sz="800" b="1" dirty="0">
                <a:solidFill>
                  <a:srgbClr val="000000"/>
                </a:solidFill>
                <a:latin typeface="Effra"/>
              </a:rPr>
              <a:t>Can I return to work on a phased basis?</a:t>
            </a:r>
            <a:endParaRPr lang="en-GB" sz="800" dirty="0">
              <a:solidFill>
                <a:srgbClr val="000000"/>
              </a:solidFill>
              <a:latin typeface="Effra"/>
            </a:endParaRPr>
          </a:p>
          <a:p>
            <a:r>
              <a:rPr lang="en-GB" sz="800" dirty="0">
                <a:solidFill>
                  <a:srgbClr val="000000"/>
                </a:solidFill>
                <a:latin typeface="Effra Light"/>
              </a:rPr>
              <a:t>This may be possible depending on operational requirements. Please discuss this with your manager. </a:t>
            </a:r>
          </a:p>
          <a:p>
            <a:r>
              <a:rPr lang="en-GB" sz="800" b="1" dirty="0">
                <a:solidFill>
                  <a:srgbClr val="000000"/>
                </a:solidFill>
                <a:latin typeface="Effra"/>
              </a:rPr>
              <a:t>What happens to my maternity leave if my baby is born early?</a:t>
            </a:r>
            <a:endParaRPr lang="en-GB" sz="800" dirty="0">
              <a:solidFill>
                <a:srgbClr val="000000"/>
              </a:solidFill>
              <a:latin typeface="Effra"/>
            </a:endParaRPr>
          </a:p>
          <a:p>
            <a:r>
              <a:rPr lang="en-GB" sz="800" dirty="0">
                <a:solidFill>
                  <a:srgbClr val="000000"/>
                </a:solidFill>
                <a:latin typeface="Effra Light"/>
              </a:rPr>
              <a:t>Maternity leave is triggered by childbirth. If your baby is born early your maternity leave will therefore start immediately. </a:t>
            </a:r>
          </a:p>
          <a:p>
            <a:r>
              <a:rPr lang="en-GB" sz="800" b="1" dirty="0">
                <a:solidFill>
                  <a:srgbClr val="000000"/>
                </a:solidFill>
                <a:latin typeface="Effra"/>
              </a:rPr>
              <a:t>When I return to work, I want to change my hours of work. What do I need to do?</a:t>
            </a:r>
            <a:endParaRPr lang="en-GB" sz="800" dirty="0">
              <a:solidFill>
                <a:srgbClr val="000000"/>
              </a:solidFill>
              <a:latin typeface="Effra"/>
            </a:endParaRPr>
          </a:p>
          <a:p>
            <a:r>
              <a:rPr lang="en-GB" sz="800" dirty="0">
                <a:solidFill>
                  <a:srgbClr val="000000"/>
                </a:solidFill>
                <a:latin typeface="Effra Light"/>
              </a:rPr>
              <a:t>You can make a flexible working request prior to your return to work under our Flexible Working Policy. You can discuss your plans with your manager at any time. See </a:t>
            </a:r>
            <a:r>
              <a:rPr lang="en-GB" sz="800" dirty="0">
                <a:solidFill>
                  <a:srgbClr val="000000"/>
                </a:solidFill>
                <a:latin typeface="Effra"/>
              </a:rPr>
              <a:t>http://documents.manchester.ac.uk/DocuInfo.aspx?DocID=9</a:t>
            </a:r>
          </a:p>
          <a:p>
            <a:r>
              <a:rPr lang="en-GB" sz="800" b="1" dirty="0">
                <a:solidFill>
                  <a:srgbClr val="000000"/>
                </a:solidFill>
                <a:latin typeface="Effra"/>
              </a:rPr>
              <a:t>Can I take holiday during my maternity leave?</a:t>
            </a:r>
            <a:endParaRPr lang="en-GB" sz="800" dirty="0">
              <a:solidFill>
                <a:srgbClr val="000000"/>
              </a:solidFill>
              <a:latin typeface="Effra"/>
            </a:endParaRPr>
          </a:p>
          <a:p>
            <a:r>
              <a:rPr lang="en-GB" sz="800" dirty="0">
                <a:solidFill>
                  <a:srgbClr val="000000"/>
                </a:solidFill>
                <a:latin typeface="Effra Light"/>
              </a:rPr>
              <a:t>All holiday must be taken outside of the maternity leave period. It is not possible to be on maternity leave and holiday at the same time. Holiday can be taken immediately before or after maternity leave. </a:t>
            </a:r>
          </a:p>
          <a:p>
            <a:r>
              <a:rPr lang="en-GB" sz="800" b="1" dirty="0">
                <a:solidFill>
                  <a:srgbClr val="000000"/>
                </a:solidFill>
                <a:latin typeface="Effra"/>
              </a:rPr>
              <a:t>Can I carry holiday forward into next year?</a:t>
            </a:r>
            <a:endParaRPr lang="en-GB" sz="800" dirty="0">
              <a:solidFill>
                <a:srgbClr val="000000"/>
              </a:solidFill>
              <a:latin typeface="Effra"/>
            </a:endParaRPr>
          </a:p>
          <a:p>
            <a:r>
              <a:rPr lang="en-GB" sz="800" dirty="0">
                <a:solidFill>
                  <a:srgbClr val="000000"/>
                </a:solidFill>
                <a:latin typeface="Effra Light"/>
              </a:rPr>
              <a:t>In most cases there should be sufficient time leading up to the leave period to effectively plan the use of holiday in advance of the maternity leave period. The University allows up to one week’s holiday to be carried over into the next holiday year. </a:t>
            </a:r>
          </a:p>
          <a:p>
            <a:r>
              <a:rPr lang="en-GB" sz="800" b="1" dirty="0">
                <a:solidFill>
                  <a:srgbClr val="000000"/>
                </a:solidFill>
                <a:latin typeface="Effra"/>
              </a:rPr>
              <a:t>What happens to my pension contributions when I am on maternity leave?</a:t>
            </a:r>
            <a:endParaRPr lang="en-GB" sz="800" dirty="0">
              <a:solidFill>
                <a:srgbClr val="000000"/>
              </a:solidFill>
              <a:latin typeface="Effra"/>
            </a:endParaRPr>
          </a:p>
          <a:p>
            <a:r>
              <a:rPr lang="en-GB" sz="800" dirty="0">
                <a:solidFill>
                  <a:srgbClr val="000000"/>
                </a:solidFill>
                <a:latin typeface="Effra Light"/>
              </a:rPr>
              <a:t>There are different rules for different pension schemes. For more information please contact your scheme provider or a member of the pensions team who will be able to provide more information </a:t>
            </a:r>
          </a:p>
          <a:p>
            <a:r>
              <a:rPr lang="en-GB" sz="800" b="1" dirty="0">
                <a:solidFill>
                  <a:srgbClr val="000000"/>
                </a:solidFill>
                <a:latin typeface="Effra"/>
              </a:rPr>
              <a:t>Can my manager ask me to come into work during my maternity leave? If so, do I have to agree? </a:t>
            </a:r>
            <a:endParaRPr lang="en-GB" sz="800" dirty="0">
              <a:solidFill>
                <a:srgbClr val="000000"/>
              </a:solidFill>
              <a:latin typeface="Effra"/>
            </a:endParaRPr>
          </a:p>
          <a:p>
            <a:r>
              <a:rPr lang="en-GB" sz="800" dirty="0">
                <a:solidFill>
                  <a:srgbClr val="000000"/>
                </a:solidFill>
                <a:latin typeface="Effra Light"/>
              </a:rPr>
              <a:t>The University, as an employer, is allowed to make reasonable contact with employees whilst they are on maternity leave. You are not obliged to do any work or attend any work related events during maternity leave, however if you and your manager both agree, then you can work up to a total of 10 days during your leave. These are called ‘Keeping in Touch’ days. </a:t>
            </a:r>
          </a:p>
          <a:p>
            <a:r>
              <a:rPr lang="en-GB" sz="800" b="1" dirty="0">
                <a:solidFill>
                  <a:srgbClr val="000000"/>
                </a:solidFill>
                <a:latin typeface="Effra"/>
              </a:rPr>
              <a:t>Do I have to agree in advance if I want to come to work for a Keeping in Touch Day? </a:t>
            </a:r>
            <a:endParaRPr lang="en-GB" sz="800" dirty="0">
              <a:solidFill>
                <a:srgbClr val="000000"/>
              </a:solidFill>
              <a:latin typeface="Effra"/>
            </a:endParaRPr>
          </a:p>
          <a:p>
            <a:r>
              <a:rPr lang="en-GB" sz="800" dirty="0">
                <a:solidFill>
                  <a:srgbClr val="000000"/>
                </a:solidFill>
                <a:latin typeface="Effra Light"/>
              </a:rPr>
              <a:t>Yes, you and your manager should agree in advance when you are going to attend work for one of your Keeping in Touch Days to allow both parties to make any necessary arrangements. </a:t>
            </a:r>
          </a:p>
          <a:p>
            <a:r>
              <a:rPr lang="en-GB" sz="800" b="1" dirty="0">
                <a:solidFill>
                  <a:srgbClr val="000000"/>
                </a:solidFill>
                <a:latin typeface="Effra"/>
              </a:rPr>
              <a:t>If I attend work for half a day or less, is this classed as one of my Keeping in Touch Days? </a:t>
            </a:r>
            <a:endParaRPr lang="en-GB" sz="800" dirty="0">
              <a:solidFill>
                <a:srgbClr val="000000"/>
              </a:solidFill>
              <a:latin typeface="Effra"/>
            </a:endParaRPr>
          </a:p>
          <a:p>
            <a:r>
              <a:rPr lang="en-GB" sz="800" dirty="0">
                <a:solidFill>
                  <a:srgbClr val="000000"/>
                </a:solidFill>
                <a:latin typeface="Effra Light"/>
              </a:rPr>
              <a:t>Yes, as soon as you start work, even if it is for only a few hours, this is counted as one of your 10 KIT days. The number of hours that you attend work can be up to the maximum of the full time equivalent. </a:t>
            </a:r>
          </a:p>
          <a:p>
            <a:r>
              <a:rPr lang="en-GB" sz="800" b="1" dirty="0">
                <a:solidFill>
                  <a:srgbClr val="000000"/>
                </a:solidFill>
                <a:latin typeface="Effra"/>
              </a:rPr>
              <a:t>Will I be placed at a disadvantage on my return if I don’t come into work prior to the end of my maternity leave? </a:t>
            </a:r>
            <a:endParaRPr lang="en-GB" sz="800" dirty="0">
              <a:solidFill>
                <a:srgbClr val="000000"/>
              </a:solidFill>
              <a:latin typeface="Effra"/>
            </a:endParaRPr>
          </a:p>
          <a:p>
            <a:r>
              <a:rPr lang="en-GB" sz="800" dirty="0">
                <a:solidFill>
                  <a:srgbClr val="000000"/>
                </a:solidFill>
                <a:latin typeface="Effra Light"/>
              </a:rPr>
              <a:t>Employees are encouraged to make use of KIT days as a positive way to keep in contact with developments in their workplace. As work during maternity leave may only take place with the agreement of both parties, you will not be at any disadvantage regarding the options you choose about KIT days. </a:t>
            </a:r>
          </a:p>
          <a:p>
            <a:r>
              <a:rPr lang="en-GB" sz="800" b="1" dirty="0">
                <a:solidFill>
                  <a:srgbClr val="000000"/>
                </a:solidFill>
                <a:latin typeface="Effra"/>
              </a:rPr>
              <a:t>I have been asked to be an external examiner for another University; can I use a Keeping in Touch Day to undertake this work? </a:t>
            </a:r>
            <a:endParaRPr lang="en-GB" sz="800" dirty="0">
              <a:solidFill>
                <a:srgbClr val="000000"/>
              </a:solidFill>
              <a:latin typeface="Effra"/>
            </a:endParaRPr>
          </a:p>
          <a:p>
            <a:r>
              <a:rPr lang="en-GB" sz="800" dirty="0">
                <a:solidFill>
                  <a:srgbClr val="000000"/>
                </a:solidFill>
                <a:latin typeface="Effra Light"/>
              </a:rPr>
              <a:t>No, because this is paid work for another employer and will therefore impact upon your maternity arrangements. </a:t>
            </a:r>
          </a:p>
          <a:p>
            <a:r>
              <a:rPr lang="en-GB" sz="800" b="1" dirty="0">
                <a:solidFill>
                  <a:srgbClr val="000000"/>
                </a:solidFill>
                <a:latin typeface="Effra"/>
              </a:rPr>
              <a:t>What type of work will I be expected to undertake whilst in work on a Keeping in Touch Day? </a:t>
            </a:r>
            <a:endParaRPr lang="en-GB" sz="800" dirty="0">
              <a:solidFill>
                <a:srgbClr val="000000"/>
              </a:solidFill>
              <a:latin typeface="Effra"/>
            </a:endParaRPr>
          </a:p>
          <a:p>
            <a:r>
              <a:rPr lang="en-GB" sz="800" dirty="0">
                <a:solidFill>
                  <a:srgbClr val="000000"/>
                </a:solidFill>
                <a:latin typeface="Effra Light"/>
              </a:rPr>
              <a:t>The purpose of these days is to allow you to be kept informed and up to date on developments within your own workplace or within the University. This may include attending a conference, undertaking training or a team event.</a:t>
            </a:r>
          </a:p>
          <a:p>
            <a:r>
              <a:rPr lang="en-GB" sz="800" b="1" dirty="0">
                <a:solidFill>
                  <a:srgbClr val="000000"/>
                </a:solidFill>
                <a:latin typeface="Effra"/>
              </a:rPr>
              <a:t>How else can I keep in touch during my maternity leave?</a:t>
            </a:r>
            <a:endParaRPr lang="en-GB" sz="800" dirty="0">
              <a:solidFill>
                <a:srgbClr val="000000"/>
              </a:solidFill>
              <a:latin typeface="Effra"/>
            </a:endParaRPr>
          </a:p>
          <a:p>
            <a:r>
              <a:rPr lang="en-GB" sz="800" dirty="0">
                <a:solidFill>
                  <a:srgbClr val="000000"/>
                </a:solidFill>
                <a:latin typeface="Effra Light"/>
              </a:rPr>
              <a:t>The University encourages managers and employees to discuss this prior to the start of maternity leave. Ultimately, it is up to you how you want to be updated about work matters. Some employees want a regular update, others would prefer no contact at all. </a:t>
            </a:r>
            <a:endParaRPr lang="en-GB" sz="800" dirty="0"/>
          </a:p>
        </p:txBody>
      </p:sp>
      <p:sp>
        <p:nvSpPr>
          <p:cNvPr id="23" name="TextBox 22">
            <a:extLst>
              <a:ext uri="{FF2B5EF4-FFF2-40B4-BE49-F238E27FC236}">
                <a16:creationId xmlns:a16="http://schemas.microsoft.com/office/drawing/2014/main" id="{794846DA-F8AA-B74E-88BE-C9292324BF9D}"/>
              </a:ext>
            </a:extLst>
          </p:cNvPr>
          <p:cNvSpPr txBox="1"/>
          <p:nvPr/>
        </p:nvSpPr>
        <p:spPr>
          <a:xfrm>
            <a:off x="642256" y="1181279"/>
            <a:ext cx="10493830" cy="2862322"/>
          </a:xfrm>
          <a:prstGeom prst="rect">
            <a:avLst/>
          </a:prstGeom>
          <a:noFill/>
        </p:spPr>
        <p:txBody>
          <a:bodyPr wrap="square" rtlCol="0">
            <a:spAutoFit/>
          </a:bodyPr>
          <a:lstStyle/>
          <a:p>
            <a:r>
              <a:rPr lang="en-US" sz="2000" dirty="0"/>
              <a:t>Small portable graphite calorimeter (SPGC) developed at NPL</a:t>
            </a:r>
          </a:p>
          <a:p>
            <a:pPr lvl="1"/>
            <a:r>
              <a:rPr lang="en-US" b="1" dirty="0"/>
              <a:t>Initially for use in measurement of low energy clinical proton beams</a:t>
            </a:r>
          </a:p>
          <a:p>
            <a:pPr marL="800100" lvl="1" indent="-342900">
              <a:buFont typeface="Arial" panose="020B0604020202020204" pitchFamily="34" charset="0"/>
              <a:buChar char="•"/>
            </a:pPr>
            <a:endParaRPr lang="en-US" sz="2000" b="1" dirty="0"/>
          </a:p>
          <a:p>
            <a:r>
              <a:rPr lang="en-US" sz="2000" dirty="0"/>
              <a:t>Innermost cylindrical core (20 mm diameter, 2 mm thickness) containing 4 thermistors</a:t>
            </a:r>
          </a:p>
          <a:p>
            <a:pPr lvl="1"/>
            <a:r>
              <a:rPr lang="en-US" b="1" dirty="0"/>
              <a:t>Sidewall embedded, coupled in 4 DC Wheatstone bridge arrangements</a:t>
            </a:r>
          </a:p>
          <a:p>
            <a:pPr lvl="1"/>
            <a:endParaRPr lang="en-US" sz="2000" dirty="0"/>
          </a:p>
          <a:p>
            <a:r>
              <a:rPr lang="en-US" sz="2000" dirty="0"/>
              <a:t>Core enclosed within graphite jacket (30 mm diameter) – fits in 2 pieces (0.75 mm lid, 1.0 mm lid)</a:t>
            </a:r>
          </a:p>
          <a:p>
            <a:endParaRPr lang="en-US" sz="2000" dirty="0"/>
          </a:p>
          <a:p>
            <a:r>
              <a:rPr lang="en-US" sz="2000" dirty="0"/>
              <a:t>Graphite components held within Styrofoam enclosure (</a:t>
            </a:r>
            <a:r>
              <a:rPr lang="en-GB" sz="2000" dirty="0">
                <a:solidFill>
                  <a:srgbClr val="000000"/>
                </a:solidFill>
                <a:effectLst/>
                <a:ea typeface="Times New Roman" panose="02020603050405020304" pitchFamily="18" charset="0"/>
              </a:rPr>
              <a:t>160 (w) × 160 (h) × 200 mm (d))</a:t>
            </a:r>
          </a:p>
        </p:txBody>
      </p:sp>
      <p:pic>
        <p:nvPicPr>
          <p:cNvPr id="15" name="Picture 14">
            <a:extLst>
              <a:ext uri="{FF2B5EF4-FFF2-40B4-BE49-F238E27FC236}">
                <a16:creationId xmlns:a16="http://schemas.microsoft.com/office/drawing/2014/main" id="{3E210173-C984-474B-892D-718E2E031FF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83669" y="4218117"/>
            <a:ext cx="2204712" cy="2394585"/>
          </a:xfrm>
          <a:prstGeom prst="rect">
            <a:avLst/>
          </a:prstGeom>
          <a:noFill/>
          <a:ln>
            <a:noFill/>
          </a:ln>
        </p:spPr>
      </p:pic>
      <p:pic>
        <p:nvPicPr>
          <p:cNvPr id="4" name="Picture 3">
            <a:extLst>
              <a:ext uri="{FF2B5EF4-FFF2-40B4-BE49-F238E27FC236}">
                <a16:creationId xmlns:a16="http://schemas.microsoft.com/office/drawing/2014/main" id="{1197DF90-660E-F1D2-8FB4-167473F639BF}"/>
              </a:ext>
            </a:extLst>
          </p:cNvPr>
          <p:cNvPicPr>
            <a:picLocks noChangeAspect="1"/>
          </p:cNvPicPr>
          <p:nvPr/>
        </p:nvPicPr>
        <p:blipFill rotWithShape="1">
          <a:blip r:embed="rId4"/>
          <a:srcRect t="10133" b="26311"/>
          <a:stretch/>
        </p:blipFill>
        <p:spPr>
          <a:xfrm>
            <a:off x="199695" y="4313417"/>
            <a:ext cx="6440047" cy="2301958"/>
          </a:xfrm>
          <a:prstGeom prst="rect">
            <a:avLst/>
          </a:prstGeom>
        </p:spPr>
      </p:pic>
      <p:cxnSp>
        <p:nvCxnSpPr>
          <p:cNvPr id="8" name="Straight Arrow Connector 7">
            <a:extLst>
              <a:ext uri="{FF2B5EF4-FFF2-40B4-BE49-F238E27FC236}">
                <a16:creationId xmlns:a16="http://schemas.microsoft.com/office/drawing/2014/main" id="{5BA7E7E9-63A4-B5C5-421C-06314A03D8EE}"/>
              </a:ext>
            </a:extLst>
          </p:cNvPr>
          <p:cNvCxnSpPr>
            <a:cxnSpLocks/>
          </p:cNvCxnSpPr>
          <p:nvPr/>
        </p:nvCxnSpPr>
        <p:spPr>
          <a:xfrm>
            <a:off x="5612524" y="3909848"/>
            <a:ext cx="2575035" cy="84082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58524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0" y="-17669083"/>
            <a:ext cx="6096000" cy="8956298"/>
          </a:xfrm>
          <a:prstGeom prst="rect">
            <a:avLst/>
          </a:prstGeom>
        </p:spPr>
        <p:txBody>
          <a:bodyPr>
            <a:spAutoFit/>
          </a:bodyPr>
          <a:lstStyle/>
          <a:p>
            <a:r>
              <a:rPr lang="en-GB" sz="800" b="1" dirty="0">
                <a:solidFill>
                  <a:srgbClr val="000000"/>
                </a:solidFill>
                <a:latin typeface="Effra"/>
              </a:rPr>
              <a:t>What happens if I am sick during my pregnancy?</a:t>
            </a:r>
            <a:endParaRPr lang="en-GB" sz="800" dirty="0">
              <a:solidFill>
                <a:srgbClr val="000000"/>
              </a:solidFill>
              <a:latin typeface="Effra"/>
            </a:endParaRPr>
          </a:p>
          <a:p>
            <a:r>
              <a:rPr lang="en-GB" sz="800" dirty="0">
                <a:solidFill>
                  <a:srgbClr val="000000"/>
                </a:solidFill>
                <a:latin typeface="Effra Light"/>
              </a:rPr>
              <a:t>If you are absent from work due to pregnancy related reasons you need to follow the normal process for advising your manager and providing Fit Notes if applicable. If you are absent for pregnancy related reasons within four weeks of your expected week of childbirth, your maternity leave will automatically commence. </a:t>
            </a:r>
          </a:p>
          <a:p>
            <a:r>
              <a:rPr lang="en-GB" sz="800" b="1" dirty="0">
                <a:solidFill>
                  <a:srgbClr val="000000"/>
                </a:solidFill>
                <a:latin typeface="Effra"/>
              </a:rPr>
              <a:t>What is the current rate of Statutory Maternity Pay?</a:t>
            </a:r>
            <a:endParaRPr lang="en-GB" sz="800" dirty="0">
              <a:solidFill>
                <a:srgbClr val="000000"/>
              </a:solidFill>
              <a:latin typeface="Effra"/>
            </a:endParaRPr>
          </a:p>
          <a:p>
            <a:r>
              <a:rPr lang="en-GB" sz="800" dirty="0">
                <a:solidFill>
                  <a:srgbClr val="000000"/>
                </a:solidFill>
                <a:latin typeface="Effra Light"/>
              </a:rPr>
              <a:t>The government sets this annually. You can find out on </a:t>
            </a:r>
            <a:r>
              <a:rPr lang="en-GB" sz="800" dirty="0">
                <a:solidFill>
                  <a:srgbClr val="000000"/>
                </a:solidFill>
                <a:latin typeface="Effra"/>
              </a:rPr>
              <a:t>www.gov.uk </a:t>
            </a:r>
          </a:p>
          <a:p>
            <a:r>
              <a:rPr lang="en-GB" sz="800" b="1" dirty="0">
                <a:solidFill>
                  <a:srgbClr val="000000"/>
                </a:solidFill>
                <a:latin typeface="Effra"/>
              </a:rPr>
              <a:t>I am on a fixed term contract. How does that affect my entitlements?</a:t>
            </a:r>
            <a:endParaRPr lang="en-GB" sz="800" dirty="0">
              <a:solidFill>
                <a:srgbClr val="000000"/>
              </a:solidFill>
              <a:latin typeface="Effra"/>
            </a:endParaRPr>
          </a:p>
          <a:p>
            <a:r>
              <a:rPr lang="en-GB" sz="800" dirty="0">
                <a:solidFill>
                  <a:srgbClr val="000000"/>
                </a:solidFill>
                <a:latin typeface="Effra Light"/>
              </a:rPr>
              <a:t>You will have the same entitlements to pay and leave providing you meet the qualifying criteria. If your fixed term contract ends during your maternity leave and is not renewed, the entitlement to the enhanced University maternity pay will cease but SMP will continue to be paid. </a:t>
            </a:r>
          </a:p>
          <a:p>
            <a:r>
              <a:rPr lang="en-GB" sz="800" b="1" dirty="0">
                <a:solidFill>
                  <a:srgbClr val="000000"/>
                </a:solidFill>
                <a:latin typeface="Effra"/>
              </a:rPr>
              <a:t>How does the University maternity entitlement differ from the statutory one?</a:t>
            </a:r>
            <a:endParaRPr lang="en-GB" sz="800" dirty="0">
              <a:solidFill>
                <a:srgbClr val="000000"/>
              </a:solidFill>
              <a:latin typeface="Effra"/>
            </a:endParaRPr>
          </a:p>
          <a:p>
            <a:r>
              <a:rPr lang="en-GB" sz="800" dirty="0">
                <a:solidFill>
                  <a:srgbClr val="000000"/>
                </a:solidFill>
                <a:latin typeface="Effra Light"/>
              </a:rPr>
              <a:t>The University offers enhanced maternity pay to eligible employees, based on length of service. The current entitlements are set out in the Maternity Policy and in this guidance. </a:t>
            </a:r>
          </a:p>
          <a:p>
            <a:r>
              <a:rPr lang="en-GB" sz="800" b="1" dirty="0">
                <a:solidFill>
                  <a:srgbClr val="000000"/>
                </a:solidFill>
                <a:latin typeface="Effra"/>
              </a:rPr>
              <a:t>What happens if I choose not to return to work after my maternity leave?</a:t>
            </a:r>
            <a:endParaRPr lang="en-GB" sz="800" dirty="0">
              <a:solidFill>
                <a:srgbClr val="000000"/>
              </a:solidFill>
              <a:latin typeface="Effra"/>
            </a:endParaRPr>
          </a:p>
          <a:p>
            <a:r>
              <a:rPr lang="en-GB" sz="800" dirty="0">
                <a:solidFill>
                  <a:srgbClr val="000000"/>
                </a:solidFill>
                <a:latin typeface="Effra Light"/>
              </a:rPr>
              <a:t>If you decide not to return to work, you will need to provide written notice in accordance with your contract of employment. If you have received enhanced University maternity pay but do not return to work for at least three months, you will be required to repay the difference between the enhanced payments and SMP. </a:t>
            </a:r>
          </a:p>
          <a:p>
            <a:r>
              <a:rPr lang="en-GB" sz="800" b="1" dirty="0">
                <a:solidFill>
                  <a:srgbClr val="000000"/>
                </a:solidFill>
                <a:latin typeface="Effra"/>
              </a:rPr>
              <a:t>Do I still accrue holiday while I am on maternity leave?</a:t>
            </a:r>
            <a:endParaRPr lang="en-GB" sz="800" dirty="0">
              <a:solidFill>
                <a:srgbClr val="000000"/>
              </a:solidFill>
              <a:latin typeface="Effra"/>
            </a:endParaRPr>
          </a:p>
          <a:p>
            <a:r>
              <a:rPr lang="en-GB" sz="800" dirty="0">
                <a:solidFill>
                  <a:srgbClr val="000000"/>
                </a:solidFill>
                <a:latin typeface="Effra Light"/>
              </a:rPr>
              <a:t>Yes. Your holiday will still accrue as normal. </a:t>
            </a:r>
          </a:p>
          <a:p>
            <a:r>
              <a:rPr lang="en-GB" sz="800" b="1" dirty="0">
                <a:solidFill>
                  <a:srgbClr val="000000"/>
                </a:solidFill>
                <a:latin typeface="Effra"/>
              </a:rPr>
              <a:t>When can I start my maternity leave?</a:t>
            </a:r>
            <a:endParaRPr lang="en-GB" sz="800" dirty="0">
              <a:solidFill>
                <a:srgbClr val="000000"/>
              </a:solidFill>
              <a:latin typeface="Effra"/>
            </a:endParaRPr>
          </a:p>
          <a:p>
            <a:r>
              <a:rPr lang="en-GB" sz="800" dirty="0">
                <a:solidFill>
                  <a:srgbClr val="000000"/>
                </a:solidFill>
                <a:latin typeface="Effra Light"/>
              </a:rPr>
              <a:t>You can begin your maternity leave on any date after the 11th week before your expected week of childbirth. Your midwife will confirm your expected week of childbirth on the MATB1 form around your 20th week of pregnancy. </a:t>
            </a:r>
          </a:p>
          <a:p>
            <a:r>
              <a:rPr lang="en-GB" sz="800" b="1" dirty="0">
                <a:solidFill>
                  <a:srgbClr val="000000"/>
                </a:solidFill>
                <a:latin typeface="Effra"/>
              </a:rPr>
              <a:t>What happens to my job while I am on leave?</a:t>
            </a:r>
            <a:endParaRPr lang="en-GB" sz="800" dirty="0">
              <a:solidFill>
                <a:srgbClr val="000000"/>
              </a:solidFill>
              <a:latin typeface="Effra"/>
            </a:endParaRPr>
          </a:p>
          <a:p>
            <a:r>
              <a:rPr lang="en-GB" sz="800" dirty="0">
                <a:solidFill>
                  <a:srgbClr val="000000"/>
                </a:solidFill>
                <a:latin typeface="Effra Light"/>
              </a:rPr>
              <a:t>Managers have various options. They may choose to bring in temporary cover or seek to manage the duties via secondments or redistribution of work with other team members. Your manager will discuss this with you. However your job is covered in your absence, you have the right to return to it, or a similar role with comparable terms and conditions. </a:t>
            </a:r>
          </a:p>
          <a:p>
            <a:r>
              <a:rPr lang="en-GB" sz="800" b="1" dirty="0">
                <a:solidFill>
                  <a:srgbClr val="000000"/>
                </a:solidFill>
                <a:latin typeface="Effra"/>
              </a:rPr>
              <a:t>What if I want to change my return date once my leave commences? </a:t>
            </a:r>
            <a:endParaRPr lang="en-GB" sz="800" dirty="0">
              <a:solidFill>
                <a:srgbClr val="000000"/>
              </a:solidFill>
              <a:latin typeface="Effra"/>
            </a:endParaRPr>
          </a:p>
          <a:p>
            <a:r>
              <a:rPr lang="en-GB" sz="800" dirty="0">
                <a:solidFill>
                  <a:srgbClr val="000000"/>
                </a:solidFill>
                <a:latin typeface="Effra Light"/>
              </a:rPr>
              <a:t>We will write to you to confirm the latest date you are expected to return to work after your maternity leave. This will be at the end of the 52nd week. If you want to return sooner than this date then please confirm this in writing, at least 28 days before the date you intend to return to work. If you would like to return later, for example by taking parental additional leave, please notify your manager in writing of your request. </a:t>
            </a:r>
          </a:p>
          <a:p>
            <a:r>
              <a:rPr lang="en-GB" sz="800" b="1" dirty="0">
                <a:solidFill>
                  <a:srgbClr val="000000"/>
                </a:solidFill>
                <a:latin typeface="Effra"/>
              </a:rPr>
              <a:t>I gave a date that I would like to start my maternity leave, but now I want to change it. Can I do that?</a:t>
            </a:r>
            <a:endParaRPr lang="en-GB" sz="800" dirty="0">
              <a:solidFill>
                <a:srgbClr val="000000"/>
              </a:solidFill>
              <a:latin typeface="Effra"/>
            </a:endParaRPr>
          </a:p>
          <a:p>
            <a:r>
              <a:rPr lang="en-GB" sz="800" dirty="0">
                <a:solidFill>
                  <a:srgbClr val="000000"/>
                </a:solidFill>
                <a:latin typeface="Effra Light"/>
              </a:rPr>
              <a:t>Yes. You are required to tell us in writing at least 28 days prior to the new date. </a:t>
            </a:r>
          </a:p>
          <a:p>
            <a:r>
              <a:rPr lang="en-GB" sz="800" b="1" dirty="0">
                <a:solidFill>
                  <a:srgbClr val="000000"/>
                </a:solidFill>
                <a:latin typeface="Effra"/>
              </a:rPr>
              <a:t>Can I return to work on a phased basis?</a:t>
            </a:r>
            <a:endParaRPr lang="en-GB" sz="800" dirty="0">
              <a:solidFill>
                <a:srgbClr val="000000"/>
              </a:solidFill>
              <a:latin typeface="Effra"/>
            </a:endParaRPr>
          </a:p>
          <a:p>
            <a:r>
              <a:rPr lang="en-GB" sz="800" dirty="0">
                <a:solidFill>
                  <a:srgbClr val="000000"/>
                </a:solidFill>
                <a:latin typeface="Effra Light"/>
              </a:rPr>
              <a:t>This may be possible depending on operational requirements. Please discuss this with your manager. </a:t>
            </a:r>
          </a:p>
          <a:p>
            <a:r>
              <a:rPr lang="en-GB" sz="800" b="1" dirty="0">
                <a:solidFill>
                  <a:srgbClr val="000000"/>
                </a:solidFill>
                <a:latin typeface="Effra"/>
              </a:rPr>
              <a:t>What happens to my maternity leave if my baby is born early?</a:t>
            </a:r>
            <a:endParaRPr lang="en-GB" sz="800" dirty="0">
              <a:solidFill>
                <a:srgbClr val="000000"/>
              </a:solidFill>
              <a:latin typeface="Effra"/>
            </a:endParaRPr>
          </a:p>
          <a:p>
            <a:r>
              <a:rPr lang="en-GB" sz="800" dirty="0">
                <a:solidFill>
                  <a:srgbClr val="000000"/>
                </a:solidFill>
                <a:latin typeface="Effra Light"/>
              </a:rPr>
              <a:t>Maternity leave is triggered by childbirth. If your baby is born early your maternity leave will therefore start immediately. </a:t>
            </a:r>
          </a:p>
          <a:p>
            <a:r>
              <a:rPr lang="en-GB" sz="800" b="1" dirty="0">
                <a:solidFill>
                  <a:srgbClr val="000000"/>
                </a:solidFill>
                <a:latin typeface="Effra"/>
              </a:rPr>
              <a:t>When I return to work, I want to change my hours of work. What do I need to do?</a:t>
            </a:r>
            <a:endParaRPr lang="en-GB" sz="800" dirty="0">
              <a:solidFill>
                <a:srgbClr val="000000"/>
              </a:solidFill>
              <a:latin typeface="Effra"/>
            </a:endParaRPr>
          </a:p>
          <a:p>
            <a:r>
              <a:rPr lang="en-GB" sz="800" dirty="0">
                <a:solidFill>
                  <a:srgbClr val="000000"/>
                </a:solidFill>
                <a:latin typeface="Effra Light"/>
              </a:rPr>
              <a:t>You can make a flexible working request prior to your return to work under our Flexible Working Policy. You can discuss your plans with your manager at any time. See </a:t>
            </a:r>
            <a:r>
              <a:rPr lang="en-GB" sz="800" dirty="0">
                <a:solidFill>
                  <a:srgbClr val="000000"/>
                </a:solidFill>
                <a:latin typeface="Effra"/>
              </a:rPr>
              <a:t>http://documents.manchester.ac.uk/DocuInfo.aspx?DocID=9</a:t>
            </a:r>
          </a:p>
          <a:p>
            <a:r>
              <a:rPr lang="en-GB" sz="800" b="1" dirty="0">
                <a:solidFill>
                  <a:srgbClr val="000000"/>
                </a:solidFill>
                <a:latin typeface="Effra"/>
              </a:rPr>
              <a:t>Can I take holiday during my maternity leave?</a:t>
            </a:r>
            <a:endParaRPr lang="en-GB" sz="800" dirty="0">
              <a:solidFill>
                <a:srgbClr val="000000"/>
              </a:solidFill>
              <a:latin typeface="Effra"/>
            </a:endParaRPr>
          </a:p>
          <a:p>
            <a:r>
              <a:rPr lang="en-GB" sz="800" dirty="0">
                <a:solidFill>
                  <a:srgbClr val="000000"/>
                </a:solidFill>
                <a:latin typeface="Effra Light"/>
              </a:rPr>
              <a:t>All holiday must be taken outside of the maternity leave period. It is not possible to be on maternity leave and holiday at the same time. Holiday can be taken immediately before or after maternity leave. </a:t>
            </a:r>
          </a:p>
          <a:p>
            <a:r>
              <a:rPr lang="en-GB" sz="800" b="1" dirty="0">
                <a:solidFill>
                  <a:srgbClr val="000000"/>
                </a:solidFill>
                <a:latin typeface="Effra"/>
              </a:rPr>
              <a:t>Can I carry holiday forward into next year?</a:t>
            </a:r>
            <a:endParaRPr lang="en-GB" sz="800" dirty="0">
              <a:solidFill>
                <a:srgbClr val="000000"/>
              </a:solidFill>
              <a:latin typeface="Effra"/>
            </a:endParaRPr>
          </a:p>
          <a:p>
            <a:r>
              <a:rPr lang="en-GB" sz="800" dirty="0">
                <a:solidFill>
                  <a:srgbClr val="000000"/>
                </a:solidFill>
                <a:latin typeface="Effra Light"/>
              </a:rPr>
              <a:t>In most cases there should be sufficient time leading up to the leave period to effectively plan the use of holiday in advance of the maternity leave period. The University allows up to one week’s holiday to be carried over into the next holiday year. </a:t>
            </a:r>
          </a:p>
          <a:p>
            <a:r>
              <a:rPr lang="en-GB" sz="800" b="1" dirty="0">
                <a:solidFill>
                  <a:srgbClr val="000000"/>
                </a:solidFill>
                <a:latin typeface="Effra"/>
              </a:rPr>
              <a:t>What happens to my pension contributions when I am on maternity leave?</a:t>
            </a:r>
            <a:endParaRPr lang="en-GB" sz="800" dirty="0">
              <a:solidFill>
                <a:srgbClr val="000000"/>
              </a:solidFill>
              <a:latin typeface="Effra"/>
            </a:endParaRPr>
          </a:p>
          <a:p>
            <a:r>
              <a:rPr lang="en-GB" sz="800" dirty="0">
                <a:solidFill>
                  <a:srgbClr val="000000"/>
                </a:solidFill>
                <a:latin typeface="Effra Light"/>
              </a:rPr>
              <a:t>There are different rules for different pension schemes. For more information please contact your scheme provider or a member of the pensions team who will be able to provide more information </a:t>
            </a:r>
          </a:p>
          <a:p>
            <a:r>
              <a:rPr lang="en-GB" sz="800" b="1" dirty="0">
                <a:solidFill>
                  <a:srgbClr val="000000"/>
                </a:solidFill>
                <a:latin typeface="Effra"/>
              </a:rPr>
              <a:t>Can my manager ask me to come into work during my maternity leave? If so, do I have to agree? </a:t>
            </a:r>
            <a:endParaRPr lang="en-GB" sz="800" dirty="0">
              <a:solidFill>
                <a:srgbClr val="000000"/>
              </a:solidFill>
              <a:latin typeface="Effra"/>
            </a:endParaRPr>
          </a:p>
          <a:p>
            <a:r>
              <a:rPr lang="en-GB" sz="800" dirty="0">
                <a:solidFill>
                  <a:srgbClr val="000000"/>
                </a:solidFill>
                <a:latin typeface="Effra Light"/>
              </a:rPr>
              <a:t>The University, as an employer, is allowed to make reasonable contact with employees whilst they are on maternity leave. You are not obliged to do any work or attend any work related events during maternity leave, however if you and your manager both agree, then you can work up to a total of 10 days during your leave. These are called ‘Keeping in Touch’ days. </a:t>
            </a:r>
          </a:p>
          <a:p>
            <a:r>
              <a:rPr lang="en-GB" sz="800" b="1" dirty="0">
                <a:solidFill>
                  <a:srgbClr val="000000"/>
                </a:solidFill>
                <a:latin typeface="Effra"/>
              </a:rPr>
              <a:t>Do I have to agree in advance if I want to come to work for a Keeping in Touch Day? </a:t>
            </a:r>
            <a:endParaRPr lang="en-GB" sz="800" dirty="0">
              <a:solidFill>
                <a:srgbClr val="000000"/>
              </a:solidFill>
              <a:latin typeface="Effra"/>
            </a:endParaRPr>
          </a:p>
          <a:p>
            <a:r>
              <a:rPr lang="en-GB" sz="800" dirty="0">
                <a:solidFill>
                  <a:srgbClr val="000000"/>
                </a:solidFill>
                <a:latin typeface="Effra Light"/>
              </a:rPr>
              <a:t>Yes, you and your manager should agree in advance when you are going to attend work for one of your Keeping in Touch Days to allow both parties to make any necessary arrangements. </a:t>
            </a:r>
          </a:p>
          <a:p>
            <a:r>
              <a:rPr lang="en-GB" sz="800" b="1" dirty="0">
                <a:solidFill>
                  <a:srgbClr val="000000"/>
                </a:solidFill>
                <a:latin typeface="Effra"/>
              </a:rPr>
              <a:t>If I attend work for half a day or less, is this classed as one of my Keeping in Touch Days? </a:t>
            </a:r>
            <a:endParaRPr lang="en-GB" sz="800" dirty="0">
              <a:solidFill>
                <a:srgbClr val="000000"/>
              </a:solidFill>
              <a:latin typeface="Effra"/>
            </a:endParaRPr>
          </a:p>
          <a:p>
            <a:r>
              <a:rPr lang="en-GB" sz="800" dirty="0">
                <a:solidFill>
                  <a:srgbClr val="000000"/>
                </a:solidFill>
                <a:latin typeface="Effra Light"/>
              </a:rPr>
              <a:t>Yes, as soon as you start work, even if it is for only a few hours, this is counted as one of your 10 KIT days. The number of hours that you attend work can be up to the maximum of the full time equivalent. </a:t>
            </a:r>
          </a:p>
          <a:p>
            <a:r>
              <a:rPr lang="en-GB" sz="800" b="1" dirty="0">
                <a:solidFill>
                  <a:srgbClr val="000000"/>
                </a:solidFill>
                <a:latin typeface="Effra"/>
              </a:rPr>
              <a:t>Will I be placed at a disadvantage on my return if I don’t come into work prior to the end of my maternity leave? </a:t>
            </a:r>
            <a:endParaRPr lang="en-GB" sz="800" dirty="0">
              <a:solidFill>
                <a:srgbClr val="000000"/>
              </a:solidFill>
              <a:latin typeface="Effra"/>
            </a:endParaRPr>
          </a:p>
          <a:p>
            <a:r>
              <a:rPr lang="en-GB" sz="800" dirty="0">
                <a:solidFill>
                  <a:srgbClr val="000000"/>
                </a:solidFill>
                <a:latin typeface="Effra Light"/>
              </a:rPr>
              <a:t>Employees are encouraged to make use of KIT days as a positive way to keep in contact with developments in their workplace. As work during maternity leave may only take place with the agreement of both parties, you will not be at any disadvantage regarding the options you choose about KIT days. </a:t>
            </a:r>
          </a:p>
          <a:p>
            <a:r>
              <a:rPr lang="en-GB" sz="800" b="1" dirty="0">
                <a:solidFill>
                  <a:srgbClr val="000000"/>
                </a:solidFill>
                <a:latin typeface="Effra"/>
              </a:rPr>
              <a:t>I have been asked to be an external examiner for another University; can I use a Keeping in Touch Day to undertake this work? </a:t>
            </a:r>
            <a:endParaRPr lang="en-GB" sz="800" dirty="0">
              <a:solidFill>
                <a:srgbClr val="000000"/>
              </a:solidFill>
              <a:latin typeface="Effra"/>
            </a:endParaRPr>
          </a:p>
          <a:p>
            <a:r>
              <a:rPr lang="en-GB" sz="800" dirty="0">
                <a:solidFill>
                  <a:srgbClr val="000000"/>
                </a:solidFill>
                <a:latin typeface="Effra Light"/>
              </a:rPr>
              <a:t>No, because this is paid work for another employer and will therefore impact upon your maternity arrangements. </a:t>
            </a:r>
          </a:p>
          <a:p>
            <a:r>
              <a:rPr lang="en-GB" sz="800" b="1" dirty="0">
                <a:solidFill>
                  <a:srgbClr val="000000"/>
                </a:solidFill>
                <a:latin typeface="Effra"/>
              </a:rPr>
              <a:t>What type of work will I be expected to undertake whilst in work on a Keeping in Touch Day? </a:t>
            </a:r>
            <a:endParaRPr lang="en-GB" sz="800" dirty="0">
              <a:solidFill>
                <a:srgbClr val="000000"/>
              </a:solidFill>
              <a:latin typeface="Effra"/>
            </a:endParaRPr>
          </a:p>
          <a:p>
            <a:r>
              <a:rPr lang="en-GB" sz="800" dirty="0">
                <a:solidFill>
                  <a:srgbClr val="000000"/>
                </a:solidFill>
                <a:latin typeface="Effra Light"/>
              </a:rPr>
              <a:t>The purpose of these days is to allow you to be kept informed and up to date on developments within your own workplace or within the University. This may include attending a conference, undertaking training or a team event.</a:t>
            </a:r>
          </a:p>
          <a:p>
            <a:r>
              <a:rPr lang="en-GB" sz="800" b="1" dirty="0">
                <a:solidFill>
                  <a:srgbClr val="000000"/>
                </a:solidFill>
                <a:latin typeface="Effra"/>
              </a:rPr>
              <a:t>How else can I keep in touch during my maternity leave?</a:t>
            </a:r>
            <a:endParaRPr lang="en-GB" sz="800" dirty="0">
              <a:solidFill>
                <a:srgbClr val="000000"/>
              </a:solidFill>
              <a:latin typeface="Effra"/>
            </a:endParaRPr>
          </a:p>
          <a:p>
            <a:r>
              <a:rPr lang="en-GB" sz="800" dirty="0">
                <a:solidFill>
                  <a:srgbClr val="000000"/>
                </a:solidFill>
                <a:latin typeface="Effra Light"/>
              </a:rPr>
              <a:t>The University encourages managers and employees to discuss this prior to the start of maternity leave. Ultimately, it is up to you how you want to be updated about work matters. Some employees want a regular update, others would prefer no contact at all. </a:t>
            </a:r>
            <a:endParaRPr lang="en-GB" sz="800" dirty="0"/>
          </a:p>
        </p:txBody>
      </p:sp>
      <p:pic>
        <p:nvPicPr>
          <p:cNvPr id="7" name="Picture 6">
            <a:extLst>
              <a:ext uri="{FF2B5EF4-FFF2-40B4-BE49-F238E27FC236}">
                <a16:creationId xmlns:a16="http://schemas.microsoft.com/office/drawing/2014/main" id="{870CEBC2-ECFA-9863-1AF6-FB53CBB9B4FC}"/>
              </a:ext>
            </a:extLst>
          </p:cNvPr>
          <p:cNvPicPr>
            <a:picLocks noChangeAspect="1"/>
          </p:cNvPicPr>
          <p:nvPr/>
        </p:nvPicPr>
        <p:blipFill rotWithShape="1">
          <a:blip r:embed="rId3"/>
          <a:srcRect l="3488" t="6556" r="5183" b="10193"/>
          <a:stretch/>
        </p:blipFill>
        <p:spPr>
          <a:xfrm>
            <a:off x="651642" y="420414"/>
            <a:ext cx="10069338" cy="5139558"/>
          </a:xfrm>
          <a:prstGeom prst="rect">
            <a:avLst/>
          </a:prstGeom>
        </p:spPr>
      </p:pic>
    </p:spTree>
    <p:extLst>
      <p:ext uri="{BB962C8B-B14F-4D97-AF65-F5344CB8AC3E}">
        <p14:creationId xmlns:p14="http://schemas.microsoft.com/office/powerpoint/2010/main" val="2238612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642256" y="369454"/>
            <a:ext cx="11010047" cy="637309"/>
          </a:xfrm>
        </p:spPr>
        <p:txBody>
          <a:bodyPr>
            <a:normAutofit/>
          </a:bodyPr>
          <a:lstStyle/>
          <a:p>
            <a:r>
              <a:rPr lang="en-GB" sz="3200" dirty="0"/>
              <a:t>Proof-of-principle measurement – CLF, RAL</a:t>
            </a:r>
          </a:p>
        </p:txBody>
      </p:sp>
      <p:sp>
        <p:nvSpPr>
          <p:cNvPr id="6" name="Rectangle 5"/>
          <p:cNvSpPr/>
          <p:nvPr/>
        </p:nvSpPr>
        <p:spPr>
          <a:xfrm>
            <a:off x="3048000" y="-17669083"/>
            <a:ext cx="6096000" cy="8956298"/>
          </a:xfrm>
          <a:prstGeom prst="rect">
            <a:avLst/>
          </a:prstGeom>
        </p:spPr>
        <p:txBody>
          <a:bodyPr>
            <a:spAutoFit/>
          </a:bodyPr>
          <a:lstStyle/>
          <a:p>
            <a:r>
              <a:rPr lang="en-GB" sz="800" b="1" dirty="0">
                <a:solidFill>
                  <a:srgbClr val="000000"/>
                </a:solidFill>
                <a:latin typeface="Effra"/>
              </a:rPr>
              <a:t>What happens if I am sick during my pregnancy?</a:t>
            </a:r>
            <a:endParaRPr lang="en-GB" sz="800" dirty="0">
              <a:solidFill>
                <a:srgbClr val="000000"/>
              </a:solidFill>
              <a:latin typeface="Effra"/>
            </a:endParaRPr>
          </a:p>
          <a:p>
            <a:r>
              <a:rPr lang="en-GB" sz="800" dirty="0">
                <a:solidFill>
                  <a:srgbClr val="000000"/>
                </a:solidFill>
                <a:latin typeface="Effra Light"/>
              </a:rPr>
              <a:t>If you are absent from work due to pregnancy related reasons you need to follow the normal process for advising your manager and providing Fit Notes if applicable. If you are absent for pregnancy related reasons within four weeks of your expected week of childbirth, your maternity leave will automatically commence. </a:t>
            </a:r>
          </a:p>
          <a:p>
            <a:r>
              <a:rPr lang="en-GB" sz="800" b="1" dirty="0">
                <a:solidFill>
                  <a:srgbClr val="000000"/>
                </a:solidFill>
                <a:latin typeface="Effra"/>
              </a:rPr>
              <a:t>What is the current rate of Statutory Maternity Pay?</a:t>
            </a:r>
            <a:endParaRPr lang="en-GB" sz="800" dirty="0">
              <a:solidFill>
                <a:srgbClr val="000000"/>
              </a:solidFill>
              <a:latin typeface="Effra"/>
            </a:endParaRPr>
          </a:p>
          <a:p>
            <a:r>
              <a:rPr lang="en-GB" sz="800" dirty="0">
                <a:solidFill>
                  <a:srgbClr val="000000"/>
                </a:solidFill>
                <a:latin typeface="Effra Light"/>
              </a:rPr>
              <a:t>The government sets this annually. You can find out on </a:t>
            </a:r>
            <a:r>
              <a:rPr lang="en-GB" sz="800" dirty="0">
                <a:solidFill>
                  <a:srgbClr val="000000"/>
                </a:solidFill>
                <a:latin typeface="Effra"/>
              </a:rPr>
              <a:t>www.gov.uk </a:t>
            </a:r>
          </a:p>
          <a:p>
            <a:r>
              <a:rPr lang="en-GB" sz="800" b="1" dirty="0">
                <a:solidFill>
                  <a:srgbClr val="000000"/>
                </a:solidFill>
                <a:latin typeface="Effra"/>
              </a:rPr>
              <a:t>I am on a fixed term contract. How does that affect my entitlements?</a:t>
            </a:r>
            <a:endParaRPr lang="en-GB" sz="800" dirty="0">
              <a:solidFill>
                <a:srgbClr val="000000"/>
              </a:solidFill>
              <a:latin typeface="Effra"/>
            </a:endParaRPr>
          </a:p>
          <a:p>
            <a:r>
              <a:rPr lang="en-GB" sz="800" dirty="0">
                <a:solidFill>
                  <a:srgbClr val="000000"/>
                </a:solidFill>
                <a:latin typeface="Effra Light"/>
              </a:rPr>
              <a:t>You will have the same entitlements to pay and leave providing you meet the qualifying criteria. If your fixed term contract ends during your maternity leave and is not renewed, the entitlement to the enhanced University maternity pay will cease but SMP will continue to be paid. </a:t>
            </a:r>
          </a:p>
          <a:p>
            <a:r>
              <a:rPr lang="en-GB" sz="800" b="1" dirty="0">
                <a:solidFill>
                  <a:srgbClr val="000000"/>
                </a:solidFill>
                <a:latin typeface="Effra"/>
              </a:rPr>
              <a:t>How does the University maternity entitlement differ from the statutory one?</a:t>
            </a:r>
            <a:endParaRPr lang="en-GB" sz="800" dirty="0">
              <a:solidFill>
                <a:srgbClr val="000000"/>
              </a:solidFill>
              <a:latin typeface="Effra"/>
            </a:endParaRPr>
          </a:p>
          <a:p>
            <a:r>
              <a:rPr lang="en-GB" sz="800" dirty="0">
                <a:solidFill>
                  <a:srgbClr val="000000"/>
                </a:solidFill>
                <a:latin typeface="Effra Light"/>
              </a:rPr>
              <a:t>The University offers enhanced maternity pay to eligible employees, based on length of service. The current entitlements are set out in the Maternity Policy and in this guidance. </a:t>
            </a:r>
          </a:p>
          <a:p>
            <a:r>
              <a:rPr lang="en-GB" sz="800" b="1" dirty="0">
                <a:solidFill>
                  <a:srgbClr val="000000"/>
                </a:solidFill>
                <a:latin typeface="Effra"/>
              </a:rPr>
              <a:t>What happens if I choose not to return to work after my maternity leave?</a:t>
            </a:r>
            <a:endParaRPr lang="en-GB" sz="800" dirty="0">
              <a:solidFill>
                <a:srgbClr val="000000"/>
              </a:solidFill>
              <a:latin typeface="Effra"/>
            </a:endParaRPr>
          </a:p>
          <a:p>
            <a:r>
              <a:rPr lang="en-GB" sz="800" dirty="0">
                <a:solidFill>
                  <a:srgbClr val="000000"/>
                </a:solidFill>
                <a:latin typeface="Effra Light"/>
              </a:rPr>
              <a:t>If you decide not to return to work, you will need to provide written notice in accordance with your contract of employment. If you have received enhanced University maternity pay but do not return to work for at least three months, you will be required to repay the difference between the enhanced payments and SMP. </a:t>
            </a:r>
          </a:p>
          <a:p>
            <a:r>
              <a:rPr lang="en-GB" sz="800" b="1" dirty="0">
                <a:solidFill>
                  <a:srgbClr val="000000"/>
                </a:solidFill>
                <a:latin typeface="Effra"/>
              </a:rPr>
              <a:t>Do I still accrue holiday while I am on maternity leave?</a:t>
            </a:r>
            <a:endParaRPr lang="en-GB" sz="800" dirty="0">
              <a:solidFill>
                <a:srgbClr val="000000"/>
              </a:solidFill>
              <a:latin typeface="Effra"/>
            </a:endParaRPr>
          </a:p>
          <a:p>
            <a:r>
              <a:rPr lang="en-GB" sz="800" dirty="0">
                <a:solidFill>
                  <a:srgbClr val="000000"/>
                </a:solidFill>
                <a:latin typeface="Effra Light"/>
              </a:rPr>
              <a:t>Yes. Your holiday will still accrue as normal. </a:t>
            </a:r>
          </a:p>
          <a:p>
            <a:r>
              <a:rPr lang="en-GB" sz="800" b="1" dirty="0">
                <a:solidFill>
                  <a:srgbClr val="000000"/>
                </a:solidFill>
                <a:latin typeface="Effra"/>
              </a:rPr>
              <a:t>When can I start my maternity leave?</a:t>
            </a:r>
            <a:endParaRPr lang="en-GB" sz="800" dirty="0">
              <a:solidFill>
                <a:srgbClr val="000000"/>
              </a:solidFill>
              <a:latin typeface="Effra"/>
            </a:endParaRPr>
          </a:p>
          <a:p>
            <a:r>
              <a:rPr lang="en-GB" sz="800" dirty="0">
                <a:solidFill>
                  <a:srgbClr val="000000"/>
                </a:solidFill>
                <a:latin typeface="Effra Light"/>
              </a:rPr>
              <a:t>You can begin your maternity leave on any date after the 11th week before your expected week of childbirth. Your midwife will confirm your expected week of childbirth on the MATB1 form around your 20th week of pregnancy. </a:t>
            </a:r>
          </a:p>
          <a:p>
            <a:r>
              <a:rPr lang="en-GB" sz="800" b="1" dirty="0">
                <a:solidFill>
                  <a:srgbClr val="000000"/>
                </a:solidFill>
                <a:latin typeface="Effra"/>
              </a:rPr>
              <a:t>What happens to my job while I am on leave?</a:t>
            </a:r>
            <a:endParaRPr lang="en-GB" sz="800" dirty="0">
              <a:solidFill>
                <a:srgbClr val="000000"/>
              </a:solidFill>
              <a:latin typeface="Effra"/>
            </a:endParaRPr>
          </a:p>
          <a:p>
            <a:r>
              <a:rPr lang="en-GB" sz="800" dirty="0">
                <a:solidFill>
                  <a:srgbClr val="000000"/>
                </a:solidFill>
                <a:latin typeface="Effra Light"/>
              </a:rPr>
              <a:t>Managers have various options. They may choose to bring in temporary cover or seek to manage the duties via secondments or redistribution of work with other team members. Your manager will discuss this with you. However your job is covered in your absence, you have the right to return to it, or a similar role with comparable terms and conditions. </a:t>
            </a:r>
          </a:p>
          <a:p>
            <a:r>
              <a:rPr lang="en-GB" sz="800" b="1" dirty="0">
                <a:solidFill>
                  <a:srgbClr val="000000"/>
                </a:solidFill>
                <a:latin typeface="Effra"/>
              </a:rPr>
              <a:t>What if I want to change my return date once my leave commences? </a:t>
            </a:r>
            <a:endParaRPr lang="en-GB" sz="800" dirty="0">
              <a:solidFill>
                <a:srgbClr val="000000"/>
              </a:solidFill>
              <a:latin typeface="Effra"/>
            </a:endParaRPr>
          </a:p>
          <a:p>
            <a:r>
              <a:rPr lang="en-GB" sz="800" dirty="0">
                <a:solidFill>
                  <a:srgbClr val="000000"/>
                </a:solidFill>
                <a:latin typeface="Effra Light"/>
              </a:rPr>
              <a:t>We will write to you to confirm the latest date you are expected to return to work after your maternity leave. This will be at the end of the 52nd week. If you want to return sooner than this date then please confirm this in writing, at least 28 days before the date you intend to return to work. If you would like to return later, for example by taking parental additional leave, please notify your manager in writing of your request. </a:t>
            </a:r>
          </a:p>
          <a:p>
            <a:r>
              <a:rPr lang="en-GB" sz="800" b="1" dirty="0">
                <a:solidFill>
                  <a:srgbClr val="000000"/>
                </a:solidFill>
                <a:latin typeface="Effra"/>
              </a:rPr>
              <a:t>I gave a date that I would like to start my maternity leave, but now I want to change it. Can I do that?</a:t>
            </a:r>
            <a:endParaRPr lang="en-GB" sz="800" dirty="0">
              <a:solidFill>
                <a:srgbClr val="000000"/>
              </a:solidFill>
              <a:latin typeface="Effra"/>
            </a:endParaRPr>
          </a:p>
          <a:p>
            <a:r>
              <a:rPr lang="en-GB" sz="800" dirty="0">
                <a:solidFill>
                  <a:srgbClr val="000000"/>
                </a:solidFill>
                <a:latin typeface="Effra Light"/>
              </a:rPr>
              <a:t>Yes. You are required to tell us in writing at least 28 days prior to the new date. </a:t>
            </a:r>
          </a:p>
          <a:p>
            <a:r>
              <a:rPr lang="en-GB" sz="800" b="1" dirty="0">
                <a:solidFill>
                  <a:srgbClr val="000000"/>
                </a:solidFill>
                <a:latin typeface="Effra"/>
              </a:rPr>
              <a:t>Can I return to work on a phased basis?</a:t>
            </a:r>
            <a:endParaRPr lang="en-GB" sz="800" dirty="0">
              <a:solidFill>
                <a:srgbClr val="000000"/>
              </a:solidFill>
              <a:latin typeface="Effra"/>
            </a:endParaRPr>
          </a:p>
          <a:p>
            <a:r>
              <a:rPr lang="en-GB" sz="800" dirty="0">
                <a:solidFill>
                  <a:srgbClr val="000000"/>
                </a:solidFill>
                <a:latin typeface="Effra Light"/>
              </a:rPr>
              <a:t>This may be possible depending on operational requirements. Please discuss this with your manager. </a:t>
            </a:r>
          </a:p>
          <a:p>
            <a:r>
              <a:rPr lang="en-GB" sz="800" b="1" dirty="0">
                <a:solidFill>
                  <a:srgbClr val="000000"/>
                </a:solidFill>
                <a:latin typeface="Effra"/>
              </a:rPr>
              <a:t>What happens to my maternity leave if my baby is born early?</a:t>
            </a:r>
            <a:endParaRPr lang="en-GB" sz="800" dirty="0">
              <a:solidFill>
                <a:srgbClr val="000000"/>
              </a:solidFill>
              <a:latin typeface="Effra"/>
            </a:endParaRPr>
          </a:p>
          <a:p>
            <a:r>
              <a:rPr lang="en-GB" sz="800" dirty="0">
                <a:solidFill>
                  <a:srgbClr val="000000"/>
                </a:solidFill>
                <a:latin typeface="Effra Light"/>
              </a:rPr>
              <a:t>Maternity leave is triggered by childbirth. If your baby is born early your maternity leave will therefore start immediately. </a:t>
            </a:r>
          </a:p>
          <a:p>
            <a:r>
              <a:rPr lang="en-GB" sz="800" b="1" dirty="0">
                <a:solidFill>
                  <a:srgbClr val="000000"/>
                </a:solidFill>
                <a:latin typeface="Effra"/>
              </a:rPr>
              <a:t>When I return to work, I want to change my hours of work. What do I need to do?</a:t>
            </a:r>
            <a:endParaRPr lang="en-GB" sz="800" dirty="0">
              <a:solidFill>
                <a:srgbClr val="000000"/>
              </a:solidFill>
              <a:latin typeface="Effra"/>
            </a:endParaRPr>
          </a:p>
          <a:p>
            <a:r>
              <a:rPr lang="en-GB" sz="800" dirty="0">
                <a:solidFill>
                  <a:srgbClr val="000000"/>
                </a:solidFill>
                <a:latin typeface="Effra Light"/>
              </a:rPr>
              <a:t>You can make a flexible working request prior to your return to work under our Flexible Working Policy. You can discuss your plans with your manager at any time. See </a:t>
            </a:r>
            <a:r>
              <a:rPr lang="en-GB" sz="800" dirty="0">
                <a:solidFill>
                  <a:srgbClr val="000000"/>
                </a:solidFill>
                <a:latin typeface="Effra"/>
              </a:rPr>
              <a:t>http://documents.manchester.ac.uk/DocuInfo.aspx?DocID=9</a:t>
            </a:r>
          </a:p>
          <a:p>
            <a:r>
              <a:rPr lang="en-GB" sz="800" b="1" dirty="0">
                <a:solidFill>
                  <a:srgbClr val="000000"/>
                </a:solidFill>
                <a:latin typeface="Effra"/>
              </a:rPr>
              <a:t>Can I take holiday during my maternity leave?</a:t>
            </a:r>
            <a:endParaRPr lang="en-GB" sz="800" dirty="0">
              <a:solidFill>
                <a:srgbClr val="000000"/>
              </a:solidFill>
              <a:latin typeface="Effra"/>
            </a:endParaRPr>
          </a:p>
          <a:p>
            <a:r>
              <a:rPr lang="en-GB" sz="800" dirty="0">
                <a:solidFill>
                  <a:srgbClr val="000000"/>
                </a:solidFill>
                <a:latin typeface="Effra Light"/>
              </a:rPr>
              <a:t>All holiday must be taken outside of the maternity leave period. It is not possible to be on maternity leave and holiday at the same time. Holiday can be taken immediately before or after maternity leave. </a:t>
            </a:r>
          </a:p>
          <a:p>
            <a:r>
              <a:rPr lang="en-GB" sz="800" b="1" dirty="0">
                <a:solidFill>
                  <a:srgbClr val="000000"/>
                </a:solidFill>
                <a:latin typeface="Effra"/>
              </a:rPr>
              <a:t>Can I carry holiday forward into next year?</a:t>
            </a:r>
            <a:endParaRPr lang="en-GB" sz="800" dirty="0">
              <a:solidFill>
                <a:srgbClr val="000000"/>
              </a:solidFill>
              <a:latin typeface="Effra"/>
            </a:endParaRPr>
          </a:p>
          <a:p>
            <a:r>
              <a:rPr lang="en-GB" sz="800" dirty="0">
                <a:solidFill>
                  <a:srgbClr val="000000"/>
                </a:solidFill>
                <a:latin typeface="Effra Light"/>
              </a:rPr>
              <a:t>In most cases there should be sufficient time leading up to the leave period to effectively plan the use of holiday in advance of the maternity leave period. The University allows up to one week’s holiday to be carried over into the next holiday year. </a:t>
            </a:r>
          </a:p>
          <a:p>
            <a:r>
              <a:rPr lang="en-GB" sz="800" b="1" dirty="0">
                <a:solidFill>
                  <a:srgbClr val="000000"/>
                </a:solidFill>
                <a:latin typeface="Effra"/>
              </a:rPr>
              <a:t>What happens to my pension contributions when I am on maternity leave?</a:t>
            </a:r>
            <a:endParaRPr lang="en-GB" sz="800" dirty="0">
              <a:solidFill>
                <a:srgbClr val="000000"/>
              </a:solidFill>
              <a:latin typeface="Effra"/>
            </a:endParaRPr>
          </a:p>
          <a:p>
            <a:r>
              <a:rPr lang="en-GB" sz="800" dirty="0">
                <a:solidFill>
                  <a:srgbClr val="000000"/>
                </a:solidFill>
                <a:latin typeface="Effra Light"/>
              </a:rPr>
              <a:t>There are different rules for different pension schemes. For more information please contact your scheme provider or a member of the pensions team who will be able to provide more information </a:t>
            </a:r>
          </a:p>
          <a:p>
            <a:r>
              <a:rPr lang="en-GB" sz="800" b="1" dirty="0">
                <a:solidFill>
                  <a:srgbClr val="000000"/>
                </a:solidFill>
                <a:latin typeface="Effra"/>
              </a:rPr>
              <a:t>Can my manager ask me to come into work during my maternity leave? If so, do I have to agree? </a:t>
            </a:r>
            <a:endParaRPr lang="en-GB" sz="800" dirty="0">
              <a:solidFill>
                <a:srgbClr val="000000"/>
              </a:solidFill>
              <a:latin typeface="Effra"/>
            </a:endParaRPr>
          </a:p>
          <a:p>
            <a:r>
              <a:rPr lang="en-GB" sz="800" dirty="0">
                <a:solidFill>
                  <a:srgbClr val="000000"/>
                </a:solidFill>
                <a:latin typeface="Effra Light"/>
              </a:rPr>
              <a:t>The University, as an employer, is allowed to make reasonable contact with employees whilst they are on maternity leave. You are not obliged to do any work or attend any work related events during maternity leave, however if you and your manager both agree, then you can work up to a total of 10 days during your leave. These are called ‘Keeping in Touch’ days. </a:t>
            </a:r>
          </a:p>
          <a:p>
            <a:r>
              <a:rPr lang="en-GB" sz="800" b="1" dirty="0">
                <a:solidFill>
                  <a:srgbClr val="000000"/>
                </a:solidFill>
                <a:latin typeface="Effra"/>
              </a:rPr>
              <a:t>Do I have to agree in advance if I want to come to work for a Keeping in Touch Day? </a:t>
            </a:r>
            <a:endParaRPr lang="en-GB" sz="800" dirty="0">
              <a:solidFill>
                <a:srgbClr val="000000"/>
              </a:solidFill>
              <a:latin typeface="Effra"/>
            </a:endParaRPr>
          </a:p>
          <a:p>
            <a:r>
              <a:rPr lang="en-GB" sz="800" dirty="0">
                <a:solidFill>
                  <a:srgbClr val="000000"/>
                </a:solidFill>
                <a:latin typeface="Effra Light"/>
              </a:rPr>
              <a:t>Yes, you and your manager should agree in advance when you are going to attend work for one of your Keeping in Touch Days to allow both parties to make any necessary arrangements. </a:t>
            </a:r>
          </a:p>
          <a:p>
            <a:r>
              <a:rPr lang="en-GB" sz="800" b="1" dirty="0">
                <a:solidFill>
                  <a:srgbClr val="000000"/>
                </a:solidFill>
                <a:latin typeface="Effra"/>
              </a:rPr>
              <a:t>If I attend work for half a day or less, is this classed as one of my Keeping in Touch Days? </a:t>
            </a:r>
            <a:endParaRPr lang="en-GB" sz="800" dirty="0">
              <a:solidFill>
                <a:srgbClr val="000000"/>
              </a:solidFill>
              <a:latin typeface="Effra"/>
            </a:endParaRPr>
          </a:p>
          <a:p>
            <a:r>
              <a:rPr lang="en-GB" sz="800" dirty="0">
                <a:solidFill>
                  <a:srgbClr val="000000"/>
                </a:solidFill>
                <a:latin typeface="Effra Light"/>
              </a:rPr>
              <a:t>Yes, as soon as you start work, even if it is for only a few hours, this is counted as one of your 10 KIT days. The number of hours that you attend work can be up to the maximum of the full time equivalent. </a:t>
            </a:r>
          </a:p>
          <a:p>
            <a:r>
              <a:rPr lang="en-GB" sz="800" b="1" dirty="0">
                <a:solidFill>
                  <a:srgbClr val="000000"/>
                </a:solidFill>
                <a:latin typeface="Effra"/>
              </a:rPr>
              <a:t>Will I be placed at a disadvantage on my return if I don’t come into work prior to the end of my maternity leave? </a:t>
            </a:r>
            <a:endParaRPr lang="en-GB" sz="800" dirty="0">
              <a:solidFill>
                <a:srgbClr val="000000"/>
              </a:solidFill>
              <a:latin typeface="Effra"/>
            </a:endParaRPr>
          </a:p>
          <a:p>
            <a:r>
              <a:rPr lang="en-GB" sz="800" dirty="0">
                <a:solidFill>
                  <a:srgbClr val="000000"/>
                </a:solidFill>
                <a:latin typeface="Effra Light"/>
              </a:rPr>
              <a:t>Employees are encouraged to make use of KIT days as a positive way to keep in contact with developments in their workplace. As work during maternity leave may only take place with the agreement of both parties, you will not be at any disadvantage regarding the options you choose about KIT days. </a:t>
            </a:r>
          </a:p>
          <a:p>
            <a:r>
              <a:rPr lang="en-GB" sz="800" b="1" dirty="0">
                <a:solidFill>
                  <a:srgbClr val="000000"/>
                </a:solidFill>
                <a:latin typeface="Effra"/>
              </a:rPr>
              <a:t>I have been asked to be an external examiner for another University; can I use a Keeping in Touch Day to undertake this work? </a:t>
            </a:r>
            <a:endParaRPr lang="en-GB" sz="800" dirty="0">
              <a:solidFill>
                <a:srgbClr val="000000"/>
              </a:solidFill>
              <a:latin typeface="Effra"/>
            </a:endParaRPr>
          </a:p>
          <a:p>
            <a:r>
              <a:rPr lang="en-GB" sz="800" dirty="0">
                <a:solidFill>
                  <a:srgbClr val="000000"/>
                </a:solidFill>
                <a:latin typeface="Effra Light"/>
              </a:rPr>
              <a:t>No, because this is paid work for another employer and will therefore impact upon your maternity arrangements. </a:t>
            </a:r>
          </a:p>
          <a:p>
            <a:r>
              <a:rPr lang="en-GB" sz="800" b="1" dirty="0">
                <a:solidFill>
                  <a:srgbClr val="000000"/>
                </a:solidFill>
                <a:latin typeface="Effra"/>
              </a:rPr>
              <a:t>What type of work will I be expected to undertake whilst in work on a Keeping in Touch Day? </a:t>
            </a:r>
            <a:endParaRPr lang="en-GB" sz="800" dirty="0">
              <a:solidFill>
                <a:srgbClr val="000000"/>
              </a:solidFill>
              <a:latin typeface="Effra"/>
            </a:endParaRPr>
          </a:p>
          <a:p>
            <a:r>
              <a:rPr lang="en-GB" sz="800" dirty="0">
                <a:solidFill>
                  <a:srgbClr val="000000"/>
                </a:solidFill>
                <a:latin typeface="Effra Light"/>
              </a:rPr>
              <a:t>The purpose of these days is to allow you to be kept informed and up to date on developments within your own workplace or within the University. This may include attending a conference, undertaking training or a team event.</a:t>
            </a:r>
          </a:p>
          <a:p>
            <a:r>
              <a:rPr lang="en-GB" sz="800" b="1" dirty="0">
                <a:solidFill>
                  <a:srgbClr val="000000"/>
                </a:solidFill>
                <a:latin typeface="Effra"/>
              </a:rPr>
              <a:t>How else can I keep in touch during my maternity leave?</a:t>
            </a:r>
            <a:endParaRPr lang="en-GB" sz="800" dirty="0">
              <a:solidFill>
                <a:srgbClr val="000000"/>
              </a:solidFill>
              <a:latin typeface="Effra"/>
            </a:endParaRPr>
          </a:p>
          <a:p>
            <a:r>
              <a:rPr lang="en-GB" sz="800" dirty="0">
                <a:solidFill>
                  <a:srgbClr val="000000"/>
                </a:solidFill>
                <a:latin typeface="Effra Light"/>
              </a:rPr>
              <a:t>The University encourages managers and employees to discuss this prior to the start of maternity leave. Ultimately, it is up to you how you want to be updated about work matters. Some employees want a regular update, others would prefer no contact at all. </a:t>
            </a:r>
            <a:endParaRPr lang="en-GB" sz="800" dirty="0"/>
          </a:p>
        </p:txBody>
      </p:sp>
      <p:sp>
        <p:nvSpPr>
          <p:cNvPr id="23" name="TextBox 22">
            <a:extLst>
              <a:ext uri="{FF2B5EF4-FFF2-40B4-BE49-F238E27FC236}">
                <a16:creationId xmlns:a16="http://schemas.microsoft.com/office/drawing/2014/main" id="{794846DA-F8AA-B74E-88BE-C9292324BF9D}"/>
              </a:ext>
            </a:extLst>
          </p:cNvPr>
          <p:cNvSpPr txBox="1"/>
          <p:nvPr/>
        </p:nvSpPr>
        <p:spPr>
          <a:xfrm>
            <a:off x="642256" y="1181279"/>
            <a:ext cx="10493830" cy="1015663"/>
          </a:xfrm>
          <a:prstGeom prst="rect">
            <a:avLst/>
          </a:prstGeom>
          <a:noFill/>
        </p:spPr>
        <p:txBody>
          <a:bodyPr wrap="square" rtlCol="0">
            <a:spAutoFit/>
          </a:bodyPr>
          <a:lstStyle/>
          <a:p>
            <a:r>
              <a:rPr lang="en-GB" sz="2000" dirty="0"/>
              <a:t>First recorded measurement of calorimeter system with laser-driven proton beams </a:t>
            </a:r>
          </a:p>
          <a:p>
            <a:endParaRPr lang="en-GB" sz="2000" dirty="0">
              <a:solidFill>
                <a:srgbClr val="000000"/>
              </a:solidFill>
              <a:effectLst/>
              <a:ea typeface="Times New Roman" panose="02020603050405020304" pitchFamily="18" charset="0"/>
            </a:endParaRPr>
          </a:p>
          <a:p>
            <a:r>
              <a:rPr lang="en-GB" sz="2000" dirty="0">
                <a:solidFill>
                  <a:srgbClr val="000000"/>
                </a:solidFill>
                <a:ea typeface="Times New Roman" panose="02020603050405020304" pitchFamily="18" charset="0"/>
              </a:rPr>
              <a:t>High-power VULCAN-PW laser system of CLF, Rutherford Appleton Laboratory used</a:t>
            </a:r>
          </a:p>
        </p:txBody>
      </p:sp>
      <p:sp>
        <p:nvSpPr>
          <p:cNvPr id="3" name="TextBox 2">
            <a:extLst>
              <a:ext uri="{FF2B5EF4-FFF2-40B4-BE49-F238E27FC236}">
                <a16:creationId xmlns:a16="http://schemas.microsoft.com/office/drawing/2014/main" id="{30207978-D6E5-1622-99AA-12AFB5342279}"/>
              </a:ext>
            </a:extLst>
          </p:cNvPr>
          <p:cNvSpPr txBox="1"/>
          <p:nvPr/>
        </p:nvSpPr>
        <p:spPr>
          <a:xfrm>
            <a:off x="6401517" y="2370980"/>
            <a:ext cx="4294949" cy="1938992"/>
          </a:xfrm>
          <a:prstGeom prst="rect">
            <a:avLst/>
          </a:prstGeom>
          <a:noFill/>
          <a:ln w="12700">
            <a:solidFill>
              <a:schemeClr val="tx1"/>
            </a:solidFill>
            <a:prstDash val="solid"/>
          </a:ln>
        </p:spPr>
        <p:txBody>
          <a:bodyPr wrap="square" rtlCol="0">
            <a:spAutoFit/>
          </a:bodyPr>
          <a:lstStyle/>
          <a:p>
            <a:pPr algn="ctr"/>
            <a:r>
              <a:rPr lang="en-US" sz="2000" dirty="0"/>
              <a:t>Ultrashort pulse durations possible</a:t>
            </a:r>
          </a:p>
          <a:p>
            <a:pPr algn="ctr"/>
            <a:r>
              <a:rPr lang="en-US" sz="2000" dirty="0"/>
              <a:t>- </a:t>
            </a:r>
            <a:r>
              <a:rPr lang="en-US" sz="2000" b="1" dirty="0"/>
              <a:t>approx. 500 – 700 fs durations</a:t>
            </a:r>
          </a:p>
          <a:p>
            <a:pPr algn="ctr"/>
            <a:r>
              <a:rPr lang="en-US" sz="2000" dirty="0"/>
              <a:t>High on target laser energies</a:t>
            </a:r>
          </a:p>
          <a:p>
            <a:pPr algn="ctr"/>
            <a:r>
              <a:rPr lang="en-US" sz="2000" dirty="0"/>
              <a:t>- </a:t>
            </a:r>
            <a:r>
              <a:rPr lang="en-US" sz="2000" b="1" dirty="0"/>
              <a:t>600 J per pulse</a:t>
            </a:r>
          </a:p>
          <a:p>
            <a:pPr algn="ctr"/>
            <a:r>
              <a:rPr lang="en-US" sz="2000" dirty="0"/>
              <a:t>Energetic proton bunches accelerated</a:t>
            </a:r>
          </a:p>
          <a:p>
            <a:pPr algn="ctr"/>
            <a:r>
              <a:rPr lang="en-US" sz="2000" dirty="0"/>
              <a:t>- </a:t>
            </a:r>
            <a:r>
              <a:rPr lang="en-US" sz="2000" b="1" dirty="0"/>
              <a:t>up to 45 MeV, Gy level doses</a:t>
            </a:r>
            <a:endParaRPr lang="en-US" sz="2000" dirty="0"/>
          </a:p>
        </p:txBody>
      </p:sp>
      <p:pic>
        <p:nvPicPr>
          <p:cNvPr id="11" name="Picture 4">
            <a:extLst>
              <a:ext uri="{FF2B5EF4-FFF2-40B4-BE49-F238E27FC236}">
                <a16:creationId xmlns:a16="http://schemas.microsoft.com/office/drawing/2014/main" id="{52A033BC-105C-E320-A1DA-926D882432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309" y="2370980"/>
            <a:ext cx="2741088" cy="229007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F0A00F02-DA96-6F3C-6DCB-06FF7E2FCBEC}"/>
              </a:ext>
            </a:extLst>
          </p:cNvPr>
          <p:cNvPicPr>
            <a:picLocks noChangeAspect="1"/>
          </p:cNvPicPr>
          <p:nvPr/>
        </p:nvPicPr>
        <p:blipFill>
          <a:blip r:embed="rId4"/>
          <a:stretch>
            <a:fillRect/>
          </a:stretch>
        </p:blipFill>
        <p:spPr>
          <a:xfrm rot="5400000">
            <a:off x="3087509" y="3478828"/>
            <a:ext cx="3152618" cy="2364463"/>
          </a:xfrm>
          <a:prstGeom prst="rect">
            <a:avLst/>
          </a:prstGeom>
        </p:spPr>
      </p:pic>
      <p:pic>
        <p:nvPicPr>
          <p:cNvPr id="13" name="Picture 12">
            <a:extLst>
              <a:ext uri="{FF2B5EF4-FFF2-40B4-BE49-F238E27FC236}">
                <a16:creationId xmlns:a16="http://schemas.microsoft.com/office/drawing/2014/main" id="{E8CB59BC-FF98-D77F-4CBA-C03423AADFE3}"/>
              </a:ext>
            </a:extLst>
          </p:cNvPr>
          <p:cNvPicPr>
            <a:picLocks noChangeAspect="1"/>
          </p:cNvPicPr>
          <p:nvPr/>
        </p:nvPicPr>
        <p:blipFill>
          <a:blip r:embed="rId5"/>
          <a:stretch>
            <a:fillRect/>
          </a:stretch>
        </p:blipFill>
        <p:spPr>
          <a:xfrm>
            <a:off x="6271239" y="4522698"/>
            <a:ext cx="3022193" cy="2266645"/>
          </a:xfrm>
          <a:prstGeom prst="rect">
            <a:avLst/>
          </a:prstGeom>
        </p:spPr>
      </p:pic>
    </p:spTree>
    <p:extLst>
      <p:ext uri="{BB962C8B-B14F-4D97-AF65-F5344CB8AC3E}">
        <p14:creationId xmlns:p14="http://schemas.microsoft.com/office/powerpoint/2010/main" val="181466147"/>
      </p:ext>
    </p:extLst>
  </p:cSld>
  <p:clrMapOvr>
    <a:masterClrMapping/>
  </p:clrMapOvr>
</p:sld>
</file>

<file path=ppt/theme/theme1.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2934</TotalTime>
  <Words>23607</Words>
  <Application>Microsoft Macintosh PowerPoint</Application>
  <PresentationFormat>Widescreen</PresentationFormat>
  <Paragraphs>966</Paragraphs>
  <Slides>18</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Calibri Light</vt:lpstr>
      <vt:lpstr>Cambria Math</vt:lpstr>
      <vt:lpstr>Effra</vt:lpstr>
      <vt:lpstr>Effra Light</vt:lpstr>
      <vt:lpstr>Office Theme 2013 - 2022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Sean McCallum</dc:creator>
  <cp:lastModifiedBy>Sean McCallum</cp:lastModifiedBy>
  <cp:revision>13</cp:revision>
  <dcterms:created xsi:type="dcterms:W3CDTF">2023-01-21T14:33:09Z</dcterms:created>
  <dcterms:modified xsi:type="dcterms:W3CDTF">2023-01-23T15:28:04Z</dcterms:modified>
</cp:coreProperties>
</file>