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84" r:id="rId5"/>
    <p:sldId id="286" r:id="rId6"/>
    <p:sldId id="278" r:id="rId7"/>
    <p:sldId id="279" r:id="rId8"/>
    <p:sldId id="280" r:id="rId9"/>
    <p:sldId id="281" r:id="rId10"/>
    <p:sldId id="287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gDi5fZvU23/SBXIvSc8aYrWiUA1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na oancea" initials="co" lastIdx="3" clrIdx="0">
    <p:extLst>
      <p:ext uri="{19B8F6BF-5375-455C-9EA6-DF929625EA0E}">
        <p15:presenceInfo xmlns:p15="http://schemas.microsoft.com/office/powerpoint/2012/main" userId="a56e4618fb58d1a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965981-1DB3-47F5-B67A-0F6F5BBE3E4E}">
  <a:tblStyle styleId="{D7965981-1DB3-47F5-B67A-0F6F5BBE3E4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2" autoAdjust="0"/>
    <p:restoredTop sz="93743" autoAdjust="0"/>
  </p:normalViewPr>
  <p:slideViewPr>
    <p:cSldViewPr snapToGrid="0">
      <p:cViewPr varScale="1">
        <p:scale>
          <a:sx n="80" d="100"/>
          <a:sy n="80" d="100"/>
        </p:scale>
        <p:origin x="197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0" Type="http://customschemas.google.com/relationships/presentationmetadata" Target="meta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8554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The first task is dedicated to the development of active detection techniques based on state-of-the-art pixel</a:t>
            </a:r>
            <a:br>
              <a:rPr lang="en-US" sz="900"/>
            </a:br>
            <a:r>
              <a:rPr lang="en-US" sz="900"/>
              <a:t>detector. The second task aims to test and characterise the response of passive detection systems. The third</a:t>
            </a:r>
            <a:br>
              <a:rPr lang="en-US" sz="900"/>
            </a:br>
            <a:r>
              <a:rPr lang="en-US" sz="900"/>
              <a:t>task is focused on active detection systems and methods for characterisation of neutron spectra over a wide</a:t>
            </a:r>
            <a:br>
              <a:rPr lang="en-US" sz="900"/>
            </a:br>
            <a:r>
              <a:rPr lang="en-US" sz="900"/>
              <a:t>energy range. All these techniques will be investigated in parallel, tested, experimentally verified, and</a:t>
            </a:r>
            <a:br>
              <a:rPr lang="en-US" sz="900"/>
            </a:br>
            <a:r>
              <a:rPr lang="en-US" sz="900"/>
              <a:t>compared with Monte Carlo simulations. In Task 4.4, the methods for characterisation of stray radiation</a:t>
            </a:r>
            <a:br>
              <a:rPr lang="en-US" sz="900"/>
            </a:br>
            <a:r>
              <a:rPr lang="en-US" sz="900"/>
              <a:t>developed and tested in previous tasks will be validated by comparison to each other. Also, traceability to a</a:t>
            </a:r>
            <a:br>
              <a:rPr lang="en-US" sz="900"/>
            </a:br>
            <a:r>
              <a:rPr lang="en-US" sz="900"/>
              <a:t>standard of absorbed dose to water developed in WP1 will be assured in this task. For neutrons, the traceability</a:t>
            </a:r>
            <a:br>
              <a:rPr lang="en-US" sz="900"/>
            </a:br>
            <a:r>
              <a:rPr lang="en-US" sz="900"/>
              <a:t>to primary standards will be provided by NPL and PTB. Finally, the results of the WP4 will lead to the</a:t>
            </a:r>
            <a:br>
              <a:rPr lang="en-US" sz="900"/>
            </a:br>
            <a:r>
              <a:rPr lang="en-US" sz="900"/>
              <a:t>compilation of a Best Practice Guide for the characterisation of stray radiation outside the UHPDR particle</a:t>
            </a:r>
            <a:br>
              <a:rPr lang="en-US" sz="800"/>
            </a:br>
            <a:r>
              <a:rPr lang="en-US" sz="800"/>
              <a:t>beams.</a:t>
            </a: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4514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96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9488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4992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4642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469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12/03/2021</a:t>
            </a:r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A4.1.1.2| J. Pivec | ADVACAM</a:t>
            </a:r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12/03/2021</a:t>
            </a:r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A4.1.1.2| J. Pivec | ADVACAM</a:t>
            </a:r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12/03/2021</a:t>
            </a:r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A4.1.1.2| J. Pivec | ADVACAM</a:t>
            </a:r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12/03/2021</a:t>
            </a:r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A4.1.1.2| J. Pivec | ADVACAM</a:t>
            </a:r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12/03/2021</a:t>
            </a:r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A4.1.1.2| J. Pivec | ADVACAM</a:t>
            </a:r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12/03/2021</a:t>
            </a:r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A4.1.1.2| J. Pivec | ADVACAM</a:t>
            </a:r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12/03/2021</a:t>
            </a:r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A4.1.1.2| J. Pivec | ADVACAM</a:t>
            </a:r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12/03/2021</a:t>
            </a:r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A4.1.1.2| J. Pivec | ADVACAM</a:t>
            </a:r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12/03/2021</a:t>
            </a:r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A4.1.1.2| J. Pivec | ADVACAM</a:t>
            </a:r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12/03/2021</a:t>
            </a:r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A4.1.1.2| J. Pivec | ADVACAM</a:t>
            </a:r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12/03/2021</a:t>
            </a:r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A4.1.1.2| J. Pivec | ADVACAM</a:t>
            </a:r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5" Type="http://schemas.openxmlformats.org/officeDocument/2006/relationships/image" Target="../media/image2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Relationship Id="rId1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image" Target="../media/image31.jpe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png"/><Relationship Id="rId14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11.15418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2366522" y="2574198"/>
            <a:ext cx="670331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rgbClr val="0070C0"/>
                </a:solidFill>
              </a:rPr>
              <a:t>2</a:t>
            </a:r>
            <a:r>
              <a:rPr lang="en-US" sz="3200" b="1" baseline="30000" dirty="0">
                <a:solidFill>
                  <a:srgbClr val="0070C0"/>
                </a:solidFill>
              </a:rPr>
              <a:t>nd</a:t>
            </a:r>
            <a:r>
              <a:rPr lang="en-US" sz="3200" b="1" dirty="0">
                <a:solidFill>
                  <a:srgbClr val="0070C0"/>
                </a:solidFill>
              </a:rPr>
              <a:t> Stakeholder Meeting, Prague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>
                <a:solidFill>
                  <a:srgbClr val="0070C0"/>
                </a:solidFill>
              </a:rPr>
              <a:t>26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-27</a:t>
            </a:r>
            <a:r>
              <a:rPr lang="en-US" sz="3200" b="1" i="0" u="none" strike="noStrike" cap="none" baseline="30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>
                <a:solidFill>
                  <a:srgbClr val="0070C0"/>
                </a:solidFill>
              </a:rPr>
              <a:t>January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endParaRPr lang="en-US" dirty="0"/>
          </a:p>
        </p:txBody>
      </p:sp>
      <p:sp>
        <p:nvSpPr>
          <p:cNvPr id="90" name="Google Shape;90;p1"/>
          <p:cNvSpPr txBox="1"/>
          <p:nvPr/>
        </p:nvSpPr>
        <p:spPr>
          <a:xfrm>
            <a:off x="8462273" y="4026418"/>
            <a:ext cx="182472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000" b="1" dirty="0">
                <a:solidFill>
                  <a:schemeClr val="dk1"/>
                </a:solidFill>
              </a:rPr>
              <a:t>Jiri Pivec</a:t>
            </a:r>
            <a:endParaRPr lang="en-US"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7786" y="5222061"/>
            <a:ext cx="3147555" cy="82296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-249380" y="1061888"/>
            <a:ext cx="1192414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Overview of WP4: </a:t>
            </a:r>
            <a:endParaRPr lang="en-US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Detector systems and methods for dosimetry outside primary beam – stray radiation</a:t>
            </a:r>
            <a:endParaRPr lang="en-US" dirty="0"/>
          </a:p>
        </p:txBody>
      </p:sp>
      <p:sp>
        <p:nvSpPr>
          <p:cNvPr id="93" name="Google Shape;93;p1"/>
          <p:cNvSpPr txBox="1">
            <a:spLocks noGrp="1"/>
          </p:cNvSpPr>
          <p:nvPr>
            <p:ph type="dt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27</a:t>
            </a:r>
            <a:r>
              <a:rPr lang="en-US" dirty="0"/>
              <a:t>/0</a:t>
            </a:r>
            <a:r>
              <a:rPr lang="cs-CZ" dirty="0"/>
              <a:t>1</a:t>
            </a:r>
            <a:r>
              <a:rPr lang="en-US" dirty="0"/>
              <a:t>/202</a:t>
            </a:r>
            <a:r>
              <a:rPr lang="cs-CZ" dirty="0"/>
              <a:t>3</a:t>
            </a:r>
            <a:endParaRPr dirty="0"/>
          </a:p>
        </p:txBody>
      </p:sp>
      <p:sp>
        <p:nvSpPr>
          <p:cNvPr id="95" name="Google Shape;95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F8604C-392C-49FA-B1EE-F0743133F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471" y="5041566"/>
            <a:ext cx="1128441" cy="143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661D8C-9E70-C538-6D6D-F305933F3D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53" y="6087196"/>
            <a:ext cx="1139378" cy="408608"/>
          </a:xfrm>
          <a:prstGeom prst="rect">
            <a:avLst/>
          </a:prstGeom>
        </p:spPr>
      </p:pic>
      <p:pic>
        <p:nvPicPr>
          <p:cNvPr id="3" name="Picture 3" descr="Physikalisch-Technische Bundesanstalt - Wikipedia">
            <a:extLst>
              <a:ext uri="{FF2B5EF4-FFF2-40B4-BE49-F238E27FC236}">
                <a16:creationId xmlns:a16="http://schemas.microsoft.com/office/drawing/2014/main" id="{059F8240-8C75-8F33-1E85-2B7371909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585" y="4816205"/>
            <a:ext cx="1083423" cy="40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ancer Research in Dresden - Helmholtz-Zentrum Dresden-Rossendorf, HZDR">
            <a:extLst>
              <a:ext uri="{FF2B5EF4-FFF2-40B4-BE49-F238E27FC236}">
                <a16:creationId xmlns:a16="http://schemas.microsoft.com/office/drawing/2014/main" id="{49D7C266-A242-01A8-73B7-0040DBBD9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73" y="5918113"/>
            <a:ext cx="749563" cy="4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D75920-C177-06AB-4960-9F75CBF6DF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458"/>
          <a:stretch/>
        </p:blipFill>
        <p:spPr>
          <a:xfrm>
            <a:off x="408449" y="4202838"/>
            <a:ext cx="2133785" cy="50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F9BCFB-75E8-1605-5287-66E8707DD9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2073" y="4766275"/>
            <a:ext cx="1226926" cy="5029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556C4E-D26E-534D-B3AA-CE6EAC309B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5989" y="6055100"/>
            <a:ext cx="1638442" cy="541067"/>
          </a:xfrm>
          <a:prstGeom prst="rect">
            <a:avLst/>
          </a:prstGeom>
        </p:spPr>
      </p:pic>
      <p:pic>
        <p:nvPicPr>
          <p:cNvPr id="5" name="Image 9">
            <a:extLst>
              <a:ext uri="{FF2B5EF4-FFF2-40B4-BE49-F238E27FC236}">
                <a16:creationId xmlns:a16="http://schemas.microsoft.com/office/drawing/2014/main" id="{705C5F4A-4EF3-29F7-872E-DB3EBDB55D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056" y="4053165"/>
            <a:ext cx="1342572" cy="612272"/>
          </a:xfrm>
          <a:prstGeom prst="rect">
            <a:avLst/>
          </a:prstGeom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38200" y="5471051"/>
            <a:ext cx="3328298" cy="573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45F3E0-F5F2-2FB3-4CD9-6737D1ABC8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2330" y="4789732"/>
            <a:ext cx="1554615" cy="5867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27</a:t>
            </a:r>
            <a:r>
              <a:rPr lang="en-US" dirty="0"/>
              <a:t>/</a:t>
            </a:r>
            <a:r>
              <a:rPr lang="cs-CZ" dirty="0"/>
              <a:t>01</a:t>
            </a:r>
            <a:r>
              <a:rPr lang="en-US" dirty="0"/>
              <a:t>/202</a:t>
            </a:r>
            <a:r>
              <a:rPr lang="cs-CZ" dirty="0"/>
              <a:t>3</a:t>
            </a:r>
            <a:endParaRPr dirty="0"/>
          </a:p>
        </p:txBody>
      </p:sp>
      <p:sp>
        <p:nvSpPr>
          <p:cNvPr id="112" name="Google Shape;11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 dirty="0"/>
          </a:p>
        </p:txBody>
      </p:sp>
      <p:sp>
        <p:nvSpPr>
          <p:cNvPr id="113" name="Google Shape;113;p3"/>
          <p:cNvSpPr txBox="1"/>
          <p:nvPr/>
        </p:nvSpPr>
        <p:spPr>
          <a:xfrm>
            <a:off x="294217" y="205896"/>
            <a:ext cx="114450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2133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Avenir"/>
                <a:cs typeface="Avenir"/>
                <a:sym typeface="Avenir"/>
              </a:rPr>
              <a:t>Conclusion of WP4 overview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CA7655B-9468-2DD7-BC00-492931322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74" y="103362"/>
            <a:ext cx="377776" cy="47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EFC97E-FF9A-D027-D6D8-E15D8B38448A}"/>
              </a:ext>
            </a:extLst>
          </p:cNvPr>
          <p:cNvSpPr txBox="1"/>
          <p:nvPr/>
        </p:nvSpPr>
        <p:spPr>
          <a:xfrm>
            <a:off x="470847" y="1153409"/>
            <a:ext cx="112684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/>
              <a:t>Majority of activities defined within WP4 are accomplished</a:t>
            </a:r>
          </a:p>
          <a:p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9 activities remaining in progress to be accomplished in time, thanks to natural Student distribution effort, including Deliverable 7</a:t>
            </a:r>
            <a:r>
              <a:rPr lang="cs-CZ" sz="1800" dirty="0"/>
              <a:t>,</a:t>
            </a:r>
            <a:r>
              <a:rPr lang="en-US" sz="1800" dirty="0"/>
              <a:t> where all outcomes are integrated</a:t>
            </a:r>
          </a:p>
          <a:p>
            <a:endParaRPr lang="en-US" sz="1800" dirty="0"/>
          </a:p>
          <a:p>
            <a:r>
              <a:rPr lang="en-US" sz="1800" b="1" dirty="0">
                <a:solidFill>
                  <a:srgbClr val="00B050"/>
                </a:solidFill>
              </a:rPr>
              <a:t>Thank to all involved for the great work!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45BAD4-E287-0135-0F8C-8349BA40162B}"/>
              </a:ext>
            </a:extLst>
          </p:cNvPr>
          <p:cNvSpPr txBox="1"/>
          <p:nvPr/>
        </p:nvSpPr>
        <p:spPr>
          <a:xfrm>
            <a:off x="3634099" y="3360817"/>
            <a:ext cx="799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…and don‘t forget, there was even baby borne and raised within the project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55F06F-619A-C9E1-4B9C-0E09AC7AF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638" y="3840676"/>
            <a:ext cx="2746671" cy="22222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69AD9D-DA47-FBCF-9C7D-5B8A85B730A6}"/>
              </a:ext>
            </a:extLst>
          </p:cNvPr>
          <p:cNvSpPr txBox="1"/>
          <p:nvPr/>
        </p:nvSpPr>
        <p:spPr>
          <a:xfrm>
            <a:off x="6547513" y="6135295"/>
            <a:ext cx="2814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Alicia *29</a:t>
            </a:r>
            <a:r>
              <a:rPr lang="en-US" sz="2000" baseline="30000" dirty="0"/>
              <a:t>th</a:t>
            </a:r>
            <a:r>
              <a:rPr lang="en-US" sz="2000" dirty="0"/>
              <a:t>April 2020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532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title"/>
          </p:nvPr>
        </p:nvSpPr>
        <p:spPr>
          <a:xfrm>
            <a:off x="531318" y="220362"/>
            <a:ext cx="10515600" cy="759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2800"/>
            </a:pP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Overview of WP4 </a:t>
            </a:r>
            <a:br>
              <a:rPr lang="en-US" sz="2800" b="1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Detector systems and methods for dosimetry outside primary beam </a:t>
            </a:r>
            <a:endParaRPr dirty="0"/>
          </a:p>
        </p:txBody>
      </p:sp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27</a:t>
            </a:r>
            <a:r>
              <a:rPr lang="en-US" dirty="0"/>
              <a:t>/</a:t>
            </a:r>
            <a:r>
              <a:rPr lang="cs-CZ" dirty="0"/>
              <a:t>01</a:t>
            </a:r>
            <a:r>
              <a:rPr lang="en-US" dirty="0"/>
              <a:t>/202</a:t>
            </a:r>
            <a:r>
              <a:rPr lang="cs-CZ" dirty="0"/>
              <a:t>3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678049" y="1118150"/>
            <a:ext cx="6799711" cy="32931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2400"/>
            </a:pP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electrons and protons </a:t>
            </a:r>
          </a:p>
          <a:p>
            <a:pPr lvl="0" algn="ctr">
              <a:buClr>
                <a:schemeClr val="dk1"/>
              </a:buClr>
              <a:buSzPts val="2400"/>
            </a:pPr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Task 4.1 </a:t>
            </a:r>
          </a:p>
          <a:p>
            <a:pPr lvl="0" algn="ctr">
              <a:buClr>
                <a:schemeClr val="dk1"/>
              </a:buClr>
              <a:buSzPts val="2400"/>
            </a:pPr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Develop a </a:t>
            </a:r>
            <a:r>
              <a:rPr lang="en-US" sz="2200" b="1" dirty="0">
                <a:solidFill>
                  <a:schemeClr val="dk1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Timepix3 based radiation monitor and spectrometer </a:t>
            </a:r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for pulsed mixed radiation fields</a:t>
            </a:r>
          </a:p>
          <a:p>
            <a:pPr lvl="0" algn="ctr">
              <a:spcAft>
                <a:spcPts val="1200"/>
              </a:spcAft>
              <a:buClr>
                <a:schemeClr val="dk1"/>
              </a:buClr>
              <a:buSzPts val="2400"/>
            </a:pPr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(</a:t>
            </a:r>
            <a:r>
              <a:rPr lang="en-US" sz="2200" b="1" dirty="0">
                <a:solidFill>
                  <a:schemeClr val="dk1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ADV</a:t>
            </a:r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, CMI, FZU-ELI, NPI)</a:t>
            </a:r>
            <a:endParaRPr sz="2200" dirty="0">
              <a:solidFill>
                <a:schemeClr val="dk1"/>
              </a:solidFill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pPr lvl="0" algn="ctr">
              <a:buClr>
                <a:schemeClr val="dk1"/>
              </a:buClr>
              <a:buSzPts val="2400"/>
            </a:pPr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Task 4.2</a:t>
            </a:r>
          </a:p>
          <a:p>
            <a:pPr lvl="0" algn="ctr">
              <a:buClr>
                <a:schemeClr val="dk1"/>
              </a:buClr>
              <a:buSzPts val="2400"/>
            </a:pPr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Characterization of the response of </a:t>
            </a:r>
            <a:r>
              <a:rPr lang="en-US" sz="2200" b="1" dirty="0">
                <a:solidFill>
                  <a:schemeClr val="dk1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passive detector </a:t>
            </a:r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system </a:t>
            </a:r>
            <a:r>
              <a:rPr lang="cs-CZ" sz="2200" dirty="0">
                <a:solidFill>
                  <a:schemeClr val="dk1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(OSL, TLD) </a:t>
            </a:r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in pulsed mixed radiation fields</a:t>
            </a:r>
          </a:p>
          <a:p>
            <a:pPr lvl="0" algn="ctr">
              <a:buClr>
                <a:schemeClr val="dk1"/>
              </a:buClr>
              <a:buSzPts val="2400"/>
            </a:pPr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(</a:t>
            </a:r>
            <a:r>
              <a:rPr lang="en-US" sz="2200" b="1" dirty="0">
                <a:solidFill>
                  <a:schemeClr val="dk1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FZU-ELI</a:t>
            </a:r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, CMI, NPI)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6" name="Google Shape;10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5802" y="6398268"/>
            <a:ext cx="1631116" cy="2812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7C997-6A34-414C-9E78-670938110FDE}"/>
              </a:ext>
            </a:extLst>
          </p:cNvPr>
          <p:cNvSpPr txBox="1"/>
          <p:nvPr/>
        </p:nvSpPr>
        <p:spPr>
          <a:xfrm>
            <a:off x="678049" y="4554935"/>
            <a:ext cx="6799711" cy="212365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neutrons</a:t>
            </a:r>
          </a:p>
          <a:p>
            <a:pPr algn="ctr"/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Task 4.3 </a:t>
            </a:r>
          </a:p>
          <a:p>
            <a:pPr algn="ctr"/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Development, characterization and comparison of </a:t>
            </a:r>
          </a:p>
          <a:p>
            <a:pPr algn="ctr"/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Bonner Sphere Spectrometers (Read out in current mode, Fission chamber) based on </a:t>
            </a:r>
            <a:r>
              <a:rPr lang="en-US" sz="2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active detectors </a:t>
            </a:r>
          </a:p>
          <a:p>
            <a:pPr algn="ctr"/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(</a:t>
            </a:r>
            <a:r>
              <a:rPr lang="en-US" sz="2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NPL</a:t>
            </a:r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</a:t>
            </a:r>
            <a:r>
              <a:rPr lang="en-US" sz="22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POLiMi</a:t>
            </a:r>
            <a:r>
              <a:rPr lang="en-US" sz="2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"/>
              </a:rPr>
              <a:t>, PTB)</a:t>
            </a:r>
            <a:endParaRPr lang="en-US" sz="2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7020F3-EEE8-4F55-9484-3383CAD8B767}"/>
              </a:ext>
            </a:extLst>
          </p:cNvPr>
          <p:cNvSpPr txBox="1"/>
          <p:nvPr/>
        </p:nvSpPr>
        <p:spPr>
          <a:xfrm>
            <a:off x="7239000" y="2630151"/>
            <a:ext cx="4114800" cy="240065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2400"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 Task 4.4 </a:t>
            </a:r>
          </a:p>
          <a:p>
            <a:pPr lvl="0" algn="ctr">
              <a:buClr>
                <a:schemeClr val="dk1"/>
              </a:buClr>
              <a:buSzPts val="2400"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Traceability and validation of methods for characterization of stray radiation </a:t>
            </a:r>
          </a:p>
          <a:p>
            <a:pPr lvl="0" algn="ctr">
              <a:buClr>
                <a:schemeClr val="dk1"/>
              </a:buClr>
              <a:buSzPts val="2400"/>
            </a:pP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(</a:t>
            </a:r>
            <a:r>
              <a:rPr lang="it-IT" sz="2000" b="1" dirty="0"/>
              <a:t>CMI</a:t>
            </a:r>
            <a:r>
              <a:rPr lang="it-IT" sz="2000" dirty="0"/>
              <a:t>, ADV, FZU-ELI, NPI, POLIMI, NPL, PTB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Avenir"/>
                <a:cs typeface="Calibri" panose="020F0502020204030204" pitchFamily="34" charset="0"/>
                <a:sym typeface="Avenir"/>
              </a:rPr>
              <a:t>)</a:t>
            </a:r>
          </a:p>
          <a:p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C4E90CE-A924-413C-A35F-8CCAE8D4FC4F}"/>
              </a:ext>
            </a:extLst>
          </p:cNvPr>
          <p:cNvCxnSpPr/>
          <p:nvPr/>
        </p:nvCxnSpPr>
        <p:spPr>
          <a:xfrm>
            <a:off x="6941503" y="4227849"/>
            <a:ext cx="621437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E8B962-37E9-44CA-AB91-8507CFBF8170}"/>
              </a:ext>
            </a:extLst>
          </p:cNvPr>
          <p:cNvCxnSpPr/>
          <p:nvPr/>
        </p:nvCxnSpPr>
        <p:spPr>
          <a:xfrm>
            <a:off x="6959337" y="4730446"/>
            <a:ext cx="621437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22A4FDCC-D5C0-9FFC-5E9E-5A89E4B8C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344" y="326043"/>
            <a:ext cx="377776" cy="47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27</a:t>
            </a:r>
            <a:r>
              <a:rPr lang="en-US" dirty="0"/>
              <a:t>/0</a:t>
            </a:r>
            <a:r>
              <a:rPr lang="cs-CZ" dirty="0"/>
              <a:t>1</a:t>
            </a:r>
            <a:r>
              <a:rPr lang="en-US" dirty="0"/>
              <a:t>/202</a:t>
            </a:r>
            <a:r>
              <a:rPr lang="cs-CZ" dirty="0"/>
              <a:t>3</a:t>
            </a:r>
            <a:endParaRPr dirty="0"/>
          </a:p>
        </p:txBody>
      </p:sp>
      <p:sp>
        <p:nvSpPr>
          <p:cNvPr id="112" name="Google Shape;11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dirty="0"/>
          </a:p>
        </p:txBody>
      </p:sp>
      <p:sp>
        <p:nvSpPr>
          <p:cNvPr id="113" name="Google Shape;113;p3"/>
          <p:cNvSpPr txBox="1"/>
          <p:nvPr/>
        </p:nvSpPr>
        <p:spPr>
          <a:xfrm>
            <a:off x="294217" y="139824"/>
            <a:ext cx="1144506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2133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Avenir"/>
                <a:cs typeface="Avenir"/>
                <a:sym typeface="Avenir"/>
              </a:rPr>
              <a:t>Status of Task 4.1: Develop a Timepix3 based radiation monitor and spectrometer for pulsed mixed radiation fields (</a:t>
            </a:r>
            <a:r>
              <a:rPr lang="en-US" sz="2400" b="1" dirty="0">
                <a:solidFill>
                  <a:srgbClr val="FFC000"/>
                </a:solidFill>
                <a:latin typeface="+mj-lt"/>
                <a:ea typeface="Avenir"/>
                <a:cs typeface="Avenir"/>
                <a:sym typeface="Avenir"/>
              </a:rPr>
              <a:t>electron and protons</a:t>
            </a:r>
            <a:r>
              <a:rPr lang="en-US" sz="2400" b="1" dirty="0">
                <a:solidFill>
                  <a:schemeClr val="dk1"/>
                </a:solidFill>
                <a:latin typeface="+mj-lt"/>
                <a:ea typeface="Avenir"/>
                <a:cs typeface="Avenir"/>
                <a:sym typeface="Avenir"/>
              </a:rPr>
              <a:t>)</a:t>
            </a:r>
            <a:endParaRPr sz="2400" b="1" dirty="0">
              <a:solidFill>
                <a:schemeClr val="dk1"/>
              </a:solidFill>
              <a:latin typeface="+mj-lt"/>
              <a:ea typeface="Avenir"/>
              <a:cs typeface="Avenir"/>
              <a:sym typeface="Avenir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2C3BBE6-5C0F-4AC5-83BB-0C1073357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484964"/>
              </p:ext>
            </p:extLst>
          </p:nvPr>
        </p:nvGraphicFramePr>
        <p:xfrm>
          <a:off x="294217" y="970780"/>
          <a:ext cx="11445066" cy="5427608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1247648">
                  <a:extLst>
                    <a:ext uri="{9D8B030D-6E8A-4147-A177-3AD203B41FA5}">
                      <a16:colId xmlns:a16="http://schemas.microsoft.com/office/drawing/2014/main" val="3452252496"/>
                    </a:ext>
                  </a:extLst>
                </a:gridCol>
                <a:gridCol w="5545381">
                  <a:extLst>
                    <a:ext uri="{9D8B030D-6E8A-4147-A177-3AD203B41FA5}">
                      <a16:colId xmlns:a16="http://schemas.microsoft.com/office/drawing/2014/main" val="1569285882"/>
                    </a:ext>
                  </a:extLst>
                </a:gridCol>
                <a:gridCol w="3484571">
                  <a:extLst>
                    <a:ext uri="{9D8B030D-6E8A-4147-A177-3AD203B41FA5}">
                      <a16:colId xmlns:a16="http://schemas.microsoft.com/office/drawing/2014/main" val="3435554059"/>
                    </a:ext>
                  </a:extLst>
                </a:gridCol>
                <a:gridCol w="1167466">
                  <a:extLst>
                    <a:ext uri="{9D8B030D-6E8A-4147-A177-3AD203B41FA5}">
                      <a16:colId xmlns:a16="http://schemas.microsoft.com/office/drawing/2014/main" val="4111917566"/>
                    </a:ext>
                  </a:extLst>
                </a:gridCol>
              </a:tblGrid>
              <a:tr h="47474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/>
                        <a:t>Activity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sym typeface="Avenir"/>
                        </a:rPr>
                        <a:t>Milestone</a:t>
                      </a:r>
                      <a:endParaRPr sz="16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 dirty="0"/>
                        <a:t>Activity description</a:t>
                      </a:r>
                      <a:endParaRPr sz="19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 dirty="0">
                          <a:sym typeface="Avenir"/>
                        </a:rPr>
                        <a:t>Status</a:t>
                      </a:r>
                      <a:endParaRPr sz="19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 dirty="0"/>
                        <a:t>Partners </a:t>
                      </a:r>
                      <a:endParaRPr sz="19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 anchor="ctr"/>
                </a:tc>
                <a:extLst>
                  <a:ext uri="{0D108BD9-81ED-4DB2-BD59-A6C34878D82A}">
                    <a16:rowId xmlns:a16="http://schemas.microsoft.com/office/drawing/2014/main" val="2434994320"/>
                  </a:ext>
                </a:extLst>
              </a:tr>
              <a:tr h="49218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A4.1.1</a:t>
                      </a:r>
                      <a:endParaRPr sz="1400" u="none" strike="noStrike" cap="none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M06</a:t>
                      </a:r>
                      <a:endParaRPr sz="14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/>
                        <a:t>Testing of potentially suitable TPX3 sensors for stray radiation measurement</a:t>
                      </a:r>
                      <a:endParaRPr sz="1600" b="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u="none" strike="noStrike" cap="none" dirty="0">
                          <a:solidFill>
                            <a:srgbClr val="00B050"/>
                          </a:solidFill>
                          <a:sym typeface="Avenir"/>
                        </a:rPr>
                        <a:t>Completed</a:t>
                      </a:r>
                      <a:r>
                        <a:rPr lang="cs-CZ" sz="1800" b="1" u="none" strike="noStrike" cap="none" dirty="0">
                          <a:solidFill>
                            <a:srgbClr val="00B050"/>
                          </a:solidFill>
                          <a:sym typeface="Avenir"/>
                        </a:rPr>
                        <a:t> 07/2021</a:t>
                      </a:r>
                      <a:endParaRPr lang="cs-CZ" sz="1800" u="none" strike="noStrike" cap="none" dirty="0">
                        <a:latin typeface="+mn-lt"/>
                        <a:sym typeface="Avenir"/>
                      </a:endParaRP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/>
                        <a:t>ADV, </a:t>
                      </a:r>
                      <a:r>
                        <a:rPr lang="en-US" sz="1400" u="none" strike="noStrike" cap="none" dirty="0"/>
                        <a:t>CMI</a:t>
                      </a:r>
                      <a:endParaRPr sz="1400" b="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3134071199"/>
                  </a:ext>
                </a:extLst>
              </a:tr>
              <a:tr h="47474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A4.1.2</a:t>
                      </a:r>
                      <a:endParaRPr sz="1400" u="none" strike="noStrike" cap="none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M15</a:t>
                      </a:r>
                      <a:endParaRPr sz="14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/>
                        <a:t>Optimization of the detector for stray radiation measurement in </a:t>
                      </a: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water-phantom</a:t>
                      </a:r>
                      <a:endParaRPr sz="16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00B050"/>
                          </a:solidFill>
                          <a:sym typeface="Avenir"/>
                        </a:rPr>
                        <a:t>Completed</a:t>
                      </a:r>
                      <a:r>
                        <a:rPr lang="cs-CZ" sz="1800" b="1" u="none" strike="noStrike" cap="none" dirty="0">
                          <a:solidFill>
                            <a:srgbClr val="00B050"/>
                          </a:solidFill>
                          <a:sym typeface="Avenir"/>
                        </a:rPr>
                        <a:t> 06/2020</a:t>
                      </a:r>
                      <a:endParaRPr lang="en-US" sz="1800" b="1" u="none" strike="noStrike" cap="none" dirty="0">
                        <a:solidFill>
                          <a:srgbClr val="00B050"/>
                        </a:solidFill>
                        <a:sym typeface="Avenir"/>
                      </a:endParaRP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/>
                        <a:t>ADV</a:t>
                      </a: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3492551942"/>
                  </a:ext>
                </a:extLst>
              </a:tr>
              <a:tr h="51755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A4.1.3</a:t>
                      </a:r>
                      <a:endParaRPr sz="1400" u="none" strike="noStrike" cap="none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M18</a:t>
                      </a:r>
                      <a:endParaRPr sz="14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/>
                        <a:t>Monte Carlo modelling of optimized TPX3 detector</a:t>
                      </a:r>
                      <a:endParaRPr sz="1600" b="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00B050"/>
                          </a:solidFill>
                          <a:sym typeface="Avenir"/>
                        </a:rPr>
                        <a:t>Completed</a:t>
                      </a:r>
                      <a:r>
                        <a:rPr lang="cs-CZ" sz="1800" b="1" u="none" strike="noStrike" cap="none" dirty="0">
                          <a:solidFill>
                            <a:srgbClr val="00B050"/>
                          </a:solidFill>
                          <a:sym typeface="Avenir"/>
                        </a:rPr>
                        <a:t> 10/2021</a:t>
                      </a:r>
                      <a:endParaRPr lang="en-US" sz="1800" b="1" u="none" strike="noStrike" cap="none" dirty="0">
                        <a:solidFill>
                          <a:srgbClr val="00B050"/>
                        </a:solidFill>
                        <a:sym typeface="Avenir"/>
                      </a:endParaRP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/>
                        <a:t>CMI, </a:t>
                      </a:r>
                      <a:r>
                        <a:rPr lang="en-US" sz="1400" u="none" strike="noStrike" cap="none" dirty="0"/>
                        <a:t>ADV, NPI, FZU</a:t>
                      </a:r>
                      <a:endParaRPr sz="14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159725717"/>
                  </a:ext>
                </a:extLst>
              </a:tr>
              <a:tr h="63303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A4.1.4</a:t>
                      </a:r>
                      <a:endParaRPr sz="1400" u="none" strike="noStrike" cap="none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M21</a:t>
                      </a:r>
                      <a:endParaRPr sz="1400" u="none" strike="noStrike" cap="none" dirty="0">
                        <a:solidFill>
                          <a:schemeClr val="lt1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/>
                        <a:t>Method for particle quantification </a:t>
                      </a:r>
                      <a:endParaRPr sz="1600" u="none" strike="noStrike" cap="none" dirty="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/>
                        <a:t>for different particle track types, measured by opt. TPX3 det</a:t>
                      </a:r>
                      <a:endParaRPr sz="1600" b="0" u="none" strike="noStrike" cap="none" dirty="0">
                        <a:solidFill>
                          <a:schemeClr val="dk1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Completed</a:t>
                      </a:r>
                      <a:r>
                        <a:rPr lang="cs-CZ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 02/2022</a:t>
                      </a:r>
                      <a:endParaRPr lang="en-US" sz="1800" b="1" i="0" u="none" strike="noStrike" cap="none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/>
                        <a:t>ADV</a:t>
                      </a:r>
                      <a:r>
                        <a:rPr lang="en-US" sz="1400" u="none" strike="noStrike" cap="none" dirty="0"/>
                        <a:t> 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CMI</a:t>
                      </a:r>
                      <a:endParaRPr sz="14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300154304"/>
                  </a:ext>
                </a:extLst>
              </a:tr>
              <a:tr h="71211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A4.1.5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M24</a:t>
                      </a:r>
                      <a:endParaRPr lang="en-US" sz="1400" u="none" strike="noStrike" cap="none" dirty="0">
                        <a:solidFill>
                          <a:schemeClr val="lt1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Method for absorbed dose to water quantification</a:t>
                      </a:r>
                      <a:endParaRPr sz="16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sym typeface="Avenir"/>
                        </a:rPr>
                        <a:t>Delayed to 0</a:t>
                      </a:r>
                      <a:r>
                        <a:rPr lang="cs-CZ" sz="1800" b="1" u="none" strike="noStrike" cap="none" dirty="0">
                          <a:solidFill>
                            <a:srgbClr val="FF0000"/>
                          </a:solidFill>
                          <a:sym typeface="Avenir"/>
                        </a:rPr>
                        <a:t>1</a:t>
                      </a: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sym typeface="Avenir"/>
                        </a:rPr>
                        <a:t>/202</a:t>
                      </a:r>
                      <a:r>
                        <a:rPr lang="cs-CZ" sz="1800" b="1" u="none" strike="noStrike" cap="none" dirty="0">
                          <a:solidFill>
                            <a:srgbClr val="FF0000"/>
                          </a:solidFill>
                          <a:sym typeface="Avenir"/>
                        </a:rPr>
                        <a:t>3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Finalizing the method, verification measurement at PTB early Jan 23</a:t>
                      </a:r>
                      <a:endParaRPr lang="en-US" sz="1400" b="1" u="none" strike="noStrike" cap="none" noProof="0" dirty="0">
                        <a:solidFill>
                          <a:srgbClr val="FF0000"/>
                        </a:solidFill>
                        <a:sym typeface="Avenir"/>
                      </a:endParaRP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CMI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ADV</a:t>
                      </a:r>
                      <a:endParaRPr sz="14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1142205167"/>
                  </a:ext>
                </a:extLst>
              </a:tr>
              <a:tr h="51925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A4.1.6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M24</a:t>
                      </a:r>
                      <a:endParaRPr lang="en-US" sz="1400" u="none" strike="noStrike" cap="none" dirty="0">
                        <a:solidFill>
                          <a:schemeClr val="lt1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Software development</a:t>
                      </a:r>
                      <a:endParaRPr sz="16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Completed</a:t>
                      </a:r>
                      <a:r>
                        <a:rPr lang="cs-CZ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 05/2022</a:t>
                      </a:r>
                      <a:endParaRPr lang="en-US" sz="1800" b="1" i="0" u="none" strike="noStrike" cap="none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ADV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4246997555"/>
                  </a:ext>
                </a:extLst>
              </a:tr>
              <a:tr h="51925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A4.1.7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M27</a:t>
                      </a: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Detailed tests of TPX3 detector</a:t>
                      </a:r>
                      <a:endParaRPr sz="16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Completed</a:t>
                      </a:r>
                      <a:r>
                        <a:rPr lang="cs-CZ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 10/2022</a:t>
                      </a:r>
                      <a:endParaRPr lang="en-US" sz="1800" b="1" i="0" u="none" strike="noStrike" cap="none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ADV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CMI, PTB</a:t>
                      </a:r>
                      <a:endParaRPr sz="14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1108545726"/>
                  </a:ext>
                </a:extLst>
              </a:tr>
              <a:tr h="48656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A4.1.8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M30</a:t>
                      </a: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Documentation and manual</a:t>
                      </a:r>
                      <a:endParaRPr sz="16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Completed</a:t>
                      </a:r>
                      <a:r>
                        <a:rPr lang="cs-CZ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 10/2022</a:t>
                      </a:r>
                      <a:endParaRPr lang="en-US" sz="1800" b="1" i="0" u="none" strike="noStrike" cap="none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/>
                        <a:t>ADV</a:t>
                      </a:r>
                      <a:r>
                        <a:rPr lang="en-US" sz="1400" u="none" strike="noStrike" cap="none" dirty="0"/>
                        <a:t> 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CMI</a:t>
                      </a:r>
                      <a:endParaRPr lang="en-US" sz="14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517290984"/>
                  </a:ext>
                </a:extLst>
              </a:tr>
              <a:tr h="57228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A4.1.9 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M36</a:t>
                      </a:r>
                      <a:endParaRPr lang="en-US" sz="1400" b="1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Submission of a peer-reviewed article </a:t>
                      </a:r>
                      <a:endParaRPr sz="16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900" b="1" u="none" strike="noStrike" cap="none" dirty="0">
                          <a:solidFill>
                            <a:srgbClr val="00B050"/>
                          </a:solidFill>
                          <a:sym typeface="Avenir"/>
                        </a:rPr>
                        <a:t>On schedule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3 </a:t>
                      </a:r>
                      <a:r>
                        <a:rPr lang="cs-CZ" sz="16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articles</a:t>
                      </a:r>
                      <a:r>
                        <a:rPr lang="cs-CZ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 </a:t>
                      </a:r>
                      <a:r>
                        <a:rPr lang="cs-CZ" sz="16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published</a:t>
                      </a:r>
                      <a:r>
                        <a:rPr lang="cs-CZ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, 4th in </a:t>
                      </a:r>
                      <a:r>
                        <a:rPr lang="cs-CZ" sz="16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final</a:t>
                      </a:r>
                      <a:r>
                        <a:rPr lang="cs-CZ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 </a:t>
                      </a:r>
                      <a:r>
                        <a:rPr lang="cs-CZ" sz="16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stage</a:t>
                      </a:r>
                      <a:endParaRPr lang="en-US" sz="16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/>
                        <a:t>ADV</a:t>
                      </a:r>
                      <a:r>
                        <a:rPr lang="en-US" sz="1400" u="none" strike="noStrike" cap="none" dirty="0"/>
                        <a:t> 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CMI</a:t>
                      </a:r>
                      <a:endParaRPr lang="en-US" sz="14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4191010620"/>
                  </a:ext>
                </a:extLst>
              </a:tr>
            </a:tbl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C91CFFC1-1843-C3E6-3D92-7A8AAC00A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344" y="326043"/>
            <a:ext cx="377776" cy="47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27</a:t>
            </a:r>
            <a:r>
              <a:rPr lang="en-US" dirty="0"/>
              <a:t>/0</a:t>
            </a:r>
            <a:r>
              <a:rPr lang="cs-CZ" dirty="0"/>
              <a:t>1</a:t>
            </a:r>
            <a:r>
              <a:rPr lang="en-US" dirty="0"/>
              <a:t>/202</a:t>
            </a:r>
            <a:r>
              <a:rPr lang="cs-CZ" dirty="0"/>
              <a:t>3</a:t>
            </a:r>
            <a:endParaRPr dirty="0"/>
          </a:p>
        </p:txBody>
      </p:sp>
      <p:sp>
        <p:nvSpPr>
          <p:cNvPr id="112" name="Google Shape;11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  <p:sp>
        <p:nvSpPr>
          <p:cNvPr id="113" name="Google Shape;113;p3"/>
          <p:cNvSpPr txBox="1"/>
          <p:nvPr/>
        </p:nvSpPr>
        <p:spPr>
          <a:xfrm>
            <a:off x="294217" y="139824"/>
            <a:ext cx="114450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2133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Avenir"/>
                <a:cs typeface="Avenir"/>
                <a:sym typeface="Avenir"/>
              </a:rPr>
              <a:t>Development chain of Timepix3 detectors for UHD Pulse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91CFFC1-1843-C3E6-3D92-7A8AAC00A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344" y="326043"/>
            <a:ext cx="377776" cy="47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30;p4">
            <a:extLst>
              <a:ext uri="{FF2B5EF4-FFF2-40B4-BE49-F238E27FC236}">
                <a16:creationId xmlns:a16="http://schemas.microsoft.com/office/drawing/2014/main" id="{39E40B4C-D512-8549-69FE-1B22609029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5522" y="1485225"/>
            <a:ext cx="1613140" cy="2237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1;p4">
            <a:extLst>
              <a:ext uri="{FF2B5EF4-FFF2-40B4-BE49-F238E27FC236}">
                <a16:creationId xmlns:a16="http://schemas.microsoft.com/office/drawing/2014/main" id="{7987A25B-CFE2-D83D-4592-B908B95D357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64096" y="4280404"/>
            <a:ext cx="2361006" cy="16131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54524D1-7960-ACCB-52CC-49B85CF1E87A}"/>
              </a:ext>
            </a:extLst>
          </p:cNvPr>
          <p:cNvGrpSpPr/>
          <p:nvPr/>
        </p:nvGrpSpPr>
        <p:grpSpPr>
          <a:xfrm>
            <a:off x="6292067" y="2074874"/>
            <a:ext cx="1520171" cy="3012099"/>
            <a:chOff x="3450511" y="1425507"/>
            <a:chExt cx="1310834" cy="243623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15EB43-4E2B-5B59-2FD3-E7CACBAD3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70"/>
            <a:stretch/>
          </p:blipFill>
          <p:spPr>
            <a:xfrm flipH="1">
              <a:off x="3450511" y="1425507"/>
              <a:ext cx="1305318" cy="236100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5A1FCBD-3F79-77AB-45F9-3F74B2EDD026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0036" y="2967536"/>
              <a:ext cx="841309" cy="894209"/>
            </a:xfrm>
            <a:prstGeom prst="rect">
              <a:avLst/>
            </a:prstGeom>
            <a:effectLst>
              <a:outerShdw blurRad="139700" dist="165100" dir="822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5180085-AB43-76C1-AD6A-7DAB14070D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7918" y="2281578"/>
            <a:ext cx="1338093" cy="2724372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10FE04B8-34C5-3F18-92FB-B0C20BC1FEF5}"/>
              </a:ext>
            </a:extLst>
          </p:cNvPr>
          <p:cNvSpPr/>
          <p:nvPr/>
        </p:nvSpPr>
        <p:spPr>
          <a:xfrm>
            <a:off x="2242253" y="3397024"/>
            <a:ext cx="435513" cy="4630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B51B64-F509-A1A9-F723-888F237C288D}"/>
              </a:ext>
            </a:extLst>
          </p:cNvPr>
          <p:cNvGrpSpPr/>
          <p:nvPr/>
        </p:nvGrpSpPr>
        <p:grpSpPr>
          <a:xfrm rot="20508933">
            <a:off x="2840514" y="1956572"/>
            <a:ext cx="3370692" cy="4509592"/>
            <a:chOff x="7347630" y="5136895"/>
            <a:chExt cx="2460889" cy="317254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C135780-9C38-E0FE-B350-782E653E1F49}"/>
                </a:ext>
              </a:extLst>
            </p:cNvPr>
            <p:cNvGrpSpPr/>
            <p:nvPr/>
          </p:nvGrpSpPr>
          <p:grpSpPr>
            <a:xfrm rot="3380512">
              <a:off x="7001324" y="6508683"/>
              <a:ext cx="2355249" cy="1246260"/>
              <a:chOff x="4974938" y="5510765"/>
              <a:chExt cx="4543989" cy="1725037"/>
            </a:xfrm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F3D58ABB-686D-2F74-2447-10367D4298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3999" t="6936" r="2436" b="10564"/>
              <a:stretch/>
            </p:blipFill>
            <p:spPr>
              <a:xfrm>
                <a:off x="4974938" y="5510765"/>
                <a:ext cx="4094575" cy="172503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07A37707-F265-E8FF-4FBA-5186967BBC1D}"/>
                  </a:ext>
                </a:extLst>
              </p:cNvPr>
              <p:cNvSpPr txBox="1"/>
              <p:nvPr/>
            </p:nvSpPr>
            <p:spPr>
              <a:xfrm rot="21058246">
                <a:off x="6313691" y="6567965"/>
                <a:ext cx="3205236" cy="3482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990" dirty="0">
                    <a:solidFill>
                      <a:schemeClr val="bg1"/>
                    </a:solidFill>
                  </a:rPr>
                  <a:t>3x</a:t>
                </a:r>
                <a:r>
                  <a:rPr lang="en-US" sz="990" dirty="0">
                    <a:solidFill>
                      <a:schemeClr val="bg1"/>
                    </a:solidFill>
                  </a:rPr>
                  <a:t>Naked TimePIX3 ASIC</a:t>
                </a:r>
                <a:endParaRPr lang="cs-CZ" sz="99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83E0BE4-3D2F-7559-E051-8D6523FC33EF}"/>
                </a:ext>
              </a:extLst>
            </p:cNvPr>
            <p:cNvGrpSpPr/>
            <p:nvPr/>
          </p:nvGrpSpPr>
          <p:grpSpPr>
            <a:xfrm rot="1855602">
              <a:off x="7347630" y="6091767"/>
              <a:ext cx="2174732" cy="1089696"/>
              <a:chOff x="5499970" y="4664575"/>
              <a:chExt cx="3798805" cy="1571835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689F5A8-2F8B-7B92-EBD8-78AEAAD828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1111" t="11355" b="11580"/>
              <a:stretch/>
            </p:blipFill>
            <p:spPr>
              <a:xfrm>
                <a:off x="5499970" y="4664575"/>
                <a:ext cx="3798805" cy="157183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7F47FF3-F87D-B8A3-42FB-529ED5366125}"/>
                  </a:ext>
                </a:extLst>
              </p:cNvPr>
              <p:cNvSpPr txBox="1"/>
              <p:nvPr/>
            </p:nvSpPr>
            <p:spPr>
              <a:xfrm rot="151208">
                <a:off x="7139369" y="5837185"/>
                <a:ext cx="2039166" cy="363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990" dirty="0">
                    <a:solidFill>
                      <a:schemeClr val="bg1"/>
                    </a:solidFill>
                  </a:rPr>
                  <a:t>2x</a:t>
                </a:r>
                <a:r>
                  <a:rPr lang="en-US" sz="990" dirty="0">
                    <a:solidFill>
                      <a:schemeClr val="bg1"/>
                    </a:solidFill>
                  </a:rPr>
                  <a:t> GaAs 500 µm</a:t>
                </a:r>
                <a:endParaRPr lang="cs-CZ" sz="99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90BDF45-A87A-09F9-C3A9-E7BAA8FDA006}"/>
                </a:ext>
              </a:extLst>
            </p:cNvPr>
            <p:cNvGrpSpPr/>
            <p:nvPr/>
          </p:nvGrpSpPr>
          <p:grpSpPr>
            <a:xfrm>
              <a:off x="7441975" y="5136895"/>
              <a:ext cx="2366544" cy="1727877"/>
              <a:chOff x="466375" y="1165006"/>
              <a:chExt cx="5292551" cy="3305799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1F22B4A-3451-65C2-65D6-01E4E67EED6B}"/>
                  </a:ext>
                </a:extLst>
              </p:cNvPr>
              <p:cNvGrpSpPr/>
              <p:nvPr/>
            </p:nvGrpSpPr>
            <p:grpSpPr>
              <a:xfrm rot="1764711">
                <a:off x="466375" y="1165006"/>
                <a:ext cx="5292551" cy="3193663"/>
                <a:chOff x="353271" y="1101702"/>
                <a:chExt cx="5292551" cy="3193663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2346447A-4BB2-6ECB-D2AC-D89481AB12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2941" t="13264"/>
                <a:stretch/>
              </p:blipFill>
              <p:spPr>
                <a:xfrm rot="21173383">
                  <a:off x="916476" y="2589288"/>
                  <a:ext cx="4729346" cy="1706077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7F2C25AA-E79F-A10D-812F-EDA7904B84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/>
                <a:srcRect t="11416" b="8712"/>
                <a:stretch/>
              </p:blipFill>
              <p:spPr>
                <a:xfrm rot="20338299">
                  <a:off x="712465" y="1888289"/>
                  <a:ext cx="4674235" cy="157521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D79DA230-7A7C-68A7-6F51-0C51F31A65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/>
                <a:srcRect l="10485" t="9545" r="1959" b="12513"/>
                <a:stretch/>
              </p:blipFill>
              <p:spPr>
                <a:xfrm rot="19868402">
                  <a:off x="353271" y="1101702"/>
                  <a:ext cx="4566913" cy="168819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9F8E558-FC4A-3E05-24F2-235873DFC636}"/>
                  </a:ext>
                </a:extLst>
              </p:cNvPr>
              <p:cNvSpPr txBox="1"/>
              <p:nvPr/>
            </p:nvSpPr>
            <p:spPr>
              <a:xfrm rot="21302813">
                <a:off x="3011453" y="2242922"/>
                <a:ext cx="1750182" cy="4681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90" dirty="0">
                    <a:solidFill>
                      <a:schemeClr val="bg1"/>
                    </a:solidFill>
                  </a:rPr>
                  <a:t> Si 650 µm</a:t>
                </a:r>
                <a:endParaRPr lang="cs-CZ" sz="99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7039E1A-D0DF-FB65-8FA6-A68B975063B1}"/>
                  </a:ext>
                </a:extLst>
              </p:cNvPr>
              <p:cNvSpPr txBox="1"/>
              <p:nvPr/>
            </p:nvSpPr>
            <p:spPr>
              <a:xfrm rot="523099">
                <a:off x="2966676" y="3171164"/>
                <a:ext cx="2138868" cy="482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990" dirty="0">
                    <a:solidFill>
                      <a:schemeClr val="bg1"/>
                    </a:solidFill>
                  </a:rPr>
                  <a:t>5x</a:t>
                </a:r>
                <a:r>
                  <a:rPr lang="en-US" sz="990" dirty="0">
                    <a:solidFill>
                      <a:schemeClr val="bg1"/>
                    </a:solidFill>
                  </a:rPr>
                  <a:t> Si 500 µm</a:t>
                </a:r>
                <a:endParaRPr lang="cs-CZ" sz="99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C8128BE-59E1-808D-B90C-EC10CED61FC0}"/>
                  </a:ext>
                </a:extLst>
              </p:cNvPr>
              <p:cNvSpPr txBox="1"/>
              <p:nvPr/>
            </p:nvSpPr>
            <p:spPr>
              <a:xfrm rot="1186663">
                <a:off x="2682355" y="3988147"/>
                <a:ext cx="2138868" cy="482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990" dirty="0">
                    <a:solidFill>
                      <a:schemeClr val="bg1"/>
                    </a:solidFill>
                  </a:rPr>
                  <a:t>4x</a:t>
                </a:r>
                <a:r>
                  <a:rPr lang="en-US" sz="990" dirty="0">
                    <a:solidFill>
                      <a:schemeClr val="bg1"/>
                    </a:solidFill>
                  </a:rPr>
                  <a:t> Si 100 µm</a:t>
                </a:r>
                <a:endParaRPr lang="cs-CZ" sz="99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CE63B846-5EAA-5751-CBCB-A1BC1E27BCCF}"/>
              </a:ext>
            </a:extLst>
          </p:cNvPr>
          <p:cNvSpPr txBox="1"/>
          <p:nvPr/>
        </p:nvSpPr>
        <p:spPr>
          <a:xfrm>
            <a:off x="496701" y="834361"/>
            <a:ext cx="1887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Initial test with commercial detectors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1B840AAF-B675-AA3B-E2FF-3ADCDB143E9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602" t="17438" r="2829" b="28941"/>
          <a:stretch/>
        </p:blipFill>
        <p:spPr>
          <a:xfrm>
            <a:off x="9521854" y="1972446"/>
            <a:ext cx="2670146" cy="3081874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41E45403-1FF9-7E27-6AE9-BF84656736BE}"/>
              </a:ext>
            </a:extLst>
          </p:cNvPr>
          <p:cNvSpPr txBox="1"/>
          <p:nvPr/>
        </p:nvSpPr>
        <p:spPr>
          <a:xfrm>
            <a:off x="3234759" y="722421"/>
            <a:ext cx="18879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Various sensor types and thickness tested with TimePIX3 chip by MiniPIX flex electronic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A83CA80-917C-8C49-4C06-F78CD4531BCE}"/>
              </a:ext>
            </a:extLst>
          </p:cNvPr>
          <p:cNvSpPr txBox="1"/>
          <p:nvPr/>
        </p:nvSpPr>
        <p:spPr>
          <a:xfrm>
            <a:off x="6209002" y="834361"/>
            <a:ext cx="17554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Build into single detector holder, free of metals 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669594C-49F3-20DD-EFB0-03BFE781F900}"/>
              </a:ext>
            </a:extLst>
          </p:cNvPr>
          <p:cNvSpPr txBox="1"/>
          <p:nvPr/>
        </p:nvSpPr>
        <p:spPr>
          <a:xfrm>
            <a:off x="7964428" y="834361"/>
            <a:ext cx="19669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Double detector holder to speed up experimnets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E82EE2D-EB85-97F3-5C2D-812DBC030720}"/>
              </a:ext>
            </a:extLst>
          </p:cNvPr>
          <p:cNvSpPr txBox="1"/>
          <p:nvPr/>
        </p:nvSpPr>
        <p:spPr>
          <a:xfrm>
            <a:off x="9817210" y="797005"/>
            <a:ext cx="2220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Final AdvaPIX flex version (10x faster) to cope better with High DR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E86C92F7-1B56-531F-647C-0882331874A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9888" t="9587" r="17711" b="2574"/>
          <a:stretch/>
        </p:blipFill>
        <p:spPr>
          <a:xfrm>
            <a:off x="10052898" y="4999441"/>
            <a:ext cx="1701073" cy="134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490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27</a:t>
            </a:r>
            <a:r>
              <a:rPr lang="en-US" dirty="0"/>
              <a:t>/0</a:t>
            </a:r>
            <a:r>
              <a:rPr lang="cs-CZ" dirty="0"/>
              <a:t>1</a:t>
            </a:r>
            <a:r>
              <a:rPr lang="en-US" dirty="0"/>
              <a:t>/202</a:t>
            </a:r>
            <a:r>
              <a:rPr lang="cs-CZ" dirty="0"/>
              <a:t>3</a:t>
            </a:r>
            <a:endParaRPr dirty="0"/>
          </a:p>
        </p:txBody>
      </p:sp>
      <p:sp>
        <p:nvSpPr>
          <p:cNvPr id="112" name="Google Shape;11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dirty="0"/>
          </a:p>
        </p:txBody>
      </p:sp>
      <p:sp>
        <p:nvSpPr>
          <p:cNvPr id="113" name="Google Shape;113;p3"/>
          <p:cNvSpPr txBox="1"/>
          <p:nvPr/>
        </p:nvSpPr>
        <p:spPr>
          <a:xfrm>
            <a:off x="294217" y="139824"/>
            <a:ext cx="114450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2133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Avenir"/>
                <a:cs typeface="Avenir"/>
                <a:sym typeface="Avenir"/>
              </a:rPr>
              <a:t>Experiments in pulsed mixed radiation fields with TimePIX3 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91CFFC1-1843-C3E6-3D92-7A8AAC00A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168" y="199718"/>
            <a:ext cx="377776" cy="47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C7E2D9-C940-96BE-0958-8AC7BBFD68BA}"/>
              </a:ext>
            </a:extLst>
          </p:cNvPr>
          <p:cNvSpPr txBox="1"/>
          <p:nvPr/>
        </p:nvSpPr>
        <p:spPr>
          <a:xfrm>
            <a:off x="680209" y="847930"/>
            <a:ext cx="441620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/>
              <a:t>7x Microtron Prague – cyclic electron </a:t>
            </a:r>
            <a:r>
              <a:rPr lang="en-US" sz="1800" dirty="0" err="1"/>
              <a:t>akceler</a:t>
            </a:r>
            <a:r>
              <a:rPr lang="cs-CZ" sz="1800" dirty="0"/>
              <a:t>a</a:t>
            </a:r>
            <a:r>
              <a:rPr lang="en-US" sz="1800" dirty="0"/>
              <a:t>tor</a:t>
            </a:r>
            <a:r>
              <a:rPr lang="cs-CZ" sz="1800" dirty="0"/>
              <a:t> (NPI)</a:t>
            </a:r>
            <a:endParaRPr lang="en-US" sz="18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1800" dirty="0"/>
              <a:t>3 x</a:t>
            </a:r>
            <a:r>
              <a:rPr lang="en-US" sz="1800" dirty="0"/>
              <a:t> </a:t>
            </a:r>
            <a:r>
              <a:rPr lang="en-US" sz="1800" dirty="0" err="1"/>
              <a:t>OncoRay</a:t>
            </a:r>
            <a:r>
              <a:rPr lang="en-US" sz="1800" dirty="0"/>
              <a:t> Clinique in Dresden – Proton flash beam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/>
              <a:t>2x Proton Therapy Center in Prague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/>
              <a:t>2x PTB – Calibrated electron beam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/>
              <a:t>2x Emory University, Atlanta, USA flash proton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87C752-8BE4-09E7-0D8B-AFF4A53368C3}"/>
              </a:ext>
            </a:extLst>
          </p:cNvPr>
          <p:cNvSpPr txBox="1"/>
          <p:nvPr/>
        </p:nvSpPr>
        <p:spPr>
          <a:xfrm>
            <a:off x="524883" y="4144647"/>
            <a:ext cx="3369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>
                <a:solidFill>
                  <a:srgbClr val="00B050"/>
                </a:solidFill>
              </a:rPr>
              <a:t>3</a:t>
            </a:r>
            <a:r>
              <a:rPr lang="cs-CZ" sz="1600" b="1" u="sng" dirty="0">
                <a:solidFill>
                  <a:srgbClr val="00B050"/>
                </a:solidFill>
              </a:rPr>
              <a:t>6</a:t>
            </a:r>
            <a:r>
              <a:rPr lang="en-US" sz="1600" b="1" u="sng" dirty="0">
                <a:solidFill>
                  <a:srgbClr val="00B050"/>
                </a:solidFill>
              </a:rPr>
              <a:t> days of measurement in total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D823CC-A1D1-9EFB-E21E-F99744A3A9E1}"/>
              </a:ext>
            </a:extLst>
          </p:cNvPr>
          <p:cNvSpPr txBox="1"/>
          <p:nvPr/>
        </p:nvSpPr>
        <p:spPr>
          <a:xfrm>
            <a:off x="601638" y="3443112"/>
            <a:ext cx="6192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/>
              <a:t>3x Czech Metrology Institute in Prague - Calibration measurement for thermal and fast neutrons and X-Rays</a:t>
            </a:r>
          </a:p>
        </p:txBody>
      </p:sp>
      <p:pic>
        <p:nvPicPr>
          <p:cNvPr id="8" name="Google Shape;136;p4">
            <a:extLst>
              <a:ext uri="{FF2B5EF4-FFF2-40B4-BE49-F238E27FC236}">
                <a16:creationId xmlns:a16="http://schemas.microsoft.com/office/drawing/2014/main" id="{E2121F9C-B10C-CB62-60AE-853816D1305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053"/>
          <a:stretch/>
        </p:blipFill>
        <p:spPr>
          <a:xfrm>
            <a:off x="943569" y="4722931"/>
            <a:ext cx="3318033" cy="212824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918E69-1379-BB5E-9268-D3CFD728DB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37" b="6122"/>
          <a:stretch/>
        </p:blipFill>
        <p:spPr>
          <a:xfrm>
            <a:off x="9536912" y="728631"/>
            <a:ext cx="2655088" cy="191546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38CAF865-A7E2-8641-AD74-78595E7619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909" t="8770" r="11438" b="7315"/>
          <a:stretch/>
        </p:blipFill>
        <p:spPr>
          <a:xfrm>
            <a:off x="3721021" y="4060860"/>
            <a:ext cx="3613868" cy="1906599"/>
          </a:xfrm>
          <a:prstGeom prst="rect">
            <a:avLst/>
          </a:prstGeom>
        </p:spPr>
      </p:pic>
      <p:sp>
        <p:nvSpPr>
          <p:cNvPr id="107" name="AutoShape 2">
            <a:extLst>
              <a:ext uri="{FF2B5EF4-FFF2-40B4-BE49-F238E27FC236}">
                <a16:creationId xmlns:a16="http://schemas.microsoft.com/office/drawing/2014/main" id="{5B1B1BA5-DF54-26D3-6D90-FEBCE27AB8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AutoShape 4">
            <a:extLst>
              <a:ext uri="{FF2B5EF4-FFF2-40B4-BE49-F238E27FC236}">
                <a16:creationId xmlns:a16="http://schemas.microsoft.com/office/drawing/2014/main" id="{0C11843E-B72C-DF18-229A-994F9E6A7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19DD55F1-16E7-2A32-02C3-A5089C13AD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3082" y="730047"/>
            <a:ext cx="2003402" cy="2671202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2371A7EE-EEC5-60E6-1377-228692EB47F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274" t="25071" r="2792" b="8917"/>
          <a:stretch/>
        </p:blipFill>
        <p:spPr>
          <a:xfrm>
            <a:off x="9557520" y="2327496"/>
            <a:ext cx="2635939" cy="1741550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48055AA5-1F63-0198-C518-8733F0A3ECB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657" b="14288"/>
          <a:stretch/>
        </p:blipFill>
        <p:spPr>
          <a:xfrm>
            <a:off x="9864735" y="3914073"/>
            <a:ext cx="2327265" cy="294392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C57BB209-EC55-414F-0AD1-8C7C637D46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9014004" y="5130006"/>
            <a:ext cx="2220569" cy="1249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3045D5-F483-4F1F-9275-A0885FDDD46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536" t="13523" r="-1"/>
          <a:stretch/>
        </p:blipFill>
        <p:spPr>
          <a:xfrm>
            <a:off x="6794308" y="4828626"/>
            <a:ext cx="2705446" cy="2029374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64B9A9B0-A245-4F98-C11F-1618EBB08D0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572" r="3009" b="3516"/>
          <a:stretch/>
        </p:blipFill>
        <p:spPr>
          <a:xfrm>
            <a:off x="6659046" y="2981368"/>
            <a:ext cx="3142180" cy="186541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1B3C674B-86B8-75B0-CB20-FC7E13F1169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197" t="13523" r="8978"/>
          <a:stretch/>
        </p:blipFill>
        <p:spPr>
          <a:xfrm>
            <a:off x="6905766" y="730047"/>
            <a:ext cx="3050187" cy="2478246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65864507-1B2B-1F39-15BB-28493D342F4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501" t="9843" r="1818" b="7315"/>
          <a:stretch/>
        </p:blipFill>
        <p:spPr>
          <a:xfrm>
            <a:off x="4101237" y="5188732"/>
            <a:ext cx="3069313" cy="166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65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27</a:t>
            </a:r>
            <a:r>
              <a:rPr lang="en-US" dirty="0"/>
              <a:t>/</a:t>
            </a:r>
            <a:r>
              <a:rPr lang="cs-CZ" dirty="0"/>
              <a:t>01</a:t>
            </a:r>
            <a:r>
              <a:rPr lang="en-US" dirty="0"/>
              <a:t>/202</a:t>
            </a:r>
            <a:r>
              <a:rPr lang="cs-CZ" dirty="0"/>
              <a:t>3</a:t>
            </a:r>
            <a:endParaRPr lang="en-US" dirty="0"/>
          </a:p>
        </p:txBody>
      </p:sp>
      <p:sp>
        <p:nvSpPr>
          <p:cNvPr id="112" name="Google Shape;11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dirty="0"/>
          </a:p>
        </p:txBody>
      </p:sp>
      <p:sp>
        <p:nvSpPr>
          <p:cNvPr id="113" name="Google Shape;113;p3"/>
          <p:cNvSpPr txBox="1"/>
          <p:nvPr/>
        </p:nvSpPr>
        <p:spPr>
          <a:xfrm>
            <a:off x="294217" y="139824"/>
            <a:ext cx="1144506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2133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Avenir"/>
                <a:cs typeface="Avenir"/>
                <a:sym typeface="Avenir"/>
              </a:rPr>
              <a:t>Status of Task 4.2: Characterization of the response of passive detector system in pulsed mixed radiation fields (</a:t>
            </a:r>
            <a:r>
              <a:rPr lang="en-US" sz="2400" b="1" dirty="0">
                <a:solidFill>
                  <a:srgbClr val="FFC000"/>
                </a:solidFill>
                <a:latin typeface="+mj-lt"/>
                <a:ea typeface="Avenir"/>
                <a:cs typeface="Avenir"/>
                <a:sym typeface="Avenir"/>
              </a:rPr>
              <a:t>electrons and protons</a:t>
            </a:r>
            <a:r>
              <a:rPr lang="en-US" sz="2400" b="1" dirty="0">
                <a:solidFill>
                  <a:schemeClr val="dk1"/>
                </a:solidFill>
                <a:latin typeface="+mj-lt"/>
                <a:ea typeface="Avenir"/>
                <a:cs typeface="Avenir"/>
                <a:sym typeface="Avenir"/>
              </a:rPr>
              <a:t>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2C3BBE6-5C0F-4AC5-83BB-0C1073357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395097"/>
              </p:ext>
            </p:extLst>
          </p:nvPr>
        </p:nvGraphicFramePr>
        <p:xfrm>
          <a:off x="294217" y="1326473"/>
          <a:ext cx="11445066" cy="4091544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1247648">
                  <a:extLst>
                    <a:ext uri="{9D8B030D-6E8A-4147-A177-3AD203B41FA5}">
                      <a16:colId xmlns:a16="http://schemas.microsoft.com/office/drawing/2014/main" val="3452252496"/>
                    </a:ext>
                  </a:extLst>
                </a:gridCol>
                <a:gridCol w="5545381">
                  <a:extLst>
                    <a:ext uri="{9D8B030D-6E8A-4147-A177-3AD203B41FA5}">
                      <a16:colId xmlns:a16="http://schemas.microsoft.com/office/drawing/2014/main" val="1569285882"/>
                    </a:ext>
                  </a:extLst>
                </a:gridCol>
                <a:gridCol w="3286114">
                  <a:extLst>
                    <a:ext uri="{9D8B030D-6E8A-4147-A177-3AD203B41FA5}">
                      <a16:colId xmlns:a16="http://schemas.microsoft.com/office/drawing/2014/main" val="3435554059"/>
                    </a:ext>
                  </a:extLst>
                </a:gridCol>
                <a:gridCol w="1365923">
                  <a:extLst>
                    <a:ext uri="{9D8B030D-6E8A-4147-A177-3AD203B41FA5}">
                      <a16:colId xmlns:a16="http://schemas.microsoft.com/office/drawing/2014/main" val="4111917566"/>
                    </a:ext>
                  </a:extLst>
                </a:gridCol>
              </a:tblGrid>
              <a:tr h="51123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/>
                        <a:t>Activity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sym typeface="Avenir"/>
                        </a:rPr>
                        <a:t>Milestone</a:t>
                      </a:r>
                      <a:endParaRPr sz="16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 dirty="0"/>
                        <a:t>Activity description</a:t>
                      </a:r>
                      <a:endParaRPr sz="19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 dirty="0">
                          <a:sym typeface="Avenir"/>
                        </a:rPr>
                        <a:t>Status</a:t>
                      </a:r>
                      <a:endParaRPr sz="19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 dirty="0"/>
                        <a:t>Partners </a:t>
                      </a:r>
                      <a:endParaRPr sz="19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 anchor="ctr"/>
                </a:tc>
                <a:extLst>
                  <a:ext uri="{0D108BD9-81ED-4DB2-BD59-A6C34878D82A}">
                    <a16:rowId xmlns:a16="http://schemas.microsoft.com/office/drawing/2014/main" val="2434994320"/>
                  </a:ext>
                </a:extLst>
              </a:tr>
              <a:tr h="138438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/>
                        <a:t>A4.2.1</a:t>
                      </a:r>
                      <a:endParaRPr sz="1600" u="none" strike="noStrike" cap="none" dirty="0"/>
                    </a:p>
                    <a:p>
                      <a:pPr marL="0" marR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/>
                        <a:t>M19</a:t>
                      </a:r>
                      <a:endParaRPr sz="16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 dirty="0"/>
                        <a:t>Testing of luminescence dosimeters in stray radiation field - TLD and OSL passive dosimeters tested inside and outside of water or water-equivalent phantom</a:t>
                      </a:r>
                      <a:endParaRPr sz="1900" b="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00B050"/>
                          </a:solidFill>
                          <a:sym typeface="Avenir"/>
                        </a:rPr>
                        <a:t>Completed 1</a:t>
                      </a:r>
                      <a:r>
                        <a:rPr lang="cs-CZ" sz="1800" b="1" u="none" strike="noStrike" cap="none" dirty="0">
                          <a:solidFill>
                            <a:srgbClr val="00B050"/>
                          </a:solidFill>
                          <a:sym typeface="Avenir"/>
                        </a:rPr>
                        <a:t>1</a:t>
                      </a:r>
                      <a:r>
                        <a:rPr lang="en-US" sz="1800" b="1" u="none" strike="noStrike" cap="none" dirty="0">
                          <a:solidFill>
                            <a:srgbClr val="00B050"/>
                          </a:solidFill>
                          <a:sym typeface="Avenir"/>
                        </a:rPr>
                        <a:t>/202</a:t>
                      </a:r>
                      <a:r>
                        <a:rPr lang="cs-CZ" sz="1800" b="1" u="none" strike="noStrike" cap="none" dirty="0">
                          <a:solidFill>
                            <a:srgbClr val="00B050"/>
                          </a:solidFill>
                          <a:sym typeface="Avenir"/>
                        </a:rPr>
                        <a:t>2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Laser-</a:t>
                      </a:r>
                      <a:r>
                        <a:rPr lang="cs-CZ" sz="14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driven</a:t>
                      </a:r>
                      <a:r>
                        <a:rPr lang="cs-CZ" sz="14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 el </a:t>
                      </a:r>
                      <a:r>
                        <a:rPr lang="cs-CZ" sz="14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beam</a:t>
                      </a:r>
                      <a:r>
                        <a:rPr lang="cs-CZ" sz="14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 </a:t>
                      </a:r>
                      <a:r>
                        <a:rPr lang="cs-CZ" sz="14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at</a:t>
                      </a:r>
                      <a:r>
                        <a:rPr lang="cs-CZ" sz="14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 ALFA station Eli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Electrom</a:t>
                      </a:r>
                      <a:r>
                        <a:rPr lang="cs-CZ" sz="14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 </a:t>
                      </a:r>
                      <a:r>
                        <a:rPr lang="cs-CZ" sz="14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beam</a:t>
                      </a:r>
                      <a:r>
                        <a:rPr lang="cs-CZ" sz="14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 </a:t>
                      </a:r>
                      <a:r>
                        <a:rPr lang="cs-CZ" sz="14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at</a:t>
                      </a:r>
                      <a:r>
                        <a:rPr lang="cs-CZ" sz="14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 PTB 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Proton </a:t>
                      </a:r>
                      <a:r>
                        <a:rPr lang="cs-CZ" sz="14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Flash</a:t>
                      </a:r>
                      <a:r>
                        <a:rPr lang="cs-CZ" sz="14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 proton </a:t>
                      </a:r>
                      <a:r>
                        <a:rPr lang="cs-CZ" sz="14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beam</a:t>
                      </a:r>
                      <a:r>
                        <a:rPr lang="cs-CZ" sz="14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 </a:t>
                      </a:r>
                      <a:r>
                        <a:rPr lang="cs-CZ" sz="14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at</a:t>
                      </a:r>
                      <a:r>
                        <a:rPr lang="cs-CZ" sz="14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 </a:t>
                      </a:r>
                      <a:r>
                        <a:rPr lang="cs-CZ" sz="14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OncoRay</a:t>
                      </a:r>
                      <a:r>
                        <a:rPr lang="cs-CZ" sz="14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 </a:t>
                      </a:r>
                      <a:endParaRPr lang="en-US" sz="14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FZU-ELI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/>
                        <a:t>NPI</a:t>
                      </a:r>
                      <a:endParaRPr sz="1600" b="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3134071199"/>
                  </a:ext>
                </a:extLst>
              </a:tr>
              <a:tr h="8256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/>
                        <a:t>A4.2.2</a:t>
                      </a:r>
                      <a:endParaRPr sz="1600" u="none" strike="noStrike" cap="none" dirty="0"/>
                    </a:p>
                    <a:p>
                      <a:pPr marL="0" marR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/>
                        <a:t>M20</a:t>
                      </a:r>
                      <a:endParaRPr sz="16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900" u="none" strike="noStrike" cap="none" dirty="0">
                          <a:sym typeface="Arial"/>
                        </a:rPr>
                        <a:t>Monte Carlo modelling </a:t>
                      </a:r>
                      <a:r>
                        <a:rPr lang="en-US" sz="1900" u="none" strike="noStrike" cap="none" dirty="0">
                          <a:sym typeface="Arial"/>
                        </a:rPr>
                        <a:t>of the irradiation set-ups with water or water-equivalent phantoms</a:t>
                      </a:r>
                      <a:endParaRPr lang="cs-CZ" sz="19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none" strike="noStrike" cap="none" dirty="0">
                          <a:solidFill>
                            <a:srgbClr val="00B050"/>
                          </a:solidFill>
                          <a:sym typeface="Avenir"/>
                        </a:rPr>
                        <a:t>Completed 10/2021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Continues support</a:t>
                      </a: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/>
                        <a:t>CMI 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/>
                        <a:t>FZU-ELI, NPI</a:t>
                      </a:r>
                      <a:endParaRPr sz="1600" b="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3492551942"/>
                  </a:ext>
                </a:extLst>
              </a:tr>
              <a:tr h="73015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A4.2.3</a:t>
                      </a:r>
                    </a:p>
                    <a:p>
                      <a:pPr marL="0" marR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M30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9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Documentation and manual</a:t>
                      </a:r>
                      <a:endParaRPr lang="cs-CZ" sz="19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00B050"/>
                          </a:solidFill>
                          <a:sym typeface="Avenir"/>
                        </a:rPr>
                        <a:t>Completed 1</a:t>
                      </a:r>
                      <a:r>
                        <a:rPr lang="cs-CZ" sz="1800" b="1" u="none" strike="noStrike" cap="none" dirty="0">
                          <a:solidFill>
                            <a:srgbClr val="00B050"/>
                          </a:solidFill>
                          <a:sym typeface="Avenir"/>
                        </a:rPr>
                        <a:t>1</a:t>
                      </a:r>
                      <a:r>
                        <a:rPr lang="en-US" sz="1800" b="1" u="none" strike="noStrike" cap="none" dirty="0">
                          <a:solidFill>
                            <a:srgbClr val="00B050"/>
                          </a:solidFill>
                          <a:sym typeface="Avenir"/>
                        </a:rPr>
                        <a:t>/202</a:t>
                      </a:r>
                      <a:r>
                        <a:rPr lang="cs-CZ" sz="1800" b="1" u="none" strike="noStrike" cap="none" dirty="0">
                          <a:solidFill>
                            <a:srgbClr val="00B050"/>
                          </a:solidFill>
                          <a:sym typeface="Avenir"/>
                        </a:rPr>
                        <a:t>2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  <a:hlinkClick r:id="rId3"/>
                        </a:rPr>
                        <a:t>https://arxiv.org/abs/2211.15418</a:t>
                      </a:r>
                      <a:endParaRPr lang="en-US" sz="16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FZU-ELI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NPI</a:t>
                      </a:r>
                      <a:endParaRPr sz="16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2292005033"/>
                  </a:ext>
                </a:extLst>
              </a:tr>
              <a:tr h="60610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A4.2.4</a:t>
                      </a:r>
                    </a:p>
                    <a:p>
                      <a:pPr marL="0" marR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M35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9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Submission of a peer-reviewed article</a:t>
                      </a:r>
                      <a:endParaRPr lang="cs-CZ" sz="19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sym typeface="Avenir"/>
                        </a:rPr>
                        <a:t>Delayed to 0</a:t>
                      </a:r>
                      <a:r>
                        <a:rPr lang="cs-CZ" sz="1800" b="1" u="none" strike="noStrike" cap="none" dirty="0">
                          <a:solidFill>
                            <a:srgbClr val="FF0000"/>
                          </a:solidFill>
                          <a:sym typeface="Avenir"/>
                        </a:rPr>
                        <a:t>2</a:t>
                      </a: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sym typeface="Avenir"/>
                        </a:rPr>
                        <a:t>/202</a:t>
                      </a:r>
                      <a:r>
                        <a:rPr lang="cs-CZ" sz="1800" b="1" u="none" strike="noStrike" cap="none" dirty="0">
                          <a:solidFill>
                            <a:srgbClr val="FF0000"/>
                          </a:solidFill>
                          <a:sym typeface="Avenir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In a good progress</a:t>
                      </a:r>
                      <a:endParaRPr lang="en-US" sz="1600" b="1" u="none" strike="noStrike" cap="none" noProof="0" dirty="0">
                        <a:solidFill>
                          <a:srgbClr val="FF0000"/>
                        </a:solidFill>
                        <a:sym typeface="Avenir"/>
                      </a:endParaRP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FZU-ELI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ADVACAM, CMI, UJF CAS </a:t>
                      </a:r>
                      <a:endParaRPr sz="16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3738334375"/>
                  </a:ext>
                </a:extLst>
              </a:tr>
            </a:tbl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395C4320-E397-A4B1-7F1D-BF8498D90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344" y="326043"/>
            <a:ext cx="377776" cy="47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145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27</a:t>
            </a:r>
            <a:r>
              <a:rPr lang="en-US" dirty="0"/>
              <a:t>/</a:t>
            </a:r>
            <a:r>
              <a:rPr lang="cs-CZ" dirty="0"/>
              <a:t>01</a:t>
            </a:r>
            <a:r>
              <a:rPr lang="en-US" dirty="0"/>
              <a:t>/202</a:t>
            </a:r>
            <a:r>
              <a:rPr lang="cs-CZ" dirty="0"/>
              <a:t>3</a:t>
            </a:r>
            <a:endParaRPr dirty="0"/>
          </a:p>
        </p:txBody>
      </p:sp>
      <p:sp>
        <p:nvSpPr>
          <p:cNvPr id="112" name="Google Shape;11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dirty="0"/>
          </a:p>
        </p:txBody>
      </p:sp>
      <p:sp>
        <p:nvSpPr>
          <p:cNvPr id="113" name="Google Shape;113;p3"/>
          <p:cNvSpPr txBox="1"/>
          <p:nvPr/>
        </p:nvSpPr>
        <p:spPr>
          <a:xfrm>
            <a:off x="294217" y="139824"/>
            <a:ext cx="1144506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2133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Avenir"/>
                <a:cs typeface="Avenir"/>
                <a:sym typeface="Avenir"/>
              </a:rPr>
              <a:t>Status of Task 4.3: Development, characterization and comparison of Bonner Sphere Spectrometers based on active detectors - pulsed </a:t>
            </a:r>
            <a:r>
              <a:rPr lang="en-US" sz="2400" b="1" dirty="0">
                <a:solidFill>
                  <a:srgbClr val="0070C0"/>
                </a:solidFill>
                <a:latin typeface="+mj-lt"/>
                <a:ea typeface="Avenir"/>
                <a:cs typeface="Avenir"/>
                <a:sym typeface="Avenir"/>
              </a:rPr>
              <a:t>neutron fields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2C3BBE6-5C0F-4AC5-83BB-0C1073357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575780"/>
              </p:ext>
            </p:extLst>
          </p:nvPr>
        </p:nvGraphicFramePr>
        <p:xfrm>
          <a:off x="373467" y="1059501"/>
          <a:ext cx="11445066" cy="5537782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1247648">
                  <a:extLst>
                    <a:ext uri="{9D8B030D-6E8A-4147-A177-3AD203B41FA5}">
                      <a16:colId xmlns:a16="http://schemas.microsoft.com/office/drawing/2014/main" val="3452252496"/>
                    </a:ext>
                  </a:extLst>
                </a:gridCol>
                <a:gridCol w="4122862">
                  <a:extLst>
                    <a:ext uri="{9D8B030D-6E8A-4147-A177-3AD203B41FA5}">
                      <a16:colId xmlns:a16="http://schemas.microsoft.com/office/drawing/2014/main" val="1569285882"/>
                    </a:ext>
                  </a:extLst>
                </a:gridCol>
                <a:gridCol w="4942313">
                  <a:extLst>
                    <a:ext uri="{9D8B030D-6E8A-4147-A177-3AD203B41FA5}">
                      <a16:colId xmlns:a16="http://schemas.microsoft.com/office/drawing/2014/main" val="3435554059"/>
                    </a:ext>
                  </a:extLst>
                </a:gridCol>
                <a:gridCol w="1132243">
                  <a:extLst>
                    <a:ext uri="{9D8B030D-6E8A-4147-A177-3AD203B41FA5}">
                      <a16:colId xmlns:a16="http://schemas.microsoft.com/office/drawing/2014/main" val="4111917566"/>
                    </a:ext>
                  </a:extLst>
                </a:gridCol>
              </a:tblGrid>
              <a:tr h="50912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/>
                        <a:t>Activity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sym typeface="Avenir"/>
                        </a:rPr>
                        <a:t>Milestone</a:t>
                      </a:r>
                      <a:endParaRPr sz="16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 dirty="0"/>
                        <a:t>Activity description</a:t>
                      </a:r>
                      <a:endParaRPr sz="19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 dirty="0">
                          <a:sym typeface="Avenir"/>
                        </a:rPr>
                        <a:t>Status</a:t>
                      </a:r>
                      <a:endParaRPr sz="19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 dirty="0"/>
                        <a:t>Partners </a:t>
                      </a:r>
                      <a:endParaRPr sz="19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 anchor="ctr"/>
                </a:tc>
                <a:extLst>
                  <a:ext uri="{0D108BD9-81ED-4DB2-BD59-A6C34878D82A}">
                    <a16:rowId xmlns:a16="http://schemas.microsoft.com/office/drawing/2014/main" val="2434994320"/>
                  </a:ext>
                </a:extLst>
              </a:tr>
              <a:tr h="73098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+mn-lt"/>
                        </a:rPr>
                        <a:t>A4.3.1</a:t>
                      </a:r>
                      <a:endParaRPr sz="1600" u="none" strike="noStrike" cap="none" dirty="0">
                        <a:latin typeface="+mn-lt"/>
                      </a:endParaRPr>
                    </a:p>
                    <a:p>
                      <a:pPr marL="0" marR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+mn-lt"/>
                        </a:rPr>
                        <a:t>M12</a:t>
                      </a:r>
                      <a:endParaRPr sz="1600" u="none" strike="noStrike" cap="none" dirty="0">
                        <a:latin typeface="+mn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+mn-lt"/>
                        </a:rPr>
                        <a:t>Development of a Bonner Sphere Spectrometer read out in current mode </a:t>
                      </a:r>
                      <a:endParaRPr sz="1800" b="0" u="none" strike="noStrike" cap="none" dirty="0">
                        <a:latin typeface="+mn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u="none" strike="noStrike" cap="none" dirty="0">
                          <a:solidFill>
                            <a:srgbClr val="00B050"/>
                          </a:solidFill>
                          <a:sym typeface="Avenir"/>
                        </a:rPr>
                        <a:t>Completed</a:t>
                      </a:r>
                      <a:r>
                        <a:rPr lang="cs-CZ" sz="1800" b="1" u="none" strike="noStrike" cap="none" dirty="0">
                          <a:solidFill>
                            <a:srgbClr val="00B050"/>
                          </a:solidFill>
                          <a:sym typeface="Avenir"/>
                        </a:rPr>
                        <a:t> 0</a:t>
                      </a:r>
                      <a:r>
                        <a:rPr lang="en-US" sz="1800" b="1" u="none" strike="noStrike" cap="none" dirty="0">
                          <a:solidFill>
                            <a:srgbClr val="00B050"/>
                          </a:solidFill>
                          <a:sym typeface="Avenir"/>
                        </a:rPr>
                        <a:t>4</a:t>
                      </a:r>
                      <a:r>
                        <a:rPr lang="cs-CZ" sz="1800" b="1" u="none" strike="noStrike" cap="none" dirty="0">
                          <a:solidFill>
                            <a:srgbClr val="00B050"/>
                          </a:solidFill>
                          <a:sym typeface="Avenir"/>
                        </a:rPr>
                        <a:t>/2021</a:t>
                      </a:r>
                      <a:endParaRPr lang="cs-CZ" sz="1800" b="1" u="none" strike="noStrike" cap="none" dirty="0">
                        <a:solidFill>
                          <a:srgbClr val="00B050"/>
                        </a:solidFill>
                        <a:latin typeface="+mn-lt"/>
                        <a:sym typeface="Avenir"/>
                      </a:endParaRP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 err="1">
                          <a:latin typeface="+mn-lt"/>
                        </a:rPr>
                        <a:t>POLiMi</a:t>
                      </a:r>
                      <a:endParaRPr lang="en-US" sz="1600" b="1" u="none" strike="noStrike" cap="none" dirty="0">
                        <a:latin typeface="+mn-l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+mn-lt"/>
                          <a:sym typeface="Avenir"/>
                        </a:rPr>
                        <a:t>NPL</a:t>
                      </a:r>
                      <a:endParaRPr sz="1600" b="0" u="none" strike="noStrike" cap="none" dirty="0">
                        <a:latin typeface="+mn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3134071199"/>
                  </a:ext>
                </a:extLst>
              </a:tr>
              <a:tr h="96238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+mn-lt"/>
                        </a:rPr>
                        <a:t>A4.3.2</a:t>
                      </a:r>
                      <a:endParaRPr sz="1600" u="none" strike="noStrike" cap="none" dirty="0">
                        <a:latin typeface="+mn-lt"/>
                      </a:endParaRPr>
                    </a:p>
                    <a:p>
                      <a:pPr marL="0" marR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+mn-lt"/>
                        </a:rPr>
                        <a:t>M18</a:t>
                      </a:r>
                      <a:endParaRPr sz="1600" u="none" strike="noStrike" cap="none" dirty="0">
                        <a:latin typeface="+mn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+mn-lt"/>
                        </a:rPr>
                        <a:t>Response function calculations of the different Bonner Spheres with detailed Monte Carlo simulations. </a:t>
                      </a:r>
                      <a:endParaRPr sz="1800" b="0" u="none" strike="noStrike" cap="none" dirty="0">
                        <a:latin typeface="+mn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u="none" strike="noStrike" cap="none" noProof="0" dirty="0">
                          <a:solidFill>
                            <a:srgbClr val="00B050"/>
                          </a:solidFill>
                          <a:sym typeface="Avenir"/>
                        </a:rPr>
                        <a:t>Completed 01/2023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cap="none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venir"/>
                        </a:rPr>
                        <a:t>After adjustments a satisfactory agreement with measurements obtain 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once the discriminator threshold of the electronics is taken into account. Necessary to assess the change in response each time the threshold is changed</a:t>
                      </a:r>
                      <a:endParaRPr lang="en-US" sz="1600" b="0" i="0" u="none" strike="noStrike" cap="none" noProof="0" dirty="0">
                        <a:solidFill>
                          <a:schemeClr val="dk1"/>
                        </a:solidFill>
                        <a:latin typeface="+mn-lt"/>
                        <a:sym typeface="Avenir"/>
                      </a:endParaRP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latin typeface="+mn-lt"/>
                        </a:rPr>
                        <a:t>NPL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 err="1">
                          <a:latin typeface="+mn-lt"/>
                        </a:rPr>
                        <a:t>POLiMi</a:t>
                      </a:r>
                      <a:endParaRPr sz="1600" b="0" u="none" strike="noStrike" cap="none" dirty="0">
                        <a:latin typeface="+mn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349255194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+mn-lt"/>
                        </a:rPr>
                        <a:t>A4.3.3</a:t>
                      </a:r>
                    </a:p>
                    <a:p>
                      <a:pPr marL="0" marR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+mn-lt"/>
                        </a:rPr>
                        <a:t>M23</a:t>
                      </a:r>
                      <a:endParaRPr lang="en-US" sz="1600" u="none" strike="noStrike" cap="none" dirty="0">
                        <a:latin typeface="+mn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Bonner Sphere characterization with monoenergetic neutron beams</a:t>
                      </a:r>
                      <a:endParaRPr sz="18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u="none" strike="noStrike" cap="none" noProof="0" dirty="0">
                          <a:solidFill>
                            <a:srgbClr val="00B050"/>
                          </a:solidFill>
                          <a:sym typeface="Avenir"/>
                        </a:rPr>
                        <a:t>Completed 0</a:t>
                      </a:r>
                      <a:r>
                        <a:rPr lang="cs-CZ" sz="1800" b="1" u="none" strike="noStrike" cap="none" noProof="0" dirty="0">
                          <a:solidFill>
                            <a:srgbClr val="00B050"/>
                          </a:solidFill>
                          <a:sym typeface="Avenir"/>
                        </a:rPr>
                        <a:t>4</a:t>
                      </a:r>
                      <a:r>
                        <a:rPr lang="en-US" sz="1800" b="1" u="none" strike="noStrike" cap="none" noProof="0" dirty="0">
                          <a:solidFill>
                            <a:srgbClr val="00B050"/>
                          </a:solidFill>
                          <a:sym typeface="Avenir"/>
                        </a:rPr>
                        <a:t>/202</a:t>
                      </a:r>
                      <a:r>
                        <a:rPr lang="cs-CZ" sz="1800" b="1" u="none" strike="noStrike" cap="none" noProof="0" dirty="0">
                          <a:solidFill>
                            <a:srgbClr val="00B050"/>
                          </a:solidFill>
                          <a:sym typeface="Avenir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cap="none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Measurements made at NPL in March, </a:t>
                      </a:r>
                      <a:endParaRPr lang="cs-CZ" sz="1400" b="0" i="0" u="none" strike="noStrike" cap="none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cap="none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analysis completed in April</a:t>
                      </a:r>
                      <a:endParaRPr lang="en-US" sz="1800" b="1" u="none" strike="noStrike" cap="none" noProof="0" dirty="0">
                        <a:solidFill>
                          <a:srgbClr val="00B050"/>
                        </a:solidFill>
                        <a:sym typeface="Avenir"/>
                      </a:endParaRP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latin typeface="+mn-lt"/>
                        </a:rPr>
                        <a:t>NPL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 err="1">
                          <a:latin typeface="+mn-lt"/>
                        </a:rPr>
                        <a:t>POLiMi</a:t>
                      </a:r>
                      <a:endParaRPr lang="en-US" sz="1600" b="0" u="none" strike="noStrike" cap="none" dirty="0">
                        <a:latin typeface="+mn-lt"/>
                        <a:ea typeface="Avenir"/>
                        <a:cs typeface="Avenir"/>
                        <a:sym typeface="Avenir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u="none" strike="noStrike" cap="none" dirty="0">
                        <a:latin typeface="+mn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2387079661"/>
                  </a:ext>
                </a:extLst>
              </a:tr>
              <a:tr h="123059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+mn-lt"/>
                        </a:rPr>
                        <a:t>A4.3.4</a:t>
                      </a:r>
                      <a:endParaRPr sz="1600" u="none" strike="noStrike" cap="none" dirty="0">
                        <a:latin typeface="+mn-lt"/>
                      </a:endParaRPr>
                    </a:p>
                    <a:p>
                      <a:pPr marL="0" marR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+mn-lt"/>
                        </a:rPr>
                        <a:t>M12</a:t>
                      </a:r>
                      <a:endParaRPr sz="1600" u="none" strike="noStrike" cap="none" dirty="0">
                        <a:latin typeface="+mn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+mn-lt"/>
                        </a:rPr>
                        <a:t>Development of a Bonner sphere spectrometer NEMUS</a:t>
                      </a:r>
                      <a:r>
                        <a:rPr lang="cs-CZ" sz="1800" u="none" strike="noStrike" cap="none" dirty="0">
                          <a:latin typeface="+mn-lt"/>
                        </a:rPr>
                        <a:t> </a:t>
                      </a:r>
                      <a:r>
                        <a:rPr lang="en-US" sz="1800" u="none" strike="noStrike" cap="none" dirty="0">
                          <a:latin typeface="+mn-lt"/>
                        </a:rPr>
                        <a:t>based on U-235 fission chamber</a:t>
                      </a:r>
                      <a:endParaRPr sz="1800" b="0" u="none" strike="noStrike" cap="none" dirty="0">
                        <a:latin typeface="+mn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Completed 04/2022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developed and tested in different neutron reference fields of PTB. Response functions of the setup were calculated, validated and transformed into a standardized response matrix file. Results were compared against the other Bonner sphere spectrometers</a:t>
                      </a:r>
                      <a:endParaRPr lang="en-US" sz="1400" b="0" i="0" u="none" strike="noStrike" cap="none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latin typeface="+mn-lt"/>
                        </a:rPr>
                        <a:t>PTB</a:t>
                      </a: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159725717"/>
                  </a:ext>
                </a:extLst>
              </a:tr>
              <a:tr h="86064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+mn-lt"/>
                          <a:ea typeface="Avenir"/>
                          <a:cs typeface="Avenir"/>
                          <a:sym typeface="Avenir"/>
                        </a:rPr>
                        <a:t>A4.3.5</a:t>
                      </a:r>
                    </a:p>
                    <a:p>
                      <a:pPr marL="0" marR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latin typeface="+mn-lt"/>
                          <a:ea typeface="Avenir"/>
                          <a:cs typeface="Avenir"/>
                          <a:sym typeface="Avenir"/>
                        </a:rPr>
                        <a:t>M32</a:t>
                      </a:r>
                      <a:endParaRPr sz="1600" u="none" strike="noStrike" cap="none" dirty="0">
                        <a:latin typeface="+mn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 dirty="0">
                          <a:latin typeface="+mn-lt"/>
                          <a:ea typeface="Avenir"/>
                          <a:cs typeface="Avenir"/>
                          <a:sym typeface="Avenir"/>
                        </a:rPr>
                        <a:t>Detail tests, documentation and manual</a:t>
                      </a:r>
                      <a:endParaRPr sz="1800" b="0" u="none" strike="noStrike" cap="none" dirty="0">
                        <a:latin typeface="+mn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sym typeface="Avenir"/>
                        </a:rPr>
                        <a:t>Delayed to 0</a:t>
                      </a:r>
                      <a:r>
                        <a:rPr lang="cs-CZ" sz="1800" b="1" u="none" strike="noStrike" cap="none" dirty="0">
                          <a:solidFill>
                            <a:srgbClr val="FF0000"/>
                          </a:solidFill>
                          <a:sym typeface="Avenir"/>
                        </a:rPr>
                        <a:t>2</a:t>
                      </a:r>
                      <a:r>
                        <a:rPr lang="en-US" sz="1800" b="1" u="none" strike="noStrike" cap="none" dirty="0">
                          <a:solidFill>
                            <a:srgbClr val="FF0000"/>
                          </a:solidFill>
                          <a:sym typeface="Avenir"/>
                        </a:rPr>
                        <a:t>/202</a:t>
                      </a:r>
                      <a:r>
                        <a:rPr lang="cs-CZ" sz="1800" b="1" u="none" strike="noStrike" cap="none" dirty="0">
                          <a:solidFill>
                            <a:srgbClr val="FF0000"/>
                          </a:solidFill>
                          <a:sym typeface="Avenir"/>
                        </a:rPr>
                        <a:t>3</a:t>
                      </a:r>
                      <a:endParaRPr lang="en-US" sz="1800" b="1" u="none" strike="noStrike" cap="none" dirty="0">
                        <a:solidFill>
                          <a:srgbClr val="FF0000"/>
                        </a:solidFill>
                        <a:sym typeface="Avenir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Results are still being discussed</a:t>
                      </a:r>
                      <a:endParaRPr lang="cs-CZ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ocument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will be drawn together from existing reports with additional material as required over the coming weeks. </a:t>
                      </a:r>
                      <a:endParaRPr lang="en-US" sz="16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latin typeface="+mn-lt"/>
                        </a:rPr>
                        <a:t>NPL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u="none" strike="noStrike" cap="none" dirty="0" err="1">
                          <a:latin typeface="+mn-lt"/>
                        </a:rPr>
                        <a:t>POLiMi</a:t>
                      </a:r>
                      <a:r>
                        <a:rPr lang="en-US" sz="1600" b="0" u="none" strike="noStrike" cap="none" dirty="0">
                          <a:latin typeface="+mn-lt"/>
                        </a:rPr>
                        <a:t>, PTB</a:t>
                      </a: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3864478868"/>
                  </a:ext>
                </a:extLst>
              </a:tr>
            </a:tbl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6AE5588B-3447-0C20-E902-3B8AC8479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8410" y="326043"/>
            <a:ext cx="377776" cy="47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031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27</a:t>
            </a:r>
            <a:r>
              <a:rPr lang="en-US" dirty="0"/>
              <a:t>/</a:t>
            </a:r>
            <a:r>
              <a:rPr lang="cs-CZ" dirty="0"/>
              <a:t>01</a:t>
            </a:r>
            <a:r>
              <a:rPr lang="en-US" dirty="0"/>
              <a:t>/202</a:t>
            </a:r>
            <a:r>
              <a:rPr lang="cs-CZ" dirty="0"/>
              <a:t>3</a:t>
            </a:r>
            <a:endParaRPr dirty="0"/>
          </a:p>
        </p:txBody>
      </p:sp>
      <p:sp>
        <p:nvSpPr>
          <p:cNvPr id="112" name="Google Shape;11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 dirty="0"/>
          </a:p>
        </p:txBody>
      </p:sp>
      <p:sp>
        <p:nvSpPr>
          <p:cNvPr id="113" name="Google Shape;113;p3"/>
          <p:cNvSpPr txBox="1"/>
          <p:nvPr/>
        </p:nvSpPr>
        <p:spPr>
          <a:xfrm>
            <a:off x="294217" y="139824"/>
            <a:ext cx="1115312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2133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Avenir"/>
                <a:cs typeface="Avenir"/>
                <a:sym typeface="Avenir"/>
              </a:rPr>
              <a:t>Status of Task 4.4: Traceability and validation of methods for characterization of stray radiation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2C3BBE6-5C0F-4AC5-83BB-0C1073357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238592"/>
              </p:ext>
            </p:extLst>
          </p:nvPr>
        </p:nvGraphicFramePr>
        <p:xfrm>
          <a:off x="218017" y="970780"/>
          <a:ext cx="11445066" cy="5695567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1247648">
                  <a:extLst>
                    <a:ext uri="{9D8B030D-6E8A-4147-A177-3AD203B41FA5}">
                      <a16:colId xmlns:a16="http://schemas.microsoft.com/office/drawing/2014/main" val="3452252496"/>
                    </a:ext>
                  </a:extLst>
                </a:gridCol>
                <a:gridCol w="4877985">
                  <a:extLst>
                    <a:ext uri="{9D8B030D-6E8A-4147-A177-3AD203B41FA5}">
                      <a16:colId xmlns:a16="http://schemas.microsoft.com/office/drawing/2014/main" val="1569285882"/>
                    </a:ext>
                  </a:extLst>
                </a:gridCol>
                <a:gridCol w="3409950">
                  <a:extLst>
                    <a:ext uri="{9D8B030D-6E8A-4147-A177-3AD203B41FA5}">
                      <a16:colId xmlns:a16="http://schemas.microsoft.com/office/drawing/2014/main" val="3435554059"/>
                    </a:ext>
                  </a:extLst>
                </a:gridCol>
                <a:gridCol w="1909483">
                  <a:extLst>
                    <a:ext uri="{9D8B030D-6E8A-4147-A177-3AD203B41FA5}">
                      <a16:colId xmlns:a16="http://schemas.microsoft.com/office/drawing/2014/main" val="4111917566"/>
                    </a:ext>
                  </a:extLst>
                </a:gridCol>
              </a:tblGrid>
              <a:tr h="57354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/>
                        <a:t>Activity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sym typeface="Avenir"/>
                        </a:rPr>
                        <a:t>Milestone</a:t>
                      </a:r>
                      <a:endParaRPr sz="16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 dirty="0"/>
                        <a:t>Activity description</a:t>
                      </a:r>
                      <a:endParaRPr sz="19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 dirty="0">
                          <a:sym typeface="Avenir"/>
                        </a:rPr>
                        <a:t>Status</a:t>
                      </a:r>
                      <a:endParaRPr sz="19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 dirty="0"/>
                        <a:t>Partners </a:t>
                      </a:r>
                      <a:endParaRPr sz="19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 anchor="ctr"/>
                </a:tc>
                <a:extLst>
                  <a:ext uri="{0D108BD9-81ED-4DB2-BD59-A6C34878D82A}">
                    <a16:rowId xmlns:a16="http://schemas.microsoft.com/office/drawing/2014/main" val="2434994320"/>
                  </a:ext>
                </a:extLst>
              </a:tr>
              <a:tr h="115962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/>
                        <a:t>A4.4.1</a:t>
                      </a:r>
                      <a:endParaRPr sz="1800" u="none" strike="noStrike" cap="none" dirty="0"/>
                    </a:p>
                    <a:p>
                      <a:pPr marL="0" marR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/>
                        <a:t>M18</a:t>
                      </a:r>
                      <a:endParaRPr sz="18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/>
                        <a:t>Optimized TPX3 detector measurements in reference, non-pulsed fields (X-ray, gamma-ray, and neutron fields available at CMI), inside and outside of a suitable water or water-equivalent phantom </a:t>
                      </a:r>
                      <a:endParaRPr sz="1600" b="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none" strike="noStrike" cap="none" dirty="0">
                          <a:solidFill>
                            <a:srgbClr val="00B050"/>
                          </a:solidFill>
                          <a:sym typeface="Avenir"/>
                        </a:rPr>
                        <a:t>Completed 10/2021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Measurement done with neutron (thermal + fast), Cs-137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X-ray, and Co-60</a:t>
                      </a: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 </a:t>
                      </a:r>
                      <a:r>
                        <a:rPr lang="en-US" sz="1400" b="1" u="none" strike="noStrike" cap="none" dirty="0"/>
                        <a:t>CMI</a:t>
                      </a:r>
                      <a:endParaRPr sz="1400" b="1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3134071199"/>
                  </a:ext>
                </a:extLst>
              </a:tr>
              <a:tr h="61590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A4.4.2</a:t>
                      </a:r>
                    </a:p>
                    <a:p>
                      <a:pPr marL="0" marR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M33</a:t>
                      </a:r>
                      <a:endParaRPr sz="18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Traceability for methods for characterization of stray radiation</a:t>
                      </a:r>
                      <a:endParaRPr sz="1600" b="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Delayed to 0</a:t>
                      </a:r>
                      <a:r>
                        <a:rPr lang="cs-CZ" sz="18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1</a:t>
                      </a:r>
                      <a:r>
                        <a:rPr lang="en-US" sz="18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/202</a:t>
                      </a:r>
                      <a:r>
                        <a:rPr lang="cs-CZ" sz="18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Traceability obtained from </a:t>
                      </a:r>
                      <a:r>
                        <a:rPr lang="en-US" sz="1400" b="0" i="0" u="none" strike="noStrike" cap="none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20 MeV</a:t>
                      </a:r>
                      <a:r>
                        <a:rPr lang="cs-CZ" sz="1400" b="0" i="0" u="none" strike="noStrike" cap="none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cs-CZ" sz="1400" b="0" i="0" u="none" strike="noStrike" cap="none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calib</a:t>
                      </a:r>
                      <a:r>
                        <a:rPr lang="cs-CZ" sz="1400" b="0" i="0" u="none" strike="noStrike" cap="none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 </a:t>
                      </a:r>
                      <a:r>
                        <a:rPr lang="en-US" sz="1400" b="0" i="0" u="none" strike="noStrike" cap="none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El</a:t>
                      </a:r>
                      <a:r>
                        <a:rPr lang="cs-CZ" sz="1400" b="0" i="0" u="none" strike="noStrike" cap="none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r>
                        <a:rPr lang="en-US" sz="1400" b="0" i="0" u="none" strike="noStrike" cap="none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Beam and from various PTB neutron reference fields</a:t>
                      </a:r>
                      <a:endParaRPr lang="en-US" sz="1600" b="0" i="0" u="none" strike="noStrike" cap="none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CMI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ADV, FZU, NPI, </a:t>
                      </a:r>
                      <a:r>
                        <a:rPr lang="en-US" sz="1400" b="0" u="none" strike="noStrike" cap="none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POLiMi</a:t>
                      </a:r>
                      <a:r>
                        <a:rPr lang="en-US" sz="1400" b="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, NPL, PTB</a:t>
                      </a:r>
                      <a:endParaRPr sz="1400" b="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579815678"/>
                  </a:ext>
                </a:extLst>
              </a:tr>
              <a:tr h="434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A4.4.3</a:t>
                      </a:r>
                    </a:p>
                    <a:p>
                      <a:pPr marL="0" marR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M33</a:t>
                      </a:r>
                      <a:endParaRPr sz="180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u="none" strike="noStrike" cap="none" noProof="0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Validation of methods for stray radiation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Delayed to 0</a:t>
                      </a:r>
                      <a:r>
                        <a:rPr lang="cs-CZ" sz="18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2</a:t>
                      </a:r>
                      <a:r>
                        <a:rPr lang="en-US" sz="18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/202</a:t>
                      </a:r>
                      <a:r>
                        <a:rPr lang="cs-CZ" sz="18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validation of every system is being coordinated by CMI</a:t>
                      </a: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CMI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ADV, FZU, NPI, </a:t>
                      </a:r>
                      <a:r>
                        <a:rPr lang="en-US" sz="1400" b="0" u="none" strike="noStrike" cap="none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POLiMi</a:t>
                      </a:r>
                      <a:r>
                        <a:rPr lang="en-US" sz="1400" b="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, NPL, PTB</a:t>
                      </a:r>
                      <a:r>
                        <a:rPr lang="cs-CZ" sz="1400" b="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, CHUV</a:t>
                      </a:r>
                      <a:endParaRPr lang="en-US" sz="1400" b="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338429534"/>
                  </a:ext>
                </a:extLst>
              </a:tr>
              <a:tr h="5148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80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A4.4.4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80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M35</a:t>
                      </a: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u="none" strike="noStrike" cap="none" noProof="0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Validation report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Delayed to 0</a:t>
                      </a:r>
                      <a:r>
                        <a:rPr lang="cs-CZ" sz="18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2</a:t>
                      </a:r>
                      <a:r>
                        <a:rPr lang="en-US" sz="18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/202</a:t>
                      </a:r>
                      <a:r>
                        <a:rPr lang="cs-CZ" sz="18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To be finished by end of Feb 23</a:t>
                      </a: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CMI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ADV, FZU, NPI, </a:t>
                      </a:r>
                      <a:r>
                        <a:rPr lang="en-US" sz="1400" b="0" u="none" strike="noStrike" cap="none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POLiMi</a:t>
                      </a:r>
                      <a:r>
                        <a:rPr lang="en-US" sz="1400" b="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, NPL, PTB</a:t>
                      </a:r>
                      <a:r>
                        <a:rPr lang="cs-CZ" sz="1400" b="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, CHUV</a:t>
                      </a:r>
                      <a:endParaRPr lang="en-US" sz="1400" b="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998618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80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A4.4.5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80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M36</a:t>
                      </a: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u="none" strike="noStrike" cap="none" noProof="0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Best Practice Guide 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9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On schedule</a:t>
                      </a:r>
                      <a:endParaRPr lang="cs-CZ" sz="1900" b="1" i="0" u="none" strike="noStrike" cap="none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Draft for completion to all partners </a:t>
                      </a:r>
                      <a:r>
                        <a:rPr lang="en-US" sz="1600" b="0" i="0" u="none" strike="noStrike" cap="none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to be finished by mid of Feb 23</a:t>
                      </a: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ADV</a:t>
                      </a:r>
                      <a:endParaRPr lang="en-US" sz="1400" b="1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CMI</a:t>
                      </a:r>
                      <a:r>
                        <a:rPr lang="en-US" sz="1400" b="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, FZU, NPI, </a:t>
                      </a:r>
                      <a:r>
                        <a:rPr lang="en-US" sz="1400" b="0" u="none" strike="noStrike" cap="none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POLiMi</a:t>
                      </a:r>
                      <a:r>
                        <a:rPr lang="en-US" sz="1400" b="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, NPL, PTB</a:t>
                      </a:r>
                      <a:r>
                        <a:rPr lang="cs-CZ" sz="1400" b="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, CHUV</a:t>
                      </a:r>
                      <a:endParaRPr lang="en-US" sz="1400" b="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744928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80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A4.4.6</a:t>
                      </a:r>
                    </a:p>
                  </a:txBody>
                  <a:tcPr marL="24350" marR="2435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u="none" strike="noStrike" cap="none" noProof="0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Deliverable 7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i="0" u="none" strike="noStrike" cap="none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On schedule</a:t>
                      </a:r>
                      <a:endParaRPr lang="cs-CZ" sz="1800" b="1" i="0" u="none" strike="noStrike" cap="none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  <a:sym typeface="Avenir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venir"/>
                        </a:rPr>
                        <a:t>Revision within consortium and submission by end of Feb 23</a:t>
                      </a:r>
                    </a:p>
                  </a:txBody>
                  <a:tcPr marL="72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600" b="1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ADV</a:t>
                      </a:r>
                      <a:endParaRPr lang="en-US" sz="1600" b="1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CMI</a:t>
                      </a:r>
                      <a:r>
                        <a:rPr lang="en-US" sz="1400" b="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, FZU, NPI, </a:t>
                      </a:r>
                      <a:r>
                        <a:rPr lang="en-US" sz="1400" b="0" u="none" strike="noStrike" cap="none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POLiMi</a:t>
                      </a:r>
                      <a:r>
                        <a:rPr lang="en-US" sz="1400" b="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, NPL, PTB</a:t>
                      </a:r>
                      <a:r>
                        <a:rPr lang="cs-CZ" sz="1400" b="0" u="none" strike="noStrike" cap="none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, CHUV</a:t>
                      </a:r>
                      <a:endParaRPr lang="en-US" sz="1400" b="0" u="none" strike="noStrike" cap="none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72000" marR="36000" marT="0" marB="0" anchor="ctr"/>
                </a:tc>
                <a:extLst>
                  <a:ext uri="{0D108BD9-81ED-4DB2-BD59-A6C34878D82A}">
                    <a16:rowId xmlns:a16="http://schemas.microsoft.com/office/drawing/2014/main" val="4244622423"/>
                  </a:ext>
                </a:extLst>
              </a:tr>
            </a:tbl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AA40BA42-97BF-673F-2BD2-61E5B9454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344" y="326043"/>
            <a:ext cx="377776" cy="47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839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39AC2F-4FDA-045B-2D27-400B0550A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600845"/>
            <a:ext cx="12164539" cy="5535455"/>
          </a:xfrm>
          <a:prstGeom prst="rect">
            <a:avLst/>
          </a:prstGeom>
        </p:spPr>
      </p:pic>
      <p:sp>
        <p:nvSpPr>
          <p:cNvPr id="111" name="Google Shape;111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27</a:t>
            </a:r>
            <a:r>
              <a:rPr lang="en-US" dirty="0"/>
              <a:t>/</a:t>
            </a:r>
            <a:r>
              <a:rPr lang="cs-CZ" dirty="0"/>
              <a:t>01</a:t>
            </a:r>
            <a:r>
              <a:rPr lang="en-US" dirty="0"/>
              <a:t>/202</a:t>
            </a:r>
            <a:r>
              <a:rPr lang="cs-CZ" dirty="0"/>
              <a:t>3</a:t>
            </a:r>
            <a:endParaRPr dirty="0"/>
          </a:p>
        </p:txBody>
      </p:sp>
      <p:sp>
        <p:nvSpPr>
          <p:cNvPr id="112" name="Google Shape;11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 dirty="0"/>
          </a:p>
        </p:txBody>
      </p:sp>
      <p:sp>
        <p:nvSpPr>
          <p:cNvPr id="113" name="Google Shape;113;p3"/>
          <p:cNvSpPr txBox="1"/>
          <p:nvPr/>
        </p:nvSpPr>
        <p:spPr>
          <a:xfrm>
            <a:off x="294217" y="205896"/>
            <a:ext cx="114450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2133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Avenir"/>
                <a:cs typeface="Avenir"/>
                <a:sym typeface="Avenir"/>
              </a:rPr>
              <a:t>Actual Gantt chart of WP4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2A96A8-C53C-47BD-965D-ABFA8F75BB1A}"/>
              </a:ext>
            </a:extLst>
          </p:cNvPr>
          <p:cNvSpPr txBox="1"/>
          <p:nvPr/>
        </p:nvSpPr>
        <p:spPr>
          <a:xfrm>
            <a:off x="11012046" y="6103472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Jan 27</a:t>
            </a:r>
            <a:r>
              <a:rPr lang="cs-CZ" baseline="30000" dirty="0"/>
              <a:t>th</a:t>
            </a:r>
            <a:r>
              <a:rPr lang="cs-CZ" dirty="0"/>
              <a:t> 2023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80BE20-CD2E-4BA8-842D-603315B4E6FA}"/>
              </a:ext>
            </a:extLst>
          </p:cNvPr>
          <p:cNvSpPr txBox="1"/>
          <p:nvPr/>
        </p:nvSpPr>
        <p:spPr>
          <a:xfrm>
            <a:off x="28575" y="6154068"/>
            <a:ext cx="6646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All Activity Status Reports are updated on SharePoint within WP4</a:t>
            </a:r>
            <a:r>
              <a:rPr lang="cs-CZ" b="1" dirty="0"/>
              <a:t> – </a:t>
            </a:r>
            <a:r>
              <a:rPr lang="cs-CZ" b="1" dirty="0" err="1"/>
              <a:t>Thanks</a:t>
            </a:r>
            <a:r>
              <a:rPr lang="cs-CZ" b="1" dirty="0"/>
              <a:t>!</a:t>
            </a:r>
            <a:endParaRPr lang="en-US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81C5EC-84D5-41F8-B131-C65C205860AC}"/>
              </a:ext>
            </a:extLst>
          </p:cNvPr>
          <p:cNvCxnSpPr>
            <a:cxnSpLocks/>
          </p:cNvCxnSpPr>
          <p:nvPr/>
        </p:nvCxnSpPr>
        <p:spPr>
          <a:xfrm>
            <a:off x="11936675" y="1435081"/>
            <a:ext cx="0" cy="468363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7CA7655B-9468-2DD7-BC00-492931322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74" y="103362"/>
            <a:ext cx="377776" cy="47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630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21755</TotalTime>
  <Words>1429</Words>
  <Application>Microsoft Office PowerPoint</Application>
  <PresentationFormat>Widescreen</PresentationFormat>
  <Paragraphs>255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Avenir</vt:lpstr>
      <vt:lpstr>Calibri</vt:lpstr>
      <vt:lpstr>Wingdings</vt:lpstr>
      <vt:lpstr>Office Theme</vt:lpstr>
      <vt:lpstr>PowerPoint Presentation</vt:lpstr>
      <vt:lpstr>Overview of WP4  Detector systems and methods for dosimetry outside primary beam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cristina oancea</dc:creator>
  <cp:lastModifiedBy>Jiří Pivec</cp:lastModifiedBy>
  <cp:revision>439</cp:revision>
  <dcterms:created xsi:type="dcterms:W3CDTF">2020-02-03T08:24:15Z</dcterms:created>
  <dcterms:modified xsi:type="dcterms:W3CDTF">2023-01-27T05:57:17Z</dcterms:modified>
</cp:coreProperties>
</file>