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85" r:id="rId4"/>
    <p:sldId id="261" r:id="rId5"/>
    <p:sldId id="297" r:id="rId6"/>
    <p:sldId id="300" r:id="rId7"/>
    <p:sldId id="301" r:id="rId8"/>
    <p:sldId id="298" r:id="rId9"/>
    <p:sldId id="302" r:id="rId10"/>
    <p:sldId id="303" r:id="rId11"/>
    <p:sldId id="304" r:id="rId12"/>
    <p:sldId id="299" r:id="rId13"/>
    <p:sldId id="305" r:id="rId14"/>
    <p:sldId id="306" r:id="rId15"/>
    <p:sldId id="307" r:id="rId16"/>
    <p:sldId id="308" r:id="rId17"/>
    <p:sldId id="272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55A6D-7294-4A09-8CF0-15F50E7C4071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B4196-5414-41C7-992C-8EBB7E11845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94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6436-F311-4E43-A61E-613602D57F98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B19D-AE50-4FE0-8872-D38301A295B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85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6436-F311-4E43-A61E-613602D57F98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B19D-AE50-4FE0-8872-D38301A295B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60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6436-F311-4E43-A61E-613602D57F98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B19D-AE50-4FE0-8872-D38301A295B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2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012" y="98611"/>
            <a:ext cx="11689976" cy="932331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012" y="1093692"/>
            <a:ext cx="11689976" cy="5513294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97788" y="6660776"/>
            <a:ext cx="2743200" cy="159312"/>
          </a:xfrm>
        </p:spPr>
        <p:txBody>
          <a:bodyPr/>
          <a:lstStyle/>
          <a:p>
            <a:fld id="{20AEB19D-AE50-4FE0-8872-D38301A295B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69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6436-F311-4E43-A61E-613602D57F98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B19D-AE50-4FE0-8872-D38301A295B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9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6436-F311-4E43-A61E-613602D57F98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B19D-AE50-4FE0-8872-D38301A295B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3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6436-F311-4E43-A61E-613602D57F98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B19D-AE50-4FE0-8872-D38301A295B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1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6436-F311-4E43-A61E-613602D57F98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B19D-AE50-4FE0-8872-D38301A295B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6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6436-F311-4E43-A61E-613602D57F98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B19D-AE50-4FE0-8872-D38301A295B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36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6436-F311-4E43-A61E-613602D57F98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B19D-AE50-4FE0-8872-D38301A295B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24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6436-F311-4E43-A61E-613602D57F98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B19D-AE50-4FE0-8872-D38301A295B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80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D6436-F311-4E43-A61E-613602D57F98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EB19D-AE50-4FE0-8872-D38301A295B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6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image" Target="../media/image1.png"/><Relationship Id="rId5" Type="http://schemas.openxmlformats.org/officeDocument/2006/relationships/image" Target="../media/image18.emf"/><Relationship Id="rId10" Type="http://schemas.openxmlformats.org/officeDocument/2006/relationships/image" Target="../media/image22.png"/><Relationship Id="rId4" Type="http://schemas.openxmlformats.org/officeDocument/2006/relationships/image" Target="../media/image17.jp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46516" y="716545"/>
            <a:ext cx="10241715" cy="23876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latin typeface="+mn-lt"/>
              </a:rPr>
              <a:t>Metrology for advanced radiotherapy using particle beams with ultra-high pulse dose rates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					</a:t>
            </a:r>
            <a:r>
              <a:rPr lang="en-US" sz="4000" b="1" dirty="0" smtClean="0">
                <a:latin typeface="+mn-lt"/>
              </a:rPr>
              <a:t>WP3 overview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40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2470"/>
          <a:stretch/>
        </p:blipFill>
        <p:spPr>
          <a:xfrm>
            <a:off x="269530" y="219307"/>
            <a:ext cx="1374213" cy="121451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t="289"/>
          <a:stretch/>
        </p:blipFill>
        <p:spPr>
          <a:xfrm>
            <a:off x="308521" y="2190631"/>
            <a:ext cx="5649009" cy="362410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071" y="3348419"/>
            <a:ext cx="1013901" cy="52477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253" y="4007666"/>
            <a:ext cx="2071495" cy="81901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85" y="5874850"/>
            <a:ext cx="1342572" cy="61227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408" y="4037003"/>
            <a:ext cx="908798" cy="58932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62" y="4980912"/>
            <a:ext cx="1014973" cy="37892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218" y="2996168"/>
            <a:ext cx="1322834" cy="43984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776" y="2907672"/>
            <a:ext cx="1036392" cy="105013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531" y="3681820"/>
            <a:ext cx="1633305" cy="80712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04" y="6025731"/>
            <a:ext cx="1422234" cy="42114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206" y="5252098"/>
            <a:ext cx="1532366" cy="33941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972" y="4944206"/>
            <a:ext cx="577539" cy="109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69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A3.2.3 + 3.2.4 Designing and improving custom-built detectors for FLASH proton beams 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3600" dirty="0" smtClean="0"/>
          </a:p>
          <a:p>
            <a:r>
              <a:rPr lang="en-US" sz="3600" dirty="0" err="1" smtClean="0"/>
              <a:t>PTW+Vergata</a:t>
            </a:r>
            <a:r>
              <a:rPr lang="en-US" sz="3600" dirty="0" smtClean="0"/>
              <a:t> University</a:t>
            </a:r>
            <a:r>
              <a:rPr lang="en-US" sz="3600" dirty="0" smtClean="0">
                <a:sym typeface="Wingdings" panose="05000000000000000000" pitchFamily="2" charset="2"/>
              </a:rPr>
              <a:t>: microdiamond </a:t>
            </a:r>
          </a:p>
          <a:p>
            <a:endParaRPr lang="en-US" sz="3600" dirty="0">
              <a:sym typeface="Wingdings" panose="05000000000000000000" pitchFamily="2" charset="2"/>
            </a:endParaRPr>
          </a:p>
          <a:p>
            <a:r>
              <a:rPr lang="en-US" sz="3600" dirty="0" smtClean="0"/>
              <a:t>USC+PTW</a:t>
            </a:r>
            <a:r>
              <a:rPr lang="en-US" sz="3600" dirty="0" smtClean="0">
                <a:sym typeface="Wingdings" panose="05000000000000000000" pitchFamily="2" charset="2"/>
              </a:rPr>
              <a:t>: ultrathin </a:t>
            </a:r>
            <a:r>
              <a:rPr lang="en-US" sz="3600" dirty="0">
                <a:sym typeface="Wingdings" panose="05000000000000000000" pitchFamily="2" charset="2"/>
              </a:rPr>
              <a:t>IC</a:t>
            </a:r>
          </a:p>
          <a:p>
            <a:endParaRPr lang="en-US" sz="3600" dirty="0" smtClean="0">
              <a:sym typeface="Wingdings" panose="05000000000000000000" pitchFamily="2" charset="2"/>
            </a:endParaRPr>
          </a:p>
          <a:p>
            <a:r>
              <a:rPr lang="en-US" sz="3600" dirty="0" smtClean="0">
                <a:sym typeface="Wingdings" panose="05000000000000000000" pitchFamily="2" charset="2"/>
              </a:rPr>
              <a:t>Curie:  </a:t>
            </a:r>
            <a:r>
              <a:rPr lang="en-US" sz="3600" dirty="0">
                <a:sym typeface="Wingdings" panose="05000000000000000000" pitchFamily="2" charset="2"/>
              </a:rPr>
              <a:t>has developed a proton very high dose rate (VHDR) experimental setup and started to evaluate conventional and custom-built detectors</a:t>
            </a:r>
            <a:r>
              <a:rPr lang="en-US" sz="3600" dirty="0" smtClean="0">
                <a:sym typeface="Wingdings" panose="05000000000000000000" pitchFamily="2" charset="2"/>
              </a:rPr>
              <a:t>.</a:t>
            </a:r>
          </a:p>
          <a:p>
            <a:endParaRPr lang="en-US" sz="3600" dirty="0">
              <a:sym typeface="Wingdings" panose="05000000000000000000" pitchFamily="2" charset="2"/>
            </a:endParaRPr>
          </a:p>
          <a:p>
            <a:r>
              <a:rPr lang="en-US" sz="3600" dirty="0">
                <a:sym typeface="Wingdings" panose="05000000000000000000" pitchFamily="2" charset="2"/>
              </a:rPr>
              <a:t>CSIC: Silicon carbide diode dosimeters</a:t>
            </a:r>
            <a:endParaRPr lang="en-US" sz="3600" dirty="0" smtClean="0"/>
          </a:p>
          <a:p>
            <a:pPr marL="457200" lvl="1" indent="0">
              <a:buNone/>
            </a:pPr>
            <a:endParaRPr lang="en-US" sz="3600" dirty="0" smtClean="0"/>
          </a:p>
          <a:p>
            <a:pPr lvl="1"/>
            <a:endParaRPr lang="en-US" sz="36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/>
          <a:srcRect l="12470"/>
          <a:stretch/>
        </p:blipFill>
        <p:spPr>
          <a:xfrm>
            <a:off x="11401001" y="143105"/>
            <a:ext cx="628696" cy="55563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199" y="2759770"/>
            <a:ext cx="908798" cy="58932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052" y="2715790"/>
            <a:ext cx="1422234" cy="421147"/>
          </a:xfrm>
          <a:prstGeom prst="rect">
            <a:avLst/>
          </a:prstGeom>
        </p:spPr>
      </p:pic>
      <p:pic>
        <p:nvPicPr>
          <p:cNvPr id="7170" name="Picture 2" descr="University of Rome Tor Vergata, Italy | Courses, Fees, Eligibility and Mo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473" y="1406366"/>
            <a:ext cx="1095145" cy="109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920342"/>
            <a:ext cx="864826" cy="87629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042" y="5715696"/>
            <a:ext cx="2071495" cy="81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70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A3.2.5 Comparison of detectors for FLASH beams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 </a:t>
            </a:r>
            <a:r>
              <a:rPr lang="en-US" dirty="0"/>
              <a:t>Only bilateral </a:t>
            </a:r>
            <a:r>
              <a:rPr lang="en-US" dirty="0" smtClean="0"/>
              <a:t>comparison reported in other activities and D4.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Reported in D5 (A3.2.7)</a:t>
            </a:r>
            <a:endParaRPr lang="en-US" sz="36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/>
          <a:srcRect l="12470"/>
          <a:stretch/>
        </p:blipFill>
        <p:spPr>
          <a:xfrm>
            <a:off x="11401001" y="143105"/>
            <a:ext cx="628696" cy="555635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325207" y="2341063"/>
            <a:ext cx="11689976" cy="932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A3.2.6 Documenting the tests 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39721" y="5145797"/>
            <a:ext cx="11689976" cy="932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A3.2.8 </a:t>
            </a:r>
            <a:r>
              <a:rPr lang="en-US" dirty="0"/>
              <a:t>Towards a code of practice guide for traceable measurement in FLASH beams </a:t>
            </a:r>
            <a:r>
              <a:rPr lang="en-US" dirty="0" smtClean="0">
                <a:sym typeface="Wingdings" panose="05000000000000000000" pitchFamily="2" charset="2"/>
              </a:rPr>
              <a:t> A2.3.5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505" y="3273394"/>
            <a:ext cx="2071495" cy="81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98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WP3 					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87425" lvl="1" indent="-530225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3.1: Monitor systems for clinical FLASH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facilities</a:t>
            </a:r>
          </a:p>
          <a:p>
            <a:pPr marL="987425" lvl="1" indent="-530225">
              <a:buNone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987425" lvl="1" indent="-530225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3.2: Detectors for absorbed dose to water measurement in clinical beams (FLASH electron and proton beams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marL="987425" lvl="1" indent="-530225">
              <a:buNone/>
            </a:pPr>
            <a:endParaRPr lang="en-US" dirty="0"/>
          </a:p>
          <a:p>
            <a:pPr marL="987425" lvl="1" indent="-530225">
              <a:buNone/>
            </a:pPr>
            <a:r>
              <a:rPr lang="en-US" dirty="0"/>
              <a:t>3.3: Test of detectors for dose measurement in pre-clinical emerging beams (laser-driven proton beams) </a:t>
            </a:r>
          </a:p>
          <a:p>
            <a:pPr lvl="1"/>
            <a:endParaRPr lang="en-US" sz="3600" dirty="0" smtClean="0"/>
          </a:p>
          <a:p>
            <a:pPr lvl="1"/>
            <a:endParaRPr lang="en-US" sz="3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2470"/>
          <a:stretch/>
        </p:blipFill>
        <p:spPr>
          <a:xfrm>
            <a:off x="10936224" y="143105"/>
            <a:ext cx="1093473" cy="96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17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A3.3.1 </a:t>
            </a:r>
            <a:r>
              <a:rPr lang="en-US" dirty="0"/>
              <a:t>Survey of the laser-driven pulsed beams </a:t>
            </a:r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Comprehensive </a:t>
            </a:r>
            <a:r>
              <a:rPr lang="en-US" sz="3600" dirty="0"/>
              <a:t>list of available ultra-high intensity laser-driven pulsed beam facilities </a:t>
            </a:r>
            <a:r>
              <a:rPr lang="en-US" sz="3600" dirty="0" smtClean="0"/>
              <a:t>including:  </a:t>
            </a:r>
          </a:p>
          <a:p>
            <a:pPr lvl="1"/>
            <a:r>
              <a:rPr lang="en-US" sz="3200" dirty="0" smtClean="0"/>
              <a:t>names </a:t>
            </a:r>
            <a:r>
              <a:rPr lang="en-US" sz="3200" dirty="0"/>
              <a:t>of the </a:t>
            </a:r>
            <a:r>
              <a:rPr lang="en-US" sz="3200" dirty="0" smtClean="0"/>
              <a:t>facilities, lasers systems, </a:t>
            </a:r>
            <a:r>
              <a:rPr lang="en-US" sz="3200" dirty="0"/>
              <a:t>and the most relevant physical beam parameters.  </a:t>
            </a:r>
            <a:endParaRPr lang="en-US" sz="3200" dirty="0">
              <a:sym typeface="Wingdings" panose="05000000000000000000" pitchFamily="2" charset="2"/>
            </a:endParaRPr>
          </a:p>
          <a:p>
            <a:endParaRPr lang="en-US" sz="3600" dirty="0" smtClean="0"/>
          </a:p>
          <a:p>
            <a:pPr marL="457200" lvl="1" indent="0">
              <a:buNone/>
            </a:pPr>
            <a:endParaRPr lang="en-US" sz="3600" dirty="0" smtClean="0"/>
          </a:p>
          <a:p>
            <a:pPr lvl="1"/>
            <a:endParaRPr lang="en-US" sz="36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/>
          <a:srcRect l="12470"/>
          <a:stretch/>
        </p:blipFill>
        <p:spPr>
          <a:xfrm>
            <a:off x="11401001" y="143105"/>
            <a:ext cx="628696" cy="5556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336" y="3133986"/>
            <a:ext cx="1342572" cy="61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37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A3.3.2/3 </a:t>
            </a:r>
            <a:r>
              <a:rPr lang="en-US" dirty="0"/>
              <a:t>Testing detectors in laser-driven pulsed proton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beams  and documenting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3200" dirty="0" smtClean="0"/>
          </a:p>
          <a:p>
            <a:r>
              <a:rPr lang="en-US" sz="3200" dirty="0" smtClean="0"/>
              <a:t>ELI beam not possible</a:t>
            </a:r>
          </a:p>
          <a:p>
            <a:pPr lvl="1"/>
            <a:r>
              <a:rPr lang="en-US" sz="2800" dirty="0" smtClean="0"/>
              <a:t>Tests performed at </a:t>
            </a:r>
            <a:r>
              <a:rPr lang="en-US" sz="2800" dirty="0" err="1" smtClean="0"/>
              <a:t>OncoRay</a:t>
            </a:r>
            <a:r>
              <a:rPr lang="en-US" sz="2800" dirty="0" smtClean="0"/>
              <a:t> by FZU and </a:t>
            </a:r>
            <a:r>
              <a:rPr lang="en-US" sz="2800" dirty="0"/>
              <a:t>ADVACAM using 220 MeV proton beams.</a:t>
            </a:r>
            <a:endParaRPr lang="en-US" sz="2800" dirty="0" smtClean="0"/>
          </a:p>
          <a:p>
            <a:pPr lvl="1"/>
            <a:endParaRPr lang="en-US" sz="28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Conclusion: unlikely </a:t>
            </a:r>
            <a:r>
              <a:rPr lang="en-US" sz="3200" dirty="0"/>
              <a:t>that </a:t>
            </a:r>
            <a:r>
              <a:rPr lang="en-US" sz="3200" dirty="0" smtClean="0"/>
              <a:t>current detectors </a:t>
            </a:r>
            <a:r>
              <a:rPr lang="en-US" sz="3200" dirty="0"/>
              <a:t>will </a:t>
            </a:r>
            <a:r>
              <a:rPr lang="en-US" sz="3200" dirty="0" smtClean="0"/>
              <a:t>work for </a:t>
            </a:r>
            <a:r>
              <a:rPr lang="en-US" sz="3200" dirty="0"/>
              <a:t>laser-driven protons. </a:t>
            </a:r>
            <a:endParaRPr lang="en-US" sz="3600" dirty="0" smtClean="0"/>
          </a:p>
          <a:p>
            <a:pPr marL="457200" lvl="1" indent="0">
              <a:buNone/>
            </a:pPr>
            <a:endParaRPr lang="en-US" sz="3600" dirty="0" smtClean="0"/>
          </a:p>
          <a:p>
            <a:pPr lvl="1"/>
            <a:endParaRPr lang="en-US" sz="36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/>
          <a:srcRect l="12470"/>
          <a:stretch/>
        </p:blipFill>
        <p:spPr>
          <a:xfrm>
            <a:off x="11401001" y="143105"/>
            <a:ext cx="628696" cy="55563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751" y="2831303"/>
            <a:ext cx="5255313" cy="197357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169" y="4050842"/>
            <a:ext cx="1342572" cy="61227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503" y="3478682"/>
            <a:ext cx="1532366" cy="33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75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012" y="722724"/>
            <a:ext cx="11689976" cy="9323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A3.3.2/3 </a:t>
            </a:r>
            <a:r>
              <a:rPr lang="en-US" dirty="0"/>
              <a:t>Testing detectors in laser-driven pulsed proton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beams  and documenting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A3.3.4/5 Comparison </a:t>
            </a:r>
            <a:r>
              <a:rPr lang="en-US" dirty="0"/>
              <a:t>of detectors for laser-driven pulsed beams </a:t>
            </a:r>
            <a:r>
              <a:rPr lang="en-US" dirty="0" smtClean="0"/>
              <a:t>and documenting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ELI and ILIL beam not possible</a:t>
            </a:r>
          </a:p>
          <a:p>
            <a:endParaRPr lang="en-US" sz="3600" dirty="0" smtClean="0"/>
          </a:p>
          <a:p>
            <a:pPr marL="457200" lvl="1" indent="0">
              <a:buNone/>
            </a:pPr>
            <a:endParaRPr lang="en-US" sz="3600" dirty="0" smtClean="0"/>
          </a:p>
          <a:p>
            <a:pPr lvl="1"/>
            <a:endParaRPr lang="en-US" sz="36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/>
          <a:srcRect l="12470"/>
          <a:stretch/>
        </p:blipFill>
        <p:spPr>
          <a:xfrm>
            <a:off x="11401001" y="143105"/>
            <a:ext cx="628696" cy="55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81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WP3: Overviewing conclusions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rgbClr val="FFFFFF">
              <a:alpha val="54902"/>
            </a:srgbClr>
          </a:solidFill>
        </p:spPr>
        <p:txBody>
          <a:bodyPr>
            <a:normAutofit fontScale="92500" lnSpcReduction="20000"/>
          </a:bodyPr>
          <a:lstStyle/>
          <a:p>
            <a:r>
              <a:rPr lang="en-US" dirty="0"/>
              <a:t>Three tasks</a:t>
            </a:r>
          </a:p>
          <a:p>
            <a:pPr marL="987425" lvl="1" indent="-530225">
              <a:buNone/>
            </a:pPr>
            <a:r>
              <a:rPr lang="en-US" dirty="0"/>
              <a:t>3.1: Monitor systems for clinical FLASH facilities</a:t>
            </a:r>
          </a:p>
          <a:p>
            <a:pPr marL="987425" lvl="1" indent="-530225">
              <a:buNone/>
            </a:pPr>
            <a:r>
              <a:rPr lang="en-US" dirty="0"/>
              <a:t>3.2: Detectors for absorbed dose to water measurement in clinical beams (FLASH electron and proton beams)</a:t>
            </a:r>
          </a:p>
          <a:p>
            <a:pPr marL="987425" lvl="1" indent="-530225">
              <a:buNone/>
            </a:pPr>
            <a:r>
              <a:rPr lang="en-US" dirty="0"/>
              <a:t>3.3: Test of detectors for dose measurement in pre-clinical emerging beams (laser-driven proton beams) </a:t>
            </a:r>
          </a:p>
          <a:p>
            <a:endParaRPr lang="en-US" dirty="0" smtClean="0"/>
          </a:p>
          <a:p>
            <a:r>
              <a:rPr lang="en-US" b="1" dirty="0" smtClean="0"/>
              <a:t>Goal to evaluate </a:t>
            </a:r>
            <a:r>
              <a:rPr lang="en-US" b="1" dirty="0"/>
              <a:t>novel absolute and relative </a:t>
            </a:r>
            <a:r>
              <a:rPr lang="en-US" b="1" dirty="0" err="1"/>
              <a:t>dosimetric</a:t>
            </a:r>
            <a:r>
              <a:rPr lang="en-US" b="1" dirty="0"/>
              <a:t> </a:t>
            </a:r>
            <a:r>
              <a:rPr lang="en-US" b="1" dirty="0" smtClean="0"/>
              <a:t>systems was achieved within pandemic constrains. </a:t>
            </a:r>
          </a:p>
          <a:p>
            <a:r>
              <a:rPr lang="en-US" b="1" dirty="0" smtClean="0"/>
              <a:t>Goal to test in laser driven proton beam was achieved using surrogates. </a:t>
            </a:r>
          </a:p>
          <a:p>
            <a:endParaRPr lang="en-US" b="1" dirty="0" smtClean="0"/>
          </a:p>
          <a:p>
            <a:r>
              <a:rPr lang="en-US" sz="3500" b="1" dirty="0" smtClean="0">
                <a:solidFill>
                  <a:srgbClr val="0070C0"/>
                </a:solidFill>
              </a:rPr>
              <a:t>Thank all the collaborators for the hard work done in difficult times. </a:t>
            </a:r>
            <a:endParaRPr lang="en-US" sz="3500" b="1" dirty="0">
              <a:solidFill>
                <a:srgbClr val="0070C0"/>
              </a:solidFill>
            </a:endParaRPr>
          </a:p>
          <a:p>
            <a:endParaRPr lang="en-US" b="1" dirty="0" smtClean="0"/>
          </a:p>
          <a:p>
            <a:r>
              <a:rPr lang="en-US" b="1" dirty="0" smtClean="0"/>
              <a:t>To be continued…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12470"/>
          <a:stretch/>
        </p:blipFill>
        <p:spPr>
          <a:xfrm>
            <a:off x="11401001" y="143105"/>
            <a:ext cx="628696" cy="55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850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WP3: Introduction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Goal: evaluate </a:t>
            </a:r>
            <a:r>
              <a:rPr lang="en-US" dirty="0"/>
              <a:t>novel absolute and relative </a:t>
            </a:r>
            <a:r>
              <a:rPr lang="en-US" dirty="0" err="1"/>
              <a:t>dosimetric</a:t>
            </a:r>
            <a:r>
              <a:rPr lang="en-US" dirty="0"/>
              <a:t> </a:t>
            </a:r>
            <a:r>
              <a:rPr lang="en-US" dirty="0" smtClean="0"/>
              <a:t>systems. </a:t>
            </a:r>
          </a:p>
          <a:p>
            <a:r>
              <a:rPr lang="en-US" dirty="0" smtClean="0"/>
              <a:t>Exploration of detectors: 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ot necessarily primary measurement detectors</a:t>
            </a:r>
          </a:p>
          <a:p>
            <a:pPr lvl="1"/>
            <a:r>
              <a:rPr lang="en-US" dirty="0" smtClean="0"/>
              <a:t>tailored </a:t>
            </a:r>
            <a:r>
              <a:rPr lang="en-US" dirty="0"/>
              <a:t>to pre-clinical and clinical </a:t>
            </a:r>
            <a:r>
              <a:rPr lang="en-US" dirty="0" smtClean="0"/>
              <a:t>accelerators</a:t>
            </a:r>
          </a:p>
          <a:p>
            <a:pPr lvl="1"/>
            <a:r>
              <a:rPr lang="en-US" dirty="0" smtClean="0"/>
              <a:t>secondary </a:t>
            </a:r>
            <a:r>
              <a:rPr lang="en-US" dirty="0"/>
              <a:t>and working standards. 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Three tasks</a:t>
            </a:r>
          </a:p>
          <a:p>
            <a:pPr marL="987425" lvl="1" indent="-530225">
              <a:buNone/>
            </a:pPr>
            <a:r>
              <a:rPr lang="en-US" dirty="0" smtClean="0"/>
              <a:t>3.1: Monitor systems for clinical FLASH facilities</a:t>
            </a:r>
          </a:p>
          <a:p>
            <a:pPr marL="987425" lvl="1" indent="-530225">
              <a:buNone/>
            </a:pPr>
            <a:r>
              <a:rPr lang="en-US" dirty="0" smtClean="0"/>
              <a:t>3.2: Detectors for absorbed dose to water measurement in clinical beams (FLASH electron and proton beams)</a:t>
            </a:r>
          </a:p>
          <a:p>
            <a:pPr marL="987425" lvl="1" indent="-530225">
              <a:buNone/>
            </a:pPr>
            <a:r>
              <a:rPr lang="en-US" dirty="0" smtClean="0"/>
              <a:t>3.3</a:t>
            </a:r>
            <a:r>
              <a:rPr lang="en-US" dirty="0"/>
              <a:t>: Test of detectors for dose measurement in pre-clinical emerging beams (laser-driven proton beams)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2470"/>
          <a:stretch/>
        </p:blipFill>
        <p:spPr>
          <a:xfrm>
            <a:off x="11401001" y="143105"/>
            <a:ext cx="628696" cy="55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WP3 planning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WP3 suffered from the COVID restriction due to many activities connected to comparison scheme or tests at remote facilities which were closed. </a:t>
            </a:r>
          </a:p>
          <a:p>
            <a:pPr lvl="1"/>
            <a:r>
              <a:rPr lang="en-US" dirty="0" smtClean="0"/>
              <a:t>Remediation: more bilateral comparison and no broad </a:t>
            </a:r>
            <a:r>
              <a:rPr lang="en-US" dirty="0" err="1" smtClean="0"/>
              <a:t>interlaboratory</a:t>
            </a:r>
            <a:r>
              <a:rPr lang="en-US" dirty="0" smtClean="0"/>
              <a:t> comparison</a:t>
            </a:r>
          </a:p>
          <a:p>
            <a:endParaRPr lang="en-US" dirty="0" smtClean="0"/>
          </a:p>
        </p:txBody>
      </p:sp>
      <p:pic>
        <p:nvPicPr>
          <p:cNvPr id="1026" name="Picture 2" descr="What happens to an employee when a business closes or they're given working  notice? | Globalnews.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906" y="2553420"/>
            <a:ext cx="4960188" cy="33067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12470"/>
          <a:stretch/>
        </p:blipFill>
        <p:spPr>
          <a:xfrm>
            <a:off x="11401001" y="143105"/>
            <a:ext cx="628696" cy="55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85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WP3 					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87425" lvl="1" indent="-530225">
              <a:buNone/>
            </a:pPr>
            <a:r>
              <a:rPr lang="en-US" dirty="0"/>
              <a:t>3.1: Monitor systems for clinical FLASH </a:t>
            </a:r>
            <a:r>
              <a:rPr lang="en-US" dirty="0" smtClean="0"/>
              <a:t>facilities</a:t>
            </a:r>
          </a:p>
          <a:p>
            <a:pPr marL="987425" lvl="1" indent="-530225">
              <a:buNone/>
            </a:pPr>
            <a:endParaRPr lang="en-US" dirty="0"/>
          </a:p>
          <a:p>
            <a:pPr marL="987425" lvl="1" indent="-530225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3.2: Detectors for absorbed dose to water measurement in clinical beams (FLASH electron and proton beams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marL="987425" lvl="1" indent="-530225">
              <a:buNone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987425" lvl="1" indent="-530225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3.3: Test of detectors for dose measurement in pre-clinical emerging beams (laser-driven proton beams) </a:t>
            </a:r>
          </a:p>
          <a:p>
            <a:pPr lvl="1"/>
            <a:endParaRPr lang="en-US" sz="3600" dirty="0" smtClean="0"/>
          </a:p>
          <a:p>
            <a:pPr lvl="1"/>
            <a:endParaRPr lang="en-US" sz="3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12470"/>
          <a:stretch/>
        </p:blipFill>
        <p:spPr>
          <a:xfrm>
            <a:off x="11401001" y="143105"/>
            <a:ext cx="628696" cy="55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51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WP3 – A3.1.1 					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Improving the </a:t>
            </a:r>
            <a:r>
              <a:rPr lang="en-US" sz="3600" b="1" dirty="0" smtClean="0"/>
              <a:t>monitoring</a:t>
            </a:r>
            <a:r>
              <a:rPr lang="en-US" sz="3600" dirty="0" smtClean="0"/>
              <a:t> of FLASH beam facility</a:t>
            </a:r>
          </a:p>
          <a:p>
            <a:endParaRPr lang="en-US" sz="3600" dirty="0"/>
          </a:p>
          <a:p>
            <a:endParaRPr lang="en-US" sz="3600" dirty="0" smtClean="0"/>
          </a:p>
          <a:p>
            <a:r>
              <a:rPr lang="fr-CH" sz="3600" dirty="0"/>
              <a:t>Monitoring </a:t>
            </a:r>
            <a:r>
              <a:rPr lang="fr-CH" sz="3600" dirty="0" err="1"/>
              <a:t>using</a:t>
            </a:r>
            <a:r>
              <a:rPr lang="fr-CH" sz="3600" dirty="0"/>
              <a:t> ICT</a:t>
            </a:r>
          </a:p>
          <a:p>
            <a:endParaRPr lang="en-US" sz="3600" dirty="0" smtClean="0"/>
          </a:p>
          <a:p>
            <a:pPr marL="457200" lvl="1" indent="0">
              <a:buNone/>
            </a:pPr>
            <a:endParaRPr lang="en-US" sz="3600" dirty="0" smtClean="0"/>
          </a:p>
          <a:p>
            <a:pPr lvl="1"/>
            <a:endParaRPr lang="en-US" sz="3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55" y="2437987"/>
            <a:ext cx="1332338" cy="2859207"/>
          </a:xfrm>
          <a:prstGeom prst="rect">
            <a:avLst/>
          </a:prstGeom>
        </p:spPr>
      </p:pic>
      <p:pic>
        <p:nvPicPr>
          <p:cNvPr id="6" name="Image 5" descr="https://www.bergoz.com/sites/www.bergoz.com/files/image2_0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5" t="7987" r="12588" b="11245"/>
          <a:stretch/>
        </p:blipFill>
        <p:spPr bwMode="auto">
          <a:xfrm rot="1941693">
            <a:off x="4554151" y="2658127"/>
            <a:ext cx="817358" cy="10554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E68D2B54-7951-4403-904A-B6FEA70B6451}"/>
              </a:ext>
            </a:extLst>
          </p:cNvPr>
          <p:cNvGrpSpPr>
            <a:grpSpLocks noChangeAspect="1"/>
          </p:cNvGrpSpPr>
          <p:nvPr/>
        </p:nvGrpSpPr>
        <p:grpSpPr>
          <a:xfrm>
            <a:off x="526447" y="3977093"/>
            <a:ext cx="2734929" cy="2123433"/>
            <a:chOff x="6367244" y="827126"/>
            <a:chExt cx="2646323" cy="2054638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7F04D072-22C8-4249-96AA-07341FD239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69" b="-4291"/>
            <a:stretch/>
          </p:blipFill>
          <p:spPr>
            <a:xfrm>
              <a:off x="6367244" y="827126"/>
              <a:ext cx="2646323" cy="2054638"/>
            </a:xfrm>
            <a:prstGeom prst="rect">
              <a:avLst/>
            </a:prstGeom>
          </p:spPr>
        </p:pic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A1F6ECCA-FF78-47B6-BC1A-A66A3CB6A7C2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 flipH="1">
              <a:off x="6660858" y="1224792"/>
              <a:ext cx="1029548" cy="679509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6B91D2BB-9A2F-452B-9A56-FED860268E0F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>
              <a:off x="7690406" y="1224792"/>
              <a:ext cx="933477" cy="788566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 : coins arrondis 12">
              <a:extLst>
                <a:ext uri="{FF2B5EF4-FFF2-40B4-BE49-F238E27FC236}">
                  <a16:creationId xmlns:a16="http://schemas.microsoft.com/office/drawing/2014/main" id="{1EF97806-4EB4-4CF9-B036-1A83D81E76ED}"/>
                </a:ext>
              </a:extLst>
            </p:cNvPr>
            <p:cNvSpPr/>
            <p:nvPr/>
          </p:nvSpPr>
          <p:spPr>
            <a:xfrm>
              <a:off x="6367244" y="947955"/>
              <a:ext cx="2646323" cy="27683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900" b="1"/>
                <a:t>Toroïds</a:t>
              </a:r>
            </a:p>
            <a:p>
              <a:pPr algn="ctr"/>
              <a:r>
                <a:rPr lang="en-GB" sz="800"/>
                <a:t>Inside the linac gantry, just before the exit windows</a:t>
              </a:r>
            </a:p>
          </p:txBody>
        </p:sp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3071" y="1861935"/>
            <a:ext cx="3281307" cy="168987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3071" y="3614558"/>
            <a:ext cx="2067729" cy="3111932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103BAD01-95D9-434B-AAA6-B10696765ED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9" b="3889"/>
          <a:stretch/>
        </p:blipFill>
        <p:spPr>
          <a:xfrm>
            <a:off x="4190380" y="4314651"/>
            <a:ext cx="2320866" cy="196508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5" name="Picture 28">
            <a:extLst>
              <a:ext uri="{FF2B5EF4-FFF2-40B4-BE49-F238E27FC236}">
                <a16:creationId xmlns:a16="http://schemas.microsoft.com/office/drawing/2014/main" id="{16D650D0-8BC3-4310-A96D-B7688D3792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792" y="5843156"/>
            <a:ext cx="668118" cy="40634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155972" y="5910404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DosiFLASH</a:t>
            </a:r>
            <a:endParaRPr lang="en-US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332" y="4960188"/>
            <a:ext cx="515196" cy="26665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357" y="5489149"/>
            <a:ext cx="532653" cy="539717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11"/>
          <a:srcRect l="12470"/>
          <a:stretch/>
        </p:blipFill>
        <p:spPr>
          <a:xfrm>
            <a:off x="11401001" y="143105"/>
            <a:ext cx="628696" cy="55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1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A3.1.1 </a:t>
            </a:r>
            <a:r>
              <a:rPr lang="en-US" dirty="0"/>
              <a:t>Improving the monitoring of FLASH beam </a:t>
            </a:r>
            <a:r>
              <a:rPr lang="en-US" dirty="0" smtClean="0"/>
              <a:t>facility	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b="1" dirty="0" smtClean="0"/>
              <a:t>Monitoring </a:t>
            </a:r>
            <a:r>
              <a:rPr lang="fr-CH" b="1" dirty="0" err="1"/>
              <a:t>using</a:t>
            </a:r>
            <a:r>
              <a:rPr lang="fr-CH" b="1" dirty="0"/>
              <a:t> </a:t>
            </a:r>
            <a:r>
              <a:rPr lang="fr-CH" b="1" dirty="0" smtClean="0"/>
              <a:t>ICT</a:t>
            </a:r>
          </a:p>
          <a:p>
            <a:endParaRPr lang="fr-CH" sz="3600" dirty="0"/>
          </a:p>
          <a:p>
            <a:r>
              <a:rPr lang="en-US" dirty="0" smtClean="0"/>
              <a:t>Implementation </a:t>
            </a:r>
            <a:r>
              <a:rPr lang="en-US" dirty="0"/>
              <a:t>of a </a:t>
            </a:r>
            <a:r>
              <a:rPr lang="en-US" dirty="0" smtClean="0"/>
              <a:t>monit</a:t>
            </a:r>
            <a:r>
              <a:rPr lang="en-US" dirty="0"/>
              <a:t>o</a:t>
            </a:r>
            <a:r>
              <a:rPr lang="en-US" dirty="0" smtClean="0"/>
              <a:t>ring </a:t>
            </a:r>
            <a:r>
              <a:rPr lang="en-US" dirty="0"/>
              <a:t>system based on ACCT on the eRT6, the </a:t>
            </a:r>
            <a:r>
              <a:rPr lang="en-US" dirty="0" err="1"/>
              <a:t>Mobetron</a:t>
            </a:r>
            <a:r>
              <a:rPr lang="en-US" dirty="0"/>
              <a:t>, a commercial LINAC, </a:t>
            </a:r>
            <a:r>
              <a:rPr lang="en-US" dirty="0" smtClean="0"/>
              <a:t>and SIT systems</a:t>
            </a:r>
          </a:p>
          <a:p>
            <a:endParaRPr lang="en-US" dirty="0" smtClean="0"/>
          </a:p>
          <a:p>
            <a:r>
              <a:rPr lang="en-US" dirty="0" smtClean="0"/>
              <a:t>Conclusions: </a:t>
            </a:r>
          </a:p>
          <a:p>
            <a:pPr lvl="1"/>
            <a:r>
              <a:rPr lang="en-US" dirty="0" smtClean="0"/>
              <a:t>Reliable for monitoring</a:t>
            </a:r>
          </a:p>
          <a:p>
            <a:pPr lvl="1"/>
            <a:r>
              <a:rPr lang="en-US" dirty="0" smtClean="0"/>
              <a:t>Reliable for diagnostic and optimization of accelerators</a:t>
            </a:r>
          </a:p>
          <a:p>
            <a:pPr lvl="1"/>
            <a:r>
              <a:rPr lang="en-US" dirty="0" smtClean="0"/>
              <a:t>Limited use </a:t>
            </a:r>
            <a:r>
              <a:rPr lang="en-US" dirty="0"/>
              <a:t>for absolute dosimetry </a:t>
            </a:r>
            <a:endParaRPr lang="en-US" dirty="0" smtClean="0"/>
          </a:p>
          <a:p>
            <a:pPr lvl="1"/>
            <a:r>
              <a:rPr lang="en-US" dirty="0" smtClean="0"/>
              <a:t>Large </a:t>
            </a:r>
            <a:r>
              <a:rPr lang="en-US" dirty="0"/>
              <a:t>dynamic range </a:t>
            </a:r>
            <a:endParaRPr lang="en-US" sz="3600" dirty="0" smtClean="0"/>
          </a:p>
          <a:p>
            <a:pPr marL="457200" lvl="1" indent="0">
              <a:buNone/>
            </a:pPr>
            <a:endParaRPr lang="en-US" sz="3600" dirty="0" smtClean="0"/>
          </a:p>
          <a:p>
            <a:pPr lvl="1"/>
            <a:endParaRPr lang="en-US" sz="36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/>
          <a:srcRect l="12470"/>
          <a:stretch/>
        </p:blipFill>
        <p:spPr>
          <a:xfrm>
            <a:off x="11401001" y="143105"/>
            <a:ext cx="628696" cy="55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44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012" y="228001"/>
            <a:ext cx="11689976" cy="932331"/>
          </a:xfrm>
        </p:spPr>
        <p:txBody>
          <a:bodyPr>
            <a:noAutofit/>
          </a:bodyPr>
          <a:lstStyle/>
          <a:p>
            <a:r>
              <a:rPr lang="en-US" sz="3200" dirty="0" smtClean="0"/>
              <a:t>A3.1.2 </a:t>
            </a:r>
            <a:r>
              <a:rPr lang="en-US" sz="3200" dirty="0"/>
              <a:t>Exploring the relevant beam metrics of FLASH beams</a:t>
            </a:r>
            <a:br>
              <a:rPr lang="en-US" sz="3200" dirty="0"/>
            </a:br>
            <a:r>
              <a:rPr lang="en-US" sz="3200" dirty="0"/>
              <a:t>A3.2.1 Survey of the high-dose rate pulsed beams characteristics for radiobiology </a:t>
            </a:r>
            <a:r>
              <a:rPr lang="en-US" sz="3200" dirty="0" smtClean="0"/>
              <a:t>experiment</a:t>
            </a:r>
            <a:endParaRPr lang="en-US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012" y="1492370"/>
            <a:ext cx="11689976" cy="5114616"/>
          </a:xfrm>
        </p:spPr>
        <p:txBody>
          <a:bodyPr>
            <a:normAutofit/>
          </a:bodyPr>
          <a:lstStyle/>
          <a:p>
            <a:r>
              <a:rPr lang="fr-CH" dirty="0" smtClean="0"/>
              <a:t>Survey of r</a:t>
            </a:r>
            <a:r>
              <a:rPr lang="en-US" dirty="0" err="1" smtClean="0"/>
              <a:t>adiobiology</a:t>
            </a:r>
            <a:r>
              <a:rPr lang="en-US" dirty="0" smtClean="0"/>
              <a:t> </a:t>
            </a:r>
            <a:r>
              <a:rPr lang="en-US" dirty="0"/>
              <a:t>results </a:t>
            </a:r>
            <a:endParaRPr lang="en-US" dirty="0" smtClean="0"/>
          </a:p>
          <a:p>
            <a:pPr lvl="1"/>
            <a:r>
              <a:rPr lang="en-US" dirty="0" smtClean="0"/>
              <a:t>No beam </a:t>
            </a:r>
            <a:r>
              <a:rPr lang="en-US" dirty="0"/>
              <a:t>parameters evidence. </a:t>
            </a:r>
            <a:endParaRPr lang="en-US" dirty="0" smtClean="0"/>
          </a:p>
          <a:p>
            <a:pPr lvl="1"/>
            <a:r>
              <a:rPr lang="en-US" dirty="0" smtClean="0"/>
              <a:t>No </a:t>
            </a:r>
            <a:r>
              <a:rPr lang="en-US" dirty="0"/>
              <a:t>new metric could be </a:t>
            </a:r>
            <a:r>
              <a:rPr lang="en-US" dirty="0" smtClean="0"/>
              <a:t>isolated. </a:t>
            </a:r>
          </a:p>
          <a:p>
            <a:pPr lvl="1"/>
            <a:r>
              <a:rPr lang="en-US" dirty="0" smtClean="0"/>
              <a:t>Some </a:t>
            </a:r>
            <a:r>
              <a:rPr lang="en-US" dirty="0"/>
              <a:t>parameters seem to be more </a:t>
            </a:r>
            <a:r>
              <a:rPr lang="en-US" dirty="0" smtClean="0"/>
              <a:t>important.</a:t>
            </a:r>
            <a:endParaRPr lang="en-US" dirty="0"/>
          </a:p>
          <a:p>
            <a:pPr lvl="1"/>
            <a:r>
              <a:rPr lang="en-US" dirty="0"/>
              <a:t>Many review papers to </a:t>
            </a:r>
            <a:r>
              <a:rPr lang="en-US" dirty="0" smtClean="0"/>
              <a:t>investigate. </a:t>
            </a:r>
            <a:endParaRPr lang="en-US" dirty="0"/>
          </a:p>
          <a:p>
            <a:pPr marL="457200" lvl="1" indent="0">
              <a:buNone/>
            </a:pPr>
            <a:endParaRPr lang="en-US" sz="3600" dirty="0" smtClean="0"/>
          </a:p>
          <a:p>
            <a:pPr lvl="1"/>
            <a:endParaRPr lang="en-US" sz="36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12" y="3752480"/>
            <a:ext cx="5374151" cy="299488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/>
          <a:srcRect t="4833" r="9198" b="10212"/>
          <a:stretch/>
        </p:blipFill>
        <p:spPr>
          <a:xfrm>
            <a:off x="5676298" y="3701142"/>
            <a:ext cx="6245406" cy="309154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/>
          <a:srcRect l="12470"/>
          <a:stretch/>
        </p:blipFill>
        <p:spPr>
          <a:xfrm>
            <a:off x="11401001" y="143105"/>
            <a:ext cx="628696" cy="55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39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WP3 					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87425" lvl="1" indent="-530225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3.1: Monitor systems for clinical FLASH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facilities</a:t>
            </a:r>
          </a:p>
          <a:p>
            <a:pPr marL="987425" lvl="1" indent="-530225">
              <a:buNone/>
            </a:pPr>
            <a:endParaRPr lang="en-US" dirty="0"/>
          </a:p>
          <a:p>
            <a:pPr marL="987425" lvl="1" indent="-530225">
              <a:buNone/>
            </a:pPr>
            <a:r>
              <a:rPr lang="en-US" dirty="0"/>
              <a:t>3.2: Detectors for absorbed dose to water measurement in clinical beams (FLASH electron and proton beams</a:t>
            </a:r>
            <a:r>
              <a:rPr lang="en-US" dirty="0" smtClean="0"/>
              <a:t>)</a:t>
            </a:r>
          </a:p>
          <a:p>
            <a:pPr marL="987425" lvl="1" indent="-530225">
              <a:buNone/>
            </a:pPr>
            <a:endParaRPr lang="en-US" dirty="0"/>
          </a:p>
          <a:p>
            <a:pPr marL="987425" lvl="1" indent="-530225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3.3: Test of detectors for dose measurement in pre-clinical emerging beams (laser-driven proton beams) </a:t>
            </a:r>
          </a:p>
          <a:p>
            <a:pPr lvl="1"/>
            <a:endParaRPr lang="en-US" sz="3600" dirty="0" smtClean="0"/>
          </a:p>
          <a:p>
            <a:pPr lvl="1"/>
            <a:endParaRPr lang="en-US" sz="3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2470"/>
          <a:stretch/>
        </p:blipFill>
        <p:spPr>
          <a:xfrm>
            <a:off x="10936224" y="143105"/>
            <a:ext cx="1093473" cy="96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00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A3.2.2 Evaluating commercially available and novel detectors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clinical FLASH electron beams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Many active and passive dosimeters were tested. Most of them commercial or soon-to-be</a:t>
            </a:r>
          </a:p>
          <a:p>
            <a:endParaRPr lang="en-US" sz="3600" dirty="0" smtClean="0"/>
          </a:p>
          <a:p>
            <a:r>
              <a:rPr lang="en-US" sz="3600" dirty="0" smtClean="0"/>
              <a:t>Good review paper, see table 2</a:t>
            </a:r>
          </a:p>
          <a:p>
            <a:endParaRPr lang="en-US" sz="3600" dirty="0" smtClean="0"/>
          </a:p>
          <a:p>
            <a:pPr marL="457200" lvl="1" indent="0">
              <a:buNone/>
            </a:pPr>
            <a:endParaRPr lang="en-US" sz="3600" dirty="0" smtClean="0"/>
          </a:p>
          <a:p>
            <a:pPr lvl="1"/>
            <a:endParaRPr lang="en-US" sz="36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/>
          <a:srcRect l="12470"/>
          <a:stretch/>
        </p:blipFill>
        <p:spPr>
          <a:xfrm>
            <a:off x="11401001" y="143105"/>
            <a:ext cx="628696" cy="55563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288" y="3589083"/>
            <a:ext cx="7881424" cy="289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74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753</Words>
  <Application>Microsoft Office PowerPoint</Application>
  <PresentationFormat>Grand écran</PresentationFormat>
  <Paragraphs>114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Thème Office</vt:lpstr>
      <vt:lpstr>Metrology for advanced radiotherapy using particle beams with ultra-high pulse dose rates       WP3 overview </vt:lpstr>
      <vt:lpstr>WP3: Introduction</vt:lpstr>
      <vt:lpstr>WP3 planning</vt:lpstr>
      <vt:lpstr>WP3      </vt:lpstr>
      <vt:lpstr>WP3 – A3.1.1      </vt:lpstr>
      <vt:lpstr>A3.1.1 Improving the monitoring of FLASH beam facility </vt:lpstr>
      <vt:lpstr>A3.1.2 Exploring the relevant beam metrics of FLASH beams A3.2.1 Survey of the high-dose rate pulsed beams characteristics for radiobiology experiment</vt:lpstr>
      <vt:lpstr>WP3      </vt:lpstr>
      <vt:lpstr>A3.2.2 Evaluating commercially available and novel detectors  in clinical FLASH electron beams  </vt:lpstr>
      <vt:lpstr>A3.2.3 + 3.2.4 Designing and improving custom-built detectors for FLASH proton beams   </vt:lpstr>
      <vt:lpstr>A3.2.5 Comparison of detectors for FLASH beams</vt:lpstr>
      <vt:lpstr>WP3      </vt:lpstr>
      <vt:lpstr>A3.3.1 Survey of the laser-driven pulsed beams characteristics</vt:lpstr>
      <vt:lpstr>A3.3.2/3 Testing detectors in laser-driven pulsed proton  beams  and documenting</vt:lpstr>
      <vt:lpstr>A3.3.2/3 Testing detectors in laser-driven pulsed proton  beams  and documenting A3.3.4/5 Comparison of detectors for laser-driven pulsed beams and documenting</vt:lpstr>
      <vt:lpstr>WP3: Overviewing conclusions</vt:lpstr>
      <vt:lpstr>Présentation PowerPoint</vt:lpstr>
    </vt:vector>
  </TitlesOfParts>
  <Company>CHUV | Centre hospitalier universitaire vaudois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Metrology for advanced radiotherapy using particle beams with ultra-high pulse dose rates  WP3 report</dc:title>
  <dc:creator>reviewer 2</dc:creator>
  <cp:lastModifiedBy>CBa</cp:lastModifiedBy>
  <cp:revision>72</cp:revision>
  <dcterms:created xsi:type="dcterms:W3CDTF">2020-06-22T06:01:59Z</dcterms:created>
  <dcterms:modified xsi:type="dcterms:W3CDTF">2023-01-26T09:09:06Z</dcterms:modified>
</cp:coreProperties>
</file>