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17"/>
  </p:notesMasterIdLst>
  <p:handoutMasterIdLst>
    <p:handoutMasterId r:id="rId18"/>
  </p:handoutMasterIdLst>
  <p:sldIdLst>
    <p:sldId id="258" r:id="rId2"/>
    <p:sldId id="290" r:id="rId3"/>
    <p:sldId id="293" r:id="rId4"/>
    <p:sldId id="300" r:id="rId5"/>
    <p:sldId id="306" r:id="rId6"/>
    <p:sldId id="294" r:id="rId7"/>
    <p:sldId id="301" r:id="rId8"/>
    <p:sldId id="295" r:id="rId9"/>
    <p:sldId id="302" r:id="rId10"/>
    <p:sldId id="307" r:id="rId11"/>
    <p:sldId id="296" r:id="rId12"/>
    <p:sldId id="303" r:id="rId13"/>
    <p:sldId id="304" r:id="rId14"/>
    <p:sldId id="305" r:id="rId15"/>
    <p:sldId id="272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>
          <p15:clr>
            <a:srgbClr val="A4A3A4"/>
          </p15:clr>
        </p15:guide>
        <p15:guide id="2" orient="horz" pos="2387">
          <p15:clr>
            <a:srgbClr val="A4A3A4"/>
          </p15:clr>
        </p15:guide>
        <p15:guide id="3" orient="horz" pos="2568">
          <p15:clr>
            <a:srgbClr val="A4A3A4"/>
          </p15:clr>
        </p15:guide>
        <p15:guide id="4" orient="horz" pos="4020">
          <p15:clr>
            <a:srgbClr val="A4A3A4"/>
          </p15:clr>
        </p15:guide>
        <p15:guide id="5" orient="horz" pos="935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391">
          <p15:clr>
            <a:srgbClr val="A4A3A4"/>
          </p15:clr>
        </p15:guide>
        <p15:guide id="8" orient="horz" pos="845">
          <p15:clr>
            <a:srgbClr val="A4A3A4"/>
          </p15:clr>
        </p15:guide>
        <p15:guide id="9" orient="horz" pos="1570">
          <p15:clr>
            <a:srgbClr val="A4A3A4"/>
          </p15:clr>
        </p15:guide>
        <p15:guide id="10" orient="horz" pos="1752">
          <p15:clr>
            <a:srgbClr val="A4A3A4"/>
          </p15:clr>
        </p15:guide>
        <p15:guide id="11" orient="horz" pos="3203">
          <p15:clr>
            <a:srgbClr val="A4A3A4"/>
          </p15:clr>
        </p15:guide>
        <p15:guide id="12" orient="horz" pos="3385">
          <p15:clr>
            <a:srgbClr val="A4A3A4"/>
          </p15:clr>
        </p15:guide>
        <p15:guide id="13" pos="3243">
          <p15:clr>
            <a:srgbClr val="A4A3A4"/>
          </p15:clr>
        </p15:guide>
        <p15:guide id="14" pos="5602">
          <p15:clr>
            <a:srgbClr val="A4A3A4"/>
          </p15:clr>
        </p15:guide>
        <p15:guide id="15" pos="3152">
          <p15:clr>
            <a:srgbClr val="A4A3A4"/>
          </p15:clr>
        </p15:guide>
        <p15:guide id="16" pos="3356">
          <p15:clr>
            <a:srgbClr val="A4A3A4"/>
          </p15:clr>
        </p15:guide>
        <p15:guide id="17" pos="884">
          <p15:clr>
            <a:srgbClr val="A4A3A4"/>
          </p15:clr>
        </p15:guide>
        <p15:guide id="18" pos="2336">
          <p15:clr>
            <a:srgbClr val="A4A3A4"/>
          </p15:clr>
        </p15:guide>
        <p15:guide id="19" pos="2517">
          <p15:clr>
            <a:srgbClr val="A4A3A4"/>
          </p15:clr>
        </p15:guide>
        <p15:guide id="20" pos="3969">
          <p15:clr>
            <a:srgbClr val="A4A3A4"/>
          </p15:clr>
        </p15:guide>
        <p15:guide id="21" pos="4150">
          <p15:clr>
            <a:srgbClr val="A4A3A4"/>
          </p15:clr>
        </p15:guide>
        <p15:guide id="22" pos="7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B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1" autoAdjust="0"/>
    <p:restoredTop sz="94653" autoAdjust="0"/>
  </p:normalViewPr>
  <p:slideViewPr>
    <p:cSldViewPr showGuides="1">
      <p:cViewPr varScale="1">
        <p:scale>
          <a:sx n="124" d="100"/>
          <a:sy n="124" d="100"/>
        </p:scale>
        <p:origin x="1050" y="108"/>
      </p:cViewPr>
      <p:guideLst>
        <p:guide orient="horz" pos="2478"/>
        <p:guide orient="horz" pos="2387"/>
        <p:guide orient="horz" pos="2568"/>
        <p:guide orient="horz" pos="4020"/>
        <p:guide orient="horz" pos="935"/>
        <p:guide orient="horz" pos="572"/>
        <p:guide orient="horz" pos="391"/>
        <p:guide orient="horz" pos="845"/>
        <p:guide orient="horz" pos="1570"/>
        <p:guide orient="horz" pos="1752"/>
        <p:guide orient="horz" pos="3203"/>
        <p:guide orient="horz" pos="3385"/>
        <p:guide pos="3243"/>
        <p:guide pos="5602"/>
        <p:guide pos="3152"/>
        <p:guide pos="3356"/>
        <p:guide pos="884"/>
        <p:guide pos="2336"/>
        <p:guide pos="2517"/>
        <p:guide pos="3969"/>
        <p:guide pos="4150"/>
        <p:guide pos="748"/>
      </p:guideLst>
    </p:cSldViewPr>
  </p:slideViewPr>
  <p:outlineViewPr>
    <p:cViewPr>
      <p:scale>
        <a:sx n="33" d="100"/>
        <a:sy n="33" d="100"/>
      </p:scale>
      <p:origin x="0" y="-88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4" d="100"/>
          <a:sy n="84" d="100"/>
        </p:scale>
        <p:origin x="-385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8212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1360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0EAD65D-DE42-4432-AD01-D2456E676EEE}" type="slidenum">
              <a:rPr lang="de-CH" smtClean="0"/>
              <a:pPr/>
              <a:t>1</a:t>
            </a:fld>
            <a:endParaRPr lang="de-CH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66030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9916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0EAD65D-DE42-4432-AD01-D2456E676EEE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10842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404600" y="5733542"/>
            <a:ext cx="7488000" cy="431838"/>
          </a:xfrm>
        </p:spPr>
        <p:txBody>
          <a:bodyPr tIns="0" anchor="b" anchorCtr="0"/>
          <a:lstStyle>
            <a:lvl1pPr>
              <a:defRPr sz="3000"/>
            </a:lvl1pPr>
          </a:lstStyle>
          <a:p>
            <a:r>
              <a:rPr lang="en-GB" noProof="0" dirty="0"/>
              <a:t>Click to edit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403350" y="6210000"/>
            <a:ext cx="5832475" cy="576080"/>
          </a:xfrm>
        </p:spPr>
        <p:txBody>
          <a:bodyPr bIns="0" anchor="t" anchorCtr="0"/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dirty="0" err="1"/>
              <a:t>author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162269" y="6516000"/>
            <a:ext cx="731245" cy="143658"/>
          </a:xfrm>
        </p:spPr>
        <p:txBody>
          <a:bodyPr/>
          <a:lstStyle/>
          <a:p>
            <a:fld id="{6AFD0A65-6094-4AA8-B1FE-7D41D424F90B}" type="datetime1">
              <a:rPr lang="de-CH" smtClean="0"/>
              <a:t>24.01.2023</a:t>
            </a:fld>
            <a:endParaRPr lang="de-CH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0" y="5229250"/>
            <a:ext cx="1177925" cy="1628750"/>
            <a:chOff x="0" y="5229250"/>
            <a:chExt cx="1177925" cy="1628750"/>
          </a:xfrm>
        </p:grpSpPr>
        <p:sp>
          <p:nvSpPr>
            <p:cNvPr id="15" name="Rechteck 14"/>
            <p:cNvSpPr/>
            <p:nvPr userDrawn="1"/>
          </p:nvSpPr>
          <p:spPr>
            <a:xfrm>
              <a:off x="474941" y="5229250"/>
              <a:ext cx="702984" cy="28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hteck 15"/>
            <p:cNvSpPr/>
            <p:nvPr userDrawn="1"/>
          </p:nvSpPr>
          <p:spPr>
            <a:xfrm>
              <a:off x="0" y="5518247"/>
              <a:ext cx="474941" cy="19690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hteck 16"/>
            <p:cNvSpPr/>
            <p:nvPr userDrawn="1"/>
          </p:nvSpPr>
          <p:spPr>
            <a:xfrm>
              <a:off x="0" y="5714902"/>
              <a:ext cx="474941" cy="114309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8" name="Grafi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1484313"/>
            <a:ext cx="7704409" cy="3746845"/>
          </a:xfrm>
          <a:prstGeom prst="rect">
            <a:avLst/>
          </a:prstGeom>
        </p:spPr>
      </p:pic>
      <p:pic>
        <p:nvPicPr>
          <p:cNvPr id="1027" name="Grafik 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" t="32669" r="31419" b="52391"/>
          <a:stretch>
            <a:fillRect/>
          </a:stretch>
        </p:blipFill>
        <p:spPr bwMode="auto">
          <a:xfrm>
            <a:off x="777407" y="447614"/>
            <a:ext cx="38481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2" b="6747"/>
          <a:stretch/>
        </p:blipFill>
        <p:spPr>
          <a:xfrm>
            <a:off x="1177925" y="1484313"/>
            <a:ext cx="7714555" cy="3744887"/>
          </a:xfrm>
          <a:prstGeom prst="rect">
            <a:avLst/>
          </a:prstGeom>
          <a:ln w="25400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 Agenda durch Klicken hinzufügen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spcAft>
                <a:spcPts val="600"/>
              </a:spcAft>
              <a:buClrTx/>
              <a:buFont typeface="+mj-lt"/>
              <a:buAutoNum type="arabicPeriod"/>
              <a:defRPr sz="2000" baseline="0"/>
            </a:lvl1pPr>
            <a:lvl2pPr marL="712788" indent="-271463"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 sz="1800" b="0" baseline="0"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CH" dirty="0"/>
              <a:t>Level 1</a:t>
            </a:r>
          </a:p>
          <a:p>
            <a:pPr lvl="1"/>
            <a:r>
              <a:rPr lang="de-CH" dirty="0"/>
              <a:t>Level 2</a:t>
            </a:r>
          </a:p>
          <a:p>
            <a:pPr lvl="1"/>
            <a:r>
              <a:rPr lang="de-CH" dirty="0"/>
              <a:t>Level 2</a:t>
            </a:r>
          </a:p>
          <a:p>
            <a:pPr lvl="0"/>
            <a:r>
              <a:rPr lang="de-CH" dirty="0"/>
              <a:t>Level 1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7BDD-3975-4275-863A-33F664DC9571}" type="datetime1">
              <a:rPr lang="de-CH" smtClean="0"/>
              <a:t>24.01.2023</a:t>
            </a:fld>
            <a:endParaRPr lang="de-CH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e-CH" dirty="0"/>
              <a:t>METAS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0020-C4C3-416C-933F-2D0F93692610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7" name="Grafik 6" descr="http://intranet.metas.admin.ch/intranet07/Support/Kommunikation_Promotion/CD_Sprache/Material/Speziallog.pn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6632"/>
            <a:ext cx="1628775" cy="509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0179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D6694-6FD5-4CDC-B4D5-66C5CF67ED0E}" type="datetime1">
              <a:rPr lang="de-CH" smtClean="0"/>
              <a:t>24.01.2023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e-CH" dirty="0"/>
              <a:t>METAS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0020-C4C3-416C-933F-2D0F93692610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7" name="Grafik 6" descr="http://intranet.metas.admin.ch/intranet07/Support/Kommunikation_Promotion/CD_Sprache/Material/Speziallog.pn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6632"/>
            <a:ext cx="1628775" cy="50990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1403349" y="1484730"/>
            <a:ext cx="7489825" cy="4896680"/>
          </a:xfrm>
        </p:spPr>
        <p:txBody>
          <a:bodyPr/>
          <a:lstStyle>
            <a:lvl1pPr marL="342900" indent="-342900"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000" baseline="0"/>
            </a:lvl1pPr>
            <a:lvl2pPr marL="288000" indent="-288000">
              <a:spcAft>
                <a:spcPts val="600"/>
              </a:spcAft>
              <a:buClrTx/>
              <a:buFont typeface="+mj-lt"/>
              <a:buAutoNum type="arabicPeriod"/>
              <a:defRPr b="1"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CH" dirty="0" err="1"/>
              <a:t>Object</a:t>
            </a:r>
            <a:endParaRPr lang="de-CH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1403349" y="548600"/>
            <a:ext cx="7489825" cy="79283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durch Klicken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47633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0279-8F35-420C-BBB5-DECD93638D4E}" type="datetime1">
              <a:rPr lang="de-CH" smtClean="0"/>
              <a:t>24.01.2023</a:t>
            </a:fld>
            <a:endParaRPr lang="de-CH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e-CH" dirty="0"/>
              <a:t>METAS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0020-C4C3-416C-933F-2D0F93692610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>
              <a:defRPr sz="2400" b="0" baseline="0"/>
            </a:lvl1pPr>
            <a:lvl2pPr marL="630900" indent="-342900">
              <a:spcAft>
                <a:spcPts val="0"/>
              </a:spcAft>
              <a:buFont typeface="+mj-lt"/>
              <a:buAutoNum type="alphaLcPeriod"/>
              <a:defRPr sz="1600"/>
            </a:lvl2pPr>
            <a:lvl3pPr marL="893763" indent="-249238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2400" b="0" baseline="0">
                <a:solidFill>
                  <a:schemeClr val="tx1"/>
                </a:solidFill>
              </a:defRPr>
            </a:lvl3pPr>
            <a:lvl4pPr marL="1177925" indent="-285750">
              <a:buClr>
                <a:schemeClr val="bg1">
                  <a:lumMod val="50000"/>
                </a:schemeClr>
              </a:buClr>
              <a:buFont typeface="Symbol" panose="05050102010706020507" pitchFamily="18" charset="2"/>
              <a:buChar char="-"/>
              <a:defRPr sz="2200"/>
            </a:lvl4pPr>
            <a:lvl5pPr marL="1450975" indent="-285750">
              <a:buClr>
                <a:schemeClr val="bg1">
                  <a:lumMod val="50000"/>
                </a:schemeClr>
              </a:buClr>
              <a:buSzPct val="70000"/>
              <a:buFont typeface="Wingdings" panose="05000000000000000000" pitchFamily="2" charset="2"/>
              <a:buChar char="§"/>
              <a:defRPr sz="2200"/>
            </a:lvl5pPr>
            <a:lvl6pPr marL="895350" indent="-1588">
              <a:lnSpc>
                <a:spcPct val="100000"/>
              </a:lnSpc>
              <a:spcAft>
                <a:spcPts val="0"/>
              </a:spcAft>
              <a:defRPr lang="de-C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63638" indent="-250825">
              <a:buNone/>
              <a:defRPr sz="1600"/>
            </a:lvl7pPr>
            <a:lvl8pPr marL="1177925" indent="0"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lvl8pPr>
          </a:lstStyle>
          <a:p>
            <a:pPr>
              <a:spcAft>
                <a:spcPts val="0"/>
              </a:spcAft>
            </a:pPr>
            <a:r>
              <a:rPr lang="de-CH" sz="1800" dirty="0"/>
              <a:t>Level 1</a:t>
            </a:r>
          </a:p>
          <a:p>
            <a:pPr>
              <a:spcAft>
                <a:spcPts val="600"/>
              </a:spcAft>
            </a:pPr>
            <a:r>
              <a:rPr lang="de-CH" sz="1800" dirty="0"/>
              <a:t>Level 1</a:t>
            </a:r>
          </a:p>
          <a:p>
            <a:pPr lvl="1">
              <a:spcAft>
                <a:spcPts val="600"/>
              </a:spcAft>
            </a:pPr>
            <a:r>
              <a:rPr lang="de-CH" sz="1800" dirty="0"/>
              <a:t>Level 2</a:t>
            </a:r>
          </a:p>
          <a:p>
            <a:pPr lvl="1">
              <a:spcAft>
                <a:spcPts val="600"/>
              </a:spcAft>
            </a:pPr>
            <a:r>
              <a:rPr lang="de-CH" sz="1800" dirty="0"/>
              <a:t>Level 2</a:t>
            </a:r>
          </a:p>
          <a:p>
            <a:pPr lvl="2">
              <a:spcAft>
                <a:spcPts val="600"/>
              </a:spcAft>
            </a:pPr>
            <a:r>
              <a:rPr lang="de-CH" sz="1800" dirty="0"/>
              <a:t>Level 3</a:t>
            </a:r>
          </a:p>
          <a:p>
            <a:pPr lvl="2">
              <a:spcAft>
                <a:spcPts val="600"/>
              </a:spcAft>
            </a:pPr>
            <a:r>
              <a:rPr lang="de-CH" sz="1800" dirty="0"/>
              <a:t>Level 3</a:t>
            </a:r>
          </a:p>
          <a:p>
            <a:pPr lvl="3">
              <a:spcAft>
                <a:spcPts val="600"/>
              </a:spcAft>
            </a:pPr>
            <a:r>
              <a:rPr lang="de-CH" sz="1800" dirty="0"/>
              <a:t>Level 4</a:t>
            </a:r>
          </a:p>
          <a:p>
            <a:pPr lvl="3">
              <a:spcAft>
                <a:spcPts val="600"/>
              </a:spcAft>
            </a:pPr>
            <a:r>
              <a:rPr lang="de-CH" sz="1800" dirty="0"/>
              <a:t>Level 4</a:t>
            </a:r>
          </a:p>
          <a:p>
            <a:pPr lvl="4">
              <a:spcAft>
                <a:spcPts val="600"/>
              </a:spcAft>
            </a:pPr>
            <a:r>
              <a:rPr lang="de-CH" sz="1800" dirty="0"/>
              <a:t>Level 5</a:t>
            </a:r>
          </a:p>
          <a:p>
            <a:pPr lvl="4">
              <a:spcAft>
                <a:spcPts val="600"/>
              </a:spcAft>
            </a:pPr>
            <a:r>
              <a:rPr lang="de-CH" sz="1800" dirty="0"/>
              <a:t>Level 5</a:t>
            </a:r>
          </a:p>
        </p:txBody>
      </p:sp>
      <p:pic>
        <p:nvPicPr>
          <p:cNvPr id="7" name="Grafik 6" descr="http://intranet.metas.admin.ch/intranet07/Support/Kommunikation_Promotion/CD_Sprache/Material/Speziallog.pn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6632"/>
            <a:ext cx="1628775" cy="509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4236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F5016-E3CA-420F-8125-6724E0ABA54A}" type="datetime1">
              <a:rPr lang="de-CH" smtClean="0"/>
              <a:t>24.01.2023</a:t>
            </a:fld>
            <a:endParaRPr lang="de-CH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e-CH" dirty="0"/>
              <a:t>METAS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0020-C4C3-416C-933F-2D0F93692610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 marL="342900" indent="-342900">
              <a:buFont typeface="+mj-lt"/>
              <a:buAutoNum type="arabicPeriod"/>
              <a:defRPr sz="2400" b="0"/>
            </a:lvl1pPr>
            <a:lvl2pPr marL="630900" indent="-342900">
              <a:spcAft>
                <a:spcPts val="0"/>
              </a:spcAft>
              <a:buFont typeface="+mj-lt"/>
              <a:buAutoNum type="romanUcPeriod"/>
              <a:defRPr sz="1600" baseline="0"/>
            </a:lvl2pPr>
            <a:lvl3pPr marL="987425" indent="-342900">
              <a:buClr>
                <a:schemeClr val="bg1">
                  <a:lumMod val="50000"/>
                </a:schemeClr>
              </a:buClr>
              <a:buFont typeface="+mj-lt"/>
              <a:buAutoNum type="alphaLcPeriod"/>
              <a:defRPr sz="2400" b="0" baseline="0">
                <a:solidFill>
                  <a:schemeClr val="tx1"/>
                </a:solidFill>
              </a:defRPr>
            </a:lvl3pPr>
            <a:lvl4pPr marL="1177925" indent="-285750">
              <a:buClr>
                <a:schemeClr val="bg1">
                  <a:lumMod val="50000"/>
                </a:schemeClr>
              </a:buClr>
              <a:buFont typeface="Symbol" panose="05050102010706020507" pitchFamily="18" charset="2"/>
              <a:buChar char="-"/>
              <a:defRPr sz="2200"/>
            </a:lvl4pPr>
            <a:lvl5pPr marL="1450975" indent="-285750">
              <a:buClr>
                <a:schemeClr val="bg1">
                  <a:lumMod val="50000"/>
                </a:schemeClr>
              </a:buClr>
              <a:buSzPct val="70000"/>
              <a:buFont typeface="Wingdings" panose="05000000000000000000" pitchFamily="2" charset="2"/>
              <a:buChar char="§"/>
              <a:defRPr sz="2200" baseline="0"/>
            </a:lvl5pPr>
            <a:lvl6pPr marL="895350" indent="-1588">
              <a:lnSpc>
                <a:spcPct val="100000"/>
              </a:lnSpc>
              <a:spcAft>
                <a:spcPts val="0"/>
              </a:spcAft>
              <a:defRPr lang="de-C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63638" indent="-250825">
              <a:buNone/>
              <a:defRPr sz="1600"/>
            </a:lvl7pPr>
            <a:lvl8pPr marL="1177925" indent="0"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/>
            </a:lvl8pPr>
          </a:lstStyle>
          <a:p>
            <a:pPr>
              <a:spcAft>
                <a:spcPts val="0"/>
              </a:spcAft>
            </a:pPr>
            <a:r>
              <a:rPr lang="de-CH" sz="1800" dirty="0"/>
              <a:t>Level 1</a:t>
            </a:r>
          </a:p>
          <a:p>
            <a:pPr>
              <a:spcAft>
                <a:spcPts val="600"/>
              </a:spcAft>
            </a:pPr>
            <a:r>
              <a:rPr lang="de-CH" sz="1800" dirty="0"/>
              <a:t>Level 1</a:t>
            </a:r>
          </a:p>
          <a:p>
            <a:pPr lvl="1">
              <a:spcAft>
                <a:spcPts val="600"/>
              </a:spcAft>
            </a:pPr>
            <a:r>
              <a:rPr lang="de-CH" sz="1800" dirty="0"/>
              <a:t>Level 2</a:t>
            </a:r>
          </a:p>
          <a:p>
            <a:pPr lvl="1">
              <a:spcAft>
                <a:spcPts val="600"/>
              </a:spcAft>
            </a:pPr>
            <a:r>
              <a:rPr lang="de-CH" sz="1800" dirty="0"/>
              <a:t>Level 2</a:t>
            </a:r>
          </a:p>
          <a:p>
            <a:pPr lvl="2">
              <a:spcAft>
                <a:spcPts val="600"/>
              </a:spcAft>
            </a:pPr>
            <a:r>
              <a:rPr lang="de-CH" sz="1800" dirty="0"/>
              <a:t>Level 3</a:t>
            </a:r>
          </a:p>
          <a:p>
            <a:pPr lvl="2">
              <a:spcAft>
                <a:spcPts val="600"/>
              </a:spcAft>
            </a:pPr>
            <a:r>
              <a:rPr lang="de-CH" sz="1800" dirty="0"/>
              <a:t>Level 3</a:t>
            </a:r>
          </a:p>
          <a:p>
            <a:pPr lvl="3">
              <a:spcAft>
                <a:spcPts val="600"/>
              </a:spcAft>
            </a:pPr>
            <a:r>
              <a:rPr lang="de-CH" sz="1800" dirty="0"/>
              <a:t>Level 4</a:t>
            </a:r>
          </a:p>
          <a:p>
            <a:pPr lvl="3">
              <a:spcAft>
                <a:spcPts val="600"/>
              </a:spcAft>
            </a:pPr>
            <a:r>
              <a:rPr lang="de-CH" sz="1800" dirty="0"/>
              <a:t>Level 4</a:t>
            </a:r>
          </a:p>
          <a:p>
            <a:pPr lvl="4">
              <a:spcAft>
                <a:spcPts val="600"/>
              </a:spcAft>
            </a:pPr>
            <a:r>
              <a:rPr lang="de-CH" sz="1800" dirty="0"/>
              <a:t>Level 5</a:t>
            </a:r>
          </a:p>
          <a:p>
            <a:pPr lvl="4">
              <a:spcAft>
                <a:spcPts val="600"/>
              </a:spcAft>
            </a:pPr>
            <a:r>
              <a:rPr lang="de-CH" sz="1800" dirty="0"/>
              <a:t>Level 5</a:t>
            </a:r>
          </a:p>
        </p:txBody>
      </p:sp>
      <p:pic>
        <p:nvPicPr>
          <p:cNvPr id="7" name="Grafik 6" descr="http://intranet.metas.admin.ch/intranet07/Support/Kommunikation_Promotion/CD_Sprache/Material/Speziallog.pn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6632"/>
            <a:ext cx="1628775" cy="509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313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403349" y="548600"/>
            <a:ext cx="7489825" cy="7928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to edit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03349" y="1484730"/>
            <a:ext cx="7489825" cy="48966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3"/>
            <a:r>
              <a:rPr lang="en-GB" noProof="0" dirty="0"/>
              <a:t>Level 3</a:t>
            </a:r>
          </a:p>
          <a:p>
            <a:pPr lvl="4"/>
            <a:r>
              <a:rPr lang="en-GB" noProof="0" dirty="0"/>
              <a:t>Level 4</a:t>
            </a:r>
          </a:p>
          <a:p>
            <a:pPr lvl="5"/>
            <a:r>
              <a:rPr lang="en-GB" noProof="0" dirty="0"/>
              <a:t>Level 5</a:t>
            </a:r>
          </a:p>
          <a:p>
            <a:pPr lvl="2"/>
            <a:endParaRPr lang="en-GB" noProof="0" dirty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de-CH" sz="1800" dirty="0"/>
              <a:t>Level 1</a:t>
            </a:r>
          </a:p>
          <a:p>
            <a:pPr marL="688050" lvl="1" indent="-400050">
              <a:spcAft>
                <a:spcPts val="600"/>
              </a:spcAft>
              <a:buFont typeface="+mj-lt"/>
              <a:buAutoNum type="romanUcPeriod"/>
            </a:pPr>
            <a:r>
              <a:rPr lang="de-CH" sz="1800" dirty="0"/>
              <a:t>Level 2</a:t>
            </a:r>
          </a:p>
          <a:p>
            <a:pPr marL="987425" lvl="5" indent="-342900"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+mj-lt"/>
              <a:buAutoNum type="alphaLcPeriod"/>
            </a:pPr>
            <a:r>
              <a:rPr lang="de-CH" sz="1600" dirty="0"/>
              <a:t>Level 3</a:t>
            </a:r>
          </a:p>
          <a:p>
            <a:pPr marL="1162050" lvl="6" indent="-250825"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Symbol" panose="05050102010706020507" pitchFamily="18" charset="2"/>
              <a:buChar char="-"/>
            </a:pPr>
            <a:r>
              <a:rPr lang="de-CH" sz="1600" dirty="0"/>
              <a:t>Level 4</a:t>
            </a:r>
          </a:p>
          <a:p>
            <a:pPr marL="1438275" lvl="7" indent="-260350"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▪"/>
            </a:pPr>
            <a:r>
              <a:rPr lang="de-CH" sz="1600" dirty="0"/>
              <a:t>Level 5</a:t>
            </a:r>
          </a:p>
          <a:p>
            <a:pPr lvl="2"/>
            <a:endParaRPr lang="en-GB" noProof="0" dirty="0"/>
          </a:p>
          <a:p>
            <a:pPr lvl="2"/>
            <a:r>
              <a:rPr lang="en-GB" noProof="0" dirty="0"/>
              <a:t>Normal text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776000" y="6516000"/>
            <a:ext cx="730330" cy="14365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FC16EAD-DB6B-4C4B-9BE7-EB805D4A4DD8}" type="datetime1">
              <a:rPr lang="de-CH" smtClean="0"/>
              <a:t>24.01.2023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03350" y="6516000"/>
            <a:ext cx="6193070" cy="14365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CH" dirty="0"/>
              <a:t>METAS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81803" y="6516000"/>
            <a:ext cx="311372" cy="14365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0920020-C4C3-416C-933F-2D0F93692610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1" name="Rechteck 10"/>
          <p:cNvSpPr/>
          <p:nvPr/>
        </p:nvSpPr>
        <p:spPr>
          <a:xfrm>
            <a:off x="474941" y="620610"/>
            <a:ext cx="702984" cy="28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hteck 14"/>
          <p:cNvSpPr/>
          <p:nvPr/>
        </p:nvSpPr>
        <p:spPr>
          <a:xfrm>
            <a:off x="0" y="909607"/>
            <a:ext cx="474941" cy="19690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hteck 15"/>
          <p:cNvSpPr/>
          <p:nvPr/>
        </p:nvSpPr>
        <p:spPr>
          <a:xfrm>
            <a:off x="0" y="1106514"/>
            <a:ext cx="474941" cy="573947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" name="Grafik 9" descr="http://intranet.metas.admin.ch/intranet07/Support/Kommunikation_Promotion/CD_Sprache/Material/Speziallog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6632"/>
            <a:ext cx="1628775" cy="50990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</p:sldLayoutIdLst>
  <p:hf hdr="0"/>
  <p:txStyles>
    <p:titleStyle>
      <a:lvl1pPr algn="l" defTabSz="914400" rtl="0" eaLnBrk="1" latinLnBrk="0" hangingPunct="1">
        <a:lnSpc>
          <a:spcPts val="2900"/>
        </a:lnSpc>
        <a:spcBef>
          <a:spcPct val="0"/>
        </a:spcBef>
        <a:buNone/>
        <a:defRPr sz="2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8000" indent="-288000" algn="l" defTabSz="914400" rtl="0" eaLnBrk="1" latinLnBrk="0" hangingPunct="1">
        <a:spcBef>
          <a:spcPts val="0"/>
        </a:spcBef>
        <a:spcAft>
          <a:spcPts val="400"/>
        </a:spcAft>
        <a:buClr>
          <a:schemeClr val="bg1">
            <a:lumMod val="50000"/>
          </a:schemeClr>
        </a:buClr>
        <a:buFont typeface="Wingdings" pitchFamily="2" charset="2"/>
        <a:buChar char="§"/>
        <a:tabLst>
          <a:tab pos="1943100" algn="l"/>
          <a:tab pos="3590925" algn="r"/>
          <a:tab pos="3886200" algn="l"/>
          <a:tab pos="5829300" algn="l"/>
          <a:tab pos="7486650" algn="r"/>
        </a:tabLst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8050" indent="-400050" algn="l" defTabSz="914400" rtl="0" eaLnBrk="1" latinLnBrk="0" hangingPunct="1"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Font typeface="+mj-lt"/>
        <a:buAutoNum type="romanUcPeriod"/>
        <a:tabLst>
          <a:tab pos="1943100" algn="l"/>
          <a:tab pos="3590925" algn="r"/>
          <a:tab pos="3886200" algn="l"/>
          <a:tab pos="5829300" algn="l"/>
          <a:tab pos="7486650" algn="r"/>
        </a:tabLst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285750" marR="0" indent="-28575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1400"/>
        </a:spcAft>
        <a:buClr>
          <a:schemeClr val="bg1">
            <a:lumMod val="50000"/>
          </a:schemeClr>
        </a:buClr>
        <a:buSzTx/>
        <a:buFont typeface="Wingdings" panose="05000000000000000000" pitchFamily="2" charset="2"/>
        <a:buChar char="§"/>
        <a:tabLst>
          <a:tab pos="266700" algn="l"/>
          <a:tab pos="1943100" algn="l"/>
          <a:tab pos="3590925" algn="r"/>
          <a:tab pos="3886200" algn="l"/>
          <a:tab pos="5829300" algn="l"/>
          <a:tab pos="7486650" algn="r"/>
        </a:tabLst>
        <a:defRPr sz="1800" b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Font typeface="Arial" pitchFamily="34" charset="0"/>
        <a:buChar char="•"/>
        <a:tabLst>
          <a:tab pos="1943100" algn="l"/>
          <a:tab pos="3590925" algn="r"/>
          <a:tab pos="3886200" algn="l"/>
          <a:tab pos="5829300" algn="l"/>
          <a:tab pos="7486650" algn="r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266700" algn="l" defTabSz="914400" rtl="0" eaLnBrk="1" latinLnBrk="0" hangingPunct="1">
        <a:spcBef>
          <a:spcPts val="0"/>
        </a:spcBef>
        <a:spcAft>
          <a:spcPts val="400"/>
        </a:spcAft>
        <a:buClr>
          <a:schemeClr val="bg1">
            <a:lumMod val="50000"/>
          </a:schemeClr>
        </a:buClr>
        <a:buFont typeface="Symbol" panose="05050102010706020507" pitchFamily="18" charset="2"/>
        <a:buChar char="-"/>
        <a:tabLst>
          <a:tab pos="1943100" algn="l"/>
          <a:tab pos="3590925" algn="r"/>
          <a:tab pos="3886200" algn="l"/>
          <a:tab pos="5829300" algn="l"/>
          <a:tab pos="7486650" algn="r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38275" indent="-276225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7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438275" indent="-260350" algn="l" defTabSz="914400" rtl="0" eaLnBrk="1" latinLnBrk="0" hangingPunct="1">
        <a:spcBef>
          <a:spcPts val="0"/>
        </a:spcBef>
        <a:spcAft>
          <a:spcPts val="600"/>
        </a:spcAft>
        <a:buClr>
          <a:schemeClr val="bg1">
            <a:lumMod val="50000"/>
          </a:schemeClr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03350" y="5301208"/>
            <a:ext cx="7488000" cy="864096"/>
          </a:xfrm>
        </p:spPr>
        <p:txBody>
          <a:bodyPr/>
          <a:lstStyle/>
          <a:p>
            <a:pPr>
              <a:lnSpc>
                <a:spcPts val="3300"/>
              </a:lnSpc>
            </a:pPr>
            <a:r>
              <a:rPr lang="en-GB" sz="2800" noProof="0" dirty="0"/>
              <a:t>EMPIR Project 18HLT04 </a:t>
            </a:r>
            <a:r>
              <a:rPr lang="en-GB" sz="2800" noProof="0" dirty="0" err="1"/>
              <a:t>UHDpulse</a:t>
            </a:r>
            <a:br>
              <a:rPr lang="en-GB" sz="2800" noProof="0" dirty="0"/>
            </a:br>
            <a:r>
              <a:rPr lang="en-GB" sz="2800" noProof="0" dirty="0"/>
              <a:t>Final Meeting – Overview WP2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350" y="6309320"/>
            <a:ext cx="5832475" cy="476760"/>
          </a:xfrm>
        </p:spPr>
        <p:txBody>
          <a:bodyPr/>
          <a:lstStyle/>
          <a:p>
            <a:r>
              <a:rPr lang="en-GB" noProof="0" dirty="0"/>
              <a:t>Peter Peier</a:t>
            </a:r>
          </a:p>
        </p:txBody>
      </p:sp>
    </p:spTree>
    <p:extLst>
      <p:ext uri="{BB962C8B-B14F-4D97-AF65-F5344CB8AC3E}">
        <p14:creationId xmlns:p14="http://schemas.microsoft.com/office/powerpoint/2010/main" val="675406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7795D6D-C3A7-415C-BBCC-2C4DC44BC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D6694-6FD5-4CDC-B4D5-66C5CF67ED0E}" type="datetime1">
              <a:rPr lang="de-CH" smtClean="0"/>
              <a:t>24.01.2023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E3B346B-43B2-49A2-A1B7-CC79F3385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METAS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ABC5D71-716E-4833-9FF7-BCDCF2387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0020-C4C3-416C-933F-2D0F93692610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953DC02-943F-4F29-96B4-F479DBCDE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3466" y="1465584"/>
            <a:ext cx="7489825" cy="4896680"/>
          </a:xfrm>
        </p:spPr>
        <p:txBody>
          <a:bodyPr/>
          <a:lstStyle/>
          <a:p>
            <a:r>
              <a:rPr lang="en-GB" noProof="0" dirty="0">
                <a:solidFill>
                  <a:srgbClr val="201F1E"/>
                </a:solidFill>
                <a:effectLst/>
                <a:latin typeface="Arial" panose="020B0604020202020204" pitchFamily="34" charset="0"/>
              </a:rPr>
              <a:t>The shape of the PDD </a:t>
            </a:r>
            <a:br>
              <a:rPr lang="en-GB" noProof="0" dirty="0">
                <a:solidFill>
                  <a:srgbClr val="201F1E"/>
                </a:solidFill>
                <a:effectLst/>
                <a:latin typeface="Arial" panose="020B0604020202020204" pitchFamily="34" charset="0"/>
              </a:rPr>
            </a:br>
            <a:r>
              <a:rPr lang="en-GB" noProof="0" dirty="0"/>
              <a:t>directly measured with</a:t>
            </a:r>
            <a:br>
              <a:rPr lang="en-GB" noProof="0" dirty="0"/>
            </a:br>
            <a:r>
              <a:rPr lang="en-GB" noProof="0" dirty="0"/>
              <a:t>the intended detector</a:t>
            </a:r>
            <a:br>
              <a:rPr lang="en-GB" dirty="0">
                <a:solidFill>
                  <a:srgbClr val="201F1E"/>
                </a:solidFill>
                <a:latin typeface="Arial" panose="020B0604020202020204" pitchFamily="34" charset="0"/>
              </a:rPr>
            </a:br>
            <a:r>
              <a:rPr lang="en-GB" noProof="0" dirty="0">
                <a:solidFill>
                  <a:srgbClr val="201F1E"/>
                </a:solidFill>
                <a:effectLst/>
                <a:latin typeface="Arial" panose="020B0604020202020204" pitchFamily="34" charset="0"/>
              </a:rPr>
              <a:t>may serve as an </a:t>
            </a:r>
            <a:r>
              <a:rPr lang="en-GB" noProof="0" dirty="0"/>
              <a:t>empirical </a:t>
            </a:r>
            <a:br>
              <a:rPr lang="en-GB" noProof="0" dirty="0"/>
            </a:br>
            <a:r>
              <a:rPr lang="en-GB" noProof="0" dirty="0"/>
              <a:t>quantity.</a:t>
            </a:r>
          </a:p>
          <a:p>
            <a:endParaRPr lang="en-GB" dirty="0"/>
          </a:p>
          <a:p>
            <a:endParaRPr lang="en-GB" noProof="0" dirty="0"/>
          </a:p>
          <a:p>
            <a:endParaRPr lang="en-GB" dirty="0"/>
          </a:p>
          <a:p>
            <a:endParaRPr lang="en-GB" noProof="0" dirty="0"/>
          </a:p>
          <a:p>
            <a:endParaRPr lang="en-GB" noProof="0" dirty="0"/>
          </a:p>
          <a:p>
            <a:r>
              <a:rPr lang="en-GB" noProof="0" dirty="0"/>
              <a:t>A draft for a new protocol for traceable absorbed dose measurement in ultra-high pulse dose rate electron beams under reference conditions is currently being prepared.</a:t>
            </a:r>
          </a:p>
          <a:p>
            <a:endParaRPr lang="en-GB" noProof="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B938817-57D7-4720-8501-C92875797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Highlights Task 2.3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F94984A-37D1-40D7-B42F-2E04D0B38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1" y="1268760"/>
            <a:ext cx="3495303" cy="289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932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D6694-6FD5-4CDC-B4D5-66C5CF67ED0E}" type="datetime1">
              <a:rPr lang="de-CH" smtClean="0"/>
              <a:t>24.01.2023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METAS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0020-C4C3-416C-933F-2D0F93692610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noProof="0" dirty="0"/>
              <a:t>Aim of task 2.4</a:t>
            </a:r>
            <a:r>
              <a:rPr lang="en-GB" noProof="0" dirty="0"/>
              <a:t>: Film and alanine dosimetry and ionization chambers will be characterized for respective use in relative dosimetry in laser-driven proton and VHEE beams. The findings will be supported by means of Monte-Carlo simulations. </a:t>
            </a:r>
          </a:p>
          <a:p>
            <a:r>
              <a:rPr lang="en-GB" b="1" noProof="0" dirty="0"/>
              <a:t>Deliverable 6</a:t>
            </a:r>
            <a:r>
              <a:rPr lang="en-GB" noProof="0" dirty="0"/>
              <a:t>: </a:t>
            </a:r>
            <a:r>
              <a:rPr lang="en-GB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Recommendation Report about validated methods of relative dosimetry in emerging pre-clinical beams</a:t>
            </a:r>
            <a:endParaRPr lang="en-GB" sz="2400" noProof="0" dirty="0"/>
          </a:p>
          <a:p>
            <a:endParaRPr lang="en-GB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Methods for relative dosimetry in emerging pre-clinical beams (laser-driven accel., VHEE beams)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C345E4B-7E20-4767-B023-99706D393B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67" y="3942758"/>
            <a:ext cx="2722216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96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2EC2940-9BF1-471A-8C18-79AAB5A0A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D6694-6FD5-4CDC-B4D5-66C5CF67ED0E}" type="datetime1">
              <a:rPr lang="de-CH" smtClean="0"/>
              <a:t>24.01.2023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DE3017D-1227-4AB8-971B-C35C7C567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METAS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3EA3E19-4EC7-45A5-9D20-381C79149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0020-C4C3-416C-933F-2D0F93692610}" type="slidenum">
              <a:rPr lang="de-CH" smtClean="0"/>
              <a:pPr/>
              <a:t>12</a:t>
            </a:fld>
            <a:endParaRPr lang="de-CH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9766A17-800E-45BE-9B4A-94085ED88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Irradiation phantoms for use in VHEE beams</a:t>
            </a:r>
          </a:p>
          <a:p>
            <a:endParaRPr lang="en-GB" dirty="0"/>
          </a:p>
          <a:p>
            <a:endParaRPr lang="en-GB" noProof="0" dirty="0"/>
          </a:p>
          <a:p>
            <a:endParaRPr lang="en-GB" dirty="0"/>
          </a:p>
          <a:p>
            <a:endParaRPr lang="en-GB" noProof="0" dirty="0"/>
          </a:p>
          <a:p>
            <a:r>
              <a:rPr lang="en-GB" dirty="0"/>
              <a:t>Several measurements at facilities with VHEE and laser-driven beams were considerably delayed due to Covid-19.</a:t>
            </a:r>
            <a:endParaRPr lang="en-GB" noProof="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D9929F3-3889-45FD-9FC0-6A5C1EC2E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Highlights Task 2.4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B92E62-B10B-4ACE-9329-173687CDA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1682609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B3DAD94-9F6D-450B-810B-24CCEBB7E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1916832"/>
            <a:ext cx="293582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FF1B4A1-BB42-4CAB-B4AC-D576500F3A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4"/>
          <a:stretch/>
        </p:blipFill>
        <p:spPr bwMode="auto">
          <a:xfrm>
            <a:off x="6880471" y="1916832"/>
            <a:ext cx="127176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354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A95C7D2-91A8-4CEC-8D9E-E24EEA122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D6694-6FD5-4CDC-B4D5-66C5CF67ED0E}" type="datetime1">
              <a:rPr lang="de-CH" smtClean="0"/>
              <a:t>24.01.2023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5502201-4931-4180-A933-FFABFCB93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METAS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12E5F2-5CE4-4CF7-9693-E7A7C7269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0020-C4C3-416C-933F-2D0F93692610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F11F70E-478A-4219-9E5B-980C8EA94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noProof="0" dirty="0"/>
              <a:t>FLASH electron beams of available accelerators were characterized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noProof="0" dirty="0"/>
              <a:t>reference conditions for FLASH electron beams were defined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noProof="0" dirty="0"/>
              <a:t>a beam quality specifier was determined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noProof="0" dirty="0"/>
              <a:t>several detectors were investigated for their suitability for absolute or relative measurements:</a:t>
            </a:r>
            <a:br>
              <a:rPr lang="en-GB" noProof="0" dirty="0"/>
            </a:br>
            <a:r>
              <a:rPr lang="en-GB" noProof="0" dirty="0"/>
              <a:t>ionisation chambers, Alanine, film, Fricke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noProof="0" dirty="0"/>
              <a:t>setups for testing secondary standards in VHEE and laser-driven beams were developed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noProof="0" dirty="0"/>
              <a:t>relative dosimetry in pre-clinical beams was established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noProof="0" dirty="0"/>
              <a:t>Recommendation reports and a measurement protocol were drafted </a:t>
            </a:r>
            <a:r>
              <a:rPr lang="en-GB" noProof="0" dirty="0">
                <a:sym typeface="Wingdings" panose="05000000000000000000" pitchFamily="2" charset="2"/>
              </a:rPr>
              <a:t> </a:t>
            </a:r>
            <a:r>
              <a:rPr lang="en-GB" dirty="0"/>
              <a:t>3 Deliverables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&gt;5</a:t>
            </a:r>
            <a:r>
              <a:rPr lang="en-GB" noProof="0" dirty="0"/>
              <a:t> papers were published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97D1E88-E3F5-449F-8F35-A63FC876D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Summary of Achievements of WP2</a:t>
            </a:r>
          </a:p>
        </p:txBody>
      </p:sp>
    </p:spTree>
    <p:extLst>
      <p:ext uri="{BB962C8B-B14F-4D97-AF65-F5344CB8AC3E}">
        <p14:creationId xmlns:p14="http://schemas.microsoft.com/office/powerpoint/2010/main" val="1026581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13E06E2-3DA2-4B25-A537-9F4409A5C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D6694-6FD5-4CDC-B4D5-66C5CF67ED0E}" type="datetime1">
              <a:rPr lang="de-CH" smtClean="0"/>
              <a:t>24.01.2023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66D1AFF-FB32-47B8-B79A-941C190C5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METAS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03713D7-0EAB-4D0B-AF2E-4FA84749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0020-C4C3-416C-933F-2D0F93692610}" type="slidenum">
              <a:rPr lang="de-CH" smtClean="0"/>
              <a:pPr/>
              <a:t>14</a:t>
            </a:fld>
            <a:endParaRPr lang="de-CH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C9632F22-1C61-48AC-8C9B-3680B67F1D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688" y="1844824"/>
            <a:ext cx="6238875" cy="3952875"/>
          </a:xfr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A6153160-23D8-42B6-928B-AFA8976FA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Agenda Session WP2</a:t>
            </a:r>
          </a:p>
        </p:txBody>
      </p:sp>
    </p:spTree>
    <p:extLst>
      <p:ext uri="{BB962C8B-B14F-4D97-AF65-F5344CB8AC3E}">
        <p14:creationId xmlns:p14="http://schemas.microsoft.com/office/powerpoint/2010/main" val="187692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/>
              <a:t>Thank you very much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902838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D6694-6FD5-4CDC-B4D5-66C5CF67ED0E}" type="datetime1">
              <a:rPr lang="de-CH" smtClean="0"/>
              <a:t>24.01.2023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METAS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0020-C4C3-416C-933F-2D0F93692610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noProof="0" dirty="0"/>
              <a:t>Secondary standards and reference methods for reference and relative dosimetry</a:t>
            </a:r>
            <a:br>
              <a:rPr lang="en-GB" noProof="0" dirty="0"/>
            </a:br>
            <a:r>
              <a:rPr lang="en-GB" noProof="0" dirty="0"/>
              <a:t>Aim: Transfer traceable dosimetry into clinical and preclinical accelerators with Ultra High Pulse Dose Rate.</a:t>
            </a:r>
          </a:p>
          <a:p>
            <a:pPr lvl="3"/>
            <a:r>
              <a:rPr lang="en-GB" noProof="0" dirty="0"/>
              <a:t>Transfer from primary standards developed in WP1 to implementation in the reference dosimetry at (pre)clinical facilities</a:t>
            </a:r>
          </a:p>
          <a:p>
            <a:pPr lvl="3"/>
            <a:r>
              <a:rPr lang="en-GB" noProof="0" dirty="0"/>
              <a:t>Develop methods and methodologies to appropriately characterize and monitor UHPDR particle beams</a:t>
            </a:r>
          </a:p>
          <a:p>
            <a:endParaRPr lang="en-GB" noProof="0" dirty="0"/>
          </a:p>
          <a:p>
            <a:r>
              <a:rPr lang="en-GB" noProof="0" dirty="0"/>
              <a:t>WP divided in four tasks and 24 activities.</a:t>
            </a:r>
          </a:p>
          <a:p>
            <a:endParaRPr lang="en-GB" noProof="0" dirty="0"/>
          </a:p>
          <a:p>
            <a:r>
              <a:rPr lang="en-GB" noProof="0" dirty="0"/>
              <a:t>Involved Partners:</a:t>
            </a:r>
          </a:p>
          <a:p>
            <a:pPr lvl="3"/>
            <a:r>
              <a:rPr lang="en-GB" noProof="0" dirty="0"/>
              <a:t>PTB, NPL, METAS, CHUV, Curie, HZDR, PTW, USC, CSIC, QUB, FZU, new Partners…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Introduction WP2</a:t>
            </a:r>
          </a:p>
        </p:txBody>
      </p:sp>
    </p:spTree>
    <p:extLst>
      <p:ext uri="{BB962C8B-B14F-4D97-AF65-F5344CB8AC3E}">
        <p14:creationId xmlns:p14="http://schemas.microsoft.com/office/powerpoint/2010/main" val="2815382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D6694-6FD5-4CDC-B4D5-66C5CF67ED0E}" type="datetime1">
              <a:rPr lang="de-CH" smtClean="0"/>
              <a:t>24.01.2023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METAS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0020-C4C3-416C-933F-2D0F93692610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noProof="0" dirty="0"/>
              <a:t>Aim of task 2.1</a:t>
            </a:r>
            <a:r>
              <a:rPr lang="en-GB" noProof="0" dirty="0"/>
              <a:t>: Investigate several detector types with regard to their suitability for reference dosimetry </a:t>
            </a:r>
            <a:r>
              <a:rPr lang="en-GB" noProof="0" dirty="0">
                <a:sym typeface="Wingdings" panose="05000000000000000000" pitchFamily="2" charset="2"/>
              </a:rPr>
              <a:t> absolute (chambers, chemical and alanine) and relative dosimetry (film, solid state) were investigated specifically for the dependence of the response on the dose rate.</a:t>
            </a:r>
          </a:p>
          <a:p>
            <a:r>
              <a:rPr lang="en-GB" b="1" noProof="0" dirty="0">
                <a:sym typeface="Wingdings" panose="05000000000000000000" pitchFamily="2" charset="2"/>
              </a:rPr>
              <a:t>Deliverable 4</a:t>
            </a:r>
            <a:r>
              <a:rPr lang="en-GB" noProof="0" dirty="0">
                <a:sym typeface="Wingdings" panose="05000000000000000000" pitchFamily="2" charset="2"/>
              </a:rPr>
              <a:t>: </a:t>
            </a:r>
            <a:r>
              <a:rPr lang="en-GB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Recommendation Report about the suitability of different detectors as secondary standard and for relative dosimetry in ultra-high pulse dose rate electron beams</a:t>
            </a:r>
            <a:endParaRPr lang="en-GB" sz="2400" noProof="0" dirty="0"/>
          </a:p>
          <a:p>
            <a:endParaRPr lang="en-GB" noProof="0" dirty="0"/>
          </a:p>
          <a:p>
            <a:endParaRPr lang="en-GB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Secondary standards for clinical beams (FLASH)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B557B40-7181-4EF3-93D9-C3C7A5DD7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4090899"/>
            <a:ext cx="5445807" cy="235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68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5CD6DA9-B527-4AC5-8010-B95BE4452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D6694-6FD5-4CDC-B4D5-66C5CF67ED0E}" type="datetime1">
              <a:rPr lang="de-CH" smtClean="0"/>
              <a:t>24.01.2023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5893402-99E5-4222-B5E2-AF18B77D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METAS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DADC738-9398-4CF8-A0D3-CA142A98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0020-C4C3-416C-933F-2D0F93692610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BABBB82-F6F0-4D09-AF4C-184584846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Overview of the clinical FLASH accelerators</a:t>
            </a:r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r>
              <a:rPr lang="en-GB" noProof="0" dirty="0"/>
              <a:t>Intensive study of Adv. Markus and Fricke dosimetry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624171F-A7B5-4503-B471-9C677F6D1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Highlights Task 2.1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91C9E10E-C007-477F-8CC1-30B2106243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654857"/>
              </p:ext>
            </p:extLst>
          </p:nvPr>
        </p:nvGraphicFramePr>
        <p:xfrm>
          <a:off x="925908" y="1844824"/>
          <a:ext cx="7632843" cy="1196436"/>
        </p:xfrm>
        <a:graphic>
          <a:graphicData uri="http://schemas.openxmlformats.org/drawingml/2006/table">
            <a:tbl>
              <a:tblPr/>
              <a:tblGrid>
                <a:gridCol w="1059768">
                  <a:extLst>
                    <a:ext uri="{9D8B030D-6E8A-4147-A177-3AD203B41FA5}">
                      <a16:colId xmlns:a16="http://schemas.microsoft.com/office/drawing/2014/main" val="409848083"/>
                    </a:ext>
                  </a:extLst>
                </a:gridCol>
                <a:gridCol w="668424">
                  <a:extLst>
                    <a:ext uri="{9D8B030D-6E8A-4147-A177-3AD203B41FA5}">
                      <a16:colId xmlns:a16="http://schemas.microsoft.com/office/drawing/2014/main" val="414812894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67848555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43557194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20340025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2336694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65436815"/>
                    </a:ext>
                  </a:extLst>
                </a:gridCol>
                <a:gridCol w="874922">
                  <a:extLst>
                    <a:ext uri="{9D8B030D-6E8A-4147-A177-3AD203B41FA5}">
                      <a16:colId xmlns:a16="http://schemas.microsoft.com/office/drawing/2014/main" val="1406274946"/>
                    </a:ext>
                  </a:extLst>
                </a:gridCol>
                <a:gridCol w="782210">
                  <a:extLst>
                    <a:ext uri="{9D8B030D-6E8A-4147-A177-3AD203B41FA5}">
                      <a16:colId xmlns:a16="http://schemas.microsoft.com/office/drawing/2014/main" val="367501226"/>
                    </a:ext>
                  </a:extLst>
                </a:gridCol>
                <a:gridCol w="719127">
                  <a:extLst>
                    <a:ext uri="{9D8B030D-6E8A-4147-A177-3AD203B41FA5}">
                      <a16:colId xmlns:a16="http://schemas.microsoft.com/office/drawing/2014/main" val="1847453869"/>
                    </a:ext>
                  </a:extLst>
                </a:gridCol>
              </a:tblGrid>
              <a:tr h="372112">
                <a:tc>
                  <a:txBody>
                    <a:bodyPr/>
                    <a:lstStyle/>
                    <a:p>
                      <a:pPr fontAlgn="t"/>
                      <a:endParaRPr lang="de-CH" sz="1000" dirty="0">
                        <a:effectLst/>
                      </a:endParaRPr>
                    </a:p>
                    <a:p>
                      <a:pPr algn="l" rtl="0" fontAlgn="base"/>
                      <a:r>
                        <a:rPr lang="de-CH" sz="1000" b="1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de-CH" sz="1000" b="1" i="0" dirty="0">
                        <a:effectLst/>
                      </a:endParaRPr>
                    </a:p>
                  </a:txBody>
                  <a:tcPr marL="43213" marR="43213" marT="21606" marB="21606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381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8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de-CH" sz="1000" b="1" i="0" dirty="0" err="1">
                          <a:effectLst/>
                          <a:latin typeface="Arial Narrow" panose="020B0606020202030204" pitchFamily="34" charset="0"/>
                        </a:rPr>
                        <a:t>Kinetron</a:t>
                      </a:r>
                      <a:r>
                        <a:rPr lang="de-CH" sz="1000" b="1" i="0" dirty="0">
                          <a:effectLst/>
                          <a:latin typeface="Arial Narrow" panose="020B0606020202030204" pitchFamily="34" charset="0"/>
                        </a:rPr>
                        <a:t> (</a:t>
                      </a:r>
                      <a:r>
                        <a:rPr lang="de-CH" sz="1000" b="1" i="0" dirty="0" err="1">
                          <a:effectLst/>
                          <a:latin typeface="Arial Narrow" panose="020B0606020202030204" pitchFamily="34" charset="0"/>
                        </a:rPr>
                        <a:t>CGRMeV</a:t>
                      </a:r>
                      <a:r>
                        <a:rPr lang="de-CH" sz="1000" b="1" i="0" dirty="0">
                          <a:effectLst/>
                          <a:latin typeface="Arial Narrow" panose="020B0606020202030204" pitchFamily="34" charset="0"/>
                        </a:rPr>
                        <a:t>/PMB-</a:t>
                      </a:r>
                      <a:r>
                        <a:rPr lang="de-CH" sz="1000" b="1" i="0" dirty="0" err="1">
                          <a:effectLst/>
                          <a:latin typeface="Arial Narrow" panose="020B0606020202030204" pitchFamily="34" charset="0"/>
                        </a:rPr>
                        <a:t>Alcen</a:t>
                      </a:r>
                      <a:r>
                        <a:rPr lang="de-CH" sz="1000" b="1" i="0" dirty="0">
                          <a:effectLst/>
                          <a:latin typeface="Arial Narrow" panose="020B0606020202030204" pitchFamily="34" charset="0"/>
                        </a:rPr>
                        <a:t>) </a:t>
                      </a:r>
                      <a:endParaRPr lang="de-CH" sz="1000" b="1" i="0" dirty="0">
                        <a:effectLst/>
                      </a:endParaRPr>
                    </a:p>
                  </a:txBody>
                  <a:tcPr marL="43213" marR="43213" marT="21606" marB="216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188B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8D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de-CH" sz="1000" b="1" i="0" dirty="0" err="1">
                          <a:effectLst/>
                          <a:latin typeface="Arial Narrow" panose="020B0606020202030204" pitchFamily="34" charset="0"/>
                        </a:rPr>
                        <a:t>Oriatron</a:t>
                      </a:r>
                      <a:r>
                        <a:rPr lang="de-CH" sz="1000" b="1" i="0" dirty="0">
                          <a:effectLst/>
                          <a:latin typeface="Arial Narrow" panose="020B0606020202030204" pitchFamily="34" charset="0"/>
                        </a:rPr>
                        <a:t> eRT6 (PMB </a:t>
                      </a:r>
                      <a:r>
                        <a:rPr lang="de-CH" sz="1000" b="1" i="0" dirty="0" err="1">
                          <a:effectLst/>
                          <a:latin typeface="Arial Narrow" panose="020B0606020202030204" pitchFamily="34" charset="0"/>
                        </a:rPr>
                        <a:t>Alcen</a:t>
                      </a:r>
                      <a:r>
                        <a:rPr lang="de-CH" sz="1000" b="1" i="0" dirty="0">
                          <a:effectLst/>
                          <a:latin typeface="Arial Narrow" panose="020B0606020202030204" pitchFamily="34" charset="0"/>
                        </a:rPr>
                        <a:t>) </a:t>
                      </a:r>
                      <a:endParaRPr lang="de-CH" sz="1000" b="1" i="0" dirty="0">
                        <a:effectLst/>
                      </a:endParaRPr>
                    </a:p>
                  </a:txBody>
                  <a:tcPr marL="43213" marR="43213" marT="21606" marB="216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28A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de-CH" sz="1000" b="1" i="0" dirty="0">
                          <a:effectLst/>
                          <a:latin typeface="Arial Narrow" panose="020B0606020202030204" pitchFamily="34" charset="0"/>
                        </a:rPr>
                        <a:t>Oxford </a:t>
                      </a:r>
                      <a:r>
                        <a:rPr lang="de-CH" sz="1000" b="1" i="0" dirty="0" err="1">
                          <a:effectLst/>
                          <a:latin typeface="Arial Narrow" panose="020B0606020202030204" pitchFamily="34" charset="0"/>
                        </a:rPr>
                        <a:t>linac</a:t>
                      </a:r>
                      <a:r>
                        <a:rPr lang="de-CH" sz="1000" b="1" i="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de-CH" sz="1000" b="1" i="0" dirty="0">
                        <a:effectLst/>
                      </a:endParaRPr>
                    </a:p>
                  </a:txBody>
                  <a:tcPr marL="43213" marR="43213" marT="21606" marB="216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980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8D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de-CH" sz="1000" b="1" i="0" dirty="0" err="1">
                          <a:effectLst/>
                          <a:latin typeface="Arial Narrow" panose="020B0606020202030204" pitchFamily="34" charset="0"/>
                        </a:rPr>
                        <a:t>Modified</a:t>
                      </a:r>
                      <a:r>
                        <a:rPr lang="de-CH" sz="1000" b="1" i="0" dirty="0">
                          <a:effectLst/>
                          <a:latin typeface="Arial Narrow" panose="020B0606020202030204" pitchFamily="34" charset="0"/>
                        </a:rPr>
                        <a:t> Varian </a:t>
                      </a:r>
                      <a:endParaRPr lang="de-CH" sz="1000" b="1" i="0" dirty="0">
                        <a:effectLst/>
                      </a:endParaRPr>
                    </a:p>
                    <a:p>
                      <a:pPr algn="just" rtl="0" fontAlgn="base"/>
                      <a:r>
                        <a:rPr lang="de-CH" sz="1000" b="1" i="0" dirty="0">
                          <a:effectLst/>
                          <a:latin typeface="Arial Narrow" panose="020B0606020202030204" pitchFamily="34" charset="0"/>
                        </a:rPr>
                        <a:t>(Stanford) </a:t>
                      </a:r>
                      <a:endParaRPr lang="de-CH" sz="1000" b="1" i="0" dirty="0">
                        <a:effectLst/>
                      </a:endParaRPr>
                    </a:p>
                  </a:txBody>
                  <a:tcPr marL="43213" marR="43213" marT="21606" marB="216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A063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8D8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de-CH" sz="1000" b="1" i="0" dirty="0" err="1">
                          <a:effectLst/>
                          <a:latin typeface="Arial Narrow" panose="020B0606020202030204" pitchFamily="34" charset="0"/>
                        </a:rPr>
                        <a:t>Modified</a:t>
                      </a:r>
                      <a:r>
                        <a:rPr lang="de-CH" sz="1000" b="1" i="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CH" sz="1000" b="1" i="0" dirty="0" err="1">
                          <a:effectLst/>
                          <a:latin typeface="Arial Narrow" panose="020B0606020202030204" pitchFamily="34" charset="0"/>
                        </a:rPr>
                        <a:t>Elekta</a:t>
                      </a:r>
                      <a:r>
                        <a:rPr lang="de-CH" sz="1000" b="1" i="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de-CH" sz="1000" b="1" i="0" dirty="0">
                        <a:effectLst/>
                      </a:endParaRPr>
                    </a:p>
                  </a:txBody>
                  <a:tcPr marL="43213" marR="43213" marT="21606" marB="216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38BC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D8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de-CH" sz="1000" b="1" i="0" dirty="0" err="1">
                          <a:effectLst/>
                          <a:latin typeface="Arial Narrow" panose="020B0606020202030204" pitchFamily="34" charset="0"/>
                        </a:rPr>
                        <a:t>Mobetron</a:t>
                      </a:r>
                      <a:r>
                        <a:rPr lang="de-CH" sz="1000" b="1" i="0" dirty="0">
                          <a:effectLst/>
                          <a:latin typeface="Arial Narrow" panose="020B0606020202030204" pitchFamily="34" charset="0"/>
                        </a:rPr>
                        <a:t> (</a:t>
                      </a:r>
                      <a:r>
                        <a:rPr lang="de-CH" sz="1000" b="1" i="0" dirty="0" err="1">
                          <a:effectLst/>
                          <a:latin typeface="Arial Narrow" panose="020B0606020202030204" pitchFamily="34" charset="0"/>
                        </a:rPr>
                        <a:t>IntraOp</a:t>
                      </a:r>
                      <a:r>
                        <a:rPr lang="de-CH" sz="1000" b="1" i="0" dirty="0">
                          <a:effectLst/>
                          <a:latin typeface="Arial Narrow" panose="020B0606020202030204" pitchFamily="34" charset="0"/>
                        </a:rPr>
                        <a:t>) </a:t>
                      </a:r>
                      <a:endParaRPr lang="de-CH" sz="1000" b="1" i="0" dirty="0">
                        <a:effectLst/>
                      </a:endParaRPr>
                    </a:p>
                  </a:txBody>
                  <a:tcPr marL="43213" marR="43213" marT="21606" marB="216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F8C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8DD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de-CH" sz="1000" b="1" i="0" dirty="0">
                          <a:effectLst/>
                          <a:latin typeface="Arial Narrow" panose="020B0606020202030204" pitchFamily="34" charset="0"/>
                        </a:rPr>
                        <a:t>FLASH-</a:t>
                      </a:r>
                      <a:r>
                        <a:rPr lang="de-CH" sz="1000" b="1" i="0" dirty="0" err="1">
                          <a:effectLst/>
                          <a:latin typeface="Arial Narrow" panose="020B0606020202030204" pitchFamily="34" charset="0"/>
                        </a:rPr>
                        <a:t>knife</a:t>
                      </a:r>
                      <a:r>
                        <a:rPr lang="de-CH" sz="1000" b="1" i="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de-CH" sz="1000" b="1" i="0" dirty="0">
                        <a:effectLst/>
                      </a:endParaRPr>
                    </a:p>
                    <a:p>
                      <a:pPr algn="just" rtl="0" fontAlgn="base"/>
                      <a:r>
                        <a:rPr lang="de-CH" sz="1000" b="1" i="0" dirty="0">
                          <a:effectLst/>
                          <a:latin typeface="Arial Narrow" panose="020B0606020202030204" pitchFamily="34" charset="0"/>
                        </a:rPr>
                        <a:t>(PMB- </a:t>
                      </a:r>
                      <a:r>
                        <a:rPr lang="de-CH" sz="1000" b="1" i="0" dirty="0" err="1">
                          <a:effectLst/>
                          <a:latin typeface="Arial Narrow" panose="020B0606020202030204" pitchFamily="34" charset="0"/>
                        </a:rPr>
                        <a:t>Alcen</a:t>
                      </a:r>
                      <a:r>
                        <a:rPr lang="de-CH" sz="1000" b="1" i="0" dirty="0">
                          <a:effectLst/>
                          <a:latin typeface="Arial Narrow" panose="020B0606020202030204" pitchFamily="34" charset="0"/>
                        </a:rPr>
                        <a:t>) </a:t>
                      </a:r>
                      <a:endParaRPr lang="de-CH" sz="1000" b="1" i="0" dirty="0">
                        <a:effectLst/>
                      </a:endParaRPr>
                    </a:p>
                  </a:txBody>
                  <a:tcPr marL="43213" marR="43213" marT="21606" marB="216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98C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8E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de-CH" sz="1000" b="1" i="0" dirty="0">
                          <a:effectLst/>
                          <a:latin typeface="Arial Narrow" panose="020B0606020202030204" pitchFamily="34" charset="0"/>
                        </a:rPr>
                        <a:t>SIT (</a:t>
                      </a:r>
                      <a:r>
                        <a:rPr lang="de-CH" sz="1000" b="1" i="0" dirty="0" err="1">
                          <a:effectLst/>
                          <a:latin typeface="Arial Narrow" panose="020B0606020202030204" pitchFamily="34" charset="0"/>
                        </a:rPr>
                        <a:t>Sordina</a:t>
                      </a:r>
                      <a:r>
                        <a:rPr lang="de-CH" sz="1000" b="1" i="0" dirty="0">
                          <a:effectLst/>
                          <a:latin typeface="Arial Narrow" panose="020B0606020202030204" pitchFamily="34" charset="0"/>
                        </a:rPr>
                        <a:t>) </a:t>
                      </a:r>
                      <a:endParaRPr lang="de-CH" sz="1000" b="1" i="0" dirty="0">
                        <a:effectLst/>
                      </a:endParaRPr>
                    </a:p>
                  </a:txBody>
                  <a:tcPr marL="43213" marR="43213" marT="21606" marB="216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8C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8DF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de-CH" sz="1000" b="1" i="0" dirty="0">
                          <a:effectLst/>
                          <a:latin typeface="Arial Narrow" panose="020B0606020202030204" pitchFamily="34" charset="0"/>
                        </a:rPr>
                        <a:t>FLEX </a:t>
                      </a:r>
                      <a:endParaRPr lang="de-CH" sz="1000" b="1" i="0" dirty="0">
                        <a:effectLst/>
                      </a:endParaRPr>
                    </a:p>
                    <a:p>
                      <a:pPr algn="just" rtl="0" fontAlgn="base"/>
                      <a:r>
                        <a:rPr lang="de-CH" sz="1000" b="1" i="0" dirty="0">
                          <a:effectLst/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de-CH" sz="1000" b="1" i="0" dirty="0" err="1">
                          <a:effectLst/>
                          <a:latin typeface="Arial Narrow" panose="020B0606020202030204" pitchFamily="34" charset="0"/>
                        </a:rPr>
                        <a:t>Radia</a:t>
                      </a:r>
                      <a:r>
                        <a:rPr lang="de-CH" sz="1000" b="1" i="0" dirty="0">
                          <a:effectLst/>
                          <a:latin typeface="Arial Narrow" panose="020B0606020202030204" pitchFamily="34" charset="0"/>
                        </a:rPr>
                        <a:t>- </a:t>
                      </a:r>
                      <a:endParaRPr lang="de-CH" sz="1000" b="1" i="0" dirty="0">
                        <a:effectLst/>
                      </a:endParaRPr>
                    </a:p>
                    <a:p>
                      <a:pPr algn="just" rtl="0" fontAlgn="base"/>
                      <a:r>
                        <a:rPr lang="de-CH" sz="1000" b="1" i="0" dirty="0">
                          <a:effectLst/>
                          <a:latin typeface="Arial Narrow" panose="020B0606020202030204" pitchFamily="34" charset="0"/>
                        </a:rPr>
                        <a:t>Beam) </a:t>
                      </a:r>
                      <a:endParaRPr lang="de-CH" sz="1000" b="1" i="0" dirty="0">
                        <a:effectLst/>
                      </a:endParaRPr>
                    </a:p>
                  </a:txBody>
                  <a:tcPr marL="43213" marR="43213" marT="21606" marB="216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38C7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8E3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7398369"/>
                  </a:ext>
                </a:extLst>
              </a:tr>
              <a:tr h="258786">
                <a:tc>
                  <a:txBody>
                    <a:bodyPr/>
                    <a:lstStyle/>
                    <a:p>
                      <a:pPr algn="just" rtl="0" fontAlgn="base"/>
                      <a:r>
                        <a:rPr lang="de-CH" sz="1000" b="1" i="0" dirty="0" err="1">
                          <a:effectLst/>
                          <a:latin typeface="Arial Narrow" panose="020B0606020202030204" pitchFamily="34" charset="0"/>
                        </a:rPr>
                        <a:t>Available</a:t>
                      </a:r>
                      <a:r>
                        <a:rPr lang="de-CH" sz="1000" b="1" i="0" dirty="0">
                          <a:effectLst/>
                          <a:latin typeface="Arial Narrow" panose="020B0606020202030204" pitchFamily="34" charset="0"/>
                        </a:rPr>
                        <a:t> beam </a:t>
                      </a:r>
                      <a:r>
                        <a:rPr lang="de-CH" sz="1000" b="1" i="0" dirty="0" err="1">
                          <a:effectLst/>
                          <a:latin typeface="Arial Narrow" panose="020B0606020202030204" pitchFamily="34" charset="0"/>
                        </a:rPr>
                        <a:t>energy</a:t>
                      </a:r>
                      <a:r>
                        <a:rPr lang="de-CH" sz="1000" b="1" i="0" dirty="0">
                          <a:effectLst/>
                          <a:latin typeface="Arial Narrow" panose="020B0606020202030204" pitchFamily="34" charset="0"/>
                        </a:rPr>
                        <a:t> [MeV] </a:t>
                      </a:r>
                      <a:endParaRPr lang="de-CH" sz="1000" b="1" i="0" dirty="0">
                        <a:effectLst/>
                      </a:endParaRPr>
                    </a:p>
                  </a:txBody>
                  <a:tcPr marL="43213" marR="43213" marT="21606" marB="21606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8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de-CH" sz="1000" b="0" i="0" dirty="0">
                          <a:effectLst/>
                          <a:latin typeface="Arial Narrow" panose="020B0606020202030204" pitchFamily="34" charset="0"/>
                        </a:rPr>
                        <a:t>4.5 </a:t>
                      </a:r>
                      <a:endParaRPr lang="de-CH" sz="1000" b="0" i="0" dirty="0">
                        <a:effectLst/>
                      </a:endParaRPr>
                    </a:p>
                  </a:txBody>
                  <a:tcPr marL="43213" marR="43213" marT="21606" marB="216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8D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de-CH" sz="1000" b="0" i="0" dirty="0">
                          <a:effectLst/>
                          <a:latin typeface="Arial Narrow" panose="020B0606020202030204" pitchFamily="34" charset="0"/>
                        </a:rPr>
                        <a:t>6 </a:t>
                      </a:r>
                      <a:endParaRPr lang="de-CH" sz="1000" b="0" i="0" dirty="0">
                        <a:effectLst/>
                      </a:endParaRPr>
                    </a:p>
                  </a:txBody>
                  <a:tcPr marL="43213" marR="43213" marT="21606" marB="216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de-CH" sz="1000" b="0" i="0" dirty="0">
                          <a:effectLst/>
                          <a:latin typeface="Arial Narrow" panose="020B0606020202030204" pitchFamily="34" charset="0"/>
                        </a:rPr>
                        <a:t>6 </a:t>
                      </a:r>
                      <a:endParaRPr lang="de-CH" sz="1000" b="0" i="0" dirty="0">
                        <a:effectLst/>
                      </a:endParaRPr>
                    </a:p>
                  </a:txBody>
                  <a:tcPr marL="43213" marR="43213" marT="21606" marB="216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8D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de-CH" sz="1000" b="0" i="0" dirty="0">
                          <a:effectLst/>
                          <a:latin typeface="Arial Narrow" panose="020B0606020202030204" pitchFamily="34" charset="0"/>
                        </a:rPr>
                        <a:t>17 </a:t>
                      </a:r>
                      <a:endParaRPr lang="de-CH" sz="1000" b="0" i="0" dirty="0">
                        <a:effectLst/>
                      </a:endParaRPr>
                    </a:p>
                  </a:txBody>
                  <a:tcPr marL="43213" marR="43213" marT="21606" marB="216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8D8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de-CH" sz="1000" b="0" i="0" dirty="0">
                          <a:effectLst/>
                          <a:latin typeface="Arial Narrow" panose="020B0606020202030204" pitchFamily="34" charset="0"/>
                        </a:rPr>
                        <a:t>10 </a:t>
                      </a:r>
                      <a:endParaRPr lang="de-CH" sz="1000" b="0" i="0" dirty="0">
                        <a:effectLst/>
                      </a:endParaRPr>
                    </a:p>
                  </a:txBody>
                  <a:tcPr marL="43213" marR="43213" marT="21606" marB="216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D8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de-CH" sz="1000" b="0" i="0" dirty="0">
                          <a:effectLst/>
                          <a:latin typeface="Arial Narrow" panose="020B0606020202030204" pitchFamily="34" charset="0"/>
                        </a:rPr>
                        <a:t>6 and 9 </a:t>
                      </a:r>
                      <a:endParaRPr lang="de-CH" sz="1000" b="0" i="0" dirty="0">
                        <a:effectLst/>
                      </a:endParaRPr>
                    </a:p>
                  </a:txBody>
                  <a:tcPr marL="43213" marR="43213" marT="21606" marB="216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8DD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de-CH" sz="1000" b="0" i="0" dirty="0">
                          <a:effectLst/>
                          <a:latin typeface="Arial Narrow" panose="020B0606020202030204" pitchFamily="34" charset="0"/>
                        </a:rPr>
                        <a:t>6 and 9 </a:t>
                      </a:r>
                      <a:endParaRPr lang="de-CH" sz="1000" b="0" i="0" dirty="0">
                        <a:effectLst/>
                      </a:endParaRPr>
                    </a:p>
                  </a:txBody>
                  <a:tcPr marL="43213" marR="43213" marT="21606" marB="216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8E2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de-CH" sz="1000" b="0" i="0" dirty="0">
                          <a:effectLst/>
                          <a:latin typeface="Arial Narrow" panose="020B0606020202030204" pitchFamily="34" charset="0"/>
                        </a:rPr>
                        <a:t>7 </a:t>
                      </a:r>
                      <a:endParaRPr lang="de-CH" sz="1000" b="0" i="0" dirty="0">
                        <a:effectLst/>
                      </a:endParaRPr>
                    </a:p>
                  </a:txBody>
                  <a:tcPr marL="43213" marR="43213" marT="21606" marB="216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8DF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de-CH" sz="1000" b="0" i="0" dirty="0">
                          <a:effectLst/>
                          <a:latin typeface="Arial Narrow" panose="020B0606020202030204" pitchFamily="34" charset="0"/>
                        </a:rPr>
                        <a:t>9 </a:t>
                      </a:r>
                      <a:endParaRPr lang="de-CH" sz="1000" b="0" i="0" dirty="0">
                        <a:effectLst/>
                      </a:endParaRPr>
                    </a:p>
                  </a:txBody>
                  <a:tcPr marL="43213" marR="43213" marT="21606" marB="216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58E3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094270"/>
                  </a:ext>
                </a:extLst>
              </a:tr>
              <a:tr h="258786">
                <a:tc>
                  <a:txBody>
                    <a:bodyPr/>
                    <a:lstStyle/>
                    <a:p>
                      <a:pPr algn="just" rtl="0" fontAlgn="base"/>
                      <a:r>
                        <a:rPr lang="de-CH" sz="1000" b="1" i="0" dirty="0">
                          <a:effectLst/>
                          <a:latin typeface="Arial Narrow" panose="020B0606020202030204" pitchFamily="34" charset="0"/>
                        </a:rPr>
                        <a:t>Maximum dose per pulse [Gy] </a:t>
                      </a:r>
                      <a:endParaRPr lang="de-CH" sz="1000" b="1" i="0" dirty="0">
                        <a:effectLst/>
                      </a:endParaRPr>
                    </a:p>
                  </a:txBody>
                  <a:tcPr marL="43213" marR="43213" marT="21606" marB="21606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de-CH" sz="1000" b="0" i="0" dirty="0">
                          <a:effectLst/>
                          <a:latin typeface="Arial Narrow" panose="020B0606020202030204" pitchFamily="34" charset="0"/>
                        </a:rPr>
                        <a:t>6.3 </a:t>
                      </a:r>
                      <a:endParaRPr lang="de-CH" sz="1000" b="0" i="0" dirty="0">
                        <a:effectLst/>
                      </a:endParaRPr>
                    </a:p>
                  </a:txBody>
                  <a:tcPr marL="43213" marR="43213" marT="21606" marB="216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de-CH" sz="1000" b="0" i="0" dirty="0">
                          <a:effectLst/>
                          <a:latin typeface="Arial Narrow" panose="020B0606020202030204" pitchFamily="34" charset="0"/>
                        </a:rPr>
                        <a:t>12 </a:t>
                      </a:r>
                      <a:endParaRPr lang="de-CH" sz="1000" b="0" i="0" dirty="0">
                        <a:effectLst/>
                      </a:endParaRPr>
                    </a:p>
                  </a:txBody>
                  <a:tcPr marL="43213" marR="43213" marT="21606" marB="216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de-CH" sz="1000" b="0" i="0" dirty="0">
                          <a:effectLst/>
                          <a:latin typeface="Arial Narrow" panose="020B0606020202030204" pitchFamily="34" charset="0"/>
                        </a:rPr>
                        <a:t>5 </a:t>
                      </a:r>
                      <a:endParaRPr lang="de-CH" sz="1000" b="0" i="0" dirty="0">
                        <a:effectLst/>
                      </a:endParaRPr>
                    </a:p>
                  </a:txBody>
                  <a:tcPr marL="43213" marR="43213" marT="21606" marB="216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de-CH" sz="1000" b="0" i="0" dirty="0">
                          <a:effectLst/>
                          <a:latin typeface="Arial Narrow" panose="020B0606020202030204" pitchFamily="34" charset="0"/>
                        </a:rPr>
                        <a:t>2 </a:t>
                      </a:r>
                      <a:endParaRPr lang="de-CH" sz="1000" b="0" i="0" dirty="0">
                        <a:effectLst/>
                      </a:endParaRPr>
                    </a:p>
                  </a:txBody>
                  <a:tcPr marL="43213" marR="43213" marT="21606" marB="216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de-CH" sz="1000" b="0" i="0" dirty="0">
                          <a:effectLst/>
                          <a:latin typeface="Arial Narrow" panose="020B0606020202030204" pitchFamily="34" charset="0"/>
                        </a:rPr>
                        <a:t>1.9 </a:t>
                      </a:r>
                      <a:endParaRPr lang="de-CH" sz="1000" b="0" i="0" dirty="0">
                        <a:effectLst/>
                      </a:endParaRPr>
                    </a:p>
                  </a:txBody>
                  <a:tcPr marL="43213" marR="43213" marT="21606" marB="216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nn-NO" sz="1000" b="0" i="0" dirty="0">
                          <a:effectLst/>
                          <a:latin typeface="Arial Narrow" panose="020B0606020202030204" pitchFamily="34" charset="0"/>
                        </a:rPr>
                        <a:t> &gt; 8 </a:t>
                      </a:r>
                      <a:endParaRPr lang="nn-NO" sz="1000" b="0" i="0" dirty="0">
                        <a:effectLst/>
                      </a:endParaRPr>
                    </a:p>
                  </a:txBody>
                  <a:tcPr marL="43213" marR="43213" marT="21606" marB="216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nn-NO" sz="1000" b="0" i="0" dirty="0">
                          <a:effectLst/>
                          <a:latin typeface="Arial Narrow" panose="020B0606020202030204" pitchFamily="34" charset="0"/>
                        </a:rPr>
                        <a:t> &gt; 8 </a:t>
                      </a:r>
                      <a:endParaRPr lang="nn-NO" sz="1000" b="0" i="0" dirty="0">
                        <a:effectLst/>
                      </a:endParaRPr>
                    </a:p>
                  </a:txBody>
                  <a:tcPr marL="43213" marR="43213" marT="21606" marB="216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de-CH" sz="1000" b="0" i="0" dirty="0">
                          <a:effectLst/>
                          <a:latin typeface="Arial Narrow" panose="020B0606020202030204" pitchFamily="34" charset="0"/>
                        </a:rPr>
                        <a:t>18.2 </a:t>
                      </a:r>
                      <a:endParaRPr lang="de-CH" sz="1000" b="0" i="0" dirty="0">
                        <a:effectLst/>
                      </a:endParaRPr>
                    </a:p>
                  </a:txBody>
                  <a:tcPr marL="43213" marR="43213" marT="21606" marB="216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de-CH" sz="1000" b="0" i="0" dirty="0">
                          <a:effectLst/>
                          <a:latin typeface="Arial Narrow" panose="020B0606020202030204" pitchFamily="34" charset="0"/>
                        </a:rPr>
                        <a:t>&gt;25 </a:t>
                      </a:r>
                      <a:endParaRPr lang="de-CH" sz="1000" b="0" i="0" dirty="0">
                        <a:effectLst/>
                      </a:endParaRPr>
                    </a:p>
                  </a:txBody>
                  <a:tcPr marL="43213" marR="43213" marT="21606" marB="216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763324"/>
                  </a:ext>
                </a:extLst>
              </a:tr>
            </a:tbl>
          </a:graphicData>
        </a:graphic>
      </p:graphicFrame>
      <p:pic>
        <p:nvPicPr>
          <p:cNvPr id="9" name="Grafik 8">
            <a:extLst>
              <a:ext uri="{FF2B5EF4-FFF2-40B4-BE49-F238E27FC236}">
                <a16:creationId xmlns:a16="http://schemas.microsoft.com/office/drawing/2014/main" id="{35FAAC9D-047E-4478-98B4-CC3C8E8F0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377" y="3694315"/>
            <a:ext cx="3024229" cy="275439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EEBB5DC-6C5F-40F2-8BE8-A24985D6634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934657" y="3985592"/>
            <a:ext cx="3190105" cy="2395818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2A5C4E03-4C55-484B-AFB0-3F58DCC0A766}"/>
              </a:ext>
            </a:extLst>
          </p:cNvPr>
          <p:cNvGrpSpPr/>
          <p:nvPr/>
        </p:nvGrpSpPr>
        <p:grpSpPr>
          <a:xfrm>
            <a:off x="7901877" y="3502065"/>
            <a:ext cx="835612" cy="572417"/>
            <a:chOff x="2072054" y="4708969"/>
            <a:chExt cx="2956550" cy="1802531"/>
          </a:xfrm>
        </p:grpSpPr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3B8B933C-ABC9-4D23-BB39-7C8A084497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50" t="34600" r="15350" b="36000"/>
            <a:stretch/>
          </p:blipFill>
          <p:spPr>
            <a:xfrm rot="5400000">
              <a:off x="1565092" y="5215931"/>
              <a:ext cx="1802531" cy="788608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C5084431-9334-494E-8917-6E84E5262A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00" t="36000" r="16400" b="37400"/>
            <a:stretch/>
          </p:blipFill>
          <p:spPr>
            <a:xfrm rot="5400000">
              <a:off x="3869670" y="5337309"/>
              <a:ext cx="1787272" cy="530596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58A9B787-9F77-4414-AB80-FBC6BC43BE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79" t="16551" r="29693" b="5940"/>
            <a:stretch/>
          </p:blipFill>
          <p:spPr>
            <a:xfrm>
              <a:off x="3246930" y="4708969"/>
              <a:ext cx="864810" cy="1787272"/>
            </a:xfrm>
            <a:prstGeom prst="rect">
              <a:avLst/>
            </a:prstGeom>
          </p:spPr>
        </p:pic>
      </p:grpSp>
      <p:pic>
        <p:nvPicPr>
          <p:cNvPr id="22" name="Grafik 21">
            <a:extLst>
              <a:ext uri="{FF2B5EF4-FFF2-40B4-BE49-F238E27FC236}">
                <a16:creationId xmlns:a16="http://schemas.microsoft.com/office/drawing/2014/main" id="{39A71034-E795-403F-AF09-42DB9AB979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120" y="3707263"/>
            <a:ext cx="735139" cy="45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600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A5E8A62-CA12-4BBD-B99D-538F17B33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D6694-6FD5-4CDC-B4D5-66C5CF67ED0E}" type="datetime1">
              <a:rPr lang="de-CH" smtClean="0"/>
              <a:t>24.01.2023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32F099C-E754-4015-80B6-DE6638498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METAS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67F651C-26E7-413B-A8EA-62B6D702D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0020-C4C3-416C-933F-2D0F93692610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4435F59-367C-4836-AE9D-039178C3D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Further dosimetry systems </a:t>
            </a:r>
            <a:r>
              <a:rPr lang="en-US" dirty="0"/>
              <a:t>were investigated for their suitability as reference measurement systems in FLASH electron beams.</a:t>
            </a:r>
          </a:p>
          <a:p>
            <a:pPr lvl="3"/>
            <a:r>
              <a:rPr lang="en-GB" dirty="0"/>
              <a:t>Film dosimetry</a:t>
            </a:r>
          </a:p>
          <a:p>
            <a:pPr lvl="3"/>
            <a:r>
              <a:rPr lang="en-GB" dirty="0"/>
              <a:t>Alanine</a:t>
            </a:r>
          </a:p>
          <a:p>
            <a:pPr lvl="3"/>
            <a:r>
              <a:rPr lang="en-GB" dirty="0"/>
              <a:t>Solid-state detectors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 err="1">
                <a:sym typeface="Wingdings" panose="05000000000000000000" pitchFamily="2" charset="2"/>
              </a:rPr>
              <a:t>microDiamond</a:t>
            </a:r>
            <a:r>
              <a:rPr lang="en-GB" dirty="0">
                <a:sym typeface="Wingdings" panose="05000000000000000000" pitchFamily="2" charset="2"/>
              </a:rPr>
              <a:t> and </a:t>
            </a:r>
            <a:r>
              <a:rPr lang="en-GB" dirty="0" err="1">
                <a:sym typeface="Wingdings" panose="05000000000000000000" pitchFamily="2" charset="2"/>
              </a:rPr>
              <a:t>FLASHDiamond</a:t>
            </a:r>
            <a:r>
              <a:rPr lang="en-GB" dirty="0"/>
              <a:t> 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2F9C702-F981-4D66-9A92-494F929C7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Highlights Task 2.1</a:t>
            </a:r>
          </a:p>
        </p:txBody>
      </p:sp>
    </p:spTree>
    <p:extLst>
      <p:ext uri="{BB962C8B-B14F-4D97-AF65-F5344CB8AC3E}">
        <p14:creationId xmlns:p14="http://schemas.microsoft.com/office/powerpoint/2010/main" val="2825559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D6694-6FD5-4CDC-B4D5-66C5CF67ED0E}" type="datetime1">
              <a:rPr lang="de-CH" smtClean="0"/>
              <a:t>24.01.2023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METAS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0020-C4C3-416C-933F-2D0F93692610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noProof="0" dirty="0"/>
              <a:t>Aim of task 2.2</a:t>
            </a:r>
            <a:r>
              <a:rPr lang="en-GB" noProof="0" dirty="0"/>
              <a:t>: Investigate several detector types with regard to their suitability for reference dosimetry in laser-driven proton and VHEE beams. Also alanine dosimetry will be evaluated with regard to its suitability as an absolute dosimetry detector.</a:t>
            </a:r>
          </a:p>
          <a:p>
            <a:endParaRPr lang="en-GB" noProof="0" dirty="0"/>
          </a:p>
          <a:p>
            <a:pPr lvl="3"/>
            <a:endParaRPr lang="en-GB" noProof="0" dirty="0">
              <a:solidFill>
                <a:srgbClr val="FFC000"/>
              </a:solidFill>
            </a:endParaRPr>
          </a:p>
          <a:p>
            <a:endParaRPr lang="en-GB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Secondary standards for emerging pre-clinical beams (laser-driven accelerators, VHEE beams)</a:t>
            </a:r>
          </a:p>
        </p:txBody>
      </p:sp>
    </p:spTree>
    <p:extLst>
      <p:ext uri="{BB962C8B-B14F-4D97-AF65-F5344CB8AC3E}">
        <p14:creationId xmlns:p14="http://schemas.microsoft.com/office/powerpoint/2010/main" val="3922204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01C8751-509E-4D0F-B3CC-1EE60A79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D6694-6FD5-4CDC-B4D5-66C5CF67ED0E}" type="datetime1">
              <a:rPr lang="en-GB" smtClean="0"/>
              <a:t>24.01.2023</a:t>
            </a:fld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8278FFC-B1BD-4D5F-B60D-E8D927A33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METAS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C8FBAAF-1373-4E88-B608-3D6946F47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0020-C4C3-416C-933F-2D0F93692610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A57C136-0CD1-4342-8A4C-F20A902DA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349" y="1484730"/>
            <a:ext cx="7561139" cy="4896680"/>
          </a:xfrm>
        </p:spPr>
        <p:txBody>
          <a:bodyPr/>
          <a:lstStyle/>
          <a:p>
            <a:r>
              <a:rPr lang="en-GB" noProof="0" dirty="0"/>
              <a:t>Phantom with </a:t>
            </a:r>
            <a:r>
              <a:rPr lang="en-GB" noProof="0" dirty="0" err="1"/>
              <a:t>Roos</a:t>
            </a:r>
            <a:r>
              <a:rPr lang="en-GB" noProof="0" dirty="0"/>
              <a:t> chamber and graphite calorimeter for VHEE</a:t>
            </a:r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r>
              <a:rPr lang="en-GB" noProof="0" dirty="0"/>
              <a:t>Characterisation of </a:t>
            </a:r>
            <a:r>
              <a:rPr lang="en-GB" noProof="0" dirty="0" err="1"/>
              <a:t>Roos</a:t>
            </a:r>
            <a:r>
              <a:rPr lang="en-GB" noProof="0" dirty="0"/>
              <a:t> chamber and</a:t>
            </a:r>
            <a:br>
              <a:rPr lang="en-GB" noProof="0" dirty="0"/>
            </a:br>
            <a:r>
              <a:rPr lang="en-GB" noProof="0" dirty="0"/>
              <a:t>development of empirical models</a:t>
            </a:r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r>
              <a:rPr lang="en-GB" noProof="0" dirty="0"/>
              <a:t>Publications of results in scientific reports and PMB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B122C19-4AA4-48FC-B1D9-67DB2F22C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Highlights Task 2.2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01308E1-07B5-4D2A-8A97-CACBBA6008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47" t="5380" r="1376" b="4849"/>
          <a:stretch/>
        </p:blipFill>
        <p:spPr>
          <a:xfrm>
            <a:off x="1907704" y="1803281"/>
            <a:ext cx="4622914" cy="1481703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E034F91-6F1A-4695-88F7-42689BBE8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221088"/>
            <a:ext cx="4446139" cy="178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753DF42-EA76-41A5-9901-2944D44D3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0801" y="2924944"/>
            <a:ext cx="2176122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2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D6694-6FD5-4CDC-B4D5-66C5CF67ED0E}" type="datetime1">
              <a:rPr lang="de-CH" smtClean="0"/>
              <a:t>24.01.2023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METAS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0020-C4C3-416C-933F-2D0F93692610}" type="slidenum">
              <a:rPr lang="de-CH" smtClean="0"/>
              <a:pPr/>
              <a:t>8</a:t>
            </a:fld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noProof="0" dirty="0"/>
              <a:t>Aim of task 2.3</a:t>
            </a:r>
            <a:r>
              <a:rPr lang="en-GB" noProof="0" dirty="0"/>
              <a:t>: Derive a formalism for reference dosimetry as basis for a Code of Practice, </a:t>
            </a:r>
            <a:r>
              <a:rPr lang="en-GB" sz="2000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which the reference conditions as well as a beam quality index will have to be established</a:t>
            </a:r>
            <a:endParaRPr lang="en-GB" noProof="0" dirty="0"/>
          </a:p>
          <a:p>
            <a:r>
              <a:rPr lang="en-GB" b="1" noProof="0" dirty="0"/>
              <a:t>Deliverable 8</a:t>
            </a:r>
            <a:r>
              <a:rPr lang="en-GB" noProof="0" dirty="0"/>
              <a:t>:</a:t>
            </a:r>
            <a:r>
              <a:rPr lang="en-GB" b="1" noProof="0" dirty="0"/>
              <a:t> </a:t>
            </a:r>
            <a:r>
              <a:rPr lang="en-GB" noProof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Protocol for traceable absorbed dose measurement in ultra-high pulse dose rate electron beams</a:t>
            </a:r>
            <a:endParaRPr lang="en-GB" sz="2400" b="1" noProof="0" dirty="0"/>
          </a:p>
          <a:p>
            <a:endParaRPr lang="en-GB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Towards a Code of Practice for clinical beams (FLASH)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4A96FE5-752F-4DF1-9D34-40B16B117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3212975"/>
            <a:ext cx="2312556" cy="324368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D50FAD6-90C2-4BF0-9C82-C203E5206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3213071"/>
            <a:ext cx="2312556" cy="325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71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7795D6D-C3A7-415C-BBCC-2C4DC44BC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D6694-6FD5-4CDC-B4D5-66C5CF67ED0E}" type="datetime1">
              <a:rPr lang="de-CH" smtClean="0"/>
              <a:t>24.01.2023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E3B346B-43B2-49A2-A1B7-CC79F3385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METAS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ABC5D71-716E-4833-9FF7-BCDCF2387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20020-C4C3-416C-933F-2D0F93692610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953DC02-943F-4F29-96B4-F479DBCDE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3466" y="1465584"/>
            <a:ext cx="7489825" cy="4896680"/>
          </a:xfrm>
        </p:spPr>
        <p:txBody>
          <a:bodyPr/>
          <a:lstStyle/>
          <a:p>
            <a:r>
              <a:rPr lang="en-GB" noProof="0" dirty="0"/>
              <a:t>Reference conditions for absorbed</a:t>
            </a:r>
            <a:br>
              <a:rPr lang="en-GB" noProof="0" dirty="0"/>
            </a:br>
            <a:r>
              <a:rPr lang="en-GB" noProof="0" dirty="0"/>
              <a:t>dose measurements were compiled</a:t>
            </a:r>
            <a:br>
              <a:rPr lang="en-GB" noProof="0" dirty="0"/>
            </a:br>
            <a:r>
              <a:rPr lang="en-GB" noProof="0" dirty="0"/>
              <a:t>in a document</a:t>
            </a:r>
          </a:p>
          <a:p>
            <a:endParaRPr lang="en-GB" noProof="0" dirty="0"/>
          </a:p>
          <a:p>
            <a:endParaRPr lang="en-GB" noProof="0" dirty="0"/>
          </a:p>
          <a:p>
            <a:endParaRPr lang="en-GB" dirty="0"/>
          </a:p>
          <a:p>
            <a:r>
              <a:rPr lang="en-GB" noProof="0" dirty="0"/>
              <a:t>Definition of beam specifiers, i.e. parameters accessible by measurements and representative for the properties of FLASH beams </a:t>
            </a:r>
            <a:r>
              <a:rPr lang="en-GB" noProof="0" dirty="0">
                <a:sym typeface="Wingdings" panose="05000000000000000000" pitchFamily="2" charset="2"/>
              </a:rPr>
              <a:t> the combination of the 3 independent values Dose-per-pulse (DPP), Pulse duration/length (PL) and Pulse Repetition Frequency (PRF)</a:t>
            </a:r>
          </a:p>
          <a:p>
            <a:endParaRPr lang="en-GB" noProof="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B938817-57D7-4720-8501-C92875797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Highlights Task 2.3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3257044-32E9-4A2A-B9A8-6651AE15D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626" y="1464259"/>
            <a:ext cx="2527602" cy="18853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39179068"/>
      </p:ext>
    </p:extLst>
  </p:cSld>
  <p:clrMapOvr>
    <a:masterClrMapping/>
  </p:clrMapOvr>
</p:sld>
</file>

<file path=ppt/theme/theme1.xml><?xml version="1.0" encoding="utf-8"?>
<a:theme xmlns:a="http://schemas.openxmlformats.org/drawingml/2006/main" name="Präsentation_EN">
  <a:themeElements>
    <a:clrScheme name="METAS-Colores">
      <a:dk1>
        <a:sysClr val="windowText" lastClr="000000"/>
      </a:dk1>
      <a:lt1>
        <a:sysClr val="window" lastClr="FFFFFF"/>
      </a:lt1>
      <a:dk2>
        <a:srgbClr val="22549C"/>
      </a:dk2>
      <a:lt2>
        <a:srgbClr val="D4DDEC"/>
      </a:lt2>
      <a:accent1>
        <a:srgbClr val="22549C"/>
      </a:accent1>
      <a:accent2>
        <a:srgbClr val="DB9E25"/>
      </a:accent2>
      <a:accent3>
        <a:srgbClr val="C31622"/>
      </a:accent3>
      <a:accent4>
        <a:srgbClr val="328637"/>
      </a:accent4>
      <a:accent5>
        <a:srgbClr val="538AA7"/>
      </a:accent5>
      <a:accent6>
        <a:srgbClr val="CFBC65"/>
      </a:accent6>
      <a:hlink>
        <a:srgbClr val="22549C"/>
      </a:hlink>
      <a:folHlink>
        <a:srgbClr val="D4DDEC"/>
      </a:folHlink>
    </a:clrScheme>
    <a:fontScheme name="METAS-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rack-Design-040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dk1"/>
        </a:solidFill>
        <a:solidFill>
          <a:schemeClr val="dk2"/>
        </a:soli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defRPr sz="12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METAS-Colores">
      <a:dk1>
        <a:sysClr val="windowText" lastClr="000000"/>
      </a:dk1>
      <a:lt1>
        <a:sysClr val="window" lastClr="FFFFFF"/>
      </a:lt1>
      <a:dk2>
        <a:srgbClr val="22549C"/>
      </a:dk2>
      <a:lt2>
        <a:srgbClr val="D4DDEC"/>
      </a:lt2>
      <a:accent1>
        <a:srgbClr val="22549C"/>
      </a:accent1>
      <a:accent2>
        <a:srgbClr val="DB9E25"/>
      </a:accent2>
      <a:accent3>
        <a:srgbClr val="C31622"/>
      </a:accent3>
      <a:accent4>
        <a:srgbClr val="328637"/>
      </a:accent4>
      <a:accent5>
        <a:srgbClr val="538AA7"/>
      </a:accent5>
      <a:accent6>
        <a:srgbClr val="CFBC65"/>
      </a:accent6>
      <a:hlink>
        <a:srgbClr val="22549C"/>
      </a:hlink>
      <a:folHlink>
        <a:srgbClr val="D4DDE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METAS-Colores">
      <a:dk1>
        <a:sysClr val="windowText" lastClr="000000"/>
      </a:dk1>
      <a:lt1>
        <a:sysClr val="window" lastClr="FFFFFF"/>
      </a:lt1>
      <a:dk2>
        <a:srgbClr val="22549C"/>
      </a:dk2>
      <a:lt2>
        <a:srgbClr val="D4DDEC"/>
      </a:lt2>
      <a:accent1>
        <a:srgbClr val="22549C"/>
      </a:accent1>
      <a:accent2>
        <a:srgbClr val="DB9E25"/>
      </a:accent2>
      <a:accent3>
        <a:srgbClr val="C31622"/>
      </a:accent3>
      <a:accent4>
        <a:srgbClr val="328637"/>
      </a:accent4>
      <a:accent5>
        <a:srgbClr val="538AA7"/>
      </a:accent5>
      <a:accent6>
        <a:srgbClr val="CFBC65"/>
      </a:accent6>
      <a:hlink>
        <a:srgbClr val="22549C"/>
      </a:hlink>
      <a:folHlink>
        <a:srgbClr val="D4DDE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Präsentation_EN</Template>
  <TotalTime>0</TotalTime>
  <Words>811</Words>
  <Application>Microsoft Office PowerPoint</Application>
  <PresentationFormat>Bildschirmpräsentation (4:3)</PresentationFormat>
  <Paragraphs>156</Paragraphs>
  <Slides>15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Arial Narrow</vt:lpstr>
      <vt:lpstr>Calibri</vt:lpstr>
      <vt:lpstr>Symbol</vt:lpstr>
      <vt:lpstr>Wingdings</vt:lpstr>
      <vt:lpstr>Präsentation_EN</vt:lpstr>
      <vt:lpstr>EMPIR Project 18HLT04 UHDpulse Final Meeting – Overview WP2</vt:lpstr>
      <vt:lpstr>Introduction WP2</vt:lpstr>
      <vt:lpstr>Secondary standards for clinical beams (FLASH)</vt:lpstr>
      <vt:lpstr>Highlights Task 2.1</vt:lpstr>
      <vt:lpstr>Highlights Task 2.1</vt:lpstr>
      <vt:lpstr>Secondary standards for emerging pre-clinical beams (laser-driven accelerators, VHEE beams)</vt:lpstr>
      <vt:lpstr>Highlights Task 2.2</vt:lpstr>
      <vt:lpstr>Towards a Code of Practice for clinical beams (FLASH)</vt:lpstr>
      <vt:lpstr>Highlights Task 2.3</vt:lpstr>
      <vt:lpstr>Highlights Task 2.3</vt:lpstr>
      <vt:lpstr>Methods for relative dosimetry in emerging pre-clinical beams (laser-driven accel., VHEE beams)</vt:lpstr>
      <vt:lpstr>Highlights Task 2.4</vt:lpstr>
      <vt:lpstr>Summary of Achievements of WP2</vt:lpstr>
      <vt:lpstr>Agenda Session WP2</vt:lpstr>
      <vt:lpstr>Thank you very much for your attention</vt:lpstr>
    </vt:vector>
  </TitlesOfParts>
  <Company>METAS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EMPIR Project 18HLT04 UHDpulse Kick-off Meeting, Braunschweig, Oct 22-23</dc:title>
  <dc:creator>Peier Peter METAS</dc:creator>
  <cp:lastModifiedBy>Peier Peter METAS</cp:lastModifiedBy>
  <cp:revision>163</cp:revision>
  <dcterms:created xsi:type="dcterms:W3CDTF">2019-10-14T12:16:01Z</dcterms:created>
  <dcterms:modified xsi:type="dcterms:W3CDTF">2023-01-24T15:46:45Z</dcterms:modified>
</cp:coreProperties>
</file>