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9" r:id="rId2"/>
    <p:sldId id="270" r:id="rId3"/>
    <p:sldId id="271" r:id="rId4"/>
    <p:sldId id="264" r:id="rId5"/>
    <p:sldId id="258" r:id="rId6"/>
    <p:sldId id="259" r:id="rId7"/>
    <p:sldId id="268" r:id="rId8"/>
    <p:sldId id="272" r:id="rId9"/>
    <p:sldId id="273" r:id="rId10"/>
    <p:sldId id="274" r:id="rId11"/>
    <p:sldId id="275" r:id="rId12"/>
    <p:sldId id="276" r:id="rId13"/>
    <p:sldId id="265" r:id="rId14"/>
    <p:sldId id="267" r:id="rId15"/>
    <p:sldId id="266" r:id="rId16"/>
  </p:sldIdLst>
  <p:sldSz cx="12192000" cy="6858000"/>
  <p:notesSz cx="6858000" cy="9144000"/>
  <p:defaultTextStyle>
    <a:defPPr>
      <a:defRPr lang="en-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6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27"/>
    <p:restoredTop sz="94617"/>
  </p:normalViewPr>
  <p:slideViewPr>
    <p:cSldViewPr snapToGrid="0" snapToObjects="1">
      <p:cViewPr varScale="1">
        <p:scale>
          <a:sx n="100" d="100"/>
          <a:sy n="100" d="100"/>
        </p:scale>
        <p:origin x="1272" y="1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Months</c:v>
                </c:pt>
              </c:strCache>
            </c:strRef>
          </c:tx>
          <c:spPr>
            <a:solidFill>
              <a:schemeClr val="accent2"/>
            </a:solidFill>
            <a:ln>
              <a:noFill/>
            </a:ln>
            <a:effectLst/>
          </c:spPr>
          <c:invertIfNegative val="0"/>
          <c:cat>
            <c:strRef>
              <c:f>Sheet1!$A$2:$A$9</c:f>
              <c:strCache>
                <c:ptCount val="8"/>
                <c:pt idx="0">
                  <c:v>D7.8 – Laser Science and Technology Roadmap (M28)</c:v>
                </c:pt>
                <c:pt idx="1">
                  <c:v>D7.7 – Community Outreach Annual Reports (M12, M24, M36, M42)</c:v>
                </c:pt>
                <c:pt idx="2">
                  <c:v>D7.6 – New Partners Annual Reports (M12, M24, M36, M42)</c:v>
                </c:pt>
                <c:pt idx="3">
                  <c:v>D7.5 – Corporate Identity/ Communications Guidelines (M6)</c:v>
                </c:pt>
                <c:pt idx="4">
                  <c:v>D7.4 – Scientific Community Outreach Strategy (M12)</c:v>
                </c:pt>
                <c:pt idx="5">
                  <c:v>D7.3 – New Member Engagement Plan (M9)</c:v>
                </c:pt>
                <c:pt idx="6">
                  <c:v>D7.2 – Project Communications and Dissemination Strategy (M3)</c:v>
                </c:pt>
                <c:pt idx="7">
                  <c:v>D7.1 – Project website and portal (M5)</c:v>
                </c:pt>
              </c:strCache>
            </c:strRef>
          </c:cat>
          <c:val>
            <c:numRef>
              <c:f>Sheet1!$B$2:$B$9</c:f>
              <c:numCache>
                <c:formatCode>General</c:formatCode>
                <c:ptCount val="8"/>
                <c:pt idx="0">
                  <c:v>28</c:v>
                </c:pt>
                <c:pt idx="1">
                  <c:v>42</c:v>
                </c:pt>
                <c:pt idx="2">
                  <c:v>42</c:v>
                </c:pt>
                <c:pt idx="3">
                  <c:v>6</c:v>
                </c:pt>
                <c:pt idx="4">
                  <c:v>12</c:v>
                </c:pt>
                <c:pt idx="5">
                  <c:v>9</c:v>
                </c:pt>
                <c:pt idx="6">
                  <c:v>3</c:v>
                </c:pt>
                <c:pt idx="7">
                  <c:v>5</c:v>
                </c:pt>
              </c:numCache>
            </c:numRef>
          </c:val>
          <c:extLst>
            <c:ext xmlns:c16="http://schemas.microsoft.com/office/drawing/2014/chart" uri="{C3380CC4-5D6E-409C-BE32-E72D297353CC}">
              <c16:uniqueId val="{00000000-F904-7147-905A-E0CF697B22EE}"/>
            </c:ext>
          </c:extLst>
        </c:ser>
        <c:dLbls>
          <c:showLegendKey val="0"/>
          <c:showVal val="0"/>
          <c:showCatName val="0"/>
          <c:showSerName val="0"/>
          <c:showPercent val="0"/>
          <c:showBubbleSize val="0"/>
        </c:dLbls>
        <c:gapWidth val="182"/>
        <c:axId val="416732800"/>
        <c:axId val="416734480"/>
      </c:barChart>
      <c:catAx>
        <c:axId val="416732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416734480"/>
        <c:crosses val="autoZero"/>
        <c:auto val="1"/>
        <c:lblAlgn val="ctr"/>
        <c:lblOffset val="100"/>
        <c:noMultiLvlLbl val="0"/>
      </c:catAx>
      <c:valAx>
        <c:axId val="416734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73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169C6-CAA8-8440-87F6-D50E3CE0E502}" type="datetimeFigureOut">
              <a:rPr lang="en-US" smtClean="0"/>
              <a:t>12/16/20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0DDCC-8A55-7148-BB8B-CC4C33035253}" type="slidenum">
              <a:rPr lang="en-US" smtClean="0"/>
              <a:t>‹#›</a:t>
            </a:fld>
            <a:endParaRPr lang="en-US"/>
          </a:p>
        </p:txBody>
      </p:sp>
    </p:spTree>
    <p:extLst>
      <p:ext uri="{BB962C8B-B14F-4D97-AF65-F5344CB8AC3E}">
        <p14:creationId xmlns:p14="http://schemas.microsoft.com/office/powerpoint/2010/main" val="115185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4</a:t>
            </a:fld>
            <a:endParaRPr lang="en-US"/>
          </a:p>
        </p:txBody>
      </p:sp>
    </p:spTree>
    <p:extLst>
      <p:ext uri="{BB962C8B-B14F-4D97-AF65-F5344CB8AC3E}">
        <p14:creationId xmlns:p14="http://schemas.microsoft.com/office/powerpoint/2010/main" val="297043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13</a:t>
            </a:fld>
            <a:endParaRPr lang="en-US"/>
          </a:p>
        </p:txBody>
      </p:sp>
    </p:spTree>
    <p:extLst>
      <p:ext uri="{BB962C8B-B14F-4D97-AF65-F5344CB8AC3E}">
        <p14:creationId xmlns:p14="http://schemas.microsoft.com/office/powerpoint/2010/main" val="165393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14</a:t>
            </a:fld>
            <a:endParaRPr lang="en-US"/>
          </a:p>
        </p:txBody>
      </p:sp>
    </p:spTree>
    <p:extLst>
      <p:ext uri="{BB962C8B-B14F-4D97-AF65-F5344CB8AC3E}">
        <p14:creationId xmlns:p14="http://schemas.microsoft.com/office/powerpoint/2010/main" val="1648651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15</a:t>
            </a:fld>
            <a:endParaRPr lang="en-US"/>
          </a:p>
        </p:txBody>
      </p:sp>
    </p:spTree>
    <p:extLst>
      <p:ext uri="{BB962C8B-B14F-4D97-AF65-F5344CB8AC3E}">
        <p14:creationId xmlns:p14="http://schemas.microsoft.com/office/powerpoint/2010/main" val="298040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5</a:t>
            </a:fld>
            <a:endParaRPr lang="en-US"/>
          </a:p>
        </p:txBody>
      </p:sp>
    </p:spTree>
    <p:extLst>
      <p:ext uri="{BB962C8B-B14F-4D97-AF65-F5344CB8AC3E}">
        <p14:creationId xmlns:p14="http://schemas.microsoft.com/office/powerpoint/2010/main" val="169132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6</a:t>
            </a:fld>
            <a:endParaRPr lang="en-US"/>
          </a:p>
        </p:txBody>
      </p:sp>
    </p:spTree>
    <p:extLst>
      <p:ext uri="{BB962C8B-B14F-4D97-AF65-F5344CB8AC3E}">
        <p14:creationId xmlns:p14="http://schemas.microsoft.com/office/powerpoint/2010/main" val="91360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7</a:t>
            </a:fld>
            <a:endParaRPr lang="en-US"/>
          </a:p>
        </p:txBody>
      </p:sp>
    </p:spTree>
    <p:extLst>
      <p:ext uri="{BB962C8B-B14F-4D97-AF65-F5344CB8AC3E}">
        <p14:creationId xmlns:p14="http://schemas.microsoft.com/office/powerpoint/2010/main" val="209157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8</a:t>
            </a:fld>
            <a:endParaRPr lang="en-US"/>
          </a:p>
        </p:txBody>
      </p:sp>
    </p:spTree>
    <p:extLst>
      <p:ext uri="{BB962C8B-B14F-4D97-AF65-F5344CB8AC3E}">
        <p14:creationId xmlns:p14="http://schemas.microsoft.com/office/powerpoint/2010/main" val="248269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9</a:t>
            </a:fld>
            <a:endParaRPr lang="en-US"/>
          </a:p>
        </p:txBody>
      </p:sp>
    </p:spTree>
    <p:extLst>
      <p:ext uri="{BB962C8B-B14F-4D97-AF65-F5344CB8AC3E}">
        <p14:creationId xmlns:p14="http://schemas.microsoft.com/office/powerpoint/2010/main" val="113394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10</a:t>
            </a:fld>
            <a:endParaRPr lang="en-US"/>
          </a:p>
        </p:txBody>
      </p:sp>
    </p:spTree>
    <p:extLst>
      <p:ext uri="{BB962C8B-B14F-4D97-AF65-F5344CB8AC3E}">
        <p14:creationId xmlns:p14="http://schemas.microsoft.com/office/powerpoint/2010/main" val="391062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11</a:t>
            </a:fld>
            <a:endParaRPr lang="en-US"/>
          </a:p>
        </p:txBody>
      </p:sp>
    </p:spTree>
    <p:extLst>
      <p:ext uri="{BB962C8B-B14F-4D97-AF65-F5344CB8AC3E}">
        <p14:creationId xmlns:p14="http://schemas.microsoft.com/office/powerpoint/2010/main" val="138984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E5F44F-6ADD-F64B-B21B-30231512644D}" type="slidenum">
              <a:rPr lang="en-US" smtClean="0"/>
              <a:t>12</a:t>
            </a:fld>
            <a:endParaRPr lang="en-US"/>
          </a:p>
        </p:txBody>
      </p:sp>
    </p:spTree>
    <p:extLst>
      <p:ext uri="{BB962C8B-B14F-4D97-AF65-F5344CB8AC3E}">
        <p14:creationId xmlns:p14="http://schemas.microsoft.com/office/powerpoint/2010/main" val="344897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15F1-DC81-324C-B733-183B34C0143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Z"/>
          </a:p>
        </p:txBody>
      </p:sp>
      <p:sp>
        <p:nvSpPr>
          <p:cNvPr id="3" name="Subtitle 2">
            <a:extLst>
              <a:ext uri="{FF2B5EF4-FFF2-40B4-BE49-F238E27FC236}">
                <a16:creationId xmlns:a16="http://schemas.microsoft.com/office/drawing/2014/main" id="{830811AA-02B3-3B44-B302-71AB038F43A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CZ"/>
          </a:p>
        </p:txBody>
      </p:sp>
      <p:sp>
        <p:nvSpPr>
          <p:cNvPr id="4" name="Date Placeholder 3">
            <a:extLst>
              <a:ext uri="{FF2B5EF4-FFF2-40B4-BE49-F238E27FC236}">
                <a16:creationId xmlns:a16="http://schemas.microsoft.com/office/drawing/2014/main" id="{EEA9074C-43AF-0249-ABAE-2214130477D6}"/>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5" name="Footer Placeholder 4">
            <a:extLst>
              <a:ext uri="{FF2B5EF4-FFF2-40B4-BE49-F238E27FC236}">
                <a16:creationId xmlns:a16="http://schemas.microsoft.com/office/drawing/2014/main" id="{0BD458A1-3EEA-F544-8C58-83D8864EE761}"/>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BCA3FE67-1939-5548-B5D4-F7DB6709909A}"/>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128092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1430-4618-534D-B7B7-8048E37B94A9}"/>
              </a:ext>
            </a:extLst>
          </p:cNvPr>
          <p:cNvSpPr>
            <a:spLocks noGrp="1"/>
          </p:cNvSpPr>
          <p:nvPr>
            <p:ph type="title"/>
          </p:nvPr>
        </p:nvSpPr>
        <p:spPr/>
        <p:txBody>
          <a:bodyPr/>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02DDA6C8-703C-9648-8B08-854F02902A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E8F35108-007E-3C4F-B1E3-8C7FB665ABC1}"/>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5" name="Footer Placeholder 4">
            <a:extLst>
              <a:ext uri="{FF2B5EF4-FFF2-40B4-BE49-F238E27FC236}">
                <a16:creationId xmlns:a16="http://schemas.microsoft.com/office/drawing/2014/main" id="{594789BF-8DB9-6A44-B698-B5DC9DF6972C}"/>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4D14C29A-A097-004B-A35B-44946CE8CB18}"/>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395276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F2069-8B74-6546-A9E3-B4265147C09A}"/>
              </a:ext>
            </a:extLst>
          </p:cNvPr>
          <p:cNvSpPr>
            <a:spLocks noGrp="1"/>
          </p:cNvSpPr>
          <p:nvPr>
            <p:ph type="title" orient="vert"/>
          </p:nvPr>
        </p:nvSpPr>
        <p:spPr>
          <a:xfrm>
            <a:off x="8724901" y="365126"/>
            <a:ext cx="2628900" cy="5811839"/>
          </a:xfrm>
        </p:spPr>
        <p:txBody>
          <a:bodyPr vert="eaVert"/>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3C0848D5-E402-5449-82A1-E59B3E924529}"/>
              </a:ext>
            </a:extLst>
          </p:cNvPr>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D2DFD006-595D-7E45-AD96-131AED401F24}"/>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5" name="Footer Placeholder 4">
            <a:extLst>
              <a:ext uri="{FF2B5EF4-FFF2-40B4-BE49-F238E27FC236}">
                <a16:creationId xmlns:a16="http://schemas.microsoft.com/office/drawing/2014/main" id="{CC867063-BA06-054D-B866-9E1492309B45}"/>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501290BD-7473-A14A-8779-6DC0A57757C6}"/>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366939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FF07-9C2E-9546-8924-54E4ED55D739}"/>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D518B1EC-1B4F-C542-8ECC-B3C6EEC13D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D9957C63-044D-4B44-89CD-BF5CBBF83827}"/>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5" name="Footer Placeholder 4">
            <a:extLst>
              <a:ext uri="{FF2B5EF4-FFF2-40B4-BE49-F238E27FC236}">
                <a16:creationId xmlns:a16="http://schemas.microsoft.com/office/drawing/2014/main" id="{C56601D4-7A70-4645-BE60-914CAEED233C}"/>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13A4EC4F-24F2-4A4E-B2D4-C0F1FA120979}"/>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612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F200-D632-DC48-945D-A51D6932E728}"/>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CZ"/>
          </a:p>
        </p:txBody>
      </p:sp>
      <p:sp>
        <p:nvSpPr>
          <p:cNvPr id="3" name="Text Placeholder 2">
            <a:extLst>
              <a:ext uri="{FF2B5EF4-FFF2-40B4-BE49-F238E27FC236}">
                <a16:creationId xmlns:a16="http://schemas.microsoft.com/office/drawing/2014/main" id="{7188C271-7F9E-A443-AD27-F1392231025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8D10A7-C9F1-C947-B11A-CEE17BE8AC6C}"/>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5" name="Footer Placeholder 4">
            <a:extLst>
              <a:ext uri="{FF2B5EF4-FFF2-40B4-BE49-F238E27FC236}">
                <a16:creationId xmlns:a16="http://schemas.microsoft.com/office/drawing/2014/main" id="{A978EE6F-9079-8A41-A53E-8AE4BDB73B2B}"/>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8A8B6BC8-4102-8F4F-8414-0A6BCB13244B}"/>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92869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7F11-750D-1142-99A4-9015B53D6E4E}"/>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9716D8F8-739C-844C-85A3-42D7D63E12A2}"/>
              </a:ext>
            </a:extLst>
          </p:cNvPr>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Content Placeholder 3">
            <a:extLst>
              <a:ext uri="{FF2B5EF4-FFF2-40B4-BE49-F238E27FC236}">
                <a16:creationId xmlns:a16="http://schemas.microsoft.com/office/drawing/2014/main" id="{3613581B-01B5-8E4F-A116-0E57DB5D0E61}"/>
              </a:ext>
            </a:extLst>
          </p:cNvPr>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Date Placeholder 4">
            <a:extLst>
              <a:ext uri="{FF2B5EF4-FFF2-40B4-BE49-F238E27FC236}">
                <a16:creationId xmlns:a16="http://schemas.microsoft.com/office/drawing/2014/main" id="{B96C3BCE-635F-194F-B919-5D7646F71854}"/>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6" name="Footer Placeholder 5">
            <a:extLst>
              <a:ext uri="{FF2B5EF4-FFF2-40B4-BE49-F238E27FC236}">
                <a16:creationId xmlns:a16="http://schemas.microsoft.com/office/drawing/2014/main" id="{87CE4C51-E77F-D04C-8296-0F3AED2C49C8}"/>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8BA937C6-EEBF-B441-859A-A5206D2970EF}"/>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340677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6615-57E8-A74A-BEBB-574752FD0D14}"/>
              </a:ext>
            </a:extLst>
          </p:cNvPr>
          <p:cNvSpPr>
            <a:spLocks noGrp="1"/>
          </p:cNvSpPr>
          <p:nvPr>
            <p:ph type="title"/>
          </p:nvPr>
        </p:nvSpPr>
        <p:spPr>
          <a:xfrm>
            <a:off x="839788" y="365125"/>
            <a:ext cx="10515600" cy="1325563"/>
          </a:xfrm>
        </p:spPr>
        <p:txBody>
          <a:bodyPr/>
          <a:lstStyle/>
          <a:p>
            <a:r>
              <a:rPr lang="en-GB"/>
              <a:t>Click to edit Master title style</a:t>
            </a:r>
            <a:endParaRPr lang="en-CZ"/>
          </a:p>
        </p:txBody>
      </p:sp>
      <p:sp>
        <p:nvSpPr>
          <p:cNvPr id="3" name="Text Placeholder 2">
            <a:extLst>
              <a:ext uri="{FF2B5EF4-FFF2-40B4-BE49-F238E27FC236}">
                <a16:creationId xmlns:a16="http://schemas.microsoft.com/office/drawing/2014/main" id="{3C5EBF36-C10F-D740-84FA-61B026C8617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F79B8D5-FE19-C341-BED2-64775E1161D0}"/>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Text Placeholder 4">
            <a:extLst>
              <a:ext uri="{FF2B5EF4-FFF2-40B4-BE49-F238E27FC236}">
                <a16:creationId xmlns:a16="http://schemas.microsoft.com/office/drawing/2014/main" id="{D13EC664-AFB8-5940-AE86-A7490A8E900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F12D51F-7679-EC4B-A85E-3B5506663EF7}"/>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7" name="Date Placeholder 6">
            <a:extLst>
              <a:ext uri="{FF2B5EF4-FFF2-40B4-BE49-F238E27FC236}">
                <a16:creationId xmlns:a16="http://schemas.microsoft.com/office/drawing/2014/main" id="{D706206E-C572-3042-822B-C1FB1974283B}"/>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8" name="Footer Placeholder 7">
            <a:extLst>
              <a:ext uri="{FF2B5EF4-FFF2-40B4-BE49-F238E27FC236}">
                <a16:creationId xmlns:a16="http://schemas.microsoft.com/office/drawing/2014/main" id="{E85AB9E8-58F3-D941-BE6C-5523EC39FC1C}"/>
              </a:ext>
            </a:extLst>
          </p:cNvPr>
          <p:cNvSpPr>
            <a:spLocks noGrp="1"/>
          </p:cNvSpPr>
          <p:nvPr>
            <p:ph type="ftr" sz="quarter" idx="11"/>
          </p:nvPr>
        </p:nvSpPr>
        <p:spPr/>
        <p:txBody>
          <a:bodyPr/>
          <a:lstStyle/>
          <a:p>
            <a:endParaRPr lang="en-CZ"/>
          </a:p>
        </p:txBody>
      </p:sp>
      <p:sp>
        <p:nvSpPr>
          <p:cNvPr id="9" name="Slide Number Placeholder 8">
            <a:extLst>
              <a:ext uri="{FF2B5EF4-FFF2-40B4-BE49-F238E27FC236}">
                <a16:creationId xmlns:a16="http://schemas.microsoft.com/office/drawing/2014/main" id="{2DF6202C-A045-B242-A44D-0710685ECFAC}"/>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375499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EAAB-C496-D741-811A-78873190C133}"/>
              </a:ext>
            </a:extLst>
          </p:cNvPr>
          <p:cNvSpPr>
            <a:spLocks noGrp="1"/>
          </p:cNvSpPr>
          <p:nvPr>
            <p:ph type="title"/>
          </p:nvPr>
        </p:nvSpPr>
        <p:spPr/>
        <p:txBody>
          <a:bodyPr/>
          <a:lstStyle/>
          <a:p>
            <a:r>
              <a:rPr lang="en-GB"/>
              <a:t>Click to edit Master title style</a:t>
            </a:r>
            <a:endParaRPr lang="en-CZ"/>
          </a:p>
        </p:txBody>
      </p:sp>
      <p:sp>
        <p:nvSpPr>
          <p:cNvPr id="3" name="Date Placeholder 2">
            <a:extLst>
              <a:ext uri="{FF2B5EF4-FFF2-40B4-BE49-F238E27FC236}">
                <a16:creationId xmlns:a16="http://schemas.microsoft.com/office/drawing/2014/main" id="{58FB5CC3-B593-E24A-8E03-FBDF72ED7237}"/>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4" name="Footer Placeholder 3">
            <a:extLst>
              <a:ext uri="{FF2B5EF4-FFF2-40B4-BE49-F238E27FC236}">
                <a16:creationId xmlns:a16="http://schemas.microsoft.com/office/drawing/2014/main" id="{FC4DA2ED-552B-5C43-8B3A-89A6F5F4626D}"/>
              </a:ext>
            </a:extLst>
          </p:cNvPr>
          <p:cNvSpPr>
            <a:spLocks noGrp="1"/>
          </p:cNvSpPr>
          <p:nvPr>
            <p:ph type="ftr" sz="quarter" idx="11"/>
          </p:nvPr>
        </p:nvSpPr>
        <p:spPr/>
        <p:txBody>
          <a:bodyPr/>
          <a:lstStyle/>
          <a:p>
            <a:endParaRPr lang="en-CZ"/>
          </a:p>
        </p:txBody>
      </p:sp>
      <p:sp>
        <p:nvSpPr>
          <p:cNvPr id="5" name="Slide Number Placeholder 4">
            <a:extLst>
              <a:ext uri="{FF2B5EF4-FFF2-40B4-BE49-F238E27FC236}">
                <a16:creationId xmlns:a16="http://schemas.microsoft.com/office/drawing/2014/main" id="{E7CBF5A2-F1F0-0043-AFEA-5DF305078EC6}"/>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219777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4CF27-8935-5645-BF6E-9C85E1D40975}"/>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3" name="Footer Placeholder 2">
            <a:extLst>
              <a:ext uri="{FF2B5EF4-FFF2-40B4-BE49-F238E27FC236}">
                <a16:creationId xmlns:a16="http://schemas.microsoft.com/office/drawing/2014/main" id="{94DA54E3-AF89-2545-85D1-96DA8D26B6B8}"/>
              </a:ext>
            </a:extLst>
          </p:cNvPr>
          <p:cNvSpPr>
            <a:spLocks noGrp="1"/>
          </p:cNvSpPr>
          <p:nvPr>
            <p:ph type="ftr" sz="quarter" idx="11"/>
          </p:nvPr>
        </p:nvSpPr>
        <p:spPr/>
        <p:txBody>
          <a:bodyPr/>
          <a:lstStyle/>
          <a:p>
            <a:endParaRPr lang="en-CZ"/>
          </a:p>
        </p:txBody>
      </p:sp>
      <p:sp>
        <p:nvSpPr>
          <p:cNvPr id="4" name="Slide Number Placeholder 3">
            <a:extLst>
              <a:ext uri="{FF2B5EF4-FFF2-40B4-BE49-F238E27FC236}">
                <a16:creationId xmlns:a16="http://schemas.microsoft.com/office/drawing/2014/main" id="{21C1DBF5-2CC2-3E4C-8783-FCF2C7FAF8E3}"/>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299576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3FFB-48B4-464B-B509-AD4DA8FE49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Content Placeholder 2">
            <a:extLst>
              <a:ext uri="{FF2B5EF4-FFF2-40B4-BE49-F238E27FC236}">
                <a16:creationId xmlns:a16="http://schemas.microsoft.com/office/drawing/2014/main" id="{4C529AD2-B480-ED4C-9C12-CBD22F9FC4B0}"/>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Text Placeholder 3">
            <a:extLst>
              <a:ext uri="{FF2B5EF4-FFF2-40B4-BE49-F238E27FC236}">
                <a16:creationId xmlns:a16="http://schemas.microsoft.com/office/drawing/2014/main" id="{898E22A6-B3E9-8F43-A771-332A088E6F0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F0BE74-04F3-A445-AF14-BF247FB2EA7B}"/>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6" name="Footer Placeholder 5">
            <a:extLst>
              <a:ext uri="{FF2B5EF4-FFF2-40B4-BE49-F238E27FC236}">
                <a16:creationId xmlns:a16="http://schemas.microsoft.com/office/drawing/2014/main" id="{A4DDA35C-602B-4542-A909-EF3F6012BB70}"/>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F36C987F-B6AF-4845-87BB-4F6D1224E16E}"/>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174832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61D1-E32A-E34B-BC92-925A32B37D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Picture Placeholder 2">
            <a:extLst>
              <a:ext uri="{FF2B5EF4-FFF2-40B4-BE49-F238E27FC236}">
                <a16:creationId xmlns:a16="http://schemas.microsoft.com/office/drawing/2014/main" id="{D5BEADFB-F4B1-804A-8E40-55AED607086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Z"/>
          </a:p>
        </p:txBody>
      </p:sp>
      <p:sp>
        <p:nvSpPr>
          <p:cNvPr id="4" name="Text Placeholder 3">
            <a:extLst>
              <a:ext uri="{FF2B5EF4-FFF2-40B4-BE49-F238E27FC236}">
                <a16:creationId xmlns:a16="http://schemas.microsoft.com/office/drawing/2014/main" id="{878CA253-BF33-BF4A-90D8-ABD98AEB764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249062-9776-054F-879B-4A8C95892D71}"/>
              </a:ext>
            </a:extLst>
          </p:cNvPr>
          <p:cNvSpPr>
            <a:spLocks noGrp="1"/>
          </p:cNvSpPr>
          <p:nvPr>
            <p:ph type="dt" sz="half" idx="10"/>
          </p:nvPr>
        </p:nvSpPr>
        <p:spPr/>
        <p:txBody>
          <a:bodyPr/>
          <a:lstStyle/>
          <a:p>
            <a:fld id="{DF109E9F-8E8B-0C42-8DCD-BB7C6F3DE1FB}" type="datetimeFigureOut">
              <a:rPr lang="en-CZ" smtClean="0"/>
              <a:t>12/16/20</a:t>
            </a:fld>
            <a:endParaRPr lang="en-CZ"/>
          </a:p>
        </p:txBody>
      </p:sp>
      <p:sp>
        <p:nvSpPr>
          <p:cNvPr id="6" name="Footer Placeholder 5">
            <a:extLst>
              <a:ext uri="{FF2B5EF4-FFF2-40B4-BE49-F238E27FC236}">
                <a16:creationId xmlns:a16="http://schemas.microsoft.com/office/drawing/2014/main" id="{E3D09206-6574-F443-8AC2-FD9DE4EC1B3A}"/>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C6D23C76-3396-A74F-BBD0-3CE8E828A523}"/>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112661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F86FB1-5ECC-594A-A53A-5438CD43B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Z"/>
          </a:p>
        </p:txBody>
      </p:sp>
      <p:sp>
        <p:nvSpPr>
          <p:cNvPr id="3" name="Text Placeholder 2">
            <a:extLst>
              <a:ext uri="{FF2B5EF4-FFF2-40B4-BE49-F238E27FC236}">
                <a16:creationId xmlns:a16="http://schemas.microsoft.com/office/drawing/2014/main" id="{8DB20A5E-9935-4147-97FE-C5AF583DC1D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29444E65-97C2-7F41-A4FB-B1E16E79817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09E9F-8E8B-0C42-8DCD-BB7C6F3DE1FB}" type="datetimeFigureOut">
              <a:rPr lang="en-CZ" smtClean="0"/>
              <a:t>12/16/20</a:t>
            </a:fld>
            <a:endParaRPr lang="en-CZ"/>
          </a:p>
        </p:txBody>
      </p:sp>
      <p:sp>
        <p:nvSpPr>
          <p:cNvPr id="5" name="Footer Placeholder 4">
            <a:extLst>
              <a:ext uri="{FF2B5EF4-FFF2-40B4-BE49-F238E27FC236}">
                <a16:creationId xmlns:a16="http://schemas.microsoft.com/office/drawing/2014/main" id="{0607BE09-3604-C54C-A37E-26F0B139169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Z"/>
          </a:p>
        </p:txBody>
      </p:sp>
      <p:sp>
        <p:nvSpPr>
          <p:cNvPr id="6" name="Slide Number Placeholder 5">
            <a:extLst>
              <a:ext uri="{FF2B5EF4-FFF2-40B4-BE49-F238E27FC236}">
                <a16:creationId xmlns:a16="http://schemas.microsoft.com/office/drawing/2014/main" id="{608CCBB1-3904-E74E-8874-5A613C3A1B8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27FE-5CAE-B346-9A54-6CE2049A1AC6}" type="slidenum">
              <a:rPr lang="en-CZ" smtClean="0"/>
              <a:t>‹#›</a:t>
            </a:fld>
            <a:endParaRPr lang="en-CZ"/>
          </a:p>
        </p:txBody>
      </p:sp>
    </p:spTree>
    <p:extLst>
      <p:ext uri="{BB962C8B-B14F-4D97-AF65-F5344CB8AC3E}">
        <p14:creationId xmlns:p14="http://schemas.microsoft.com/office/powerpoint/2010/main" val="220085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377" rtl="0" eaLnBrk="1" latinLnBrk="0" hangingPunct="1">
        <a:lnSpc>
          <a:spcPct val="90000"/>
        </a:lnSpc>
        <a:spcBef>
          <a:spcPct val="0"/>
        </a:spcBef>
        <a:buNone/>
        <a:defRPr sz="4400" kern="1200">
          <a:solidFill>
            <a:srgbClr val="E16307"/>
          </a:solidFill>
          <a:latin typeface="Calibri" panose="020F0502020204030204" pitchFamily="34" charset="0"/>
          <a:ea typeface="+mj-ea"/>
          <a:cs typeface="Calibri" panose="020F050202020403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lobe Transparent Loop.mp4">
            <a:hlinkClick r:id="" action="ppaction://media"/>
            <a:extLst>
              <a:ext uri="{FF2B5EF4-FFF2-40B4-BE49-F238E27FC236}">
                <a16:creationId xmlns:a16="http://schemas.microsoft.com/office/drawing/2014/main" id="{E7470D3A-7EEB-284F-845C-52997CEDE09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657060" y="-1134937"/>
            <a:ext cx="16849060" cy="9477597"/>
          </a:xfrm>
          <a:prstGeom prst="rect">
            <a:avLst/>
          </a:prstGeom>
        </p:spPr>
      </p:pic>
      <p:sp>
        <p:nvSpPr>
          <p:cNvPr id="9" name="Rectangle 8">
            <a:extLst>
              <a:ext uri="{FF2B5EF4-FFF2-40B4-BE49-F238E27FC236}">
                <a16:creationId xmlns:a16="http://schemas.microsoft.com/office/drawing/2014/main" id="{DADF980E-F103-E14A-B343-45446AB0F4A3}"/>
              </a:ext>
            </a:extLst>
          </p:cNvPr>
          <p:cNvSpPr/>
          <p:nvPr/>
        </p:nvSpPr>
        <p:spPr>
          <a:xfrm>
            <a:off x="0" y="3759299"/>
            <a:ext cx="12192000" cy="2121108"/>
          </a:xfrm>
          <a:prstGeom prst="rect">
            <a:avLst/>
          </a:prstGeom>
          <a:solidFill>
            <a:srgbClr val="E16307">
              <a:alpha val="66000"/>
            </a:srgbClr>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sp>
        <p:nvSpPr>
          <p:cNvPr id="10" name="TextBox 9">
            <a:extLst>
              <a:ext uri="{FF2B5EF4-FFF2-40B4-BE49-F238E27FC236}">
                <a16:creationId xmlns:a16="http://schemas.microsoft.com/office/drawing/2014/main" id="{8C8E8601-A544-EE45-9732-00206242A8BB}"/>
              </a:ext>
            </a:extLst>
          </p:cNvPr>
          <p:cNvSpPr txBox="1"/>
          <p:nvPr/>
        </p:nvSpPr>
        <p:spPr>
          <a:xfrm>
            <a:off x="228397" y="6094990"/>
            <a:ext cx="6223783" cy="707886"/>
          </a:xfrm>
          <a:prstGeom prst="rect">
            <a:avLst/>
          </a:prstGeom>
          <a:noFill/>
          <a:effectLst/>
        </p:spPr>
        <p:txBody>
          <a:bodyPr wrap="square" rtlCol="0">
            <a:spAutoFit/>
          </a:bodyPr>
          <a:lstStyle/>
          <a:p>
            <a:r>
              <a:rPr lang="en-GB" sz="2000" b="1" dirty="0">
                <a:solidFill>
                  <a:schemeClr val="bg1"/>
                </a:solidFill>
                <a:latin typeface="Calibri" panose="020F0502020204030204" pitchFamily="34" charset="0"/>
                <a:cs typeface="Calibri" panose="020F0502020204030204" pitchFamily="34" charset="0"/>
              </a:rPr>
              <a:t>IMPULSE Kick-off Meeting / 16 December 2020</a:t>
            </a:r>
          </a:p>
          <a:p>
            <a:r>
              <a:rPr lang="en-GB" sz="2000" dirty="0">
                <a:solidFill>
                  <a:schemeClr val="bg1"/>
                </a:solidFill>
                <a:latin typeface="Calibri" panose="020F0502020204030204" pitchFamily="34" charset="0"/>
                <a:cs typeface="Calibri" panose="020F0502020204030204" pitchFamily="34" charset="0"/>
              </a:rPr>
              <a:t>Allen Weeks</a:t>
            </a:r>
          </a:p>
        </p:txBody>
      </p:sp>
      <p:pic>
        <p:nvPicPr>
          <p:cNvPr id="12" name="Picture 11" descr="A picture containing text, clipart, gear&#10;&#10;Description automatically generated">
            <a:extLst>
              <a:ext uri="{FF2B5EF4-FFF2-40B4-BE49-F238E27FC236}">
                <a16:creationId xmlns:a16="http://schemas.microsoft.com/office/drawing/2014/main" id="{122F9EC0-DD32-6948-BA60-80A0CC524A40}"/>
              </a:ext>
            </a:extLst>
          </p:cNvPr>
          <p:cNvPicPr>
            <a:picLocks noChangeAspect="1"/>
          </p:cNvPicPr>
          <p:nvPr/>
        </p:nvPicPr>
        <p:blipFill>
          <a:blip r:embed="rId5"/>
          <a:stretch>
            <a:fillRect/>
          </a:stretch>
        </p:blipFill>
        <p:spPr>
          <a:xfrm>
            <a:off x="790508" y="4051648"/>
            <a:ext cx="1625601" cy="1016001"/>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13D79BFC-A5EB-7040-B0BF-4B8A906ACCFC}"/>
              </a:ext>
            </a:extLst>
          </p:cNvPr>
          <p:cNvSpPr txBox="1"/>
          <p:nvPr/>
        </p:nvSpPr>
        <p:spPr>
          <a:xfrm>
            <a:off x="670259" y="4992408"/>
            <a:ext cx="1866097"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800" b="1" spc="300" dirty="0">
                <a:solidFill>
                  <a:schemeClr val="bg1"/>
                </a:solidFill>
                <a:latin typeface="Trebuchet MS" panose="020B0703020202090204" pitchFamily="34" charset="0"/>
              </a:rPr>
              <a:t>IMPULSE</a:t>
            </a:r>
          </a:p>
        </p:txBody>
      </p:sp>
      <p:sp>
        <p:nvSpPr>
          <p:cNvPr id="2" name="TextBox 1">
            <a:extLst>
              <a:ext uri="{FF2B5EF4-FFF2-40B4-BE49-F238E27FC236}">
                <a16:creationId xmlns:a16="http://schemas.microsoft.com/office/drawing/2014/main" id="{E108C7B6-8702-D449-95C6-A7E159A91B26}"/>
              </a:ext>
            </a:extLst>
          </p:cNvPr>
          <p:cNvSpPr txBox="1"/>
          <p:nvPr/>
        </p:nvSpPr>
        <p:spPr>
          <a:xfrm>
            <a:off x="3642610" y="359764"/>
            <a:ext cx="184731" cy="369332"/>
          </a:xfrm>
          <a:prstGeom prst="rect">
            <a:avLst/>
          </a:prstGeom>
          <a:noFill/>
        </p:spPr>
        <p:txBody>
          <a:bodyPr wrap="none" rtlCol="0">
            <a:spAutoFit/>
          </a:bodyPr>
          <a:lstStyle/>
          <a:p>
            <a:endParaRPr lang="en-CZ" dirty="0"/>
          </a:p>
        </p:txBody>
      </p:sp>
      <p:sp>
        <p:nvSpPr>
          <p:cNvPr id="16" name="TextBox 15">
            <a:extLst>
              <a:ext uri="{FF2B5EF4-FFF2-40B4-BE49-F238E27FC236}">
                <a16:creationId xmlns:a16="http://schemas.microsoft.com/office/drawing/2014/main" id="{DA5DCF84-69EA-664A-BFE8-106E61549997}"/>
              </a:ext>
            </a:extLst>
          </p:cNvPr>
          <p:cNvSpPr txBox="1"/>
          <p:nvPr/>
        </p:nvSpPr>
        <p:spPr>
          <a:xfrm>
            <a:off x="5177709" y="3911252"/>
            <a:ext cx="6223783" cy="178510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5000" b="1" dirty="0">
                <a:solidFill>
                  <a:schemeClr val="bg1"/>
                </a:solidFill>
                <a:latin typeface="Calibri" panose="020F0502020204030204" pitchFamily="34" charset="0"/>
                <a:cs typeface="Calibri" panose="020F0502020204030204" pitchFamily="34" charset="0"/>
              </a:rPr>
              <a:t>WORK PACKAGE 7</a:t>
            </a:r>
          </a:p>
          <a:p>
            <a:pPr algn="ctr"/>
            <a:r>
              <a:rPr lang="en-GB" sz="3000" dirty="0">
                <a:solidFill>
                  <a:schemeClr val="bg1"/>
                </a:solidFill>
                <a:latin typeface="Calibri" panose="020F0502020204030204" pitchFamily="34" charset="0"/>
                <a:cs typeface="Calibri" panose="020F0502020204030204" pitchFamily="34" charset="0"/>
              </a:rPr>
              <a:t>Promoting ELI Membership &amp; Communication</a:t>
            </a:r>
          </a:p>
        </p:txBody>
      </p:sp>
      <p:sp>
        <p:nvSpPr>
          <p:cNvPr id="18" name="Footer Placeholder 5">
            <a:extLst>
              <a:ext uri="{FF2B5EF4-FFF2-40B4-BE49-F238E27FC236}">
                <a16:creationId xmlns:a16="http://schemas.microsoft.com/office/drawing/2014/main" id="{2423B2F9-5D1E-054D-9F97-3193548B5A0A}"/>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bg1"/>
                </a:solidFill>
              </a:rPr>
              <a:t>IMPULSE has received funding from the European Union's Horizon 2020 Research and Innovation Programme under grant agreement No 871161</a:t>
            </a:r>
          </a:p>
        </p:txBody>
      </p:sp>
      <p:pic>
        <p:nvPicPr>
          <p:cNvPr id="19" name="Picture 18">
            <a:extLst>
              <a:ext uri="{FF2B5EF4-FFF2-40B4-BE49-F238E27FC236}">
                <a16:creationId xmlns:a16="http://schemas.microsoft.com/office/drawing/2014/main" id="{FBBD2342-4308-B941-8A56-0F103A2381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spTree>
    <p:extLst>
      <p:ext uri="{BB962C8B-B14F-4D97-AF65-F5344CB8AC3E}">
        <p14:creationId xmlns:p14="http://schemas.microsoft.com/office/powerpoint/2010/main" val="236437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3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repeatCount="indefinite" fill="hold" display="0">
                  <p:stCondLst>
                    <p:cond delay="indefinite"/>
                  </p:stCondLst>
                </p:cTn>
                <p:tgtEl>
                  <p:spTgt spid="11"/>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FF56-8FD0-6549-A23E-A13FFBBB54DF}"/>
              </a:ext>
            </a:extLst>
          </p:cNvPr>
          <p:cNvSpPr>
            <a:spLocks noGrp="1"/>
          </p:cNvSpPr>
          <p:nvPr>
            <p:ph type="title"/>
          </p:nvPr>
        </p:nvSpPr>
        <p:spPr>
          <a:xfrm>
            <a:off x="1809595" y="64657"/>
            <a:ext cx="9544205" cy="1325563"/>
          </a:xfrm>
        </p:spPr>
        <p:txBody>
          <a:bodyPr>
            <a:noAutofit/>
          </a:bodyPr>
          <a:lstStyle/>
          <a:p>
            <a:r>
              <a:rPr lang="en-GB" sz="3200" b="1" dirty="0"/>
              <a:t>Task 7.4 Outreach and support to user communities </a:t>
            </a:r>
            <a:endParaRPr lang="en-US" sz="3200" dirty="0"/>
          </a:p>
        </p:txBody>
      </p:sp>
      <p:grpSp>
        <p:nvGrpSpPr>
          <p:cNvPr id="4" name="Group 3">
            <a:extLst>
              <a:ext uri="{FF2B5EF4-FFF2-40B4-BE49-F238E27FC236}">
                <a16:creationId xmlns:a16="http://schemas.microsoft.com/office/drawing/2014/main" id="{49D2BAB5-6B86-5F4F-B10A-B0D7B58047A7}"/>
              </a:ext>
            </a:extLst>
          </p:cNvPr>
          <p:cNvGrpSpPr/>
          <p:nvPr/>
        </p:nvGrpSpPr>
        <p:grpSpPr>
          <a:xfrm>
            <a:off x="353568" y="0"/>
            <a:ext cx="1292352" cy="1280160"/>
            <a:chOff x="379562" y="-17252"/>
            <a:chExt cx="1708030" cy="1690688"/>
          </a:xfrm>
        </p:grpSpPr>
        <p:sp>
          <p:nvSpPr>
            <p:cNvPr id="5" name="Rectangle 4">
              <a:extLst>
                <a:ext uri="{FF2B5EF4-FFF2-40B4-BE49-F238E27FC236}">
                  <a16:creationId xmlns:a16="http://schemas.microsoft.com/office/drawing/2014/main" id="{16B2D4CA-4B6D-E349-80D3-BEDB8BC17DAD}"/>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6" name="Picture 5" descr="A picture containing text, clipart, gear&#10;&#10;Description automatically generated">
              <a:extLst>
                <a:ext uri="{FF2B5EF4-FFF2-40B4-BE49-F238E27FC236}">
                  <a16:creationId xmlns:a16="http://schemas.microsoft.com/office/drawing/2014/main" id="{6597F65E-49C9-834E-82E4-2B95134CE2F0}"/>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DEEEEEC-BE6A-C64B-86C8-9157D36BCAD7}"/>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9" name="Content Placeholder 8">
            <a:extLst>
              <a:ext uri="{FF2B5EF4-FFF2-40B4-BE49-F238E27FC236}">
                <a16:creationId xmlns:a16="http://schemas.microsoft.com/office/drawing/2014/main" id="{80EE55B0-3D92-0043-8189-98C8F3F96751}"/>
              </a:ext>
            </a:extLst>
          </p:cNvPr>
          <p:cNvSpPr>
            <a:spLocks noGrp="1"/>
          </p:cNvSpPr>
          <p:nvPr>
            <p:ph idx="1"/>
          </p:nvPr>
        </p:nvSpPr>
        <p:spPr>
          <a:xfrm>
            <a:off x="838199" y="1825625"/>
            <a:ext cx="11017827" cy="4351339"/>
          </a:xfrm>
        </p:spPr>
        <p:txBody>
          <a:bodyPr>
            <a:normAutofit fontScale="85000" lnSpcReduction="20000"/>
          </a:bodyPr>
          <a:lstStyle/>
          <a:p>
            <a:pPr marL="0" indent="0">
              <a:buNone/>
            </a:pPr>
            <a:r>
              <a:rPr lang="en-GB" i="1" u="sng" dirty="0"/>
              <a:t>Challenge:</a:t>
            </a:r>
            <a:endParaRPr lang="en-GB" dirty="0"/>
          </a:p>
          <a:p>
            <a:pPr marL="0" indent="0">
              <a:buNone/>
            </a:pPr>
            <a:r>
              <a:rPr lang="en-GB" dirty="0"/>
              <a:t>Support the development of the user base through outreach towards established and prospective user communities (dedicated networking events and structures), communication of ELI’s scientific offer and user training measures.</a:t>
            </a:r>
          </a:p>
          <a:p>
            <a:pPr marL="0" indent="0">
              <a:buNone/>
            </a:pPr>
            <a:r>
              <a:rPr lang="en-GB" i="1" u="sng" dirty="0"/>
              <a:t>Implementation:</a:t>
            </a:r>
            <a:endParaRPr lang="en-GB" dirty="0"/>
          </a:p>
          <a:p>
            <a:r>
              <a:rPr lang="en-GB" dirty="0"/>
              <a:t>Presence at relevant events and systematically contacting relevant stakeholders, institutes and other projects</a:t>
            </a:r>
          </a:p>
          <a:p>
            <a:r>
              <a:rPr lang="en-GB" dirty="0"/>
              <a:t>‘Case Study’ user experiments broadly in scientific and local media, etc.</a:t>
            </a:r>
          </a:p>
          <a:p>
            <a:pPr marL="0" indent="0">
              <a:buNone/>
            </a:pPr>
            <a:r>
              <a:rPr lang="en-GB" i="1" u="sng" dirty="0"/>
              <a:t>Outcome:</a:t>
            </a:r>
            <a:endParaRPr lang="en-GB" dirty="0"/>
          </a:p>
          <a:p>
            <a:pPr marL="0" indent="0">
              <a:buNone/>
            </a:pPr>
            <a:r>
              <a:rPr lang="en-GB" dirty="0"/>
              <a:t>A strong and deeply rooted network of collaborations between the ELI Facilities and the national user communities, opening the way to further national involvement in ELI ERIC and wider use of the ELI Facilities.</a:t>
            </a:r>
          </a:p>
        </p:txBody>
      </p:sp>
    </p:spTree>
    <p:extLst>
      <p:ext uri="{BB962C8B-B14F-4D97-AF65-F5344CB8AC3E}">
        <p14:creationId xmlns:p14="http://schemas.microsoft.com/office/powerpoint/2010/main" val="1065576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FF56-8FD0-6549-A23E-A13FFBBB54DF}"/>
              </a:ext>
            </a:extLst>
          </p:cNvPr>
          <p:cNvSpPr>
            <a:spLocks noGrp="1"/>
          </p:cNvSpPr>
          <p:nvPr>
            <p:ph type="title"/>
          </p:nvPr>
        </p:nvSpPr>
        <p:spPr>
          <a:xfrm>
            <a:off x="1809595" y="64657"/>
            <a:ext cx="9544205" cy="1325563"/>
          </a:xfrm>
        </p:spPr>
        <p:txBody>
          <a:bodyPr>
            <a:noAutofit/>
          </a:bodyPr>
          <a:lstStyle/>
          <a:p>
            <a:r>
              <a:rPr lang="en-GB" sz="3200" b="1" dirty="0"/>
              <a:t>Task 7.5 Science and technology road mapping with </a:t>
            </a:r>
            <a:r>
              <a:rPr lang="en-GB" sz="3200" b="1" dirty="0" err="1"/>
              <a:t>Laserlab</a:t>
            </a:r>
            <a:r>
              <a:rPr lang="en-GB" sz="3200" b="1" dirty="0"/>
              <a:t>-Europe for the European laser community </a:t>
            </a:r>
            <a:endParaRPr lang="en-US" sz="3200" dirty="0"/>
          </a:p>
        </p:txBody>
      </p:sp>
      <p:grpSp>
        <p:nvGrpSpPr>
          <p:cNvPr id="4" name="Group 3">
            <a:extLst>
              <a:ext uri="{FF2B5EF4-FFF2-40B4-BE49-F238E27FC236}">
                <a16:creationId xmlns:a16="http://schemas.microsoft.com/office/drawing/2014/main" id="{49D2BAB5-6B86-5F4F-B10A-B0D7B58047A7}"/>
              </a:ext>
            </a:extLst>
          </p:cNvPr>
          <p:cNvGrpSpPr/>
          <p:nvPr/>
        </p:nvGrpSpPr>
        <p:grpSpPr>
          <a:xfrm>
            <a:off x="353568" y="0"/>
            <a:ext cx="1292352" cy="1280160"/>
            <a:chOff x="379562" y="-17252"/>
            <a:chExt cx="1708030" cy="1690688"/>
          </a:xfrm>
        </p:grpSpPr>
        <p:sp>
          <p:nvSpPr>
            <p:cNvPr id="5" name="Rectangle 4">
              <a:extLst>
                <a:ext uri="{FF2B5EF4-FFF2-40B4-BE49-F238E27FC236}">
                  <a16:creationId xmlns:a16="http://schemas.microsoft.com/office/drawing/2014/main" id="{16B2D4CA-4B6D-E349-80D3-BEDB8BC17DAD}"/>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6" name="Picture 5" descr="A picture containing text, clipart, gear&#10;&#10;Description automatically generated">
              <a:extLst>
                <a:ext uri="{FF2B5EF4-FFF2-40B4-BE49-F238E27FC236}">
                  <a16:creationId xmlns:a16="http://schemas.microsoft.com/office/drawing/2014/main" id="{6597F65E-49C9-834E-82E4-2B95134CE2F0}"/>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DEEEEEC-BE6A-C64B-86C8-9157D36BCAD7}"/>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9" name="Content Placeholder 8">
            <a:extLst>
              <a:ext uri="{FF2B5EF4-FFF2-40B4-BE49-F238E27FC236}">
                <a16:creationId xmlns:a16="http://schemas.microsoft.com/office/drawing/2014/main" id="{80EE55B0-3D92-0043-8189-98C8F3F96751}"/>
              </a:ext>
            </a:extLst>
          </p:cNvPr>
          <p:cNvSpPr>
            <a:spLocks noGrp="1"/>
          </p:cNvSpPr>
          <p:nvPr>
            <p:ph idx="1"/>
          </p:nvPr>
        </p:nvSpPr>
        <p:spPr>
          <a:xfrm>
            <a:off x="692726" y="1456054"/>
            <a:ext cx="11017827" cy="4351339"/>
          </a:xfrm>
        </p:spPr>
        <p:txBody>
          <a:bodyPr>
            <a:noAutofit/>
          </a:bodyPr>
          <a:lstStyle/>
          <a:p>
            <a:pPr marL="0" indent="0">
              <a:buNone/>
            </a:pPr>
            <a:r>
              <a:rPr lang="en-GB" sz="1800" i="1" u="sng" dirty="0"/>
              <a:t>Challenge:</a:t>
            </a:r>
            <a:endParaRPr lang="en-GB" sz="1800" dirty="0"/>
          </a:p>
          <a:p>
            <a:r>
              <a:rPr lang="en-GB" sz="1800" dirty="0"/>
              <a:t>A joint road-mapping exercise with </a:t>
            </a:r>
            <a:r>
              <a:rPr lang="en-GB" sz="1800" dirty="0" err="1"/>
              <a:t>Laserlab</a:t>
            </a:r>
            <a:r>
              <a:rPr lang="en-GB" sz="1800" dirty="0"/>
              <a:t>-Europe to quantify and qualify the European laser community broadly, with particular interest in high-intensity and high-repetition-rate lasers for science. </a:t>
            </a:r>
          </a:p>
          <a:p>
            <a:r>
              <a:rPr lang="en-GB" sz="1800" dirty="0"/>
              <a:t>This is a community-driven activity in collaboration with all members of the project consortium, supported by a group of experts selected together with </a:t>
            </a:r>
            <a:r>
              <a:rPr lang="en-GB" sz="1800" dirty="0" err="1"/>
              <a:t>Laserlab</a:t>
            </a:r>
            <a:r>
              <a:rPr lang="en-GB" sz="1800" dirty="0"/>
              <a:t>-Europe and other key stakeholders.</a:t>
            </a:r>
          </a:p>
          <a:p>
            <a:pPr marL="0" indent="0">
              <a:buNone/>
            </a:pPr>
            <a:r>
              <a:rPr lang="en-GB" sz="1800" i="1" u="sng" dirty="0"/>
              <a:t>Implementation:</a:t>
            </a:r>
            <a:endParaRPr lang="en-GB" sz="1800" dirty="0"/>
          </a:p>
          <a:p>
            <a:pPr lvl="0"/>
            <a:r>
              <a:rPr lang="en-GB" sz="1800" dirty="0"/>
              <a:t>Definition of the content and methods of the road-mapping exercise and identification of the detailed list of participants to the working groups;</a:t>
            </a:r>
          </a:p>
          <a:p>
            <a:pPr lvl="0"/>
            <a:r>
              <a:rPr lang="en-GB" sz="1800" dirty="0"/>
              <a:t>Preparation of core documents collecting the road-mapping feedback from different communities (Research infrastructures, users groups and networks, stakeholders, Industry)</a:t>
            </a:r>
          </a:p>
          <a:p>
            <a:pPr lvl="0"/>
            <a:r>
              <a:rPr lang="en-GB" sz="1800" dirty="0"/>
              <a:t>Final event summarising the road-mapping conclusions from the different communities to produce a final recommendation to the ELI facilities and the wider European high-power laser community.</a:t>
            </a:r>
          </a:p>
          <a:p>
            <a:pPr marL="0" indent="0">
              <a:buNone/>
            </a:pPr>
            <a:r>
              <a:rPr lang="en-GB" sz="1800" i="1" u="sng" dirty="0"/>
              <a:t>Outcome:</a:t>
            </a:r>
            <a:endParaRPr lang="en-GB" sz="1800" dirty="0"/>
          </a:p>
          <a:p>
            <a:pPr marL="0" indent="0">
              <a:buNone/>
            </a:pPr>
            <a:r>
              <a:rPr lang="en-GB" sz="1800" dirty="0"/>
              <a:t>The Laser Road-map will provide clear visibility on the community, on access to laser facilities, on the creation of user communities for the high-peak-power/ultra-short laser science. The roadmap is a tool to plan actions and achieve a long-term sustainability of the high-peak-power laser science community.</a:t>
            </a:r>
          </a:p>
        </p:txBody>
      </p:sp>
    </p:spTree>
    <p:extLst>
      <p:ext uri="{BB962C8B-B14F-4D97-AF65-F5344CB8AC3E}">
        <p14:creationId xmlns:p14="http://schemas.microsoft.com/office/powerpoint/2010/main" val="1213824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FF56-8FD0-6549-A23E-A13FFBBB54DF}"/>
              </a:ext>
            </a:extLst>
          </p:cNvPr>
          <p:cNvSpPr>
            <a:spLocks noGrp="1"/>
          </p:cNvSpPr>
          <p:nvPr>
            <p:ph type="title"/>
          </p:nvPr>
        </p:nvSpPr>
        <p:spPr>
          <a:xfrm>
            <a:off x="1809595" y="64657"/>
            <a:ext cx="9544205" cy="1325563"/>
          </a:xfrm>
        </p:spPr>
        <p:txBody>
          <a:bodyPr>
            <a:noAutofit/>
          </a:bodyPr>
          <a:lstStyle/>
          <a:p>
            <a:r>
              <a:rPr lang="en-GB" sz="3200" b="1" dirty="0"/>
              <a:t>Task 7.6 Promotion of ELI's internationalisation and establishment of strategic partnerships </a:t>
            </a:r>
            <a:endParaRPr lang="en-US" sz="3200" dirty="0"/>
          </a:p>
        </p:txBody>
      </p:sp>
      <p:grpSp>
        <p:nvGrpSpPr>
          <p:cNvPr id="4" name="Group 3">
            <a:extLst>
              <a:ext uri="{FF2B5EF4-FFF2-40B4-BE49-F238E27FC236}">
                <a16:creationId xmlns:a16="http://schemas.microsoft.com/office/drawing/2014/main" id="{49D2BAB5-6B86-5F4F-B10A-B0D7B58047A7}"/>
              </a:ext>
            </a:extLst>
          </p:cNvPr>
          <p:cNvGrpSpPr/>
          <p:nvPr/>
        </p:nvGrpSpPr>
        <p:grpSpPr>
          <a:xfrm>
            <a:off x="353568" y="0"/>
            <a:ext cx="1292352" cy="1280160"/>
            <a:chOff x="379562" y="-17252"/>
            <a:chExt cx="1708030" cy="1690688"/>
          </a:xfrm>
        </p:grpSpPr>
        <p:sp>
          <p:nvSpPr>
            <p:cNvPr id="5" name="Rectangle 4">
              <a:extLst>
                <a:ext uri="{FF2B5EF4-FFF2-40B4-BE49-F238E27FC236}">
                  <a16:creationId xmlns:a16="http://schemas.microsoft.com/office/drawing/2014/main" id="{16B2D4CA-4B6D-E349-80D3-BEDB8BC17DAD}"/>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6" name="Picture 5" descr="A picture containing text, clipart, gear&#10;&#10;Description automatically generated">
              <a:extLst>
                <a:ext uri="{FF2B5EF4-FFF2-40B4-BE49-F238E27FC236}">
                  <a16:creationId xmlns:a16="http://schemas.microsoft.com/office/drawing/2014/main" id="{6597F65E-49C9-834E-82E4-2B95134CE2F0}"/>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DEEEEEC-BE6A-C64B-86C8-9157D36BCAD7}"/>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9" name="Content Placeholder 8">
            <a:extLst>
              <a:ext uri="{FF2B5EF4-FFF2-40B4-BE49-F238E27FC236}">
                <a16:creationId xmlns:a16="http://schemas.microsoft.com/office/drawing/2014/main" id="{80EE55B0-3D92-0043-8189-98C8F3F96751}"/>
              </a:ext>
            </a:extLst>
          </p:cNvPr>
          <p:cNvSpPr>
            <a:spLocks noGrp="1"/>
          </p:cNvSpPr>
          <p:nvPr>
            <p:ph idx="1"/>
          </p:nvPr>
        </p:nvSpPr>
        <p:spPr>
          <a:xfrm>
            <a:off x="692726" y="1456054"/>
            <a:ext cx="11017827" cy="4351339"/>
          </a:xfrm>
        </p:spPr>
        <p:txBody>
          <a:bodyPr>
            <a:noAutofit/>
          </a:bodyPr>
          <a:lstStyle/>
          <a:p>
            <a:pPr marL="0" indent="0">
              <a:buNone/>
            </a:pPr>
            <a:r>
              <a:rPr lang="en-GB" sz="2400" i="1" u="sng" dirty="0"/>
              <a:t>Challenge:</a:t>
            </a:r>
            <a:endParaRPr lang="en-GB" sz="2400" dirty="0"/>
          </a:p>
          <a:p>
            <a:pPr marL="0" indent="0">
              <a:buNone/>
            </a:pPr>
            <a:r>
              <a:rPr lang="en-GB" sz="2400" dirty="0"/>
              <a:t>Internationalisation of ELI and the establishment of strategic partnerships, including international user and stakeholder workshops outside Europe.</a:t>
            </a:r>
          </a:p>
          <a:p>
            <a:pPr marL="0" indent="0">
              <a:buNone/>
            </a:pPr>
            <a:r>
              <a:rPr lang="en-GB" sz="2400" i="1" u="sng" dirty="0"/>
              <a:t>Implementation:</a:t>
            </a:r>
            <a:endParaRPr lang="en-GB" sz="2400" dirty="0"/>
          </a:p>
          <a:p>
            <a:pPr lvl="0"/>
            <a:r>
              <a:rPr lang="en-GB" sz="2400" dirty="0"/>
              <a:t>Reports on the status of ELI international collaboration and partnerships;</a:t>
            </a:r>
          </a:p>
          <a:p>
            <a:pPr lvl="0"/>
            <a:r>
              <a:rPr lang="en-GB" sz="2400" dirty="0"/>
              <a:t>Events focusing on promoting the internationalisation of ELI and the establishment of strategic partnerships in (North America, Europe non-EU, Asia).</a:t>
            </a:r>
          </a:p>
          <a:p>
            <a:pPr lvl="0"/>
            <a:r>
              <a:rPr lang="en-GB" sz="2400" dirty="0"/>
              <a:t>Final event summarizing the achievement in the domain of the internationalization of ELI and the establishment of strategic partnership</a:t>
            </a:r>
          </a:p>
          <a:p>
            <a:pPr marL="0" indent="0">
              <a:buNone/>
            </a:pPr>
            <a:r>
              <a:rPr lang="en-GB" sz="2400" i="1" u="sng" dirty="0"/>
              <a:t>Outcome:</a:t>
            </a:r>
            <a:endParaRPr lang="en-GB" sz="2400" dirty="0"/>
          </a:p>
          <a:p>
            <a:pPr marL="0" indent="0">
              <a:buNone/>
            </a:pPr>
            <a:r>
              <a:rPr lang="en-GB" sz="2400" dirty="0"/>
              <a:t>A strong and deeply rooted network between the ELI facilities and the international laser and user communities.</a:t>
            </a:r>
          </a:p>
        </p:txBody>
      </p:sp>
    </p:spTree>
    <p:extLst>
      <p:ext uri="{BB962C8B-B14F-4D97-AF65-F5344CB8AC3E}">
        <p14:creationId xmlns:p14="http://schemas.microsoft.com/office/powerpoint/2010/main" val="256291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B372-0FE8-BF49-95B8-BA14E541C683}"/>
              </a:ext>
            </a:extLst>
          </p:cNvPr>
          <p:cNvSpPr>
            <a:spLocks noGrp="1"/>
          </p:cNvSpPr>
          <p:nvPr>
            <p:ph type="title"/>
          </p:nvPr>
        </p:nvSpPr>
        <p:spPr/>
        <p:txBody>
          <a:bodyPr vert="horz" lIns="91440" tIns="45720" rIns="91440" bIns="45720" rtlCol="0" anchor="ctr">
            <a:normAutofit/>
          </a:bodyPr>
          <a:lstStyle/>
          <a:p>
            <a:r>
              <a:rPr lang="en-US" b="1" dirty="0"/>
              <a:t>WP-7 Deliverables</a:t>
            </a:r>
          </a:p>
        </p:txBody>
      </p:sp>
      <p:grpSp>
        <p:nvGrpSpPr>
          <p:cNvPr id="3" name="Group 2">
            <a:extLst>
              <a:ext uri="{FF2B5EF4-FFF2-40B4-BE49-F238E27FC236}">
                <a16:creationId xmlns:a16="http://schemas.microsoft.com/office/drawing/2014/main" id="{33920790-FD30-5141-BB0F-44B98C782424}"/>
              </a:ext>
            </a:extLst>
          </p:cNvPr>
          <p:cNvGrpSpPr/>
          <p:nvPr/>
        </p:nvGrpSpPr>
        <p:grpSpPr>
          <a:xfrm>
            <a:off x="267700" y="1591504"/>
            <a:ext cx="11588327" cy="4949744"/>
            <a:chOff x="267700" y="1591504"/>
            <a:chExt cx="11588327" cy="4949744"/>
          </a:xfrm>
        </p:grpSpPr>
        <p:graphicFrame>
          <p:nvGraphicFramePr>
            <p:cNvPr id="8" name="Chart 7">
              <a:extLst>
                <a:ext uri="{FF2B5EF4-FFF2-40B4-BE49-F238E27FC236}">
                  <a16:creationId xmlns:a16="http://schemas.microsoft.com/office/drawing/2014/main" id="{A11CBF0E-0EA7-6748-A2F8-0A4C5FFE940F}"/>
                </a:ext>
              </a:extLst>
            </p:cNvPr>
            <p:cNvGraphicFramePr/>
            <p:nvPr>
              <p:extLst>
                <p:ext uri="{D42A27DB-BD31-4B8C-83A1-F6EECF244321}">
                  <p14:modId xmlns:p14="http://schemas.microsoft.com/office/powerpoint/2010/main" val="1353016147"/>
                </p:ext>
              </p:extLst>
            </p:nvPr>
          </p:nvGraphicFramePr>
          <p:xfrm>
            <a:off x="267700" y="1591504"/>
            <a:ext cx="11588327" cy="4949744"/>
          </p:xfrm>
          <a:graphic>
            <a:graphicData uri="http://schemas.openxmlformats.org/drawingml/2006/chart">
              <c:chart xmlns:c="http://schemas.openxmlformats.org/drawingml/2006/chart" xmlns:r="http://schemas.openxmlformats.org/officeDocument/2006/relationships" r:id="rId3"/>
            </a:graphicData>
          </a:graphic>
        </p:graphicFrame>
        <p:sp>
          <p:nvSpPr>
            <p:cNvPr id="9" name="Diamond 8">
              <a:extLst>
                <a:ext uri="{FF2B5EF4-FFF2-40B4-BE49-F238E27FC236}">
                  <a16:creationId xmlns:a16="http://schemas.microsoft.com/office/drawing/2014/main" id="{E3D36FBD-CD69-CA4D-BD5A-A19AC01FEFB3}"/>
                </a:ext>
              </a:extLst>
            </p:cNvPr>
            <p:cNvSpPr/>
            <p:nvPr/>
          </p:nvSpPr>
          <p:spPr>
            <a:xfrm>
              <a:off x="6412637" y="1840224"/>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0" name="Diamond 9">
              <a:extLst>
                <a:ext uri="{FF2B5EF4-FFF2-40B4-BE49-F238E27FC236}">
                  <a16:creationId xmlns:a16="http://schemas.microsoft.com/office/drawing/2014/main" id="{151D3288-6FD4-7B46-81CE-2242557B2610}"/>
                </a:ext>
              </a:extLst>
            </p:cNvPr>
            <p:cNvSpPr/>
            <p:nvPr/>
          </p:nvSpPr>
          <p:spPr>
            <a:xfrm>
              <a:off x="6096000" y="2359372"/>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1" name="Diamond 10">
              <a:extLst>
                <a:ext uri="{FF2B5EF4-FFF2-40B4-BE49-F238E27FC236}">
                  <a16:creationId xmlns:a16="http://schemas.microsoft.com/office/drawing/2014/main" id="{BA488263-0010-B249-A31A-BC2F07292E18}"/>
                </a:ext>
              </a:extLst>
            </p:cNvPr>
            <p:cNvSpPr/>
            <p:nvPr/>
          </p:nvSpPr>
          <p:spPr>
            <a:xfrm>
              <a:off x="8732532" y="4416610"/>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Diamond 11">
              <a:extLst>
                <a:ext uri="{FF2B5EF4-FFF2-40B4-BE49-F238E27FC236}">
                  <a16:creationId xmlns:a16="http://schemas.microsoft.com/office/drawing/2014/main" id="{E2A59D0A-C374-B843-9C24-8704314892DC}"/>
                </a:ext>
              </a:extLst>
            </p:cNvPr>
            <p:cNvSpPr/>
            <p:nvPr/>
          </p:nvSpPr>
          <p:spPr>
            <a:xfrm>
              <a:off x="10398202" y="4416610"/>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3" name="Diamond 12">
              <a:extLst>
                <a:ext uri="{FF2B5EF4-FFF2-40B4-BE49-F238E27FC236}">
                  <a16:creationId xmlns:a16="http://schemas.microsoft.com/office/drawing/2014/main" id="{3479B90B-50B1-E349-AD9A-BF48E7FAA2FD}"/>
                </a:ext>
              </a:extLst>
            </p:cNvPr>
            <p:cNvSpPr/>
            <p:nvPr/>
          </p:nvSpPr>
          <p:spPr>
            <a:xfrm>
              <a:off x="11127114" y="4416610"/>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4" name="Diamond 13">
              <a:extLst>
                <a:ext uri="{FF2B5EF4-FFF2-40B4-BE49-F238E27FC236}">
                  <a16:creationId xmlns:a16="http://schemas.microsoft.com/office/drawing/2014/main" id="{E26AE177-A9B6-9E47-BCD0-5E6D89B15D1E}"/>
                </a:ext>
              </a:extLst>
            </p:cNvPr>
            <p:cNvSpPr/>
            <p:nvPr/>
          </p:nvSpPr>
          <p:spPr>
            <a:xfrm>
              <a:off x="6958903" y="2867584"/>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5" name="Diamond 14">
              <a:extLst>
                <a:ext uri="{FF2B5EF4-FFF2-40B4-BE49-F238E27FC236}">
                  <a16:creationId xmlns:a16="http://schemas.microsoft.com/office/drawing/2014/main" id="{F849966E-7F95-AB4F-B9FF-42D364FC4D7C}"/>
                </a:ext>
              </a:extLst>
            </p:cNvPr>
            <p:cNvSpPr/>
            <p:nvPr/>
          </p:nvSpPr>
          <p:spPr>
            <a:xfrm>
              <a:off x="7294846" y="3392777"/>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6" name="Diamond 15">
              <a:extLst>
                <a:ext uri="{FF2B5EF4-FFF2-40B4-BE49-F238E27FC236}">
                  <a16:creationId xmlns:a16="http://schemas.microsoft.com/office/drawing/2014/main" id="{4E0BBA65-2387-354B-8F77-ED510AC3152A}"/>
                </a:ext>
              </a:extLst>
            </p:cNvPr>
            <p:cNvSpPr/>
            <p:nvPr/>
          </p:nvSpPr>
          <p:spPr>
            <a:xfrm>
              <a:off x="7249421" y="4421153"/>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7" name="Diamond 16">
              <a:extLst>
                <a:ext uri="{FF2B5EF4-FFF2-40B4-BE49-F238E27FC236}">
                  <a16:creationId xmlns:a16="http://schemas.microsoft.com/office/drawing/2014/main" id="{36034250-C47E-9648-93B8-DE02FC049A89}"/>
                </a:ext>
              </a:extLst>
            </p:cNvPr>
            <p:cNvSpPr/>
            <p:nvPr/>
          </p:nvSpPr>
          <p:spPr>
            <a:xfrm>
              <a:off x="6538221" y="3905880"/>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18" name="Group 17">
            <a:extLst>
              <a:ext uri="{FF2B5EF4-FFF2-40B4-BE49-F238E27FC236}">
                <a16:creationId xmlns:a16="http://schemas.microsoft.com/office/drawing/2014/main" id="{137AB386-D366-5D45-9DBF-AB823D8B256D}"/>
              </a:ext>
            </a:extLst>
          </p:cNvPr>
          <p:cNvGrpSpPr/>
          <p:nvPr/>
        </p:nvGrpSpPr>
        <p:grpSpPr>
          <a:xfrm>
            <a:off x="353568" y="0"/>
            <a:ext cx="1292352" cy="1280160"/>
            <a:chOff x="379562" y="-17252"/>
            <a:chExt cx="1708030" cy="1690688"/>
          </a:xfrm>
        </p:grpSpPr>
        <p:sp>
          <p:nvSpPr>
            <p:cNvPr id="19" name="Rectangle 18">
              <a:extLst>
                <a:ext uri="{FF2B5EF4-FFF2-40B4-BE49-F238E27FC236}">
                  <a16:creationId xmlns:a16="http://schemas.microsoft.com/office/drawing/2014/main" id="{95BAB715-2466-5749-A59E-3DEA69CDDDB9}"/>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20" name="Picture 19" descr="A picture containing text, clipart, gear&#10;&#10;Description automatically generated">
              <a:extLst>
                <a:ext uri="{FF2B5EF4-FFF2-40B4-BE49-F238E27FC236}">
                  <a16:creationId xmlns:a16="http://schemas.microsoft.com/office/drawing/2014/main" id="{734B6D19-FF26-334C-A103-1A001BE51934}"/>
                </a:ext>
              </a:extLst>
            </p:cNvPr>
            <p:cNvPicPr>
              <a:picLocks noChangeAspect="1"/>
            </p:cNvPicPr>
            <p:nvPr/>
          </p:nvPicPr>
          <p:blipFill>
            <a:blip r:embed="rId4"/>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4E6A3A9D-B29E-824D-9E02-E4A8C139F4CD}"/>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22" name="Diamond 21">
            <a:extLst>
              <a:ext uri="{FF2B5EF4-FFF2-40B4-BE49-F238E27FC236}">
                <a16:creationId xmlns:a16="http://schemas.microsoft.com/office/drawing/2014/main" id="{98809D59-CEC9-F54B-8778-D389FA17EDBC}"/>
              </a:ext>
            </a:extLst>
          </p:cNvPr>
          <p:cNvSpPr/>
          <p:nvPr/>
        </p:nvSpPr>
        <p:spPr>
          <a:xfrm>
            <a:off x="8739458" y="4922304"/>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23" name="Diamond 22">
            <a:extLst>
              <a:ext uri="{FF2B5EF4-FFF2-40B4-BE49-F238E27FC236}">
                <a16:creationId xmlns:a16="http://schemas.microsoft.com/office/drawing/2014/main" id="{F7485361-626F-1E4A-98D9-02C7900BD953}"/>
              </a:ext>
            </a:extLst>
          </p:cNvPr>
          <p:cNvSpPr/>
          <p:nvPr/>
        </p:nvSpPr>
        <p:spPr>
          <a:xfrm>
            <a:off x="10405128" y="4922304"/>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24" name="Diamond 23">
            <a:extLst>
              <a:ext uri="{FF2B5EF4-FFF2-40B4-BE49-F238E27FC236}">
                <a16:creationId xmlns:a16="http://schemas.microsoft.com/office/drawing/2014/main" id="{56FE9110-4BC2-474A-A13C-3F46AFAE9E43}"/>
              </a:ext>
            </a:extLst>
          </p:cNvPr>
          <p:cNvSpPr/>
          <p:nvPr/>
        </p:nvSpPr>
        <p:spPr>
          <a:xfrm>
            <a:off x="11134040" y="4922304"/>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25" name="Diamond 24">
            <a:extLst>
              <a:ext uri="{FF2B5EF4-FFF2-40B4-BE49-F238E27FC236}">
                <a16:creationId xmlns:a16="http://schemas.microsoft.com/office/drawing/2014/main" id="{01465F7F-B84E-FD44-97AA-8E80CFCADBDB}"/>
              </a:ext>
            </a:extLst>
          </p:cNvPr>
          <p:cNvSpPr/>
          <p:nvPr/>
        </p:nvSpPr>
        <p:spPr>
          <a:xfrm>
            <a:off x="7256347" y="4926847"/>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26" name="Diamond 25">
            <a:extLst>
              <a:ext uri="{FF2B5EF4-FFF2-40B4-BE49-F238E27FC236}">
                <a16:creationId xmlns:a16="http://schemas.microsoft.com/office/drawing/2014/main" id="{63DC782E-9BE1-574F-9A9F-9BCD68717460}"/>
              </a:ext>
            </a:extLst>
          </p:cNvPr>
          <p:cNvSpPr/>
          <p:nvPr/>
        </p:nvSpPr>
        <p:spPr>
          <a:xfrm>
            <a:off x="9320674" y="5442928"/>
            <a:ext cx="284480" cy="292608"/>
          </a:xfrm>
          <a:prstGeom prst="diamon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Tree>
    <p:extLst>
      <p:ext uri="{BB962C8B-B14F-4D97-AF65-F5344CB8AC3E}">
        <p14:creationId xmlns:p14="http://schemas.microsoft.com/office/powerpoint/2010/main" val="222665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C14C-F2FC-B643-AC02-2E0513B6D885}"/>
              </a:ext>
            </a:extLst>
          </p:cNvPr>
          <p:cNvSpPr>
            <a:spLocks noGrp="1"/>
          </p:cNvSpPr>
          <p:nvPr>
            <p:ph type="title"/>
          </p:nvPr>
        </p:nvSpPr>
        <p:spPr/>
        <p:txBody>
          <a:bodyPr/>
          <a:lstStyle/>
          <a:p>
            <a:r>
              <a:rPr lang="en-US" b="1" dirty="0"/>
              <a:t>Resources</a:t>
            </a:r>
          </a:p>
        </p:txBody>
      </p:sp>
      <p:grpSp>
        <p:nvGrpSpPr>
          <p:cNvPr id="8" name="Group 7">
            <a:extLst>
              <a:ext uri="{FF2B5EF4-FFF2-40B4-BE49-F238E27FC236}">
                <a16:creationId xmlns:a16="http://schemas.microsoft.com/office/drawing/2014/main" id="{22A13D24-C278-0E4B-9D83-5263FBF06520}"/>
              </a:ext>
            </a:extLst>
          </p:cNvPr>
          <p:cNvGrpSpPr/>
          <p:nvPr/>
        </p:nvGrpSpPr>
        <p:grpSpPr>
          <a:xfrm>
            <a:off x="353568" y="0"/>
            <a:ext cx="1292352" cy="1280160"/>
            <a:chOff x="379562" y="-17252"/>
            <a:chExt cx="1708030" cy="1690688"/>
          </a:xfrm>
        </p:grpSpPr>
        <p:sp>
          <p:nvSpPr>
            <p:cNvPr id="9" name="Rectangle 8">
              <a:extLst>
                <a:ext uri="{FF2B5EF4-FFF2-40B4-BE49-F238E27FC236}">
                  <a16:creationId xmlns:a16="http://schemas.microsoft.com/office/drawing/2014/main" id="{602A1BEA-EC66-F441-A213-6EED7BA9E52B}"/>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10" name="Picture 9" descr="A picture containing text, clipart, gear&#10;&#10;Description automatically generated">
              <a:extLst>
                <a:ext uri="{FF2B5EF4-FFF2-40B4-BE49-F238E27FC236}">
                  <a16:creationId xmlns:a16="http://schemas.microsoft.com/office/drawing/2014/main" id="{310659DE-021F-9748-9130-805C35BD1B01}"/>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96DCAA3D-DB67-684D-AA3D-37BB1E57EDA4}"/>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12" name="Footer Placeholder 5">
            <a:extLst>
              <a:ext uri="{FF2B5EF4-FFF2-40B4-BE49-F238E27FC236}">
                <a16:creationId xmlns:a16="http://schemas.microsoft.com/office/drawing/2014/main" id="{0C971923-7FCA-2448-8CAD-BC6286356DE8}"/>
              </a:ext>
            </a:extLst>
          </p:cNvPr>
          <p:cNvSpPr>
            <a:spLocks noGrp="1"/>
          </p:cNvSpPr>
          <p:nvPr/>
        </p:nvSpPr>
        <p:spPr bwMode="gray">
          <a:xfrm>
            <a:off x="7473695" y="6387287"/>
            <a:ext cx="3845618" cy="293588"/>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900" b="0" dirty="0">
                <a:solidFill>
                  <a:schemeClr val="tx1"/>
                </a:solidFill>
              </a:rPr>
              <a:t>IMPULSE has received funding from the European Union's Horizon 2020 Research and Innovation Programme under grant agreement No 871161</a:t>
            </a:r>
          </a:p>
        </p:txBody>
      </p:sp>
      <p:pic>
        <p:nvPicPr>
          <p:cNvPr id="13" name="Picture 12">
            <a:extLst>
              <a:ext uri="{FF2B5EF4-FFF2-40B4-BE49-F238E27FC236}">
                <a16:creationId xmlns:a16="http://schemas.microsoft.com/office/drawing/2014/main" id="{C9BC5CFF-C7F4-0643-B51C-A4A2732DF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6326987"/>
            <a:ext cx="530832" cy="353888"/>
          </a:xfrm>
          <a:prstGeom prst="rect">
            <a:avLst/>
          </a:prstGeom>
        </p:spPr>
      </p:pic>
      <p:graphicFrame>
        <p:nvGraphicFramePr>
          <p:cNvPr id="14" name="Table 13">
            <a:extLst>
              <a:ext uri="{FF2B5EF4-FFF2-40B4-BE49-F238E27FC236}">
                <a16:creationId xmlns:a16="http://schemas.microsoft.com/office/drawing/2014/main" id="{825BC0DF-9E90-8143-A12B-BB26C5AAC5C1}"/>
              </a:ext>
            </a:extLst>
          </p:cNvPr>
          <p:cNvGraphicFramePr>
            <a:graphicFrameLocks noGrp="1"/>
          </p:cNvGraphicFramePr>
          <p:nvPr>
            <p:extLst>
              <p:ext uri="{D42A27DB-BD31-4B8C-83A1-F6EECF244321}">
                <p14:modId xmlns:p14="http://schemas.microsoft.com/office/powerpoint/2010/main" val="1298795347"/>
              </p:ext>
            </p:extLst>
          </p:nvPr>
        </p:nvGraphicFramePr>
        <p:xfrm>
          <a:off x="1343890" y="2242233"/>
          <a:ext cx="4599710" cy="2554605"/>
        </p:xfrm>
        <a:graphic>
          <a:graphicData uri="http://schemas.openxmlformats.org/drawingml/2006/table">
            <a:tbl>
              <a:tblPr>
                <a:tableStyleId>{D7AC3CCA-C797-4891-BE02-D94E43425B78}</a:tableStyleId>
              </a:tblPr>
              <a:tblGrid>
                <a:gridCol w="1424110">
                  <a:extLst>
                    <a:ext uri="{9D8B030D-6E8A-4147-A177-3AD203B41FA5}">
                      <a16:colId xmlns:a16="http://schemas.microsoft.com/office/drawing/2014/main" val="434797116"/>
                    </a:ext>
                  </a:extLst>
                </a:gridCol>
                <a:gridCol w="1424110">
                  <a:extLst>
                    <a:ext uri="{9D8B030D-6E8A-4147-A177-3AD203B41FA5}">
                      <a16:colId xmlns:a16="http://schemas.microsoft.com/office/drawing/2014/main" val="2728080576"/>
                    </a:ext>
                  </a:extLst>
                </a:gridCol>
                <a:gridCol w="1751490">
                  <a:extLst>
                    <a:ext uri="{9D8B030D-6E8A-4147-A177-3AD203B41FA5}">
                      <a16:colId xmlns:a16="http://schemas.microsoft.com/office/drawing/2014/main" val="4211645839"/>
                    </a:ext>
                  </a:extLst>
                </a:gridCol>
              </a:tblGrid>
              <a:tr h="203200">
                <a:tc>
                  <a:txBody>
                    <a:bodyPr/>
                    <a:lstStyle/>
                    <a:p>
                      <a:pPr algn="ctr" fontAlgn="ctr"/>
                      <a:r>
                        <a:rPr lang="en-GB" sz="1800" u="none" strike="noStrike" dirty="0">
                          <a:solidFill>
                            <a:schemeClr val="bg1"/>
                          </a:solidFill>
                          <a:effectLst/>
                        </a:rPr>
                        <a:t>WP-7</a:t>
                      </a:r>
                      <a:endParaRPr lang="en-GB" sz="18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n-GB" sz="1800" u="none" strike="noStrike" dirty="0">
                          <a:solidFill>
                            <a:schemeClr val="bg1"/>
                          </a:solidFill>
                          <a:effectLst/>
                        </a:rPr>
                        <a:t>Budget EUR</a:t>
                      </a:r>
                      <a:endParaRPr lang="en-GB" sz="18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en-GB" sz="1800" u="none" strike="noStrike" dirty="0">
                          <a:solidFill>
                            <a:schemeClr val="bg1"/>
                          </a:solidFill>
                          <a:effectLst/>
                        </a:rPr>
                        <a:t>Person-Months</a:t>
                      </a:r>
                      <a:endParaRPr lang="en-GB" sz="18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3774256777"/>
                  </a:ext>
                </a:extLst>
              </a:tr>
              <a:tr h="203200">
                <a:tc>
                  <a:txBody>
                    <a:bodyPr/>
                    <a:lstStyle/>
                    <a:p>
                      <a:pPr algn="l" fontAlgn="b"/>
                      <a:r>
                        <a:rPr lang="en-GB" sz="1800" u="none" strike="noStrike" dirty="0">
                          <a:effectLst/>
                        </a:rPr>
                        <a:t>ELI-DC</a:t>
                      </a:r>
                      <a:endParaRPr lang="en-GB"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dirty="0">
                          <a:effectLst/>
                        </a:rPr>
                        <a:t>438,750</a:t>
                      </a:r>
                      <a:endParaRPr lang="en-GB"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dirty="0">
                          <a:effectLst/>
                        </a:rPr>
                        <a:t>46</a:t>
                      </a:r>
                      <a:endParaRPr lang="en-GB" sz="18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444480167"/>
                  </a:ext>
                </a:extLst>
              </a:tr>
              <a:tr h="203200">
                <a:tc>
                  <a:txBody>
                    <a:bodyPr/>
                    <a:lstStyle/>
                    <a:p>
                      <a:pPr algn="l" fontAlgn="b"/>
                      <a:r>
                        <a:rPr lang="en-GB" sz="1800" u="none" strike="noStrike" dirty="0">
                          <a:effectLst/>
                        </a:rPr>
                        <a:t>ELI-ALPS</a:t>
                      </a:r>
                      <a:endParaRPr lang="en-GB"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a:effectLst/>
                        </a:rPr>
                        <a:t>269,639</a:t>
                      </a:r>
                      <a:endParaRPr lang="en-GB" sz="1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a:effectLst/>
                        </a:rPr>
                        <a:t>42</a:t>
                      </a:r>
                      <a:endParaRPr lang="en-GB" sz="18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525594802"/>
                  </a:ext>
                </a:extLst>
              </a:tr>
              <a:tr h="203200">
                <a:tc>
                  <a:txBody>
                    <a:bodyPr/>
                    <a:lstStyle/>
                    <a:p>
                      <a:pPr algn="l" fontAlgn="b"/>
                      <a:r>
                        <a:rPr lang="en-GB" sz="1800" u="none" strike="noStrike">
                          <a:effectLst/>
                        </a:rPr>
                        <a:t>ELI Beamlines</a:t>
                      </a:r>
                      <a:endParaRPr lang="en-GB" sz="1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dirty="0">
                          <a:effectLst/>
                        </a:rPr>
                        <a:t>92,463</a:t>
                      </a:r>
                      <a:endParaRPr lang="en-GB"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a:effectLst/>
                        </a:rPr>
                        <a:t>7</a:t>
                      </a:r>
                      <a:endParaRPr lang="en-GB" sz="18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5732377"/>
                  </a:ext>
                </a:extLst>
              </a:tr>
              <a:tr h="203200">
                <a:tc>
                  <a:txBody>
                    <a:bodyPr/>
                    <a:lstStyle/>
                    <a:p>
                      <a:pPr algn="l" fontAlgn="b"/>
                      <a:r>
                        <a:rPr lang="en-GB" sz="1800" u="none" strike="noStrike">
                          <a:effectLst/>
                        </a:rPr>
                        <a:t>ELI-NP</a:t>
                      </a:r>
                      <a:endParaRPr lang="en-GB" sz="1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dirty="0">
                          <a:effectLst/>
                        </a:rPr>
                        <a:t>271,750</a:t>
                      </a:r>
                      <a:endParaRPr lang="en-GB"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a:effectLst/>
                        </a:rPr>
                        <a:t>42</a:t>
                      </a:r>
                      <a:endParaRPr lang="en-GB" sz="18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691570583"/>
                  </a:ext>
                </a:extLst>
              </a:tr>
              <a:tr h="203200">
                <a:tc>
                  <a:txBody>
                    <a:bodyPr/>
                    <a:lstStyle/>
                    <a:p>
                      <a:pPr algn="l" fontAlgn="b"/>
                      <a:r>
                        <a:rPr lang="en-GB" sz="1800" u="none" strike="noStrike">
                          <a:effectLst/>
                        </a:rPr>
                        <a:t>CLPU</a:t>
                      </a:r>
                      <a:endParaRPr lang="en-GB" sz="1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dirty="0">
                          <a:effectLst/>
                        </a:rPr>
                        <a:t>299,031</a:t>
                      </a:r>
                      <a:endParaRPr lang="en-GB"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dirty="0">
                          <a:effectLst/>
                        </a:rPr>
                        <a:t>36</a:t>
                      </a:r>
                      <a:endParaRPr lang="en-GB" sz="18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092723434"/>
                  </a:ext>
                </a:extLst>
              </a:tr>
              <a:tr h="203200">
                <a:tc>
                  <a:txBody>
                    <a:bodyPr/>
                    <a:lstStyle/>
                    <a:p>
                      <a:pPr algn="l" fontAlgn="b"/>
                      <a:r>
                        <a:rPr lang="en-GB" sz="1800" u="none" strike="noStrike">
                          <a:effectLst/>
                        </a:rPr>
                        <a:t>IST</a:t>
                      </a:r>
                      <a:endParaRPr lang="en-GB" sz="1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dirty="0">
                          <a:effectLst/>
                        </a:rPr>
                        <a:t>199,271</a:t>
                      </a:r>
                      <a:endParaRPr lang="en-GB" sz="18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a:effectLst/>
                        </a:rPr>
                        <a:t>25</a:t>
                      </a:r>
                      <a:endParaRPr lang="en-GB" sz="18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713564665"/>
                  </a:ext>
                </a:extLst>
              </a:tr>
              <a:tr h="203200">
                <a:tc>
                  <a:txBody>
                    <a:bodyPr/>
                    <a:lstStyle/>
                    <a:p>
                      <a:pPr algn="l" fontAlgn="b"/>
                      <a:r>
                        <a:rPr lang="en-GB" sz="1800" u="none" strike="noStrike">
                          <a:effectLst/>
                        </a:rPr>
                        <a:t>FORTH</a:t>
                      </a:r>
                      <a:endParaRPr lang="en-GB" sz="1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a:effectLst/>
                        </a:rPr>
                        <a:t>127,813</a:t>
                      </a:r>
                      <a:endParaRPr lang="en-GB" sz="18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800" u="none" strike="noStrike" dirty="0">
                          <a:effectLst/>
                        </a:rPr>
                        <a:t>17</a:t>
                      </a:r>
                      <a:endParaRPr lang="en-GB" sz="18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711697609"/>
                  </a:ext>
                </a:extLst>
              </a:tr>
              <a:tr h="203200">
                <a:tc>
                  <a:txBody>
                    <a:bodyPr/>
                    <a:lstStyle/>
                    <a:p>
                      <a:pPr algn="l" fontAlgn="ctr"/>
                      <a:r>
                        <a:rPr lang="en-GB" sz="1800" u="none" strike="noStrike">
                          <a:solidFill>
                            <a:schemeClr val="bg1"/>
                          </a:solidFill>
                          <a:effectLst/>
                        </a:rPr>
                        <a:t>Total Costs</a:t>
                      </a:r>
                      <a:endParaRPr lang="en-GB" sz="1800" b="1" i="0" u="none" strike="noStrike">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r" fontAlgn="ctr"/>
                      <a:r>
                        <a:rPr lang="en-GB" sz="1800" u="none" strike="noStrike">
                          <a:solidFill>
                            <a:schemeClr val="bg1"/>
                          </a:solidFill>
                          <a:effectLst/>
                        </a:rPr>
                        <a:t>1,698,718</a:t>
                      </a:r>
                      <a:endParaRPr lang="en-GB" sz="1800" b="1" i="0" u="none" strike="noStrike">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r" fontAlgn="b"/>
                      <a:r>
                        <a:rPr lang="en-GB" sz="1800" u="none" strike="noStrike" dirty="0">
                          <a:solidFill>
                            <a:schemeClr val="bg1"/>
                          </a:solidFill>
                          <a:effectLst/>
                        </a:rPr>
                        <a:t>215</a:t>
                      </a:r>
                      <a:endParaRPr lang="en-GB" sz="1800" b="1" i="0" u="none" strike="noStrike" dirty="0">
                        <a:solidFill>
                          <a:schemeClr val="bg1"/>
                        </a:solidFill>
                        <a:effectLst/>
                        <a:latin typeface="Calibri" panose="020F0502020204030204" pitchFamily="34" charset="0"/>
                      </a:endParaRPr>
                    </a:p>
                  </a:txBody>
                  <a:tcPr marL="9525" marR="9525" marT="9525" marB="0" anchor="b">
                    <a:solidFill>
                      <a:schemeClr val="accent2"/>
                    </a:solidFill>
                  </a:tcPr>
                </a:tc>
                <a:extLst>
                  <a:ext uri="{0D108BD9-81ED-4DB2-BD59-A6C34878D82A}">
                    <a16:rowId xmlns:a16="http://schemas.microsoft.com/office/drawing/2014/main" val="3010355404"/>
                  </a:ext>
                </a:extLst>
              </a:tr>
            </a:tbl>
          </a:graphicData>
        </a:graphic>
      </p:graphicFrame>
      <p:graphicFrame>
        <p:nvGraphicFramePr>
          <p:cNvPr id="15" name="Table 14">
            <a:extLst>
              <a:ext uri="{FF2B5EF4-FFF2-40B4-BE49-F238E27FC236}">
                <a16:creationId xmlns:a16="http://schemas.microsoft.com/office/drawing/2014/main" id="{F2C49948-9D03-1345-BFD5-1715A7ECB37C}"/>
              </a:ext>
            </a:extLst>
          </p:cNvPr>
          <p:cNvGraphicFramePr>
            <a:graphicFrameLocks noGrp="1"/>
          </p:cNvGraphicFramePr>
          <p:nvPr>
            <p:extLst>
              <p:ext uri="{D42A27DB-BD31-4B8C-83A1-F6EECF244321}">
                <p14:modId xmlns:p14="http://schemas.microsoft.com/office/powerpoint/2010/main" val="2506564019"/>
              </p:ext>
            </p:extLst>
          </p:nvPr>
        </p:nvGraphicFramePr>
        <p:xfrm>
          <a:off x="7076209" y="2242233"/>
          <a:ext cx="4384964" cy="3122295"/>
        </p:xfrm>
        <a:graphic>
          <a:graphicData uri="http://schemas.openxmlformats.org/drawingml/2006/table">
            <a:tbl>
              <a:tblPr>
                <a:tableStyleId>{5C22544A-7EE6-4342-B048-85BDC9FD1C3A}</a:tableStyleId>
              </a:tblPr>
              <a:tblGrid>
                <a:gridCol w="2899837">
                  <a:extLst>
                    <a:ext uri="{9D8B030D-6E8A-4147-A177-3AD203B41FA5}">
                      <a16:colId xmlns:a16="http://schemas.microsoft.com/office/drawing/2014/main" val="3602138400"/>
                    </a:ext>
                  </a:extLst>
                </a:gridCol>
                <a:gridCol w="1485127">
                  <a:extLst>
                    <a:ext uri="{9D8B030D-6E8A-4147-A177-3AD203B41FA5}">
                      <a16:colId xmlns:a16="http://schemas.microsoft.com/office/drawing/2014/main" val="1760560555"/>
                    </a:ext>
                  </a:extLst>
                </a:gridCol>
              </a:tblGrid>
              <a:tr h="203200">
                <a:tc>
                  <a:txBody>
                    <a:bodyPr/>
                    <a:lstStyle/>
                    <a:p>
                      <a:pPr algn="ctr" fontAlgn="ctr"/>
                      <a:r>
                        <a:rPr lang="en-GB" sz="1800" b="0" u="none" strike="noStrike" dirty="0">
                          <a:solidFill>
                            <a:schemeClr val="bg1"/>
                          </a:solidFill>
                          <a:effectLst/>
                        </a:rPr>
                        <a:t>WP-7</a:t>
                      </a:r>
                      <a:endParaRPr lang="en-GB" sz="18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GB" sz="1800" b="0" u="none" strike="noStrike" dirty="0">
                          <a:solidFill>
                            <a:schemeClr val="bg1"/>
                          </a:solidFill>
                          <a:effectLst/>
                        </a:rPr>
                        <a:t>Budget EUR</a:t>
                      </a:r>
                      <a:endParaRPr lang="en-GB" sz="18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42669539"/>
                  </a:ext>
                </a:extLst>
              </a:tr>
              <a:tr h="203200">
                <a:tc>
                  <a:txBody>
                    <a:bodyPr/>
                    <a:lstStyle/>
                    <a:p>
                      <a:pPr algn="l" fontAlgn="ctr"/>
                      <a:r>
                        <a:rPr lang="en-GB" sz="1800" u="none" strike="noStrike" dirty="0">
                          <a:effectLst/>
                        </a:rPr>
                        <a:t>Person months</a:t>
                      </a:r>
                      <a:endParaRPr lang="en-GB"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u="none" strike="noStrike">
                          <a:effectLst/>
                        </a:rPr>
                        <a:t>215</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323139"/>
                  </a:ext>
                </a:extLst>
              </a:tr>
              <a:tr h="203200">
                <a:tc>
                  <a:txBody>
                    <a:bodyPr/>
                    <a:lstStyle/>
                    <a:p>
                      <a:pPr algn="l" fontAlgn="ctr"/>
                      <a:r>
                        <a:rPr lang="en-GB" sz="1800" u="none" strike="noStrike" dirty="0">
                          <a:effectLst/>
                        </a:rPr>
                        <a:t>Personnel Costs</a:t>
                      </a:r>
                      <a:endParaRPr lang="en-GB"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u="none" strike="noStrike">
                          <a:effectLst/>
                        </a:rPr>
                        <a:t>826,724</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1745349"/>
                  </a:ext>
                </a:extLst>
              </a:tr>
              <a:tr h="203200">
                <a:tc>
                  <a:txBody>
                    <a:bodyPr/>
                    <a:lstStyle/>
                    <a:p>
                      <a:pPr algn="l" fontAlgn="ctr"/>
                      <a:r>
                        <a:rPr lang="en-GB" sz="1800" u="none" strike="noStrike">
                          <a:effectLst/>
                        </a:rPr>
                        <a:t>Subcontracting</a:t>
                      </a:r>
                      <a:endParaRPr lang="en-GB"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GB" sz="1800" u="none" strike="noStrike">
                          <a:effectLst/>
                        </a:rPr>
                        <a:t>0</a:t>
                      </a:r>
                      <a:endParaRPr lang="en-GB"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5215419"/>
                  </a:ext>
                </a:extLst>
              </a:tr>
              <a:tr h="203200">
                <a:tc>
                  <a:txBody>
                    <a:bodyPr/>
                    <a:lstStyle/>
                    <a:p>
                      <a:pPr algn="l" fontAlgn="ctr"/>
                      <a:r>
                        <a:rPr lang="en-GB" sz="1800" i="1" u="none" strike="noStrike">
                          <a:effectLst/>
                        </a:rPr>
                        <a:t>Travel</a:t>
                      </a:r>
                      <a:endParaRPr lang="en-GB" sz="1800" b="0" i="1" u="none" strike="noStrike">
                        <a:solidFill>
                          <a:srgbClr val="80808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u="none" strike="noStrike">
                          <a:effectLst/>
                        </a:rPr>
                        <a:t>102,250</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7864"/>
                  </a:ext>
                </a:extLst>
              </a:tr>
              <a:tr h="203200">
                <a:tc>
                  <a:txBody>
                    <a:bodyPr/>
                    <a:lstStyle/>
                    <a:p>
                      <a:pPr algn="l" fontAlgn="ctr"/>
                      <a:r>
                        <a:rPr lang="en-GB" sz="1800" i="1" u="none" strike="noStrike" dirty="0">
                          <a:effectLst/>
                        </a:rPr>
                        <a:t>Equipment</a:t>
                      </a:r>
                      <a:endParaRPr lang="en-GB" sz="1800" b="0" i="1" u="none" strike="noStrike" dirty="0">
                        <a:solidFill>
                          <a:srgbClr val="80808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u="none" strike="noStrike">
                          <a:effectLst/>
                        </a:rPr>
                        <a:t>10,000</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937564"/>
                  </a:ext>
                </a:extLst>
              </a:tr>
              <a:tr h="203200">
                <a:tc>
                  <a:txBody>
                    <a:bodyPr/>
                    <a:lstStyle/>
                    <a:p>
                      <a:pPr algn="l" fontAlgn="ctr"/>
                      <a:r>
                        <a:rPr lang="en-GB" sz="1800" i="1" u="none" strike="noStrike" dirty="0">
                          <a:effectLst/>
                        </a:rPr>
                        <a:t>Other goods and services</a:t>
                      </a:r>
                      <a:endParaRPr lang="en-GB" sz="1800" b="0" i="1" u="none" strike="noStrike" dirty="0">
                        <a:solidFill>
                          <a:srgbClr val="80808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u="none" strike="noStrike">
                          <a:effectLst/>
                        </a:rPr>
                        <a:t>420,000</a:t>
                      </a:r>
                      <a:endParaRPr lang="en-GB"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553396"/>
                  </a:ext>
                </a:extLst>
              </a:tr>
              <a:tr h="203200">
                <a:tc>
                  <a:txBody>
                    <a:bodyPr/>
                    <a:lstStyle/>
                    <a:p>
                      <a:pPr algn="l" fontAlgn="ctr"/>
                      <a:r>
                        <a:rPr lang="en-GB" sz="1800" u="none" strike="noStrike">
                          <a:effectLst/>
                        </a:rPr>
                        <a:t>Total Other Direct Costs</a:t>
                      </a:r>
                      <a:endParaRPr lang="en-GB"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GB" sz="1800" u="none" strike="noStrike" dirty="0">
                          <a:effectLst/>
                        </a:rPr>
                        <a:t>532,250</a:t>
                      </a:r>
                      <a:endParaRPr lang="en-GB"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855329"/>
                  </a:ext>
                </a:extLst>
              </a:tr>
              <a:tr h="203200">
                <a:tc>
                  <a:txBody>
                    <a:bodyPr/>
                    <a:lstStyle/>
                    <a:p>
                      <a:pPr algn="l" fontAlgn="ctr"/>
                      <a:r>
                        <a:rPr lang="en-GB" sz="1800" u="none" strike="noStrike" dirty="0">
                          <a:effectLst/>
                        </a:rPr>
                        <a:t>Total Direct Costs</a:t>
                      </a:r>
                      <a:endParaRPr lang="en-GB"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GB" sz="1800" u="none" strike="noStrike" dirty="0">
                          <a:effectLst/>
                        </a:rPr>
                        <a:t>1,358,974</a:t>
                      </a:r>
                      <a:endParaRPr lang="en-GB"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0291782"/>
                  </a:ext>
                </a:extLst>
              </a:tr>
              <a:tr h="203200">
                <a:tc>
                  <a:txBody>
                    <a:bodyPr/>
                    <a:lstStyle/>
                    <a:p>
                      <a:pPr algn="l" fontAlgn="ctr"/>
                      <a:r>
                        <a:rPr lang="en-GB" sz="1800" u="none" strike="noStrike">
                          <a:effectLst/>
                        </a:rPr>
                        <a:t>Indirect Costs</a:t>
                      </a:r>
                      <a:endParaRPr lang="en-GB"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GB" sz="1800" u="none" strike="noStrike" dirty="0">
                          <a:effectLst/>
                        </a:rPr>
                        <a:t>339,744</a:t>
                      </a:r>
                      <a:endParaRPr lang="en-GB"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696983"/>
                  </a:ext>
                </a:extLst>
              </a:tr>
              <a:tr h="203200">
                <a:tc>
                  <a:txBody>
                    <a:bodyPr/>
                    <a:lstStyle/>
                    <a:p>
                      <a:pPr algn="l" fontAlgn="ctr"/>
                      <a:r>
                        <a:rPr lang="en-GB" sz="1800" u="none" strike="noStrike" dirty="0">
                          <a:solidFill>
                            <a:schemeClr val="bg1"/>
                          </a:solidFill>
                          <a:effectLst/>
                        </a:rPr>
                        <a:t>Total Costs</a:t>
                      </a:r>
                      <a:endParaRPr lang="en-GB"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ctr"/>
                      <a:r>
                        <a:rPr lang="en-GB" sz="1800" u="none" strike="noStrike" dirty="0">
                          <a:solidFill>
                            <a:schemeClr val="bg1"/>
                          </a:solidFill>
                          <a:effectLst/>
                        </a:rPr>
                        <a:t>1,698,718</a:t>
                      </a:r>
                      <a:endParaRPr lang="en-GB"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169139698"/>
                  </a:ext>
                </a:extLst>
              </a:tr>
            </a:tbl>
          </a:graphicData>
        </a:graphic>
      </p:graphicFrame>
    </p:spTree>
    <p:extLst>
      <p:ext uri="{BB962C8B-B14F-4D97-AF65-F5344CB8AC3E}">
        <p14:creationId xmlns:p14="http://schemas.microsoft.com/office/powerpoint/2010/main" val="88467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3E94-E332-784D-A003-90441B679D53}"/>
              </a:ext>
            </a:extLst>
          </p:cNvPr>
          <p:cNvSpPr>
            <a:spLocks noGrp="1"/>
          </p:cNvSpPr>
          <p:nvPr>
            <p:ph type="title"/>
          </p:nvPr>
        </p:nvSpPr>
        <p:spPr/>
        <p:txBody>
          <a:bodyPr/>
          <a:lstStyle/>
          <a:p>
            <a:r>
              <a:rPr lang="en-US" b="1" dirty="0"/>
              <a:t>Next Steps</a:t>
            </a:r>
          </a:p>
        </p:txBody>
      </p:sp>
      <p:sp>
        <p:nvSpPr>
          <p:cNvPr id="3" name="Content Placeholder 2">
            <a:extLst>
              <a:ext uri="{FF2B5EF4-FFF2-40B4-BE49-F238E27FC236}">
                <a16:creationId xmlns:a16="http://schemas.microsoft.com/office/drawing/2014/main" id="{510F28DB-0CA9-3A4A-B00A-12C316F754E1}"/>
              </a:ext>
            </a:extLst>
          </p:cNvPr>
          <p:cNvSpPr>
            <a:spLocks noGrp="1"/>
          </p:cNvSpPr>
          <p:nvPr>
            <p:ph idx="1"/>
          </p:nvPr>
        </p:nvSpPr>
        <p:spPr>
          <a:xfrm>
            <a:off x="2260600" y="1690688"/>
            <a:ext cx="9093200" cy="1298575"/>
          </a:xfrm>
        </p:spPr>
        <p:txBody>
          <a:bodyPr/>
          <a:lstStyle/>
          <a:p>
            <a:r>
              <a:rPr lang="en-US" dirty="0"/>
              <a:t>The Initial Work Package Meeting will take place in January</a:t>
            </a:r>
          </a:p>
          <a:p>
            <a:r>
              <a:rPr lang="en-US" dirty="0"/>
              <a:t>First deliverables are already in progress</a:t>
            </a:r>
          </a:p>
        </p:txBody>
      </p:sp>
      <p:sp>
        <p:nvSpPr>
          <p:cNvPr id="4" name="Footer Placeholder 5">
            <a:extLst>
              <a:ext uri="{FF2B5EF4-FFF2-40B4-BE49-F238E27FC236}">
                <a16:creationId xmlns:a16="http://schemas.microsoft.com/office/drawing/2014/main" id="{F6B281A3-600B-C846-9F87-D34759B6C74A}"/>
              </a:ext>
            </a:extLst>
          </p:cNvPr>
          <p:cNvSpPr>
            <a:spLocks noGrp="1"/>
          </p:cNvSpPr>
          <p:nvPr/>
        </p:nvSpPr>
        <p:spPr bwMode="gray">
          <a:xfrm>
            <a:off x="7473695" y="6387287"/>
            <a:ext cx="3845618" cy="293588"/>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900" b="0" dirty="0">
                <a:solidFill>
                  <a:schemeClr val="tx1"/>
                </a:solidFill>
              </a:rPr>
              <a:t>IMPULSE has received funding from the European Union's Horizon 2020 Research and Innovation Programme under grant agreement No 871161</a:t>
            </a:r>
          </a:p>
        </p:txBody>
      </p:sp>
      <p:pic>
        <p:nvPicPr>
          <p:cNvPr id="5" name="Picture 4">
            <a:extLst>
              <a:ext uri="{FF2B5EF4-FFF2-40B4-BE49-F238E27FC236}">
                <a16:creationId xmlns:a16="http://schemas.microsoft.com/office/drawing/2014/main" id="{8B939125-5E36-A745-BE92-CAC645F17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6326987"/>
            <a:ext cx="530832" cy="353888"/>
          </a:xfrm>
          <a:prstGeom prst="rect">
            <a:avLst/>
          </a:prstGeom>
        </p:spPr>
      </p:pic>
      <p:grpSp>
        <p:nvGrpSpPr>
          <p:cNvPr id="6" name="Group 5">
            <a:extLst>
              <a:ext uri="{FF2B5EF4-FFF2-40B4-BE49-F238E27FC236}">
                <a16:creationId xmlns:a16="http://schemas.microsoft.com/office/drawing/2014/main" id="{4431F6CB-211D-4548-A9DC-32351B34B4CF}"/>
              </a:ext>
            </a:extLst>
          </p:cNvPr>
          <p:cNvGrpSpPr/>
          <p:nvPr/>
        </p:nvGrpSpPr>
        <p:grpSpPr>
          <a:xfrm>
            <a:off x="353568" y="0"/>
            <a:ext cx="1292352" cy="1280160"/>
            <a:chOff x="379562" y="-17252"/>
            <a:chExt cx="1708030" cy="1690688"/>
          </a:xfrm>
        </p:grpSpPr>
        <p:sp>
          <p:nvSpPr>
            <p:cNvPr id="7" name="Rectangle 6">
              <a:extLst>
                <a:ext uri="{FF2B5EF4-FFF2-40B4-BE49-F238E27FC236}">
                  <a16:creationId xmlns:a16="http://schemas.microsoft.com/office/drawing/2014/main" id="{6D7C4533-07D7-9B42-B31A-20DC81EC5411}"/>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8" name="Picture 7" descr="A picture containing text, clipart, gear&#10;&#10;Description automatically generated">
              <a:extLst>
                <a:ext uri="{FF2B5EF4-FFF2-40B4-BE49-F238E27FC236}">
                  <a16:creationId xmlns:a16="http://schemas.microsoft.com/office/drawing/2014/main" id="{02A3A6FD-C617-F040-A55A-C7D7653E6356}"/>
                </a:ext>
              </a:extLst>
            </p:cNvPr>
            <p:cNvPicPr>
              <a:picLocks noChangeAspect="1"/>
            </p:cNvPicPr>
            <p:nvPr/>
          </p:nvPicPr>
          <p:blipFill>
            <a:blip r:embed="rId4"/>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C3C2F207-911F-6C41-9A10-520344B8A310}"/>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Tree>
    <p:extLst>
      <p:ext uri="{BB962C8B-B14F-4D97-AF65-F5344CB8AC3E}">
        <p14:creationId xmlns:p14="http://schemas.microsoft.com/office/powerpoint/2010/main" val="425252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D8694-FBDB-2B4D-A1AE-23C58E75AC3A}"/>
              </a:ext>
            </a:extLst>
          </p:cNvPr>
          <p:cNvSpPr>
            <a:spLocks noGrp="1"/>
          </p:cNvSpPr>
          <p:nvPr>
            <p:ph idx="1"/>
          </p:nvPr>
        </p:nvSpPr>
        <p:spPr>
          <a:xfrm>
            <a:off x="6155817" y="1100949"/>
            <a:ext cx="5864986" cy="533401"/>
          </a:xfrm>
        </p:spPr>
        <p:txBody>
          <a:bodyPr>
            <a:noAutofit/>
          </a:bodyPr>
          <a:lstStyle/>
          <a:p>
            <a:pPr marL="0" indent="0">
              <a:buNone/>
            </a:pPr>
            <a:r>
              <a:rPr lang="en-GB" sz="2400" dirty="0"/>
              <a:t>Promoting ELI Membership &amp; Communication</a:t>
            </a:r>
            <a:endParaRPr lang="en-CZ" sz="2400" dirty="0"/>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pic>
        <p:nvPicPr>
          <p:cNvPr id="47" name="Picture 46" descr="Diagram, schematic&#10;&#10;Description automatically generated">
            <a:extLst>
              <a:ext uri="{FF2B5EF4-FFF2-40B4-BE49-F238E27FC236}">
                <a16:creationId xmlns:a16="http://schemas.microsoft.com/office/drawing/2014/main" id="{F7B7F36A-E6C1-A849-99ED-A328A9E48761}"/>
              </a:ext>
            </a:extLst>
          </p:cNvPr>
          <p:cNvPicPr>
            <a:picLocks noChangeAspect="1"/>
          </p:cNvPicPr>
          <p:nvPr/>
        </p:nvPicPr>
        <p:blipFill>
          <a:blip r:embed="rId3"/>
          <a:stretch>
            <a:fillRect/>
          </a:stretch>
        </p:blipFill>
        <p:spPr>
          <a:xfrm>
            <a:off x="1321987" y="1744439"/>
            <a:ext cx="3768393" cy="3800007"/>
          </a:xfrm>
          <a:prstGeom prst="rect">
            <a:avLst/>
          </a:prstGeom>
        </p:spPr>
      </p:pic>
      <p:sp>
        <p:nvSpPr>
          <p:cNvPr id="50" name="Shape 752">
            <a:extLst>
              <a:ext uri="{FF2B5EF4-FFF2-40B4-BE49-F238E27FC236}">
                <a16:creationId xmlns:a16="http://schemas.microsoft.com/office/drawing/2014/main" id="{4B9CAFBD-BC9A-E048-9879-70CB4A86A7D2}"/>
              </a:ext>
            </a:extLst>
          </p:cNvPr>
          <p:cNvSpPr>
            <a:spLocks noChangeAspect="1"/>
          </p:cNvSpPr>
          <p:nvPr/>
        </p:nvSpPr>
        <p:spPr>
          <a:xfrm>
            <a:off x="4856813" y="330368"/>
            <a:ext cx="1494175" cy="6328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3676" y="2657"/>
                  <a:pt x="21600" y="6619"/>
                  <a:pt x="21600" y="10800"/>
                </a:cubicBezTo>
                <a:cubicBezTo>
                  <a:pt x="21600" y="14981"/>
                  <a:pt x="13676" y="18943"/>
                  <a:pt x="0" y="21600"/>
                </a:cubicBezTo>
              </a:path>
            </a:pathLst>
          </a:custGeom>
          <a:ln w="12700">
            <a:solidFill>
              <a:srgbClr val="53585F"/>
            </a:solidFill>
            <a:miter lim="400000"/>
            <a:headEnd type="oval"/>
            <a:tailEnd type="oval"/>
          </a:ln>
        </p:spPr>
        <p:txBody>
          <a:bodyPr lIns="50800" tIns="50800" rIns="50800" bIns="50800" anchor="ctr"/>
          <a:lstStyle/>
          <a:p>
            <a:pPr>
              <a:defRPr sz="3200"/>
            </a:pPr>
            <a:endParaRPr/>
          </a:p>
        </p:txBody>
      </p:sp>
      <p:sp>
        <p:nvSpPr>
          <p:cNvPr id="51" name="Shape 766">
            <a:extLst>
              <a:ext uri="{FF2B5EF4-FFF2-40B4-BE49-F238E27FC236}">
                <a16:creationId xmlns:a16="http://schemas.microsoft.com/office/drawing/2014/main" id="{C9830598-80C8-6541-8623-5A5FEE3DF434}"/>
              </a:ext>
            </a:extLst>
          </p:cNvPr>
          <p:cNvSpPr>
            <a:spLocks noChangeAspect="1"/>
          </p:cNvSpPr>
          <p:nvPr/>
        </p:nvSpPr>
        <p:spPr>
          <a:xfrm>
            <a:off x="5431973" y="1046853"/>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1</a:t>
            </a:r>
            <a:endParaRPr sz="2600" b="1" dirty="0">
              <a:latin typeface="Calibri" panose="020F0502020204030204" pitchFamily="34" charset="0"/>
              <a:cs typeface="Calibri" panose="020F0502020204030204" pitchFamily="34" charset="0"/>
            </a:endParaRPr>
          </a:p>
        </p:txBody>
      </p:sp>
      <p:sp>
        <p:nvSpPr>
          <p:cNvPr id="55" name="Shape 766">
            <a:extLst>
              <a:ext uri="{FF2B5EF4-FFF2-40B4-BE49-F238E27FC236}">
                <a16:creationId xmlns:a16="http://schemas.microsoft.com/office/drawing/2014/main" id="{AE2EB1C9-E991-F94C-9B26-F4AA471D8E10}"/>
              </a:ext>
            </a:extLst>
          </p:cNvPr>
          <p:cNvSpPr>
            <a:spLocks noChangeAspect="1"/>
          </p:cNvSpPr>
          <p:nvPr/>
        </p:nvSpPr>
        <p:spPr>
          <a:xfrm>
            <a:off x="5829299" y="1858479"/>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400" b="1" dirty="0">
                <a:latin typeface="Calibri" panose="020F0502020204030204" pitchFamily="34" charset="0"/>
                <a:cs typeface="Calibri" panose="020F0502020204030204" pitchFamily="34" charset="0"/>
              </a:rPr>
              <a:t>2</a:t>
            </a:r>
            <a:endParaRPr sz="2400" b="1" dirty="0">
              <a:latin typeface="Calibri" panose="020F0502020204030204" pitchFamily="34" charset="0"/>
              <a:cs typeface="Calibri" panose="020F0502020204030204" pitchFamily="34" charset="0"/>
            </a:endParaRPr>
          </a:p>
        </p:txBody>
      </p:sp>
      <p:sp>
        <p:nvSpPr>
          <p:cNvPr id="56" name="Content Placeholder 2">
            <a:extLst>
              <a:ext uri="{FF2B5EF4-FFF2-40B4-BE49-F238E27FC236}">
                <a16:creationId xmlns:a16="http://schemas.microsoft.com/office/drawing/2014/main" id="{AA2BEE08-5CC6-314C-834B-1361076C801A}"/>
              </a:ext>
            </a:extLst>
          </p:cNvPr>
          <p:cNvSpPr txBox="1">
            <a:spLocks/>
          </p:cNvSpPr>
          <p:nvPr/>
        </p:nvSpPr>
        <p:spPr>
          <a:xfrm>
            <a:off x="6452558" y="1910073"/>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Z" sz="2400" dirty="0"/>
          </a:p>
        </p:txBody>
      </p:sp>
      <p:sp>
        <p:nvSpPr>
          <p:cNvPr id="57" name="Content Placeholder 2">
            <a:extLst>
              <a:ext uri="{FF2B5EF4-FFF2-40B4-BE49-F238E27FC236}">
                <a16:creationId xmlns:a16="http://schemas.microsoft.com/office/drawing/2014/main" id="{F6DE3251-9F35-9845-9FFA-46BDEC168857}"/>
              </a:ext>
            </a:extLst>
          </p:cNvPr>
          <p:cNvSpPr txBox="1">
            <a:spLocks/>
          </p:cNvSpPr>
          <p:nvPr/>
        </p:nvSpPr>
        <p:spPr>
          <a:xfrm>
            <a:off x="6772342" y="2795235"/>
            <a:ext cx="4252325" cy="49364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Z" sz="2400" dirty="0"/>
          </a:p>
        </p:txBody>
      </p:sp>
      <p:sp>
        <p:nvSpPr>
          <p:cNvPr id="58" name="Shape 766">
            <a:extLst>
              <a:ext uri="{FF2B5EF4-FFF2-40B4-BE49-F238E27FC236}">
                <a16:creationId xmlns:a16="http://schemas.microsoft.com/office/drawing/2014/main" id="{FA379C51-40E5-0E4C-8F1C-420F2AE38BA3}"/>
              </a:ext>
            </a:extLst>
          </p:cNvPr>
          <p:cNvSpPr>
            <a:spLocks noChangeAspect="1"/>
          </p:cNvSpPr>
          <p:nvPr/>
        </p:nvSpPr>
        <p:spPr>
          <a:xfrm>
            <a:off x="5988411" y="2746020"/>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400" b="1" dirty="0">
                <a:latin typeface="Calibri" panose="020F0502020204030204" pitchFamily="34" charset="0"/>
                <a:cs typeface="Calibri" panose="020F0502020204030204" pitchFamily="34" charset="0"/>
              </a:rPr>
              <a:t>3</a:t>
            </a:r>
            <a:endParaRPr sz="2400" b="1" dirty="0">
              <a:latin typeface="Calibri" panose="020F0502020204030204" pitchFamily="34" charset="0"/>
              <a:cs typeface="Calibri" panose="020F0502020204030204" pitchFamily="34" charset="0"/>
            </a:endParaRPr>
          </a:p>
        </p:txBody>
      </p:sp>
      <p:sp>
        <p:nvSpPr>
          <p:cNvPr id="59" name="Shape 766">
            <a:extLst>
              <a:ext uri="{FF2B5EF4-FFF2-40B4-BE49-F238E27FC236}">
                <a16:creationId xmlns:a16="http://schemas.microsoft.com/office/drawing/2014/main" id="{57DCF28D-952A-B34F-BD92-944D4DECF0C6}"/>
              </a:ext>
            </a:extLst>
          </p:cNvPr>
          <p:cNvSpPr>
            <a:spLocks noChangeAspect="1"/>
          </p:cNvSpPr>
          <p:nvPr/>
        </p:nvSpPr>
        <p:spPr>
          <a:xfrm>
            <a:off x="6008030" y="3595201"/>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400" b="1" dirty="0">
                <a:latin typeface="Calibri" panose="020F0502020204030204" pitchFamily="34" charset="0"/>
                <a:cs typeface="Calibri" panose="020F0502020204030204" pitchFamily="34" charset="0"/>
              </a:rPr>
              <a:t>4</a:t>
            </a:r>
            <a:endParaRPr sz="2400" b="1" dirty="0">
              <a:latin typeface="Calibri" panose="020F0502020204030204" pitchFamily="34" charset="0"/>
              <a:cs typeface="Calibri" panose="020F0502020204030204" pitchFamily="34" charset="0"/>
            </a:endParaRPr>
          </a:p>
        </p:txBody>
      </p:sp>
      <p:sp>
        <p:nvSpPr>
          <p:cNvPr id="60" name="Shape 766">
            <a:extLst>
              <a:ext uri="{FF2B5EF4-FFF2-40B4-BE49-F238E27FC236}">
                <a16:creationId xmlns:a16="http://schemas.microsoft.com/office/drawing/2014/main" id="{3B507F5A-84D9-594D-9E79-8FEE21E4BFE7}"/>
              </a:ext>
            </a:extLst>
          </p:cNvPr>
          <p:cNvSpPr>
            <a:spLocks noChangeAspect="1"/>
          </p:cNvSpPr>
          <p:nvPr/>
        </p:nvSpPr>
        <p:spPr>
          <a:xfrm>
            <a:off x="5889117" y="4444382"/>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5</a:t>
            </a:r>
            <a:endParaRPr sz="2600" b="1" dirty="0">
              <a:latin typeface="Calibri" panose="020F0502020204030204" pitchFamily="34" charset="0"/>
              <a:cs typeface="Calibri" panose="020F0502020204030204" pitchFamily="34" charset="0"/>
            </a:endParaRPr>
          </a:p>
        </p:txBody>
      </p:sp>
      <p:sp>
        <p:nvSpPr>
          <p:cNvPr id="61" name="Shape 766">
            <a:extLst>
              <a:ext uri="{FF2B5EF4-FFF2-40B4-BE49-F238E27FC236}">
                <a16:creationId xmlns:a16="http://schemas.microsoft.com/office/drawing/2014/main" id="{F50B38AC-4A9F-624A-8984-57EE5A91064B}"/>
              </a:ext>
            </a:extLst>
          </p:cNvPr>
          <p:cNvSpPr>
            <a:spLocks noChangeAspect="1"/>
          </p:cNvSpPr>
          <p:nvPr/>
        </p:nvSpPr>
        <p:spPr>
          <a:xfrm>
            <a:off x="5474629" y="5277746"/>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6</a:t>
            </a:r>
            <a:endParaRPr sz="2600" b="1" dirty="0">
              <a:latin typeface="Calibri" panose="020F0502020204030204" pitchFamily="34" charset="0"/>
              <a:cs typeface="Calibri" panose="020F0502020204030204" pitchFamily="34" charset="0"/>
            </a:endParaRPr>
          </a:p>
        </p:txBody>
      </p:sp>
      <p:sp>
        <p:nvSpPr>
          <p:cNvPr id="62" name="Content Placeholder 2">
            <a:extLst>
              <a:ext uri="{FF2B5EF4-FFF2-40B4-BE49-F238E27FC236}">
                <a16:creationId xmlns:a16="http://schemas.microsoft.com/office/drawing/2014/main" id="{3D6EC1FA-B43A-4447-867E-E3DA26488828}"/>
              </a:ext>
            </a:extLst>
          </p:cNvPr>
          <p:cNvSpPr txBox="1">
            <a:spLocks/>
          </p:cNvSpPr>
          <p:nvPr/>
        </p:nvSpPr>
        <p:spPr>
          <a:xfrm>
            <a:off x="6692636" y="3643715"/>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Z" sz="2400" dirty="0"/>
          </a:p>
        </p:txBody>
      </p:sp>
      <p:sp>
        <p:nvSpPr>
          <p:cNvPr id="63" name="Content Placeholder 2">
            <a:extLst>
              <a:ext uri="{FF2B5EF4-FFF2-40B4-BE49-F238E27FC236}">
                <a16:creationId xmlns:a16="http://schemas.microsoft.com/office/drawing/2014/main" id="{FE957AF4-FBF0-2F48-84C8-464B11EEBDA5}"/>
              </a:ext>
            </a:extLst>
          </p:cNvPr>
          <p:cNvSpPr txBox="1">
            <a:spLocks/>
          </p:cNvSpPr>
          <p:nvPr/>
        </p:nvSpPr>
        <p:spPr>
          <a:xfrm>
            <a:off x="6566484" y="4473015"/>
            <a:ext cx="4417455" cy="49364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Z" dirty="0"/>
          </a:p>
        </p:txBody>
      </p:sp>
      <p:sp>
        <p:nvSpPr>
          <p:cNvPr id="64" name="Content Placeholder 2">
            <a:extLst>
              <a:ext uri="{FF2B5EF4-FFF2-40B4-BE49-F238E27FC236}">
                <a16:creationId xmlns:a16="http://schemas.microsoft.com/office/drawing/2014/main" id="{54EE37F2-B986-844E-BDAF-AED42E88317E}"/>
              </a:ext>
            </a:extLst>
          </p:cNvPr>
          <p:cNvSpPr txBox="1">
            <a:spLocks/>
          </p:cNvSpPr>
          <p:nvPr/>
        </p:nvSpPr>
        <p:spPr>
          <a:xfrm>
            <a:off x="6183972" y="5331923"/>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Z" dirty="0"/>
          </a:p>
        </p:txBody>
      </p:sp>
      <p:sp>
        <p:nvSpPr>
          <p:cNvPr id="20" name="Footer Placeholder 5">
            <a:extLst>
              <a:ext uri="{FF2B5EF4-FFF2-40B4-BE49-F238E27FC236}">
                <a16:creationId xmlns:a16="http://schemas.microsoft.com/office/drawing/2014/main" id="{FF54ACC9-B220-2147-B491-8FB6BB785AF5}"/>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tx1"/>
                </a:solidFill>
              </a:rPr>
              <a:t>IMPULSE has received funding from the European Union's Horizon 2020 Research and Innovation Programme under grant agreement No 871161</a:t>
            </a:r>
          </a:p>
        </p:txBody>
      </p:sp>
      <p:pic>
        <p:nvPicPr>
          <p:cNvPr id="21" name="Picture 20">
            <a:extLst>
              <a:ext uri="{FF2B5EF4-FFF2-40B4-BE49-F238E27FC236}">
                <a16:creationId xmlns:a16="http://schemas.microsoft.com/office/drawing/2014/main" id="{CBF2605D-71F9-3845-AC83-039FC765E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sp>
        <p:nvSpPr>
          <p:cNvPr id="22" name="Content Placeholder 2">
            <a:extLst>
              <a:ext uri="{FF2B5EF4-FFF2-40B4-BE49-F238E27FC236}">
                <a16:creationId xmlns:a16="http://schemas.microsoft.com/office/drawing/2014/main" id="{EC2E960A-E9CB-914C-9375-F4E1104B3608}"/>
              </a:ext>
            </a:extLst>
          </p:cNvPr>
          <p:cNvSpPr txBox="1">
            <a:spLocks/>
          </p:cNvSpPr>
          <p:nvPr/>
        </p:nvSpPr>
        <p:spPr>
          <a:xfrm>
            <a:off x="6521812" y="1884276"/>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Partners</a:t>
            </a:r>
          </a:p>
        </p:txBody>
      </p:sp>
      <p:sp>
        <p:nvSpPr>
          <p:cNvPr id="23" name="Content Placeholder 2">
            <a:extLst>
              <a:ext uri="{FF2B5EF4-FFF2-40B4-BE49-F238E27FC236}">
                <a16:creationId xmlns:a16="http://schemas.microsoft.com/office/drawing/2014/main" id="{292AAB72-8A8D-4743-AF09-CC21689EE974}"/>
              </a:ext>
            </a:extLst>
          </p:cNvPr>
          <p:cNvSpPr txBox="1">
            <a:spLocks/>
          </p:cNvSpPr>
          <p:nvPr/>
        </p:nvSpPr>
        <p:spPr>
          <a:xfrm>
            <a:off x="6649048" y="2781273"/>
            <a:ext cx="4252325" cy="49364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Tasks</a:t>
            </a:r>
            <a:endParaRPr lang="en-CZ" sz="2400" dirty="0"/>
          </a:p>
        </p:txBody>
      </p:sp>
      <p:sp>
        <p:nvSpPr>
          <p:cNvPr id="24" name="Content Placeholder 2">
            <a:extLst>
              <a:ext uri="{FF2B5EF4-FFF2-40B4-BE49-F238E27FC236}">
                <a16:creationId xmlns:a16="http://schemas.microsoft.com/office/drawing/2014/main" id="{6924A1C3-B566-2B41-9BA9-39AAA1F8D56C}"/>
              </a:ext>
            </a:extLst>
          </p:cNvPr>
          <p:cNvSpPr txBox="1">
            <a:spLocks/>
          </p:cNvSpPr>
          <p:nvPr/>
        </p:nvSpPr>
        <p:spPr>
          <a:xfrm>
            <a:off x="6754406" y="3604359"/>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Deliverables</a:t>
            </a:r>
            <a:endParaRPr lang="en-CZ" sz="2400" dirty="0"/>
          </a:p>
        </p:txBody>
      </p:sp>
      <p:sp>
        <p:nvSpPr>
          <p:cNvPr id="25" name="Content Placeholder 2">
            <a:extLst>
              <a:ext uri="{FF2B5EF4-FFF2-40B4-BE49-F238E27FC236}">
                <a16:creationId xmlns:a16="http://schemas.microsoft.com/office/drawing/2014/main" id="{434C4087-7BD3-F74B-8429-940C387200E8}"/>
              </a:ext>
            </a:extLst>
          </p:cNvPr>
          <p:cNvSpPr txBox="1">
            <a:spLocks/>
          </p:cNvSpPr>
          <p:nvPr/>
        </p:nvSpPr>
        <p:spPr>
          <a:xfrm>
            <a:off x="6689776" y="4512845"/>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Resources</a:t>
            </a:r>
            <a:endParaRPr lang="en-CZ" sz="2400" dirty="0"/>
          </a:p>
        </p:txBody>
      </p:sp>
      <p:sp>
        <p:nvSpPr>
          <p:cNvPr id="26" name="Content Placeholder 2">
            <a:extLst>
              <a:ext uri="{FF2B5EF4-FFF2-40B4-BE49-F238E27FC236}">
                <a16:creationId xmlns:a16="http://schemas.microsoft.com/office/drawing/2014/main" id="{D2632113-EC2C-6B4A-A9E4-0E2E186B4CE5}"/>
              </a:ext>
            </a:extLst>
          </p:cNvPr>
          <p:cNvSpPr txBox="1">
            <a:spLocks/>
          </p:cNvSpPr>
          <p:nvPr/>
        </p:nvSpPr>
        <p:spPr>
          <a:xfrm>
            <a:off x="6350988" y="5287887"/>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Next Steps</a:t>
            </a:r>
            <a:endParaRPr lang="en-CZ" sz="2400" dirty="0"/>
          </a:p>
        </p:txBody>
      </p:sp>
    </p:spTree>
    <p:extLst>
      <p:ext uri="{BB962C8B-B14F-4D97-AF65-F5344CB8AC3E}">
        <p14:creationId xmlns:p14="http://schemas.microsoft.com/office/powerpoint/2010/main" val="5193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8000"/>
                                        <p:tgtEl>
                                          <p:spTgt spid="50"/>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 calcmode="lin" valueType="num">
                                      <p:cBhvr>
                                        <p:cTn id="10" dur="1500" fill="hold"/>
                                        <p:tgtEl>
                                          <p:spTgt spid="51"/>
                                        </p:tgtEl>
                                        <p:attrNameLst>
                                          <p:attrName>ppt_w</p:attrName>
                                        </p:attrNameLst>
                                      </p:cBhvr>
                                      <p:tavLst>
                                        <p:tav tm="0">
                                          <p:val>
                                            <p:fltVal val="0"/>
                                          </p:val>
                                        </p:tav>
                                        <p:tav tm="100000">
                                          <p:val>
                                            <p:strVal val="#ppt_w"/>
                                          </p:val>
                                        </p:tav>
                                      </p:tavLst>
                                    </p:anim>
                                    <p:anim calcmode="lin" valueType="num">
                                      <p:cBhvr>
                                        <p:cTn id="11" dur="1500" fill="hold"/>
                                        <p:tgtEl>
                                          <p:spTgt spid="51"/>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1500" fill="hold"/>
                                        <p:tgtEl>
                                          <p:spTgt spid="55"/>
                                        </p:tgtEl>
                                        <p:attrNameLst>
                                          <p:attrName>ppt_w</p:attrName>
                                        </p:attrNameLst>
                                      </p:cBhvr>
                                      <p:tavLst>
                                        <p:tav tm="0">
                                          <p:val>
                                            <p:fltVal val="0"/>
                                          </p:val>
                                        </p:tav>
                                        <p:tav tm="100000">
                                          <p:val>
                                            <p:strVal val="#ppt_w"/>
                                          </p:val>
                                        </p:tav>
                                      </p:tavLst>
                                    </p:anim>
                                    <p:anim calcmode="lin" valueType="num">
                                      <p:cBhvr>
                                        <p:cTn id="15" dur="1500" fill="hold"/>
                                        <p:tgtEl>
                                          <p:spTgt spid="55"/>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p:cTn id="18" dur="1500" fill="hold"/>
                                        <p:tgtEl>
                                          <p:spTgt spid="58"/>
                                        </p:tgtEl>
                                        <p:attrNameLst>
                                          <p:attrName>ppt_w</p:attrName>
                                        </p:attrNameLst>
                                      </p:cBhvr>
                                      <p:tavLst>
                                        <p:tav tm="0">
                                          <p:val>
                                            <p:fltVal val="0"/>
                                          </p:val>
                                        </p:tav>
                                        <p:tav tm="100000">
                                          <p:val>
                                            <p:strVal val="#ppt_w"/>
                                          </p:val>
                                        </p:tav>
                                      </p:tavLst>
                                    </p:anim>
                                    <p:anim calcmode="lin" valueType="num">
                                      <p:cBhvr>
                                        <p:cTn id="19" dur="1500" fill="hold"/>
                                        <p:tgtEl>
                                          <p:spTgt spid="58"/>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1500" fill="hold"/>
                                        <p:tgtEl>
                                          <p:spTgt spid="59"/>
                                        </p:tgtEl>
                                        <p:attrNameLst>
                                          <p:attrName>ppt_w</p:attrName>
                                        </p:attrNameLst>
                                      </p:cBhvr>
                                      <p:tavLst>
                                        <p:tav tm="0">
                                          <p:val>
                                            <p:fltVal val="0"/>
                                          </p:val>
                                        </p:tav>
                                        <p:tav tm="100000">
                                          <p:val>
                                            <p:strVal val="#ppt_w"/>
                                          </p:val>
                                        </p:tav>
                                      </p:tavLst>
                                    </p:anim>
                                    <p:anim calcmode="lin" valueType="num">
                                      <p:cBhvr>
                                        <p:cTn id="23" dur="1500" fill="hold"/>
                                        <p:tgtEl>
                                          <p:spTgt spid="59"/>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1500" fill="hold"/>
                                        <p:tgtEl>
                                          <p:spTgt spid="60"/>
                                        </p:tgtEl>
                                        <p:attrNameLst>
                                          <p:attrName>ppt_w</p:attrName>
                                        </p:attrNameLst>
                                      </p:cBhvr>
                                      <p:tavLst>
                                        <p:tav tm="0">
                                          <p:val>
                                            <p:fltVal val="0"/>
                                          </p:val>
                                        </p:tav>
                                        <p:tav tm="100000">
                                          <p:val>
                                            <p:strVal val="#ppt_w"/>
                                          </p:val>
                                        </p:tav>
                                      </p:tavLst>
                                    </p:anim>
                                    <p:anim calcmode="lin" valueType="num">
                                      <p:cBhvr>
                                        <p:cTn id="27" dur="1500" fill="hold"/>
                                        <p:tgtEl>
                                          <p:spTgt spid="60"/>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1500" fill="hold"/>
                                        <p:tgtEl>
                                          <p:spTgt spid="61"/>
                                        </p:tgtEl>
                                        <p:attrNameLst>
                                          <p:attrName>ppt_w</p:attrName>
                                        </p:attrNameLst>
                                      </p:cBhvr>
                                      <p:tavLst>
                                        <p:tav tm="0">
                                          <p:val>
                                            <p:fltVal val="0"/>
                                          </p:val>
                                        </p:tav>
                                        <p:tav tm="100000">
                                          <p:val>
                                            <p:strVal val="#ppt_w"/>
                                          </p:val>
                                        </p:tav>
                                      </p:tavLst>
                                    </p:anim>
                                    <p:anim calcmode="lin" valueType="num">
                                      <p:cBhvr>
                                        <p:cTn id="31" dur="1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5" grpId="0" animBg="1"/>
      <p:bldP spid="58" grpId="0" animBg="1"/>
      <p:bldP spid="59"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1920042" y="215049"/>
            <a:ext cx="9791105" cy="1325563"/>
          </a:xfrm>
        </p:spPr>
        <p:txBody>
          <a:bodyPr>
            <a:normAutofit/>
          </a:bodyPr>
          <a:lstStyle/>
          <a:p>
            <a:r>
              <a:rPr lang="en-GB" sz="3600" b="1" dirty="0"/>
              <a:t>Promoting ELI Membership &amp; Communication</a:t>
            </a:r>
            <a:br>
              <a:rPr lang="en-CZ" sz="3600" b="1"/>
            </a:br>
            <a:endParaRPr lang="en-CZ" sz="3600" b="1" dirty="0">
              <a:solidFill>
                <a:schemeClr val="accent2"/>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sp>
        <p:nvSpPr>
          <p:cNvPr id="11" name="Footer Placeholder 5">
            <a:extLst>
              <a:ext uri="{FF2B5EF4-FFF2-40B4-BE49-F238E27FC236}">
                <a16:creationId xmlns:a16="http://schemas.microsoft.com/office/drawing/2014/main" id="{850E497A-87D0-1A42-87A6-14ECC9B4F3A9}"/>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tx1"/>
                </a:solidFill>
              </a:rPr>
              <a:t>IMPULSE has received funding from the European Union's Horizon 2020 Research and Innovation Programme under grant agreement No 871161</a:t>
            </a:r>
          </a:p>
        </p:txBody>
      </p:sp>
      <p:pic>
        <p:nvPicPr>
          <p:cNvPr id="12" name="Picture 11">
            <a:extLst>
              <a:ext uri="{FF2B5EF4-FFF2-40B4-BE49-F238E27FC236}">
                <a16:creationId xmlns:a16="http://schemas.microsoft.com/office/drawing/2014/main" id="{D3C8CE7E-883C-4640-B9CF-2E4014AC9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sp>
        <p:nvSpPr>
          <p:cNvPr id="3" name="Rectangle 2">
            <a:extLst>
              <a:ext uri="{FF2B5EF4-FFF2-40B4-BE49-F238E27FC236}">
                <a16:creationId xmlns:a16="http://schemas.microsoft.com/office/drawing/2014/main" id="{1BDCDEAB-D713-8D4C-B9A0-6D8704B5EFD2}"/>
              </a:ext>
            </a:extLst>
          </p:cNvPr>
          <p:cNvSpPr/>
          <p:nvPr/>
        </p:nvSpPr>
        <p:spPr>
          <a:xfrm>
            <a:off x="914400" y="2209785"/>
            <a:ext cx="10796747" cy="3785652"/>
          </a:xfrm>
          <a:prstGeom prst="rect">
            <a:avLst/>
          </a:prstGeom>
        </p:spPr>
        <p:txBody>
          <a:bodyPr wrap="square">
            <a:spAutoFit/>
          </a:bodyPr>
          <a:lstStyle/>
          <a:p>
            <a:pPr algn="just">
              <a:spcAft>
                <a:spcPts val="0"/>
              </a:spcAft>
            </a:pPr>
            <a:r>
              <a:rPr lang="en-GB" sz="2400" i="1" dirty="0">
                <a:highlight>
                  <a:srgbClr val="FFFFFF"/>
                </a:highlight>
                <a:latin typeface="Calibri" panose="020F0502020204030204" pitchFamily="34" charset="0"/>
                <a:ea typeface="Times New Roman" panose="02020603050405020304" pitchFamily="18" charset="0"/>
                <a:cs typeface="Calibri" panose="020F0502020204030204" pitchFamily="34" charset="0"/>
              </a:rPr>
              <a:t>“Much of the </a:t>
            </a:r>
            <a:r>
              <a:rPr lang="en-GB" sz="2400" b="1" i="1" dirty="0">
                <a:highlight>
                  <a:srgbClr val="FFFFFF"/>
                </a:highlight>
                <a:latin typeface="Calibri" panose="020F0502020204030204" pitchFamily="34" charset="0"/>
                <a:ea typeface="Times New Roman" panose="02020603050405020304" pitchFamily="18" charset="0"/>
                <a:cs typeface="Calibri" panose="020F0502020204030204" pitchFamily="34" charset="0"/>
              </a:rPr>
              <a:t>support for ELI was generated by the early success of </a:t>
            </a:r>
            <a:r>
              <a:rPr lang="en-GB" sz="2400" b="1" i="1" dirty="0" err="1">
                <a:highlight>
                  <a:srgbClr val="FFFFFF"/>
                </a:highlight>
                <a:latin typeface="Calibri" panose="020F0502020204030204" pitchFamily="34" charset="0"/>
                <a:ea typeface="Times New Roman" panose="02020603050405020304" pitchFamily="18" charset="0"/>
                <a:cs typeface="Calibri" panose="020F0502020204030204" pitchFamily="34" charset="0"/>
              </a:rPr>
              <a:t>Laserlab</a:t>
            </a:r>
            <a:r>
              <a:rPr lang="en-GB" sz="2400" i="1" dirty="0">
                <a:highlight>
                  <a:srgbClr val="FFFFFF"/>
                </a:highlight>
                <a:latin typeface="Calibri" panose="020F0502020204030204" pitchFamily="34" charset="0"/>
                <a:ea typeface="Times New Roman" panose="02020603050405020304" pitchFamily="18" charset="0"/>
                <a:cs typeface="Calibri" panose="020F0502020204030204" pitchFamily="34" charset="0"/>
              </a:rPr>
              <a:t>. Based on the success of those laboratories, many of whom are partners in this proposal, the expertise, knowledge and proofs-of-concept for ELI were </a:t>
            </a:r>
            <a:r>
              <a:rPr lang="en-GB" sz="2400" i="1" dirty="0">
                <a:latin typeface="Calibri" panose="020F0502020204030204" pitchFamily="34" charset="0"/>
                <a:ea typeface="Times New Roman" panose="02020603050405020304" pitchFamily="18" charset="0"/>
                <a:cs typeface="Calibri" panose="020F0502020204030204" pitchFamily="34" charset="0"/>
              </a:rPr>
              <a:t>developed</a:t>
            </a:r>
            <a:r>
              <a:rPr lang="en-GB" sz="2400" b="1" i="1" dirty="0">
                <a:latin typeface="Calibri" panose="020F0502020204030204" pitchFamily="34" charset="0"/>
                <a:ea typeface="Times New Roman" panose="02020603050405020304" pitchFamily="18" charset="0"/>
                <a:cs typeface="Calibri" panose="020F0502020204030204" pitchFamily="34" charset="0"/>
              </a:rPr>
              <a:t>. A community of users has grown up and significant investment has taken place</a:t>
            </a:r>
            <a:r>
              <a:rPr lang="en-GB" sz="2400" i="1" dirty="0">
                <a:latin typeface="Calibri" panose="020F0502020204030204" pitchFamily="34" charset="0"/>
                <a:ea typeface="Times New Roman" panose="02020603050405020304" pitchFamily="18" charset="0"/>
                <a:cs typeface="Calibri" panose="020F0502020204030204" pitchFamily="34" charset="0"/>
              </a:rPr>
              <a:t>, also supporting the development of European companies to build ELI and other PW-class facilities….</a:t>
            </a:r>
          </a:p>
          <a:p>
            <a:pPr algn="just">
              <a:spcAft>
                <a:spcPts val="0"/>
              </a:spcAft>
            </a:pPr>
            <a:endParaRPr lang="en-GB" sz="2400" i="1"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GB" sz="2400" b="1" i="1" dirty="0">
                <a:latin typeface="Calibri" panose="020F0502020204030204" pitchFamily="34" charset="0"/>
                <a:cs typeface="Calibri" panose="020F0502020204030204" pitchFamily="34" charset="0"/>
              </a:rPr>
              <a:t>Continued cooperation </a:t>
            </a:r>
            <a:r>
              <a:rPr lang="en-GB" sz="2400" i="1" dirty="0">
                <a:latin typeface="Calibri" panose="020F0502020204030204" pitchFamily="34" charset="0"/>
                <a:cs typeface="Calibri" panose="020F0502020204030204" pitchFamily="34" charset="0"/>
              </a:rPr>
              <a:t>in the community </a:t>
            </a:r>
            <a:r>
              <a:rPr lang="en-GB" sz="2400" b="1" i="1" dirty="0">
                <a:latin typeface="Calibri" panose="020F0502020204030204" pitchFamily="34" charset="0"/>
                <a:cs typeface="Calibri" panose="020F0502020204030204" pitchFamily="34" charset="0"/>
              </a:rPr>
              <a:t>is critical for Europe’s continued competitiveness and leadership in this field. </a:t>
            </a:r>
            <a:r>
              <a:rPr lang="en-GB" sz="2400" i="1" dirty="0">
                <a:latin typeface="Calibri" panose="020F0502020204030204" pitchFamily="34" charset="0"/>
                <a:cs typeface="Calibri" panose="020F0502020204030204" pitchFamily="34" charset="0"/>
              </a:rPr>
              <a:t>This work package will </a:t>
            </a:r>
            <a:r>
              <a:rPr lang="en-GB" sz="2400" b="1" i="1" dirty="0">
                <a:latin typeface="Calibri" panose="020F0502020204030204" pitchFamily="34" charset="0"/>
                <a:cs typeface="Calibri" panose="020F0502020204030204" pitchFamily="34" charset="0"/>
              </a:rPr>
              <a:t>focus heavily on critical areas of collaboration identified by ELI and leading partners in </a:t>
            </a:r>
            <a:r>
              <a:rPr lang="en-GB" sz="2400" b="1" i="1" dirty="0" err="1">
                <a:latin typeface="Calibri" panose="020F0502020204030204" pitchFamily="34" charset="0"/>
                <a:cs typeface="Calibri" panose="020F0502020204030204" pitchFamily="34" charset="0"/>
              </a:rPr>
              <a:t>Laserlab</a:t>
            </a:r>
            <a:r>
              <a:rPr lang="en-GB" sz="2400" b="1" i="1" dirty="0">
                <a:latin typeface="Calibri" panose="020F0502020204030204" pitchFamily="34" charset="0"/>
                <a:cs typeface="Calibri" panose="020F0502020204030204" pitchFamily="34" charset="0"/>
              </a:rPr>
              <a:t> </a:t>
            </a:r>
            <a:r>
              <a:rPr lang="en-GB" sz="2400" i="1" dirty="0">
                <a:latin typeface="Calibri" panose="020F0502020204030204" pitchFamily="34" charset="0"/>
                <a:cs typeface="Calibri" panose="020F0502020204030204" pitchFamily="34" charset="0"/>
              </a:rPr>
              <a:t>to build the laser user community and expand the ELI Member base.”</a:t>
            </a:r>
            <a:endParaRPr lang="en-GB" sz="2400" i="1"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1350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357C-4F38-244C-8067-EF9B2D3083DC}"/>
              </a:ext>
            </a:extLst>
          </p:cNvPr>
          <p:cNvSpPr>
            <a:spLocks noGrp="1"/>
          </p:cNvSpPr>
          <p:nvPr>
            <p:ph type="title"/>
          </p:nvPr>
        </p:nvSpPr>
        <p:spPr/>
        <p:txBody>
          <a:bodyPr>
            <a:noAutofit/>
          </a:bodyPr>
          <a:lstStyle/>
          <a:p>
            <a:r>
              <a:rPr lang="en-US" sz="3733" b="1" dirty="0">
                <a:latin typeface="Calibri" panose="020F0502020204030204" pitchFamily="34" charset="0"/>
                <a:cs typeface="Calibri" panose="020F0502020204030204" pitchFamily="34" charset="0"/>
              </a:rPr>
              <a:t>Impulse Work Package 7</a:t>
            </a:r>
            <a:br>
              <a:rPr lang="en-US" sz="3733" b="1" i="1" dirty="0">
                <a:latin typeface="Calibri" panose="020F0502020204030204" pitchFamily="34" charset="0"/>
                <a:cs typeface="Calibri" panose="020F0502020204030204" pitchFamily="34" charset="0"/>
              </a:rPr>
            </a:br>
            <a:r>
              <a:rPr lang="en-GB" sz="3733" b="1" i="1" dirty="0">
                <a:latin typeface="Calibri" panose="020F0502020204030204" pitchFamily="34" charset="0"/>
                <a:cs typeface="Calibri" panose="020F0502020204030204" pitchFamily="34" charset="0"/>
              </a:rPr>
              <a:t>Fostering ELI’s Innovation Impact</a:t>
            </a:r>
            <a:endParaRPr lang="en-US" sz="3733" b="1" i="1"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CA02DF9B-976A-6A45-8887-3E6688559DC0}"/>
              </a:ext>
            </a:extLst>
          </p:cNvPr>
          <p:cNvGrpSpPr/>
          <p:nvPr/>
        </p:nvGrpSpPr>
        <p:grpSpPr>
          <a:xfrm>
            <a:off x="353568" y="0"/>
            <a:ext cx="1292352" cy="1280160"/>
            <a:chOff x="379562" y="-17252"/>
            <a:chExt cx="1708030" cy="1690688"/>
          </a:xfrm>
        </p:grpSpPr>
        <p:sp>
          <p:nvSpPr>
            <p:cNvPr id="11" name="Rectangle 10">
              <a:extLst>
                <a:ext uri="{FF2B5EF4-FFF2-40B4-BE49-F238E27FC236}">
                  <a16:creationId xmlns:a16="http://schemas.microsoft.com/office/drawing/2014/main" id="{5788B687-047E-3F4D-A0A2-5D21FAD4EDEA}"/>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12" name="Picture 11" descr="A picture containing text, clipart, gear&#10;&#10;Description automatically generated">
              <a:extLst>
                <a:ext uri="{FF2B5EF4-FFF2-40B4-BE49-F238E27FC236}">
                  <a16:creationId xmlns:a16="http://schemas.microsoft.com/office/drawing/2014/main" id="{0F0C5D4A-9818-A340-913F-9CDF6A915A36}"/>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C31ABD0A-2D49-9E41-A73F-100C574EFBF0}"/>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14" name="Footer Placeholder 5">
            <a:extLst>
              <a:ext uri="{FF2B5EF4-FFF2-40B4-BE49-F238E27FC236}">
                <a16:creationId xmlns:a16="http://schemas.microsoft.com/office/drawing/2014/main" id="{9083550F-DFBC-0F4C-8324-F924AD2468F6}"/>
              </a:ext>
            </a:extLst>
          </p:cNvPr>
          <p:cNvSpPr>
            <a:spLocks noGrp="1"/>
          </p:cNvSpPr>
          <p:nvPr/>
        </p:nvSpPr>
        <p:spPr bwMode="gray">
          <a:xfrm>
            <a:off x="7473695" y="6399479"/>
            <a:ext cx="3845618" cy="293588"/>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900" b="0" dirty="0">
                <a:solidFill>
                  <a:schemeClr val="tx1"/>
                </a:solidFill>
              </a:rPr>
              <a:t>IMPULSE has received funding from the European Union's Horizon 2020 Research and Innovation Programme under grant agreement No 871161</a:t>
            </a:r>
          </a:p>
        </p:txBody>
      </p:sp>
      <p:pic>
        <p:nvPicPr>
          <p:cNvPr id="15" name="Picture 14">
            <a:extLst>
              <a:ext uri="{FF2B5EF4-FFF2-40B4-BE49-F238E27FC236}">
                <a16:creationId xmlns:a16="http://schemas.microsoft.com/office/drawing/2014/main" id="{9334CA26-409D-A249-A6F3-C95EF13D7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6339179"/>
            <a:ext cx="530832" cy="353888"/>
          </a:xfrm>
          <a:prstGeom prst="rect">
            <a:avLst/>
          </a:prstGeom>
        </p:spPr>
      </p:pic>
      <p:graphicFrame>
        <p:nvGraphicFramePr>
          <p:cNvPr id="3" name="Table 2">
            <a:extLst>
              <a:ext uri="{FF2B5EF4-FFF2-40B4-BE49-F238E27FC236}">
                <a16:creationId xmlns:a16="http://schemas.microsoft.com/office/drawing/2014/main" id="{6DB242C6-742A-1D4A-9BE1-B2A469603925}"/>
              </a:ext>
            </a:extLst>
          </p:cNvPr>
          <p:cNvGraphicFramePr>
            <a:graphicFrameLocks noGrp="1"/>
          </p:cNvGraphicFramePr>
          <p:nvPr>
            <p:extLst>
              <p:ext uri="{D42A27DB-BD31-4B8C-83A1-F6EECF244321}">
                <p14:modId xmlns:p14="http://schemas.microsoft.com/office/powerpoint/2010/main" val="3449267311"/>
              </p:ext>
            </p:extLst>
          </p:nvPr>
        </p:nvGraphicFramePr>
        <p:xfrm>
          <a:off x="1072896" y="2524061"/>
          <a:ext cx="10046208" cy="2251710"/>
        </p:xfrm>
        <a:graphic>
          <a:graphicData uri="http://schemas.openxmlformats.org/drawingml/2006/table">
            <a:tbl>
              <a:tblPr bandRow="1">
                <a:tableStyleId>{5940675A-B579-460E-94D1-54222C63F5DA}</a:tableStyleId>
              </a:tblPr>
              <a:tblGrid>
                <a:gridCol w="2192602">
                  <a:extLst>
                    <a:ext uri="{9D8B030D-6E8A-4147-A177-3AD203B41FA5}">
                      <a16:colId xmlns:a16="http://schemas.microsoft.com/office/drawing/2014/main" val="1320737091"/>
                    </a:ext>
                  </a:extLst>
                </a:gridCol>
                <a:gridCol w="1115597">
                  <a:extLst>
                    <a:ext uri="{9D8B030D-6E8A-4147-A177-3AD203B41FA5}">
                      <a16:colId xmlns:a16="http://schemas.microsoft.com/office/drawing/2014/main" val="4031833311"/>
                    </a:ext>
                  </a:extLst>
                </a:gridCol>
                <a:gridCol w="1141881">
                  <a:extLst>
                    <a:ext uri="{9D8B030D-6E8A-4147-A177-3AD203B41FA5}">
                      <a16:colId xmlns:a16="http://schemas.microsoft.com/office/drawing/2014/main" val="4157870491"/>
                    </a:ext>
                  </a:extLst>
                </a:gridCol>
                <a:gridCol w="770068">
                  <a:extLst>
                    <a:ext uri="{9D8B030D-6E8A-4147-A177-3AD203B41FA5}">
                      <a16:colId xmlns:a16="http://schemas.microsoft.com/office/drawing/2014/main" val="1867648409"/>
                    </a:ext>
                  </a:extLst>
                </a:gridCol>
                <a:gridCol w="597198">
                  <a:extLst>
                    <a:ext uri="{9D8B030D-6E8A-4147-A177-3AD203B41FA5}">
                      <a16:colId xmlns:a16="http://schemas.microsoft.com/office/drawing/2014/main" val="775680231"/>
                    </a:ext>
                  </a:extLst>
                </a:gridCol>
                <a:gridCol w="733564">
                  <a:extLst>
                    <a:ext uri="{9D8B030D-6E8A-4147-A177-3AD203B41FA5}">
                      <a16:colId xmlns:a16="http://schemas.microsoft.com/office/drawing/2014/main" val="3188772233"/>
                    </a:ext>
                  </a:extLst>
                </a:gridCol>
                <a:gridCol w="173068">
                  <a:extLst>
                    <a:ext uri="{9D8B030D-6E8A-4147-A177-3AD203B41FA5}">
                      <a16:colId xmlns:a16="http://schemas.microsoft.com/office/drawing/2014/main" val="2736978297"/>
                    </a:ext>
                  </a:extLst>
                </a:gridCol>
                <a:gridCol w="625119">
                  <a:extLst>
                    <a:ext uri="{9D8B030D-6E8A-4147-A177-3AD203B41FA5}">
                      <a16:colId xmlns:a16="http://schemas.microsoft.com/office/drawing/2014/main" val="1248940658"/>
                    </a:ext>
                  </a:extLst>
                </a:gridCol>
                <a:gridCol w="1601394">
                  <a:extLst>
                    <a:ext uri="{9D8B030D-6E8A-4147-A177-3AD203B41FA5}">
                      <a16:colId xmlns:a16="http://schemas.microsoft.com/office/drawing/2014/main" val="1371272289"/>
                    </a:ext>
                  </a:extLst>
                </a:gridCol>
                <a:gridCol w="1095717">
                  <a:extLst>
                    <a:ext uri="{9D8B030D-6E8A-4147-A177-3AD203B41FA5}">
                      <a16:colId xmlns:a16="http://schemas.microsoft.com/office/drawing/2014/main" val="1216353314"/>
                    </a:ext>
                  </a:extLst>
                </a:gridCol>
              </a:tblGrid>
              <a:tr h="0">
                <a:tc>
                  <a:txBody>
                    <a:bodyPr/>
                    <a:lstStyle/>
                    <a:p>
                      <a:pPr algn="l">
                        <a:lnSpc>
                          <a:spcPct val="107000"/>
                        </a:lnSpc>
                        <a:spcBef>
                          <a:spcPts val="300"/>
                        </a:spcBef>
                        <a:spcAft>
                          <a:spcPts val="300"/>
                        </a:spcAft>
                      </a:pPr>
                      <a:r>
                        <a:rPr lang="en-GB" sz="1800">
                          <a:effectLst/>
                        </a:rPr>
                        <a:t>Work package number</a:t>
                      </a:r>
                      <a:endParaRPr lang="en-GB" sz="18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lgn="l">
                        <a:lnSpc>
                          <a:spcPct val="107000"/>
                        </a:lnSpc>
                        <a:spcBef>
                          <a:spcPts val="300"/>
                        </a:spcBef>
                        <a:spcAft>
                          <a:spcPts val="300"/>
                        </a:spcAft>
                      </a:pPr>
                      <a:r>
                        <a:rPr lang="en-GB" sz="1800">
                          <a:effectLst/>
                        </a:rPr>
                        <a:t>7</a:t>
                      </a:r>
                      <a:endParaRPr lang="en-GB"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algn="l">
                        <a:lnSpc>
                          <a:spcPct val="107000"/>
                        </a:lnSpc>
                        <a:spcBef>
                          <a:spcPts val="300"/>
                        </a:spcBef>
                        <a:spcAft>
                          <a:spcPts val="300"/>
                        </a:spcAft>
                      </a:pPr>
                      <a:r>
                        <a:rPr lang="en-GB" sz="1800">
                          <a:effectLst/>
                        </a:rPr>
                        <a:t>Lead beneficiary </a:t>
                      </a:r>
                      <a:endParaRPr lang="en-GB"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algn="l">
                        <a:lnSpc>
                          <a:spcPct val="107000"/>
                        </a:lnSpc>
                        <a:spcBef>
                          <a:spcPts val="300"/>
                        </a:spcBef>
                        <a:spcAft>
                          <a:spcPts val="300"/>
                        </a:spcAft>
                      </a:pPr>
                      <a:r>
                        <a:rPr lang="en-GB" sz="1800">
                          <a:effectLst/>
                        </a:rPr>
                        <a:t>ELI-DC</a:t>
                      </a:r>
                      <a:endParaRPr lang="en-GB"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1682372"/>
                  </a:ext>
                </a:extLst>
              </a:tr>
              <a:tr h="0">
                <a:tc>
                  <a:txBody>
                    <a:bodyPr/>
                    <a:lstStyle/>
                    <a:p>
                      <a:pPr algn="l">
                        <a:lnSpc>
                          <a:spcPct val="107000"/>
                        </a:lnSpc>
                        <a:spcBef>
                          <a:spcPts val="300"/>
                        </a:spcBef>
                        <a:spcAft>
                          <a:spcPts val="300"/>
                        </a:spcAft>
                      </a:pPr>
                      <a:r>
                        <a:rPr lang="en-GB" sz="1800">
                          <a:effectLst/>
                        </a:rPr>
                        <a:t>Work package title</a:t>
                      </a:r>
                      <a:endParaRPr lang="en-GB" sz="1800">
                        <a:effectLst/>
                        <a:latin typeface="Times New Roman" panose="02020603050405020304" pitchFamily="18" charset="0"/>
                        <a:ea typeface="Times New Roman" panose="02020603050405020304" pitchFamily="18" charset="0"/>
                      </a:endParaRPr>
                    </a:p>
                  </a:txBody>
                  <a:tcPr marL="68580" marR="68580" marT="0" marB="0"/>
                </a:tc>
                <a:tc gridSpan="9">
                  <a:txBody>
                    <a:bodyPr/>
                    <a:lstStyle/>
                    <a:p>
                      <a:pPr algn="l">
                        <a:lnSpc>
                          <a:spcPct val="107000"/>
                        </a:lnSpc>
                        <a:spcBef>
                          <a:spcPts val="300"/>
                        </a:spcBef>
                        <a:spcAft>
                          <a:spcPts val="300"/>
                        </a:spcAft>
                      </a:pPr>
                      <a:r>
                        <a:rPr lang="en-GB" sz="1800">
                          <a:effectLst/>
                        </a:rPr>
                        <a:t>Promoting ELI Membership &amp; Communication</a:t>
                      </a:r>
                      <a:endParaRPr lang="en-GB"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0487267"/>
                  </a:ext>
                </a:extLst>
              </a:tr>
              <a:tr h="0">
                <a:tc>
                  <a:txBody>
                    <a:bodyPr/>
                    <a:lstStyle/>
                    <a:p>
                      <a:pPr algn="l">
                        <a:lnSpc>
                          <a:spcPct val="107000"/>
                        </a:lnSpc>
                        <a:spcBef>
                          <a:spcPts val="300"/>
                        </a:spcBef>
                        <a:spcAft>
                          <a:spcPts val="300"/>
                        </a:spcAft>
                      </a:pPr>
                      <a:r>
                        <a:rPr lang="en-GB" sz="1800">
                          <a:effectLst/>
                        </a:rPr>
                        <a:t>Participant number</a:t>
                      </a:r>
                      <a:endParaRPr lang="en-GB"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GB" sz="1800">
                          <a:effectLst/>
                        </a:rPr>
                        <a:t>1</a:t>
                      </a:r>
                      <a:endParaRPr lang="en-GB"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GB" sz="1800">
                          <a:effectLst/>
                        </a:rPr>
                        <a:t>2</a:t>
                      </a:r>
                      <a:endParaRPr lang="en-GB" sz="18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l">
                        <a:lnSpc>
                          <a:spcPct val="107000"/>
                        </a:lnSpc>
                        <a:spcBef>
                          <a:spcPts val="300"/>
                        </a:spcBef>
                        <a:spcAft>
                          <a:spcPts val="300"/>
                        </a:spcAft>
                      </a:pPr>
                      <a:r>
                        <a:rPr lang="en-GB" sz="1800">
                          <a:effectLst/>
                        </a:rPr>
                        <a:t>3</a:t>
                      </a:r>
                      <a:endParaRPr lang="en-GB"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l">
                        <a:lnSpc>
                          <a:spcPct val="107000"/>
                        </a:lnSpc>
                        <a:spcBef>
                          <a:spcPts val="300"/>
                        </a:spcBef>
                        <a:spcAft>
                          <a:spcPts val="300"/>
                        </a:spcAft>
                      </a:pPr>
                      <a:r>
                        <a:rPr lang="en-GB" sz="1800">
                          <a:effectLst/>
                        </a:rPr>
                        <a:t>4</a:t>
                      </a:r>
                      <a:endParaRPr lang="en-GB" sz="18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l">
                        <a:lnSpc>
                          <a:spcPct val="107000"/>
                        </a:lnSpc>
                        <a:spcBef>
                          <a:spcPts val="300"/>
                        </a:spcBef>
                        <a:spcAft>
                          <a:spcPts val="300"/>
                        </a:spcAft>
                      </a:pPr>
                      <a:r>
                        <a:rPr lang="en-GB" sz="1800">
                          <a:effectLst/>
                        </a:rPr>
                        <a:t>7</a:t>
                      </a:r>
                      <a:endParaRPr lang="en-GB"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l">
                        <a:lnSpc>
                          <a:spcPct val="107000"/>
                        </a:lnSpc>
                        <a:spcBef>
                          <a:spcPts val="300"/>
                        </a:spcBef>
                        <a:spcAft>
                          <a:spcPts val="300"/>
                        </a:spcAft>
                      </a:pPr>
                      <a:r>
                        <a:rPr lang="en-GB" sz="1800">
                          <a:effectLst/>
                        </a:rPr>
                        <a:t>12</a:t>
                      </a:r>
                      <a:endParaRPr lang="en-GB"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GB" sz="1800">
                          <a:effectLst/>
                        </a:rPr>
                        <a:t>15</a:t>
                      </a:r>
                      <a:endParaRPr lang="en-GB"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74482008"/>
                  </a:ext>
                </a:extLst>
              </a:tr>
              <a:tr h="0">
                <a:tc>
                  <a:txBody>
                    <a:bodyPr/>
                    <a:lstStyle/>
                    <a:p>
                      <a:pPr algn="l">
                        <a:lnSpc>
                          <a:spcPct val="107000"/>
                        </a:lnSpc>
                        <a:spcBef>
                          <a:spcPts val="300"/>
                        </a:spcBef>
                        <a:spcAft>
                          <a:spcPts val="300"/>
                        </a:spcAft>
                      </a:pPr>
                      <a:r>
                        <a:rPr lang="en-GB" sz="1800">
                          <a:effectLst/>
                        </a:rPr>
                        <a:t>Short name of participant</a:t>
                      </a:r>
                      <a:endParaRPr lang="en-GB"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GB" sz="1800">
                          <a:effectLst/>
                        </a:rPr>
                        <a:t>ELI-DC</a:t>
                      </a:r>
                      <a:endParaRPr lang="en-GB"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GB" sz="1800">
                          <a:effectLst/>
                        </a:rPr>
                        <a:t> ELI-ALPS</a:t>
                      </a:r>
                      <a:endParaRPr lang="en-GB" sz="18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l">
                        <a:lnSpc>
                          <a:spcPct val="107000"/>
                        </a:lnSpc>
                        <a:spcBef>
                          <a:spcPts val="300"/>
                        </a:spcBef>
                        <a:spcAft>
                          <a:spcPts val="300"/>
                        </a:spcAft>
                      </a:pPr>
                      <a:r>
                        <a:rPr lang="en-GB" sz="1800">
                          <a:effectLst/>
                        </a:rPr>
                        <a:t>ELI Beamlines</a:t>
                      </a:r>
                      <a:endParaRPr lang="en-GB"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l">
                        <a:lnSpc>
                          <a:spcPct val="107000"/>
                        </a:lnSpc>
                        <a:spcBef>
                          <a:spcPts val="300"/>
                        </a:spcBef>
                        <a:spcAft>
                          <a:spcPts val="300"/>
                        </a:spcAft>
                      </a:pPr>
                      <a:r>
                        <a:rPr lang="en-GB" sz="1800">
                          <a:effectLst/>
                        </a:rPr>
                        <a:t>ELI-NP</a:t>
                      </a:r>
                      <a:endParaRPr lang="en-GB" sz="18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l">
                        <a:lnSpc>
                          <a:spcPct val="107000"/>
                        </a:lnSpc>
                        <a:spcBef>
                          <a:spcPts val="300"/>
                        </a:spcBef>
                        <a:spcAft>
                          <a:spcPts val="300"/>
                        </a:spcAft>
                      </a:pPr>
                      <a:r>
                        <a:rPr lang="en-GB" sz="1800">
                          <a:effectLst/>
                        </a:rPr>
                        <a:t>CLPU</a:t>
                      </a:r>
                      <a:endParaRPr lang="en-GB"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l">
                        <a:lnSpc>
                          <a:spcPct val="107000"/>
                        </a:lnSpc>
                        <a:spcBef>
                          <a:spcPts val="300"/>
                        </a:spcBef>
                        <a:spcAft>
                          <a:spcPts val="300"/>
                        </a:spcAft>
                      </a:pPr>
                      <a:r>
                        <a:rPr lang="en-GB" sz="1800">
                          <a:effectLst/>
                        </a:rPr>
                        <a:t>IST</a:t>
                      </a:r>
                      <a:endParaRPr lang="en-GB"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GB" sz="1800">
                          <a:effectLst/>
                        </a:rPr>
                        <a:t>FORTH</a:t>
                      </a:r>
                      <a:endParaRPr lang="en-GB"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1567747"/>
                  </a:ext>
                </a:extLst>
              </a:tr>
              <a:tr h="0">
                <a:tc>
                  <a:txBody>
                    <a:bodyPr/>
                    <a:lstStyle/>
                    <a:p>
                      <a:pPr algn="l">
                        <a:lnSpc>
                          <a:spcPct val="107000"/>
                        </a:lnSpc>
                        <a:spcBef>
                          <a:spcPts val="300"/>
                        </a:spcBef>
                        <a:spcAft>
                          <a:spcPts val="300"/>
                        </a:spcAft>
                      </a:pPr>
                      <a:r>
                        <a:rPr lang="en-GB" sz="1800">
                          <a:effectLst/>
                        </a:rPr>
                        <a:t>Start month</a:t>
                      </a:r>
                      <a:endParaRPr lang="en-GB" sz="1800">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algn="l">
                        <a:lnSpc>
                          <a:spcPct val="107000"/>
                        </a:lnSpc>
                        <a:spcBef>
                          <a:spcPts val="300"/>
                        </a:spcBef>
                        <a:spcAft>
                          <a:spcPts val="300"/>
                        </a:spcAft>
                      </a:pPr>
                      <a:r>
                        <a:rPr lang="en-GB" sz="1800">
                          <a:effectLst/>
                        </a:rPr>
                        <a:t>1</a:t>
                      </a:r>
                      <a:endParaRPr lang="en-GB"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pPr algn="l">
                        <a:lnSpc>
                          <a:spcPct val="107000"/>
                        </a:lnSpc>
                        <a:spcBef>
                          <a:spcPts val="300"/>
                        </a:spcBef>
                        <a:spcAft>
                          <a:spcPts val="300"/>
                        </a:spcAft>
                        <a:tabLst>
                          <a:tab pos="1097280" algn="l"/>
                        </a:tabLst>
                      </a:pPr>
                      <a:r>
                        <a:rPr lang="en-GB" sz="1100">
                          <a:effectLst/>
                        </a:rPr>
                        <a:t>End month	</a:t>
                      </a:r>
                      <a:endParaRPr lang="en-GB" sz="11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r>
                        <a:rPr lang="en-GB" sz="1800" dirty="0">
                          <a:effectLst/>
                        </a:rPr>
                        <a:t>End month	</a:t>
                      </a:r>
                      <a:endParaRPr lang="en-US" sz="1800" dirty="0"/>
                    </a:p>
                  </a:txBody>
                  <a:tcPr marL="68580" marR="68580" marT="0" marB="0"/>
                </a:tc>
                <a:tc hMerge="1">
                  <a:txBody>
                    <a:bodyPr/>
                    <a:lstStyle/>
                    <a:p>
                      <a:endParaRPr lang="en-US"/>
                    </a:p>
                  </a:txBody>
                  <a:tcPr/>
                </a:tc>
                <a:tc hMerge="1">
                  <a:txBody>
                    <a:bodyPr/>
                    <a:lstStyle/>
                    <a:p>
                      <a:endParaRPr lang="en-US"/>
                    </a:p>
                  </a:txBody>
                  <a:tcPr/>
                </a:tc>
                <a:tc gridSpan="2">
                  <a:txBody>
                    <a:bodyPr/>
                    <a:lstStyle/>
                    <a:p>
                      <a:pPr algn="l">
                        <a:lnSpc>
                          <a:spcPct val="107000"/>
                        </a:lnSpc>
                        <a:spcBef>
                          <a:spcPts val="300"/>
                        </a:spcBef>
                        <a:spcAft>
                          <a:spcPts val="300"/>
                        </a:spcAft>
                      </a:pPr>
                      <a:r>
                        <a:rPr lang="en-GB" sz="1800" dirty="0">
                          <a:effectLst/>
                        </a:rPr>
                        <a:t>42</a:t>
                      </a:r>
                      <a:endParaRPr lang="en-GB"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427206666"/>
                  </a:ext>
                </a:extLst>
              </a:tr>
            </a:tbl>
          </a:graphicData>
        </a:graphic>
      </p:graphicFrame>
    </p:spTree>
    <p:extLst>
      <p:ext uri="{BB962C8B-B14F-4D97-AF65-F5344CB8AC3E}">
        <p14:creationId xmlns:p14="http://schemas.microsoft.com/office/powerpoint/2010/main" val="29985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003F-E9A6-7344-82DE-FB0FF4FD7B74}"/>
              </a:ext>
            </a:extLst>
          </p:cNvPr>
          <p:cNvSpPr>
            <a:spLocks noGrp="1"/>
          </p:cNvSpPr>
          <p:nvPr>
            <p:ph type="title"/>
          </p:nvPr>
        </p:nvSpPr>
        <p:spPr/>
        <p:txBody>
          <a:bodyPr>
            <a:normAutofit/>
          </a:bodyPr>
          <a:lstStyle/>
          <a:p>
            <a:r>
              <a:rPr lang="en-GB" b="1" dirty="0"/>
              <a:t>Objectives</a:t>
            </a:r>
            <a:endParaRPr lang="en-US" dirty="0"/>
          </a:p>
        </p:txBody>
      </p:sp>
      <p:grpSp>
        <p:nvGrpSpPr>
          <p:cNvPr id="8" name="Group 7">
            <a:extLst>
              <a:ext uri="{FF2B5EF4-FFF2-40B4-BE49-F238E27FC236}">
                <a16:creationId xmlns:a16="http://schemas.microsoft.com/office/drawing/2014/main" id="{8827D2B6-F850-BF43-A1ED-4F58C08117B0}"/>
              </a:ext>
            </a:extLst>
          </p:cNvPr>
          <p:cNvGrpSpPr/>
          <p:nvPr/>
        </p:nvGrpSpPr>
        <p:grpSpPr>
          <a:xfrm>
            <a:off x="353568" y="0"/>
            <a:ext cx="1292352" cy="1280160"/>
            <a:chOff x="379562" y="-17252"/>
            <a:chExt cx="1708030" cy="1690688"/>
          </a:xfrm>
        </p:grpSpPr>
        <p:sp>
          <p:nvSpPr>
            <p:cNvPr id="9" name="Rectangle 8">
              <a:extLst>
                <a:ext uri="{FF2B5EF4-FFF2-40B4-BE49-F238E27FC236}">
                  <a16:creationId xmlns:a16="http://schemas.microsoft.com/office/drawing/2014/main" id="{F33FDC82-D019-EA4B-AEA2-3A9FBD8B116F}"/>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10" name="Picture 9" descr="A picture containing text, clipart, gear&#10;&#10;Description automatically generated">
              <a:extLst>
                <a:ext uri="{FF2B5EF4-FFF2-40B4-BE49-F238E27FC236}">
                  <a16:creationId xmlns:a16="http://schemas.microsoft.com/office/drawing/2014/main" id="{6C273D8D-0314-B24C-9501-F7AA45F7A605}"/>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00088866-E2C5-B644-9747-520738469B1D}"/>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12" name="Footer Placeholder 5">
            <a:extLst>
              <a:ext uri="{FF2B5EF4-FFF2-40B4-BE49-F238E27FC236}">
                <a16:creationId xmlns:a16="http://schemas.microsoft.com/office/drawing/2014/main" id="{0D998FF2-6A9F-8C4C-8CA0-DE1FDF619010}"/>
              </a:ext>
            </a:extLst>
          </p:cNvPr>
          <p:cNvSpPr>
            <a:spLocks noGrp="1"/>
          </p:cNvSpPr>
          <p:nvPr/>
        </p:nvSpPr>
        <p:spPr bwMode="gray">
          <a:xfrm>
            <a:off x="7473695" y="6387287"/>
            <a:ext cx="3845618" cy="293588"/>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900" b="0" dirty="0">
                <a:solidFill>
                  <a:schemeClr val="tx1"/>
                </a:solidFill>
              </a:rPr>
              <a:t>IMPULSE has received funding from the European Union's Horizon 2020 Research and Innovation Programme under grant agreement No 871161</a:t>
            </a:r>
          </a:p>
        </p:txBody>
      </p:sp>
      <p:pic>
        <p:nvPicPr>
          <p:cNvPr id="13" name="Picture 12">
            <a:extLst>
              <a:ext uri="{FF2B5EF4-FFF2-40B4-BE49-F238E27FC236}">
                <a16:creationId xmlns:a16="http://schemas.microsoft.com/office/drawing/2014/main" id="{020A6328-A63E-C24A-ACB9-1490E86FF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6326987"/>
            <a:ext cx="530832" cy="353888"/>
          </a:xfrm>
          <a:prstGeom prst="rect">
            <a:avLst/>
          </a:prstGeom>
        </p:spPr>
      </p:pic>
      <p:sp>
        <p:nvSpPr>
          <p:cNvPr id="15" name="Content Placeholder 14">
            <a:extLst>
              <a:ext uri="{FF2B5EF4-FFF2-40B4-BE49-F238E27FC236}">
                <a16:creationId xmlns:a16="http://schemas.microsoft.com/office/drawing/2014/main" id="{EEFE5197-C989-3E4D-8269-7638EF917874}"/>
              </a:ext>
            </a:extLst>
          </p:cNvPr>
          <p:cNvSpPr>
            <a:spLocks noGrp="1"/>
          </p:cNvSpPr>
          <p:nvPr>
            <p:ph idx="1"/>
          </p:nvPr>
        </p:nvSpPr>
        <p:spPr/>
        <p:txBody>
          <a:bodyPr>
            <a:normAutofit/>
          </a:bodyPr>
          <a:lstStyle/>
          <a:p>
            <a:pPr marL="0" indent="0">
              <a:buNone/>
            </a:pPr>
            <a:r>
              <a:rPr lang="en-GB" b="1" dirty="0"/>
              <a:t>Promote the IMPULSE project and ELI </a:t>
            </a:r>
            <a:r>
              <a:rPr lang="en-GB" dirty="0"/>
              <a:t>through activities aiming at </a:t>
            </a:r>
            <a:r>
              <a:rPr lang="en-GB" b="1" dirty="0"/>
              <a:t>attracting new members and strategic partners </a:t>
            </a:r>
            <a:r>
              <a:rPr lang="en-GB" dirty="0"/>
              <a:t>within ELI and at </a:t>
            </a:r>
            <a:r>
              <a:rPr lang="en-GB" b="1" dirty="0"/>
              <a:t>promoting joint efforts within the European laser community </a:t>
            </a:r>
            <a:r>
              <a:rPr lang="en-GB" dirty="0"/>
              <a:t>around ELI and the development of high-intensity high-repetition-rate laser science. </a:t>
            </a:r>
          </a:p>
          <a:p>
            <a:pPr marL="0" indent="0">
              <a:buNone/>
            </a:pPr>
            <a:r>
              <a:rPr lang="en-GB" dirty="0"/>
              <a:t>Develop communication measures to </a:t>
            </a:r>
            <a:r>
              <a:rPr lang="en-GB" b="1" dirty="0"/>
              <a:t>disseminate the project’s progress and outcomes and raise awareness on ELI</a:t>
            </a:r>
            <a:r>
              <a:rPr lang="en-GB" dirty="0"/>
              <a:t>. Primary audiences include </a:t>
            </a:r>
            <a:r>
              <a:rPr lang="en-GB" b="1" dirty="0"/>
              <a:t>IMPULSE’s direct participants, future users of the ELI Facilities, the industry and policy-makers</a:t>
            </a:r>
            <a:r>
              <a:rPr lang="en-GB" dirty="0"/>
              <a:t>. Communication activities will also target the media, scientific associations and the public.</a:t>
            </a:r>
            <a:endParaRPr lang="en-US" dirty="0"/>
          </a:p>
        </p:txBody>
      </p:sp>
    </p:spTree>
    <p:extLst>
      <p:ext uri="{BB962C8B-B14F-4D97-AF65-F5344CB8AC3E}">
        <p14:creationId xmlns:p14="http://schemas.microsoft.com/office/powerpoint/2010/main" val="402325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D7FA-D09B-C946-B60F-D73CAEDC5D8A}"/>
              </a:ext>
            </a:extLst>
          </p:cNvPr>
          <p:cNvSpPr>
            <a:spLocks noGrp="1"/>
          </p:cNvSpPr>
          <p:nvPr>
            <p:ph type="title"/>
          </p:nvPr>
        </p:nvSpPr>
        <p:spPr>
          <a:xfrm>
            <a:off x="838200" y="9634"/>
            <a:ext cx="10515600" cy="1325563"/>
          </a:xfrm>
        </p:spPr>
        <p:txBody>
          <a:bodyPr/>
          <a:lstStyle/>
          <a:p>
            <a:r>
              <a:rPr lang="en-US" b="1" dirty="0">
                <a:latin typeface="Calibri" panose="020F0502020204030204" pitchFamily="34" charset="0"/>
                <a:cs typeface="Calibri" panose="020F0502020204030204" pitchFamily="34" charset="0"/>
              </a:rPr>
              <a:t>Partners</a:t>
            </a:r>
          </a:p>
        </p:txBody>
      </p:sp>
      <p:sp>
        <p:nvSpPr>
          <p:cNvPr id="3" name="Content Placeholder 2">
            <a:extLst>
              <a:ext uri="{FF2B5EF4-FFF2-40B4-BE49-F238E27FC236}">
                <a16:creationId xmlns:a16="http://schemas.microsoft.com/office/drawing/2014/main" id="{5525028D-4E1D-194D-8E4D-4CFAAB61F6C1}"/>
              </a:ext>
            </a:extLst>
          </p:cNvPr>
          <p:cNvSpPr>
            <a:spLocks noGrp="1"/>
          </p:cNvSpPr>
          <p:nvPr>
            <p:ph idx="1"/>
          </p:nvPr>
        </p:nvSpPr>
        <p:spPr>
          <a:xfrm>
            <a:off x="517245" y="1759177"/>
            <a:ext cx="11398827" cy="4022032"/>
          </a:xfrm>
        </p:spPr>
        <p:txBody>
          <a:bodyPr>
            <a:normAutofit/>
          </a:bodyPr>
          <a:lstStyle/>
          <a:p>
            <a:pPr marL="0" indent="0">
              <a:buNone/>
            </a:pPr>
            <a:r>
              <a:rPr lang="en-GB" dirty="0"/>
              <a:t>Along with ELI Facilities, </a:t>
            </a:r>
            <a:r>
              <a:rPr lang="en-GB" b="1" dirty="0"/>
              <a:t>Forth </a:t>
            </a:r>
            <a:r>
              <a:rPr lang="en-GB" dirty="0"/>
              <a:t>and </a:t>
            </a:r>
            <a:r>
              <a:rPr lang="en-GB" b="1" dirty="0"/>
              <a:t>CLPU </a:t>
            </a:r>
            <a:r>
              <a:rPr lang="en-GB" dirty="0"/>
              <a:t>and </a:t>
            </a:r>
            <a:r>
              <a:rPr lang="en-GB" b="1" dirty="0"/>
              <a:t>IST</a:t>
            </a:r>
            <a:r>
              <a:rPr lang="en-GB" dirty="0"/>
              <a:t> have links to national and international user communities.  This experience will be valuable as they work together with the ELI Facilities and other IMPULSE Consortium partners to act as champions for outreach activities, including:</a:t>
            </a:r>
          </a:p>
          <a:p>
            <a:r>
              <a:rPr lang="en-GB" dirty="0"/>
              <a:t>Participating in flagship experiments</a:t>
            </a:r>
          </a:p>
          <a:p>
            <a:r>
              <a:rPr lang="en-GB" dirty="0"/>
              <a:t>Organising dedicated user initiatives and conferences </a:t>
            </a:r>
          </a:p>
          <a:p>
            <a:r>
              <a:rPr lang="en-GB" dirty="0"/>
              <a:t>Developing ‘case study’ experiments to help raise interest and awareness among adjacent user groups to use laser facilities</a:t>
            </a:r>
          </a:p>
        </p:txBody>
      </p:sp>
      <p:grpSp>
        <p:nvGrpSpPr>
          <p:cNvPr id="13" name="Group 12">
            <a:extLst>
              <a:ext uri="{FF2B5EF4-FFF2-40B4-BE49-F238E27FC236}">
                <a16:creationId xmlns:a16="http://schemas.microsoft.com/office/drawing/2014/main" id="{913A8DCE-973E-164F-B68D-8CF0A39EDAD2}"/>
              </a:ext>
            </a:extLst>
          </p:cNvPr>
          <p:cNvGrpSpPr/>
          <p:nvPr/>
        </p:nvGrpSpPr>
        <p:grpSpPr>
          <a:xfrm>
            <a:off x="353568" y="0"/>
            <a:ext cx="1292352" cy="1280160"/>
            <a:chOff x="379562" y="-17252"/>
            <a:chExt cx="1708030" cy="1690688"/>
          </a:xfrm>
        </p:grpSpPr>
        <p:sp>
          <p:nvSpPr>
            <p:cNvPr id="14" name="Rectangle 13">
              <a:extLst>
                <a:ext uri="{FF2B5EF4-FFF2-40B4-BE49-F238E27FC236}">
                  <a16:creationId xmlns:a16="http://schemas.microsoft.com/office/drawing/2014/main" id="{002229C1-A2E8-8A43-A287-5DC1D29401A0}"/>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15" name="Picture 14" descr="A picture containing text, clipart, gear&#10;&#10;Description automatically generated">
              <a:extLst>
                <a:ext uri="{FF2B5EF4-FFF2-40B4-BE49-F238E27FC236}">
                  <a16:creationId xmlns:a16="http://schemas.microsoft.com/office/drawing/2014/main" id="{910826D9-5C13-5149-949D-C397FA09182B}"/>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F64AEC3A-7D8B-7441-94B5-19AFCC4DF114}"/>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17" name="Footer Placeholder 5">
            <a:extLst>
              <a:ext uri="{FF2B5EF4-FFF2-40B4-BE49-F238E27FC236}">
                <a16:creationId xmlns:a16="http://schemas.microsoft.com/office/drawing/2014/main" id="{F5BEEBC3-B9BA-0A41-AFAA-46A3B4653242}"/>
              </a:ext>
            </a:extLst>
          </p:cNvPr>
          <p:cNvSpPr>
            <a:spLocks noGrp="1"/>
          </p:cNvSpPr>
          <p:nvPr/>
        </p:nvSpPr>
        <p:spPr bwMode="gray">
          <a:xfrm>
            <a:off x="7473695" y="6387287"/>
            <a:ext cx="3845618" cy="293588"/>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900" b="0" dirty="0">
                <a:solidFill>
                  <a:schemeClr val="tx1"/>
                </a:solidFill>
              </a:rPr>
              <a:t>IMPULSE has received funding from the European Union's Horizon 2020 Research and Innovation Programme under grant agreement No 871161</a:t>
            </a:r>
          </a:p>
        </p:txBody>
      </p:sp>
      <p:pic>
        <p:nvPicPr>
          <p:cNvPr id="18" name="Picture 17">
            <a:extLst>
              <a:ext uri="{FF2B5EF4-FFF2-40B4-BE49-F238E27FC236}">
                <a16:creationId xmlns:a16="http://schemas.microsoft.com/office/drawing/2014/main" id="{708DC832-F4F9-B843-B926-BE6CAA0C7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6326987"/>
            <a:ext cx="530832" cy="353888"/>
          </a:xfrm>
          <a:prstGeom prst="rect">
            <a:avLst/>
          </a:prstGeom>
        </p:spPr>
      </p:pic>
      <p:pic>
        <p:nvPicPr>
          <p:cNvPr id="4098" name="Picture 2" descr="https://www.iesl.forth.gr/sites/default/files/logo-iesl-final.jpg">
            <a:extLst>
              <a:ext uri="{FF2B5EF4-FFF2-40B4-BE49-F238E27FC236}">
                <a16:creationId xmlns:a16="http://schemas.microsoft.com/office/drawing/2014/main" id="{622ADEA6-ED06-ED4C-BEF5-A215FFEB8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191" y="382878"/>
            <a:ext cx="1880618" cy="5144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DA86C851-32AD-F941-8ED6-1684D8836A7D}"/>
              </a:ext>
            </a:extLst>
          </p:cNvPr>
          <p:cNvPicPr>
            <a:picLocks noChangeAspect="1"/>
          </p:cNvPicPr>
          <p:nvPr/>
        </p:nvPicPr>
        <p:blipFill>
          <a:blip r:embed="rId6"/>
          <a:stretch>
            <a:fillRect/>
          </a:stretch>
        </p:blipFill>
        <p:spPr>
          <a:xfrm>
            <a:off x="4332124" y="365125"/>
            <a:ext cx="2044297" cy="614583"/>
          </a:xfrm>
          <a:prstGeom prst="rect">
            <a:avLst/>
          </a:prstGeom>
        </p:spPr>
      </p:pic>
      <p:pic>
        <p:nvPicPr>
          <p:cNvPr id="4100" name="Picture 4" descr="https://external-content.duckduckgo.com/iu/?u=https%3A%2F%2Ftse4.mm.bing.net%2Fth%3Fid%3DOIP.Zjy47qmOB7rD-vjWWjyDrgHaFO%26pid%3DApi&amp;f=1">
            <a:extLst>
              <a:ext uri="{FF2B5EF4-FFF2-40B4-BE49-F238E27FC236}">
                <a16:creationId xmlns:a16="http://schemas.microsoft.com/office/drawing/2014/main" id="{040CAD90-81EF-C94B-9434-E1EF3F59CAE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564" t="20811" r="11723" b="27965"/>
          <a:stretch/>
        </p:blipFill>
        <p:spPr bwMode="auto">
          <a:xfrm>
            <a:off x="6697376" y="222818"/>
            <a:ext cx="1719260" cy="8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94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FF56-8FD0-6549-A23E-A13FFBBB54DF}"/>
              </a:ext>
            </a:extLst>
          </p:cNvPr>
          <p:cNvSpPr>
            <a:spLocks noGrp="1"/>
          </p:cNvSpPr>
          <p:nvPr>
            <p:ph type="title"/>
          </p:nvPr>
        </p:nvSpPr>
        <p:spPr>
          <a:xfrm>
            <a:off x="1809595" y="500062"/>
            <a:ext cx="9544205" cy="1325563"/>
          </a:xfrm>
        </p:spPr>
        <p:txBody>
          <a:bodyPr>
            <a:noAutofit/>
          </a:bodyPr>
          <a:lstStyle/>
          <a:p>
            <a:r>
              <a:rPr lang="en-GB" sz="3200" b="1" dirty="0"/>
              <a:t>Task 7.1 IMPULSE Communication Plan, project branding and communication material </a:t>
            </a:r>
            <a:br>
              <a:rPr lang="en-GB" sz="3200" dirty="0"/>
            </a:br>
            <a:endParaRPr lang="en-US" sz="3200" dirty="0"/>
          </a:p>
        </p:txBody>
      </p:sp>
      <p:grpSp>
        <p:nvGrpSpPr>
          <p:cNvPr id="4" name="Group 3">
            <a:extLst>
              <a:ext uri="{FF2B5EF4-FFF2-40B4-BE49-F238E27FC236}">
                <a16:creationId xmlns:a16="http://schemas.microsoft.com/office/drawing/2014/main" id="{49D2BAB5-6B86-5F4F-B10A-B0D7B58047A7}"/>
              </a:ext>
            </a:extLst>
          </p:cNvPr>
          <p:cNvGrpSpPr/>
          <p:nvPr/>
        </p:nvGrpSpPr>
        <p:grpSpPr>
          <a:xfrm>
            <a:off x="353568" y="0"/>
            <a:ext cx="1292352" cy="1280160"/>
            <a:chOff x="379562" y="-17252"/>
            <a:chExt cx="1708030" cy="1690688"/>
          </a:xfrm>
        </p:grpSpPr>
        <p:sp>
          <p:nvSpPr>
            <p:cNvPr id="5" name="Rectangle 4">
              <a:extLst>
                <a:ext uri="{FF2B5EF4-FFF2-40B4-BE49-F238E27FC236}">
                  <a16:creationId xmlns:a16="http://schemas.microsoft.com/office/drawing/2014/main" id="{16B2D4CA-4B6D-E349-80D3-BEDB8BC17DAD}"/>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6" name="Picture 5" descr="A picture containing text, clipart, gear&#10;&#10;Description automatically generated">
              <a:extLst>
                <a:ext uri="{FF2B5EF4-FFF2-40B4-BE49-F238E27FC236}">
                  <a16:creationId xmlns:a16="http://schemas.microsoft.com/office/drawing/2014/main" id="{6597F65E-49C9-834E-82E4-2B95134CE2F0}"/>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DEEEEEC-BE6A-C64B-86C8-9157D36BCAD7}"/>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9" name="Content Placeholder 8">
            <a:extLst>
              <a:ext uri="{FF2B5EF4-FFF2-40B4-BE49-F238E27FC236}">
                <a16:creationId xmlns:a16="http://schemas.microsoft.com/office/drawing/2014/main" id="{80EE55B0-3D92-0043-8189-98C8F3F96751}"/>
              </a:ext>
            </a:extLst>
          </p:cNvPr>
          <p:cNvSpPr>
            <a:spLocks noGrp="1"/>
          </p:cNvSpPr>
          <p:nvPr>
            <p:ph idx="1"/>
          </p:nvPr>
        </p:nvSpPr>
        <p:spPr/>
        <p:txBody>
          <a:bodyPr>
            <a:normAutofit fontScale="92500"/>
          </a:bodyPr>
          <a:lstStyle/>
          <a:p>
            <a:pPr marL="0" indent="0">
              <a:buNone/>
            </a:pPr>
            <a:r>
              <a:rPr lang="en-GB" i="1" u="sng" dirty="0"/>
              <a:t>Challenge:</a:t>
            </a:r>
            <a:endParaRPr lang="en-GB" dirty="0"/>
          </a:p>
          <a:p>
            <a:pPr marL="0" indent="0">
              <a:buNone/>
            </a:pPr>
            <a:r>
              <a:rPr lang="en-GB" dirty="0"/>
              <a:t>Reach project participants, future users, industry and policy-makers to disseminate project progress and outcomes and raise awareness on ELI.</a:t>
            </a:r>
          </a:p>
          <a:p>
            <a:pPr marL="0" indent="0">
              <a:buNone/>
            </a:pPr>
            <a:r>
              <a:rPr lang="en-GB" i="1" u="sng" dirty="0"/>
              <a:t>Implementation:</a:t>
            </a:r>
            <a:endParaRPr lang="en-GB" dirty="0"/>
          </a:p>
          <a:p>
            <a:pPr marL="0" indent="0">
              <a:buNone/>
            </a:pPr>
            <a:r>
              <a:rPr lang="en-GB" dirty="0"/>
              <a:t>Tools and materials for internal and external communication to be produced with support from subcontracted external communication experts (information material, events, social media, media relations, a/v material</a:t>
            </a:r>
          </a:p>
          <a:p>
            <a:pPr marL="0" indent="0">
              <a:buNone/>
            </a:pPr>
            <a:r>
              <a:rPr lang="en-GB" i="1" u="sng" dirty="0"/>
              <a:t>Outcome:</a:t>
            </a:r>
            <a:endParaRPr lang="en-GB" dirty="0"/>
          </a:p>
          <a:p>
            <a:pPr marL="0" indent="0">
              <a:buNone/>
            </a:pPr>
            <a:r>
              <a:rPr lang="en-GB" dirty="0"/>
              <a:t>The efficient, timely and focused communication measures raise awareness for this project, ELI and other partners in the project. </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6557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FF56-8FD0-6549-A23E-A13FFBBB54DF}"/>
              </a:ext>
            </a:extLst>
          </p:cNvPr>
          <p:cNvSpPr>
            <a:spLocks noGrp="1"/>
          </p:cNvSpPr>
          <p:nvPr>
            <p:ph type="title"/>
          </p:nvPr>
        </p:nvSpPr>
        <p:spPr>
          <a:xfrm>
            <a:off x="1809595" y="500062"/>
            <a:ext cx="9544205" cy="1325563"/>
          </a:xfrm>
        </p:spPr>
        <p:txBody>
          <a:bodyPr>
            <a:noAutofit/>
          </a:bodyPr>
          <a:lstStyle/>
          <a:p>
            <a:r>
              <a:rPr lang="en-GB" sz="3200" b="1" dirty="0"/>
              <a:t>Task 7.2 Development and maintenance of project website and social media channels </a:t>
            </a:r>
            <a:br>
              <a:rPr lang="en-GB" sz="3200" dirty="0"/>
            </a:br>
            <a:endParaRPr lang="en-US" sz="3200" dirty="0"/>
          </a:p>
        </p:txBody>
      </p:sp>
      <p:grpSp>
        <p:nvGrpSpPr>
          <p:cNvPr id="4" name="Group 3">
            <a:extLst>
              <a:ext uri="{FF2B5EF4-FFF2-40B4-BE49-F238E27FC236}">
                <a16:creationId xmlns:a16="http://schemas.microsoft.com/office/drawing/2014/main" id="{49D2BAB5-6B86-5F4F-B10A-B0D7B58047A7}"/>
              </a:ext>
            </a:extLst>
          </p:cNvPr>
          <p:cNvGrpSpPr/>
          <p:nvPr/>
        </p:nvGrpSpPr>
        <p:grpSpPr>
          <a:xfrm>
            <a:off x="353568" y="0"/>
            <a:ext cx="1292352" cy="1280160"/>
            <a:chOff x="379562" y="-17252"/>
            <a:chExt cx="1708030" cy="1690688"/>
          </a:xfrm>
        </p:grpSpPr>
        <p:sp>
          <p:nvSpPr>
            <p:cNvPr id="5" name="Rectangle 4">
              <a:extLst>
                <a:ext uri="{FF2B5EF4-FFF2-40B4-BE49-F238E27FC236}">
                  <a16:creationId xmlns:a16="http://schemas.microsoft.com/office/drawing/2014/main" id="{16B2D4CA-4B6D-E349-80D3-BEDB8BC17DAD}"/>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6" name="Picture 5" descr="A picture containing text, clipart, gear&#10;&#10;Description automatically generated">
              <a:extLst>
                <a:ext uri="{FF2B5EF4-FFF2-40B4-BE49-F238E27FC236}">
                  <a16:creationId xmlns:a16="http://schemas.microsoft.com/office/drawing/2014/main" id="{6597F65E-49C9-834E-82E4-2B95134CE2F0}"/>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DEEEEEC-BE6A-C64B-86C8-9157D36BCAD7}"/>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9" name="Content Placeholder 8">
            <a:extLst>
              <a:ext uri="{FF2B5EF4-FFF2-40B4-BE49-F238E27FC236}">
                <a16:creationId xmlns:a16="http://schemas.microsoft.com/office/drawing/2014/main" id="{80EE55B0-3D92-0043-8189-98C8F3F96751}"/>
              </a:ext>
            </a:extLst>
          </p:cNvPr>
          <p:cNvSpPr>
            <a:spLocks noGrp="1"/>
          </p:cNvSpPr>
          <p:nvPr>
            <p:ph idx="1"/>
          </p:nvPr>
        </p:nvSpPr>
        <p:spPr>
          <a:xfrm>
            <a:off x="838200" y="1825625"/>
            <a:ext cx="10820400" cy="4351339"/>
          </a:xfrm>
        </p:spPr>
        <p:txBody>
          <a:bodyPr>
            <a:normAutofit fontScale="85000" lnSpcReduction="20000"/>
          </a:bodyPr>
          <a:lstStyle/>
          <a:p>
            <a:pPr marL="0" indent="0">
              <a:buNone/>
            </a:pPr>
            <a:r>
              <a:rPr lang="en-GB" i="1" u="sng" dirty="0"/>
              <a:t>Challenge:</a:t>
            </a:r>
            <a:endParaRPr lang="en-GB" dirty="0"/>
          </a:p>
          <a:p>
            <a:pPr marL="0" indent="0">
              <a:buNone/>
            </a:pPr>
            <a:r>
              <a:rPr lang="en-GB" dirty="0"/>
              <a:t>A dedicated project website to serve as a common information portal and basis for project branding.</a:t>
            </a:r>
          </a:p>
          <a:p>
            <a:pPr marL="0" indent="0">
              <a:buNone/>
            </a:pPr>
            <a:r>
              <a:rPr lang="en-GB" i="1" u="sng" dirty="0"/>
              <a:t>Implementation:</a:t>
            </a:r>
            <a:endParaRPr lang="en-GB" dirty="0"/>
          </a:p>
          <a:p>
            <a:pPr marL="0" indent="0">
              <a:buNone/>
            </a:pPr>
            <a:r>
              <a:rPr lang="en-GB" dirty="0"/>
              <a:t>External communication – the project website presents general information and news on the project, such as articles, events, among other things. </a:t>
            </a:r>
          </a:p>
          <a:p>
            <a:pPr marL="0" indent="0">
              <a:buNone/>
            </a:pPr>
            <a:r>
              <a:rPr lang="en-GB" dirty="0"/>
              <a:t>Internal communication – the project website will offer a protected area where internal project information will be available such as presentation materials, meeting minutes, templates among other materials.</a:t>
            </a:r>
          </a:p>
          <a:p>
            <a:pPr marL="0" indent="0">
              <a:buNone/>
            </a:pPr>
            <a:r>
              <a:rPr lang="en-GB" i="1" u="sng" dirty="0"/>
              <a:t>Outcome:</a:t>
            </a:r>
            <a:endParaRPr lang="en-GB" dirty="0"/>
          </a:p>
          <a:p>
            <a:pPr marL="0" indent="0">
              <a:buNone/>
            </a:pPr>
            <a:r>
              <a:rPr lang="en-GB" dirty="0"/>
              <a:t>A website to efficiently and a timely way support the outreach activities to the target groups and an information repository for internal communication with the project partners.</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145753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FF56-8FD0-6549-A23E-A13FFBBB54DF}"/>
              </a:ext>
            </a:extLst>
          </p:cNvPr>
          <p:cNvSpPr>
            <a:spLocks noGrp="1"/>
          </p:cNvSpPr>
          <p:nvPr>
            <p:ph type="title"/>
          </p:nvPr>
        </p:nvSpPr>
        <p:spPr>
          <a:xfrm>
            <a:off x="1809595" y="500062"/>
            <a:ext cx="9544205" cy="1325563"/>
          </a:xfrm>
        </p:spPr>
        <p:txBody>
          <a:bodyPr>
            <a:noAutofit/>
          </a:bodyPr>
          <a:lstStyle/>
          <a:p>
            <a:r>
              <a:rPr lang="en-GB" sz="3200" b="1" dirty="0"/>
              <a:t>Task 7.3 Promote ELI ERIC through dedicated activities to national user communities and decision-makers </a:t>
            </a:r>
            <a:br>
              <a:rPr lang="en-GB" sz="3200" dirty="0"/>
            </a:br>
            <a:endParaRPr lang="en-US" sz="3200" dirty="0"/>
          </a:p>
        </p:txBody>
      </p:sp>
      <p:grpSp>
        <p:nvGrpSpPr>
          <p:cNvPr id="4" name="Group 3">
            <a:extLst>
              <a:ext uri="{FF2B5EF4-FFF2-40B4-BE49-F238E27FC236}">
                <a16:creationId xmlns:a16="http://schemas.microsoft.com/office/drawing/2014/main" id="{49D2BAB5-6B86-5F4F-B10A-B0D7B58047A7}"/>
              </a:ext>
            </a:extLst>
          </p:cNvPr>
          <p:cNvGrpSpPr/>
          <p:nvPr/>
        </p:nvGrpSpPr>
        <p:grpSpPr>
          <a:xfrm>
            <a:off x="353568" y="0"/>
            <a:ext cx="1292352" cy="1280160"/>
            <a:chOff x="379562" y="-17252"/>
            <a:chExt cx="1708030" cy="1690688"/>
          </a:xfrm>
        </p:grpSpPr>
        <p:sp>
          <p:nvSpPr>
            <p:cNvPr id="5" name="Rectangle 4">
              <a:extLst>
                <a:ext uri="{FF2B5EF4-FFF2-40B4-BE49-F238E27FC236}">
                  <a16:creationId xmlns:a16="http://schemas.microsoft.com/office/drawing/2014/main" id="{16B2D4CA-4B6D-E349-80D3-BEDB8BC17DAD}"/>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6" name="Picture 5" descr="A picture containing text, clipart, gear&#10;&#10;Description automatically generated">
              <a:extLst>
                <a:ext uri="{FF2B5EF4-FFF2-40B4-BE49-F238E27FC236}">
                  <a16:creationId xmlns:a16="http://schemas.microsoft.com/office/drawing/2014/main" id="{6597F65E-49C9-834E-82E4-2B95134CE2F0}"/>
                </a:ext>
              </a:extLst>
            </p:cNvPr>
            <p:cNvPicPr>
              <a:picLocks noChangeAspect="1"/>
            </p:cNvPicPr>
            <p:nvPr/>
          </p:nvPicPr>
          <p:blipFill>
            <a:blip r:embed="rId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DEEEEEC-BE6A-C64B-86C8-9157D36BCAD7}"/>
                </a:ext>
              </a:extLst>
            </p:cNvPr>
            <p:cNvSpPr txBox="1"/>
            <p:nvPr/>
          </p:nvSpPr>
          <p:spPr>
            <a:xfrm>
              <a:off x="379562" y="943466"/>
              <a:ext cx="1708029" cy="37153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1600" b="1" spc="300" dirty="0">
                  <a:solidFill>
                    <a:schemeClr val="bg1"/>
                  </a:solidFill>
                  <a:latin typeface="Trebuchet MS" panose="020B0703020202090204" pitchFamily="34" charset="0"/>
                </a:rPr>
                <a:t>IMPULSE</a:t>
              </a:r>
            </a:p>
          </p:txBody>
        </p:sp>
      </p:grpSp>
      <p:sp>
        <p:nvSpPr>
          <p:cNvPr id="9" name="Content Placeholder 8">
            <a:extLst>
              <a:ext uri="{FF2B5EF4-FFF2-40B4-BE49-F238E27FC236}">
                <a16:creationId xmlns:a16="http://schemas.microsoft.com/office/drawing/2014/main" id="{80EE55B0-3D92-0043-8189-98C8F3F96751}"/>
              </a:ext>
            </a:extLst>
          </p:cNvPr>
          <p:cNvSpPr>
            <a:spLocks noGrp="1"/>
          </p:cNvSpPr>
          <p:nvPr>
            <p:ph idx="1"/>
          </p:nvPr>
        </p:nvSpPr>
        <p:spPr>
          <a:xfrm>
            <a:off x="838200" y="1825625"/>
            <a:ext cx="10820400" cy="4351339"/>
          </a:xfrm>
        </p:spPr>
        <p:txBody>
          <a:bodyPr>
            <a:normAutofit fontScale="85000" lnSpcReduction="20000"/>
          </a:bodyPr>
          <a:lstStyle/>
          <a:p>
            <a:pPr marL="0" indent="0">
              <a:buNone/>
            </a:pPr>
            <a:r>
              <a:rPr lang="en-GB" i="1" u="sng" dirty="0"/>
              <a:t>Challenge:</a:t>
            </a:r>
            <a:endParaRPr lang="en-GB" dirty="0"/>
          </a:p>
          <a:p>
            <a:pPr marL="0" indent="0">
              <a:buNone/>
            </a:pPr>
            <a:r>
              <a:rPr lang="en-GB" dirty="0"/>
              <a:t>Sponsor proposals from national user communities in order to attract members and strategic partners to ELI ERIC, for the long-term sustainability of ELI and to raise awareness of ELI.</a:t>
            </a:r>
          </a:p>
          <a:p>
            <a:pPr marL="0" indent="0">
              <a:buNone/>
            </a:pPr>
            <a:r>
              <a:rPr lang="en-GB" i="1" u="sng" dirty="0"/>
              <a:t>Implementation:</a:t>
            </a:r>
            <a:endParaRPr lang="en-GB" dirty="0"/>
          </a:p>
          <a:p>
            <a:r>
              <a:rPr lang="en-GB" dirty="0"/>
              <a:t>Animate national user communities with specific invitations for projects organised to embed ELI in the national research planning, on the mid and long term.</a:t>
            </a:r>
          </a:p>
          <a:p>
            <a:r>
              <a:rPr lang="en-GB" dirty="0"/>
              <a:t>Enlarge the user communities at the national level. The projects will be selected and planned in close collaboration with </a:t>
            </a:r>
            <a:r>
              <a:rPr lang="en-GB" dirty="0" err="1"/>
              <a:t>Laserlab</a:t>
            </a:r>
            <a:r>
              <a:rPr lang="en-GB" dirty="0"/>
              <a:t>-Europe and national funding agencies.</a:t>
            </a:r>
          </a:p>
          <a:p>
            <a:pPr marL="0" indent="0">
              <a:buNone/>
            </a:pPr>
            <a:r>
              <a:rPr lang="en-GB" i="1" u="sng" dirty="0"/>
              <a:t>Outcome:</a:t>
            </a:r>
            <a:endParaRPr lang="en-GB" dirty="0"/>
          </a:p>
          <a:p>
            <a:pPr marL="0" indent="0">
              <a:buNone/>
            </a:pPr>
            <a:r>
              <a:rPr lang="en-GB" dirty="0"/>
              <a:t>A strong and deeply rooted network of collaborations between the ELI Facilities and the national user communities, opening the way to further national involvement in ELI ERIC and wider use of the ELI Facilities.</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1926842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966</TotalTime>
  <Words>1424</Words>
  <Application>Microsoft Macintosh PowerPoint</Application>
  <PresentationFormat>Widescreen</PresentationFormat>
  <Paragraphs>194</Paragraphs>
  <Slides>15</Slides>
  <Notes>12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Trebuchet MS</vt:lpstr>
      <vt:lpstr>Office Theme</vt:lpstr>
      <vt:lpstr>PowerPoint Presentation</vt:lpstr>
      <vt:lpstr>PowerPoint Presentation</vt:lpstr>
      <vt:lpstr>Promoting ELI Membership &amp; Communication </vt:lpstr>
      <vt:lpstr>Impulse Work Package 7 Fostering ELI’s Innovation Impact</vt:lpstr>
      <vt:lpstr>Objectives</vt:lpstr>
      <vt:lpstr>Partners</vt:lpstr>
      <vt:lpstr>Task 7.1 IMPULSE Communication Plan, project branding and communication material  </vt:lpstr>
      <vt:lpstr>Task 7.2 Development and maintenance of project website and social media channels  </vt:lpstr>
      <vt:lpstr>Task 7.3 Promote ELI ERIC through dedicated activities to national user communities and decision-makers  </vt:lpstr>
      <vt:lpstr>Task 7.4 Outreach and support to user communities </vt:lpstr>
      <vt:lpstr>Task 7.5 Science and technology road mapping with Laserlab-Europe for the European laser community </vt:lpstr>
      <vt:lpstr>Task 7.6 Promotion of ELI's internationalisation and establishment of strategic partnerships </vt:lpstr>
      <vt:lpstr>WP-7 Deliverables</vt:lpstr>
      <vt:lpstr>Resources</vt:lpstr>
      <vt:lpstr>Next Steps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Florian Gliksohn</dc:creator>
  <cp:lastModifiedBy>AW</cp:lastModifiedBy>
  <cp:revision>136</cp:revision>
  <dcterms:created xsi:type="dcterms:W3CDTF">2020-12-14T12:24:08Z</dcterms:created>
  <dcterms:modified xsi:type="dcterms:W3CDTF">2020-12-16T07:21:27Z</dcterms:modified>
</cp:coreProperties>
</file>