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3" r:id="rId4"/>
    <p:sldId id="264" r:id="rId5"/>
    <p:sldId id="258" r:id="rId6"/>
    <p:sldId id="259" r:id="rId7"/>
    <p:sldId id="260" r:id="rId8"/>
    <p:sldId id="261" r:id="rId9"/>
    <p:sldId id="262" r:id="rId10"/>
    <p:sldId id="268" r:id="rId11"/>
    <p:sldId id="265" r:id="rId12"/>
    <p:sldId id="267" r:id="rId13"/>
    <p:sldId id="269" r:id="rId14"/>
  </p:sldIdLst>
  <p:sldSz cx="12192000" cy="6858000"/>
  <p:notesSz cx="6858000" cy="9144000"/>
  <p:defaultText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8"/>
    <p:restoredTop sz="94617"/>
  </p:normalViewPr>
  <p:slideViewPr>
    <p:cSldViewPr snapToGrid="0" snapToObjects="1">
      <p:cViewPr varScale="1">
        <p:scale>
          <a:sx n="100" d="100"/>
          <a:sy n="100" d="100"/>
        </p:scale>
        <p:origin x="1016" y="1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Months</c:v>
                </c:pt>
              </c:strCache>
            </c:strRef>
          </c:tx>
          <c:spPr>
            <a:solidFill>
              <a:schemeClr val="accent2"/>
            </a:solidFill>
            <a:ln>
              <a:noFill/>
            </a:ln>
            <a:effectLst/>
          </c:spPr>
          <c:invertIfNegative val="0"/>
          <c:cat>
            <c:strRef>
              <c:f>Sheet1!$A$2:$A$7</c:f>
              <c:strCache>
                <c:ptCount val="6"/>
                <c:pt idx="0">
                  <c:v>D6.6 – Report on industry events at ELI (M42) </c:v>
                </c:pt>
                <c:pt idx="1">
                  <c:v>D6.5 – Report on ELI Industry Board (M42)</c:v>
                </c:pt>
                <c:pt idx="2">
                  <c:v>D6.4 – Set-up of ELI Industry Board (M24)</c:v>
                </c:pt>
                <c:pt idx="3">
                  <c:v>D6.3 – Report on ELI Innovation Strategy implementation (M42)</c:v>
                </c:pt>
                <c:pt idx="4">
                  <c:v>D6.2 – ELI Innovation Strategy (M12)</c:v>
                </c:pt>
                <c:pt idx="5">
                  <c:v>D6.1 – Set-up  ILO units, annual reporting (M13, M25, M37, M42)</c:v>
                </c:pt>
              </c:strCache>
            </c:strRef>
          </c:cat>
          <c:val>
            <c:numRef>
              <c:f>Sheet1!$B$2:$B$7</c:f>
              <c:numCache>
                <c:formatCode>General</c:formatCode>
                <c:ptCount val="6"/>
                <c:pt idx="0">
                  <c:v>42</c:v>
                </c:pt>
                <c:pt idx="1">
                  <c:v>42</c:v>
                </c:pt>
                <c:pt idx="2">
                  <c:v>24</c:v>
                </c:pt>
                <c:pt idx="3">
                  <c:v>42</c:v>
                </c:pt>
                <c:pt idx="4">
                  <c:v>12</c:v>
                </c:pt>
                <c:pt idx="5">
                  <c:v>13</c:v>
                </c:pt>
              </c:numCache>
            </c:numRef>
          </c:val>
          <c:extLst>
            <c:ext xmlns:c16="http://schemas.microsoft.com/office/drawing/2014/chart" uri="{C3380CC4-5D6E-409C-BE32-E72D297353CC}">
              <c16:uniqueId val="{00000000-F904-7147-905A-E0CF697B22EE}"/>
            </c:ext>
          </c:extLst>
        </c:ser>
        <c:dLbls>
          <c:showLegendKey val="0"/>
          <c:showVal val="0"/>
          <c:showCatName val="0"/>
          <c:showSerName val="0"/>
          <c:showPercent val="0"/>
          <c:showBubbleSize val="0"/>
        </c:dLbls>
        <c:gapWidth val="182"/>
        <c:axId val="416732800"/>
        <c:axId val="416734480"/>
      </c:barChart>
      <c:catAx>
        <c:axId val="41673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16734480"/>
        <c:crosses val="autoZero"/>
        <c:auto val="1"/>
        <c:lblAlgn val="ctr"/>
        <c:lblOffset val="100"/>
        <c:noMultiLvlLbl val="0"/>
      </c:catAx>
      <c:valAx>
        <c:axId val="41673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73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169C6-CAA8-8440-87F6-D50E3CE0E502}"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0DDCC-8A55-7148-BB8B-CC4C33035253}" type="slidenum">
              <a:rPr lang="en-US" smtClean="0"/>
              <a:t>‹#›</a:t>
            </a:fld>
            <a:endParaRPr lang="en-US"/>
          </a:p>
        </p:txBody>
      </p:sp>
    </p:spTree>
    <p:extLst>
      <p:ext uri="{BB962C8B-B14F-4D97-AF65-F5344CB8AC3E}">
        <p14:creationId xmlns:p14="http://schemas.microsoft.com/office/powerpoint/2010/main" val="115185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4</a:t>
            </a:fld>
            <a:endParaRPr lang="en-US"/>
          </a:p>
        </p:txBody>
      </p:sp>
    </p:spTree>
    <p:extLst>
      <p:ext uri="{BB962C8B-B14F-4D97-AF65-F5344CB8AC3E}">
        <p14:creationId xmlns:p14="http://schemas.microsoft.com/office/powerpoint/2010/main" val="297043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13</a:t>
            </a:fld>
            <a:endParaRPr lang="en-US"/>
          </a:p>
        </p:txBody>
      </p:sp>
    </p:spTree>
    <p:extLst>
      <p:ext uri="{BB962C8B-B14F-4D97-AF65-F5344CB8AC3E}">
        <p14:creationId xmlns:p14="http://schemas.microsoft.com/office/powerpoint/2010/main" val="235438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5</a:t>
            </a:fld>
            <a:endParaRPr lang="en-US"/>
          </a:p>
        </p:txBody>
      </p:sp>
    </p:spTree>
    <p:extLst>
      <p:ext uri="{BB962C8B-B14F-4D97-AF65-F5344CB8AC3E}">
        <p14:creationId xmlns:p14="http://schemas.microsoft.com/office/powerpoint/2010/main" val="169132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6</a:t>
            </a:fld>
            <a:endParaRPr lang="en-US"/>
          </a:p>
        </p:txBody>
      </p:sp>
    </p:spTree>
    <p:extLst>
      <p:ext uri="{BB962C8B-B14F-4D97-AF65-F5344CB8AC3E}">
        <p14:creationId xmlns:p14="http://schemas.microsoft.com/office/powerpoint/2010/main" val="91360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E5F44F-6ADD-F64B-B21B-30231512644D}" type="slidenum">
              <a:rPr lang="en-US" smtClean="0"/>
              <a:t>7</a:t>
            </a:fld>
            <a:endParaRPr lang="en-US"/>
          </a:p>
        </p:txBody>
      </p:sp>
    </p:spTree>
    <p:extLst>
      <p:ext uri="{BB962C8B-B14F-4D97-AF65-F5344CB8AC3E}">
        <p14:creationId xmlns:p14="http://schemas.microsoft.com/office/powerpoint/2010/main" val="183707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8</a:t>
            </a:fld>
            <a:endParaRPr lang="en-US"/>
          </a:p>
        </p:txBody>
      </p:sp>
    </p:spTree>
    <p:extLst>
      <p:ext uri="{BB962C8B-B14F-4D97-AF65-F5344CB8AC3E}">
        <p14:creationId xmlns:p14="http://schemas.microsoft.com/office/powerpoint/2010/main" val="361961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9</a:t>
            </a:fld>
            <a:endParaRPr lang="en-US"/>
          </a:p>
        </p:txBody>
      </p:sp>
    </p:spTree>
    <p:extLst>
      <p:ext uri="{BB962C8B-B14F-4D97-AF65-F5344CB8AC3E}">
        <p14:creationId xmlns:p14="http://schemas.microsoft.com/office/powerpoint/2010/main" val="158297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10</a:t>
            </a:fld>
            <a:endParaRPr lang="en-US"/>
          </a:p>
        </p:txBody>
      </p:sp>
    </p:spTree>
    <p:extLst>
      <p:ext uri="{BB962C8B-B14F-4D97-AF65-F5344CB8AC3E}">
        <p14:creationId xmlns:p14="http://schemas.microsoft.com/office/powerpoint/2010/main" val="209157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11</a:t>
            </a:fld>
            <a:endParaRPr lang="en-US"/>
          </a:p>
        </p:txBody>
      </p:sp>
    </p:spTree>
    <p:extLst>
      <p:ext uri="{BB962C8B-B14F-4D97-AF65-F5344CB8AC3E}">
        <p14:creationId xmlns:p14="http://schemas.microsoft.com/office/powerpoint/2010/main" val="165393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12</a:t>
            </a:fld>
            <a:endParaRPr lang="en-US"/>
          </a:p>
        </p:txBody>
      </p:sp>
    </p:spTree>
    <p:extLst>
      <p:ext uri="{BB962C8B-B14F-4D97-AF65-F5344CB8AC3E}">
        <p14:creationId xmlns:p14="http://schemas.microsoft.com/office/powerpoint/2010/main" val="164865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15F1-DC81-324C-B733-183B34C014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830811AA-02B3-3B44-B302-71AB038F43A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EEA9074C-43AF-0249-ABAE-2214130477D6}"/>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0BD458A1-3EEA-F544-8C58-83D8864EE76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BCA3FE67-1939-5548-B5D4-F7DB6709909A}"/>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2809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430-4618-534D-B7B7-8048E37B94A9}"/>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02DDA6C8-703C-9648-8B08-854F02902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8F35108-007E-3C4F-B1E3-8C7FB665ABC1}"/>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594789BF-8DB9-6A44-B698-B5DC9DF6972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4D14C29A-A097-004B-A35B-44946CE8CB18}"/>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95276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F2069-8B74-6546-A9E3-B4265147C09A}"/>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3C0848D5-E402-5449-82A1-E59B3E924529}"/>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2DFD006-595D-7E45-AD96-131AED401F24}"/>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CC867063-BA06-054D-B866-9E1492309B4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01290BD-7473-A14A-8779-6DC0A57757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6693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F07-9C2E-9546-8924-54E4ED55D739}"/>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D518B1EC-1B4F-C542-8ECC-B3C6EEC13D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9957C63-044D-4B44-89CD-BF5CBBF83827}"/>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C56601D4-7A70-4645-BE60-914CAEED233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3A4EC4F-24F2-4A4E-B2D4-C0F1FA120979}"/>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612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F200-D632-DC48-945D-A51D6932E72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7188C271-7F9E-A443-AD27-F1392231025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8D10A7-C9F1-C947-B11A-CEE17BE8AC6C}"/>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A978EE6F-9079-8A41-A53E-8AE4BDB73B2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A8B6BC8-4102-8F4F-8414-0A6BCB13244B}"/>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9286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F11-750D-1142-99A4-9015B53D6E4E}"/>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9716D8F8-739C-844C-85A3-42D7D63E12A2}"/>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3613581B-01B5-8E4F-A116-0E57DB5D0E61}"/>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96C3BCE-635F-194F-B919-5D7646F71854}"/>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87CE4C51-E77F-D04C-8296-0F3AED2C49C8}"/>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8BA937C6-EEBF-B441-859A-A5206D2970EF}"/>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40677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615-57E8-A74A-BEBB-574752FD0D14}"/>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3C5EBF36-C10F-D740-84FA-61B026C8617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79B8D5-FE19-C341-BED2-64775E1161D0}"/>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D13EC664-AFB8-5940-AE86-A7490A8E900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12D51F-7679-EC4B-A85E-3B5506663EF7}"/>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D706206E-C572-3042-822B-C1FB1974283B}"/>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8" name="Footer Placeholder 7">
            <a:extLst>
              <a:ext uri="{FF2B5EF4-FFF2-40B4-BE49-F238E27FC236}">
                <a16:creationId xmlns:a16="http://schemas.microsoft.com/office/drawing/2014/main" id="{E85AB9E8-58F3-D941-BE6C-5523EC39FC1C}"/>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2DF6202C-A045-B242-A44D-0710685ECFAC}"/>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75499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EAAB-C496-D741-811A-78873190C133}"/>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58FB5CC3-B593-E24A-8E03-FBDF72ED7237}"/>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4" name="Footer Placeholder 3">
            <a:extLst>
              <a:ext uri="{FF2B5EF4-FFF2-40B4-BE49-F238E27FC236}">
                <a16:creationId xmlns:a16="http://schemas.microsoft.com/office/drawing/2014/main" id="{FC4DA2ED-552B-5C43-8B3A-89A6F5F4626D}"/>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7CBF5A2-F1F0-0043-AFEA-5DF305078E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1977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4CF27-8935-5645-BF6E-9C85E1D40975}"/>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3" name="Footer Placeholder 2">
            <a:extLst>
              <a:ext uri="{FF2B5EF4-FFF2-40B4-BE49-F238E27FC236}">
                <a16:creationId xmlns:a16="http://schemas.microsoft.com/office/drawing/2014/main" id="{94DA54E3-AF89-2545-85D1-96DA8D26B6B8}"/>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21C1DBF5-2CC2-3E4C-8783-FCF2C7FAF8E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9957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3FFB-48B4-464B-B509-AD4DA8FE49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4C529AD2-B480-ED4C-9C12-CBD22F9FC4B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898E22A6-B3E9-8F43-A771-332A088E6F0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F0BE74-04F3-A445-AF14-BF247FB2EA7B}"/>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A4DDA35C-602B-4542-A909-EF3F6012BB7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36C987F-B6AF-4845-87BB-4F6D1224E16E}"/>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7483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1D1-E32A-E34B-BC92-925A32B37D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D5BEADFB-F4B1-804A-8E40-55AED60708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Z"/>
          </a:p>
        </p:txBody>
      </p:sp>
      <p:sp>
        <p:nvSpPr>
          <p:cNvPr id="4" name="Text Placeholder 3">
            <a:extLst>
              <a:ext uri="{FF2B5EF4-FFF2-40B4-BE49-F238E27FC236}">
                <a16:creationId xmlns:a16="http://schemas.microsoft.com/office/drawing/2014/main" id="{878CA253-BF33-BF4A-90D8-ABD98AEB76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249062-9776-054F-879B-4A8C95892D71}"/>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E3D09206-6574-F443-8AC2-FD9DE4EC1B3A}"/>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C6D23C76-3396-A74F-BBD0-3CE8E828A52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126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86FB1-5ECC-594A-A53A-5438CD43B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8DB20A5E-9935-4147-97FE-C5AF583DC1D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9444E65-97C2-7F41-A4FB-B1E16E79817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0607BE09-3604-C54C-A37E-26F0B139169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608CCBB1-3904-E74E-8874-5A613C3A1B8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27FE-5CAE-B346-9A54-6CE2049A1AC6}" type="slidenum">
              <a:rPr lang="en-CZ" smtClean="0"/>
              <a:t>‹#›</a:t>
            </a:fld>
            <a:endParaRPr lang="en-CZ"/>
          </a:p>
        </p:txBody>
      </p:sp>
    </p:spTree>
    <p:extLst>
      <p:ext uri="{BB962C8B-B14F-4D97-AF65-F5344CB8AC3E}">
        <p14:creationId xmlns:p14="http://schemas.microsoft.com/office/powerpoint/2010/main" val="220085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377" rtl="0" eaLnBrk="1" latinLnBrk="0" hangingPunct="1">
        <a:lnSpc>
          <a:spcPct val="90000"/>
        </a:lnSpc>
        <a:spcBef>
          <a:spcPct val="0"/>
        </a:spcBef>
        <a:buNone/>
        <a:defRPr sz="4400" kern="1200">
          <a:solidFill>
            <a:srgbClr val="E16307"/>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1A8D9-E33D-ED45-B779-A164F5A54B8A}"/>
              </a:ext>
            </a:extLst>
          </p:cNvPr>
          <p:cNvSpPr/>
          <p:nvPr/>
        </p:nvSpPr>
        <p:spPr>
          <a:xfrm>
            <a:off x="0" y="3615582"/>
            <a:ext cx="12192000" cy="324241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4E1E9B-F607-E540-AD99-50D6D7FA0352}"/>
              </a:ext>
            </a:extLst>
          </p:cNvPr>
          <p:cNvPicPr>
            <a:picLocks noChangeAspect="1"/>
          </p:cNvPicPr>
          <p:nvPr/>
        </p:nvPicPr>
        <p:blipFill>
          <a:blip r:embed="rId2"/>
          <a:stretch>
            <a:fillRect/>
          </a:stretch>
        </p:blipFill>
        <p:spPr>
          <a:xfrm>
            <a:off x="-6526" y="0"/>
            <a:ext cx="12192000" cy="4303776"/>
          </a:xfrm>
          <a:prstGeom prst="rect">
            <a:avLst/>
          </a:prstGeom>
        </p:spPr>
      </p:pic>
      <p:sp>
        <p:nvSpPr>
          <p:cNvPr id="9" name="Rectangle 8">
            <a:extLst>
              <a:ext uri="{FF2B5EF4-FFF2-40B4-BE49-F238E27FC236}">
                <a16:creationId xmlns:a16="http://schemas.microsoft.com/office/drawing/2014/main" id="{DADF980E-F103-E14A-B343-45446AB0F4A3}"/>
              </a:ext>
            </a:extLst>
          </p:cNvPr>
          <p:cNvSpPr/>
          <p:nvPr/>
        </p:nvSpPr>
        <p:spPr>
          <a:xfrm>
            <a:off x="-6526" y="3615582"/>
            <a:ext cx="12192000" cy="2121108"/>
          </a:xfrm>
          <a:prstGeom prst="rect">
            <a:avLst/>
          </a:prstGeom>
          <a:solidFill>
            <a:srgbClr val="E16307">
              <a:alpha val="66000"/>
            </a:srgbClr>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sp>
        <p:nvSpPr>
          <p:cNvPr id="10" name="TextBox 9">
            <a:extLst>
              <a:ext uri="{FF2B5EF4-FFF2-40B4-BE49-F238E27FC236}">
                <a16:creationId xmlns:a16="http://schemas.microsoft.com/office/drawing/2014/main" id="{8C8E8601-A544-EE45-9732-00206242A8BB}"/>
              </a:ext>
            </a:extLst>
          </p:cNvPr>
          <p:cNvSpPr txBox="1"/>
          <p:nvPr/>
        </p:nvSpPr>
        <p:spPr>
          <a:xfrm>
            <a:off x="228397" y="6094990"/>
            <a:ext cx="6223783" cy="707886"/>
          </a:xfrm>
          <a:prstGeom prst="rect">
            <a:avLst/>
          </a:prstGeom>
          <a:noFill/>
          <a:effectLst/>
        </p:spPr>
        <p:txBody>
          <a:bodyPr wrap="square" rtlCol="0">
            <a:spAutoFit/>
          </a:bodyPr>
          <a:lstStyle/>
          <a:p>
            <a:r>
              <a:rPr lang="en-GB" sz="2000" b="1" dirty="0">
                <a:solidFill>
                  <a:schemeClr val="bg1"/>
                </a:solidFill>
                <a:latin typeface="Calibri" panose="020F0502020204030204" pitchFamily="34" charset="0"/>
                <a:cs typeface="Calibri" panose="020F0502020204030204" pitchFamily="34" charset="0"/>
              </a:rPr>
              <a:t>IMPULSE Kick-off Meeting / 16 December 2020</a:t>
            </a:r>
          </a:p>
          <a:p>
            <a:r>
              <a:rPr lang="en-GB" sz="2000" dirty="0">
                <a:solidFill>
                  <a:schemeClr val="bg1"/>
                </a:solidFill>
                <a:latin typeface="Calibri" panose="020F0502020204030204" pitchFamily="34" charset="0"/>
                <a:cs typeface="Calibri" panose="020F0502020204030204" pitchFamily="34" charset="0"/>
              </a:rPr>
              <a:t>Allen Weeks</a:t>
            </a:r>
          </a:p>
        </p:txBody>
      </p:sp>
      <p:pic>
        <p:nvPicPr>
          <p:cNvPr id="12" name="Picture 11" descr="A picture containing text, clipart, gear&#10;&#10;Description automatically generated">
            <a:extLst>
              <a:ext uri="{FF2B5EF4-FFF2-40B4-BE49-F238E27FC236}">
                <a16:creationId xmlns:a16="http://schemas.microsoft.com/office/drawing/2014/main" id="{122F9EC0-DD32-6948-BA60-80A0CC524A40}"/>
              </a:ext>
            </a:extLst>
          </p:cNvPr>
          <p:cNvPicPr>
            <a:picLocks noChangeAspect="1"/>
          </p:cNvPicPr>
          <p:nvPr/>
        </p:nvPicPr>
        <p:blipFill>
          <a:blip r:embed="rId3"/>
          <a:stretch>
            <a:fillRect/>
          </a:stretch>
        </p:blipFill>
        <p:spPr>
          <a:xfrm>
            <a:off x="790508" y="4051648"/>
            <a:ext cx="1625601" cy="10160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13D79BFC-A5EB-7040-B0BF-4B8A906ACCFC}"/>
              </a:ext>
            </a:extLst>
          </p:cNvPr>
          <p:cNvSpPr txBox="1"/>
          <p:nvPr/>
        </p:nvSpPr>
        <p:spPr>
          <a:xfrm>
            <a:off x="670259" y="4992408"/>
            <a:ext cx="1866097"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800" b="1" spc="300" dirty="0">
                <a:solidFill>
                  <a:schemeClr val="bg1"/>
                </a:solidFill>
                <a:latin typeface="Trebuchet MS" panose="020B0703020202090204" pitchFamily="34" charset="0"/>
              </a:rPr>
              <a:t>IMPULSE</a:t>
            </a:r>
          </a:p>
        </p:txBody>
      </p:sp>
      <p:sp>
        <p:nvSpPr>
          <p:cNvPr id="2" name="TextBox 1">
            <a:extLst>
              <a:ext uri="{FF2B5EF4-FFF2-40B4-BE49-F238E27FC236}">
                <a16:creationId xmlns:a16="http://schemas.microsoft.com/office/drawing/2014/main" id="{E108C7B6-8702-D449-95C6-A7E159A91B26}"/>
              </a:ext>
            </a:extLst>
          </p:cNvPr>
          <p:cNvSpPr txBox="1"/>
          <p:nvPr/>
        </p:nvSpPr>
        <p:spPr>
          <a:xfrm>
            <a:off x="3642610" y="359764"/>
            <a:ext cx="184731" cy="369332"/>
          </a:xfrm>
          <a:prstGeom prst="rect">
            <a:avLst/>
          </a:prstGeom>
          <a:noFill/>
        </p:spPr>
        <p:txBody>
          <a:bodyPr wrap="none" rtlCol="0">
            <a:spAutoFit/>
          </a:bodyPr>
          <a:lstStyle/>
          <a:p>
            <a:endParaRPr lang="en-CZ" dirty="0"/>
          </a:p>
        </p:txBody>
      </p:sp>
      <p:sp>
        <p:nvSpPr>
          <p:cNvPr id="16" name="TextBox 15">
            <a:extLst>
              <a:ext uri="{FF2B5EF4-FFF2-40B4-BE49-F238E27FC236}">
                <a16:creationId xmlns:a16="http://schemas.microsoft.com/office/drawing/2014/main" id="{DA5DCF84-69EA-664A-BFE8-106E61549997}"/>
              </a:ext>
            </a:extLst>
          </p:cNvPr>
          <p:cNvSpPr txBox="1"/>
          <p:nvPr/>
        </p:nvSpPr>
        <p:spPr>
          <a:xfrm>
            <a:off x="5177709" y="3911252"/>
            <a:ext cx="622378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5000" b="1" dirty="0">
                <a:solidFill>
                  <a:schemeClr val="bg1"/>
                </a:solidFill>
                <a:latin typeface="Calibri" panose="020F0502020204030204" pitchFamily="34" charset="0"/>
                <a:cs typeface="Calibri" panose="020F0502020204030204" pitchFamily="34" charset="0"/>
              </a:rPr>
              <a:t>WORK PACKAGE 6</a:t>
            </a:r>
          </a:p>
          <a:p>
            <a:pPr algn="ctr"/>
            <a:r>
              <a:rPr lang="en-GB" sz="3000" dirty="0">
                <a:solidFill>
                  <a:schemeClr val="bg1"/>
                </a:solidFill>
                <a:latin typeface="Calibri" panose="020F0502020204030204" pitchFamily="34" charset="0"/>
                <a:cs typeface="Calibri" panose="020F0502020204030204" pitchFamily="34" charset="0"/>
              </a:rPr>
              <a:t>Fostering ELI’s Innovation Impact</a:t>
            </a:r>
          </a:p>
        </p:txBody>
      </p:sp>
      <p:sp>
        <p:nvSpPr>
          <p:cNvPr id="18" name="Footer Placeholder 5">
            <a:extLst>
              <a:ext uri="{FF2B5EF4-FFF2-40B4-BE49-F238E27FC236}">
                <a16:creationId xmlns:a16="http://schemas.microsoft.com/office/drawing/2014/main" id="{2423B2F9-5D1E-054D-9F97-3193548B5A0A}"/>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bg1"/>
                </a:solidFill>
              </a:rPr>
              <a:t>IMPULSE has received funding from the European Union's Horizon 2020 Research and Innovation Programme under grant agreement No 871161</a:t>
            </a:r>
          </a:p>
        </p:txBody>
      </p:sp>
      <p:pic>
        <p:nvPicPr>
          <p:cNvPr id="19" name="Picture 18">
            <a:extLst>
              <a:ext uri="{FF2B5EF4-FFF2-40B4-BE49-F238E27FC236}">
                <a16:creationId xmlns:a16="http://schemas.microsoft.com/office/drawing/2014/main" id="{FBBD2342-4308-B941-8A56-0F103A238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Tree>
    <p:extLst>
      <p:ext uri="{BB962C8B-B14F-4D97-AF65-F5344CB8AC3E}">
        <p14:creationId xmlns:p14="http://schemas.microsoft.com/office/powerpoint/2010/main" val="169215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p:txBody>
          <a:bodyPr>
            <a:normAutofit/>
          </a:bodyPr>
          <a:lstStyle/>
          <a:p>
            <a:r>
              <a:rPr lang="en-GB" b="1" dirty="0"/>
              <a:t>Task 6.3 Outreach to industry</a:t>
            </a:r>
            <a:br>
              <a:rPr lang="en-GB" dirty="0"/>
            </a:br>
            <a:endParaRPr lang="en-US" dirty="0"/>
          </a:p>
        </p:txBody>
      </p:sp>
      <p:sp>
        <p:nvSpPr>
          <p:cNvPr id="3" name="Content Placeholder 2">
            <a:extLst>
              <a:ext uri="{FF2B5EF4-FFF2-40B4-BE49-F238E27FC236}">
                <a16:creationId xmlns:a16="http://schemas.microsoft.com/office/drawing/2014/main" id="{1D0905D3-F304-024E-9867-3BD61BC8A3EA}"/>
              </a:ext>
            </a:extLst>
          </p:cNvPr>
          <p:cNvSpPr>
            <a:spLocks noGrp="1"/>
          </p:cNvSpPr>
          <p:nvPr>
            <p:ph idx="1"/>
          </p:nvPr>
        </p:nvSpPr>
        <p:spPr>
          <a:xfrm>
            <a:off x="381967" y="1142525"/>
            <a:ext cx="10971833" cy="5715475"/>
          </a:xfrm>
        </p:spPr>
        <p:txBody>
          <a:bodyPr>
            <a:normAutofit fontScale="85000" lnSpcReduction="20000"/>
          </a:bodyPr>
          <a:lstStyle/>
          <a:p>
            <a:pPr marL="0" indent="0">
              <a:buNone/>
            </a:pPr>
            <a:r>
              <a:rPr lang="en-GB" i="1" u="sng" dirty="0"/>
              <a:t>Challenge:</a:t>
            </a:r>
            <a:endParaRPr lang="en-GB" dirty="0"/>
          </a:p>
          <a:p>
            <a:pPr marL="0" indent="0">
              <a:buNone/>
            </a:pPr>
            <a:r>
              <a:rPr lang="en-GB" dirty="0"/>
              <a:t>ELI industrial cooperation opportunities will be communicated, piloted and promoted.</a:t>
            </a:r>
          </a:p>
          <a:p>
            <a:pPr marL="0" indent="0">
              <a:buNone/>
            </a:pPr>
            <a:r>
              <a:rPr lang="en-GB" i="1" u="sng" dirty="0"/>
              <a:t>Implementation: </a:t>
            </a:r>
            <a:endParaRPr lang="en-GB" dirty="0"/>
          </a:p>
          <a:p>
            <a:pPr marL="514350" lvl="0" indent="-514350">
              <a:buFont typeface="+mj-lt"/>
              <a:buAutoNum type="arabicPeriod"/>
            </a:pPr>
            <a:r>
              <a:rPr lang="en-GB" dirty="0"/>
              <a:t>Specific outreach strategy, consistent with both the ELI Innovation Strategy and ELI Communication Strategy, focused on cooperation with companies (including SMEs) to co-develop potential opportunities. In particular ideas associated with WPs 3, 4 and 5 will be emphasised;</a:t>
            </a:r>
          </a:p>
          <a:p>
            <a:pPr marL="514350" lvl="0" indent="-514350">
              <a:buFont typeface="+mj-lt"/>
              <a:buAutoNum type="arabicPeriod"/>
            </a:pPr>
            <a:r>
              <a:rPr lang="en-GB" dirty="0"/>
              <a:t>Creation of ELI innovation-related materials (including text and/or video materials) describing cooperation opportunities and ELI’s mission relative to innovation and technology development;</a:t>
            </a:r>
          </a:p>
          <a:p>
            <a:pPr marL="514350" lvl="0" indent="-514350">
              <a:buFont typeface="+mj-lt"/>
              <a:buAutoNum type="arabicPeriod"/>
            </a:pPr>
            <a:r>
              <a:rPr lang="en-GB" dirty="0"/>
              <a:t>Assessment of ELI industrial potential to selected companies and research institutions.</a:t>
            </a:r>
          </a:p>
          <a:p>
            <a:pPr marL="0" indent="0">
              <a:buNone/>
            </a:pPr>
            <a:r>
              <a:rPr lang="en-GB" i="1" u="sng" dirty="0"/>
              <a:t>Outcome:</a:t>
            </a:r>
            <a:endParaRPr lang="en-GB" dirty="0"/>
          </a:p>
          <a:p>
            <a:r>
              <a:rPr lang="en-GB" dirty="0"/>
              <a:t>Industrial Outreach materials</a:t>
            </a:r>
          </a:p>
          <a:p>
            <a:r>
              <a:rPr lang="en-GB" dirty="0"/>
              <a:t>Presentation aimed at industrial partners</a:t>
            </a:r>
          </a:p>
          <a:p>
            <a:r>
              <a:rPr lang="en-GB" dirty="0"/>
              <a:t>Presence at relevant industrial/scientific events to raise awareness and attract interest in collaborations </a:t>
            </a:r>
            <a:endParaRPr lang="en-US"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6557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B372-0FE8-BF49-95B8-BA14E541C683}"/>
              </a:ext>
            </a:extLst>
          </p:cNvPr>
          <p:cNvSpPr>
            <a:spLocks noGrp="1"/>
          </p:cNvSpPr>
          <p:nvPr>
            <p:ph type="title"/>
          </p:nvPr>
        </p:nvSpPr>
        <p:spPr/>
        <p:txBody>
          <a:bodyPr vert="horz" lIns="91440" tIns="45720" rIns="91440" bIns="45720" rtlCol="0" anchor="ctr">
            <a:normAutofit/>
          </a:bodyPr>
          <a:lstStyle/>
          <a:p>
            <a:r>
              <a:rPr lang="en-US" b="1" dirty="0"/>
              <a:t>WP-6 Deliverables</a:t>
            </a:r>
          </a:p>
        </p:txBody>
      </p:sp>
      <p:grpSp>
        <p:nvGrpSpPr>
          <p:cNvPr id="3" name="Group 2">
            <a:extLst>
              <a:ext uri="{FF2B5EF4-FFF2-40B4-BE49-F238E27FC236}">
                <a16:creationId xmlns:a16="http://schemas.microsoft.com/office/drawing/2014/main" id="{33920790-FD30-5141-BB0F-44B98C782424}"/>
              </a:ext>
            </a:extLst>
          </p:cNvPr>
          <p:cNvGrpSpPr/>
          <p:nvPr/>
        </p:nvGrpSpPr>
        <p:grpSpPr>
          <a:xfrm>
            <a:off x="267700" y="1591504"/>
            <a:ext cx="11356035" cy="4949744"/>
            <a:chOff x="267700" y="1591504"/>
            <a:chExt cx="11356035" cy="4949744"/>
          </a:xfrm>
        </p:grpSpPr>
        <p:graphicFrame>
          <p:nvGraphicFramePr>
            <p:cNvPr id="8" name="Chart 7">
              <a:extLst>
                <a:ext uri="{FF2B5EF4-FFF2-40B4-BE49-F238E27FC236}">
                  <a16:creationId xmlns:a16="http://schemas.microsoft.com/office/drawing/2014/main" id="{A11CBF0E-0EA7-6748-A2F8-0A4C5FFE940F}"/>
                </a:ext>
              </a:extLst>
            </p:cNvPr>
            <p:cNvGraphicFramePr/>
            <p:nvPr>
              <p:extLst>
                <p:ext uri="{D42A27DB-BD31-4B8C-83A1-F6EECF244321}">
                  <p14:modId xmlns:p14="http://schemas.microsoft.com/office/powerpoint/2010/main" val="731135145"/>
                </p:ext>
              </p:extLst>
            </p:nvPr>
          </p:nvGraphicFramePr>
          <p:xfrm>
            <a:off x="267700" y="1591504"/>
            <a:ext cx="11356035" cy="4949744"/>
          </p:xfrm>
          <a:graphic>
            <a:graphicData uri="http://schemas.openxmlformats.org/drawingml/2006/chart">
              <c:chart xmlns:c="http://schemas.openxmlformats.org/drawingml/2006/chart" xmlns:r="http://schemas.openxmlformats.org/officeDocument/2006/relationships" r:id="rId3"/>
            </a:graphicData>
          </a:graphic>
        </p:graphicFrame>
        <p:sp>
          <p:nvSpPr>
            <p:cNvPr id="9" name="Diamond 8">
              <a:extLst>
                <a:ext uri="{FF2B5EF4-FFF2-40B4-BE49-F238E27FC236}">
                  <a16:creationId xmlns:a16="http://schemas.microsoft.com/office/drawing/2014/main" id="{E3D36FBD-CD69-CA4D-BD5A-A19AC01FEFB3}"/>
                </a:ext>
              </a:extLst>
            </p:cNvPr>
            <p:cNvSpPr/>
            <p:nvPr/>
          </p:nvSpPr>
          <p:spPr>
            <a:xfrm>
              <a:off x="7438998" y="191477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 name="Diamond 9">
              <a:extLst>
                <a:ext uri="{FF2B5EF4-FFF2-40B4-BE49-F238E27FC236}">
                  <a16:creationId xmlns:a16="http://schemas.microsoft.com/office/drawing/2014/main" id="{151D3288-6FD4-7B46-81CE-2242557B2610}"/>
                </a:ext>
              </a:extLst>
            </p:cNvPr>
            <p:cNvSpPr/>
            <p:nvPr/>
          </p:nvSpPr>
          <p:spPr>
            <a:xfrm>
              <a:off x="8853923" y="1925169"/>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Diamond 10">
              <a:extLst>
                <a:ext uri="{FF2B5EF4-FFF2-40B4-BE49-F238E27FC236}">
                  <a16:creationId xmlns:a16="http://schemas.microsoft.com/office/drawing/2014/main" id="{BA488263-0010-B249-A31A-BC2F07292E18}"/>
                </a:ext>
              </a:extLst>
            </p:cNvPr>
            <p:cNvSpPr/>
            <p:nvPr/>
          </p:nvSpPr>
          <p:spPr>
            <a:xfrm>
              <a:off x="10291168" y="192332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Diamond 11">
              <a:extLst>
                <a:ext uri="{FF2B5EF4-FFF2-40B4-BE49-F238E27FC236}">
                  <a16:creationId xmlns:a16="http://schemas.microsoft.com/office/drawing/2014/main" id="{E2A59D0A-C374-B843-9C24-8704314892DC}"/>
                </a:ext>
              </a:extLst>
            </p:cNvPr>
            <p:cNvSpPr/>
            <p:nvPr/>
          </p:nvSpPr>
          <p:spPr>
            <a:xfrm>
              <a:off x="10886575" y="536087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3" name="Diamond 12">
              <a:extLst>
                <a:ext uri="{FF2B5EF4-FFF2-40B4-BE49-F238E27FC236}">
                  <a16:creationId xmlns:a16="http://schemas.microsoft.com/office/drawing/2014/main" id="{3479B90B-50B1-E349-AD9A-BF48E7FAA2FD}"/>
                </a:ext>
              </a:extLst>
            </p:cNvPr>
            <p:cNvSpPr/>
            <p:nvPr/>
          </p:nvSpPr>
          <p:spPr>
            <a:xfrm>
              <a:off x="10910545" y="192332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4" name="Diamond 13">
              <a:extLst>
                <a:ext uri="{FF2B5EF4-FFF2-40B4-BE49-F238E27FC236}">
                  <a16:creationId xmlns:a16="http://schemas.microsoft.com/office/drawing/2014/main" id="{E26AE177-A9B6-9E47-BCD0-5E6D89B15D1E}"/>
                </a:ext>
              </a:extLst>
            </p:cNvPr>
            <p:cNvSpPr/>
            <p:nvPr/>
          </p:nvSpPr>
          <p:spPr>
            <a:xfrm>
              <a:off x="7312395" y="262387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5" name="Diamond 14">
              <a:extLst>
                <a:ext uri="{FF2B5EF4-FFF2-40B4-BE49-F238E27FC236}">
                  <a16:creationId xmlns:a16="http://schemas.microsoft.com/office/drawing/2014/main" id="{F849966E-7F95-AB4F-B9FF-42D364FC4D7C}"/>
                </a:ext>
              </a:extLst>
            </p:cNvPr>
            <p:cNvSpPr/>
            <p:nvPr/>
          </p:nvSpPr>
          <p:spPr>
            <a:xfrm>
              <a:off x="10907357" y="3296011"/>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6" name="Diamond 15">
              <a:extLst>
                <a:ext uri="{FF2B5EF4-FFF2-40B4-BE49-F238E27FC236}">
                  <a16:creationId xmlns:a16="http://schemas.microsoft.com/office/drawing/2014/main" id="{4E0BBA65-2387-354B-8F77-ED510AC3152A}"/>
                </a:ext>
              </a:extLst>
            </p:cNvPr>
            <p:cNvSpPr/>
            <p:nvPr/>
          </p:nvSpPr>
          <p:spPr>
            <a:xfrm>
              <a:off x="10874920" y="466869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7" name="Diamond 16">
              <a:extLst>
                <a:ext uri="{FF2B5EF4-FFF2-40B4-BE49-F238E27FC236}">
                  <a16:creationId xmlns:a16="http://schemas.microsoft.com/office/drawing/2014/main" id="{36034250-C47E-9648-93B8-DE02FC049A89}"/>
                </a:ext>
              </a:extLst>
            </p:cNvPr>
            <p:cNvSpPr/>
            <p:nvPr/>
          </p:nvSpPr>
          <p:spPr>
            <a:xfrm>
              <a:off x="8697002" y="3983895"/>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8" name="Group 17">
            <a:extLst>
              <a:ext uri="{FF2B5EF4-FFF2-40B4-BE49-F238E27FC236}">
                <a16:creationId xmlns:a16="http://schemas.microsoft.com/office/drawing/2014/main" id="{137AB386-D366-5D45-9DBF-AB823D8B256D}"/>
              </a:ext>
            </a:extLst>
          </p:cNvPr>
          <p:cNvGrpSpPr/>
          <p:nvPr/>
        </p:nvGrpSpPr>
        <p:grpSpPr>
          <a:xfrm>
            <a:off x="353568" y="0"/>
            <a:ext cx="1292352" cy="1280160"/>
            <a:chOff x="379562" y="-17252"/>
            <a:chExt cx="1708030" cy="1690688"/>
          </a:xfrm>
        </p:grpSpPr>
        <p:sp>
          <p:nvSpPr>
            <p:cNvPr id="19" name="Rectangle 18">
              <a:extLst>
                <a:ext uri="{FF2B5EF4-FFF2-40B4-BE49-F238E27FC236}">
                  <a16:creationId xmlns:a16="http://schemas.microsoft.com/office/drawing/2014/main" id="{95BAB715-2466-5749-A59E-3DEA69CDDDB9}"/>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20" name="Picture 19" descr="A picture containing text, clipart, gear&#10;&#10;Description automatically generated">
              <a:extLst>
                <a:ext uri="{FF2B5EF4-FFF2-40B4-BE49-F238E27FC236}">
                  <a16:creationId xmlns:a16="http://schemas.microsoft.com/office/drawing/2014/main" id="{734B6D19-FF26-334C-A103-1A001BE51934}"/>
                </a:ext>
              </a:extLst>
            </p:cNvPr>
            <p:cNvPicPr>
              <a:picLocks noChangeAspect="1"/>
            </p:cNvPicPr>
            <p:nvPr/>
          </p:nvPicPr>
          <p:blipFill>
            <a:blip r:embed="rId4"/>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4E6A3A9D-B29E-824D-9E02-E4A8C139F4CD}"/>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222665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C14C-F2FC-B643-AC02-2E0513B6D885}"/>
              </a:ext>
            </a:extLst>
          </p:cNvPr>
          <p:cNvSpPr>
            <a:spLocks noGrp="1"/>
          </p:cNvSpPr>
          <p:nvPr>
            <p:ph type="title"/>
          </p:nvPr>
        </p:nvSpPr>
        <p:spPr/>
        <p:txBody>
          <a:bodyPr/>
          <a:lstStyle/>
          <a:p>
            <a:r>
              <a:rPr lang="en-US" b="1" dirty="0"/>
              <a:t>Resources</a:t>
            </a:r>
          </a:p>
        </p:txBody>
      </p:sp>
      <p:grpSp>
        <p:nvGrpSpPr>
          <p:cNvPr id="8" name="Group 7">
            <a:extLst>
              <a:ext uri="{FF2B5EF4-FFF2-40B4-BE49-F238E27FC236}">
                <a16:creationId xmlns:a16="http://schemas.microsoft.com/office/drawing/2014/main" id="{22A13D24-C278-0E4B-9D83-5263FBF06520}"/>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602A1BEA-EC66-F441-A213-6EED7BA9E52B}"/>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310659DE-021F-9748-9130-805C35BD1B01}"/>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96DCAA3D-DB67-684D-AA3D-37BB1E57EDA4}"/>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2" name="Footer Placeholder 5">
            <a:extLst>
              <a:ext uri="{FF2B5EF4-FFF2-40B4-BE49-F238E27FC236}">
                <a16:creationId xmlns:a16="http://schemas.microsoft.com/office/drawing/2014/main" id="{0C971923-7FCA-2448-8CAD-BC6286356DE8}"/>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C9BC5CFF-C7F4-0643-B51C-A4A2732DF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graphicFrame>
        <p:nvGraphicFramePr>
          <p:cNvPr id="14" name="Table 13">
            <a:extLst>
              <a:ext uri="{FF2B5EF4-FFF2-40B4-BE49-F238E27FC236}">
                <a16:creationId xmlns:a16="http://schemas.microsoft.com/office/drawing/2014/main" id="{A5E36572-7ABC-0D40-9872-CC623DEF3A55}"/>
              </a:ext>
            </a:extLst>
          </p:cNvPr>
          <p:cNvGraphicFramePr>
            <a:graphicFrameLocks noGrp="1"/>
          </p:cNvGraphicFramePr>
          <p:nvPr>
            <p:extLst>
              <p:ext uri="{D42A27DB-BD31-4B8C-83A1-F6EECF244321}">
                <p14:modId xmlns:p14="http://schemas.microsoft.com/office/powerpoint/2010/main" val="4262555372"/>
              </p:ext>
            </p:extLst>
          </p:nvPr>
        </p:nvGraphicFramePr>
        <p:xfrm>
          <a:off x="7076209" y="2242233"/>
          <a:ext cx="4384964" cy="3122295"/>
        </p:xfrm>
        <a:graphic>
          <a:graphicData uri="http://schemas.openxmlformats.org/drawingml/2006/table">
            <a:tbl>
              <a:tblPr>
                <a:tableStyleId>{5C22544A-7EE6-4342-B048-85BDC9FD1C3A}</a:tableStyleId>
              </a:tblPr>
              <a:tblGrid>
                <a:gridCol w="2899837">
                  <a:extLst>
                    <a:ext uri="{9D8B030D-6E8A-4147-A177-3AD203B41FA5}">
                      <a16:colId xmlns:a16="http://schemas.microsoft.com/office/drawing/2014/main" val="3602138400"/>
                    </a:ext>
                  </a:extLst>
                </a:gridCol>
                <a:gridCol w="1485127">
                  <a:extLst>
                    <a:ext uri="{9D8B030D-6E8A-4147-A177-3AD203B41FA5}">
                      <a16:colId xmlns:a16="http://schemas.microsoft.com/office/drawing/2014/main" val="1760560555"/>
                    </a:ext>
                  </a:extLst>
                </a:gridCol>
              </a:tblGrid>
              <a:tr h="203200">
                <a:tc>
                  <a:txBody>
                    <a:bodyPr/>
                    <a:lstStyle/>
                    <a:p>
                      <a:pPr algn="ctr" fontAlgn="ctr"/>
                      <a:r>
                        <a:rPr lang="en-GB" sz="1800" b="1" u="none" strike="noStrike" dirty="0">
                          <a:solidFill>
                            <a:schemeClr val="bg1"/>
                          </a:solidFill>
                          <a:effectLst/>
                        </a:rPr>
                        <a:t>WP-6</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GB" sz="1800" b="1" u="none" strike="noStrike" dirty="0">
                          <a:solidFill>
                            <a:schemeClr val="bg1"/>
                          </a:solidFill>
                          <a:effectLst/>
                        </a:rPr>
                        <a:t>Budget EUR</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42669539"/>
                  </a:ext>
                </a:extLst>
              </a:tr>
              <a:tr h="203200">
                <a:tc>
                  <a:txBody>
                    <a:bodyPr/>
                    <a:lstStyle/>
                    <a:p>
                      <a:pPr algn="l" fontAlgn="ctr"/>
                      <a:r>
                        <a:rPr lang="en-GB" sz="1800" b="0" i="0" u="none" strike="noStrike">
                          <a:solidFill>
                            <a:srgbClr val="000000"/>
                          </a:solidFill>
                          <a:effectLst/>
                          <a:latin typeface="Calibri" panose="020F0502020204030204" pitchFamily="34" charset="0"/>
                        </a:rPr>
                        <a:t>Person months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Calibri" panose="020F0502020204030204" pitchFamily="34" charset="0"/>
                        </a:rPr>
                        <a:t>101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323139"/>
                  </a:ext>
                </a:extLst>
              </a:tr>
              <a:tr h="203200">
                <a:tc>
                  <a:txBody>
                    <a:bodyPr/>
                    <a:lstStyle/>
                    <a:p>
                      <a:pPr algn="l" fontAlgn="ctr"/>
                      <a:r>
                        <a:rPr lang="en-GB" sz="1800" b="0" i="0" u="none" strike="noStrike">
                          <a:solidFill>
                            <a:srgbClr val="000000"/>
                          </a:solidFill>
                          <a:effectLst/>
                          <a:latin typeface="Calibri" panose="020F0502020204030204" pitchFamily="34" charset="0"/>
                        </a:rPr>
                        <a:t>Personnel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Calibri" panose="020F0502020204030204" pitchFamily="34" charset="0"/>
                        </a:rPr>
                        <a:t>559,096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745349"/>
                  </a:ext>
                </a:extLst>
              </a:tr>
              <a:tr h="203200">
                <a:tc>
                  <a:txBody>
                    <a:bodyPr/>
                    <a:lstStyle/>
                    <a:p>
                      <a:pPr algn="l" fontAlgn="ctr"/>
                      <a:r>
                        <a:rPr lang="en-GB" sz="1800" b="0" i="0" u="none" strike="noStrike" dirty="0">
                          <a:solidFill>
                            <a:srgbClr val="000000"/>
                          </a:solidFill>
                          <a:effectLst/>
                          <a:latin typeface="Calibri" panose="020F0502020204030204" pitchFamily="34" charset="0"/>
                        </a:rPr>
                        <a:t>Subcontracting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215419"/>
                  </a:ext>
                </a:extLst>
              </a:tr>
              <a:tr h="203200">
                <a:tc>
                  <a:txBody>
                    <a:bodyPr/>
                    <a:lstStyle/>
                    <a:p>
                      <a:pPr algn="l" fontAlgn="ctr"/>
                      <a:r>
                        <a:rPr lang="en-GB" sz="1800" b="0" i="1" u="none" strike="noStrike">
                          <a:solidFill>
                            <a:schemeClr val="tx1"/>
                          </a:solidFill>
                          <a:effectLst/>
                          <a:latin typeface="Calibri" panose="020F0502020204030204" pitchFamily="34" charset="0"/>
                        </a:rPr>
                        <a:t>Travel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Calibri" panose="020F0502020204030204" pitchFamily="34" charset="0"/>
                        </a:rPr>
                        <a:t>56,500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7864"/>
                  </a:ext>
                </a:extLst>
              </a:tr>
              <a:tr h="203200">
                <a:tc>
                  <a:txBody>
                    <a:bodyPr/>
                    <a:lstStyle/>
                    <a:p>
                      <a:pPr algn="l" fontAlgn="ctr"/>
                      <a:r>
                        <a:rPr lang="en-GB" sz="1800" b="0" i="1" u="none" strike="noStrike">
                          <a:solidFill>
                            <a:schemeClr val="tx1"/>
                          </a:solidFill>
                          <a:effectLst/>
                          <a:latin typeface="Calibri" panose="020F0502020204030204" pitchFamily="34" charset="0"/>
                        </a:rPr>
                        <a:t>Equipment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Calibri" panose="020F0502020204030204" pitchFamily="34" charset="0"/>
                        </a:rPr>
                        <a:t>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937564"/>
                  </a:ext>
                </a:extLst>
              </a:tr>
              <a:tr h="203200">
                <a:tc>
                  <a:txBody>
                    <a:bodyPr/>
                    <a:lstStyle/>
                    <a:p>
                      <a:pPr algn="l" fontAlgn="ctr"/>
                      <a:r>
                        <a:rPr lang="en-GB" sz="1800" b="0" i="1" u="none" strike="noStrike" dirty="0">
                          <a:solidFill>
                            <a:schemeClr val="tx1"/>
                          </a:solidFill>
                          <a:effectLst/>
                          <a:latin typeface="Calibri" panose="020F0502020204030204" pitchFamily="34" charset="0"/>
                        </a:rPr>
                        <a:t>Other goods and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Calibri" panose="020F0502020204030204" pitchFamily="34" charset="0"/>
                        </a:rPr>
                        <a:t>80,000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553396"/>
                  </a:ext>
                </a:extLst>
              </a:tr>
              <a:tr h="203200">
                <a:tc>
                  <a:txBody>
                    <a:bodyPr/>
                    <a:lstStyle/>
                    <a:p>
                      <a:pPr algn="l" fontAlgn="ctr"/>
                      <a:r>
                        <a:rPr lang="en-GB" sz="1800" b="0" i="0" u="none" strike="noStrike">
                          <a:solidFill>
                            <a:srgbClr val="000000"/>
                          </a:solidFill>
                          <a:effectLst/>
                          <a:latin typeface="Calibri" panose="020F0502020204030204" pitchFamily="34" charset="0"/>
                        </a:rPr>
                        <a:t>Total Other Direct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b="0" i="0" u="none" strike="noStrike">
                          <a:solidFill>
                            <a:srgbClr val="000000"/>
                          </a:solidFill>
                          <a:effectLst/>
                          <a:latin typeface="Calibri" panose="020F0502020204030204" pitchFamily="34" charset="0"/>
                        </a:rPr>
                        <a:t>141,500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55329"/>
                  </a:ext>
                </a:extLst>
              </a:tr>
              <a:tr h="203200">
                <a:tc>
                  <a:txBody>
                    <a:bodyPr/>
                    <a:lstStyle/>
                    <a:p>
                      <a:pPr algn="l" fontAlgn="ctr"/>
                      <a:r>
                        <a:rPr lang="en-GB" sz="1800" b="0" i="0" u="none" strike="noStrike">
                          <a:solidFill>
                            <a:srgbClr val="000000"/>
                          </a:solidFill>
                          <a:effectLst/>
                          <a:latin typeface="Calibri" panose="020F0502020204030204" pitchFamily="34" charset="0"/>
                        </a:rPr>
                        <a:t>Total Direct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b="0" i="0" u="none" strike="noStrike">
                          <a:solidFill>
                            <a:srgbClr val="000000"/>
                          </a:solidFill>
                          <a:effectLst/>
                          <a:latin typeface="Calibri" panose="020F0502020204030204" pitchFamily="34" charset="0"/>
                        </a:rPr>
                        <a:t>700,596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291782"/>
                  </a:ext>
                </a:extLst>
              </a:tr>
              <a:tr h="203200">
                <a:tc>
                  <a:txBody>
                    <a:bodyPr/>
                    <a:lstStyle/>
                    <a:p>
                      <a:pPr algn="l" fontAlgn="ctr"/>
                      <a:r>
                        <a:rPr lang="en-GB" sz="1800" b="0" i="0" u="none" strike="noStrike">
                          <a:solidFill>
                            <a:srgbClr val="000000"/>
                          </a:solidFill>
                          <a:effectLst/>
                          <a:latin typeface="Calibri" panose="020F0502020204030204" pitchFamily="34" charset="0"/>
                        </a:rPr>
                        <a:t>Indirect Costs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b="0" i="0" u="none" strike="noStrike" dirty="0">
                          <a:solidFill>
                            <a:srgbClr val="000000"/>
                          </a:solidFill>
                          <a:effectLst/>
                          <a:latin typeface="Calibri" panose="020F0502020204030204" pitchFamily="34" charset="0"/>
                        </a:rPr>
                        <a:t>175,149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696983"/>
                  </a:ext>
                </a:extLst>
              </a:tr>
              <a:tr h="203200">
                <a:tc>
                  <a:txBody>
                    <a:bodyPr/>
                    <a:lstStyle/>
                    <a:p>
                      <a:pPr algn="l" fontAlgn="ctr"/>
                      <a:r>
                        <a:rPr lang="en-GB" sz="1800" b="1" u="none" strike="noStrike" dirty="0">
                          <a:solidFill>
                            <a:schemeClr val="bg1"/>
                          </a:solidFill>
                          <a:effectLst/>
                        </a:rPr>
                        <a:t>Total Costs</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GB" sz="1800" b="1" u="none" strike="noStrike" dirty="0">
                          <a:solidFill>
                            <a:schemeClr val="bg1"/>
                          </a:solidFill>
                          <a:effectLst/>
                        </a:rPr>
                        <a:t>1,698,718</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169139698"/>
                  </a:ext>
                </a:extLst>
              </a:tr>
            </a:tbl>
          </a:graphicData>
        </a:graphic>
      </p:graphicFrame>
      <p:graphicFrame>
        <p:nvGraphicFramePr>
          <p:cNvPr id="15" name="Table 14">
            <a:extLst>
              <a:ext uri="{FF2B5EF4-FFF2-40B4-BE49-F238E27FC236}">
                <a16:creationId xmlns:a16="http://schemas.microsoft.com/office/drawing/2014/main" id="{A259A5A8-C6D7-9C43-B6A8-D1AA46D2672E}"/>
              </a:ext>
            </a:extLst>
          </p:cNvPr>
          <p:cNvGraphicFramePr>
            <a:graphicFrameLocks noGrp="1"/>
          </p:cNvGraphicFramePr>
          <p:nvPr>
            <p:extLst>
              <p:ext uri="{D42A27DB-BD31-4B8C-83A1-F6EECF244321}">
                <p14:modId xmlns:p14="http://schemas.microsoft.com/office/powerpoint/2010/main" val="700388626"/>
              </p:ext>
            </p:extLst>
          </p:nvPr>
        </p:nvGraphicFramePr>
        <p:xfrm>
          <a:off x="1343890" y="2242233"/>
          <a:ext cx="4599710" cy="2554605"/>
        </p:xfrm>
        <a:graphic>
          <a:graphicData uri="http://schemas.openxmlformats.org/drawingml/2006/table">
            <a:tbl>
              <a:tblPr>
                <a:tableStyleId>{D7AC3CCA-C797-4891-BE02-D94E43425B78}</a:tableStyleId>
              </a:tblPr>
              <a:tblGrid>
                <a:gridCol w="1424110">
                  <a:extLst>
                    <a:ext uri="{9D8B030D-6E8A-4147-A177-3AD203B41FA5}">
                      <a16:colId xmlns:a16="http://schemas.microsoft.com/office/drawing/2014/main" val="434797116"/>
                    </a:ext>
                  </a:extLst>
                </a:gridCol>
                <a:gridCol w="1424110">
                  <a:extLst>
                    <a:ext uri="{9D8B030D-6E8A-4147-A177-3AD203B41FA5}">
                      <a16:colId xmlns:a16="http://schemas.microsoft.com/office/drawing/2014/main" val="2728080576"/>
                    </a:ext>
                  </a:extLst>
                </a:gridCol>
                <a:gridCol w="1751490">
                  <a:extLst>
                    <a:ext uri="{9D8B030D-6E8A-4147-A177-3AD203B41FA5}">
                      <a16:colId xmlns:a16="http://schemas.microsoft.com/office/drawing/2014/main" val="4211645839"/>
                    </a:ext>
                  </a:extLst>
                </a:gridCol>
              </a:tblGrid>
              <a:tr h="203200">
                <a:tc>
                  <a:txBody>
                    <a:bodyPr/>
                    <a:lstStyle/>
                    <a:p>
                      <a:pPr algn="ctr" fontAlgn="ctr"/>
                      <a:r>
                        <a:rPr lang="en-GB" sz="1800" b="1" u="none" strike="noStrike" dirty="0">
                          <a:solidFill>
                            <a:schemeClr val="bg1"/>
                          </a:solidFill>
                          <a:effectLst/>
                          <a:latin typeface="Calibri" panose="020F0502020204030204" pitchFamily="34" charset="0"/>
                          <a:cs typeface="Calibri" panose="020F0502020204030204" pitchFamily="34" charset="0"/>
                        </a:rPr>
                        <a:t>WP-6</a:t>
                      </a:r>
                      <a:endParaRPr lang="en-GB"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GB" sz="1800" b="1" u="none" strike="noStrike" dirty="0">
                          <a:solidFill>
                            <a:schemeClr val="bg1"/>
                          </a:solidFill>
                          <a:effectLst/>
                          <a:latin typeface="Calibri" panose="020F0502020204030204" pitchFamily="34" charset="0"/>
                          <a:cs typeface="Calibri" panose="020F0502020204030204" pitchFamily="34" charset="0"/>
                        </a:rPr>
                        <a:t>Budget EUR</a:t>
                      </a:r>
                      <a:endParaRPr lang="en-GB"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GB" sz="1800" b="1" u="none" strike="noStrike" dirty="0">
                          <a:solidFill>
                            <a:schemeClr val="bg1"/>
                          </a:solidFill>
                          <a:effectLst/>
                          <a:latin typeface="Calibri" panose="020F0502020204030204" pitchFamily="34" charset="0"/>
                          <a:cs typeface="Calibri" panose="020F0502020204030204" pitchFamily="34" charset="0"/>
                        </a:rPr>
                        <a:t>Person-Months</a:t>
                      </a:r>
                      <a:endParaRPr lang="en-GB"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3774256777"/>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ELI-DC</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371,875</a:t>
                      </a:r>
                    </a:p>
                  </a:txBody>
                  <a:tcPr marL="9525" marR="9525" marT="9525" marB="0" anchor="b">
                    <a:noFill/>
                  </a:tcPr>
                </a:tc>
                <a:tc>
                  <a:txBody>
                    <a:bodyPr/>
                    <a:lstStyle/>
                    <a:p>
                      <a:pPr algn="r" fontAlgn="b"/>
                      <a:r>
                        <a:rPr lang="en-GB" sz="1800" b="0" i="0" u="none" strike="noStrike" dirty="0">
                          <a:solidFill>
                            <a:srgbClr val="000000"/>
                          </a:solidFill>
                          <a:effectLst/>
                          <a:latin typeface="Calibri" panose="020F0502020204030204" pitchFamily="34" charset="0"/>
                          <a:cs typeface="Calibri" panose="020F0502020204030204" pitchFamily="34" charset="0"/>
                        </a:rPr>
                        <a:t>36</a:t>
                      </a:r>
                    </a:p>
                  </a:txBody>
                  <a:tcPr marL="9525" marR="9525" marT="9525" marB="0" anchor="b">
                    <a:noFill/>
                  </a:tcPr>
                </a:tc>
                <a:extLst>
                  <a:ext uri="{0D108BD9-81ED-4DB2-BD59-A6C34878D82A}">
                    <a16:rowId xmlns:a16="http://schemas.microsoft.com/office/drawing/2014/main" val="2444480167"/>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ELI-ALPS</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61,687</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13</a:t>
                      </a:r>
                    </a:p>
                  </a:txBody>
                  <a:tcPr marL="9525" marR="9525" marT="9525" marB="0" anchor="b">
                    <a:noFill/>
                  </a:tcPr>
                </a:tc>
                <a:extLst>
                  <a:ext uri="{0D108BD9-81ED-4DB2-BD59-A6C34878D82A}">
                    <a16:rowId xmlns:a16="http://schemas.microsoft.com/office/drawing/2014/main" val="1525594802"/>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ELI Beamlines</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64,338</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7</a:t>
                      </a:r>
                    </a:p>
                  </a:txBody>
                  <a:tcPr marL="9525" marR="9525" marT="9525" marB="0" anchor="b">
                    <a:noFill/>
                  </a:tcPr>
                </a:tc>
                <a:extLst>
                  <a:ext uri="{0D108BD9-81ED-4DB2-BD59-A6C34878D82A}">
                    <a16:rowId xmlns:a16="http://schemas.microsoft.com/office/drawing/2014/main" val="25732377"/>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ELI-NP</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142,500</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b">
                    <a:noFill/>
                  </a:tcPr>
                </a:tc>
                <a:extLst>
                  <a:ext uri="{0D108BD9-81ED-4DB2-BD59-A6C34878D82A}">
                    <a16:rowId xmlns:a16="http://schemas.microsoft.com/office/drawing/2014/main" val="691570583"/>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STFC</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82,220</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b">
                    <a:noFill/>
                  </a:tcPr>
                </a:tc>
                <a:extLst>
                  <a:ext uri="{0D108BD9-81ED-4DB2-BD59-A6C34878D82A}">
                    <a16:rowId xmlns:a16="http://schemas.microsoft.com/office/drawing/2014/main" val="4092723434"/>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Elettra</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153,125</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b">
                    <a:noFill/>
                  </a:tcPr>
                </a:tc>
                <a:extLst>
                  <a:ext uri="{0D108BD9-81ED-4DB2-BD59-A6C34878D82A}">
                    <a16:rowId xmlns:a16="http://schemas.microsoft.com/office/drawing/2014/main" val="2713564665"/>
                  </a:ext>
                </a:extLst>
              </a:tr>
              <a:tr h="203200">
                <a:tc>
                  <a:txBody>
                    <a:bodyPr/>
                    <a:lstStyle/>
                    <a:p>
                      <a:pPr algn="l" fontAlgn="b"/>
                      <a:r>
                        <a:rPr lang="en-GB" sz="1800" b="0" i="0" u="none" strike="noStrike">
                          <a:solidFill>
                            <a:srgbClr val="000000"/>
                          </a:solidFill>
                          <a:effectLst/>
                          <a:latin typeface="Calibri" panose="020F0502020204030204" pitchFamily="34" charset="0"/>
                          <a:cs typeface="Calibri" panose="020F0502020204030204" pitchFamily="34" charset="0"/>
                        </a:rPr>
                        <a:t>ELI-DC</a:t>
                      </a:r>
                    </a:p>
                  </a:txBody>
                  <a:tcPr marL="9525" marR="9525" marT="9525" marB="0" anchor="b">
                    <a:noFill/>
                  </a:tcPr>
                </a:tc>
                <a:tc>
                  <a:txBody>
                    <a:bodyPr/>
                    <a:lstStyle/>
                    <a:p>
                      <a:pPr algn="r" fontAlgn="b"/>
                      <a:r>
                        <a:rPr lang="en-GB" sz="1800" b="0" i="0" u="none" strike="noStrike">
                          <a:solidFill>
                            <a:srgbClr val="000000"/>
                          </a:solidFill>
                          <a:effectLst/>
                          <a:latin typeface="Calibri" panose="020F0502020204030204" pitchFamily="34" charset="0"/>
                          <a:cs typeface="Calibri" panose="020F0502020204030204" pitchFamily="34" charset="0"/>
                        </a:rPr>
                        <a:t>371,875</a:t>
                      </a:r>
                    </a:p>
                  </a:txBody>
                  <a:tcPr marL="9525" marR="9525" marT="9525" marB="0" anchor="b">
                    <a:noFill/>
                  </a:tcPr>
                </a:tc>
                <a:tc>
                  <a:txBody>
                    <a:bodyPr/>
                    <a:lstStyle/>
                    <a:p>
                      <a:pPr algn="r" fontAlgn="b"/>
                      <a:r>
                        <a:rPr lang="en-GB" sz="1800" b="0" i="0" u="none" strike="noStrike" dirty="0">
                          <a:solidFill>
                            <a:srgbClr val="000000"/>
                          </a:solidFill>
                          <a:effectLst/>
                          <a:latin typeface="Calibri" panose="020F0502020204030204" pitchFamily="34" charset="0"/>
                          <a:cs typeface="Calibri" panose="020F0502020204030204" pitchFamily="34" charset="0"/>
                        </a:rPr>
                        <a:t>36</a:t>
                      </a:r>
                    </a:p>
                  </a:txBody>
                  <a:tcPr marL="9525" marR="9525" marT="9525" marB="0" anchor="b">
                    <a:noFill/>
                  </a:tcPr>
                </a:tc>
                <a:extLst>
                  <a:ext uri="{0D108BD9-81ED-4DB2-BD59-A6C34878D82A}">
                    <a16:rowId xmlns:a16="http://schemas.microsoft.com/office/drawing/2014/main" val="1711697609"/>
                  </a:ext>
                </a:extLst>
              </a:tr>
              <a:tr h="203200">
                <a:tc>
                  <a:txBody>
                    <a:bodyPr/>
                    <a:lstStyle/>
                    <a:p>
                      <a:pPr algn="l" fontAlgn="ctr"/>
                      <a:r>
                        <a:rPr lang="en-GB" sz="1800" u="none" strike="noStrike">
                          <a:solidFill>
                            <a:schemeClr val="bg1"/>
                          </a:solidFill>
                          <a:effectLst/>
                          <a:latin typeface="Calibri" panose="020F0502020204030204" pitchFamily="34" charset="0"/>
                          <a:cs typeface="Calibri" panose="020F0502020204030204" pitchFamily="34" charset="0"/>
                        </a:rPr>
                        <a:t>Total Costs</a:t>
                      </a:r>
                      <a:endParaRPr lang="en-GB" sz="18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r" fontAlgn="ctr"/>
                      <a:r>
                        <a:rPr lang="en-GB" sz="1800" b="1" i="0" u="none" strike="noStrike">
                          <a:solidFill>
                            <a:srgbClr val="FFFFFF"/>
                          </a:solidFill>
                          <a:effectLst/>
                          <a:latin typeface="Calibri" panose="020F0502020204030204" pitchFamily="34" charset="0"/>
                          <a:cs typeface="Calibri" panose="020F0502020204030204" pitchFamily="34" charset="0"/>
                        </a:rPr>
                        <a:t>875,745</a:t>
                      </a:r>
                    </a:p>
                  </a:txBody>
                  <a:tcPr marL="9525" marR="9525" marT="9525" marB="0" anchor="ctr">
                    <a:solidFill>
                      <a:schemeClr val="accent2"/>
                    </a:solidFill>
                  </a:tcPr>
                </a:tc>
                <a:tc>
                  <a:txBody>
                    <a:bodyPr/>
                    <a:lstStyle/>
                    <a:p>
                      <a:pPr algn="r" fontAlgn="b"/>
                      <a:r>
                        <a:rPr lang="en-GB" sz="1800" b="1" i="0" u="none" strike="noStrike" dirty="0">
                          <a:solidFill>
                            <a:srgbClr val="FFFFFF"/>
                          </a:solidFill>
                          <a:effectLst/>
                          <a:latin typeface="Calibri" panose="020F0502020204030204" pitchFamily="34" charset="0"/>
                          <a:cs typeface="Calibri" panose="020F0502020204030204" pitchFamily="34" charset="0"/>
                        </a:rPr>
                        <a:t>101</a:t>
                      </a:r>
                    </a:p>
                  </a:txBody>
                  <a:tcPr marL="9525" marR="9525" marT="9525" marB="0" anchor="b">
                    <a:solidFill>
                      <a:schemeClr val="accent2"/>
                    </a:solidFill>
                  </a:tcPr>
                </a:tc>
                <a:extLst>
                  <a:ext uri="{0D108BD9-81ED-4DB2-BD59-A6C34878D82A}">
                    <a16:rowId xmlns:a16="http://schemas.microsoft.com/office/drawing/2014/main" val="3010355404"/>
                  </a:ext>
                </a:extLst>
              </a:tr>
            </a:tbl>
          </a:graphicData>
        </a:graphic>
      </p:graphicFrame>
    </p:spTree>
    <p:extLst>
      <p:ext uri="{BB962C8B-B14F-4D97-AF65-F5344CB8AC3E}">
        <p14:creationId xmlns:p14="http://schemas.microsoft.com/office/powerpoint/2010/main" val="88467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3E94-E332-784D-A003-90441B679D53}"/>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510F28DB-0CA9-3A4A-B00A-12C316F754E1}"/>
              </a:ext>
            </a:extLst>
          </p:cNvPr>
          <p:cNvSpPr>
            <a:spLocks noGrp="1"/>
          </p:cNvSpPr>
          <p:nvPr>
            <p:ph idx="1"/>
          </p:nvPr>
        </p:nvSpPr>
        <p:spPr>
          <a:xfrm>
            <a:off x="2260600" y="1690688"/>
            <a:ext cx="9093200" cy="1044575"/>
          </a:xfrm>
        </p:spPr>
        <p:txBody>
          <a:bodyPr/>
          <a:lstStyle/>
          <a:p>
            <a:r>
              <a:rPr lang="en-US" dirty="0"/>
              <a:t>The Initial Work Package Meeting will take place in January</a:t>
            </a:r>
          </a:p>
          <a:p>
            <a:r>
              <a:rPr lang="en-US" dirty="0"/>
              <a:t>Hiring for key positions is already in progress</a:t>
            </a:r>
          </a:p>
        </p:txBody>
      </p:sp>
      <p:sp>
        <p:nvSpPr>
          <p:cNvPr id="4" name="Footer Placeholder 5">
            <a:extLst>
              <a:ext uri="{FF2B5EF4-FFF2-40B4-BE49-F238E27FC236}">
                <a16:creationId xmlns:a16="http://schemas.microsoft.com/office/drawing/2014/main" id="{F6B281A3-600B-C846-9F87-D34759B6C74A}"/>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5" name="Picture 4">
            <a:extLst>
              <a:ext uri="{FF2B5EF4-FFF2-40B4-BE49-F238E27FC236}">
                <a16:creationId xmlns:a16="http://schemas.microsoft.com/office/drawing/2014/main" id="{8B939125-5E36-A745-BE92-CAC645F17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grpSp>
        <p:nvGrpSpPr>
          <p:cNvPr id="6" name="Group 5">
            <a:extLst>
              <a:ext uri="{FF2B5EF4-FFF2-40B4-BE49-F238E27FC236}">
                <a16:creationId xmlns:a16="http://schemas.microsoft.com/office/drawing/2014/main" id="{4431F6CB-211D-4548-A9DC-32351B34B4CF}"/>
              </a:ext>
            </a:extLst>
          </p:cNvPr>
          <p:cNvGrpSpPr/>
          <p:nvPr/>
        </p:nvGrpSpPr>
        <p:grpSpPr>
          <a:xfrm>
            <a:off x="353568" y="0"/>
            <a:ext cx="1292352" cy="1280160"/>
            <a:chOff x="379562" y="-17252"/>
            <a:chExt cx="1708030" cy="1690688"/>
          </a:xfrm>
        </p:grpSpPr>
        <p:sp>
          <p:nvSpPr>
            <p:cNvPr id="7" name="Rectangle 6">
              <a:extLst>
                <a:ext uri="{FF2B5EF4-FFF2-40B4-BE49-F238E27FC236}">
                  <a16:creationId xmlns:a16="http://schemas.microsoft.com/office/drawing/2014/main" id="{6D7C4533-07D7-9B42-B31A-20DC81EC5411}"/>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8" name="Picture 7" descr="A picture containing text, clipart, gear&#10;&#10;Description automatically generated">
              <a:extLst>
                <a:ext uri="{FF2B5EF4-FFF2-40B4-BE49-F238E27FC236}">
                  <a16:creationId xmlns:a16="http://schemas.microsoft.com/office/drawing/2014/main" id="{02A3A6FD-C617-F040-A55A-C7D7653E6356}"/>
                </a:ext>
              </a:extLst>
            </p:cNvPr>
            <p:cNvPicPr>
              <a:picLocks noChangeAspect="1"/>
            </p:cNvPicPr>
            <p:nvPr/>
          </p:nvPicPr>
          <p:blipFill>
            <a:blip r:embed="rId4"/>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C3C2F207-911F-6C41-9A10-520344B8A310}"/>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21358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a:xfrm>
            <a:off x="6155817" y="1100949"/>
            <a:ext cx="4417455" cy="533401"/>
          </a:xfrm>
        </p:spPr>
        <p:txBody>
          <a:bodyPr>
            <a:normAutofit/>
          </a:bodyPr>
          <a:lstStyle/>
          <a:p>
            <a:pPr marL="0" indent="0">
              <a:buNone/>
            </a:pPr>
            <a:r>
              <a:rPr lang="en-GB" dirty="0"/>
              <a:t>Innovation at ELI</a:t>
            </a:r>
            <a:endParaRPr lang="en-CZ"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47" name="Picture 46" descr="Diagram, schematic&#10;&#10;Description automatically generated">
            <a:extLst>
              <a:ext uri="{FF2B5EF4-FFF2-40B4-BE49-F238E27FC236}">
                <a16:creationId xmlns:a16="http://schemas.microsoft.com/office/drawing/2014/main" id="{F7B7F36A-E6C1-A849-99ED-A328A9E48761}"/>
              </a:ext>
            </a:extLst>
          </p:cNvPr>
          <p:cNvPicPr>
            <a:picLocks noChangeAspect="1"/>
          </p:cNvPicPr>
          <p:nvPr/>
        </p:nvPicPr>
        <p:blipFill>
          <a:blip r:embed="rId3"/>
          <a:stretch>
            <a:fillRect/>
          </a:stretch>
        </p:blipFill>
        <p:spPr>
          <a:xfrm>
            <a:off x="1321987" y="1744439"/>
            <a:ext cx="3768393" cy="3800007"/>
          </a:xfrm>
          <a:prstGeom prst="rect">
            <a:avLst/>
          </a:prstGeom>
        </p:spPr>
      </p:pic>
      <p:sp>
        <p:nvSpPr>
          <p:cNvPr id="50" name="Shape 752">
            <a:extLst>
              <a:ext uri="{FF2B5EF4-FFF2-40B4-BE49-F238E27FC236}">
                <a16:creationId xmlns:a16="http://schemas.microsoft.com/office/drawing/2014/main" id="{4B9CAFBD-BC9A-E048-9879-70CB4A86A7D2}"/>
              </a:ext>
            </a:extLst>
          </p:cNvPr>
          <p:cNvSpPr>
            <a:spLocks noChangeAspect="1"/>
          </p:cNvSpPr>
          <p:nvPr/>
        </p:nvSpPr>
        <p:spPr>
          <a:xfrm>
            <a:off x="4856813" y="330368"/>
            <a:ext cx="1494175" cy="6328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3676" y="2657"/>
                  <a:pt x="21600" y="6619"/>
                  <a:pt x="21600" y="10800"/>
                </a:cubicBezTo>
                <a:cubicBezTo>
                  <a:pt x="21600" y="14981"/>
                  <a:pt x="13676" y="18943"/>
                  <a:pt x="0" y="21600"/>
                </a:cubicBezTo>
              </a:path>
            </a:pathLst>
          </a:custGeom>
          <a:ln w="12700">
            <a:solidFill>
              <a:srgbClr val="53585F"/>
            </a:solidFill>
            <a:miter lim="400000"/>
            <a:headEnd type="oval"/>
            <a:tailEnd type="oval"/>
          </a:ln>
        </p:spPr>
        <p:txBody>
          <a:bodyPr lIns="50800" tIns="50800" rIns="50800" bIns="50800" anchor="ctr"/>
          <a:lstStyle/>
          <a:p>
            <a:pPr>
              <a:defRPr sz="3200"/>
            </a:pPr>
            <a:endParaRPr/>
          </a:p>
        </p:txBody>
      </p:sp>
      <p:sp>
        <p:nvSpPr>
          <p:cNvPr id="51" name="Shape 766">
            <a:extLst>
              <a:ext uri="{FF2B5EF4-FFF2-40B4-BE49-F238E27FC236}">
                <a16:creationId xmlns:a16="http://schemas.microsoft.com/office/drawing/2014/main" id="{C9830598-80C8-6541-8623-5A5FEE3DF434}"/>
              </a:ext>
            </a:extLst>
          </p:cNvPr>
          <p:cNvSpPr>
            <a:spLocks noChangeAspect="1"/>
          </p:cNvSpPr>
          <p:nvPr/>
        </p:nvSpPr>
        <p:spPr>
          <a:xfrm>
            <a:off x="5431973" y="1046853"/>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1</a:t>
            </a:r>
            <a:endParaRPr sz="2600" b="1" dirty="0">
              <a:latin typeface="Calibri" panose="020F0502020204030204" pitchFamily="34" charset="0"/>
              <a:cs typeface="Calibri" panose="020F0502020204030204" pitchFamily="34" charset="0"/>
            </a:endParaRPr>
          </a:p>
        </p:txBody>
      </p:sp>
      <p:sp>
        <p:nvSpPr>
          <p:cNvPr id="55" name="Shape 766">
            <a:extLst>
              <a:ext uri="{FF2B5EF4-FFF2-40B4-BE49-F238E27FC236}">
                <a16:creationId xmlns:a16="http://schemas.microsoft.com/office/drawing/2014/main" id="{AE2EB1C9-E991-F94C-9B26-F4AA471D8E10}"/>
              </a:ext>
            </a:extLst>
          </p:cNvPr>
          <p:cNvSpPr>
            <a:spLocks noChangeAspect="1"/>
          </p:cNvSpPr>
          <p:nvPr/>
        </p:nvSpPr>
        <p:spPr>
          <a:xfrm>
            <a:off x="5829299" y="1858479"/>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2</a:t>
            </a:r>
            <a:endParaRPr sz="2600" b="1" dirty="0">
              <a:latin typeface="Calibri" panose="020F0502020204030204" pitchFamily="34" charset="0"/>
              <a:cs typeface="Calibri" panose="020F0502020204030204" pitchFamily="34" charset="0"/>
            </a:endParaRPr>
          </a:p>
        </p:txBody>
      </p:sp>
      <p:sp>
        <p:nvSpPr>
          <p:cNvPr id="56" name="Content Placeholder 2">
            <a:extLst>
              <a:ext uri="{FF2B5EF4-FFF2-40B4-BE49-F238E27FC236}">
                <a16:creationId xmlns:a16="http://schemas.microsoft.com/office/drawing/2014/main" id="{AA2BEE08-5CC6-314C-834B-1361076C801A}"/>
              </a:ext>
            </a:extLst>
          </p:cNvPr>
          <p:cNvSpPr txBox="1">
            <a:spLocks/>
          </p:cNvSpPr>
          <p:nvPr/>
        </p:nvSpPr>
        <p:spPr>
          <a:xfrm>
            <a:off x="6452558" y="191007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Partners</a:t>
            </a:r>
          </a:p>
        </p:txBody>
      </p:sp>
      <p:sp>
        <p:nvSpPr>
          <p:cNvPr id="57" name="Content Placeholder 2">
            <a:extLst>
              <a:ext uri="{FF2B5EF4-FFF2-40B4-BE49-F238E27FC236}">
                <a16:creationId xmlns:a16="http://schemas.microsoft.com/office/drawing/2014/main" id="{F6DE3251-9F35-9845-9FFA-46BDEC168857}"/>
              </a:ext>
            </a:extLst>
          </p:cNvPr>
          <p:cNvSpPr txBox="1">
            <a:spLocks/>
          </p:cNvSpPr>
          <p:nvPr/>
        </p:nvSpPr>
        <p:spPr>
          <a:xfrm>
            <a:off x="6772342" y="2795235"/>
            <a:ext cx="4252325" cy="4936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Tasks</a:t>
            </a:r>
            <a:endParaRPr lang="en-CZ" dirty="0"/>
          </a:p>
        </p:txBody>
      </p:sp>
      <p:sp>
        <p:nvSpPr>
          <p:cNvPr id="58" name="Shape 766">
            <a:extLst>
              <a:ext uri="{FF2B5EF4-FFF2-40B4-BE49-F238E27FC236}">
                <a16:creationId xmlns:a16="http://schemas.microsoft.com/office/drawing/2014/main" id="{FA379C51-40E5-0E4C-8F1C-420F2AE38BA3}"/>
              </a:ext>
            </a:extLst>
          </p:cNvPr>
          <p:cNvSpPr>
            <a:spLocks noChangeAspect="1"/>
          </p:cNvSpPr>
          <p:nvPr/>
        </p:nvSpPr>
        <p:spPr>
          <a:xfrm>
            <a:off x="5988411" y="2746020"/>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3</a:t>
            </a:r>
            <a:endParaRPr sz="2600" b="1" dirty="0">
              <a:latin typeface="Calibri" panose="020F0502020204030204" pitchFamily="34" charset="0"/>
              <a:cs typeface="Calibri" panose="020F0502020204030204" pitchFamily="34" charset="0"/>
            </a:endParaRPr>
          </a:p>
        </p:txBody>
      </p:sp>
      <p:sp>
        <p:nvSpPr>
          <p:cNvPr id="59" name="Shape 766">
            <a:extLst>
              <a:ext uri="{FF2B5EF4-FFF2-40B4-BE49-F238E27FC236}">
                <a16:creationId xmlns:a16="http://schemas.microsoft.com/office/drawing/2014/main" id="{57DCF28D-952A-B34F-BD92-944D4DECF0C6}"/>
              </a:ext>
            </a:extLst>
          </p:cNvPr>
          <p:cNvSpPr>
            <a:spLocks noChangeAspect="1"/>
          </p:cNvSpPr>
          <p:nvPr/>
        </p:nvSpPr>
        <p:spPr>
          <a:xfrm>
            <a:off x="6008030" y="3595201"/>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4</a:t>
            </a:r>
            <a:endParaRPr sz="2600" b="1" dirty="0">
              <a:latin typeface="Calibri" panose="020F0502020204030204" pitchFamily="34" charset="0"/>
              <a:cs typeface="Calibri" panose="020F0502020204030204" pitchFamily="34" charset="0"/>
            </a:endParaRPr>
          </a:p>
        </p:txBody>
      </p:sp>
      <p:sp>
        <p:nvSpPr>
          <p:cNvPr id="60" name="Shape 766">
            <a:extLst>
              <a:ext uri="{FF2B5EF4-FFF2-40B4-BE49-F238E27FC236}">
                <a16:creationId xmlns:a16="http://schemas.microsoft.com/office/drawing/2014/main" id="{3B507F5A-84D9-594D-9E79-8FEE21E4BFE7}"/>
              </a:ext>
            </a:extLst>
          </p:cNvPr>
          <p:cNvSpPr>
            <a:spLocks noChangeAspect="1"/>
          </p:cNvSpPr>
          <p:nvPr/>
        </p:nvSpPr>
        <p:spPr>
          <a:xfrm>
            <a:off x="5889117" y="4444382"/>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5</a:t>
            </a:r>
            <a:endParaRPr sz="2600" b="1" dirty="0">
              <a:latin typeface="Calibri" panose="020F0502020204030204" pitchFamily="34" charset="0"/>
              <a:cs typeface="Calibri" panose="020F0502020204030204" pitchFamily="34" charset="0"/>
            </a:endParaRPr>
          </a:p>
        </p:txBody>
      </p:sp>
      <p:sp>
        <p:nvSpPr>
          <p:cNvPr id="61" name="Shape 766">
            <a:extLst>
              <a:ext uri="{FF2B5EF4-FFF2-40B4-BE49-F238E27FC236}">
                <a16:creationId xmlns:a16="http://schemas.microsoft.com/office/drawing/2014/main" id="{F50B38AC-4A9F-624A-8984-57EE5A91064B}"/>
              </a:ext>
            </a:extLst>
          </p:cNvPr>
          <p:cNvSpPr>
            <a:spLocks noChangeAspect="1"/>
          </p:cNvSpPr>
          <p:nvPr/>
        </p:nvSpPr>
        <p:spPr>
          <a:xfrm>
            <a:off x="5474629" y="5277746"/>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6</a:t>
            </a:r>
            <a:endParaRPr sz="2600" b="1" dirty="0">
              <a:latin typeface="Calibri" panose="020F0502020204030204" pitchFamily="34" charset="0"/>
              <a:cs typeface="Calibri" panose="020F0502020204030204" pitchFamily="34" charset="0"/>
            </a:endParaRPr>
          </a:p>
        </p:txBody>
      </p:sp>
      <p:sp>
        <p:nvSpPr>
          <p:cNvPr id="62" name="Content Placeholder 2">
            <a:extLst>
              <a:ext uri="{FF2B5EF4-FFF2-40B4-BE49-F238E27FC236}">
                <a16:creationId xmlns:a16="http://schemas.microsoft.com/office/drawing/2014/main" id="{3D6EC1FA-B43A-4447-867E-E3DA26488828}"/>
              </a:ext>
            </a:extLst>
          </p:cNvPr>
          <p:cNvSpPr txBox="1">
            <a:spLocks/>
          </p:cNvSpPr>
          <p:nvPr/>
        </p:nvSpPr>
        <p:spPr>
          <a:xfrm>
            <a:off x="6819324" y="3595201"/>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Deliverables</a:t>
            </a:r>
            <a:endParaRPr lang="en-CZ" dirty="0"/>
          </a:p>
        </p:txBody>
      </p:sp>
      <p:sp>
        <p:nvSpPr>
          <p:cNvPr id="63" name="Content Placeholder 2">
            <a:extLst>
              <a:ext uri="{FF2B5EF4-FFF2-40B4-BE49-F238E27FC236}">
                <a16:creationId xmlns:a16="http://schemas.microsoft.com/office/drawing/2014/main" id="{FE957AF4-FBF0-2F48-84C8-464B11EEBDA5}"/>
              </a:ext>
            </a:extLst>
          </p:cNvPr>
          <p:cNvSpPr txBox="1">
            <a:spLocks/>
          </p:cNvSpPr>
          <p:nvPr/>
        </p:nvSpPr>
        <p:spPr>
          <a:xfrm>
            <a:off x="6566484" y="4473015"/>
            <a:ext cx="4417455" cy="49364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20" name="Footer Placeholder 5">
            <a:extLst>
              <a:ext uri="{FF2B5EF4-FFF2-40B4-BE49-F238E27FC236}">
                <a16:creationId xmlns:a16="http://schemas.microsoft.com/office/drawing/2014/main" id="{FF54ACC9-B220-2147-B491-8FB6BB785AF5}"/>
              </a:ext>
            </a:extLst>
          </p:cNvPr>
          <p:cNvSpPr>
            <a:spLocks noGrp="1"/>
          </p:cNvSpPr>
          <p:nvPr/>
        </p:nvSpPr>
        <p:spPr bwMode="gray">
          <a:xfrm>
            <a:off x="7212331" y="6251335"/>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21" name="Picture 20">
            <a:extLst>
              <a:ext uri="{FF2B5EF4-FFF2-40B4-BE49-F238E27FC236}">
                <a16:creationId xmlns:a16="http://schemas.microsoft.com/office/drawing/2014/main" id="{CBF2605D-71F9-3845-AC83-039FC765E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64" name="Content Placeholder 2">
            <a:extLst>
              <a:ext uri="{FF2B5EF4-FFF2-40B4-BE49-F238E27FC236}">
                <a16:creationId xmlns:a16="http://schemas.microsoft.com/office/drawing/2014/main" id="{54EE37F2-B986-844E-BDAF-AED42E88317E}"/>
              </a:ext>
            </a:extLst>
          </p:cNvPr>
          <p:cNvSpPr txBox="1">
            <a:spLocks/>
          </p:cNvSpPr>
          <p:nvPr/>
        </p:nvSpPr>
        <p:spPr>
          <a:xfrm>
            <a:off x="6183972" y="533192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Next Steps</a:t>
            </a:r>
            <a:endParaRPr lang="en-CZ" dirty="0"/>
          </a:p>
        </p:txBody>
      </p:sp>
      <p:sp>
        <p:nvSpPr>
          <p:cNvPr id="23" name="Content Placeholder 2">
            <a:extLst>
              <a:ext uri="{FF2B5EF4-FFF2-40B4-BE49-F238E27FC236}">
                <a16:creationId xmlns:a16="http://schemas.microsoft.com/office/drawing/2014/main" id="{32015C5D-A222-F84E-9AFB-634491F3A86B}"/>
              </a:ext>
            </a:extLst>
          </p:cNvPr>
          <p:cNvSpPr txBox="1">
            <a:spLocks/>
          </p:cNvSpPr>
          <p:nvPr/>
        </p:nvSpPr>
        <p:spPr>
          <a:xfrm>
            <a:off x="6689776" y="4512845"/>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Resources</a:t>
            </a:r>
            <a:endParaRPr lang="en-CZ" dirty="0"/>
          </a:p>
        </p:txBody>
      </p:sp>
    </p:spTree>
    <p:extLst>
      <p:ext uri="{BB962C8B-B14F-4D97-AF65-F5344CB8AC3E}">
        <p14:creationId xmlns:p14="http://schemas.microsoft.com/office/powerpoint/2010/main" val="3010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8000"/>
                                        <p:tgtEl>
                                          <p:spTgt spid="50"/>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1500" fill="hold"/>
                                        <p:tgtEl>
                                          <p:spTgt spid="51"/>
                                        </p:tgtEl>
                                        <p:attrNameLst>
                                          <p:attrName>ppt_w</p:attrName>
                                        </p:attrNameLst>
                                      </p:cBhvr>
                                      <p:tavLst>
                                        <p:tav tm="0">
                                          <p:val>
                                            <p:fltVal val="0"/>
                                          </p:val>
                                        </p:tav>
                                        <p:tav tm="100000">
                                          <p:val>
                                            <p:strVal val="#ppt_w"/>
                                          </p:val>
                                        </p:tav>
                                      </p:tavLst>
                                    </p:anim>
                                    <p:anim calcmode="lin" valueType="num">
                                      <p:cBhvr>
                                        <p:cTn id="11" dur="1500" fill="hold"/>
                                        <p:tgtEl>
                                          <p:spTgt spid="51"/>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500" fill="hold"/>
                                        <p:tgtEl>
                                          <p:spTgt spid="55"/>
                                        </p:tgtEl>
                                        <p:attrNameLst>
                                          <p:attrName>ppt_w</p:attrName>
                                        </p:attrNameLst>
                                      </p:cBhvr>
                                      <p:tavLst>
                                        <p:tav tm="0">
                                          <p:val>
                                            <p:fltVal val="0"/>
                                          </p:val>
                                        </p:tav>
                                        <p:tav tm="100000">
                                          <p:val>
                                            <p:strVal val="#ppt_w"/>
                                          </p:val>
                                        </p:tav>
                                      </p:tavLst>
                                    </p:anim>
                                    <p:anim calcmode="lin" valueType="num">
                                      <p:cBhvr>
                                        <p:cTn id="15" dur="1500" fill="hold"/>
                                        <p:tgtEl>
                                          <p:spTgt spid="55"/>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500" fill="hold"/>
                                        <p:tgtEl>
                                          <p:spTgt spid="58"/>
                                        </p:tgtEl>
                                        <p:attrNameLst>
                                          <p:attrName>ppt_w</p:attrName>
                                        </p:attrNameLst>
                                      </p:cBhvr>
                                      <p:tavLst>
                                        <p:tav tm="0">
                                          <p:val>
                                            <p:fltVal val="0"/>
                                          </p:val>
                                        </p:tav>
                                        <p:tav tm="100000">
                                          <p:val>
                                            <p:strVal val="#ppt_w"/>
                                          </p:val>
                                        </p:tav>
                                      </p:tavLst>
                                    </p:anim>
                                    <p:anim calcmode="lin" valueType="num">
                                      <p:cBhvr>
                                        <p:cTn id="19" dur="1500" fill="hold"/>
                                        <p:tgtEl>
                                          <p:spTgt spid="5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500" fill="hold"/>
                                        <p:tgtEl>
                                          <p:spTgt spid="59"/>
                                        </p:tgtEl>
                                        <p:attrNameLst>
                                          <p:attrName>ppt_w</p:attrName>
                                        </p:attrNameLst>
                                      </p:cBhvr>
                                      <p:tavLst>
                                        <p:tav tm="0">
                                          <p:val>
                                            <p:fltVal val="0"/>
                                          </p:val>
                                        </p:tav>
                                        <p:tav tm="100000">
                                          <p:val>
                                            <p:strVal val="#ppt_w"/>
                                          </p:val>
                                        </p:tav>
                                      </p:tavLst>
                                    </p:anim>
                                    <p:anim calcmode="lin" valueType="num">
                                      <p:cBhvr>
                                        <p:cTn id="23" dur="1500" fill="hold"/>
                                        <p:tgtEl>
                                          <p:spTgt spid="59"/>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1500" fill="hold"/>
                                        <p:tgtEl>
                                          <p:spTgt spid="60"/>
                                        </p:tgtEl>
                                        <p:attrNameLst>
                                          <p:attrName>ppt_w</p:attrName>
                                        </p:attrNameLst>
                                      </p:cBhvr>
                                      <p:tavLst>
                                        <p:tav tm="0">
                                          <p:val>
                                            <p:fltVal val="0"/>
                                          </p:val>
                                        </p:tav>
                                        <p:tav tm="100000">
                                          <p:val>
                                            <p:strVal val="#ppt_w"/>
                                          </p:val>
                                        </p:tav>
                                      </p:tavLst>
                                    </p:anim>
                                    <p:anim calcmode="lin" valueType="num">
                                      <p:cBhvr>
                                        <p:cTn id="27" dur="1500" fill="hold"/>
                                        <p:tgtEl>
                                          <p:spTgt spid="6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500" fill="hold"/>
                                        <p:tgtEl>
                                          <p:spTgt spid="61"/>
                                        </p:tgtEl>
                                        <p:attrNameLst>
                                          <p:attrName>ppt_w</p:attrName>
                                        </p:attrNameLst>
                                      </p:cBhvr>
                                      <p:tavLst>
                                        <p:tav tm="0">
                                          <p:val>
                                            <p:fltVal val="0"/>
                                          </p:val>
                                        </p:tav>
                                        <p:tav tm="100000">
                                          <p:val>
                                            <p:strVal val="#ppt_w"/>
                                          </p:val>
                                        </p:tav>
                                      </p:tavLst>
                                    </p:anim>
                                    <p:anim calcmode="lin" valueType="num">
                                      <p:cBhvr>
                                        <p:cTn id="31" dur="1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5"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4961744" y="215049"/>
            <a:ext cx="6392056" cy="1325563"/>
          </a:xfrm>
        </p:spPr>
        <p:txBody>
          <a:bodyPr/>
          <a:lstStyle/>
          <a:p>
            <a:pPr algn="r"/>
            <a:r>
              <a:rPr lang="en-GB" b="1" dirty="0">
                <a:solidFill>
                  <a:schemeClr val="accent2"/>
                </a:solidFill>
                <a:latin typeface="Calibri" panose="020F0502020204030204" pitchFamily="34" charset="0"/>
                <a:cs typeface="Calibri" panose="020F0502020204030204" pitchFamily="34" charset="0"/>
              </a:rPr>
              <a:t>Innovation at ELI</a:t>
            </a:r>
            <a:endParaRPr lang="en-CZ" b="1" dirty="0">
              <a:solidFill>
                <a:schemeClr val="accent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794E9C8-6612-7949-BDF3-0496AE6738AF}"/>
              </a:ext>
            </a:extLst>
          </p:cNvPr>
          <p:cNvGrpSpPr/>
          <p:nvPr/>
        </p:nvGrpSpPr>
        <p:grpSpPr>
          <a:xfrm>
            <a:off x="353568" y="0"/>
            <a:ext cx="1292352" cy="1280160"/>
            <a:chOff x="379562" y="-17252"/>
            <a:chExt cx="1708030" cy="1690688"/>
          </a:xfrm>
        </p:grpSpPr>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4">
            <a:extLst>
              <a:ext uri="{FF2B5EF4-FFF2-40B4-BE49-F238E27FC236}">
                <a16:creationId xmlns:a16="http://schemas.microsoft.com/office/drawing/2014/main" id="{50859187-8E59-E345-9E8B-F52B38977573}"/>
              </a:ext>
            </a:extLst>
          </p:cNvPr>
          <p:cNvSpPr>
            <a:spLocks noGrp="1"/>
          </p:cNvSpPr>
          <p:nvPr>
            <p:ph idx="1"/>
          </p:nvPr>
        </p:nvSpPr>
        <p:spPr>
          <a:xfrm>
            <a:off x="1773268" y="2018002"/>
            <a:ext cx="9732932" cy="3266343"/>
          </a:xfrm>
        </p:spPr>
        <p:txBody>
          <a:bodyPr>
            <a:normAutofit/>
          </a:bodyPr>
          <a:lstStyle/>
          <a:p>
            <a:pPr marL="0" indent="0">
              <a:buNone/>
            </a:pPr>
            <a:r>
              <a:rPr lang="en-GB" i="1" dirty="0"/>
              <a:t>“The proposal identifies </a:t>
            </a:r>
            <a:r>
              <a:rPr lang="en-GB" b="1" i="1" dirty="0"/>
              <a:t>key bottlenecks to the reliable and cost-efficient operation of PW-class systems </a:t>
            </a:r>
            <a:r>
              <a:rPr lang="en-GB" i="1" dirty="0"/>
              <a:t>and facilities. We aim to </a:t>
            </a:r>
            <a:r>
              <a:rPr lang="en-GB" b="1" i="1" dirty="0"/>
              <a:t>work closely together, and with industry, to overcome those bottlenecks.</a:t>
            </a:r>
            <a:r>
              <a:rPr lang="en-GB" i="1" dirty="0"/>
              <a:t> This will not only </a:t>
            </a:r>
            <a:r>
              <a:rPr lang="en-GB" b="1" i="1" dirty="0"/>
              <a:t>positively affect European industry in the field, the European Research Area, and the network of partners in </a:t>
            </a:r>
            <a:r>
              <a:rPr lang="en-GB" b="1" i="1" dirty="0" err="1"/>
              <a:t>Laserlab</a:t>
            </a:r>
            <a:r>
              <a:rPr lang="en-GB" i="1" dirty="0"/>
              <a:t> today, it will directly lead to the </a:t>
            </a:r>
            <a:r>
              <a:rPr lang="en-GB" b="1" i="1" dirty="0"/>
              <a:t>sustainable operations of the ELI facilities</a:t>
            </a:r>
            <a:r>
              <a:rPr lang="en-GB" i="1" dirty="0"/>
              <a:t>, ensuring world-class reliability.”</a:t>
            </a:r>
          </a:p>
          <a:p>
            <a:pPr marL="0" indent="0">
              <a:buNone/>
            </a:pPr>
            <a:endParaRPr lang="en-GB" i="1" dirty="0"/>
          </a:p>
        </p:txBody>
      </p:sp>
      <p:sp>
        <p:nvSpPr>
          <p:cNvPr id="10" name="Footer Placeholder 5">
            <a:extLst>
              <a:ext uri="{FF2B5EF4-FFF2-40B4-BE49-F238E27FC236}">
                <a16:creationId xmlns:a16="http://schemas.microsoft.com/office/drawing/2014/main" id="{635D26AD-6FF3-5F42-9EAA-BE86D3CA4824}"/>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232E37E8-F5C2-1E43-81D1-908E6CE57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spTree>
    <p:extLst>
      <p:ext uri="{BB962C8B-B14F-4D97-AF65-F5344CB8AC3E}">
        <p14:creationId xmlns:p14="http://schemas.microsoft.com/office/powerpoint/2010/main" val="242243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357C-4F38-244C-8067-EF9B2D3083DC}"/>
              </a:ext>
            </a:extLst>
          </p:cNvPr>
          <p:cNvSpPr>
            <a:spLocks noGrp="1"/>
          </p:cNvSpPr>
          <p:nvPr>
            <p:ph type="title"/>
          </p:nvPr>
        </p:nvSpPr>
        <p:spPr/>
        <p:txBody>
          <a:bodyPr>
            <a:noAutofit/>
          </a:bodyPr>
          <a:lstStyle/>
          <a:p>
            <a:r>
              <a:rPr lang="en-US" sz="3733" b="1" dirty="0">
                <a:latin typeface="Calibri" panose="020F0502020204030204" pitchFamily="34" charset="0"/>
                <a:cs typeface="Calibri" panose="020F0502020204030204" pitchFamily="34" charset="0"/>
              </a:rPr>
              <a:t>Impulse Work Package 6</a:t>
            </a:r>
            <a:br>
              <a:rPr lang="en-US" sz="3733" b="1" i="1" dirty="0">
                <a:latin typeface="Calibri" panose="020F0502020204030204" pitchFamily="34" charset="0"/>
                <a:cs typeface="Calibri" panose="020F0502020204030204" pitchFamily="34" charset="0"/>
              </a:rPr>
            </a:br>
            <a:r>
              <a:rPr lang="en-GB" sz="3733" b="1" i="1" dirty="0">
                <a:latin typeface="Calibri" panose="020F0502020204030204" pitchFamily="34" charset="0"/>
                <a:cs typeface="Calibri" panose="020F0502020204030204" pitchFamily="34" charset="0"/>
              </a:rPr>
              <a:t>Fostering ELI’s Innovation Impact</a:t>
            </a:r>
            <a:endParaRPr lang="en-US" sz="3733" b="1" i="1"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87A22FAA-75A5-724F-A5F4-8781228DBB77}"/>
              </a:ext>
            </a:extLst>
          </p:cNvPr>
          <p:cNvGraphicFramePr>
            <a:graphicFrameLocks noGrp="1"/>
          </p:cNvGraphicFramePr>
          <p:nvPr/>
        </p:nvGraphicFramePr>
        <p:xfrm>
          <a:off x="998281" y="2472993"/>
          <a:ext cx="10355519" cy="2643252"/>
        </p:xfrm>
        <a:graphic>
          <a:graphicData uri="http://schemas.openxmlformats.org/drawingml/2006/table">
            <a:tbl>
              <a:tblPr bandRow="1">
                <a:tableStyleId>{F2DE63D5-997A-4646-A377-4702673A728D}</a:tableStyleId>
              </a:tblPr>
              <a:tblGrid>
                <a:gridCol w="2631332">
                  <a:extLst>
                    <a:ext uri="{9D8B030D-6E8A-4147-A177-3AD203B41FA5}">
                      <a16:colId xmlns:a16="http://schemas.microsoft.com/office/drawing/2014/main" val="2149731679"/>
                    </a:ext>
                  </a:extLst>
                </a:gridCol>
                <a:gridCol w="1048715">
                  <a:extLst>
                    <a:ext uri="{9D8B030D-6E8A-4147-A177-3AD203B41FA5}">
                      <a16:colId xmlns:a16="http://schemas.microsoft.com/office/drawing/2014/main" val="630731309"/>
                    </a:ext>
                  </a:extLst>
                </a:gridCol>
                <a:gridCol w="1261731">
                  <a:extLst>
                    <a:ext uri="{9D8B030D-6E8A-4147-A177-3AD203B41FA5}">
                      <a16:colId xmlns:a16="http://schemas.microsoft.com/office/drawing/2014/main" val="209029277"/>
                    </a:ext>
                  </a:extLst>
                </a:gridCol>
                <a:gridCol w="1270529">
                  <a:extLst>
                    <a:ext uri="{9D8B030D-6E8A-4147-A177-3AD203B41FA5}">
                      <a16:colId xmlns:a16="http://schemas.microsoft.com/office/drawing/2014/main" val="4252645728"/>
                    </a:ext>
                  </a:extLst>
                </a:gridCol>
                <a:gridCol w="372309">
                  <a:extLst>
                    <a:ext uri="{9D8B030D-6E8A-4147-A177-3AD203B41FA5}">
                      <a16:colId xmlns:a16="http://schemas.microsoft.com/office/drawing/2014/main" val="2450616081"/>
                    </a:ext>
                  </a:extLst>
                </a:gridCol>
                <a:gridCol w="1008212">
                  <a:extLst>
                    <a:ext uri="{9D8B030D-6E8A-4147-A177-3AD203B41FA5}">
                      <a16:colId xmlns:a16="http://schemas.microsoft.com/office/drawing/2014/main" val="2330030901"/>
                    </a:ext>
                  </a:extLst>
                </a:gridCol>
                <a:gridCol w="875981">
                  <a:extLst>
                    <a:ext uri="{9D8B030D-6E8A-4147-A177-3AD203B41FA5}">
                      <a16:colId xmlns:a16="http://schemas.microsoft.com/office/drawing/2014/main" val="4248243395"/>
                    </a:ext>
                  </a:extLst>
                </a:gridCol>
                <a:gridCol w="186155">
                  <a:extLst>
                    <a:ext uri="{9D8B030D-6E8A-4147-A177-3AD203B41FA5}">
                      <a16:colId xmlns:a16="http://schemas.microsoft.com/office/drawing/2014/main" val="2921935098"/>
                    </a:ext>
                  </a:extLst>
                </a:gridCol>
                <a:gridCol w="1700555">
                  <a:extLst>
                    <a:ext uri="{9D8B030D-6E8A-4147-A177-3AD203B41FA5}">
                      <a16:colId xmlns:a16="http://schemas.microsoft.com/office/drawing/2014/main" val="2662180223"/>
                    </a:ext>
                  </a:extLst>
                </a:gridCol>
              </a:tblGrid>
              <a:tr h="763355">
                <a:tc>
                  <a:txBody>
                    <a:bodyPr/>
                    <a:lstStyle/>
                    <a:p>
                      <a:pPr algn="l">
                        <a:lnSpc>
                          <a:spcPct val="107000"/>
                        </a:lnSpc>
                        <a:spcBef>
                          <a:spcPts val="300"/>
                        </a:spcBef>
                        <a:spcAft>
                          <a:spcPts val="300"/>
                        </a:spcAft>
                      </a:pPr>
                      <a:r>
                        <a:rPr lang="en-GB" sz="2400">
                          <a:effectLst/>
                        </a:rPr>
                        <a:t>Work package number</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ct val="107000"/>
                        </a:lnSpc>
                        <a:spcBef>
                          <a:spcPts val="300"/>
                        </a:spcBef>
                        <a:spcAft>
                          <a:spcPts val="300"/>
                        </a:spcAft>
                      </a:pPr>
                      <a:r>
                        <a:rPr lang="en-GB" sz="2400">
                          <a:effectLst/>
                        </a:rPr>
                        <a:t>6</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a:lnSpc>
                          <a:spcPct val="107000"/>
                        </a:lnSpc>
                        <a:spcBef>
                          <a:spcPts val="300"/>
                        </a:spcBef>
                        <a:spcAft>
                          <a:spcPts val="300"/>
                        </a:spcAft>
                      </a:pPr>
                      <a:r>
                        <a:rPr lang="en-GB" sz="2400">
                          <a:effectLst/>
                        </a:rPr>
                        <a:t>Lead beneficiary </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a:lnSpc>
                          <a:spcPct val="107000"/>
                        </a:lnSpc>
                        <a:spcBef>
                          <a:spcPts val="300"/>
                        </a:spcBef>
                        <a:spcAft>
                          <a:spcPts val="300"/>
                        </a:spcAft>
                      </a:pPr>
                      <a:r>
                        <a:rPr lang="en-GB" sz="2400">
                          <a:effectLst/>
                        </a:rPr>
                        <a:t>ELI-DC</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1130436"/>
                  </a:ext>
                </a:extLst>
              </a:tr>
              <a:tr h="372025">
                <a:tc>
                  <a:txBody>
                    <a:bodyPr/>
                    <a:lstStyle/>
                    <a:p>
                      <a:pPr algn="l">
                        <a:lnSpc>
                          <a:spcPct val="107000"/>
                        </a:lnSpc>
                        <a:spcBef>
                          <a:spcPts val="300"/>
                        </a:spcBef>
                        <a:spcAft>
                          <a:spcPts val="300"/>
                        </a:spcAft>
                      </a:pPr>
                      <a:r>
                        <a:rPr lang="en-GB" sz="2400">
                          <a:effectLst/>
                        </a:rPr>
                        <a:t>Work package title</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l">
                        <a:lnSpc>
                          <a:spcPct val="107000"/>
                        </a:lnSpc>
                        <a:spcBef>
                          <a:spcPts val="300"/>
                        </a:spcBef>
                        <a:spcAft>
                          <a:spcPts val="300"/>
                        </a:spcAft>
                      </a:pPr>
                      <a:r>
                        <a:rPr lang="en-GB" sz="2400" dirty="0">
                          <a:effectLst/>
                        </a:rPr>
                        <a:t>Fostering ELI’s Innovation Impact</a:t>
                      </a:r>
                      <a:endParaRPr lang="en-GB" sz="2400" dirty="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4586822"/>
                  </a:ext>
                </a:extLst>
              </a:tr>
              <a:tr h="372025">
                <a:tc>
                  <a:txBody>
                    <a:bodyPr/>
                    <a:lstStyle/>
                    <a:p>
                      <a:pPr algn="l">
                        <a:lnSpc>
                          <a:spcPct val="107000"/>
                        </a:lnSpc>
                        <a:spcBef>
                          <a:spcPts val="300"/>
                        </a:spcBef>
                        <a:spcAft>
                          <a:spcPts val="300"/>
                        </a:spcAft>
                      </a:pPr>
                      <a:r>
                        <a:rPr lang="en-GB" sz="2400">
                          <a:effectLst/>
                        </a:rPr>
                        <a:t>Participant number</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Bef>
                          <a:spcPts val="300"/>
                        </a:spcBef>
                        <a:spcAft>
                          <a:spcPts val="300"/>
                        </a:spcAft>
                      </a:pPr>
                      <a:r>
                        <a:rPr lang="en-GB" sz="2400">
                          <a:effectLst/>
                        </a:rPr>
                        <a:t>1</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Bef>
                          <a:spcPts val="300"/>
                        </a:spcBef>
                        <a:spcAft>
                          <a:spcPts val="300"/>
                        </a:spcAft>
                      </a:pPr>
                      <a:r>
                        <a:rPr lang="en-GB" sz="2400">
                          <a:effectLst/>
                        </a:rPr>
                        <a:t>2</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7000"/>
                        </a:lnSpc>
                        <a:spcBef>
                          <a:spcPts val="300"/>
                        </a:spcBef>
                        <a:spcAft>
                          <a:spcPts val="300"/>
                        </a:spcAft>
                      </a:pPr>
                      <a:r>
                        <a:rPr lang="en-GB" sz="2400">
                          <a:effectLst/>
                        </a:rPr>
                        <a:t>3</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07000"/>
                        </a:lnSpc>
                        <a:spcBef>
                          <a:spcPts val="300"/>
                        </a:spcBef>
                        <a:spcAft>
                          <a:spcPts val="300"/>
                        </a:spcAft>
                      </a:pPr>
                      <a:r>
                        <a:rPr lang="en-GB" sz="2400" dirty="0">
                          <a:effectLst/>
                        </a:rPr>
                        <a:t>4</a:t>
                      </a:r>
                      <a:endParaRPr lang="en-GB" sz="2400" dirty="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7000"/>
                        </a:lnSpc>
                        <a:spcBef>
                          <a:spcPts val="300"/>
                        </a:spcBef>
                        <a:spcAft>
                          <a:spcPts val="300"/>
                        </a:spcAft>
                      </a:pPr>
                      <a:r>
                        <a:rPr lang="en-GB" sz="2400">
                          <a:effectLst/>
                        </a:rPr>
                        <a:t>6</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07000"/>
                        </a:lnSpc>
                        <a:spcBef>
                          <a:spcPts val="300"/>
                        </a:spcBef>
                        <a:spcAft>
                          <a:spcPts val="300"/>
                        </a:spcAft>
                      </a:pPr>
                      <a:r>
                        <a:rPr lang="en-GB" sz="2400">
                          <a:effectLst/>
                        </a:rPr>
                        <a:t>10</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0269766"/>
                  </a:ext>
                </a:extLst>
              </a:tr>
              <a:tr h="763355">
                <a:tc>
                  <a:txBody>
                    <a:bodyPr/>
                    <a:lstStyle/>
                    <a:p>
                      <a:pPr algn="l">
                        <a:lnSpc>
                          <a:spcPct val="107000"/>
                        </a:lnSpc>
                        <a:spcBef>
                          <a:spcPts val="300"/>
                        </a:spcBef>
                        <a:spcAft>
                          <a:spcPts val="300"/>
                        </a:spcAft>
                      </a:pPr>
                      <a:r>
                        <a:rPr lang="en-GB" sz="2400">
                          <a:effectLst/>
                        </a:rPr>
                        <a:t>Short name of participant</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Bef>
                          <a:spcPts val="300"/>
                        </a:spcBef>
                        <a:spcAft>
                          <a:spcPts val="300"/>
                        </a:spcAft>
                      </a:pPr>
                      <a:r>
                        <a:rPr lang="en-GB" sz="2400">
                          <a:effectLst/>
                        </a:rPr>
                        <a:t>ELI-DC</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Bef>
                          <a:spcPts val="300"/>
                        </a:spcBef>
                        <a:spcAft>
                          <a:spcPts val="300"/>
                        </a:spcAft>
                      </a:pPr>
                      <a:r>
                        <a:rPr lang="en-GB" sz="2400">
                          <a:effectLst/>
                        </a:rPr>
                        <a:t>ELI-ALPS</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7000"/>
                        </a:lnSpc>
                        <a:spcBef>
                          <a:spcPts val="300"/>
                        </a:spcBef>
                        <a:spcAft>
                          <a:spcPts val="300"/>
                        </a:spcAft>
                      </a:pPr>
                      <a:r>
                        <a:rPr lang="en-GB" sz="2400">
                          <a:effectLst/>
                        </a:rPr>
                        <a:t>ELI Beamlines</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07000"/>
                        </a:lnSpc>
                        <a:spcBef>
                          <a:spcPts val="300"/>
                        </a:spcBef>
                        <a:spcAft>
                          <a:spcPts val="300"/>
                        </a:spcAft>
                      </a:pPr>
                      <a:r>
                        <a:rPr lang="en-GB" sz="2400">
                          <a:effectLst/>
                        </a:rPr>
                        <a:t>ELI-NP</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7000"/>
                        </a:lnSpc>
                        <a:spcBef>
                          <a:spcPts val="300"/>
                        </a:spcBef>
                        <a:spcAft>
                          <a:spcPts val="300"/>
                        </a:spcAft>
                      </a:pPr>
                      <a:r>
                        <a:rPr lang="en-GB" sz="2400">
                          <a:effectLst/>
                        </a:rPr>
                        <a:t>STFC</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07000"/>
                        </a:lnSpc>
                        <a:spcBef>
                          <a:spcPts val="300"/>
                        </a:spcBef>
                        <a:spcAft>
                          <a:spcPts val="300"/>
                        </a:spcAft>
                      </a:pPr>
                      <a:r>
                        <a:rPr lang="en-GB" sz="2400">
                          <a:effectLst/>
                        </a:rPr>
                        <a:t>Elettra</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374277"/>
                  </a:ext>
                </a:extLst>
              </a:tr>
              <a:tr h="372025">
                <a:tc>
                  <a:txBody>
                    <a:bodyPr/>
                    <a:lstStyle/>
                    <a:p>
                      <a:pPr algn="l">
                        <a:lnSpc>
                          <a:spcPct val="107000"/>
                        </a:lnSpc>
                        <a:spcBef>
                          <a:spcPts val="300"/>
                        </a:spcBef>
                        <a:spcAft>
                          <a:spcPts val="300"/>
                        </a:spcAft>
                      </a:pPr>
                      <a:r>
                        <a:rPr lang="en-GB" sz="2400" dirty="0">
                          <a:effectLst/>
                        </a:rPr>
                        <a:t>Start month</a:t>
                      </a:r>
                      <a:endParaRPr lang="en-GB" sz="2400" dirty="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lnSpc>
                          <a:spcPct val="107000"/>
                        </a:lnSpc>
                        <a:spcBef>
                          <a:spcPts val="300"/>
                        </a:spcBef>
                        <a:spcAft>
                          <a:spcPts val="300"/>
                        </a:spcAft>
                      </a:pPr>
                      <a:r>
                        <a:rPr lang="en-GB" sz="2400">
                          <a:effectLst/>
                        </a:rPr>
                        <a:t>1</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a:lnSpc>
                          <a:spcPct val="107000"/>
                        </a:lnSpc>
                        <a:spcBef>
                          <a:spcPts val="300"/>
                        </a:spcBef>
                        <a:spcAft>
                          <a:spcPts val="300"/>
                        </a:spcAft>
                      </a:pPr>
                      <a:r>
                        <a:rPr lang="en-GB" sz="2400">
                          <a:effectLst/>
                        </a:rPr>
                        <a:t>End month</a:t>
                      </a:r>
                      <a:endParaRPr lang="en-GB" sz="240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l">
                        <a:lnSpc>
                          <a:spcPct val="107000"/>
                        </a:lnSpc>
                        <a:spcBef>
                          <a:spcPts val="300"/>
                        </a:spcBef>
                        <a:spcAft>
                          <a:spcPts val="300"/>
                        </a:spcAft>
                      </a:pPr>
                      <a:endParaRPr lang="en-GB"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Bef>
                          <a:spcPts val="300"/>
                        </a:spcBef>
                        <a:spcAft>
                          <a:spcPts val="300"/>
                        </a:spcAft>
                      </a:pPr>
                      <a:r>
                        <a:rPr lang="en-GB" sz="2400" dirty="0">
                          <a:effectLst/>
                        </a:rPr>
                        <a:t>42</a:t>
                      </a:r>
                      <a:endParaRPr lang="en-GB" sz="2400" dirty="0">
                        <a:effectLst/>
                        <a:latin typeface="Times New Roman" panose="02020603050405020304" pitchFamily="18" charset="0"/>
                        <a:ea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893294"/>
                  </a:ext>
                </a:extLst>
              </a:tr>
            </a:tbl>
          </a:graphicData>
        </a:graphic>
      </p:graphicFrame>
      <p:grpSp>
        <p:nvGrpSpPr>
          <p:cNvPr id="10" name="Group 9">
            <a:extLst>
              <a:ext uri="{FF2B5EF4-FFF2-40B4-BE49-F238E27FC236}">
                <a16:creationId xmlns:a16="http://schemas.microsoft.com/office/drawing/2014/main" id="{CA02DF9B-976A-6A45-8887-3E6688559DC0}"/>
              </a:ext>
            </a:extLst>
          </p:cNvPr>
          <p:cNvGrpSpPr/>
          <p:nvPr/>
        </p:nvGrpSpPr>
        <p:grpSpPr>
          <a:xfrm>
            <a:off x="353568" y="0"/>
            <a:ext cx="1292352" cy="1280160"/>
            <a:chOff x="379562" y="-17252"/>
            <a:chExt cx="1708030" cy="1690688"/>
          </a:xfrm>
        </p:grpSpPr>
        <p:sp>
          <p:nvSpPr>
            <p:cNvPr id="11" name="Rectangle 10">
              <a:extLst>
                <a:ext uri="{FF2B5EF4-FFF2-40B4-BE49-F238E27FC236}">
                  <a16:creationId xmlns:a16="http://schemas.microsoft.com/office/drawing/2014/main" id="{5788B687-047E-3F4D-A0A2-5D21FAD4EDEA}"/>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2" name="Picture 11" descr="A picture containing text, clipart, gear&#10;&#10;Description automatically generated">
              <a:extLst>
                <a:ext uri="{FF2B5EF4-FFF2-40B4-BE49-F238E27FC236}">
                  <a16:creationId xmlns:a16="http://schemas.microsoft.com/office/drawing/2014/main" id="{0F0C5D4A-9818-A340-913F-9CDF6A915A36}"/>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C31ABD0A-2D49-9E41-A73F-100C574EFBF0}"/>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4" name="Footer Placeholder 5">
            <a:extLst>
              <a:ext uri="{FF2B5EF4-FFF2-40B4-BE49-F238E27FC236}">
                <a16:creationId xmlns:a16="http://schemas.microsoft.com/office/drawing/2014/main" id="{9083550F-DFBC-0F4C-8324-F924AD2468F6}"/>
              </a:ext>
            </a:extLst>
          </p:cNvPr>
          <p:cNvSpPr>
            <a:spLocks noGrp="1"/>
          </p:cNvSpPr>
          <p:nvPr/>
        </p:nvSpPr>
        <p:spPr bwMode="gray">
          <a:xfrm>
            <a:off x="7473695" y="6399479"/>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5" name="Picture 14">
            <a:extLst>
              <a:ext uri="{FF2B5EF4-FFF2-40B4-BE49-F238E27FC236}">
                <a16:creationId xmlns:a16="http://schemas.microsoft.com/office/drawing/2014/main" id="{9334CA26-409D-A249-A6F3-C95EF13D7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39179"/>
            <a:ext cx="530832" cy="353888"/>
          </a:xfrm>
          <a:prstGeom prst="rect">
            <a:avLst/>
          </a:prstGeom>
        </p:spPr>
      </p:pic>
    </p:spTree>
    <p:extLst>
      <p:ext uri="{BB962C8B-B14F-4D97-AF65-F5344CB8AC3E}">
        <p14:creationId xmlns:p14="http://schemas.microsoft.com/office/powerpoint/2010/main" val="29985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003F-E9A6-7344-82DE-FB0FF4FD7B74}"/>
              </a:ext>
            </a:extLst>
          </p:cNvPr>
          <p:cNvSpPr>
            <a:spLocks noGrp="1"/>
          </p:cNvSpPr>
          <p:nvPr>
            <p:ph type="title"/>
          </p:nvPr>
        </p:nvSpPr>
        <p:spPr/>
        <p:txBody>
          <a:bodyPr>
            <a:normAutofit/>
          </a:bodyPr>
          <a:lstStyle/>
          <a:p>
            <a:r>
              <a:rPr lang="en-GB" b="1" dirty="0"/>
              <a:t>Objectives</a:t>
            </a:r>
            <a:endParaRPr lang="en-US" dirty="0"/>
          </a:p>
        </p:txBody>
      </p:sp>
      <p:sp>
        <p:nvSpPr>
          <p:cNvPr id="3" name="Content Placeholder 2">
            <a:extLst>
              <a:ext uri="{FF2B5EF4-FFF2-40B4-BE49-F238E27FC236}">
                <a16:creationId xmlns:a16="http://schemas.microsoft.com/office/drawing/2014/main" id="{3B315AEF-34D3-9E41-94C7-7D6EF24B778F}"/>
              </a:ext>
            </a:extLst>
          </p:cNvPr>
          <p:cNvSpPr>
            <a:spLocks noGrp="1"/>
          </p:cNvSpPr>
          <p:nvPr>
            <p:ph idx="1"/>
          </p:nvPr>
        </p:nvSpPr>
        <p:spPr>
          <a:xfrm>
            <a:off x="838200" y="1825625"/>
            <a:ext cx="10701669" cy="4483025"/>
          </a:xfrm>
        </p:spPr>
        <p:txBody>
          <a:bodyPr>
            <a:normAutofit fontScale="92500" lnSpcReduction="20000"/>
          </a:bodyPr>
          <a:lstStyle/>
          <a:p>
            <a:pPr marL="0" indent="0">
              <a:buNone/>
            </a:pPr>
            <a:r>
              <a:rPr lang="en-GB" dirty="0"/>
              <a:t>Maximize ELI’s impact on innovation through the development of a managed approach to innovation, knowledge transfer and industrial access. </a:t>
            </a:r>
          </a:p>
          <a:p>
            <a:pPr marL="514350" indent="-514350">
              <a:buFont typeface="+mj-lt"/>
              <a:buAutoNum type="arabicPeriod"/>
            </a:pPr>
            <a:r>
              <a:rPr lang="en-GB" dirty="0"/>
              <a:t>Establish an Industry Liaison Office (ILO) to manage innovation opportunities i.e., commercialisation of technologies, industrial use of instrumentation and the fostering of innovation eco-systems.</a:t>
            </a:r>
          </a:p>
          <a:p>
            <a:pPr marL="514350" indent="-514350">
              <a:buFont typeface="+mj-lt"/>
              <a:buAutoNum type="arabicPeriod"/>
            </a:pPr>
            <a:r>
              <a:rPr lang="en-GB" dirty="0"/>
              <a:t>Monitor, capture and communicate impacts from innovation activities of the project consortium, including identification of KPIs.</a:t>
            </a:r>
          </a:p>
          <a:p>
            <a:pPr marL="514350" indent="-514350">
              <a:buFont typeface="+mj-lt"/>
              <a:buAutoNum type="arabicPeriod"/>
            </a:pPr>
            <a:r>
              <a:rPr lang="en-GB" dirty="0"/>
              <a:t>Establish strong links to the laser industry and industry using lasers  through an “Innovation Advisory Panel” consisting of representatives of industry.</a:t>
            </a:r>
          </a:p>
          <a:p>
            <a:pPr marL="514350" indent="-514350">
              <a:buFont typeface="+mj-lt"/>
              <a:buAutoNum type="arabicPeriod"/>
            </a:pPr>
            <a:r>
              <a:rPr lang="en-GB" dirty="0"/>
              <a:t>Develop a structured approach, or process “toolbox” in the area of identification, selection, assessment, financing and market entry of innovative ideas. </a:t>
            </a:r>
          </a:p>
        </p:txBody>
      </p:sp>
      <p:grpSp>
        <p:nvGrpSpPr>
          <p:cNvPr id="8" name="Group 7">
            <a:extLst>
              <a:ext uri="{FF2B5EF4-FFF2-40B4-BE49-F238E27FC236}">
                <a16:creationId xmlns:a16="http://schemas.microsoft.com/office/drawing/2014/main" id="{8827D2B6-F850-BF43-A1ED-4F58C08117B0}"/>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F33FDC82-D019-EA4B-AEA2-3A9FBD8B116F}"/>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6C273D8D-0314-B24C-9501-F7AA45F7A605}"/>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00088866-E2C5-B644-9747-520738469B1D}"/>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2" name="Footer Placeholder 5">
            <a:extLst>
              <a:ext uri="{FF2B5EF4-FFF2-40B4-BE49-F238E27FC236}">
                <a16:creationId xmlns:a16="http://schemas.microsoft.com/office/drawing/2014/main" id="{0D998FF2-6A9F-8C4C-8CA0-DE1FDF619010}"/>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020A6328-A63E-C24A-ACB9-1490E86FF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spTree>
    <p:extLst>
      <p:ext uri="{BB962C8B-B14F-4D97-AF65-F5344CB8AC3E}">
        <p14:creationId xmlns:p14="http://schemas.microsoft.com/office/powerpoint/2010/main" val="4023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D7FA-D09B-C946-B60F-D73CAEDC5D8A}"/>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Partners</a:t>
            </a:r>
          </a:p>
        </p:txBody>
      </p:sp>
      <p:sp>
        <p:nvSpPr>
          <p:cNvPr id="3" name="Content Placeholder 2">
            <a:extLst>
              <a:ext uri="{FF2B5EF4-FFF2-40B4-BE49-F238E27FC236}">
                <a16:creationId xmlns:a16="http://schemas.microsoft.com/office/drawing/2014/main" id="{5525028D-4E1D-194D-8E4D-4CFAAB61F6C1}"/>
              </a:ext>
            </a:extLst>
          </p:cNvPr>
          <p:cNvSpPr>
            <a:spLocks noGrp="1"/>
          </p:cNvSpPr>
          <p:nvPr>
            <p:ph idx="1"/>
          </p:nvPr>
        </p:nvSpPr>
        <p:spPr>
          <a:xfrm>
            <a:off x="396586" y="2319880"/>
            <a:ext cx="11398827" cy="4022032"/>
          </a:xfrm>
        </p:spPr>
        <p:txBody>
          <a:bodyPr>
            <a:normAutofit/>
          </a:bodyPr>
          <a:lstStyle/>
          <a:p>
            <a:pPr marL="0" indent="0">
              <a:buNone/>
            </a:pPr>
            <a:r>
              <a:rPr lang="en-GB" dirty="0"/>
              <a:t>Along with ELI Facilities, </a:t>
            </a:r>
            <a:r>
              <a:rPr lang="en-GB" b="1" dirty="0" err="1"/>
              <a:t>Elettra</a:t>
            </a:r>
            <a:r>
              <a:rPr lang="en-GB" b="1" dirty="0"/>
              <a:t> </a:t>
            </a:r>
            <a:r>
              <a:rPr lang="en-GB" dirty="0"/>
              <a:t>and </a:t>
            </a:r>
            <a:r>
              <a:rPr lang="en-GB" b="1" dirty="0"/>
              <a:t>STFC</a:t>
            </a:r>
            <a:r>
              <a:rPr lang="en-GB" dirty="0"/>
              <a:t> have decades experience in industry liaison, technology and knowledge transfer activities.</a:t>
            </a:r>
          </a:p>
          <a:p>
            <a:r>
              <a:rPr lang="en-GB" dirty="0" err="1"/>
              <a:t>Elettra</a:t>
            </a:r>
            <a:r>
              <a:rPr lang="en-GB" dirty="0"/>
              <a:t> will be specifically in charge of the training of the ELI staff on the daily operation of the ILO, with a special focus on the processes and job descriptions. </a:t>
            </a:r>
          </a:p>
          <a:p>
            <a:r>
              <a:rPr lang="en-GB" dirty="0"/>
              <a:t>STFC will assist in setting up the ELI ILO-Network and exchanges with the international ILOs from other communities. </a:t>
            </a:r>
          </a:p>
          <a:p>
            <a:r>
              <a:rPr lang="en-GB" dirty="0"/>
              <a:t>Both partners are involved in reviewing and advising on the selection of the joint policies, standards and processes.</a:t>
            </a:r>
          </a:p>
        </p:txBody>
      </p:sp>
      <p:pic>
        <p:nvPicPr>
          <p:cNvPr id="5" name="Picture 4">
            <a:extLst>
              <a:ext uri="{FF2B5EF4-FFF2-40B4-BE49-F238E27FC236}">
                <a16:creationId xmlns:a16="http://schemas.microsoft.com/office/drawing/2014/main" id="{97A15518-09E5-1845-B208-311785A421E5}"/>
              </a:ext>
            </a:extLst>
          </p:cNvPr>
          <p:cNvPicPr>
            <a:picLocks noChangeAspect="1"/>
          </p:cNvPicPr>
          <p:nvPr/>
        </p:nvPicPr>
        <p:blipFill>
          <a:blip r:embed="rId3"/>
          <a:stretch>
            <a:fillRect/>
          </a:stretch>
        </p:blipFill>
        <p:spPr>
          <a:xfrm>
            <a:off x="7135450" y="108894"/>
            <a:ext cx="1376937" cy="761365"/>
          </a:xfrm>
          <a:prstGeom prst="rect">
            <a:avLst/>
          </a:prstGeom>
        </p:spPr>
      </p:pic>
      <p:pic>
        <p:nvPicPr>
          <p:cNvPr id="7" name="Picture 6">
            <a:extLst>
              <a:ext uri="{FF2B5EF4-FFF2-40B4-BE49-F238E27FC236}">
                <a16:creationId xmlns:a16="http://schemas.microsoft.com/office/drawing/2014/main" id="{3C69C25E-00E6-8D4E-96BF-F3DDDC998D16}"/>
              </a:ext>
            </a:extLst>
          </p:cNvPr>
          <p:cNvPicPr>
            <a:picLocks noChangeAspect="1"/>
          </p:cNvPicPr>
          <p:nvPr/>
        </p:nvPicPr>
        <p:blipFill>
          <a:blip r:embed="rId4"/>
          <a:stretch>
            <a:fillRect/>
          </a:stretch>
        </p:blipFill>
        <p:spPr>
          <a:xfrm>
            <a:off x="2109976" y="-194809"/>
            <a:ext cx="4828032" cy="1372253"/>
          </a:xfrm>
          <a:prstGeom prst="rect">
            <a:avLst/>
          </a:prstGeom>
        </p:spPr>
      </p:pic>
      <p:grpSp>
        <p:nvGrpSpPr>
          <p:cNvPr id="13" name="Group 12">
            <a:extLst>
              <a:ext uri="{FF2B5EF4-FFF2-40B4-BE49-F238E27FC236}">
                <a16:creationId xmlns:a16="http://schemas.microsoft.com/office/drawing/2014/main" id="{913A8DCE-973E-164F-B68D-8CF0A39EDAD2}"/>
              </a:ext>
            </a:extLst>
          </p:cNvPr>
          <p:cNvGrpSpPr/>
          <p:nvPr/>
        </p:nvGrpSpPr>
        <p:grpSpPr>
          <a:xfrm>
            <a:off x="353568" y="0"/>
            <a:ext cx="1292352" cy="1280160"/>
            <a:chOff x="379562" y="-17252"/>
            <a:chExt cx="1708030" cy="1690688"/>
          </a:xfrm>
        </p:grpSpPr>
        <p:sp>
          <p:nvSpPr>
            <p:cNvPr id="14" name="Rectangle 13">
              <a:extLst>
                <a:ext uri="{FF2B5EF4-FFF2-40B4-BE49-F238E27FC236}">
                  <a16:creationId xmlns:a16="http://schemas.microsoft.com/office/drawing/2014/main" id="{002229C1-A2E8-8A43-A287-5DC1D29401A0}"/>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5" name="Picture 14" descr="A picture containing text, clipart, gear&#10;&#10;Description automatically generated">
              <a:extLst>
                <a:ext uri="{FF2B5EF4-FFF2-40B4-BE49-F238E27FC236}">
                  <a16:creationId xmlns:a16="http://schemas.microsoft.com/office/drawing/2014/main" id="{910826D9-5C13-5149-949D-C397FA09182B}"/>
                </a:ext>
              </a:extLst>
            </p:cNvPr>
            <p:cNvPicPr>
              <a:picLocks noChangeAspect="1"/>
            </p:cNvPicPr>
            <p:nvPr/>
          </p:nvPicPr>
          <p:blipFill>
            <a:blip r:embed="rId5"/>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F64AEC3A-7D8B-7441-94B5-19AFCC4DF114}"/>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7" name="Footer Placeholder 5">
            <a:extLst>
              <a:ext uri="{FF2B5EF4-FFF2-40B4-BE49-F238E27FC236}">
                <a16:creationId xmlns:a16="http://schemas.microsoft.com/office/drawing/2014/main" id="{F5BEEBC3-B9BA-0A41-AFAA-46A3B4653242}"/>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8" name="Picture 17">
            <a:extLst>
              <a:ext uri="{FF2B5EF4-FFF2-40B4-BE49-F238E27FC236}">
                <a16:creationId xmlns:a16="http://schemas.microsoft.com/office/drawing/2014/main" id="{708DC832-F4F9-B843-B926-BE6CAA0C7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spTree>
    <p:extLst>
      <p:ext uri="{BB962C8B-B14F-4D97-AF65-F5344CB8AC3E}">
        <p14:creationId xmlns:p14="http://schemas.microsoft.com/office/powerpoint/2010/main" val="359594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725E-68E7-D64A-A7FB-9F4AA5EA2847}"/>
              </a:ext>
            </a:extLst>
          </p:cNvPr>
          <p:cNvSpPr>
            <a:spLocks noGrp="1"/>
          </p:cNvSpPr>
          <p:nvPr>
            <p:ph type="title"/>
          </p:nvPr>
        </p:nvSpPr>
        <p:spPr>
          <a:xfrm>
            <a:off x="1905875" y="365125"/>
            <a:ext cx="9931707" cy="1325563"/>
          </a:xfrm>
        </p:spPr>
        <p:txBody>
          <a:bodyPr>
            <a:noAutofit/>
          </a:bodyPr>
          <a:lstStyle/>
          <a:p>
            <a:r>
              <a:rPr lang="en-GB" sz="3733" b="1" dirty="0"/>
              <a:t>Task 6.1</a:t>
            </a:r>
            <a:br>
              <a:rPr lang="en-GB" sz="3733" b="1" dirty="0"/>
            </a:br>
            <a:r>
              <a:rPr lang="en-GB" sz="3733" b="1" dirty="0"/>
              <a:t>Setting-up of ELI ILO at ELI Facilities</a:t>
            </a:r>
            <a:br>
              <a:rPr lang="en-GB" sz="3733" dirty="0"/>
            </a:br>
            <a:endParaRPr lang="en-US" sz="3733" dirty="0"/>
          </a:p>
        </p:txBody>
      </p:sp>
      <p:sp>
        <p:nvSpPr>
          <p:cNvPr id="3" name="Content Placeholder 2">
            <a:extLst>
              <a:ext uri="{FF2B5EF4-FFF2-40B4-BE49-F238E27FC236}">
                <a16:creationId xmlns:a16="http://schemas.microsoft.com/office/drawing/2014/main" id="{EA3D6046-2E05-FA43-8476-B582D9898D2F}"/>
              </a:ext>
            </a:extLst>
          </p:cNvPr>
          <p:cNvSpPr>
            <a:spLocks noGrp="1"/>
          </p:cNvSpPr>
          <p:nvPr>
            <p:ph idx="1"/>
          </p:nvPr>
        </p:nvSpPr>
        <p:spPr/>
        <p:txBody>
          <a:bodyPr>
            <a:normAutofit fontScale="92500" lnSpcReduction="20000"/>
          </a:bodyPr>
          <a:lstStyle/>
          <a:p>
            <a:r>
              <a:rPr lang="en-GB" i="1" u="sng" dirty="0"/>
              <a:t>Challenge</a:t>
            </a:r>
            <a:r>
              <a:rPr lang="en-GB" u="sng" dirty="0"/>
              <a:t>:</a:t>
            </a:r>
            <a:endParaRPr lang="en-GB" dirty="0"/>
          </a:p>
          <a:p>
            <a:r>
              <a:rPr lang="en-GB" dirty="0"/>
              <a:t>Establish ELI Industrial Liaison Office (ILO) including recruiting, training, policy and strategy definition.</a:t>
            </a:r>
          </a:p>
          <a:p>
            <a:r>
              <a:rPr lang="en-GB" i="1" u="sng" dirty="0"/>
              <a:t>Implementation: </a:t>
            </a:r>
            <a:endParaRPr lang="en-GB" dirty="0"/>
          </a:p>
          <a:p>
            <a:pPr lvl="0"/>
            <a:r>
              <a:rPr lang="en-GB" dirty="0"/>
              <a:t>The ILO staff will be selected on criteria that meet the requirements for these positions (managerial, business, scientific, technical, legal, marketing);</a:t>
            </a:r>
          </a:p>
          <a:p>
            <a:pPr lvl="0"/>
            <a:r>
              <a:rPr lang="en-GB" dirty="0"/>
              <a:t>An ELI Innovation Policy will be developed and approved;</a:t>
            </a:r>
          </a:p>
          <a:p>
            <a:pPr lvl="0"/>
            <a:r>
              <a:rPr lang="en-GB" dirty="0"/>
              <a:t>An Innovation Strategy will be prepared and approved.</a:t>
            </a:r>
          </a:p>
          <a:p>
            <a:r>
              <a:rPr lang="en-GB" i="1" u="sng" dirty="0"/>
              <a:t>Outcome:</a:t>
            </a:r>
            <a:endParaRPr lang="en-GB" dirty="0"/>
          </a:p>
          <a:p>
            <a:r>
              <a:rPr lang="en-GB" dirty="0"/>
              <a:t>Established ILO, Innovation Policy, Innovation Strategy</a:t>
            </a:r>
          </a:p>
          <a:p>
            <a:pPr marL="0" indent="0">
              <a:buNone/>
            </a:pPr>
            <a:endParaRPr lang="en-US" dirty="0"/>
          </a:p>
        </p:txBody>
      </p:sp>
      <p:grpSp>
        <p:nvGrpSpPr>
          <p:cNvPr id="8" name="Group 7">
            <a:extLst>
              <a:ext uri="{FF2B5EF4-FFF2-40B4-BE49-F238E27FC236}">
                <a16:creationId xmlns:a16="http://schemas.microsoft.com/office/drawing/2014/main" id="{39928963-B9C4-0045-A778-61247D9369F7}"/>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39B73587-6AAA-DF49-8BB1-75218306F6A1}"/>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D91709D2-FA0F-444F-9CFA-D2B7D0100C06}"/>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0BF488B7-DA97-5F4D-8176-F8FF2BE531CF}"/>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2" name="Footer Placeholder 5">
            <a:extLst>
              <a:ext uri="{FF2B5EF4-FFF2-40B4-BE49-F238E27FC236}">
                <a16:creationId xmlns:a16="http://schemas.microsoft.com/office/drawing/2014/main" id="{FC55ABA2-F8B4-4940-98EE-DDAE4D9C41ED}"/>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FC0DCB1F-AC45-C441-B4A4-95C93D22D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spTree>
    <p:extLst>
      <p:ext uri="{BB962C8B-B14F-4D97-AF65-F5344CB8AC3E}">
        <p14:creationId xmlns:p14="http://schemas.microsoft.com/office/powerpoint/2010/main" val="73578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5D60-1B75-E14B-A994-5203D7A41280}"/>
              </a:ext>
            </a:extLst>
          </p:cNvPr>
          <p:cNvSpPr>
            <a:spLocks noGrp="1"/>
          </p:cNvSpPr>
          <p:nvPr>
            <p:ph type="title"/>
          </p:nvPr>
        </p:nvSpPr>
        <p:spPr/>
        <p:txBody>
          <a:bodyPr>
            <a:normAutofit fontScale="90000"/>
          </a:bodyPr>
          <a:lstStyle/>
          <a:p>
            <a:r>
              <a:rPr lang="en-GB" b="1" dirty="0"/>
              <a:t>Task 6.2 Develop processes “toolbox” for knowledge transfer and exploitation</a:t>
            </a:r>
            <a:br>
              <a:rPr lang="en-GB" dirty="0"/>
            </a:br>
            <a:endParaRPr lang="en-US" dirty="0"/>
          </a:p>
        </p:txBody>
      </p:sp>
      <p:sp>
        <p:nvSpPr>
          <p:cNvPr id="3" name="Content Placeholder 2">
            <a:extLst>
              <a:ext uri="{FF2B5EF4-FFF2-40B4-BE49-F238E27FC236}">
                <a16:creationId xmlns:a16="http://schemas.microsoft.com/office/drawing/2014/main" id="{3D8AE699-2AB0-E74E-8477-79C974805332}"/>
              </a:ext>
            </a:extLst>
          </p:cNvPr>
          <p:cNvSpPr>
            <a:spLocks noGrp="1"/>
          </p:cNvSpPr>
          <p:nvPr>
            <p:ph idx="1"/>
          </p:nvPr>
        </p:nvSpPr>
        <p:spPr>
          <a:xfrm>
            <a:off x="838199" y="1471207"/>
            <a:ext cx="10515600" cy="4351339"/>
          </a:xfrm>
        </p:spPr>
        <p:txBody>
          <a:bodyPr>
            <a:noAutofit/>
          </a:bodyPr>
          <a:lstStyle/>
          <a:p>
            <a:pPr marL="0" indent="0">
              <a:buNone/>
            </a:pPr>
            <a:r>
              <a:rPr lang="en-GB" sz="2000" i="1" u="sng" dirty="0"/>
              <a:t>Challenge</a:t>
            </a:r>
            <a:r>
              <a:rPr lang="en-GB" sz="2000" i="1" dirty="0"/>
              <a:t>:</a:t>
            </a:r>
            <a:endParaRPr lang="en-GB" sz="2000" dirty="0"/>
          </a:p>
          <a:p>
            <a:r>
              <a:rPr lang="en-GB" sz="2000" dirty="0"/>
              <a:t>Prepare tools to identify, finance and develop innovative technologies and services of ELI exploitable by industry</a:t>
            </a:r>
          </a:p>
          <a:p>
            <a:pPr marL="0" indent="0">
              <a:buNone/>
            </a:pPr>
            <a:r>
              <a:rPr lang="en-GB" sz="2000" i="1" u="sng" dirty="0"/>
              <a:t>Implementation: </a:t>
            </a:r>
            <a:endParaRPr lang="en-GB" sz="2000" dirty="0"/>
          </a:p>
          <a:p>
            <a:pPr lvl="0"/>
            <a:r>
              <a:rPr lang="en-GB" sz="2000" dirty="0"/>
              <a:t>Identify and develop specific processes ‘tools’ to transfer meaningful results of ELI to industry and consistent with the ELI Management System (WP2);</a:t>
            </a:r>
          </a:p>
          <a:p>
            <a:pPr lvl="0"/>
            <a:r>
              <a:rPr lang="en-GB" sz="2000" dirty="0"/>
              <a:t>Establish “ELI Innovation Awards” programme, which allows identifying and fostering innovative ideas and their selection for further assessment. The ELI Innovation Awards will continuously collect, assess and select the top innovative ideas to be subsequently exploited;</a:t>
            </a:r>
          </a:p>
          <a:p>
            <a:pPr lvl="0"/>
            <a:r>
              <a:rPr lang="en-GB" sz="2000" dirty="0"/>
              <a:t>Establish and host the ELI Innovation Advisory Panel (IAP), composed of industrial experts experienced in innovation and relevant industries. The IAP will provide ELI with strategic advice on the range of activities to capitalise on innovation activities of the project stakeholders;</a:t>
            </a:r>
          </a:p>
          <a:p>
            <a:pPr lvl="0"/>
            <a:r>
              <a:rPr lang="en-GB" sz="2000" dirty="0"/>
              <a:t>Organise a long-term seed-funding scheme (ELI Innovation Fund) to provide early-stage resources for licensing, spin-offs and industrial use of ELI. This fund enables focused activities to allow early-stage development in applications of laser physics-related innovations, which belong to capital-intensive fields and low interest of non-public investors. </a:t>
            </a:r>
          </a:p>
          <a:p>
            <a:pPr marL="0" indent="0">
              <a:buNone/>
            </a:pPr>
            <a:endParaRPr lang="en-US" sz="2000" dirty="0"/>
          </a:p>
        </p:txBody>
      </p:sp>
      <p:grpSp>
        <p:nvGrpSpPr>
          <p:cNvPr id="8" name="Group 7">
            <a:extLst>
              <a:ext uri="{FF2B5EF4-FFF2-40B4-BE49-F238E27FC236}">
                <a16:creationId xmlns:a16="http://schemas.microsoft.com/office/drawing/2014/main" id="{99E17ABE-B457-D643-BC4E-0D7C8975FFF1}"/>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F6D4365D-C750-A340-9FC7-A57C803C4A32}"/>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F5F2216B-06B1-D240-B099-D1A1A772D802}"/>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C482E9AC-508C-2249-8219-1CED9A94AF3A}"/>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407371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D9C79-968D-E544-AF81-13286FCA66B8}"/>
              </a:ext>
            </a:extLst>
          </p:cNvPr>
          <p:cNvSpPr>
            <a:spLocks noGrp="1"/>
          </p:cNvSpPr>
          <p:nvPr>
            <p:ph idx="1"/>
          </p:nvPr>
        </p:nvSpPr>
        <p:spPr/>
        <p:txBody>
          <a:bodyPr>
            <a:normAutofit fontScale="92500" lnSpcReduction="10000"/>
          </a:bodyPr>
          <a:lstStyle/>
          <a:p>
            <a:pPr marL="0" indent="0">
              <a:buNone/>
            </a:pPr>
            <a:r>
              <a:rPr lang="en-GB" i="1" u="sng" dirty="0"/>
              <a:t>Outcome(s):</a:t>
            </a:r>
            <a:endParaRPr lang="en-GB" dirty="0"/>
          </a:p>
          <a:p>
            <a:pPr lvl="0"/>
            <a:r>
              <a:rPr lang="en-GB" dirty="0"/>
              <a:t>Innovation processes consistent and integrated with the ELI Management System, including processes to incubate and develop early-stage innovative ideas and support to industry-related services;</a:t>
            </a:r>
          </a:p>
          <a:p>
            <a:pPr lvl="0"/>
            <a:r>
              <a:rPr lang="en-GB" dirty="0"/>
              <a:t>ELI Innovation Awards competition;</a:t>
            </a:r>
          </a:p>
          <a:p>
            <a:pPr lvl="0"/>
            <a:r>
              <a:rPr lang="en-GB" dirty="0"/>
              <a:t>Innovation Advisory Panel;</a:t>
            </a:r>
          </a:p>
          <a:p>
            <a:pPr lvl="0"/>
            <a:r>
              <a:rPr lang="en-GB" dirty="0"/>
              <a:t>ELI Innovation Fund;</a:t>
            </a:r>
          </a:p>
          <a:p>
            <a:pPr lvl="0"/>
            <a:r>
              <a:rPr lang="en-GB" dirty="0"/>
              <a:t>ELI Directive for technology and knowledge transfer (based on the IP policy drafted in ELITRANS);</a:t>
            </a:r>
          </a:p>
          <a:p>
            <a:pPr lvl="0"/>
            <a:r>
              <a:rPr lang="en-GB" dirty="0"/>
              <a:t>A market survey of potential ELI industrial partners based on actual offer of ELI infrastructure to industry.</a:t>
            </a:r>
          </a:p>
          <a:p>
            <a:pPr marL="0" indent="0">
              <a:buNone/>
            </a:pPr>
            <a:endParaRPr lang="en-US" dirty="0"/>
          </a:p>
        </p:txBody>
      </p:sp>
      <p:sp>
        <p:nvSpPr>
          <p:cNvPr id="4" name="Title 1">
            <a:extLst>
              <a:ext uri="{FF2B5EF4-FFF2-40B4-BE49-F238E27FC236}">
                <a16:creationId xmlns:a16="http://schemas.microsoft.com/office/drawing/2014/main" id="{0AFBC4D2-9913-094E-A66E-27428D097594}"/>
              </a:ext>
            </a:extLst>
          </p:cNvPr>
          <p:cNvSpPr>
            <a:spLocks noGrp="1"/>
          </p:cNvSpPr>
          <p:nvPr>
            <p:ph type="title"/>
          </p:nvPr>
        </p:nvSpPr>
        <p:spPr>
          <a:xfrm>
            <a:off x="1905875" y="365125"/>
            <a:ext cx="9447924" cy="1325563"/>
          </a:xfrm>
        </p:spPr>
        <p:txBody>
          <a:bodyPr>
            <a:normAutofit fontScale="90000"/>
          </a:bodyPr>
          <a:lstStyle/>
          <a:p>
            <a:r>
              <a:rPr lang="en-GB" b="1" dirty="0"/>
              <a:t>Task 6.2 Develop processes “toolbox” for knowledge transfer and exploitation</a:t>
            </a:r>
            <a:br>
              <a:rPr lang="en-GB" dirty="0"/>
            </a:br>
            <a:endParaRPr lang="en-US" dirty="0"/>
          </a:p>
        </p:txBody>
      </p:sp>
      <p:grpSp>
        <p:nvGrpSpPr>
          <p:cNvPr id="5" name="Group 4">
            <a:extLst>
              <a:ext uri="{FF2B5EF4-FFF2-40B4-BE49-F238E27FC236}">
                <a16:creationId xmlns:a16="http://schemas.microsoft.com/office/drawing/2014/main" id="{A671A5EA-3AB8-6E44-8A2C-F27C906BDFD2}"/>
              </a:ext>
            </a:extLst>
          </p:cNvPr>
          <p:cNvGrpSpPr/>
          <p:nvPr/>
        </p:nvGrpSpPr>
        <p:grpSpPr>
          <a:xfrm>
            <a:off x="353568" y="0"/>
            <a:ext cx="1292352" cy="1280160"/>
            <a:chOff x="379562" y="-17252"/>
            <a:chExt cx="1708030" cy="1690688"/>
          </a:xfrm>
        </p:grpSpPr>
        <p:sp>
          <p:nvSpPr>
            <p:cNvPr id="6" name="Rectangle 5">
              <a:extLst>
                <a:ext uri="{FF2B5EF4-FFF2-40B4-BE49-F238E27FC236}">
                  <a16:creationId xmlns:a16="http://schemas.microsoft.com/office/drawing/2014/main" id="{ADD65A74-CB88-BF4B-AA69-95C7E8DEFE2F}"/>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7" name="Picture 6" descr="A picture containing text, clipart, gear&#10;&#10;Description automatically generated">
              <a:extLst>
                <a:ext uri="{FF2B5EF4-FFF2-40B4-BE49-F238E27FC236}">
                  <a16:creationId xmlns:a16="http://schemas.microsoft.com/office/drawing/2014/main" id="{42503B5A-976B-4945-AE09-53FEBA7E4B3A}"/>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FE10D6C4-022E-2048-A3B1-8B6040817D8F}"/>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14804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961</TotalTime>
  <Words>1169</Words>
  <Application>Microsoft Macintosh PowerPoint</Application>
  <PresentationFormat>Widescreen</PresentationFormat>
  <Paragraphs>176</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Trebuchet MS</vt:lpstr>
      <vt:lpstr>Office Theme</vt:lpstr>
      <vt:lpstr>PowerPoint Presentation</vt:lpstr>
      <vt:lpstr>PowerPoint Presentation</vt:lpstr>
      <vt:lpstr>Innovation at ELI</vt:lpstr>
      <vt:lpstr>Impulse Work Package 6 Fostering ELI’s Innovation Impact</vt:lpstr>
      <vt:lpstr>Objectives</vt:lpstr>
      <vt:lpstr>Partners</vt:lpstr>
      <vt:lpstr>Task 6.1 Setting-up of ELI ILO at ELI Facilities </vt:lpstr>
      <vt:lpstr>Task 6.2 Develop processes “toolbox” for knowledge transfer and exploitation </vt:lpstr>
      <vt:lpstr>Task 6.2 Develop processes “toolbox” for knowledge transfer and exploitation </vt:lpstr>
      <vt:lpstr>Task 6.3 Outreach to industry </vt:lpstr>
      <vt:lpstr>WP-6 Deliverables</vt:lpstr>
      <vt:lpstr>Resources</vt:lpstr>
      <vt:lpstr>Next Steps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Gliksohn</dc:creator>
  <cp:lastModifiedBy>AW</cp:lastModifiedBy>
  <cp:revision>73</cp:revision>
  <dcterms:created xsi:type="dcterms:W3CDTF">2020-12-14T12:24:08Z</dcterms:created>
  <dcterms:modified xsi:type="dcterms:W3CDTF">2020-12-16T07:19:49Z</dcterms:modified>
</cp:coreProperties>
</file>