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58" r:id="rId6"/>
    <p:sldId id="261" r:id="rId7"/>
    <p:sldId id="262" r:id="rId8"/>
    <p:sldId id="263" r:id="rId9"/>
    <p:sldId id="264" r:id="rId10"/>
    <p:sldId id="266" r:id="rId11"/>
    <p:sldId id="265" r:id="rId12"/>
    <p:sldId id="268" r:id="rId13"/>
    <p:sldId id="267" r:id="rId14"/>
    <p:sldId id="269" r:id="rId15"/>
  </p:sldIdLst>
  <p:sldSz cx="12192000" cy="6858000"/>
  <p:notesSz cx="6858000" cy="9144000"/>
  <p:defaultText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38"/>
  </p:normalViewPr>
  <p:slideViewPr>
    <p:cSldViewPr snapToGrid="0" snapToObjects="1">
      <p:cViewPr varScale="1">
        <p:scale>
          <a:sx n="85" d="100"/>
          <a:sy n="85" d="100"/>
        </p:scale>
        <p:origin x="7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2338379734bcac97/Desktop/20201211_IMPULSE_D-M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338379734bcac97/Desktop/20201211_IMPULSE_D-M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Milestones : 13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'Milestones 6m WP3'!$J$82</c:f>
              <c:strCache>
                <c:ptCount val="1"/>
                <c:pt idx="0">
                  <c:v>Milestones on the period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'Milestones 6m WP3'!$I$83:$I$89</c:f>
              <c:strCache>
                <c:ptCount val="7"/>
                <c:pt idx="0">
                  <c:v>Period 1 (M0-M6)</c:v>
                </c:pt>
                <c:pt idx="1">
                  <c:v>Period 2 (M7-M12)</c:v>
                </c:pt>
                <c:pt idx="2">
                  <c:v>Period 3 (M13-M18)</c:v>
                </c:pt>
                <c:pt idx="3">
                  <c:v>Period 4 (M19-M24)</c:v>
                </c:pt>
                <c:pt idx="4">
                  <c:v>Period 5 (M25-M30)</c:v>
                </c:pt>
                <c:pt idx="5">
                  <c:v>Period 6 (M31-M36)</c:v>
                </c:pt>
                <c:pt idx="6">
                  <c:v>Period 7 (M37-M42)</c:v>
                </c:pt>
              </c:strCache>
            </c:strRef>
          </c:cat>
          <c:val>
            <c:numRef>
              <c:f>'Milestones 6m WP3'!$J$83:$J$89</c:f>
              <c:numCache>
                <c:formatCode>General</c:formatCode>
                <c:ptCount val="7"/>
                <c:pt idx="0">
                  <c:v>1</c:v>
                </c:pt>
                <c:pt idx="1">
                  <c:v>2</c:v>
                </c:pt>
                <c:pt idx="2">
                  <c:v>1</c:v>
                </c:pt>
                <c:pt idx="3">
                  <c:v>1</c:v>
                </c:pt>
                <c:pt idx="4">
                  <c:v>3</c:v>
                </c:pt>
                <c:pt idx="5">
                  <c:v>5</c:v>
                </c:pt>
                <c:pt idx="6">
                  <c:v>0</c:v>
                </c:pt>
              </c:numCache>
            </c:numRef>
          </c:val>
          <c:extLst>
            <c:ext xmlns:c16="http://schemas.microsoft.com/office/drawing/2014/chart" uri="{C3380CC4-5D6E-409C-BE32-E72D297353CC}">
              <c16:uniqueId val="{00000000-4961-4E57-8DDF-50E899D229F2}"/>
            </c:ext>
          </c:extLst>
        </c:ser>
        <c:dLbls>
          <c:showLegendKey val="0"/>
          <c:showVal val="0"/>
          <c:showCatName val="0"/>
          <c:showSerName val="0"/>
          <c:showPercent val="0"/>
          <c:showBubbleSize val="0"/>
        </c:dLbls>
        <c:gapWidth val="219"/>
        <c:axId val="876869952"/>
        <c:axId val="876873696"/>
      </c:barChart>
      <c:lineChart>
        <c:grouping val="standard"/>
        <c:varyColors val="0"/>
        <c:ser>
          <c:idx val="1"/>
          <c:order val="1"/>
          <c:tx>
            <c:strRef>
              <c:f>'Milestones 6m WP3'!$K$82</c:f>
              <c:strCache>
                <c:ptCount val="1"/>
                <c:pt idx="0">
                  <c:v>Project completion</c:v>
                </c:pt>
              </c:strCache>
            </c:strRef>
          </c:tx>
          <c:spPr>
            <a:ln w="28575" cap="rnd">
              <a:solidFill>
                <a:schemeClr val="accent2"/>
              </a:solidFill>
              <a:round/>
            </a:ln>
            <a:effectLst/>
          </c:spPr>
          <c:marker>
            <c:symbol val="none"/>
          </c:marker>
          <c:cat>
            <c:strRef>
              <c:f>'Milestones 6m WP3'!$I$83:$I$89</c:f>
              <c:strCache>
                <c:ptCount val="7"/>
                <c:pt idx="0">
                  <c:v>Period 1 (M0-M6)</c:v>
                </c:pt>
                <c:pt idx="1">
                  <c:v>Period 2 (M7-M12)</c:v>
                </c:pt>
                <c:pt idx="2">
                  <c:v>Period 3 (M13-M18)</c:v>
                </c:pt>
                <c:pt idx="3">
                  <c:v>Period 4 (M19-M24)</c:v>
                </c:pt>
                <c:pt idx="4">
                  <c:v>Period 5 (M25-M30)</c:v>
                </c:pt>
                <c:pt idx="5">
                  <c:v>Period 6 (M31-M36)</c:v>
                </c:pt>
                <c:pt idx="6">
                  <c:v>Period 7 (M37-M42)</c:v>
                </c:pt>
              </c:strCache>
            </c:strRef>
          </c:cat>
          <c:val>
            <c:numRef>
              <c:f>'Milestones 6m WP3'!$K$83:$K$89</c:f>
              <c:numCache>
                <c:formatCode>0%</c:formatCode>
                <c:ptCount val="7"/>
                <c:pt idx="0">
                  <c:v>7.6923076923076927E-2</c:v>
                </c:pt>
                <c:pt idx="1">
                  <c:v>0.23076923076923078</c:v>
                </c:pt>
                <c:pt idx="2">
                  <c:v>0.30769230769230771</c:v>
                </c:pt>
                <c:pt idx="3">
                  <c:v>0.38461538461538464</c:v>
                </c:pt>
                <c:pt idx="4">
                  <c:v>0.61538461538461542</c:v>
                </c:pt>
                <c:pt idx="5">
                  <c:v>1</c:v>
                </c:pt>
                <c:pt idx="6">
                  <c:v>1</c:v>
                </c:pt>
              </c:numCache>
            </c:numRef>
          </c:val>
          <c:smooth val="0"/>
          <c:extLst>
            <c:ext xmlns:c16="http://schemas.microsoft.com/office/drawing/2014/chart" uri="{C3380CC4-5D6E-409C-BE32-E72D297353CC}">
              <c16:uniqueId val="{00000001-4961-4E57-8DDF-50E899D229F2}"/>
            </c:ext>
          </c:extLst>
        </c:ser>
        <c:dLbls>
          <c:showLegendKey val="0"/>
          <c:showVal val="0"/>
          <c:showCatName val="0"/>
          <c:showSerName val="0"/>
          <c:showPercent val="0"/>
          <c:showBubbleSize val="0"/>
        </c:dLbls>
        <c:marker val="1"/>
        <c:smooth val="0"/>
        <c:axId val="866239024"/>
        <c:axId val="866247344"/>
      </c:lineChart>
      <c:catAx>
        <c:axId val="8768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6873696"/>
        <c:crosses val="autoZero"/>
        <c:auto val="1"/>
        <c:lblAlgn val="ctr"/>
        <c:lblOffset val="100"/>
        <c:noMultiLvlLbl val="0"/>
      </c:catAx>
      <c:valAx>
        <c:axId val="87687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6869952"/>
        <c:crosses val="autoZero"/>
        <c:crossBetween val="between"/>
      </c:valAx>
      <c:valAx>
        <c:axId val="8662473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66239024"/>
        <c:crosses val="max"/>
        <c:crossBetween val="between"/>
      </c:valAx>
      <c:catAx>
        <c:axId val="866239024"/>
        <c:scaling>
          <c:orientation val="minMax"/>
        </c:scaling>
        <c:delete val="1"/>
        <c:axPos val="b"/>
        <c:numFmt formatCode="General" sourceLinked="1"/>
        <c:majorTickMark val="out"/>
        <c:minorTickMark val="none"/>
        <c:tickLblPos val="nextTo"/>
        <c:crossAx val="866247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Deliverables</a:t>
            </a:r>
            <a:r>
              <a:rPr lang="fr-FR" baseline="0"/>
              <a:t> : 10</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'Deliverables 6m WP3'!$L$61</c:f>
              <c:strCache>
                <c:ptCount val="1"/>
                <c:pt idx="0">
                  <c:v>Deliverables on the period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'Deliverables 6m WP3'!$K$62:$K$68</c:f>
              <c:strCache>
                <c:ptCount val="7"/>
                <c:pt idx="0">
                  <c:v>Period 1 (M0-M6)</c:v>
                </c:pt>
                <c:pt idx="1">
                  <c:v>Period 2 (M7-M12)</c:v>
                </c:pt>
                <c:pt idx="2">
                  <c:v>Period 3 (M13-M18)</c:v>
                </c:pt>
                <c:pt idx="3">
                  <c:v>Period 4 (M19-M24)</c:v>
                </c:pt>
                <c:pt idx="4">
                  <c:v>Period 5 (M25-M30)</c:v>
                </c:pt>
                <c:pt idx="5">
                  <c:v>Period 6 (M31-M36)</c:v>
                </c:pt>
                <c:pt idx="6">
                  <c:v>Period 7 (M37-M42)</c:v>
                </c:pt>
              </c:strCache>
            </c:strRef>
          </c:cat>
          <c:val>
            <c:numRef>
              <c:f>'Deliverables 6m WP3'!$L$62:$L$68</c:f>
              <c:numCache>
                <c:formatCode>General</c:formatCode>
                <c:ptCount val="7"/>
                <c:pt idx="0">
                  <c:v>0</c:v>
                </c:pt>
                <c:pt idx="1">
                  <c:v>0</c:v>
                </c:pt>
                <c:pt idx="2">
                  <c:v>1</c:v>
                </c:pt>
                <c:pt idx="3">
                  <c:v>0</c:v>
                </c:pt>
                <c:pt idx="4">
                  <c:v>0</c:v>
                </c:pt>
                <c:pt idx="5">
                  <c:v>6</c:v>
                </c:pt>
                <c:pt idx="6">
                  <c:v>3</c:v>
                </c:pt>
              </c:numCache>
            </c:numRef>
          </c:val>
          <c:extLst>
            <c:ext xmlns:c16="http://schemas.microsoft.com/office/drawing/2014/chart" uri="{C3380CC4-5D6E-409C-BE32-E72D297353CC}">
              <c16:uniqueId val="{00000000-D92E-46F5-9BF2-D4093C6CDCEF}"/>
            </c:ext>
          </c:extLst>
        </c:ser>
        <c:dLbls>
          <c:showLegendKey val="0"/>
          <c:showVal val="0"/>
          <c:showCatName val="0"/>
          <c:showSerName val="0"/>
          <c:showPercent val="0"/>
          <c:showBubbleSize val="0"/>
        </c:dLbls>
        <c:gapWidth val="219"/>
        <c:axId val="867442640"/>
        <c:axId val="867426416"/>
      </c:barChart>
      <c:lineChart>
        <c:grouping val="standard"/>
        <c:varyColors val="0"/>
        <c:ser>
          <c:idx val="1"/>
          <c:order val="1"/>
          <c:tx>
            <c:strRef>
              <c:f>'Deliverables 6m WP3'!$M$61</c:f>
              <c:strCache>
                <c:ptCount val="1"/>
                <c:pt idx="0">
                  <c:v>Project completion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'Deliverables 6m WP3'!$K$62:$K$68</c:f>
              <c:strCache>
                <c:ptCount val="7"/>
                <c:pt idx="0">
                  <c:v>Period 1 (M0-M6)</c:v>
                </c:pt>
                <c:pt idx="1">
                  <c:v>Period 2 (M7-M12)</c:v>
                </c:pt>
                <c:pt idx="2">
                  <c:v>Period 3 (M13-M18)</c:v>
                </c:pt>
                <c:pt idx="3">
                  <c:v>Period 4 (M19-M24)</c:v>
                </c:pt>
                <c:pt idx="4">
                  <c:v>Period 5 (M25-M30)</c:v>
                </c:pt>
                <c:pt idx="5">
                  <c:v>Period 6 (M31-M36)</c:v>
                </c:pt>
                <c:pt idx="6">
                  <c:v>Period 7 (M37-M42)</c:v>
                </c:pt>
              </c:strCache>
            </c:strRef>
          </c:cat>
          <c:val>
            <c:numRef>
              <c:f>'Deliverables 6m WP3'!$M$62:$M$68</c:f>
              <c:numCache>
                <c:formatCode>0%</c:formatCode>
                <c:ptCount val="7"/>
                <c:pt idx="0">
                  <c:v>0</c:v>
                </c:pt>
                <c:pt idx="1">
                  <c:v>0</c:v>
                </c:pt>
                <c:pt idx="2">
                  <c:v>0.1</c:v>
                </c:pt>
                <c:pt idx="3">
                  <c:v>0.1</c:v>
                </c:pt>
                <c:pt idx="4">
                  <c:v>0.1</c:v>
                </c:pt>
                <c:pt idx="5">
                  <c:v>0.7</c:v>
                </c:pt>
                <c:pt idx="6">
                  <c:v>1</c:v>
                </c:pt>
              </c:numCache>
            </c:numRef>
          </c:val>
          <c:smooth val="0"/>
          <c:extLst>
            <c:ext xmlns:c16="http://schemas.microsoft.com/office/drawing/2014/chart" uri="{C3380CC4-5D6E-409C-BE32-E72D297353CC}">
              <c16:uniqueId val="{00000001-D92E-46F5-9BF2-D4093C6CDCEF}"/>
            </c:ext>
          </c:extLst>
        </c:ser>
        <c:dLbls>
          <c:showLegendKey val="0"/>
          <c:showVal val="0"/>
          <c:showCatName val="0"/>
          <c:showSerName val="0"/>
          <c:showPercent val="0"/>
          <c:showBubbleSize val="0"/>
        </c:dLbls>
        <c:marker val="1"/>
        <c:smooth val="0"/>
        <c:axId val="876871200"/>
        <c:axId val="876872864"/>
      </c:lineChart>
      <c:catAx>
        <c:axId val="86744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67426416"/>
        <c:crosses val="autoZero"/>
        <c:auto val="1"/>
        <c:lblAlgn val="ctr"/>
        <c:lblOffset val="100"/>
        <c:noMultiLvlLbl val="0"/>
      </c:catAx>
      <c:valAx>
        <c:axId val="867426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67442640"/>
        <c:crosses val="autoZero"/>
        <c:crossBetween val="between"/>
      </c:valAx>
      <c:valAx>
        <c:axId val="87687286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6871200"/>
        <c:crosses val="max"/>
        <c:crossBetween val="between"/>
      </c:valAx>
      <c:catAx>
        <c:axId val="876871200"/>
        <c:scaling>
          <c:orientation val="minMax"/>
        </c:scaling>
        <c:delete val="1"/>
        <c:axPos val="b"/>
        <c:numFmt formatCode="General" sourceLinked="1"/>
        <c:majorTickMark val="out"/>
        <c:minorTickMark val="none"/>
        <c:tickLblPos val="nextTo"/>
        <c:crossAx val="876872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15F1-DC81-324C-B733-183B34C014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830811AA-02B3-3B44-B302-71AB038F43A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EEA9074C-43AF-0249-ABAE-2214130477D6}"/>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0BD458A1-3EEA-F544-8C58-83D8864EE761}"/>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BCA3FE67-1939-5548-B5D4-F7DB6709909A}"/>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128092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1430-4618-534D-B7B7-8048E37B94A9}"/>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02DDA6C8-703C-9648-8B08-854F02902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E8F35108-007E-3C4F-B1E3-8C7FB665ABC1}"/>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594789BF-8DB9-6A44-B698-B5DC9DF6972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4D14C29A-A097-004B-A35B-44946CE8CB18}"/>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395276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F2069-8B74-6546-A9E3-B4265147C09A}"/>
              </a:ext>
            </a:extLst>
          </p:cNvPr>
          <p:cNvSpPr>
            <a:spLocks noGrp="1"/>
          </p:cNvSpPr>
          <p:nvPr>
            <p:ph type="title" orient="vert"/>
          </p:nvPr>
        </p:nvSpPr>
        <p:spPr>
          <a:xfrm>
            <a:off x="8724901" y="365126"/>
            <a:ext cx="2628900" cy="5811839"/>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3C0848D5-E402-5449-82A1-E59B3E924529}"/>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2DFD006-595D-7E45-AD96-131AED401F24}"/>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CC867063-BA06-054D-B866-9E1492309B45}"/>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501290BD-7473-A14A-8779-6DC0A57757C6}"/>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36693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F07-9C2E-9546-8924-54E4ED55D739}"/>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D518B1EC-1B4F-C542-8ECC-B3C6EEC13D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9957C63-044D-4B44-89CD-BF5CBBF83827}"/>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C56601D4-7A70-4645-BE60-914CAEED233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3A4EC4F-24F2-4A4E-B2D4-C0F1FA120979}"/>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612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F200-D632-DC48-945D-A51D6932E72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7188C271-7F9E-A443-AD27-F1392231025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8D10A7-C9F1-C947-B11A-CEE17BE8AC6C}"/>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A978EE6F-9079-8A41-A53E-8AE4BDB73B2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A8B6BC8-4102-8F4F-8414-0A6BCB13244B}"/>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9286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7F11-750D-1142-99A4-9015B53D6E4E}"/>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9716D8F8-739C-844C-85A3-42D7D63E12A2}"/>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3613581B-01B5-8E4F-A116-0E57DB5D0E61}"/>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B96C3BCE-635F-194F-B919-5D7646F71854}"/>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6" name="Footer Placeholder 5">
            <a:extLst>
              <a:ext uri="{FF2B5EF4-FFF2-40B4-BE49-F238E27FC236}">
                <a16:creationId xmlns:a16="http://schemas.microsoft.com/office/drawing/2014/main" id="{87CE4C51-E77F-D04C-8296-0F3AED2C49C8}"/>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8BA937C6-EEBF-B441-859A-A5206D2970EF}"/>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340677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6615-57E8-A74A-BEBB-574752FD0D14}"/>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3C5EBF36-C10F-D740-84FA-61B026C8617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79B8D5-FE19-C341-BED2-64775E1161D0}"/>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D13EC664-AFB8-5940-AE86-A7490A8E900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12D51F-7679-EC4B-A85E-3B5506663EF7}"/>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D706206E-C572-3042-822B-C1FB1974283B}"/>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8" name="Footer Placeholder 7">
            <a:extLst>
              <a:ext uri="{FF2B5EF4-FFF2-40B4-BE49-F238E27FC236}">
                <a16:creationId xmlns:a16="http://schemas.microsoft.com/office/drawing/2014/main" id="{E85AB9E8-58F3-D941-BE6C-5523EC39FC1C}"/>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2DF6202C-A045-B242-A44D-0710685ECFAC}"/>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375499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EAAB-C496-D741-811A-78873190C133}"/>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58FB5CC3-B593-E24A-8E03-FBDF72ED7237}"/>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4" name="Footer Placeholder 3">
            <a:extLst>
              <a:ext uri="{FF2B5EF4-FFF2-40B4-BE49-F238E27FC236}">
                <a16:creationId xmlns:a16="http://schemas.microsoft.com/office/drawing/2014/main" id="{FC4DA2ED-552B-5C43-8B3A-89A6F5F4626D}"/>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E7CBF5A2-F1F0-0043-AFEA-5DF305078EC6}"/>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219777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4CF27-8935-5645-BF6E-9C85E1D40975}"/>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3" name="Footer Placeholder 2">
            <a:extLst>
              <a:ext uri="{FF2B5EF4-FFF2-40B4-BE49-F238E27FC236}">
                <a16:creationId xmlns:a16="http://schemas.microsoft.com/office/drawing/2014/main" id="{94DA54E3-AF89-2545-85D1-96DA8D26B6B8}"/>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21C1DBF5-2CC2-3E4C-8783-FCF2C7FAF8E3}"/>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29957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3FFB-48B4-464B-B509-AD4DA8FE49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4C529AD2-B480-ED4C-9C12-CBD22F9FC4B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898E22A6-B3E9-8F43-A771-332A088E6F0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F0BE74-04F3-A445-AF14-BF247FB2EA7B}"/>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6" name="Footer Placeholder 5">
            <a:extLst>
              <a:ext uri="{FF2B5EF4-FFF2-40B4-BE49-F238E27FC236}">
                <a16:creationId xmlns:a16="http://schemas.microsoft.com/office/drawing/2014/main" id="{A4DDA35C-602B-4542-A909-EF3F6012BB7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F36C987F-B6AF-4845-87BB-4F6D1224E16E}"/>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174832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1D1-E32A-E34B-BC92-925A32B37D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D5BEADFB-F4B1-804A-8E40-55AED607086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Z"/>
          </a:p>
        </p:txBody>
      </p:sp>
      <p:sp>
        <p:nvSpPr>
          <p:cNvPr id="4" name="Text Placeholder 3">
            <a:extLst>
              <a:ext uri="{FF2B5EF4-FFF2-40B4-BE49-F238E27FC236}">
                <a16:creationId xmlns:a16="http://schemas.microsoft.com/office/drawing/2014/main" id="{878CA253-BF33-BF4A-90D8-ABD98AEB76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249062-9776-054F-879B-4A8C95892D71}"/>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6" name="Footer Placeholder 5">
            <a:extLst>
              <a:ext uri="{FF2B5EF4-FFF2-40B4-BE49-F238E27FC236}">
                <a16:creationId xmlns:a16="http://schemas.microsoft.com/office/drawing/2014/main" id="{E3D09206-6574-F443-8AC2-FD9DE4EC1B3A}"/>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C6D23C76-3396-A74F-BBD0-3CE8E828A523}"/>
              </a:ext>
            </a:extLst>
          </p:cNvPr>
          <p:cNvSpPr>
            <a:spLocks noGrp="1"/>
          </p:cNvSpPr>
          <p:nvPr>
            <p:ph type="sldNum" sz="quarter" idx="12"/>
          </p:nvPr>
        </p:nvSpPr>
        <p:spPr/>
        <p:txBody>
          <a:bodyPr/>
          <a:lstStyle/>
          <a:p>
            <a:fld id="{BE9627FE-5CAE-B346-9A54-6CE2049A1AC6}" type="slidenum">
              <a:rPr lang="en-CZ" smtClean="0"/>
              <a:t>‹N°›</a:t>
            </a:fld>
            <a:endParaRPr lang="en-CZ"/>
          </a:p>
        </p:txBody>
      </p:sp>
    </p:spTree>
    <p:extLst>
      <p:ext uri="{BB962C8B-B14F-4D97-AF65-F5344CB8AC3E}">
        <p14:creationId xmlns:p14="http://schemas.microsoft.com/office/powerpoint/2010/main" val="112661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86FB1-5ECC-594A-A53A-5438CD43B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8DB20A5E-9935-4147-97FE-C5AF583DC1D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9444E65-97C2-7F41-A4FB-B1E16E79817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0607BE09-3604-C54C-A37E-26F0B139169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608CCBB1-3904-E74E-8874-5A613C3A1B8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27FE-5CAE-B346-9A54-6CE2049A1AC6}" type="slidenum">
              <a:rPr lang="en-CZ" smtClean="0"/>
              <a:t>‹N°›</a:t>
            </a:fld>
            <a:endParaRPr lang="en-CZ"/>
          </a:p>
        </p:txBody>
      </p:sp>
    </p:spTree>
    <p:extLst>
      <p:ext uri="{BB962C8B-B14F-4D97-AF65-F5344CB8AC3E}">
        <p14:creationId xmlns:p14="http://schemas.microsoft.com/office/powerpoint/2010/main" val="220085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07050-833A-D649-A754-6C433C6561BD}"/>
              </a:ext>
            </a:extLst>
          </p:cNvPr>
          <p:cNvSpPr/>
          <p:nvPr/>
        </p:nvSpPr>
        <p:spPr>
          <a:xfrm>
            <a:off x="0" y="3759299"/>
            <a:ext cx="12192000" cy="2121108"/>
          </a:xfrm>
          <a:prstGeom prst="rect">
            <a:avLst/>
          </a:prstGeom>
          <a:solidFill>
            <a:srgbClr val="E16307">
              <a:alpha val="66000"/>
            </a:srgbClr>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7EDD97FA-C97D-884F-8926-266441D09EFB}"/>
              </a:ext>
            </a:extLst>
          </p:cNvPr>
          <p:cNvPicPr>
            <a:picLocks noChangeAspect="1"/>
          </p:cNvPicPr>
          <p:nvPr/>
        </p:nvPicPr>
        <p:blipFill>
          <a:blip r:embed="rId3"/>
          <a:stretch>
            <a:fillRect/>
          </a:stretch>
        </p:blipFill>
        <p:spPr>
          <a:xfrm>
            <a:off x="790508" y="4051648"/>
            <a:ext cx="1625601" cy="1016001"/>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F46851D-E044-0747-8636-33460E918336}"/>
              </a:ext>
            </a:extLst>
          </p:cNvPr>
          <p:cNvSpPr txBox="1"/>
          <p:nvPr/>
        </p:nvSpPr>
        <p:spPr>
          <a:xfrm>
            <a:off x="670259" y="4992408"/>
            <a:ext cx="1866097"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800" b="1" spc="300" dirty="0">
                <a:solidFill>
                  <a:schemeClr val="bg1"/>
                </a:solidFill>
                <a:latin typeface="Trebuchet MS" panose="020B0703020202090204" pitchFamily="34" charset="0"/>
              </a:rPr>
              <a:t>IMPULSE</a:t>
            </a:r>
          </a:p>
        </p:txBody>
      </p:sp>
      <p:sp>
        <p:nvSpPr>
          <p:cNvPr id="8" name="TextBox 7">
            <a:extLst>
              <a:ext uri="{FF2B5EF4-FFF2-40B4-BE49-F238E27FC236}">
                <a16:creationId xmlns:a16="http://schemas.microsoft.com/office/drawing/2014/main" id="{6FC77F7C-66E8-CE4B-9216-909126458219}"/>
              </a:ext>
            </a:extLst>
          </p:cNvPr>
          <p:cNvSpPr txBox="1"/>
          <p:nvPr/>
        </p:nvSpPr>
        <p:spPr>
          <a:xfrm>
            <a:off x="5177709" y="3901746"/>
            <a:ext cx="6223783" cy="178510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5000" b="1" dirty="0">
                <a:solidFill>
                  <a:schemeClr val="bg1"/>
                </a:solidFill>
                <a:latin typeface="Calibri" panose="020F0502020204030204" pitchFamily="34" charset="0"/>
                <a:cs typeface="Calibri" panose="020F0502020204030204" pitchFamily="34" charset="0"/>
              </a:rPr>
              <a:t>WORK PACKAGE 3</a:t>
            </a:r>
          </a:p>
          <a:p>
            <a:pPr algn="ctr"/>
            <a:r>
              <a:rPr lang="en-GB" sz="3000" dirty="0">
                <a:solidFill>
                  <a:schemeClr val="bg1"/>
                </a:solidFill>
                <a:latin typeface="Calibri" panose="020F0502020204030204" pitchFamily="34" charset="0"/>
                <a:cs typeface="Calibri" panose="020F0502020204030204" pitchFamily="34" charset="0"/>
              </a:rPr>
              <a:t>Ramping-up Towards</a:t>
            </a:r>
          </a:p>
          <a:p>
            <a:pPr algn="ctr"/>
            <a:r>
              <a:rPr lang="en-GB" sz="3000" dirty="0">
                <a:solidFill>
                  <a:schemeClr val="bg1"/>
                </a:solidFill>
                <a:latin typeface="Calibri" panose="020F0502020204030204" pitchFamily="34" charset="0"/>
                <a:cs typeface="Calibri" panose="020F0502020204030204" pitchFamily="34" charset="0"/>
              </a:rPr>
              <a:t>Excellent Steady-State Operations</a:t>
            </a:r>
          </a:p>
        </p:txBody>
      </p:sp>
      <p:sp>
        <p:nvSpPr>
          <p:cNvPr id="11" name="TextBox 10">
            <a:extLst>
              <a:ext uri="{FF2B5EF4-FFF2-40B4-BE49-F238E27FC236}">
                <a16:creationId xmlns:a16="http://schemas.microsoft.com/office/drawing/2014/main" id="{111413DD-2766-9949-A2D1-29E79B17548B}"/>
              </a:ext>
            </a:extLst>
          </p:cNvPr>
          <p:cNvSpPr txBox="1"/>
          <p:nvPr/>
        </p:nvSpPr>
        <p:spPr>
          <a:xfrm>
            <a:off x="228397" y="6094990"/>
            <a:ext cx="6223783" cy="707886"/>
          </a:xfrm>
          <a:prstGeom prst="rect">
            <a:avLst/>
          </a:prstGeom>
          <a:noFill/>
          <a:effectLst/>
        </p:spPr>
        <p:txBody>
          <a:bodyPr wrap="square" rtlCol="0">
            <a:spAutoFit/>
          </a:bodyPr>
          <a:lstStyle/>
          <a:p>
            <a:r>
              <a:rPr lang="en-GB" sz="2000" b="1" dirty="0">
                <a:solidFill>
                  <a:schemeClr val="bg1"/>
                </a:solidFill>
                <a:latin typeface="Calibri" panose="020F0502020204030204" pitchFamily="34" charset="0"/>
                <a:cs typeface="Calibri" panose="020F0502020204030204" pitchFamily="34" charset="0"/>
              </a:rPr>
              <a:t>IMPULSE Kick-off Meeting / 16 December 2020</a:t>
            </a:r>
          </a:p>
          <a:p>
            <a:r>
              <a:rPr lang="en-GB" sz="2000" dirty="0">
                <a:solidFill>
                  <a:schemeClr val="bg1"/>
                </a:solidFill>
                <a:latin typeface="Calibri" panose="020F0502020204030204" pitchFamily="34" charset="0"/>
                <a:cs typeface="Calibri" panose="020F0502020204030204" pitchFamily="34" charset="0"/>
              </a:rPr>
              <a:t>Federico Canova (ELI-DC). Lajos </a:t>
            </a:r>
            <a:r>
              <a:rPr lang="en-GB" sz="2000" dirty="0" err="1">
                <a:solidFill>
                  <a:schemeClr val="bg1"/>
                </a:solidFill>
                <a:latin typeface="Calibri" panose="020F0502020204030204" pitchFamily="34" charset="0"/>
                <a:cs typeface="Calibri" panose="020F0502020204030204" pitchFamily="34" charset="0"/>
              </a:rPr>
              <a:t>Fülöp</a:t>
            </a:r>
            <a:r>
              <a:rPr lang="en-GB" sz="2000" dirty="0">
                <a:solidFill>
                  <a:schemeClr val="bg1"/>
                </a:solidFill>
                <a:latin typeface="Calibri" panose="020F0502020204030204" pitchFamily="34" charset="0"/>
                <a:cs typeface="Calibri" panose="020F0502020204030204" pitchFamily="34" charset="0"/>
              </a:rPr>
              <a:t> (ELI-ALPS)</a:t>
            </a:r>
          </a:p>
        </p:txBody>
      </p:sp>
    </p:spTree>
    <p:extLst>
      <p:ext uri="{BB962C8B-B14F-4D97-AF65-F5344CB8AC3E}">
        <p14:creationId xmlns:p14="http://schemas.microsoft.com/office/powerpoint/2010/main" val="169215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rmAutofit/>
          </a:bodyPr>
          <a:lstStyle/>
          <a:p>
            <a:r>
              <a:rPr lang="fr-FR" sz="3600" dirty="0">
                <a:latin typeface="+mn-lt"/>
              </a:rPr>
              <a:t>WP3 – </a:t>
            </a:r>
            <a:r>
              <a:rPr lang="fr-FR" sz="3600" dirty="0" err="1">
                <a:latin typeface="+mn-lt"/>
              </a:rPr>
              <a:t>deliverables</a:t>
            </a:r>
            <a:r>
              <a:rPr lang="fr-FR" sz="3600" dirty="0">
                <a:latin typeface="+mn-lt"/>
              </a:rPr>
              <a:t> &amp; </a:t>
            </a:r>
            <a:r>
              <a:rPr lang="fr-FR" sz="3600" dirty="0" err="1">
                <a:latin typeface="+mn-lt"/>
              </a:rPr>
              <a:t>milestones</a:t>
            </a:r>
            <a:endParaRPr lang="en-CZ" sz="3600" dirty="0">
              <a:latin typeface="+mn-lt"/>
            </a:endParaRP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7" name="Kép 3">
            <a:extLst>
              <a:ext uri="{FF2B5EF4-FFF2-40B4-BE49-F238E27FC236}">
                <a16:creationId xmlns:a16="http://schemas.microsoft.com/office/drawing/2014/main" id="{EF9204AA-9A04-483B-A6E8-A5854D38F50A}"/>
              </a:ext>
            </a:extLst>
          </p:cNvPr>
          <p:cNvPicPr>
            <a:picLocks noChangeAspect="1"/>
          </p:cNvPicPr>
          <p:nvPr/>
        </p:nvPicPr>
        <p:blipFill>
          <a:blip r:embed="rId3"/>
          <a:stretch>
            <a:fillRect/>
          </a:stretch>
        </p:blipFill>
        <p:spPr>
          <a:xfrm>
            <a:off x="0" y="1343576"/>
            <a:ext cx="12113356" cy="5511799"/>
          </a:xfrm>
          <a:prstGeom prst="rect">
            <a:avLst/>
          </a:prstGeom>
        </p:spPr>
      </p:pic>
    </p:spTree>
    <p:extLst>
      <p:ext uri="{BB962C8B-B14F-4D97-AF65-F5344CB8AC3E}">
        <p14:creationId xmlns:p14="http://schemas.microsoft.com/office/powerpoint/2010/main" val="262887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Autofit/>
          </a:bodyPr>
          <a:lstStyle/>
          <a:p>
            <a:r>
              <a:rPr lang="en-US" sz="3600" dirty="0">
                <a:latin typeface="+mn-lt"/>
              </a:rPr>
              <a:t>WP3  - Deliverables and Milestones follow-up</a:t>
            </a:r>
            <a:endParaRPr lang="en-CZ" sz="3600" dirty="0">
              <a:latin typeface="+mn-lt"/>
            </a:endParaRP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graphicFrame>
        <p:nvGraphicFramePr>
          <p:cNvPr id="7" name="Graphique 6">
            <a:extLst>
              <a:ext uri="{FF2B5EF4-FFF2-40B4-BE49-F238E27FC236}">
                <a16:creationId xmlns:a16="http://schemas.microsoft.com/office/drawing/2014/main" id="{C858942F-022A-4B93-9488-328C847F3624}"/>
              </a:ext>
            </a:extLst>
          </p:cNvPr>
          <p:cNvGraphicFramePr>
            <a:graphicFrameLocks/>
          </p:cNvGraphicFramePr>
          <p:nvPr>
            <p:extLst>
              <p:ext uri="{D42A27DB-BD31-4B8C-83A1-F6EECF244321}">
                <p14:modId xmlns:p14="http://schemas.microsoft.com/office/powerpoint/2010/main" val="1946761652"/>
              </p:ext>
            </p:extLst>
          </p:nvPr>
        </p:nvGraphicFramePr>
        <p:xfrm>
          <a:off x="6030826" y="2491900"/>
          <a:ext cx="5190067" cy="3177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a16="http://schemas.microsoft.com/office/drawing/2014/main" id="{4A979922-CE41-42D3-ABC0-D423B21E4C87}"/>
              </a:ext>
            </a:extLst>
          </p:cNvPr>
          <p:cNvGraphicFramePr>
            <a:graphicFrameLocks/>
          </p:cNvGraphicFramePr>
          <p:nvPr>
            <p:extLst>
              <p:ext uri="{D42A27DB-BD31-4B8C-83A1-F6EECF244321}">
                <p14:modId xmlns:p14="http://schemas.microsoft.com/office/powerpoint/2010/main" val="370060724"/>
              </p:ext>
            </p:extLst>
          </p:nvPr>
        </p:nvGraphicFramePr>
        <p:xfrm>
          <a:off x="229322" y="2517866"/>
          <a:ext cx="5611496" cy="3197384"/>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2">
            <a:extLst>
              <a:ext uri="{FF2B5EF4-FFF2-40B4-BE49-F238E27FC236}">
                <a16:creationId xmlns:a16="http://schemas.microsoft.com/office/drawing/2014/main" id="{4B73F770-79F4-49B9-983F-19FB130243B3}"/>
              </a:ext>
            </a:extLst>
          </p:cNvPr>
          <p:cNvSpPr>
            <a:spLocks noGrp="1"/>
          </p:cNvSpPr>
          <p:nvPr>
            <p:ph idx="1"/>
          </p:nvPr>
        </p:nvSpPr>
        <p:spPr>
          <a:xfrm>
            <a:off x="838200" y="5755513"/>
            <a:ext cx="10515600" cy="369332"/>
          </a:xfrm>
        </p:spPr>
        <p:txBody>
          <a:bodyPr>
            <a:noAutofit/>
          </a:bodyPr>
          <a:lstStyle/>
          <a:p>
            <a:pPr marL="0" indent="0">
              <a:buNone/>
            </a:pPr>
            <a:r>
              <a:rPr lang="en-US" sz="1800" dirty="0"/>
              <a:t>Additional milestones are necessary to plan efficiently for the deliverables </a:t>
            </a:r>
          </a:p>
        </p:txBody>
      </p:sp>
    </p:spTree>
    <p:extLst>
      <p:ext uri="{BB962C8B-B14F-4D97-AF65-F5344CB8AC3E}">
        <p14:creationId xmlns:p14="http://schemas.microsoft.com/office/powerpoint/2010/main" val="311686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lstStyle/>
          <a:p>
            <a:r>
              <a:rPr lang="fr-FR" dirty="0">
                <a:latin typeface="+mn-lt"/>
              </a:rPr>
              <a:t>WP3 – </a:t>
            </a:r>
            <a:r>
              <a:rPr lang="fr-FR" dirty="0" err="1">
                <a:latin typeface="+mn-lt"/>
              </a:rPr>
              <a:t>Summary</a:t>
            </a:r>
            <a:r>
              <a:rPr lang="fr-FR" dirty="0">
                <a:latin typeface="+mn-lt"/>
              </a:rPr>
              <a:t> &amp; </a:t>
            </a:r>
            <a:r>
              <a:rPr lang="fr-FR" dirty="0" err="1">
                <a:latin typeface="+mn-lt"/>
              </a:rPr>
              <a:t>next</a:t>
            </a:r>
            <a:r>
              <a:rPr lang="fr-FR" dirty="0">
                <a:latin typeface="+mn-lt"/>
              </a:rPr>
              <a:t> </a:t>
            </a:r>
            <a:r>
              <a:rPr lang="fr-FR" dirty="0" err="1">
                <a:latin typeface="+mn-lt"/>
              </a:rPr>
              <a:t>steps</a:t>
            </a:r>
            <a:endParaRPr lang="en-CZ" dirty="0">
              <a:latin typeface="+mn-lt"/>
            </a:endParaRPr>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p:txBody>
          <a:bodyPr>
            <a:noAutofit/>
          </a:bodyPr>
          <a:lstStyle/>
          <a:p>
            <a:pPr marL="0" indent="0">
              <a:buNone/>
            </a:pPr>
            <a:r>
              <a:rPr lang="en-US" sz="1400" b="1" dirty="0">
                <a:latin typeface="Calibri" panose="020F0502020204030204" pitchFamily="34" charset="0"/>
              </a:rPr>
              <a:t>Former meetings, pre-kick offs</a:t>
            </a:r>
          </a:p>
          <a:p>
            <a:r>
              <a:rPr lang="en-US" sz="1400" dirty="0">
                <a:latin typeface="Calibri" panose="020F0502020204030204" pitchFamily="34" charset="0"/>
              </a:rPr>
              <a:t>  9th Dec - Task 3.2 of IMPULSE project - meeting with the contributors</a:t>
            </a:r>
          </a:p>
          <a:p>
            <a:r>
              <a:rPr lang="en-US" sz="1400" dirty="0">
                <a:latin typeface="Calibri" panose="020F0502020204030204" pitchFamily="34" charset="0"/>
              </a:rPr>
              <a:t>  4th Dec – WP3 preliminary kick-off</a:t>
            </a:r>
          </a:p>
          <a:p>
            <a:r>
              <a:rPr lang="en-US" sz="1400" dirty="0">
                <a:latin typeface="Calibri" panose="020F0502020204030204" pitchFamily="34" charset="0"/>
              </a:rPr>
              <a:t>  27th Nov – Task 3.2 preliminary kick-off</a:t>
            </a:r>
          </a:p>
          <a:p>
            <a:endParaRPr lang="en-US" sz="1400" b="1" dirty="0">
              <a:latin typeface="Calibri" panose="020F0502020204030204" pitchFamily="34" charset="0"/>
            </a:endParaRPr>
          </a:p>
          <a:p>
            <a:pPr marL="0" indent="0">
              <a:buNone/>
            </a:pPr>
            <a:r>
              <a:rPr lang="en-US" sz="1400" b="1" dirty="0">
                <a:latin typeface="Calibri" panose="020F0502020204030204" pitchFamily="34" charset="0"/>
              </a:rPr>
              <a:t>Build on the outcome of former projects</a:t>
            </a:r>
          </a:p>
          <a:p>
            <a:r>
              <a:rPr lang="en-US" sz="1400" b="1" dirty="0">
                <a:latin typeface="Calibri" panose="020F0502020204030204" pitchFamily="34" charset="0"/>
              </a:rPr>
              <a:t>  </a:t>
            </a:r>
            <a:r>
              <a:rPr lang="en-US" sz="1400" dirty="0" err="1">
                <a:latin typeface="Calibri" panose="020F0502020204030204" pitchFamily="34" charset="0"/>
              </a:rPr>
              <a:t>EUCall</a:t>
            </a:r>
            <a:r>
              <a:rPr lang="en-US" sz="1400" dirty="0">
                <a:latin typeface="Calibri" panose="020F0502020204030204" pitchFamily="34" charset="0"/>
              </a:rPr>
              <a:t>, IT-ELLI, </a:t>
            </a:r>
            <a:r>
              <a:rPr lang="en-US" sz="1400" dirty="0" err="1">
                <a:latin typeface="Calibri" panose="020F0502020204030204" pitchFamily="34" charset="0"/>
              </a:rPr>
              <a:t>ELITrans</a:t>
            </a:r>
            <a:r>
              <a:rPr lang="en-US" sz="1400" dirty="0">
                <a:latin typeface="Calibri" panose="020F0502020204030204" pitchFamily="34" charset="0"/>
              </a:rPr>
              <a:t> or any other</a:t>
            </a:r>
          </a:p>
          <a:p>
            <a:r>
              <a:rPr lang="en-US" sz="1400" dirty="0">
                <a:latin typeface="Calibri" panose="020F0502020204030204" pitchFamily="34" charset="0"/>
              </a:rPr>
              <a:t>  Survey &amp; discover all relations by end of Jan 2021</a:t>
            </a:r>
          </a:p>
          <a:p>
            <a:endParaRPr lang="en-US" sz="1400" b="1" dirty="0">
              <a:latin typeface="Calibri" panose="020F0502020204030204" pitchFamily="34" charset="0"/>
            </a:endParaRPr>
          </a:p>
          <a:p>
            <a:pPr marL="0" indent="0">
              <a:buNone/>
            </a:pPr>
            <a:r>
              <a:rPr lang="en-US" sz="1400" b="1" dirty="0">
                <a:latin typeface="Calibri" panose="020F0502020204030204" pitchFamily="34" charset="0"/>
              </a:rPr>
              <a:t>Reporting period at every 6 month</a:t>
            </a:r>
          </a:p>
          <a:p>
            <a:r>
              <a:rPr lang="en-US" sz="1400" b="1" dirty="0">
                <a:latin typeface="Calibri" panose="020F0502020204030204" pitchFamily="34" charset="0"/>
              </a:rPr>
              <a:t>  </a:t>
            </a:r>
            <a:r>
              <a:rPr lang="en-US" sz="1400" dirty="0">
                <a:latin typeface="Calibri" panose="020F0502020204030204" pitchFamily="34" charset="0"/>
              </a:rPr>
              <a:t>Full internal plan for each task, for every 6 month period</a:t>
            </a:r>
          </a:p>
          <a:p>
            <a:r>
              <a:rPr lang="en-US" sz="1400" b="1" dirty="0">
                <a:latin typeface="Calibri" panose="020F0502020204030204" pitchFamily="34" charset="0"/>
              </a:rPr>
              <a:t>  </a:t>
            </a:r>
            <a:r>
              <a:rPr lang="en-US" sz="1400" dirty="0">
                <a:latin typeface="Calibri" panose="020F0502020204030204" pitchFamily="34" charset="0"/>
              </a:rPr>
              <a:t>By end of Jan 2021  [task leaders &amp; partner contacts]</a:t>
            </a:r>
          </a:p>
          <a:p>
            <a:endParaRPr lang="en-US" sz="1400" b="1" dirty="0">
              <a:latin typeface="Calibri" panose="020F0502020204030204" pitchFamily="34" charset="0"/>
            </a:endParaRPr>
          </a:p>
          <a:p>
            <a:pPr marL="0" indent="0">
              <a:buNone/>
            </a:pPr>
            <a:r>
              <a:rPr lang="en-US" sz="1400" b="1" dirty="0">
                <a:latin typeface="Calibri" panose="020F0502020204030204" pitchFamily="34" charset="0"/>
              </a:rPr>
              <a:t>Resource management &amp; planning</a:t>
            </a:r>
          </a:p>
          <a:p>
            <a:r>
              <a:rPr lang="en-US" sz="1400" dirty="0">
                <a:latin typeface="Calibri" panose="020F0502020204030204" pitchFamily="34" charset="0"/>
              </a:rPr>
              <a:t>  Equipment &amp; task budget planning by end of Jan 2021</a:t>
            </a:r>
            <a:endParaRPr lang="en-CZ" sz="14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0"/>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7" name="Kép 15">
            <a:extLst>
              <a:ext uri="{FF2B5EF4-FFF2-40B4-BE49-F238E27FC236}">
                <a16:creationId xmlns:a16="http://schemas.microsoft.com/office/drawing/2014/main" id="{92ECC289-AE36-49C1-9EEC-732D5AE5943B}"/>
              </a:ext>
            </a:extLst>
          </p:cNvPr>
          <p:cNvPicPr>
            <a:picLocks noChangeAspect="1"/>
          </p:cNvPicPr>
          <p:nvPr/>
        </p:nvPicPr>
        <p:blipFill rotWithShape="1">
          <a:blip r:embed="rId3"/>
          <a:srcRect r="34241"/>
          <a:stretch/>
        </p:blipFill>
        <p:spPr>
          <a:xfrm>
            <a:off x="7875275" y="1638200"/>
            <a:ext cx="4118134" cy="3311089"/>
          </a:xfrm>
          <a:prstGeom prst="rect">
            <a:avLst/>
          </a:prstGeom>
        </p:spPr>
      </p:pic>
      <p:pic>
        <p:nvPicPr>
          <p:cNvPr id="8" name="Kép 16">
            <a:extLst>
              <a:ext uri="{FF2B5EF4-FFF2-40B4-BE49-F238E27FC236}">
                <a16:creationId xmlns:a16="http://schemas.microsoft.com/office/drawing/2014/main" id="{3DBC3866-BA9B-4340-9D07-AB95B29B667E}"/>
              </a:ext>
            </a:extLst>
          </p:cNvPr>
          <p:cNvPicPr>
            <a:picLocks noChangeAspect="1"/>
          </p:cNvPicPr>
          <p:nvPr/>
        </p:nvPicPr>
        <p:blipFill>
          <a:blip r:embed="rId4"/>
          <a:stretch>
            <a:fillRect/>
          </a:stretch>
        </p:blipFill>
        <p:spPr>
          <a:xfrm>
            <a:off x="5513909" y="4519890"/>
            <a:ext cx="4106464" cy="2086473"/>
          </a:xfrm>
          <a:prstGeom prst="rect">
            <a:avLst/>
          </a:prstGeom>
        </p:spPr>
      </p:pic>
    </p:spTree>
    <p:extLst>
      <p:ext uri="{BB962C8B-B14F-4D97-AF65-F5344CB8AC3E}">
        <p14:creationId xmlns:p14="http://schemas.microsoft.com/office/powerpoint/2010/main" val="250619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lstStyle/>
          <a:p>
            <a:r>
              <a:rPr lang="fr-FR" dirty="0">
                <a:latin typeface="+mn-lt"/>
              </a:rPr>
              <a:t>WP3 - </a:t>
            </a:r>
            <a:r>
              <a:rPr lang="fr-FR" sz="4400" dirty="0">
                <a:latin typeface="+mn-lt"/>
              </a:rPr>
              <a:t>Budgets</a:t>
            </a:r>
            <a:endParaRPr lang="en-CZ" dirty="0">
              <a:latin typeface="+mn-lt"/>
            </a:endParaRP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7" name="Image 6">
            <a:extLst>
              <a:ext uri="{FF2B5EF4-FFF2-40B4-BE49-F238E27FC236}">
                <a16:creationId xmlns:a16="http://schemas.microsoft.com/office/drawing/2014/main" id="{80695918-7048-48DC-B270-ED9E811C9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504" y="1513735"/>
            <a:ext cx="1673151" cy="1673151"/>
          </a:xfrm>
          <a:prstGeom prst="rect">
            <a:avLst/>
          </a:prstGeom>
        </p:spPr>
      </p:pic>
      <p:sp>
        <p:nvSpPr>
          <p:cNvPr id="8" name="ZoneTexte 7">
            <a:extLst>
              <a:ext uri="{FF2B5EF4-FFF2-40B4-BE49-F238E27FC236}">
                <a16:creationId xmlns:a16="http://schemas.microsoft.com/office/drawing/2014/main" id="{852BA858-696F-47A8-AD4A-9E7EE0714D9A}"/>
              </a:ext>
            </a:extLst>
          </p:cNvPr>
          <p:cNvSpPr txBox="1"/>
          <p:nvPr/>
        </p:nvSpPr>
        <p:spPr>
          <a:xfrm>
            <a:off x="9247814" y="3186886"/>
            <a:ext cx="2222532" cy="338554"/>
          </a:xfrm>
          <a:prstGeom prst="rect">
            <a:avLst/>
          </a:prstGeom>
          <a:noFill/>
        </p:spPr>
        <p:txBody>
          <a:bodyPr wrap="none" rtlCol="0">
            <a:spAutoFit/>
          </a:bodyPr>
          <a:lstStyle/>
          <a:p>
            <a:r>
              <a:rPr lang="fr-FR" sz="1600" dirty="0" err="1"/>
              <a:t>Partners</a:t>
            </a:r>
            <a:r>
              <a:rPr lang="fr-FR" sz="1600" dirty="0"/>
              <a:t>’ budget (€, PM)</a:t>
            </a:r>
          </a:p>
        </p:txBody>
      </p:sp>
      <p:pic>
        <p:nvPicPr>
          <p:cNvPr id="9" name="Image 8">
            <a:extLst>
              <a:ext uri="{FF2B5EF4-FFF2-40B4-BE49-F238E27FC236}">
                <a16:creationId xmlns:a16="http://schemas.microsoft.com/office/drawing/2014/main" id="{5553D519-BB3E-4F61-9AF0-1AAE978AB2A9}"/>
              </a:ext>
            </a:extLst>
          </p:cNvPr>
          <p:cNvPicPr>
            <a:picLocks noChangeAspect="1"/>
          </p:cNvPicPr>
          <p:nvPr/>
        </p:nvPicPr>
        <p:blipFill>
          <a:blip r:embed="rId4"/>
          <a:stretch>
            <a:fillRect/>
          </a:stretch>
        </p:blipFill>
        <p:spPr>
          <a:xfrm>
            <a:off x="2087591" y="1848054"/>
            <a:ext cx="1338832" cy="1338832"/>
          </a:xfrm>
          <a:prstGeom prst="rect">
            <a:avLst/>
          </a:prstGeom>
        </p:spPr>
      </p:pic>
      <p:pic>
        <p:nvPicPr>
          <p:cNvPr id="10" name="Image 9">
            <a:extLst>
              <a:ext uri="{FF2B5EF4-FFF2-40B4-BE49-F238E27FC236}">
                <a16:creationId xmlns:a16="http://schemas.microsoft.com/office/drawing/2014/main" id="{D37CA521-2072-4AFF-8872-2DBED87A45F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71389" y="2408296"/>
            <a:ext cx="663142" cy="663142"/>
          </a:xfrm>
          <a:prstGeom prst="rect">
            <a:avLst/>
          </a:prstGeom>
        </p:spPr>
      </p:pic>
      <p:sp>
        <p:nvSpPr>
          <p:cNvPr id="11" name="ZoneTexte 10">
            <a:extLst>
              <a:ext uri="{FF2B5EF4-FFF2-40B4-BE49-F238E27FC236}">
                <a16:creationId xmlns:a16="http://schemas.microsoft.com/office/drawing/2014/main" id="{A0790EC0-C1E6-4D73-A003-45103A583FF5}"/>
              </a:ext>
            </a:extLst>
          </p:cNvPr>
          <p:cNvSpPr txBox="1"/>
          <p:nvPr/>
        </p:nvSpPr>
        <p:spPr>
          <a:xfrm>
            <a:off x="1807601" y="3189842"/>
            <a:ext cx="2179674" cy="338554"/>
          </a:xfrm>
          <a:prstGeom prst="rect">
            <a:avLst/>
          </a:prstGeom>
          <a:noFill/>
        </p:spPr>
        <p:txBody>
          <a:bodyPr wrap="square" rtlCol="0">
            <a:spAutoFit/>
          </a:bodyPr>
          <a:lstStyle/>
          <a:p>
            <a:pPr algn="ctr"/>
            <a:r>
              <a:rPr lang="fr-FR" sz="1600" dirty="0" err="1"/>
              <a:t>Workpackage</a:t>
            </a:r>
            <a:r>
              <a:rPr lang="fr-FR" sz="1600" dirty="0"/>
              <a:t> budget</a:t>
            </a:r>
          </a:p>
        </p:txBody>
      </p:sp>
      <p:pic>
        <p:nvPicPr>
          <p:cNvPr id="17" name="Image 16">
            <a:extLst>
              <a:ext uri="{FF2B5EF4-FFF2-40B4-BE49-F238E27FC236}">
                <a16:creationId xmlns:a16="http://schemas.microsoft.com/office/drawing/2014/main" id="{8070CBC5-3D6C-4CAE-AD12-34EB3DBFBA45}"/>
              </a:ext>
            </a:extLst>
          </p:cNvPr>
          <p:cNvPicPr>
            <a:picLocks noChangeAspect="1"/>
          </p:cNvPicPr>
          <p:nvPr/>
        </p:nvPicPr>
        <p:blipFill>
          <a:blip r:embed="rId6"/>
          <a:stretch>
            <a:fillRect/>
          </a:stretch>
        </p:blipFill>
        <p:spPr>
          <a:xfrm>
            <a:off x="1102323" y="3653465"/>
            <a:ext cx="3281198" cy="2998800"/>
          </a:xfrm>
          <a:prstGeom prst="rect">
            <a:avLst/>
          </a:prstGeom>
        </p:spPr>
      </p:pic>
      <p:pic>
        <p:nvPicPr>
          <p:cNvPr id="18" name="Image 17">
            <a:extLst>
              <a:ext uri="{FF2B5EF4-FFF2-40B4-BE49-F238E27FC236}">
                <a16:creationId xmlns:a16="http://schemas.microsoft.com/office/drawing/2014/main" id="{EF717D70-13A0-4281-8CCC-7EDDBE1A3418}"/>
              </a:ext>
            </a:extLst>
          </p:cNvPr>
          <p:cNvPicPr>
            <a:picLocks noChangeAspect="1"/>
          </p:cNvPicPr>
          <p:nvPr/>
        </p:nvPicPr>
        <p:blipFill>
          <a:blip r:embed="rId7"/>
          <a:stretch>
            <a:fillRect/>
          </a:stretch>
        </p:blipFill>
        <p:spPr>
          <a:xfrm>
            <a:off x="6571104" y="3653465"/>
            <a:ext cx="5096483" cy="2998800"/>
          </a:xfrm>
          <a:prstGeom prst="rect">
            <a:avLst/>
          </a:prstGeom>
        </p:spPr>
      </p:pic>
    </p:spTree>
    <p:extLst>
      <p:ext uri="{BB962C8B-B14F-4D97-AF65-F5344CB8AC3E}">
        <p14:creationId xmlns:p14="http://schemas.microsoft.com/office/powerpoint/2010/main" val="224140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17EA1B7-79F1-447E-8A37-6FB4AD1138AB}"/>
              </a:ext>
            </a:extLst>
          </p:cNvPr>
          <p:cNvSpPr>
            <a:spLocks noGrp="1"/>
          </p:cNvSpPr>
          <p:nvPr>
            <p:ph type="ctrTitle"/>
          </p:nvPr>
        </p:nvSpPr>
        <p:spPr/>
        <p:txBody>
          <a:bodyPr/>
          <a:lstStyle/>
          <a:p>
            <a:br>
              <a:rPr lang="fr-FR" dirty="0"/>
            </a:br>
            <a:r>
              <a:rPr lang="fr-FR" dirty="0" err="1"/>
              <a:t>Thank</a:t>
            </a:r>
            <a:r>
              <a:rPr lang="fr-FR" dirty="0"/>
              <a:t> </a:t>
            </a:r>
            <a:r>
              <a:rPr lang="fr-FR" dirty="0" err="1"/>
              <a:t>you</a:t>
            </a:r>
            <a:r>
              <a:rPr lang="fr-FR" dirty="0"/>
              <a:t> !</a:t>
            </a:r>
          </a:p>
        </p:txBody>
      </p:sp>
      <p:sp>
        <p:nvSpPr>
          <p:cNvPr id="8" name="Sous-titre 7">
            <a:extLst>
              <a:ext uri="{FF2B5EF4-FFF2-40B4-BE49-F238E27FC236}">
                <a16:creationId xmlns:a16="http://schemas.microsoft.com/office/drawing/2014/main" id="{CC883AA0-CB37-4CD0-99BD-74EE83D807D6}"/>
              </a:ext>
            </a:extLst>
          </p:cNvPr>
          <p:cNvSpPr>
            <a:spLocks noGrp="1"/>
          </p:cNvSpPr>
          <p:nvPr>
            <p:ph type="subTitle" idx="1"/>
          </p:nvPr>
        </p:nvSpPr>
        <p:spPr/>
        <p:txBody>
          <a:bodyPr/>
          <a:lstStyle/>
          <a:p>
            <a:r>
              <a:rPr lang="it-IT" dirty="0"/>
              <a:t>Lajos </a:t>
            </a:r>
            <a:r>
              <a:rPr lang="it-IT" dirty="0" err="1"/>
              <a:t>Fülöp</a:t>
            </a:r>
            <a:r>
              <a:rPr lang="it-IT" dirty="0"/>
              <a:t> (ELI-ALPS) Lajos.Fulop@eli-alps.hu</a:t>
            </a:r>
          </a:p>
          <a:p>
            <a:r>
              <a:rPr lang="it-IT" dirty="0"/>
              <a:t>Federico Canova (ELI-DC) federico.canova@eli-laser.eu</a:t>
            </a:r>
          </a:p>
          <a:p>
            <a:endParaRPr lang="fr-FR"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Tree>
    <p:extLst>
      <p:ext uri="{BB962C8B-B14F-4D97-AF65-F5344CB8AC3E}">
        <p14:creationId xmlns:p14="http://schemas.microsoft.com/office/powerpoint/2010/main" val="414822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lstStyle/>
          <a:p>
            <a:endParaRPr lang="en-CZ" dirty="0"/>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p:txBody>
          <a:bodyPr/>
          <a:lstStyle/>
          <a:p>
            <a:endParaRPr lang="en-CZ"/>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Tree>
    <p:extLst>
      <p:ext uri="{BB962C8B-B14F-4D97-AF65-F5344CB8AC3E}">
        <p14:creationId xmlns:p14="http://schemas.microsoft.com/office/powerpoint/2010/main" val="30105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Autofit/>
          </a:bodyPr>
          <a:lstStyle/>
          <a:p>
            <a:r>
              <a:rPr lang="en-GB" sz="3600" dirty="0"/>
              <a:t>WP3 - Ramping-up Towards Excellent Steady-State Operations</a:t>
            </a:r>
            <a:endParaRPr lang="en-CZ" sz="3600" dirty="0"/>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p:txBody>
          <a:bodyPr>
            <a:normAutofit fontScale="77500" lnSpcReduction="20000"/>
          </a:bodyPr>
          <a:lstStyle/>
          <a:p>
            <a:pPr marL="0" indent="0">
              <a:buNone/>
            </a:pPr>
            <a:r>
              <a:rPr lang="en-GB" sz="2800" dirty="0"/>
              <a:t>WP3 Leader : L. </a:t>
            </a:r>
            <a:r>
              <a:rPr lang="en-GB" sz="2800" dirty="0" err="1"/>
              <a:t>Fulop</a:t>
            </a:r>
            <a:r>
              <a:rPr lang="en-GB" sz="2800" dirty="0"/>
              <a:t>, ELI-ALPS 			</a:t>
            </a:r>
          </a:p>
          <a:p>
            <a:pPr marL="0" indent="0">
              <a:buNone/>
            </a:pPr>
            <a:endParaRPr lang="en-GB" sz="2800" dirty="0"/>
          </a:p>
          <a:p>
            <a:pPr marL="0" indent="0">
              <a:buNone/>
            </a:pPr>
            <a:r>
              <a:rPr lang="en-GB" sz="2800" dirty="0"/>
              <a:t>PMT support : F. Canova, ELI-DC </a:t>
            </a:r>
          </a:p>
          <a:p>
            <a:pPr marL="0" indent="0">
              <a:buNone/>
            </a:pPr>
            <a:endParaRPr lang="en-GB" sz="2800" dirty="0"/>
          </a:p>
          <a:p>
            <a:pPr marL="0" indent="0">
              <a:buNone/>
            </a:pPr>
            <a:r>
              <a:rPr lang="en-GB" sz="2800" b="1" dirty="0"/>
              <a:t>Objectives</a:t>
            </a:r>
          </a:p>
          <a:p>
            <a:pPr marL="0" indent="0" algn="just">
              <a:buNone/>
            </a:pPr>
            <a:r>
              <a:rPr lang="en-GB" sz="2800" dirty="0"/>
              <a:t>WP3 aims at ensuring that the ELI Facilities achieve excellence in routine operations through a joint approach aiming </a:t>
            </a:r>
            <a:r>
              <a:rPr lang="en-GB" sz="2800" b="1" dirty="0"/>
              <a:t>at optimising performance, reliability and efficiency </a:t>
            </a:r>
            <a:r>
              <a:rPr lang="en-GB" sz="2800" dirty="0"/>
              <a:t>through standardisation of operational procedures and metrology and capacity building, in close interaction with users and operators of large RIs.</a:t>
            </a:r>
          </a:p>
          <a:p>
            <a:r>
              <a:rPr lang="en-GB" sz="2800" dirty="0"/>
              <a:t>Task 3.1: operational modes </a:t>
            </a:r>
          </a:p>
          <a:p>
            <a:r>
              <a:rPr lang="en-GB" sz="2800" dirty="0"/>
              <a:t>Task 3.2: metrology procedures</a:t>
            </a:r>
          </a:p>
          <a:p>
            <a:r>
              <a:rPr lang="en-GB" sz="2800" dirty="0"/>
              <a:t>Task 3.3: spare parts</a:t>
            </a:r>
          </a:p>
          <a:p>
            <a:r>
              <a:rPr lang="en-GB" sz="2800" dirty="0"/>
              <a:t>Task 3.4: training</a:t>
            </a:r>
            <a:endParaRPr lang="en-CZ"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7" name="Image 6">
            <a:extLst>
              <a:ext uri="{FF2B5EF4-FFF2-40B4-BE49-F238E27FC236}">
                <a16:creationId xmlns:a16="http://schemas.microsoft.com/office/drawing/2014/main" id="{99AC33AB-A26A-4F6F-AA18-551F236AB9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67510" y="2408408"/>
            <a:ext cx="712381" cy="1170655"/>
          </a:xfrm>
          <a:prstGeom prst="rect">
            <a:avLst/>
          </a:prstGeom>
          <a:effectLst>
            <a:softEdge rad="63500"/>
          </a:effectLst>
        </p:spPr>
      </p:pic>
      <p:pic>
        <p:nvPicPr>
          <p:cNvPr id="8" name="Kép 4">
            <a:extLst>
              <a:ext uri="{FF2B5EF4-FFF2-40B4-BE49-F238E27FC236}">
                <a16:creationId xmlns:a16="http://schemas.microsoft.com/office/drawing/2014/main" id="{B30AB593-DC55-4B6D-8958-9CF97A211107}"/>
              </a:ext>
            </a:extLst>
          </p:cNvPr>
          <p:cNvPicPr>
            <a:picLocks noChangeAspect="1"/>
          </p:cNvPicPr>
          <p:nvPr/>
        </p:nvPicPr>
        <p:blipFill rotWithShape="1">
          <a:blip r:embed="rId4"/>
          <a:srcRect l="15814" r="13429"/>
          <a:stretch/>
        </p:blipFill>
        <p:spPr>
          <a:xfrm>
            <a:off x="4906667" y="1405036"/>
            <a:ext cx="634066" cy="927278"/>
          </a:xfrm>
          <a:prstGeom prst="rect">
            <a:avLst/>
          </a:prstGeom>
        </p:spPr>
      </p:pic>
    </p:spTree>
    <p:extLst>
      <p:ext uri="{BB962C8B-B14F-4D97-AF65-F5344CB8AC3E}">
        <p14:creationId xmlns:p14="http://schemas.microsoft.com/office/powerpoint/2010/main" val="176793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rmAutofit/>
          </a:bodyPr>
          <a:lstStyle/>
          <a:p>
            <a:r>
              <a:rPr lang="en-US" sz="3600" dirty="0"/>
              <a:t>WP3 –task leaders &amp; partner contacts</a:t>
            </a:r>
            <a:endParaRPr lang="en-CZ" sz="36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7" name="Bulle narrative : rectangle 6">
            <a:extLst>
              <a:ext uri="{FF2B5EF4-FFF2-40B4-BE49-F238E27FC236}">
                <a16:creationId xmlns:a16="http://schemas.microsoft.com/office/drawing/2014/main" id="{E2CC6713-6E63-4A9C-9160-F3DAAB48E1C2}"/>
              </a:ext>
            </a:extLst>
          </p:cNvPr>
          <p:cNvSpPr/>
          <p:nvPr/>
        </p:nvSpPr>
        <p:spPr>
          <a:xfrm>
            <a:off x="7359353" y="5015996"/>
            <a:ext cx="2997543" cy="1442113"/>
          </a:xfrm>
          <a:prstGeom prst="wedgeRectCallout">
            <a:avLst>
              <a:gd name="adj1" fmla="val -19026"/>
              <a:gd name="adj2" fmla="val -608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Bulle narrative : rectangle 7">
            <a:extLst>
              <a:ext uri="{FF2B5EF4-FFF2-40B4-BE49-F238E27FC236}">
                <a16:creationId xmlns:a16="http://schemas.microsoft.com/office/drawing/2014/main" id="{D3993F68-EC24-48D0-9CB0-D0D59B678AFF}"/>
              </a:ext>
            </a:extLst>
          </p:cNvPr>
          <p:cNvSpPr/>
          <p:nvPr/>
        </p:nvSpPr>
        <p:spPr>
          <a:xfrm>
            <a:off x="7411676" y="2377200"/>
            <a:ext cx="3141049" cy="1963517"/>
          </a:xfrm>
          <a:prstGeom prst="wedgeRectCallout">
            <a:avLst>
              <a:gd name="adj1" fmla="val -19026"/>
              <a:gd name="adj2" fmla="val -608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Bulle narrative : rectangle 8">
            <a:extLst>
              <a:ext uri="{FF2B5EF4-FFF2-40B4-BE49-F238E27FC236}">
                <a16:creationId xmlns:a16="http://schemas.microsoft.com/office/drawing/2014/main" id="{0A8A8C08-B6DB-4655-9226-A1C8A54BAFFE}"/>
              </a:ext>
            </a:extLst>
          </p:cNvPr>
          <p:cNvSpPr/>
          <p:nvPr/>
        </p:nvSpPr>
        <p:spPr>
          <a:xfrm>
            <a:off x="1356904" y="5010863"/>
            <a:ext cx="4266537" cy="1440609"/>
          </a:xfrm>
          <a:prstGeom prst="wedgeRectCallout">
            <a:avLst>
              <a:gd name="adj1" fmla="val -19026"/>
              <a:gd name="adj2" fmla="val -608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p>
        </p:txBody>
      </p:sp>
      <p:sp>
        <p:nvSpPr>
          <p:cNvPr id="10" name="Bulle narrative : rectangle 9">
            <a:extLst>
              <a:ext uri="{FF2B5EF4-FFF2-40B4-BE49-F238E27FC236}">
                <a16:creationId xmlns:a16="http://schemas.microsoft.com/office/drawing/2014/main" id="{B6F77595-E3EA-4C96-A920-52DA4A4F0EBD}"/>
              </a:ext>
            </a:extLst>
          </p:cNvPr>
          <p:cNvSpPr/>
          <p:nvPr/>
        </p:nvSpPr>
        <p:spPr>
          <a:xfrm>
            <a:off x="1356904" y="2370563"/>
            <a:ext cx="3141049" cy="1246897"/>
          </a:xfrm>
          <a:prstGeom prst="wedgeRectCallout">
            <a:avLst>
              <a:gd name="adj1" fmla="val -19026"/>
              <a:gd name="adj2" fmla="val -608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1" name="ZoneTexte 10">
            <a:extLst>
              <a:ext uri="{FF2B5EF4-FFF2-40B4-BE49-F238E27FC236}">
                <a16:creationId xmlns:a16="http://schemas.microsoft.com/office/drawing/2014/main" id="{B00A968D-A0A7-4A10-A4C9-431601C9376E}"/>
              </a:ext>
            </a:extLst>
          </p:cNvPr>
          <p:cNvSpPr txBox="1"/>
          <p:nvPr/>
        </p:nvSpPr>
        <p:spPr>
          <a:xfrm flipH="1">
            <a:off x="1356903" y="5009359"/>
            <a:ext cx="4362231" cy="1569660"/>
          </a:xfrm>
          <a:prstGeom prst="rect">
            <a:avLst/>
          </a:prstGeom>
          <a:noFill/>
        </p:spPr>
        <p:txBody>
          <a:bodyPr wrap="square" rtlCol="0">
            <a:spAutoFit/>
          </a:bodyPr>
          <a:lstStyle/>
          <a:p>
            <a:pPr algn="just"/>
            <a:r>
              <a:rPr lang="en-GB" sz="1600" u="sng" dirty="0"/>
              <a:t>Task Leader </a:t>
            </a:r>
            <a:r>
              <a:rPr lang="en-GB" sz="1600" dirty="0"/>
              <a:t>Pavel </a:t>
            </a:r>
            <a:r>
              <a:rPr lang="en-GB" sz="1600" dirty="0" err="1"/>
              <a:t>Bakule</a:t>
            </a:r>
            <a:r>
              <a:rPr lang="en-GB" sz="1600" dirty="0"/>
              <a:t> (ELI-Beamlines)</a:t>
            </a:r>
          </a:p>
          <a:p>
            <a:pPr marL="285750" indent="-285750" algn="just">
              <a:buFont typeface="Arial" panose="020B0604020202020204" pitchFamily="34" charset="0"/>
              <a:buChar char="•"/>
            </a:pPr>
            <a:r>
              <a:rPr lang="en-GB" sz="1600" b="0" i="0" u="none" strike="noStrike" dirty="0">
                <a:solidFill>
                  <a:srgbClr val="000000"/>
                </a:solidFill>
                <a:effectLst/>
              </a:rPr>
              <a:t>Lajos </a:t>
            </a:r>
            <a:r>
              <a:rPr lang="en-GB" sz="1600" b="0" i="0" u="none" strike="noStrike" dirty="0" err="1">
                <a:solidFill>
                  <a:srgbClr val="000000"/>
                </a:solidFill>
                <a:effectLst/>
              </a:rPr>
              <a:t>Schrettner</a:t>
            </a:r>
            <a:r>
              <a:rPr lang="en-GB" sz="1600" dirty="0"/>
              <a:t> (ELI-ALPS)</a:t>
            </a:r>
          </a:p>
          <a:p>
            <a:pPr marL="285750" indent="-285750" algn="just">
              <a:buFont typeface="Arial" panose="020B0604020202020204" pitchFamily="34" charset="0"/>
              <a:buChar char="•"/>
            </a:pPr>
            <a:r>
              <a:rPr lang="en-GB" sz="1600" b="0" i="0" u="none" strike="noStrike" dirty="0">
                <a:solidFill>
                  <a:srgbClr val="000000"/>
                </a:solidFill>
                <a:effectLst/>
              </a:rPr>
              <a:t>Florin </a:t>
            </a:r>
            <a:r>
              <a:rPr lang="en-GB" sz="1600" b="0" i="0" u="none" strike="noStrike" dirty="0" err="1">
                <a:solidFill>
                  <a:srgbClr val="000000"/>
                </a:solidFill>
                <a:effectLst/>
              </a:rPr>
              <a:t>Negoita</a:t>
            </a:r>
            <a:r>
              <a:rPr lang="en-GB" sz="1600" b="0" i="0" u="none" strike="noStrike" dirty="0">
                <a:solidFill>
                  <a:srgbClr val="000000"/>
                </a:solidFill>
                <a:effectLst/>
              </a:rPr>
              <a:t> (ELI-NP)</a:t>
            </a:r>
            <a:endParaRPr lang="en-GB" sz="1600" dirty="0"/>
          </a:p>
          <a:p>
            <a:pPr marL="285750" indent="-285750" algn="just">
              <a:buFont typeface="Arial" panose="020B0604020202020204" pitchFamily="34" charset="0"/>
              <a:buChar char="•"/>
            </a:pPr>
            <a:r>
              <a:rPr lang="en-GB" sz="1600" dirty="0"/>
              <a:t>Federico Canova et </a:t>
            </a:r>
            <a:r>
              <a:rPr lang="en-GB" sz="1600" dirty="0" err="1"/>
              <a:t>Teodor</a:t>
            </a:r>
            <a:r>
              <a:rPr lang="en-GB" sz="1600" dirty="0"/>
              <a:t> </a:t>
            </a:r>
            <a:r>
              <a:rPr lang="en-GB" sz="1600" dirty="0" err="1"/>
              <a:t>Ivanoaica</a:t>
            </a:r>
            <a:r>
              <a:rPr lang="en-GB" sz="1600" dirty="0"/>
              <a:t> (ELI-DC)</a:t>
            </a:r>
          </a:p>
          <a:p>
            <a:pPr marL="285750" indent="-285750" algn="just">
              <a:buFont typeface="Arial" panose="020B0604020202020204" pitchFamily="34" charset="0"/>
              <a:buChar char="•"/>
            </a:pPr>
            <a:r>
              <a:rPr lang="en-GB" sz="1600" dirty="0" err="1"/>
              <a:t>t.b.c</a:t>
            </a:r>
            <a:r>
              <a:rPr lang="en-GB" sz="1600" dirty="0"/>
              <a:t>. (STFC)</a:t>
            </a:r>
          </a:p>
          <a:p>
            <a:pPr algn="ctr"/>
            <a:r>
              <a:rPr lang="en-GB" sz="1600" dirty="0"/>
              <a:t> </a:t>
            </a:r>
          </a:p>
        </p:txBody>
      </p:sp>
      <p:sp>
        <p:nvSpPr>
          <p:cNvPr id="12" name="ZoneTexte 11">
            <a:extLst>
              <a:ext uri="{FF2B5EF4-FFF2-40B4-BE49-F238E27FC236}">
                <a16:creationId xmlns:a16="http://schemas.microsoft.com/office/drawing/2014/main" id="{87872F78-2C12-468D-AC08-CDAE4FF93E5B}"/>
              </a:ext>
            </a:extLst>
          </p:cNvPr>
          <p:cNvSpPr txBox="1"/>
          <p:nvPr/>
        </p:nvSpPr>
        <p:spPr>
          <a:xfrm flipH="1">
            <a:off x="1356904" y="2394132"/>
            <a:ext cx="3041896" cy="1323439"/>
          </a:xfrm>
          <a:prstGeom prst="rect">
            <a:avLst/>
          </a:prstGeom>
          <a:noFill/>
        </p:spPr>
        <p:txBody>
          <a:bodyPr wrap="square" rtlCol="0">
            <a:spAutoFit/>
          </a:bodyPr>
          <a:lstStyle/>
          <a:p>
            <a:pPr algn="just"/>
            <a:r>
              <a:rPr lang="en-GB" sz="1600" u="sng" dirty="0"/>
              <a:t>Task Leader </a:t>
            </a:r>
            <a:r>
              <a:rPr lang="en-GB" sz="1600" dirty="0" err="1"/>
              <a:t>Bálint</a:t>
            </a:r>
            <a:r>
              <a:rPr lang="en-GB" sz="1600" dirty="0"/>
              <a:t> Kiss (ELI-ALPS)</a:t>
            </a:r>
          </a:p>
          <a:p>
            <a:pPr marL="285750" indent="-285750" algn="just">
              <a:buFont typeface="Arial" panose="020B0604020202020204" pitchFamily="34" charset="0"/>
              <a:buChar char="•"/>
            </a:pPr>
            <a:r>
              <a:rPr lang="en-GB" sz="1600" dirty="0"/>
              <a:t>Pavel </a:t>
            </a:r>
            <a:r>
              <a:rPr lang="en-GB" sz="1600" dirty="0" err="1"/>
              <a:t>Bakule</a:t>
            </a:r>
            <a:r>
              <a:rPr lang="en-GB" sz="1600" dirty="0"/>
              <a:t>(ELI-Beamlines)</a:t>
            </a:r>
          </a:p>
          <a:p>
            <a:pPr marL="285750" indent="-285750" algn="just">
              <a:buFont typeface="Arial" panose="020B0604020202020204" pitchFamily="34" charset="0"/>
              <a:buChar char="•"/>
            </a:pPr>
            <a:r>
              <a:rPr lang="en-GB" sz="1600" dirty="0"/>
              <a:t>Florin </a:t>
            </a:r>
            <a:r>
              <a:rPr lang="en-GB" sz="1600" dirty="0" err="1"/>
              <a:t>Negoita</a:t>
            </a:r>
            <a:r>
              <a:rPr lang="en-GB" sz="1600" dirty="0"/>
              <a:t> (ELI-NP)</a:t>
            </a:r>
          </a:p>
          <a:p>
            <a:pPr marL="285750" indent="-285750" algn="just">
              <a:buFont typeface="Arial" panose="020B0604020202020204" pitchFamily="34" charset="0"/>
              <a:buChar char="•"/>
            </a:pPr>
            <a:r>
              <a:rPr lang="en-GB" sz="1600" dirty="0"/>
              <a:t>Federico Canova (ELI-DC)</a:t>
            </a:r>
          </a:p>
          <a:p>
            <a:pPr algn="ctr"/>
            <a:r>
              <a:rPr lang="en-GB" sz="1600" dirty="0"/>
              <a:t> </a:t>
            </a:r>
          </a:p>
        </p:txBody>
      </p:sp>
      <p:sp>
        <p:nvSpPr>
          <p:cNvPr id="13" name="ZoneTexte 12">
            <a:extLst>
              <a:ext uri="{FF2B5EF4-FFF2-40B4-BE49-F238E27FC236}">
                <a16:creationId xmlns:a16="http://schemas.microsoft.com/office/drawing/2014/main" id="{A3E5EA2D-1430-4F7A-9F5F-BC71E9D2B61A}"/>
              </a:ext>
            </a:extLst>
          </p:cNvPr>
          <p:cNvSpPr txBox="1"/>
          <p:nvPr/>
        </p:nvSpPr>
        <p:spPr>
          <a:xfrm flipH="1">
            <a:off x="7411676" y="2370563"/>
            <a:ext cx="3141048" cy="2062103"/>
          </a:xfrm>
          <a:prstGeom prst="rect">
            <a:avLst/>
          </a:prstGeom>
          <a:noFill/>
        </p:spPr>
        <p:txBody>
          <a:bodyPr wrap="square" rtlCol="0">
            <a:spAutoFit/>
          </a:bodyPr>
          <a:lstStyle/>
          <a:p>
            <a:pPr algn="just"/>
            <a:r>
              <a:rPr lang="en-GB" sz="1600" u="sng" dirty="0"/>
              <a:t>Task Lea</a:t>
            </a:r>
            <a:r>
              <a:rPr lang="en-GB" sz="1600" dirty="0"/>
              <a:t>der Daniel </a:t>
            </a:r>
            <a:r>
              <a:rPr lang="en-GB" sz="1600" dirty="0" err="1"/>
              <a:t>Ursescu</a:t>
            </a:r>
            <a:r>
              <a:rPr lang="en-GB" sz="1600" dirty="0"/>
              <a:t> (ELI-NP)</a:t>
            </a:r>
          </a:p>
          <a:p>
            <a:pPr marL="285750" indent="-285750" algn="just">
              <a:buFont typeface="Arial" panose="020B0604020202020204" pitchFamily="34" charset="0"/>
              <a:buChar char="•"/>
            </a:pPr>
            <a:r>
              <a:rPr lang="en-GB" sz="1600" dirty="0"/>
              <a:t>Eric Cormier (ELI-ALPS)</a:t>
            </a:r>
          </a:p>
          <a:p>
            <a:pPr marL="285750" indent="-285750" algn="just">
              <a:buFont typeface="Arial" panose="020B0604020202020204" pitchFamily="34" charset="0"/>
              <a:buChar char="•"/>
            </a:pPr>
            <a:r>
              <a:rPr lang="en-GB" sz="1600" dirty="0"/>
              <a:t>Pavel </a:t>
            </a:r>
            <a:r>
              <a:rPr lang="en-GB" sz="1600" dirty="0" err="1"/>
              <a:t>Bakule</a:t>
            </a:r>
            <a:r>
              <a:rPr lang="en-GB" sz="1600" dirty="0"/>
              <a:t> (ELI-Beamlines)</a:t>
            </a:r>
          </a:p>
          <a:p>
            <a:pPr marL="285750" indent="-285750" algn="just">
              <a:buFont typeface="Arial" panose="020B0604020202020204" pitchFamily="34" charset="0"/>
              <a:buChar char="•"/>
            </a:pPr>
            <a:r>
              <a:rPr lang="en-GB" sz="1600" dirty="0"/>
              <a:t>Federico Canova (ELI-DC)</a:t>
            </a:r>
          </a:p>
          <a:p>
            <a:pPr marL="285750" indent="-285750" algn="just">
              <a:buFont typeface="Arial" panose="020B0604020202020204" pitchFamily="34" charset="0"/>
              <a:buChar char="•"/>
            </a:pPr>
            <a:r>
              <a:rPr lang="en-GB" sz="1600" dirty="0"/>
              <a:t>Ulrich Schramm (HZDR)</a:t>
            </a:r>
          </a:p>
          <a:p>
            <a:pPr marL="285750" indent="-285750" algn="just">
              <a:buFont typeface="Arial" panose="020B0604020202020204" pitchFamily="34" charset="0"/>
              <a:buChar char="•"/>
            </a:pPr>
            <a:r>
              <a:rPr lang="en-GB" sz="1600" dirty="0"/>
              <a:t>Luca Volpe (CLPU)</a:t>
            </a:r>
          </a:p>
          <a:p>
            <a:pPr marL="285750" indent="-285750" algn="just">
              <a:buFont typeface="Arial" panose="020B0604020202020204" pitchFamily="34" charset="0"/>
              <a:buChar char="•"/>
            </a:pPr>
            <a:r>
              <a:rPr lang="en-GB" sz="1600" dirty="0"/>
              <a:t>Stefan </a:t>
            </a:r>
            <a:r>
              <a:rPr lang="en-GB" sz="1600" dirty="0" err="1"/>
              <a:t>Karsch</a:t>
            </a:r>
            <a:r>
              <a:rPr lang="en-GB" sz="1600" dirty="0"/>
              <a:t> (LMU)</a:t>
            </a:r>
          </a:p>
          <a:p>
            <a:pPr algn="ctr"/>
            <a:r>
              <a:rPr lang="en-GB" sz="1600" dirty="0"/>
              <a:t> </a:t>
            </a:r>
          </a:p>
        </p:txBody>
      </p:sp>
      <p:sp>
        <p:nvSpPr>
          <p:cNvPr id="14" name="ZoneTexte 13">
            <a:extLst>
              <a:ext uri="{FF2B5EF4-FFF2-40B4-BE49-F238E27FC236}">
                <a16:creationId xmlns:a16="http://schemas.microsoft.com/office/drawing/2014/main" id="{CB7E5313-B8E6-4B10-A071-3BCE11718028}"/>
              </a:ext>
            </a:extLst>
          </p:cNvPr>
          <p:cNvSpPr txBox="1"/>
          <p:nvPr/>
        </p:nvSpPr>
        <p:spPr>
          <a:xfrm flipH="1">
            <a:off x="7411676" y="5015996"/>
            <a:ext cx="3141047" cy="1569660"/>
          </a:xfrm>
          <a:prstGeom prst="rect">
            <a:avLst/>
          </a:prstGeom>
          <a:noFill/>
        </p:spPr>
        <p:txBody>
          <a:bodyPr wrap="square" rtlCol="0">
            <a:spAutoFit/>
          </a:bodyPr>
          <a:lstStyle/>
          <a:p>
            <a:pPr algn="just"/>
            <a:r>
              <a:rPr lang="en-GB" sz="1600" u="sng" dirty="0"/>
              <a:t>Task Leader </a:t>
            </a:r>
            <a:r>
              <a:rPr lang="en-GB" sz="1600" dirty="0"/>
              <a:t> </a:t>
            </a:r>
            <a:r>
              <a:rPr lang="en-GB" sz="1600" dirty="0" err="1"/>
              <a:t>Zita</a:t>
            </a:r>
            <a:r>
              <a:rPr lang="en-GB" sz="1600" dirty="0"/>
              <a:t> </a:t>
            </a:r>
            <a:r>
              <a:rPr lang="en-GB" sz="1600" dirty="0" err="1"/>
              <a:t>Varadi</a:t>
            </a:r>
            <a:r>
              <a:rPr lang="en-GB" sz="1600" dirty="0"/>
              <a:t> (ELI-ALPS)</a:t>
            </a:r>
          </a:p>
          <a:p>
            <a:pPr marL="285750" indent="-285750" algn="just">
              <a:buFont typeface="Arial" panose="020B0604020202020204" pitchFamily="34" charset="0"/>
              <a:buChar char="•"/>
            </a:pPr>
            <a:r>
              <a:rPr lang="en-GB" sz="1600" dirty="0"/>
              <a:t>Pavel </a:t>
            </a:r>
            <a:r>
              <a:rPr lang="en-GB" sz="1600" dirty="0" err="1"/>
              <a:t>Bakule</a:t>
            </a:r>
            <a:r>
              <a:rPr lang="en-GB" sz="1600" dirty="0"/>
              <a:t> (ELI-Beamlines)</a:t>
            </a:r>
          </a:p>
          <a:p>
            <a:pPr marL="285750" indent="-285750" algn="just">
              <a:buFont typeface="Arial" panose="020B0604020202020204" pitchFamily="34" charset="0"/>
              <a:buChar char="•"/>
            </a:pPr>
            <a:r>
              <a:rPr lang="en-GB" sz="1600" dirty="0"/>
              <a:t>Florin </a:t>
            </a:r>
            <a:r>
              <a:rPr lang="en-GB" sz="1600" dirty="0" err="1"/>
              <a:t>Negoita</a:t>
            </a:r>
            <a:r>
              <a:rPr lang="en-GB" sz="1600" dirty="0"/>
              <a:t> (ELI-NP)</a:t>
            </a:r>
          </a:p>
          <a:p>
            <a:pPr marL="285750" indent="-285750" algn="just">
              <a:buFont typeface="Arial" panose="020B0604020202020204" pitchFamily="34" charset="0"/>
              <a:buChar char="•"/>
            </a:pPr>
            <a:r>
              <a:rPr lang="en-GB" sz="1600" dirty="0"/>
              <a:t>Federico Canova (ELI-DC)</a:t>
            </a:r>
          </a:p>
          <a:p>
            <a:pPr marL="285750" indent="-285750" algn="just">
              <a:buFont typeface="Arial" panose="020B0604020202020204" pitchFamily="34" charset="0"/>
              <a:buChar char="•"/>
            </a:pPr>
            <a:r>
              <a:rPr lang="en-GB" sz="1600" dirty="0" err="1"/>
              <a:t>t.b.c</a:t>
            </a:r>
            <a:r>
              <a:rPr lang="en-GB" sz="1600" dirty="0"/>
              <a:t>. (STFC)</a:t>
            </a:r>
          </a:p>
          <a:p>
            <a:pPr marL="285750" indent="-285750" algn="just">
              <a:buFont typeface="Arial" panose="020B0604020202020204" pitchFamily="34" charset="0"/>
              <a:buChar char="•"/>
            </a:pPr>
            <a:endParaRPr lang="en-GB" sz="1600" dirty="0"/>
          </a:p>
        </p:txBody>
      </p:sp>
      <p:sp>
        <p:nvSpPr>
          <p:cNvPr id="15" name="ZoneTexte 14">
            <a:extLst>
              <a:ext uri="{FF2B5EF4-FFF2-40B4-BE49-F238E27FC236}">
                <a16:creationId xmlns:a16="http://schemas.microsoft.com/office/drawing/2014/main" id="{2A1E470D-B561-40B1-B86B-C14FD1E09475}"/>
              </a:ext>
            </a:extLst>
          </p:cNvPr>
          <p:cNvSpPr txBox="1"/>
          <p:nvPr/>
        </p:nvSpPr>
        <p:spPr>
          <a:xfrm>
            <a:off x="1479097" y="1933302"/>
            <a:ext cx="1669730" cy="369332"/>
          </a:xfrm>
          <a:prstGeom prst="rect">
            <a:avLst/>
          </a:prstGeom>
          <a:noFill/>
        </p:spPr>
        <p:txBody>
          <a:bodyPr wrap="square">
            <a:spAutoFit/>
          </a:bodyPr>
          <a:lstStyle/>
          <a:p>
            <a:pPr algn="ctr"/>
            <a:r>
              <a:rPr lang="en-GB" sz="1800" b="1" dirty="0"/>
              <a:t>T3.1</a:t>
            </a:r>
          </a:p>
        </p:txBody>
      </p:sp>
      <p:sp>
        <p:nvSpPr>
          <p:cNvPr id="16" name="ZoneTexte 15">
            <a:extLst>
              <a:ext uri="{FF2B5EF4-FFF2-40B4-BE49-F238E27FC236}">
                <a16:creationId xmlns:a16="http://schemas.microsoft.com/office/drawing/2014/main" id="{D9EBB874-27DA-4052-82BF-FB0DBB1973C1}"/>
              </a:ext>
            </a:extLst>
          </p:cNvPr>
          <p:cNvSpPr txBox="1"/>
          <p:nvPr/>
        </p:nvSpPr>
        <p:spPr>
          <a:xfrm>
            <a:off x="1593931" y="4452823"/>
            <a:ext cx="1894409" cy="369332"/>
          </a:xfrm>
          <a:prstGeom prst="rect">
            <a:avLst/>
          </a:prstGeom>
          <a:noFill/>
        </p:spPr>
        <p:txBody>
          <a:bodyPr wrap="square">
            <a:spAutoFit/>
          </a:bodyPr>
          <a:lstStyle/>
          <a:p>
            <a:pPr algn="ctr"/>
            <a:r>
              <a:rPr lang="en-GB" sz="1800" b="1" dirty="0"/>
              <a:t>T3.3</a:t>
            </a:r>
          </a:p>
        </p:txBody>
      </p:sp>
      <p:sp>
        <p:nvSpPr>
          <p:cNvPr id="17" name="ZoneTexte 16">
            <a:extLst>
              <a:ext uri="{FF2B5EF4-FFF2-40B4-BE49-F238E27FC236}">
                <a16:creationId xmlns:a16="http://schemas.microsoft.com/office/drawing/2014/main" id="{0E390524-196C-4A47-BF65-B5B51A8C1DCF}"/>
              </a:ext>
            </a:extLst>
          </p:cNvPr>
          <p:cNvSpPr txBox="1"/>
          <p:nvPr/>
        </p:nvSpPr>
        <p:spPr>
          <a:xfrm>
            <a:off x="7411676" y="1822980"/>
            <a:ext cx="1894409" cy="369332"/>
          </a:xfrm>
          <a:prstGeom prst="rect">
            <a:avLst/>
          </a:prstGeom>
          <a:noFill/>
        </p:spPr>
        <p:txBody>
          <a:bodyPr wrap="square">
            <a:spAutoFit/>
          </a:bodyPr>
          <a:lstStyle/>
          <a:p>
            <a:pPr algn="ctr"/>
            <a:r>
              <a:rPr lang="en-GB" sz="1800" b="1" dirty="0"/>
              <a:t>T3.2</a:t>
            </a:r>
          </a:p>
        </p:txBody>
      </p:sp>
      <p:sp>
        <p:nvSpPr>
          <p:cNvPr id="18" name="ZoneTexte 17">
            <a:extLst>
              <a:ext uri="{FF2B5EF4-FFF2-40B4-BE49-F238E27FC236}">
                <a16:creationId xmlns:a16="http://schemas.microsoft.com/office/drawing/2014/main" id="{1F8E5870-BB55-4C44-892F-FD94EFDBB0E9}"/>
              </a:ext>
            </a:extLst>
          </p:cNvPr>
          <p:cNvSpPr txBox="1"/>
          <p:nvPr/>
        </p:nvSpPr>
        <p:spPr>
          <a:xfrm>
            <a:off x="7616806" y="4519117"/>
            <a:ext cx="1484147" cy="369332"/>
          </a:xfrm>
          <a:prstGeom prst="rect">
            <a:avLst/>
          </a:prstGeom>
          <a:noFill/>
        </p:spPr>
        <p:txBody>
          <a:bodyPr wrap="square">
            <a:spAutoFit/>
          </a:bodyPr>
          <a:lstStyle/>
          <a:p>
            <a:pPr algn="ctr"/>
            <a:r>
              <a:rPr lang="en-GB" sz="1800" b="1" dirty="0"/>
              <a:t>T3.4</a:t>
            </a:r>
          </a:p>
        </p:txBody>
      </p:sp>
    </p:spTree>
    <p:extLst>
      <p:ext uri="{BB962C8B-B14F-4D97-AF65-F5344CB8AC3E}">
        <p14:creationId xmlns:p14="http://schemas.microsoft.com/office/powerpoint/2010/main" val="399600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Autofit/>
          </a:bodyPr>
          <a:lstStyle/>
          <a:p>
            <a:r>
              <a:rPr lang="en-GB" sz="3600" b="1" dirty="0">
                <a:latin typeface="Calibri" panose="020F0502020204030204" pitchFamily="34" charset="0"/>
              </a:rPr>
              <a:t>Task 3.1: </a:t>
            </a:r>
            <a:r>
              <a:rPr lang="en-GB" sz="3600" dirty="0">
                <a:solidFill>
                  <a:srgbClr val="000000"/>
                </a:solidFill>
                <a:latin typeface="Calibri" panose="020F0502020204030204" pitchFamily="34" charset="0"/>
              </a:rPr>
              <a:t>Joint definition, review and optimisation of operational modes</a:t>
            </a:r>
            <a:endParaRPr lang="en-CZ" sz="3600" dirty="0"/>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p:txBody>
          <a:bodyPr>
            <a:noAutofit/>
          </a:bodyPr>
          <a:lstStyle/>
          <a:p>
            <a:r>
              <a:rPr lang="en-US" sz="1600" dirty="0"/>
              <a:t>Systematic definition &amp; efficient implementation of operational modes &amp; alignment procedures </a:t>
            </a:r>
          </a:p>
          <a:p>
            <a:r>
              <a:rPr lang="en-US" sz="1600" dirty="0"/>
              <a:t>Ensure routine, reliable and risk-controlled operations of the lasers and secondary sources</a:t>
            </a:r>
          </a:p>
          <a:p>
            <a:r>
              <a:rPr lang="en-US" sz="1600" dirty="0"/>
              <a:t>Consistency of the experimental conditions &amp; the </a:t>
            </a:r>
            <a:r>
              <a:rPr lang="en-US" sz="1600" dirty="0" err="1"/>
              <a:t>maximisation</a:t>
            </a:r>
            <a:r>
              <a:rPr lang="en-US" sz="1600" dirty="0"/>
              <a:t> of beam availability &amp; parameters</a:t>
            </a:r>
          </a:p>
          <a:p>
            <a:endParaRPr lang="en-US" sz="1600" dirty="0"/>
          </a:p>
          <a:p>
            <a:r>
              <a:rPr lang="en-US" sz="1600" dirty="0"/>
              <a:t>Establish &amp; implement clear &amp; detailed procedures for the operation of the various experimental systems</a:t>
            </a:r>
          </a:p>
          <a:p>
            <a:r>
              <a:rPr lang="en-US" sz="1600" dirty="0"/>
              <a:t>Represent the reference documentation for daily operations </a:t>
            </a:r>
          </a:p>
          <a:p>
            <a:r>
              <a:rPr lang="en-US" sz="1600" dirty="0"/>
              <a:t>A clear description of the various roles and functions of the staff involved</a:t>
            </a:r>
          </a:p>
          <a:p>
            <a:endParaRPr lang="en-US" sz="1600" dirty="0"/>
          </a:p>
          <a:p>
            <a:endParaRPr lang="en-US" sz="1600" dirty="0"/>
          </a:p>
          <a:p>
            <a:r>
              <a:rPr lang="en-US" sz="1600" dirty="0"/>
              <a:t>Procedures and rules for the operation of the lasers, secondary sources, end-stations and support systems</a:t>
            </a:r>
          </a:p>
          <a:p>
            <a:r>
              <a:rPr lang="en-US" sz="1600" dirty="0"/>
              <a:t>The </a:t>
            </a:r>
            <a:r>
              <a:rPr lang="en-US" sz="1600" dirty="0" err="1"/>
              <a:t>optimised</a:t>
            </a:r>
            <a:r>
              <a:rPr lang="en-US" sz="1600" dirty="0"/>
              <a:t> operation modes &amp; tested alignment &amp; operational procedure, implemented at the ELI facilities</a:t>
            </a:r>
          </a:p>
          <a:p>
            <a:endParaRPr lang="en-US" sz="1600" dirty="0"/>
          </a:p>
          <a:p>
            <a:endParaRPr lang="en-US" sz="1600" dirty="0"/>
          </a:p>
          <a:p>
            <a:r>
              <a:rPr lang="en-US" sz="1600" dirty="0"/>
              <a:t>ELI-ALPS, ELI-Beamlines, ELI-NP</a:t>
            </a:r>
          </a:p>
          <a:p>
            <a:endParaRPr lang="en-CZ" sz="16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0"/>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grpSp>
        <p:nvGrpSpPr>
          <p:cNvPr id="16" name="Groupe 15">
            <a:extLst>
              <a:ext uri="{FF2B5EF4-FFF2-40B4-BE49-F238E27FC236}">
                <a16:creationId xmlns:a16="http://schemas.microsoft.com/office/drawing/2014/main" id="{185661F4-C6BE-482D-863D-5CCD1F5BCE22}"/>
              </a:ext>
            </a:extLst>
          </p:cNvPr>
          <p:cNvGrpSpPr/>
          <p:nvPr/>
        </p:nvGrpSpPr>
        <p:grpSpPr>
          <a:xfrm>
            <a:off x="118200" y="1940539"/>
            <a:ext cx="787203" cy="4788604"/>
            <a:chOff x="118200" y="1940539"/>
            <a:chExt cx="787203" cy="4788604"/>
          </a:xfrm>
        </p:grpSpPr>
        <p:pic>
          <p:nvPicPr>
            <p:cNvPr id="8" name="Image 7">
              <a:extLst>
                <a:ext uri="{FF2B5EF4-FFF2-40B4-BE49-F238E27FC236}">
                  <a16:creationId xmlns:a16="http://schemas.microsoft.com/office/drawing/2014/main" id="{092DF560-9491-48FC-BBDA-8E22E2889C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9224" y="1940539"/>
              <a:ext cx="716179" cy="716179"/>
            </a:xfrm>
            <a:prstGeom prst="rect">
              <a:avLst/>
            </a:prstGeom>
          </p:spPr>
        </p:pic>
        <p:pic>
          <p:nvPicPr>
            <p:cNvPr id="9" name="Image 8">
              <a:extLst>
                <a:ext uri="{FF2B5EF4-FFF2-40B4-BE49-F238E27FC236}">
                  <a16:creationId xmlns:a16="http://schemas.microsoft.com/office/drawing/2014/main" id="{6B460D91-BFAD-420B-91A6-38C8E33D2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23" y="6028266"/>
              <a:ext cx="700877" cy="700877"/>
            </a:xfrm>
            <a:prstGeom prst="rect">
              <a:avLst/>
            </a:prstGeom>
          </p:spPr>
        </p:pic>
        <p:pic>
          <p:nvPicPr>
            <p:cNvPr id="11" name="Image 10">
              <a:extLst>
                <a:ext uri="{FF2B5EF4-FFF2-40B4-BE49-F238E27FC236}">
                  <a16:creationId xmlns:a16="http://schemas.microsoft.com/office/drawing/2014/main" id="{0A4F5B58-A45F-4A5D-9260-0E7C3DAED5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8200" y="4938225"/>
              <a:ext cx="720000" cy="720000"/>
            </a:xfrm>
            <a:prstGeom prst="rect">
              <a:avLst/>
            </a:prstGeom>
          </p:spPr>
        </p:pic>
        <p:pic>
          <p:nvPicPr>
            <p:cNvPr id="15" name="Image 14">
              <a:extLst>
                <a:ext uri="{FF2B5EF4-FFF2-40B4-BE49-F238E27FC236}">
                  <a16:creationId xmlns:a16="http://schemas.microsoft.com/office/drawing/2014/main" id="{3BF2BADA-2FB1-42EF-8917-C908513B613E}"/>
                </a:ext>
              </a:extLst>
            </p:cNvPr>
            <p:cNvPicPr>
              <a:picLocks noChangeAspect="1"/>
            </p:cNvPicPr>
            <p:nvPr/>
          </p:nvPicPr>
          <p:blipFill>
            <a:blip r:embed="rId6"/>
            <a:stretch>
              <a:fillRect/>
            </a:stretch>
          </p:blipFill>
          <p:spPr>
            <a:xfrm>
              <a:off x="118200" y="3343593"/>
              <a:ext cx="720000" cy="720000"/>
            </a:xfrm>
            <a:prstGeom prst="rect">
              <a:avLst/>
            </a:prstGeom>
          </p:spPr>
        </p:pic>
      </p:grpSp>
    </p:spTree>
    <p:extLst>
      <p:ext uri="{BB962C8B-B14F-4D97-AF65-F5344CB8AC3E}">
        <p14:creationId xmlns:p14="http://schemas.microsoft.com/office/powerpoint/2010/main" val="38008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Autofit/>
          </a:bodyPr>
          <a:lstStyle/>
          <a:p>
            <a:r>
              <a:rPr lang="en-US" sz="3200" b="1" dirty="0">
                <a:latin typeface="Calibri" panose="020F0502020204030204" pitchFamily="34" charset="0"/>
              </a:rPr>
              <a:t>Task 3.2: </a:t>
            </a:r>
            <a:r>
              <a:rPr lang="en-US" sz="3200" dirty="0">
                <a:latin typeface="Calibri" panose="020F0502020204030204" pitchFamily="34" charset="0"/>
              </a:rPr>
              <a:t>S</a:t>
            </a:r>
            <a:r>
              <a:rPr lang="en-US" sz="3200" dirty="0">
                <a:solidFill>
                  <a:srgbClr val="000000"/>
                </a:solidFill>
                <a:latin typeface="Calibri" panose="020F0502020204030204" pitchFamily="34" charset="0"/>
              </a:rPr>
              <a:t>tandardization of the metrology procedures for the lasers &amp; secondary sources</a:t>
            </a:r>
            <a:endParaRPr lang="en-CZ" sz="3200" dirty="0"/>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a:xfrm>
            <a:off x="838200" y="1891898"/>
            <a:ext cx="10515600" cy="4351339"/>
          </a:xfrm>
        </p:spPr>
        <p:txBody>
          <a:bodyPr>
            <a:noAutofit/>
          </a:bodyPr>
          <a:lstStyle/>
          <a:p>
            <a:pPr marL="342900" indent="-342900">
              <a:buFont typeface="Arial" panose="020B0604020202020204" pitchFamily="34" charset="0"/>
              <a:buChar char="•"/>
            </a:pPr>
            <a:r>
              <a:rPr lang="en-US" sz="1400" dirty="0">
                <a:latin typeface="Calibri" panose="020F0502020204030204" pitchFamily="34" charset="0"/>
              </a:rPr>
              <a:t>Reliable solutions &amp; accepted protocols for the metrology of high-peak power, high-repetition rate lasers &amp; the secondary sources </a:t>
            </a:r>
          </a:p>
          <a:p>
            <a:pPr marL="342900" indent="-342900">
              <a:buFont typeface="Arial" panose="020B0604020202020204" pitchFamily="34" charset="0"/>
              <a:buChar char="•"/>
            </a:pPr>
            <a:r>
              <a:rPr lang="en-US" sz="1400" dirty="0">
                <a:latin typeface="Calibri" panose="020F0502020204030204" pitchFamily="34" charset="0"/>
              </a:rPr>
              <a:t>Critical both for the operation of the ELI Facilities and for enabling excellent research and user access at ELI</a:t>
            </a:r>
            <a:endParaRPr lang="en-US" sz="1400" b="1" dirty="0">
              <a:latin typeface="Calibri" panose="020F0502020204030204" pitchFamily="34" charset="0"/>
              <a:ea typeface="Calibri" panose="020F0502020204030204" pitchFamily="34" charset="0"/>
            </a:endParaRPr>
          </a:p>
          <a:p>
            <a:pPr>
              <a:spcAft>
                <a:spcPts val="0"/>
              </a:spcAft>
            </a:pPr>
            <a:endParaRPr lang="en-US" sz="1400" b="1"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The identification, testing and implementation of adapted metrology solutions (diagnostics and protocols) where appropriate standards do not yet exist;</a:t>
            </a:r>
          </a:p>
          <a:p>
            <a:pPr marL="342900" indent="-342900">
              <a:buFont typeface="Arial" panose="020B0604020202020204" pitchFamily="34" charset="0"/>
              <a:buChar char="•"/>
            </a:pPr>
            <a:r>
              <a:rPr lang="en-US" sz="1400" dirty="0">
                <a:latin typeface="Calibri" panose="020F0502020204030204" pitchFamily="34" charset="0"/>
              </a:rPr>
              <a:t>The </a:t>
            </a:r>
            <a:r>
              <a:rPr lang="en-US" sz="1400" dirty="0" err="1">
                <a:latin typeface="Calibri" panose="020F0502020204030204" pitchFamily="34" charset="0"/>
              </a:rPr>
              <a:t>standardisation</a:t>
            </a:r>
            <a:r>
              <a:rPr lang="en-US" sz="1400" dirty="0">
                <a:latin typeface="Calibri" panose="020F0502020204030204" pitchFamily="34" charset="0"/>
              </a:rPr>
              <a:t> of metrology instruments and protocols, wherever possible, within ELI and, as much as possible, within the community.</a:t>
            </a:r>
          </a:p>
          <a:p>
            <a:pPr>
              <a:spcAft>
                <a:spcPts val="0"/>
              </a:spcAft>
            </a:pPr>
            <a:endParaRPr lang="en-US" sz="1400" b="1"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1400" dirty="0">
                <a:latin typeface="Calibri" panose="020F0502020204030204" pitchFamily="34" charset="0"/>
              </a:rPr>
              <a:t>Establish a sustainable network of labs able to cross-calibrate each other’s instruments</a:t>
            </a:r>
          </a:p>
          <a:p>
            <a:pPr marL="342900" indent="-342900">
              <a:buFont typeface="Arial" panose="020B0604020202020204" pitchFamily="34" charset="0"/>
              <a:buChar char="•"/>
            </a:pPr>
            <a:r>
              <a:rPr lang="en-US" sz="1400" dirty="0">
                <a:latin typeface="Calibri" panose="020F0502020204030204" pitchFamily="34" charset="0"/>
              </a:rPr>
              <a:t>Well-defined procedures and processes guaranteeing consistency in ELI’s metrology, together</a:t>
            </a:r>
          </a:p>
          <a:p>
            <a:pPr marL="342900" indent="-342900">
              <a:buFont typeface="Arial" panose="020B0604020202020204" pitchFamily="34" charset="0"/>
              <a:buChar char="•"/>
            </a:pPr>
            <a:r>
              <a:rPr lang="en-US" sz="1400" dirty="0">
                <a:latin typeface="Calibri" panose="020F0502020204030204" pitchFamily="34" charset="0"/>
              </a:rPr>
              <a:t>The identified standard diagnostics will be available for implementation at the ELI Facilities</a:t>
            </a:r>
          </a:p>
          <a:p>
            <a:pPr marL="342900" indent="-342900">
              <a:buFont typeface="Arial" panose="020B0604020202020204" pitchFamily="34" charset="0"/>
              <a:buChar char="•"/>
            </a:pPr>
            <a:r>
              <a:rPr lang="en-US" sz="1400" dirty="0">
                <a:latin typeface="Calibri" panose="020F0502020204030204" pitchFamily="34" charset="0"/>
              </a:rPr>
              <a:t>Strong networking among the ELI Facilities &amp;with the community to facilitate the dissemination &amp; improvement</a:t>
            </a:r>
          </a:p>
          <a:p>
            <a:pPr marL="342900" indent="-342900">
              <a:buFont typeface="Arial" panose="020B0604020202020204" pitchFamily="34" charset="0"/>
              <a:buChar char="•"/>
            </a:pPr>
            <a:endParaRPr lang="en-US" sz="1400" dirty="0">
              <a:latin typeface="Calibri" panose="020F0502020204030204" pitchFamily="34" charset="0"/>
            </a:endParaRPr>
          </a:p>
          <a:p>
            <a:pPr marL="342900" indent="-342900">
              <a:buFont typeface="Arial" panose="020B0604020202020204" pitchFamily="34" charset="0"/>
              <a:buChar char="•"/>
            </a:pPr>
            <a:r>
              <a:rPr lang="en-US" sz="1400" b="1" dirty="0">
                <a:latin typeface="Calibri" panose="020F0502020204030204" pitchFamily="34" charset="0"/>
              </a:rPr>
              <a:t>ELI-NP</a:t>
            </a:r>
            <a:r>
              <a:rPr lang="en-US" sz="1400" dirty="0">
                <a:latin typeface="Calibri" panose="020F0502020204030204" pitchFamily="34" charset="0"/>
              </a:rPr>
              <a:t>, ELI-ALPS, ELI-Beamlines</a:t>
            </a:r>
          </a:p>
          <a:p>
            <a:pPr marL="342900" indent="-342900">
              <a:buFont typeface="Arial" panose="020B0604020202020204" pitchFamily="34" charset="0"/>
              <a:buChar char="•"/>
            </a:pPr>
            <a:r>
              <a:rPr lang="en-US" sz="1400" dirty="0">
                <a:latin typeface="Calibri" panose="020F0502020204030204" pitchFamily="34" charset="0"/>
              </a:rPr>
              <a:t>HZDR, LMU, CLPU</a:t>
            </a:r>
          </a:p>
          <a:p>
            <a:endParaRPr lang="en-CZ" sz="14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6190"/>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grpSp>
        <p:nvGrpSpPr>
          <p:cNvPr id="7" name="Groupe 6">
            <a:extLst>
              <a:ext uri="{FF2B5EF4-FFF2-40B4-BE49-F238E27FC236}">
                <a16:creationId xmlns:a16="http://schemas.microsoft.com/office/drawing/2014/main" id="{DA06199D-4480-47E8-9496-21820B672282}"/>
              </a:ext>
            </a:extLst>
          </p:cNvPr>
          <p:cNvGrpSpPr/>
          <p:nvPr/>
        </p:nvGrpSpPr>
        <p:grpSpPr>
          <a:xfrm>
            <a:off x="118200" y="1808538"/>
            <a:ext cx="787203" cy="4788604"/>
            <a:chOff x="118200" y="1940539"/>
            <a:chExt cx="787203" cy="4788604"/>
          </a:xfrm>
        </p:grpSpPr>
        <p:pic>
          <p:nvPicPr>
            <p:cNvPr id="8" name="Image 7">
              <a:extLst>
                <a:ext uri="{FF2B5EF4-FFF2-40B4-BE49-F238E27FC236}">
                  <a16:creationId xmlns:a16="http://schemas.microsoft.com/office/drawing/2014/main" id="{658F77D9-F416-4CB3-A1AE-8804F852AC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9224" y="1940539"/>
              <a:ext cx="716179" cy="716179"/>
            </a:xfrm>
            <a:prstGeom prst="rect">
              <a:avLst/>
            </a:prstGeom>
          </p:spPr>
        </p:pic>
        <p:pic>
          <p:nvPicPr>
            <p:cNvPr id="9" name="Image 8">
              <a:extLst>
                <a:ext uri="{FF2B5EF4-FFF2-40B4-BE49-F238E27FC236}">
                  <a16:creationId xmlns:a16="http://schemas.microsoft.com/office/drawing/2014/main" id="{B0097867-3C2A-46D9-A416-09A56F311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23" y="6028266"/>
              <a:ext cx="700877" cy="700877"/>
            </a:xfrm>
            <a:prstGeom prst="rect">
              <a:avLst/>
            </a:prstGeom>
          </p:spPr>
        </p:pic>
        <p:pic>
          <p:nvPicPr>
            <p:cNvPr id="10" name="Image 9">
              <a:extLst>
                <a:ext uri="{FF2B5EF4-FFF2-40B4-BE49-F238E27FC236}">
                  <a16:creationId xmlns:a16="http://schemas.microsoft.com/office/drawing/2014/main" id="{C204A162-4584-4542-8BEA-C5A8972B96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7323" y="4621391"/>
              <a:ext cx="720000" cy="720000"/>
            </a:xfrm>
            <a:prstGeom prst="rect">
              <a:avLst/>
            </a:prstGeom>
          </p:spPr>
        </p:pic>
        <p:pic>
          <p:nvPicPr>
            <p:cNvPr id="11" name="Image 10">
              <a:extLst>
                <a:ext uri="{FF2B5EF4-FFF2-40B4-BE49-F238E27FC236}">
                  <a16:creationId xmlns:a16="http://schemas.microsoft.com/office/drawing/2014/main" id="{B3B5F79C-CD18-48CF-AEC1-02C729BFE9F3}"/>
                </a:ext>
              </a:extLst>
            </p:cNvPr>
            <p:cNvPicPr>
              <a:picLocks noChangeAspect="1"/>
            </p:cNvPicPr>
            <p:nvPr/>
          </p:nvPicPr>
          <p:blipFill>
            <a:blip r:embed="rId6"/>
            <a:stretch>
              <a:fillRect/>
            </a:stretch>
          </p:blipFill>
          <p:spPr>
            <a:xfrm>
              <a:off x="118200" y="3343593"/>
              <a:ext cx="720000" cy="720000"/>
            </a:xfrm>
            <a:prstGeom prst="rect">
              <a:avLst/>
            </a:prstGeom>
          </p:spPr>
        </p:pic>
      </p:grpSp>
    </p:spTree>
    <p:extLst>
      <p:ext uri="{BB962C8B-B14F-4D97-AF65-F5344CB8AC3E}">
        <p14:creationId xmlns:p14="http://schemas.microsoft.com/office/powerpoint/2010/main" val="187104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Autofit/>
          </a:bodyPr>
          <a:lstStyle/>
          <a:p>
            <a:r>
              <a:rPr lang="en-GB" sz="3200" b="1" dirty="0">
                <a:latin typeface="Calibri" panose="020F0502020204030204" pitchFamily="34" charset="0"/>
              </a:rPr>
              <a:t>Task 3.3: </a:t>
            </a:r>
            <a:r>
              <a:rPr lang="en-GB" sz="3200" dirty="0">
                <a:solidFill>
                  <a:srgbClr val="000000"/>
                </a:solidFill>
                <a:latin typeface="Calibri" panose="020F0502020204030204" pitchFamily="34" charset="0"/>
              </a:rPr>
              <a:t>Optimised management of spare parts to maximise cost efficiency, machine safety &amp; reliability</a:t>
            </a:r>
            <a:endParaRPr lang="en-CZ" sz="3200" dirty="0"/>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p:txBody>
          <a:bodyPr>
            <a:noAutofit/>
          </a:bodyPr>
          <a:lstStyle/>
          <a:p>
            <a:pPr marL="342900" indent="-342900">
              <a:buFont typeface="Arial" panose="020B0604020202020204" pitchFamily="34" charset="0"/>
              <a:buChar char="•"/>
            </a:pPr>
            <a:r>
              <a:rPr lang="en-GB" sz="1800" dirty="0">
                <a:latin typeface="Calibri" panose="020F0502020204030204" pitchFamily="34" charset="0"/>
              </a:rPr>
              <a:t>Minimise downtime and costs while maximising the performances offered to users</a:t>
            </a:r>
          </a:p>
          <a:p>
            <a:pPr marL="342900" indent="-342900">
              <a:buFont typeface="Arial" panose="020B0604020202020204" pitchFamily="34" charset="0"/>
              <a:buChar char="•"/>
            </a:pPr>
            <a:r>
              <a:rPr lang="en-GB" sz="1800" dirty="0">
                <a:latin typeface="Calibri" panose="020F0502020204030204" pitchFamily="34" charset="0"/>
              </a:rPr>
              <a:t>Systematic data collection on the spares and technology components</a:t>
            </a:r>
          </a:p>
          <a:p>
            <a:pPr marL="342900" indent="-342900">
              <a:buFont typeface="Arial" panose="020B0604020202020204" pitchFamily="34" charset="0"/>
              <a:buChar char="•"/>
            </a:pPr>
            <a:r>
              <a:rPr lang="en-GB" sz="1800" dirty="0">
                <a:latin typeface="Calibri" panose="020F0502020204030204" pitchFamily="34" charset="0"/>
              </a:rPr>
              <a:t>The fragmentation of the information on the specifications of the spare parts in use at the ELI Facilities</a:t>
            </a:r>
          </a:p>
          <a:p>
            <a:pPr>
              <a:spcAft>
                <a:spcPts val="0"/>
              </a:spcAft>
            </a:pPr>
            <a:endParaRPr lang="en-GB" sz="1800" b="1"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1800" dirty="0">
                <a:latin typeface="Calibri" panose="020F0502020204030204" pitchFamily="34" charset="0"/>
              </a:rPr>
              <a:t>A database will be developed to consolidate spares part data (e.g., specifications, stock, price, lead time, life expectancy, criticality, suppliers, etc.) at the ELI Facilities to best inform the definition of risk-controlled operational modes, support ELI-wide standardisation and optimise procurement</a:t>
            </a:r>
          </a:p>
          <a:p>
            <a:pPr>
              <a:spcAft>
                <a:spcPts val="0"/>
              </a:spcAft>
            </a:pPr>
            <a:endParaRPr lang="en-GB" sz="1800" b="1"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1800" dirty="0">
                <a:latin typeface="Calibri" panose="020F0502020204030204" pitchFamily="34" charset="0"/>
              </a:rPr>
              <a:t>Spare parts database at the ELI Facilities allowing each of them to effectively collect, manage and integrate all available information on spare parts</a:t>
            </a:r>
          </a:p>
          <a:p>
            <a:pPr marL="342900" indent="-342900">
              <a:buFont typeface="Arial" panose="020B0604020202020204" pitchFamily="34" charset="0"/>
              <a:buChar char="•"/>
            </a:pPr>
            <a:r>
              <a:rPr lang="en-GB" sz="1800" dirty="0">
                <a:latin typeface="Calibri" panose="020F0502020204030204" pitchFamily="34" charset="0"/>
              </a:rPr>
              <a:t>Extraction functionalities will allow to leverage data in particular for joint procurement planning, joint management of stock, standardisation of components</a:t>
            </a:r>
          </a:p>
          <a:p>
            <a:pPr marL="342900" indent="-342900">
              <a:buFont typeface="Arial" panose="020B0604020202020204" pitchFamily="34" charset="0"/>
              <a:buChar char="•"/>
            </a:pPr>
            <a:endParaRPr lang="en-GB" sz="1800" dirty="0">
              <a:latin typeface="Calibri" panose="020F0502020204030204" pitchFamily="34" charset="0"/>
            </a:endParaRPr>
          </a:p>
          <a:p>
            <a:pPr marL="342900" indent="-342900">
              <a:buFont typeface="Arial" panose="020B0604020202020204" pitchFamily="34" charset="0"/>
              <a:buChar char="•"/>
            </a:pPr>
            <a:r>
              <a:rPr lang="en-GB" sz="1800" b="1" dirty="0">
                <a:latin typeface="Calibri" panose="020F0502020204030204" pitchFamily="34" charset="0"/>
              </a:rPr>
              <a:t>ELI-Beamlines</a:t>
            </a:r>
            <a:r>
              <a:rPr lang="en-GB" sz="1800" dirty="0">
                <a:latin typeface="Calibri" panose="020F0502020204030204" pitchFamily="34" charset="0"/>
              </a:rPr>
              <a:t>, ELI-ALPS, ELI-NP</a:t>
            </a:r>
          </a:p>
          <a:p>
            <a:pPr marL="342900" indent="-342900">
              <a:buFont typeface="Arial" panose="020B0604020202020204" pitchFamily="34" charset="0"/>
              <a:buChar char="•"/>
            </a:pPr>
            <a:r>
              <a:rPr lang="en-GB" sz="1800" dirty="0">
                <a:latin typeface="Calibri" panose="020F0502020204030204" pitchFamily="34" charset="0"/>
              </a:rPr>
              <a:t>STFC</a:t>
            </a:r>
          </a:p>
          <a:p>
            <a:endParaRPr lang="en-CZ" sz="18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grpSp>
        <p:nvGrpSpPr>
          <p:cNvPr id="7" name="Groupe 6">
            <a:extLst>
              <a:ext uri="{FF2B5EF4-FFF2-40B4-BE49-F238E27FC236}">
                <a16:creationId xmlns:a16="http://schemas.microsoft.com/office/drawing/2014/main" id="{C8F0F88D-B0E3-438F-964C-04B47D22EB76}"/>
              </a:ext>
            </a:extLst>
          </p:cNvPr>
          <p:cNvGrpSpPr/>
          <p:nvPr/>
        </p:nvGrpSpPr>
        <p:grpSpPr>
          <a:xfrm>
            <a:off x="118200" y="1808538"/>
            <a:ext cx="787203" cy="4788604"/>
            <a:chOff x="118200" y="1940539"/>
            <a:chExt cx="787203" cy="4788604"/>
          </a:xfrm>
        </p:grpSpPr>
        <p:pic>
          <p:nvPicPr>
            <p:cNvPr id="8" name="Image 7">
              <a:extLst>
                <a:ext uri="{FF2B5EF4-FFF2-40B4-BE49-F238E27FC236}">
                  <a16:creationId xmlns:a16="http://schemas.microsoft.com/office/drawing/2014/main" id="{D63E4D8B-7954-4D14-B7DF-5D536ABBF0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9224" y="1940539"/>
              <a:ext cx="716179" cy="716179"/>
            </a:xfrm>
            <a:prstGeom prst="rect">
              <a:avLst/>
            </a:prstGeom>
          </p:spPr>
        </p:pic>
        <p:pic>
          <p:nvPicPr>
            <p:cNvPr id="9" name="Image 8">
              <a:extLst>
                <a:ext uri="{FF2B5EF4-FFF2-40B4-BE49-F238E27FC236}">
                  <a16:creationId xmlns:a16="http://schemas.microsoft.com/office/drawing/2014/main" id="{3C3CAB62-02E2-4487-8E0B-4ACD168B5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23" y="6028266"/>
              <a:ext cx="700877" cy="700877"/>
            </a:xfrm>
            <a:prstGeom prst="rect">
              <a:avLst/>
            </a:prstGeom>
          </p:spPr>
        </p:pic>
        <p:pic>
          <p:nvPicPr>
            <p:cNvPr id="10" name="Image 9">
              <a:extLst>
                <a:ext uri="{FF2B5EF4-FFF2-40B4-BE49-F238E27FC236}">
                  <a16:creationId xmlns:a16="http://schemas.microsoft.com/office/drawing/2014/main" id="{40976B7D-D072-4BF7-BD6B-32424493A6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7323" y="4621391"/>
              <a:ext cx="720000" cy="720000"/>
            </a:xfrm>
            <a:prstGeom prst="rect">
              <a:avLst/>
            </a:prstGeom>
          </p:spPr>
        </p:pic>
        <p:pic>
          <p:nvPicPr>
            <p:cNvPr id="11" name="Image 10">
              <a:extLst>
                <a:ext uri="{FF2B5EF4-FFF2-40B4-BE49-F238E27FC236}">
                  <a16:creationId xmlns:a16="http://schemas.microsoft.com/office/drawing/2014/main" id="{B067D932-AB5C-4504-A8C6-2B7348C8A30D}"/>
                </a:ext>
              </a:extLst>
            </p:cNvPr>
            <p:cNvPicPr>
              <a:picLocks noChangeAspect="1"/>
            </p:cNvPicPr>
            <p:nvPr/>
          </p:nvPicPr>
          <p:blipFill>
            <a:blip r:embed="rId6"/>
            <a:stretch>
              <a:fillRect/>
            </a:stretch>
          </p:blipFill>
          <p:spPr>
            <a:xfrm>
              <a:off x="118200" y="3343593"/>
              <a:ext cx="720000" cy="720000"/>
            </a:xfrm>
            <a:prstGeom prst="rect">
              <a:avLst/>
            </a:prstGeom>
          </p:spPr>
        </p:pic>
      </p:grpSp>
    </p:spTree>
    <p:extLst>
      <p:ext uri="{BB962C8B-B14F-4D97-AF65-F5344CB8AC3E}">
        <p14:creationId xmlns:p14="http://schemas.microsoft.com/office/powerpoint/2010/main" val="202232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365125"/>
            <a:ext cx="4901242" cy="1325563"/>
          </a:xfrm>
        </p:spPr>
        <p:txBody>
          <a:bodyPr>
            <a:noAutofit/>
          </a:bodyPr>
          <a:lstStyle/>
          <a:p>
            <a:r>
              <a:rPr lang="en-GB" sz="3600" b="1" dirty="0">
                <a:latin typeface="Calibri" panose="020F0502020204030204" pitchFamily="34" charset="0"/>
              </a:rPr>
              <a:t>Task 3.4: </a:t>
            </a:r>
            <a:r>
              <a:rPr lang="en-GB" sz="3600" dirty="0">
                <a:solidFill>
                  <a:srgbClr val="000000"/>
                </a:solidFill>
                <a:latin typeface="Calibri" panose="020F0502020204030204" pitchFamily="34" charset="0"/>
              </a:rPr>
              <a:t>Capacity building through training of operating teams</a:t>
            </a:r>
            <a:endParaRPr lang="en-CZ" sz="3600" dirty="0"/>
          </a:p>
        </p:txBody>
      </p:sp>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a:xfrm>
            <a:off x="838200" y="1834025"/>
            <a:ext cx="10515600" cy="4351339"/>
          </a:xfrm>
        </p:spPr>
        <p:txBody>
          <a:bodyPr>
            <a:noAutofit/>
          </a:bodyPr>
          <a:lstStyle/>
          <a:p>
            <a:r>
              <a:rPr lang="en-US" sz="1600" dirty="0"/>
              <a:t>The availability of competent staff trained to operate the sources of the ELI Facilities is a key condition to guarantee routine quality operations at ELI</a:t>
            </a:r>
          </a:p>
          <a:p>
            <a:endParaRPr lang="en-US" sz="1600" dirty="0"/>
          </a:p>
          <a:p>
            <a:endParaRPr lang="en-US" sz="1600" dirty="0"/>
          </a:p>
          <a:p>
            <a:r>
              <a:rPr lang="en-US" sz="1600" dirty="0"/>
              <a:t>Efficiency by providing training aiming at ensuring operators can provide best support to users;</a:t>
            </a:r>
          </a:p>
          <a:p>
            <a:r>
              <a:rPr lang="en-US" sz="1600" dirty="0"/>
              <a:t>Cost-efficient operations through the definition of a </a:t>
            </a:r>
            <a:r>
              <a:rPr lang="en-US" sz="1600" dirty="0" err="1"/>
              <a:t>harmonised</a:t>
            </a:r>
            <a:r>
              <a:rPr lang="en-US" sz="1600" dirty="0"/>
              <a:t> staffing model (and related competence profiles) facilitating inter-operability of staff at ELI</a:t>
            </a:r>
          </a:p>
          <a:p>
            <a:endParaRPr lang="en-US" sz="1600" dirty="0"/>
          </a:p>
          <a:p>
            <a:endParaRPr lang="en-US" sz="1600" dirty="0"/>
          </a:p>
          <a:p>
            <a:r>
              <a:rPr lang="en-US" sz="1600" dirty="0"/>
              <a:t>Reinforce capacity of ELI to operate the Facilities by having available operational teams trained to the best practices, consistently with the operational modes described in Task 3.1. </a:t>
            </a:r>
          </a:p>
          <a:p>
            <a:r>
              <a:rPr lang="en-US" sz="1600" dirty="0"/>
              <a:t>The ELI employees are highly trained with high mobility and career possibilities within all the European RIs</a:t>
            </a:r>
          </a:p>
          <a:p>
            <a:endParaRPr lang="en-US" sz="1600" dirty="0"/>
          </a:p>
          <a:p>
            <a:r>
              <a:rPr lang="en-US" sz="1600" dirty="0"/>
              <a:t>ELI-ALPS, ELI-Beamlines,  ELI-NP</a:t>
            </a:r>
          </a:p>
          <a:p>
            <a:r>
              <a:rPr lang="en-US" sz="1600" dirty="0"/>
              <a:t>STFC</a:t>
            </a:r>
          </a:p>
          <a:p>
            <a:endParaRPr lang="en-CZ" sz="16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64308"/>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grpSp>
        <p:nvGrpSpPr>
          <p:cNvPr id="7" name="Groupe 6">
            <a:extLst>
              <a:ext uri="{FF2B5EF4-FFF2-40B4-BE49-F238E27FC236}">
                <a16:creationId xmlns:a16="http://schemas.microsoft.com/office/drawing/2014/main" id="{8F3CD463-E357-4490-85EA-57647BC450EA}"/>
              </a:ext>
            </a:extLst>
          </p:cNvPr>
          <p:cNvGrpSpPr/>
          <p:nvPr/>
        </p:nvGrpSpPr>
        <p:grpSpPr>
          <a:xfrm>
            <a:off x="112201" y="1808538"/>
            <a:ext cx="793202" cy="4788604"/>
            <a:chOff x="112201" y="1940539"/>
            <a:chExt cx="793202" cy="4788604"/>
          </a:xfrm>
        </p:grpSpPr>
        <p:pic>
          <p:nvPicPr>
            <p:cNvPr id="8" name="Image 7">
              <a:extLst>
                <a:ext uri="{FF2B5EF4-FFF2-40B4-BE49-F238E27FC236}">
                  <a16:creationId xmlns:a16="http://schemas.microsoft.com/office/drawing/2014/main" id="{F7E2A9F4-BD0F-46BA-94F0-4072DB7AB33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9224" y="1940539"/>
              <a:ext cx="716179" cy="716179"/>
            </a:xfrm>
            <a:prstGeom prst="rect">
              <a:avLst/>
            </a:prstGeom>
          </p:spPr>
        </p:pic>
        <p:pic>
          <p:nvPicPr>
            <p:cNvPr id="9" name="Image 8">
              <a:extLst>
                <a:ext uri="{FF2B5EF4-FFF2-40B4-BE49-F238E27FC236}">
                  <a16:creationId xmlns:a16="http://schemas.microsoft.com/office/drawing/2014/main" id="{F2186BCF-2433-461E-9FC1-D0E8E7787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23" y="6028266"/>
              <a:ext cx="700877" cy="700877"/>
            </a:xfrm>
            <a:prstGeom prst="rect">
              <a:avLst/>
            </a:prstGeom>
          </p:spPr>
        </p:pic>
        <p:pic>
          <p:nvPicPr>
            <p:cNvPr id="10" name="Image 9">
              <a:extLst>
                <a:ext uri="{FF2B5EF4-FFF2-40B4-BE49-F238E27FC236}">
                  <a16:creationId xmlns:a16="http://schemas.microsoft.com/office/drawing/2014/main" id="{D156F1B2-7E2F-4E99-B0EC-044CAFF48A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201" y="4857300"/>
              <a:ext cx="720000" cy="720000"/>
            </a:xfrm>
            <a:prstGeom prst="rect">
              <a:avLst/>
            </a:prstGeom>
          </p:spPr>
        </p:pic>
        <p:pic>
          <p:nvPicPr>
            <p:cNvPr id="11" name="Image 10">
              <a:extLst>
                <a:ext uri="{FF2B5EF4-FFF2-40B4-BE49-F238E27FC236}">
                  <a16:creationId xmlns:a16="http://schemas.microsoft.com/office/drawing/2014/main" id="{8E7146DE-C716-4316-9084-DE21F19B439D}"/>
                </a:ext>
              </a:extLst>
            </p:cNvPr>
            <p:cNvPicPr>
              <a:picLocks noChangeAspect="1"/>
            </p:cNvPicPr>
            <p:nvPr/>
          </p:nvPicPr>
          <p:blipFill>
            <a:blip r:embed="rId6"/>
            <a:stretch>
              <a:fillRect/>
            </a:stretch>
          </p:blipFill>
          <p:spPr>
            <a:xfrm>
              <a:off x="118200" y="3343593"/>
              <a:ext cx="720000" cy="720000"/>
            </a:xfrm>
            <a:prstGeom prst="rect">
              <a:avLst/>
            </a:prstGeom>
          </p:spPr>
        </p:pic>
      </p:grpSp>
    </p:spTree>
    <p:extLst>
      <p:ext uri="{BB962C8B-B14F-4D97-AF65-F5344CB8AC3E}">
        <p14:creationId xmlns:p14="http://schemas.microsoft.com/office/powerpoint/2010/main" val="312072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6452558" y="423967"/>
            <a:ext cx="4901242" cy="1325563"/>
          </a:xfrm>
        </p:spPr>
        <p:txBody>
          <a:bodyPr>
            <a:normAutofit/>
          </a:bodyPr>
          <a:lstStyle/>
          <a:p>
            <a:r>
              <a:rPr lang="fr-FR" sz="3600" dirty="0">
                <a:latin typeface="+mn-lt"/>
              </a:rPr>
              <a:t>WP3 – high </a:t>
            </a:r>
            <a:r>
              <a:rPr lang="fr-FR" sz="3600" dirty="0" err="1">
                <a:latin typeface="+mn-lt"/>
              </a:rPr>
              <a:t>level</a:t>
            </a:r>
            <a:r>
              <a:rPr lang="fr-FR" sz="3600" dirty="0">
                <a:latin typeface="+mn-lt"/>
              </a:rPr>
              <a:t> </a:t>
            </a:r>
            <a:r>
              <a:rPr lang="fr-FR" sz="3600" dirty="0" err="1">
                <a:latin typeface="+mn-lt"/>
              </a:rPr>
              <a:t>overview</a:t>
            </a:r>
            <a:endParaRPr lang="en-CZ" sz="3600" dirty="0">
              <a:latin typeface="+mn-lt"/>
            </a:endParaRP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12" name="Kép 2">
            <a:extLst>
              <a:ext uri="{FF2B5EF4-FFF2-40B4-BE49-F238E27FC236}">
                <a16:creationId xmlns:a16="http://schemas.microsoft.com/office/drawing/2014/main" id="{622552F5-6B76-4C8A-942E-AF4C70798FA7}"/>
              </a:ext>
            </a:extLst>
          </p:cNvPr>
          <p:cNvPicPr>
            <a:picLocks noChangeAspect="1"/>
          </p:cNvPicPr>
          <p:nvPr/>
        </p:nvPicPr>
        <p:blipFill>
          <a:blip r:embed="rId3"/>
          <a:stretch>
            <a:fillRect/>
          </a:stretch>
        </p:blipFill>
        <p:spPr>
          <a:xfrm>
            <a:off x="379562" y="1957291"/>
            <a:ext cx="11560058" cy="4602545"/>
          </a:xfrm>
          <a:prstGeom prst="rect">
            <a:avLst/>
          </a:prstGeom>
        </p:spPr>
      </p:pic>
    </p:spTree>
    <p:extLst>
      <p:ext uri="{BB962C8B-B14F-4D97-AF65-F5344CB8AC3E}">
        <p14:creationId xmlns:p14="http://schemas.microsoft.com/office/powerpoint/2010/main" val="303837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1024</Words>
  <Application>Microsoft Office PowerPoint</Application>
  <PresentationFormat>Grand écran</PresentationFormat>
  <Paragraphs>141</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Trebuchet MS</vt:lpstr>
      <vt:lpstr>Office Theme</vt:lpstr>
      <vt:lpstr>Présentation PowerPoint</vt:lpstr>
      <vt:lpstr>Présentation PowerPoint</vt:lpstr>
      <vt:lpstr>WP3 - Ramping-up Towards Excellent Steady-State Operations</vt:lpstr>
      <vt:lpstr>WP3 –task leaders &amp; partner contacts</vt:lpstr>
      <vt:lpstr>Task 3.1: Joint definition, review and optimisation of operational modes</vt:lpstr>
      <vt:lpstr>Task 3.2: Standardization of the metrology procedures for the lasers &amp; secondary sources</vt:lpstr>
      <vt:lpstr>Task 3.3: Optimised management of spare parts to maximise cost efficiency, machine safety &amp; reliability</vt:lpstr>
      <vt:lpstr>Task 3.4: Capacity building through training of operating teams</vt:lpstr>
      <vt:lpstr>WP3 – high level overview</vt:lpstr>
      <vt:lpstr>WP3 – deliverables &amp; milestones</vt:lpstr>
      <vt:lpstr>WP3  - Deliverables and Milestones follow-up</vt:lpstr>
      <vt:lpstr>WP3 – Summary &amp; next steps</vt:lpstr>
      <vt:lpstr>WP3 - Budgets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 Gliksohn</dc:creator>
  <cp:lastModifiedBy>Eduard Reinhard</cp:lastModifiedBy>
  <cp:revision>10</cp:revision>
  <dcterms:created xsi:type="dcterms:W3CDTF">2020-12-14T12:24:08Z</dcterms:created>
  <dcterms:modified xsi:type="dcterms:W3CDTF">2020-12-15T09:23:16Z</dcterms:modified>
</cp:coreProperties>
</file>