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484" r:id="rId4"/>
    <p:sldId id="485" r:id="rId5"/>
    <p:sldId id="486" r:id="rId6"/>
    <p:sldId id="492" r:id="rId7"/>
    <p:sldId id="494" r:id="rId8"/>
    <p:sldId id="495" r:id="rId9"/>
    <p:sldId id="496" r:id="rId10"/>
    <p:sldId id="487" r:id="rId11"/>
    <p:sldId id="497" r:id="rId12"/>
  </p:sldIdLst>
  <p:sldSz cx="12192000" cy="6858000"/>
  <p:notesSz cx="6858000" cy="9144000"/>
  <p:defaultTextStyle>
    <a:defPPr>
      <a:defRPr lang="en-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4"/>
    <p:restoredTop sz="94638"/>
  </p:normalViewPr>
  <p:slideViewPr>
    <p:cSldViewPr snapToGrid="0" snapToObjects="1">
      <p:cViewPr varScale="1">
        <p:scale>
          <a:sx n="86" d="100"/>
          <a:sy n="86" d="100"/>
        </p:scale>
        <p:origin x="108" y="8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5CA09-FBD5-4B1A-8B3B-E8504787B4CE}" type="datetimeFigureOut">
              <a:rPr lang="en-GB" smtClean="0"/>
              <a:t>15/12/2020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099F1-1BAE-4A7E-B43C-FFC3A2CF65E7}" type="slidenum">
              <a:rPr lang="en-GB" smtClean="0"/>
              <a:t>‹#›</a:t>
            </a:fld>
            <a:endParaRPr lang="en-GB"/>
          </a:p>
        </p:txBody>
      </p:sp>
    </p:spTree>
    <p:extLst>
      <p:ext uri="{BB962C8B-B14F-4D97-AF65-F5344CB8AC3E}">
        <p14:creationId xmlns:p14="http://schemas.microsoft.com/office/powerpoint/2010/main" val="76929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915F1-DC81-324C-B733-183B34C0143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Z"/>
          </a:p>
        </p:txBody>
      </p:sp>
      <p:sp>
        <p:nvSpPr>
          <p:cNvPr id="3" name="Subtitle 2">
            <a:extLst>
              <a:ext uri="{FF2B5EF4-FFF2-40B4-BE49-F238E27FC236}">
                <a16:creationId xmlns:a16="http://schemas.microsoft.com/office/drawing/2014/main" id="{830811AA-02B3-3B44-B302-71AB038F43A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CZ"/>
          </a:p>
        </p:txBody>
      </p:sp>
      <p:sp>
        <p:nvSpPr>
          <p:cNvPr id="4" name="Date Placeholder 3">
            <a:extLst>
              <a:ext uri="{FF2B5EF4-FFF2-40B4-BE49-F238E27FC236}">
                <a16:creationId xmlns:a16="http://schemas.microsoft.com/office/drawing/2014/main" id="{EEA9074C-43AF-0249-ABAE-2214130477D6}"/>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5" name="Footer Placeholder 4">
            <a:extLst>
              <a:ext uri="{FF2B5EF4-FFF2-40B4-BE49-F238E27FC236}">
                <a16:creationId xmlns:a16="http://schemas.microsoft.com/office/drawing/2014/main" id="{0BD458A1-3EEA-F544-8C58-83D8864EE761}"/>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BCA3FE67-1939-5548-B5D4-F7DB6709909A}"/>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128092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1430-4618-534D-B7B7-8048E37B94A9}"/>
              </a:ext>
            </a:extLst>
          </p:cNvPr>
          <p:cNvSpPr>
            <a:spLocks noGrp="1"/>
          </p:cNvSpPr>
          <p:nvPr>
            <p:ph type="title"/>
          </p:nvPr>
        </p:nvSpPr>
        <p:spPr/>
        <p:txBody>
          <a:bodyPr/>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02DDA6C8-703C-9648-8B08-854F02902A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E8F35108-007E-3C4F-B1E3-8C7FB665ABC1}"/>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5" name="Footer Placeholder 4">
            <a:extLst>
              <a:ext uri="{FF2B5EF4-FFF2-40B4-BE49-F238E27FC236}">
                <a16:creationId xmlns:a16="http://schemas.microsoft.com/office/drawing/2014/main" id="{594789BF-8DB9-6A44-B698-B5DC9DF6972C}"/>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4D14C29A-A097-004B-A35B-44946CE8CB18}"/>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395276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F2069-8B74-6546-A9E3-B4265147C09A}"/>
              </a:ext>
            </a:extLst>
          </p:cNvPr>
          <p:cNvSpPr>
            <a:spLocks noGrp="1"/>
          </p:cNvSpPr>
          <p:nvPr>
            <p:ph type="title" orient="vert"/>
          </p:nvPr>
        </p:nvSpPr>
        <p:spPr>
          <a:xfrm>
            <a:off x="8724901" y="365126"/>
            <a:ext cx="2628900" cy="5811839"/>
          </a:xfrm>
        </p:spPr>
        <p:txBody>
          <a:bodyPr vert="eaVert"/>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3C0848D5-E402-5449-82A1-E59B3E924529}"/>
              </a:ext>
            </a:extLst>
          </p:cNvPr>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D2DFD006-595D-7E45-AD96-131AED401F24}"/>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5" name="Footer Placeholder 4">
            <a:extLst>
              <a:ext uri="{FF2B5EF4-FFF2-40B4-BE49-F238E27FC236}">
                <a16:creationId xmlns:a16="http://schemas.microsoft.com/office/drawing/2014/main" id="{CC867063-BA06-054D-B866-9E1492309B45}"/>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501290BD-7473-A14A-8779-6DC0A57757C6}"/>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366939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FF07-9C2E-9546-8924-54E4ED55D739}"/>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D518B1EC-1B4F-C542-8ECC-B3C6EEC13D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D9957C63-044D-4B44-89CD-BF5CBBF83827}"/>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5" name="Footer Placeholder 4">
            <a:extLst>
              <a:ext uri="{FF2B5EF4-FFF2-40B4-BE49-F238E27FC236}">
                <a16:creationId xmlns:a16="http://schemas.microsoft.com/office/drawing/2014/main" id="{C56601D4-7A70-4645-BE60-914CAEED233C}"/>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13A4EC4F-24F2-4A4E-B2D4-C0F1FA120979}"/>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612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F200-D632-DC48-945D-A51D6932E728}"/>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CZ"/>
          </a:p>
        </p:txBody>
      </p:sp>
      <p:sp>
        <p:nvSpPr>
          <p:cNvPr id="3" name="Text Placeholder 2">
            <a:extLst>
              <a:ext uri="{FF2B5EF4-FFF2-40B4-BE49-F238E27FC236}">
                <a16:creationId xmlns:a16="http://schemas.microsoft.com/office/drawing/2014/main" id="{7188C271-7F9E-A443-AD27-F13922310257}"/>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8D10A7-C9F1-C947-B11A-CEE17BE8AC6C}"/>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5" name="Footer Placeholder 4">
            <a:extLst>
              <a:ext uri="{FF2B5EF4-FFF2-40B4-BE49-F238E27FC236}">
                <a16:creationId xmlns:a16="http://schemas.microsoft.com/office/drawing/2014/main" id="{A978EE6F-9079-8A41-A53E-8AE4BDB73B2B}"/>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8A8B6BC8-4102-8F4F-8414-0A6BCB13244B}"/>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92869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7F11-750D-1142-99A4-9015B53D6E4E}"/>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9716D8F8-739C-844C-85A3-42D7D63E12A2}"/>
              </a:ext>
            </a:extLst>
          </p:cNvPr>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Content Placeholder 3">
            <a:extLst>
              <a:ext uri="{FF2B5EF4-FFF2-40B4-BE49-F238E27FC236}">
                <a16:creationId xmlns:a16="http://schemas.microsoft.com/office/drawing/2014/main" id="{3613581B-01B5-8E4F-A116-0E57DB5D0E61}"/>
              </a:ext>
            </a:extLst>
          </p:cNvPr>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Date Placeholder 4">
            <a:extLst>
              <a:ext uri="{FF2B5EF4-FFF2-40B4-BE49-F238E27FC236}">
                <a16:creationId xmlns:a16="http://schemas.microsoft.com/office/drawing/2014/main" id="{B96C3BCE-635F-194F-B919-5D7646F71854}"/>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6" name="Footer Placeholder 5">
            <a:extLst>
              <a:ext uri="{FF2B5EF4-FFF2-40B4-BE49-F238E27FC236}">
                <a16:creationId xmlns:a16="http://schemas.microsoft.com/office/drawing/2014/main" id="{87CE4C51-E77F-D04C-8296-0F3AED2C49C8}"/>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8BA937C6-EEBF-B441-859A-A5206D2970EF}"/>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340677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6615-57E8-A74A-BEBB-574752FD0D14}"/>
              </a:ext>
            </a:extLst>
          </p:cNvPr>
          <p:cNvSpPr>
            <a:spLocks noGrp="1"/>
          </p:cNvSpPr>
          <p:nvPr>
            <p:ph type="title"/>
          </p:nvPr>
        </p:nvSpPr>
        <p:spPr>
          <a:xfrm>
            <a:off x="839788" y="365125"/>
            <a:ext cx="10515600" cy="1325563"/>
          </a:xfrm>
        </p:spPr>
        <p:txBody>
          <a:bodyPr/>
          <a:lstStyle/>
          <a:p>
            <a:r>
              <a:rPr lang="en-GB"/>
              <a:t>Click to edit Master title style</a:t>
            </a:r>
            <a:endParaRPr lang="en-CZ"/>
          </a:p>
        </p:txBody>
      </p:sp>
      <p:sp>
        <p:nvSpPr>
          <p:cNvPr id="3" name="Text Placeholder 2">
            <a:extLst>
              <a:ext uri="{FF2B5EF4-FFF2-40B4-BE49-F238E27FC236}">
                <a16:creationId xmlns:a16="http://schemas.microsoft.com/office/drawing/2014/main" id="{3C5EBF36-C10F-D740-84FA-61B026C8617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F79B8D5-FE19-C341-BED2-64775E1161D0}"/>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Text Placeholder 4">
            <a:extLst>
              <a:ext uri="{FF2B5EF4-FFF2-40B4-BE49-F238E27FC236}">
                <a16:creationId xmlns:a16="http://schemas.microsoft.com/office/drawing/2014/main" id="{D13EC664-AFB8-5940-AE86-A7490A8E900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F12D51F-7679-EC4B-A85E-3B5506663EF7}"/>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7" name="Date Placeholder 6">
            <a:extLst>
              <a:ext uri="{FF2B5EF4-FFF2-40B4-BE49-F238E27FC236}">
                <a16:creationId xmlns:a16="http://schemas.microsoft.com/office/drawing/2014/main" id="{D706206E-C572-3042-822B-C1FB1974283B}"/>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8" name="Footer Placeholder 7">
            <a:extLst>
              <a:ext uri="{FF2B5EF4-FFF2-40B4-BE49-F238E27FC236}">
                <a16:creationId xmlns:a16="http://schemas.microsoft.com/office/drawing/2014/main" id="{E85AB9E8-58F3-D941-BE6C-5523EC39FC1C}"/>
              </a:ext>
            </a:extLst>
          </p:cNvPr>
          <p:cNvSpPr>
            <a:spLocks noGrp="1"/>
          </p:cNvSpPr>
          <p:nvPr>
            <p:ph type="ftr" sz="quarter" idx="11"/>
          </p:nvPr>
        </p:nvSpPr>
        <p:spPr/>
        <p:txBody>
          <a:bodyPr/>
          <a:lstStyle/>
          <a:p>
            <a:endParaRPr lang="en-CZ"/>
          </a:p>
        </p:txBody>
      </p:sp>
      <p:sp>
        <p:nvSpPr>
          <p:cNvPr id="9" name="Slide Number Placeholder 8">
            <a:extLst>
              <a:ext uri="{FF2B5EF4-FFF2-40B4-BE49-F238E27FC236}">
                <a16:creationId xmlns:a16="http://schemas.microsoft.com/office/drawing/2014/main" id="{2DF6202C-A045-B242-A44D-0710685ECFAC}"/>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375499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EAAB-C496-D741-811A-78873190C133}"/>
              </a:ext>
            </a:extLst>
          </p:cNvPr>
          <p:cNvSpPr>
            <a:spLocks noGrp="1"/>
          </p:cNvSpPr>
          <p:nvPr>
            <p:ph type="title"/>
          </p:nvPr>
        </p:nvSpPr>
        <p:spPr/>
        <p:txBody>
          <a:bodyPr/>
          <a:lstStyle/>
          <a:p>
            <a:r>
              <a:rPr lang="en-GB"/>
              <a:t>Click to edit Master title style</a:t>
            </a:r>
            <a:endParaRPr lang="en-CZ"/>
          </a:p>
        </p:txBody>
      </p:sp>
      <p:sp>
        <p:nvSpPr>
          <p:cNvPr id="3" name="Date Placeholder 2">
            <a:extLst>
              <a:ext uri="{FF2B5EF4-FFF2-40B4-BE49-F238E27FC236}">
                <a16:creationId xmlns:a16="http://schemas.microsoft.com/office/drawing/2014/main" id="{58FB5CC3-B593-E24A-8E03-FBDF72ED7237}"/>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4" name="Footer Placeholder 3">
            <a:extLst>
              <a:ext uri="{FF2B5EF4-FFF2-40B4-BE49-F238E27FC236}">
                <a16:creationId xmlns:a16="http://schemas.microsoft.com/office/drawing/2014/main" id="{FC4DA2ED-552B-5C43-8B3A-89A6F5F4626D}"/>
              </a:ext>
            </a:extLst>
          </p:cNvPr>
          <p:cNvSpPr>
            <a:spLocks noGrp="1"/>
          </p:cNvSpPr>
          <p:nvPr>
            <p:ph type="ftr" sz="quarter" idx="11"/>
          </p:nvPr>
        </p:nvSpPr>
        <p:spPr/>
        <p:txBody>
          <a:bodyPr/>
          <a:lstStyle/>
          <a:p>
            <a:endParaRPr lang="en-CZ"/>
          </a:p>
        </p:txBody>
      </p:sp>
      <p:sp>
        <p:nvSpPr>
          <p:cNvPr id="5" name="Slide Number Placeholder 4">
            <a:extLst>
              <a:ext uri="{FF2B5EF4-FFF2-40B4-BE49-F238E27FC236}">
                <a16:creationId xmlns:a16="http://schemas.microsoft.com/office/drawing/2014/main" id="{E7CBF5A2-F1F0-0043-AFEA-5DF305078EC6}"/>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219777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4CF27-8935-5645-BF6E-9C85E1D40975}"/>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3" name="Footer Placeholder 2">
            <a:extLst>
              <a:ext uri="{FF2B5EF4-FFF2-40B4-BE49-F238E27FC236}">
                <a16:creationId xmlns:a16="http://schemas.microsoft.com/office/drawing/2014/main" id="{94DA54E3-AF89-2545-85D1-96DA8D26B6B8}"/>
              </a:ext>
            </a:extLst>
          </p:cNvPr>
          <p:cNvSpPr>
            <a:spLocks noGrp="1"/>
          </p:cNvSpPr>
          <p:nvPr>
            <p:ph type="ftr" sz="quarter" idx="11"/>
          </p:nvPr>
        </p:nvSpPr>
        <p:spPr/>
        <p:txBody>
          <a:bodyPr/>
          <a:lstStyle/>
          <a:p>
            <a:endParaRPr lang="en-CZ"/>
          </a:p>
        </p:txBody>
      </p:sp>
      <p:sp>
        <p:nvSpPr>
          <p:cNvPr id="4" name="Slide Number Placeholder 3">
            <a:extLst>
              <a:ext uri="{FF2B5EF4-FFF2-40B4-BE49-F238E27FC236}">
                <a16:creationId xmlns:a16="http://schemas.microsoft.com/office/drawing/2014/main" id="{21C1DBF5-2CC2-3E4C-8783-FCF2C7FAF8E3}"/>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299576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3FFB-48B4-464B-B509-AD4DA8FE49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Content Placeholder 2">
            <a:extLst>
              <a:ext uri="{FF2B5EF4-FFF2-40B4-BE49-F238E27FC236}">
                <a16:creationId xmlns:a16="http://schemas.microsoft.com/office/drawing/2014/main" id="{4C529AD2-B480-ED4C-9C12-CBD22F9FC4B0}"/>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Text Placeholder 3">
            <a:extLst>
              <a:ext uri="{FF2B5EF4-FFF2-40B4-BE49-F238E27FC236}">
                <a16:creationId xmlns:a16="http://schemas.microsoft.com/office/drawing/2014/main" id="{898E22A6-B3E9-8F43-A771-332A088E6F0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F0BE74-04F3-A445-AF14-BF247FB2EA7B}"/>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6" name="Footer Placeholder 5">
            <a:extLst>
              <a:ext uri="{FF2B5EF4-FFF2-40B4-BE49-F238E27FC236}">
                <a16:creationId xmlns:a16="http://schemas.microsoft.com/office/drawing/2014/main" id="{A4DDA35C-602B-4542-A909-EF3F6012BB70}"/>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F36C987F-B6AF-4845-87BB-4F6D1224E16E}"/>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174832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61D1-E32A-E34B-BC92-925A32B37D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Picture Placeholder 2">
            <a:extLst>
              <a:ext uri="{FF2B5EF4-FFF2-40B4-BE49-F238E27FC236}">
                <a16:creationId xmlns:a16="http://schemas.microsoft.com/office/drawing/2014/main" id="{D5BEADFB-F4B1-804A-8E40-55AED607086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Z"/>
          </a:p>
        </p:txBody>
      </p:sp>
      <p:sp>
        <p:nvSpPr>
          <p:cNvPr id="4" name="Text Placeholder 3">
            <a:extLst>
              <a:ext uri="{FF2B5EF4-FFF2-40B4-BE49-F238E27FC236}">
                <a16:creationId xmlns:a16="http://schemas.microsoft.com/office/drawing/2014/main" id="{878CA253-BF33-BF4A-90D8-ABD98AEB764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249062-9776-054F-879B-4A8C95892D71}"/>
              </a:ext>
            </a:extLst>
          </p:cNvPr>
          <p:cNvSpPr>
            <a:spLocks noGrp="1"/>
          </p:cNvSpPr>
          <p:nvPr>
            <p:ph type="dt" sz="half" idx="10"/>
          </p:nvPr>
        </p:nvSpPr>
        <p:spPr/>
        <p:txBody>
          <a:bodyPr/>
          <a:lstStyle/>
          <a:p>
            <a:fld id="{DF109E9F-8E8B-0C42-8DCD-BB7C6F3DE1FB}" type="datetimeFigureOut">
              <a:rPr lang="en-CZ" smtClean="0"/>
              <a:t>12/15/2020</a:t>
            </a:fld>
            <a:endParaRPr lang="en-CZ"/>
          </a:p>
        </p:txBody>
      </p:sp>
      <p:sp>
        <p:nvSpPr>
          <p:cNvPr id="6" name="Footer Placeholder 5">
            <a:extLst>
              <a:ext uri="{FF2B5EF4-FFF2-40B4-BE49-F238E27FC236}">
                <a16:creationId xmlns:a16="http://schemas.microsoft.com/office/drawing/2014/main" id="{E3D09206-6574-F443-8AC2-FD9DE4EC1B3A}"/>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C6D23C76-3396-A74F-BBD0-3CE8E828A523}"/>
              </a:ext>
            </a:extLst>
          </p:cNvPr>
          <p:cNvSpPr>
            <a:spLocks noGrp="1"/>
          </p:cNvSpPr>
          <p:nvPr>
            <p:ph type="sldNum" sz="quarter" idx="12"/>
          </p:nvPr>
        </p:nvSpPr>
        <p:spPr/>
        <p:txBody>
          <a:bodyPr/>
          <a:lstStyle/>
          <a:p>
            <a:fld id="{BE9627FE-5CAE-B346-9A54-6CE2049A1AC6}" type="slidenum">
              <a:rPr lang="en-CZ" smtClean="0"/>
              <a:t>‹#›</a:t>
            </a:fld>
            <a:endParaRPr lang="en-CZ"/>
          </a:p>
        </p:txBody>
      </p:sp>
    </p:spTree>
    <p:extLst>
      <p:ext uri="{BB962C8B-B14F-4D97-AF65-F5344CB8AC3E}">
        <p14:creationId xmlns:p14="http://schemas.microsoft.com/office/powerpoint/2010/main" val="112661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F86FB1-5ECC-594A-A53A-5438CD43B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Z"/>
          </a:p>
        </p:txBody>
      </p:sp>
      <p:sp>
        <p:nvSpPr>
          <p:cNvPr id="3" name="Text Placeholder 2">
            <a:extLst>
              <a:ext uri="{FF2B5EF4-FFF2-40B4-BE49-F238E27FC236}">
                <a16:creationId xmlns:a16="http://schemas.microsoft.com/office/drawing/2014/main" id="{8DB20A5E-9935-4147-97FE-C5AF583DC1D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29444E65-97C2-7F41-A4FB-B1E16E79817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09E9F-8E8B-0C42-8DCD-BB7C6F3DE1FB}" type="datetimeFigureOut">
              <a:rPr lang="en-CZ" smtClean="0"/>
              <a:t>12/15/2020</a:t>
            </a:fld>
            <a:endParaRPr lang="en-CZ"/>
          </a:p>
        </p:txBody>
      </p:sp>
      <p:sp>
        <p:nvSpPr>
          <p:cNvPr id="5" name="Footer Placeholder 4">
            <a:extLst>
              <a:ext uri="{FF2B5EF4-FFF2-40B4-BE49-F238E27FC236}">
                <a16:creationId xmlns:a16="http://schemas.microsoft.com/office/drawing/2014/main" id="{0607BE09-3604-C54C-A37E-26F0B139169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Z"/>
          </a:p>
        </p:txBody>
      </p:sp>
      <p:sp>
        <p:nvSpPr>
          <p:cNvPr id="6" name="Slide Number Placeholder 5">
            <a:extLst>
              <a:ext uri="{FF2B5EF4-FFF2-40B4-BE49-F238E27FC236}">
                <a16:creationId xmlns:a16="http://schemas.microsoft.com/office/drawing/2014/main" id="{608CCBB1-3904-E74E-8874-5A613C3A1B8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627FE-5CAE-B346-9A54-6CE2049A1AC6}" type="slidenum">
              <a:rPr lang="en-CZ" smtClean="0"/>
              <a:t>‹#›</a:t>
            </a:fld>
            <a:endParaRPr lang="en-CZ"/>
          </a:p>
        </p:txBody>
      </p:sp>
    </p:spTree>
    <p:extLst>
      <p:ext uri="{BB962C8B-B14F-4D97-AF65-F5344CB8AC3E}">
        <p14:creationId xmlns:p14="http://schemas.microsoft.com/office/powerpoint/2010/main" val="220085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Z"/>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slideLayout" Target="../slideLayouts/slideLayout2.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tags" Target="../tags/tag87.xml"/><Relationship Id="rId102" Type="http://schemas.openxmlformats.org/officeDocument/2006/relationships/tags" Target="../tags/tag102.xml"/><Relationship Id="rId110" Type="http://schemas.openxmlformats.org/officeDocument/2006/relationships/tags" Target="../tags/tag110.xml"/><Relationship Id="rId115" Type="http://schemas.openxmlformats.org/officeDocument/2006/relationships/image" Target="../media/image10.emf"/><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tags" Target="../tags/tag90.xml"/><Relationship Id="rId95" Type="http://schemas.openxmlformats.org/officeDocument/2006/relationships/tags" Target="../tags/tag9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13" Type="http://schemas.openxmlformats.org/officeDocument/2006/relationships/image" Target="../media/image2.png"/><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98" Type="http://schemas.openxmlformats.org/officeDocument/2006/relationships/tags" Target="../tags/tag9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image" Target="../media/image3.jpg"/><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Foot Traffic Loop.mp4">
            <a:hlinkClick r:id="" action="ppaction://media"/>
            <a:extLst>
              <a:ext uri="{FF2B5EF4-FFF2-40B4-BE49-F238E27FC236}">
                <a16:creationId xmlns:a16="http://schemas.microsoft.com/office/drawing/2014/main" id="{ED4A8ABD-B038-9E47-966B-344FB55C158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5996"/>
            <a:ext cx="12192000" cy="6858000"/>
          </a:xfrm>
          <a:prstGeom prst="rect">
            <a:avLst/>
          </a:prstGeom>
        </p:spPr>
      </p:pic>
      <p:sp>
        <p:nvSpPr>
          <p:cNvPr id="9" name="Rectangle 8">
            <a:extLst>
              <a:ext uri="{FF2B5EF4-FFF2-40B4-BE49-F238E27FC236}">
                <a16:creationId xmlns:a16="http://schemas.microsoft.com/office/drawing/2014/main" id="{DADF980E-F103-E14A-B343-45446AB0F4A3}"/>
              </a:ext>
            </a:extLst>
          </p:cNvPr>
          <p:cNvSpPr/>
          <p:nvPr/>
        </p:nvSpPr>
        <p:spPr>
          <a:xfrm>
            <a:off x="0" y="3759299"/>
            <a:ext cx="12192000" cy="2121108"/>
          </a:xfrm>
          <a:prstGeom prst="rect">
            <a:avLst/>
          </a:prstGeom>
          <a:solidFill>
            <a:srgbClr val="E16307">
              <a:alpha val="66000"/>
            </a:srgbClr>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sp>
        <p:nvSpPr>
          <p:cNvPr id="10" name="TextBox 9">
            <a:extLst>
              <a:ext uri="{FF2B5EF4-FFF2-40B4-BE49-F238E27FC236}">
                <a16:creationId xmlns:a16="http://schemas.microsoft.com/office/drawing/2014/main" id="{8C8E8601-A544-EE45-9732-00206242A8BB}"/>
              </a:ext>
            </a:extLst>
          </p:cNvPr>
          <p:cNvSpPr txBox="1"/>
          <p:nvPr/>
        </p:nvSpPr>
        <p:spPr>
          <a:xfrm>
            <a:off x="228397" y="6094990"/>
            <a:ext cx="6223783" cy="707886"/>
          </a:xfrm>
          <a:prstGeom prst="rect">
            <a:avLst/>
          </a:prstGeom>
          <a:noFill/>
          <a:effectLst/>
        </p:spPr>
        <p:txBody>
          <a:bodyPr wrap="square" rtlCol="0">
            <a:spAutoFit/>
          </a:bodyPr>
          <a:lstStyle/>
          <a:p>
            <a:r>
              <a:rPr lang="en-GB" sz="2000" b="1" dirty="0">
                <a:latin typeface="Calibri" panose="020F0502020204030204" pitchFamily="34" charset="0"/>
                <a:cs typeface="Calibri" panose="020F0502020204030204" pitchFamily="34" charset="0"/>
              </a:rPr>
              <a:t>IMPULSE Kick-off Meeting / 16 December 2020</a:t>
            </a:r>
          </a:p>
          <a:p>
            <a:r>
              <a:rPr lang="en-GB" sz="2000" dirty="0" err="1">
                <a:latin typeface="Calibri" panose="020F0502020204030204" pitchFamily="34" charset="0"/>
                <a:cs typeface="Calibri" panose="020F0502020204030204" pitchFamily="34" charset="0"/>
              </a:rPr>
              <a:t>Gábor</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Németh</a:t>
            </a:r>
            <a:r>
              <a:rPr lang="en-GB" sz="2000" dirty="0">
                <a:latin typeface="Calibri" panose="020F0502020204030204" pitchFamily="34" charset="0"/>
                <a:cs typeface="Calibri" panose="020F0502020204030204" pitchFamily="34" charset="0"/>
              </a:rPr>
              <a:t>, Allen Weeks</a:t>
            </a:r>
          </a:p>
        </p:txBody>
      </p:sp>
      <p:pic>
        <p:nvPicPr>
          <p:cNvPr id="12" name="Picture 11" descr="A picture containing text, clipart, gear&#10;&#10;Description automatically generated">
            <a:extLst>
              <a:ext uri="{FF2B5EF4-FFF2-40B4-BE49-F238E27FC236}">
                <a16:creationId xmlns:a16="http://schemas.microsoft.com/office/drawing/2014/main" id="{122F9EC0-DD32-6948-BA60-80A0CC524A40}"/>
              </a:ext>
            </a:extLst>
          </p:cNvPr>
          <p:cNvPicPr>
            <a:picLocks noChangeAspect="1"/>
          </p:cNvPicPr>
          <p:nvPr/>
        </p:nvPicPr>
        <p:blipFill>
          <a:blip r:embed="rId5"/>
          <a:stretch>
            <a:fillRect/>
          </a:stretch>
        </p:blipFill>
        <p:spPr>
          <a:xfrm>
            <a:off x="790508" y="4051648"/>
            <a:ext cx="1625601" cy="1016001"/>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13D79BFC-A5EB-7040-B0BF-4B8A906ACCFC}"/>
              </a:ext>
            </a:extLst>
          </p:cNvPr>
          <p:cNvSpPr txBox="1"/>
          <p:nvPr/>
        </p:nvSpPr>
        <p:spPr>
          <a:xfrm>
            <a:off x="670259" y="4992408"/>
            <a:ext cx="1866097"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800" b="1" spc="300" dirty="0">
                <a:solidFill>
                  <a:schemeClr val="bg1"/>
                </a:solidFill>
                <a:latin typeface="Trebuchet MS" panose="020B0703020202090204" pitchFamily="34" charset="0"/>
              </a:rPr>
              <a:t>IMPULSE</a:t>
            </a:r>
          </a:p>
        </p:txBody>
      </p:sp>
      <p:sp>
        <p:nvSpPr>
          <p:cNvPr id="2" name="TextBox 1">
            <a:extLst>
              <a:ext uri="{FF2B5EF4-FFF2-40B4-BE49-F238E27FC236}">
                <a16:creationId xmlns:a16="http://schemas.microsoft.com/office/drawing/2014/main" id="{E108C7B6-8702-D449-95C6-A7E159A91B26}"/>
              </a:ext>
            </a:extLst>
          </p:cNvPr>
          <p:cNvSpPr txBox="1"/>
          <p:nvPr/>
        </p:nvSpPr>
        <p:spPr>
          <a:xfrm>
            <a:off x="3642610" y="359764"/>
            <a:ext cx="184731" cy="369332"/>
          </a:xfrm>
          <a:prstGeom prst="rect">
            <a:avLst/>
          </a:prstGeom>
          <a:noFill/>
        </p:spPr>
        <p:txBody>
          <a:bodyPr wrap="none" rtlCol="0">
            <a:spAutoFit/>
          </a:bodyPr>
          <a:lstStyle/>
          <a:p>
            <a:endParaRPr lang="en-CZ" dirty="0"/>
          </a:p>
        </p:txBody>
      </p:sp>
      <p:sp>
        <p:nvSpPr>
          <p:cNvPr id="16" name="TextBox 15">
            <a:extLst>
              <a:ext uri="{FF2B5EF4-FFF2-40B4-BE49-F238E27FC236}">
                <a16:creationId xmlns:a16="http://schemas.microsoft.com/office/drawing/2014/main" id="{DA5DCF84-69EA-664A-BFE8-106E61549997}"/>
              </a:ext>
            </a:extLst>
          </p:cNvPr>
          <p:cNvSpPr txBox="1"/>
          <p:nvPr/>
        </p:nvSpPr>
        <p:spPr>
          <a:xfrm>
            <a:off x="5177709" y="3901746"/>
            <a:ext cx="6223783" cy="178510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5000" b="1" dirty="0">
                <a:solidFill>
                  <a:schemeClr val="bg1"/>
                </a:solidFill>
                <a:latin typeface="Calibri" panose="020F0502020204030204" pitchFamily="34" charset="0"/>
                <a:cs typeface="Calibri" panose="020F0502020204030204" pitchFamily="34" charset="0"/>
              </a:rPr>
              <a:t>WORK PACKAGE 2</a:t>
            </a:r>
          </a:p>
          <a:p>
            <a:pPr algn="ctr"/>
            <a:r>
              <a:rPr lang="en-GB" sz="3000" dirty="0">
                <a:solidFill>
                  <a:schemeClr val="bg1"/>
                </a:solidFill>
                <a:latin typeface="Calibri" panose="020F0502020204030204" pitchFamily="34" charset="0"/>
                <a:cs typeface="Calibri" panose="020F0502020204030204" pitchFamily="34" charset="0"/>
              </a:rPr>
              <a:t>Joint Development of ELI as an Integrated Organisation</a:t>
            </a:r>
          </a:p>
        </p:txBody>
      </p:sp>
      <p:sp>
        <p:nvSpPr>
          <p:cNvPr id="18" name="Footer Placeholder 5">
            <a:extLst>
              <a:ext uri="{FF2B5EF4-FFF2-40B4-BE49-F238E27FC236}">
                <a16:creationId xmlns:a16="http://schemas.microsoft.com/office/drawing/2014/main" id="{2423B2F9-5D1E-054D-9F97-3193548B5A0A}"/>
              </a:ext>
            </a:extLst>
          </p:cNvPr>
          <p:cNvSpPr>
            <a:spLocks noGrp="1"/>
          </p:cNvSpPr>
          <p:nvPr/>
        </p:nvSpPr>
        <p:spPr bwMode="gray">
          <a:xfrm>
            <a:off x="7212331" y="6238691"/>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tx1"/>
                </a:solidFill>
              </a:rPr>
              <a:t>IMPULSE has received funding from the European Union's Horizon 2020 Research and Innovation Programme under grant agreement No 871161</a:t>
            </a:r>
          </a:p>
        </p:txBody>
      </p:sp>
      <p:pic>
        <p:nvPicPr>
          <p:cNvPr id="19" name="Picture 18">
            <a:extLst>
              <a:ext uri="{FF2B5EF4-FFF2-40B4-BE49-F238E27FC236}">
                <a16:creationId xmlns:a16="http://schemas.microsoft.com/office/drawing/2014/main" id="{FBBD2342-4308-B941-8A56-0F103A2381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spTree>
    <p:extLst>
      <p:ext uri="{BB962C8B-B14F-4D97-AF65-F5344CB8AC3E}">
        <p14:creationId xmlns:p14="http://schemas.microsoft.com/office/powerpoint/2010/main" val="1692155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0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0"/>
                                        </p:tgtEl>
                                      </p:cBhvr>
                                    </p:cmd>
                                  </p:childTnLst>
                                </p:cTn>
                              </p:par>
                            </p:childTnLst>
                          </p:cTn>
                        </p:par>
                      </p:childTnLst>
                    </p:cTn>
                  </p:par>
                </p:childTnLst>
              </p:cTn>
              <p:nextCondLst>
                <p:cond evt="onClick" delay="0">
                  <p:tgtEl>
                    <p:spTgt spid="20"/>
                  </p:tgtEl>
                </p:cond>
              </p:nextCondLst>
            </p:seq>
            <p:video>
              <p:cMediaNode vol="80000">
                <p:cTn id="12" repeatCount="indefinite" fill="hold" display="0">
                  <p:stCondLst>
                    <p:cond delay="indefinite"/>
                  </p:stCondLst>
                </p:cTn>
                <p:tgtEl>
                  <p:spTgt spid="20"/>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sp>
        <p:nvSpPr>
          <p:cNvPr id="11" name="Footer Placeholder 5">
            <a:extLst>
              <a:ext uri="{FF2B5EF4-FFF2-40B4-BE49-F238E27FC236}">
                <a16:creationId xmlns:a16="http://schemas.microsoft.com/office/drawing/2014/main" id="{850E497A-87D0-1A42-87A6-14ECC9B4F3A9}"/>
              </a:ext>
            </a:extLst>
          </p:cNvPr>
          <p:cNvSpPr>
            <a:spLocks noGrp="1"/>
          </p:cNvSpPr>
          <p:nvPr/>
        </p:nvSpPr>
        <p:spPr bwMode="gray">
          <a:xfrm>
            <a:off x="7212331" y="6238691"/>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tx1"/>
                </a:solidFill>
              </a:rPr>
              <a:t>IMPULSE has received funding from the European Union's Horizon 2020 Research and Innovation Programme under grant agreement No 871161</a:t>
            </a:r>
          </a:p>
        </p:txBody>
      </p:sp>
      <p:pic>
        <p:nvPicPr>
          <p:cNvPr id="12" name="Picture 11">
            <a:extLst>
              <a:ext uri="{FF2B5EF4-FFF2-40B4-BE49-F238E27FC236}">
                <a16:creationId xmlns:a16="http://schemas.microsoft.com/office/drawing/2014/main" id="{D3C8CE7E-883C-4640-B9CF-2E4014AC9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sp>
        <p:nvSpPr>
          <p:cNvPr id="13" name="TextBox 12">
            <a:extLst>
              <a:ext uri="{FF2B5EF4-FFF2-40B4-BE49-F238E27FC236}">
                <a16:creationId xmlns:a16="http://schemas.microsoft.com/office/drawing/2014/main" id="{18703729-B724-432C-A75E-BB35D506E1CC}"/>
              </a:ext>
            </a:extLst>
          </p:cNvPr>
          <p:cNvSpPr txBox="1"/>
          <p:nvPr/>
        </p:nvSpPr>
        <p:spPr>
          <a:xfrm>
            <a:off x="493059" y="2151727"/>
            <a:ext cx="9892711" cy="2585323"/>
          </a:xfrm>
          <a:prstGeom prst="rect">
            <a:avLst/>
          </a:prstGeom>
          <a:noFill/>
        </p:spPr>
        <p:txBody>
          <a:bodyPr wrap="square">
            <a:spAutoFit/>
          </a:bodyPr>
          <a:lstStyle/>
          <a:p>
            <a:r>
              <a:rPr lang="en-GB" dirty="0"/>
              <a:t>D2.1 – Proposed operating agreements between ELI ERIC and ELI hosting organisations (M6)</a:t>
            </a:r>
          </a:p>
          <a:p>
            <a:r>
              <a:rPr lang="en-GB" dirty="0"/>
              <a:t>D2.2 – Financial rules, including in-kind management rules and first version of ELI cost book (M8)</a:t>
            </a:r>
          </a:p>
          <a:p>
            <a:r>
              <a:rPr lang="en-GB" dirty="0"/>
              <a:t>D2.3 – ELI ERIC management and organisational concept (M8)</a:t>
            </a:r>
          </a:p>
          <a:p>
            <a:r>
              <a:rPr lang="en-GB" dirty="0"/>
              <a:t>D2.4 – ELI ERIC statutory policies (M12)</a:t>
            </a:r>
          </a:p>
          <a:p>
            <a:r>
              <a:rPr lang="en-GB" dirty="0"/>
              <a:t>D2.5 – Detailed requirements and implementation roadmap for ELI ERIC IT systems and ERP (M24)</a:t>
            </a:r>
          </a:p>
          <a:p>
            <a:r>
              <a:rPr lang="en-GB" dirty="0"/>
              <a:t>D2.6 – Reports on roll-out of integrated management system (M24, M42)</a:t>
            </a:r>
          </a:p>
          <a:p>
            <a:r>
              <a:rPr lang="en-GB" dirty="0"/>
              <a:t>D2.7 – Report on implementation of initial elements of ELI ERIC ERP system (M36)</a:t>
            </a:r>
          </a:p>
          <a:p>
            <a:r>
              <a:rPr lang="en-GB" dirty="0"/>
              <a:t>D2.8 – Report on transition from operating agreements to fully integrated operations (M42)</a:t>
            </a:r>
          </a:p>
          <a:p>
            <a:r>
              <a:rPr lang="en-GB" dirty="0"/>
              <a:t>D2.9 – Lessons learnt and revision of ELI integrated management system (M42)</a:t>
            </a:r>
          </a:p>
        </p:txBody>
      </p:sp>
      <p:sp>
        <p:nvSpPr>
          <p:cNvPr id="14" name="TextBox 13">
            <a:extLst>
              <a:ext uri="{FF2B5EF4-FFF2-40B4-BE49-F238E27FC236}">
                <a16:creationId xmlns:a16="http://schemas.microsoft.com/office/drawing/2014/main" id="{E47ECD9D-A210-477A-951B-7D507FAFD6B8}"/>
              </a:ext>
            </a:extLst>
          </p:cNvPr>
          <p:cNvSpPr txBox="1"/>
          <p:nvPr/>
        </p:nvSpPr>
        <p:spPr>
          <a:xfrm>
            <a:off x="493059" y="1782395"/>
            <a:ext cx="11195667" cy="369332"/>
          </a:xfrm>
          <a:prstGeom prst="rect">
            <a:avLst/>
          </a:prstGeom>
          <a:noFill/>
        </p:spPr>
        <p:txBody>
          <a:bodyPr wrap="square" rtlCol="0">
            <a:spAutoFit/>
          </a:bodyPr>
          <a:lstStyle/>
          <a:p>
            <a:r>
              <a:rPr lang="en-GB" b="1" dirty="0"/>
              <a:t>WP2 Deliverables</a:t>
            </a:r>
          </a:p>
        </p:txBody>
      </p:sp>
      <p:graphicFrame>
        <p:nvGraphicFramePr>
          <p:cNvPr id="15" name="Table 14">
            <a:extLst>
              <a:ext uri="{FF2B5EF4-FFF2-40B4-BE49-F238E27FC236}">
                <a16:creationId xmlns:a16="http://schemas.microsoft.com/office/drawing/2014/main" id="{B299DCB9-90AF-4F6C-A349-B07707FBF410}"/>
              </a:ext>
            </a:extLst>
          </p:cNvPr>
          <p:cNvGraphicFramePr>
            <a:graphicFrameLocks noGrp="1"/>
          </p:cNvGraphicFramePr>
          <p:nvPr>
            <p:extLst>
              <p:ext uri="{D42A27DB-BD31-4B8C-83A1-F6EECF244321}">
                <p14:modId xmlns:p14="http://schemas.microsoft.com/office/powerpoint/2010/main" val="3997738297"/>
              </p:ext>
            </p:extLst>
          </p:nvPr>
        </p:nvGraphicFramePr>
        <p:xfrm>
          <a:off x="2442117" y="4927337"/>
          <a:ext cx="2019300" cy="1781175"/>
        </p:xfrm>
        <a:graphic>
          <a:graphicData uri="http://schemas.openxmlformats.org/drawingml/2006/table">
            <a:tbl>
              <a:tblPr/>
              <a:tblGrid>
                <a:gridCol w="1409700">
                  <a:extLst>
                    <a:ext uri="{9D8B030D-6E8A-4147-A177-3AD203B41FA5}">
                      <a16:colId xmlns:a16="http://schemas.microsoft.com/office/drawing/2014/main" val="964417850"/>
                    </a:ext>
                  </a:extLst>
                </a:gridCol>
                <a:gridCol w="609600">
                  <a:extLst>
                    <a:ext uri="{9D8B030D-6E8A-4147-A177-3AD203B41FA5}">
                      <a16:colId xmlns:a16="http://schemas.microsoft.com/office/drawing/2014/main" val="2836081188"/>
                    </a:ext>
                  </a:extLst>
                </a:gridCol>
              </a:tblGrid>
              <a:tr h="161925">
                <a:tc>
                  <a:txBody>
                    <a:bodyPr/>
                    <a:lstStyle/>
                    <a:p>
                      <a:pPr algn="l" fontAlgn="ctr"/>
                      <a:r>
                        <a:rPr lang="en-GB" sz="10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ctr"/>
                      <a:r>
                        <a:rPr lang="en-GB" sz="1000" b="1" i="0" u="none" strike="noStrike">
                          <a:solidFill>
                            <a:srgbClr val="FFFFFF"/>
                          </a:solidFill>
                          <a:effectLst/>
                          <a:latin typeface="Calibri" panose="020F0502020204030204" pitchFamily="34" charset="0"/>
                        </a:rPr>
                        <a:t>WP2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727186298"/>
                  </a:ext>
                </a:extLst>
              </a:tr>
              <a:tr h="161925">
                <a:tc>
                  <a:txBody>
                    <a:bodyPr/>
                    <a:lstStyle/>
                    <a:p>
                      <a:pPr algn="l" fontAlgn="b"/>
                      <a:r>
                        <a:rPr lang="en-GB" sz="1000" b="0" i="0" u="none" strike="noStrike">
                          <a:solidFill>
                            <a:srgbClr val="000000"/>
                          </a:solidFill>
                          <a:effectLst/>
                          <a:latin typeface="Calibri" panose="020F0502020204030204" pitchFamily="34" charset="0"/>
                        </a:rPr>
                        <a:t>Person months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718763"/>
                  </a:ext>
                </a:extLst>
              </a:tr>
              <a:tr h="161925">
                <a:tc>
                  <a:txBody>
                    <a:bodyPr/>
                    <a:lstStyle/>
                    <a:p>
                      <a:pPr algn="l" fontAlgn="b"/>
                      <a:r>
                        <a:rPr lang="en-GB" sz="1000" b="0" i="0" u="none" strike="noStrike">
                          <a:solidFill>
                            <a:srgbClr val="000000"/>
                          </a:solidFill>
                          <a:effectLst/>
                          <a:latin typeface="Calibri" panose="020F0502020204030204" pitchFamily="34" charset="0"/>
                        </a:rPr>
                        <a:t>Personnel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927,999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031414"/>
                  </a:ext>
                </a:extLst>
              </a:tr>
              <a:tr h="161925">
                <a:tc>
                  <a:txBody>
                    <a:bodyPr/>
                    <a:lstStyle/>
                    <a:p>
                      <a:pPr algn="l" fontAlgn="b"/>
                      <a:r>
                        <a:rPr lang="en-GB" sz="1000" b="0" i="0" u="none" strike="noStrike">
                          <a:solidFill>
                            <a:srgbClr val="000000"/>
                          </a:solidFill>
                          <a:effectLst/>
                          <a:latin typeface="Calibri" panose="020F0502020204030204" pitchFamily="34" charset="0"/>
                        </a:rPr>
                        <a:t>Subcontracting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337685"/>
                  </a:ext>
                </a:extLst>
              </a:tr>
              <a:tr h="161925">
                <a:tc>
                  <a:txBody>
                    <a:bodyPr/>
                    <a:lstStyle/>
                    <a:p>
                      <a:pPr algn="l" fontAlgn="b"/>
                      <a:r>
                        <a:rPr lang="en-GB" sz="1000" b="0" i="0" u="none" strike="noStrike">
                          <a:solidFill>
                            <a:srgbClr val="000000"/>
                          </a:solidFill>
                          <a:effectLst/>
                          <a:latin typeface="Calibri" panose="020F0502020204030204" pitchFamily="34" charset="0"/>
                        </a:rPr>
                        <a:t>Travel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408538"/>
                  </a:ext>
                </a:extLst>
              </a:tr>
              <a:tr h="161925">
                <a:tc>
                  <a:txBody>
                    <a:bodyPr/>
                    <a:lstStyle/>
                    <a:p>
                      <a:pPr algn="l" fontAlgn="b"/>
                      <a:r>
                        <a:rPr lang="en-GB" sz="1000" b="0" i="0" u="none" strike="noStrike">
                          <a:solidFill>
                            <a:srgbClr val="000000"/>
                          </a:solidFill>
                          <a:effectLst/>
                          <a:latin typeface="Calibri" panose="020F0502020204030204" pitchFamily="34" charset="0"/>
                        </a:rPr>
                        <a:t>Equipment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163388"/>
                  </a:ext>
                </a:extLst>
              </a:tr>
              <a:tr h="161925">
                <a:tc>
                  <a:txBody>
                    <a:bodyPr/>
                    <a:lstStyle/>
                    <a:p>
                      <a:pPr algn="l" fontAlgn="b"/>
                      <a:r>
                        <a:rPr lang="en-GB" sz="1000" b="0" i="0" u="none" strike="noStrike">
                          <a:solidFill>
                            <a:srgbClr val="000000"/>
                          </a:solidFill>
                          <a:effectLst/>
                          <a:latin typeface="Calibri" panose="020F0502020204030204" pitchFamily="34" charset="0"/>
                        </a:rPr>
                        <a:t>Other goods and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395,000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033532"/>
                  </a:ext>
                </a:extLst>
              </a:tr>
              <a:tr h="161925">
                <a:tc>
                  <a:txBody>
                    <a:bodyPr/>
                    <a:lstStyle/>
                    <a:p>
                      <a:pPr algn="l" fontAlgn="b"/>
                      <a:r>
                        <a:rPr lang="en-GB" sz="1000" b="0" i="0" u="none" strike="noStrike">
                          <a:solidFill>
                            <a:srgbClr val="000000"/>
                          </a:solidFill>
                          <a:effectLst/>
                          <a:latin typeface="Calibri" panose="020F0502020204030204" pitchFamily="34" charset="0"/>
                        </a:rPr>
                        <a:t>Total Other Direct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Calibri" panose="020F0502020204030204" pitchFamily="34" charset="0"/>
                        </a:rPr>
                        <a:t>510,000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229570"/>
                  </a:ext>
                </a:extLst>
              </a:tr>
              <a:tr h="161925">
                <a:tc>
                  <a:txBody>
                    <a:bodyPr/>
                    <a:lstStyle/>
                    <a:p>
                      <a:pPr algn="l" fontAlgn="b"/>
                      <a:r>
                        <a:rPr lang="en-GB" sz="1000" b="0" i="0" u="none" strike="noStrike">
                          <a:solidFill>
                            <a:srgbClr val="000000"/>
                          </a:solidFill>
                          <a:effectLst/>
                          <a:latin typeface="Calibri" panose="020F0502020204030204" pitchFamily="34" charset="0"/>
                        </a:rPr>
                        <a:t>Total Direct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Calibri" panose="020F0502020204030204" pitchFamily="34" charset="0"/>
                        </a:rPr>
                        <a:t>1,437,999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250186"/>
                  </a:ext>
                </a:extLst>
              </a:tr>
              <a:tr h="161925">
                <a:tc>
                  <a:txBody>
                    <a:bodyPr/>
                    <a:lstStyle/>
                    <a:p>
                      <a:pPr algn="l" fontAlgn="b"/>
                      <a:r>
                        <a:rPr lang="en-GB" sz="1000" b="0" i="0" u="none" strike="noStrike">
                          <a:solidFill>
                            <a:srgbClr val="000000"/>
                          </a:solidFill>
                          <a:effectLst/>
                          <a:latin typeface="Calibri" panose="020F0502020204030204" pitchFamily="34" charset="0"/>
                        </a:rPr>
                        <a:t>Indirect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000" b="0" i="0" u="none" strike="noStrike">
                          <a:solidFill>
                            <a:srgbClr val="000000"/>
                          </a:solidFill>
                          <a:effectLst/>
                          <a:latin typeface="Calibri" panose="020F0502020204030204" pitchFamily="34" charset="0"/>
                        </a:rPr>
                        <a:t>359,500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914294"/>
                  </a:ext>
                </a:extLst>
              </a:tr>
              <a:tr h="161925">
                <a:tc>
                  <a:txBody>
                    <a:bodyPr/>
                    <a:lstStyle/>
                    <a:p>
                      <a:pPr algn="l" fontAlgn="ctr"/>
                      <a:r>
                        <a:rPr lang="en-GB" sz="1000" b="1" i="0" u="none" strike="noStrike">
                          <a:solidFill>
                            <a:srgbClr val="FFFFFF"/>
                          </a:solidFill>
                          <a:effectLst/>
                          <a:latin typeface="Calibri" panose="020F0502020204030204" pitchFamily="34" charset="0"/>
                        </a:rPr>
                        <a:t>Total Costs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ctr"/>
                      <a:r>
                        <a:rPr lang="en-GB" sz="1000" b="1" i="0" u="none" strike="noStrike" dirty="0">
                          <a:solidFill>
                            <a:srgbClr val="FFFFFF"/>
                          </a:solidFill>
                          <a:effectLst/>
                          <a:latin typeface="Calibri" panose="020F0502020204030204" pitchFamily="34" charset="0"/>
                        </a:rPr>
                        <a:t>1,797,499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24794553"/>
                  </a:ext>
                </a:extLst>
              </a:tr>
            </a:tbl>
          </a:graphicData>
        </a:graphic>
      </p:graphicFrame>
      <p:sp>
        <p:nvSpPr>
          <p:cNvPr id="16" name="TextBox 15">
            <a:extLst>
              <a:ext uri="{FF2B5EF4-FFF2-40B4-BE49-F238E27FC236}">
                <a16:creationId xmlns:a16="http://schemas.microsoft.com/office/drawing/2014/main" id="{89A713B9-6C7C-4730-8DCC-1DEF4A4C98F2}"/>
              </a:ext>
            </a:extLst>
          </p:cNvPr>
          <p:cNvSpPr txBox="1"/>
          <p:nvPr/>
        </p:nvSpPr>
        <p:spPr>
          <a:xfrm>
            <a:off x="484666" y="5092821"/>
            <a:ext cx="11195667" cy="369332"/>
          </a:xfrm>
          <a:prstGeom prst="rect">
            <a:avLst/>
          </a:prstGeom>
          <a:noFill/>
        </p:spPr>
        <p:txBody>
          <a:bodyPr wrap="square" rtlCol="0">
            <a:spAutoFit/>
          </a:bodyPr>
          <a:lstStyle/>
          <a:p>
            <a:r>
              <a:rPr lang="en-GB" b="1" dirty="0"/>
              <a:t>WP2 Budget</a:t>
            </a:r>
          </a:p>
        </p:txBody>
      </p:sp>
      <p:graphicFrame>
        <p:nvGraphicFramePr>
          <p:cNvPr id="17" name="Table 16">
            <a:extLst>
              <a:ext uri="{FF2B5EF4-FFF2-40B4-BE49-F238E27FC236}">
                <a16:creationId xmlns:a16="http://schemas.microsoft.com/office/drawing/2014/main" id="{82C53E81-B8E8-4353-8993-037B9122839B}"/>
              </a:ext>
            </a:extLst>
          </p:cNvPr>
          <p:cNvGraphicFramePr>
            <a:graphicFrameLocks noGrp="1"/>
          </p:cNvGraphicFramePr>
          <p:nvPr>
            <p:extLst>
              <p:ext uri="{D42A27DB-BD31-4B8C-83A1-F6EECF244321}">
                <p14:modId xmlns:p14="http://schemas.microsoft.com/office/powerpoint/2010/main" val="3077988706"/>
              </p:ext>
            </p:extLst>
          </p:nvPr>
        </p:nvGraphicFramePr>
        <p:xfrm>
          <a:off x="4685499" y="4930615"/>
          <a:ext cx="1397000" cy="971550"/>
        </p:xfrm>
        <a:graphic>
          <a:graphicData uri="http://schemas.openxmlformats.org/drawingml/2006/table">
            <a:tbl>
              <a:tblPr/>
              <a:tblGrid>
                <a:gridCol w="787400">
                  <a:extLst>
                    <a:ext uri="{9D8B030D-6E8A-4147-A177-3AD203B41FA5}">
                      <a16:colId xmlns:a16="http://schemas.microsoft.com/office/drawing/2014/main" val="3345575453"/>
                    </a:ext>
                  </a:extLst>
                </a:gridCol>
                <a:gridCol w="609600">
                  <a:extLst>
                    <a:ext uri="{9D8B030D-6E8A-4147-A177-3AD203B41FA5}">
                      <a16:colId xmlns:a16="http://schemas.microsoft.com/office/drawing/2014/main" val="336961671"/>
                    </a:ext>
                  </a:extLst>
                </a:gridCol>
              </a:tblGrid>
              <a:tr h="161925">
                <a:tc>
                  <a:txBody>
                    <a:bodyPr/>
                    <a:lstStyle/>
                    <a:p>
                      <a:pPr algn="l" fontAlgn="ctr"/>
                      <a:r>
                        <a:rPr lang="en-GB" sz="1000" b="1" i="0" u="none" strike="noStrike">
                          <a:solidFill>
                            <a:srgbClr val="FFFFFF"/>
                          </a:solidFill>
                          <a:effectLst/>
                          <a:latin typeface="Calibri" panose="020F0502020204030204" pitchFamily="34" charset="0"/>
                        </a:rPr>
                        <a:t>Participants</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ctr"/>
                      <a:r>
                        <a:rPr lang="en-GB" sz="1000" b="1" i="0" u="none" strike="noStrike">
                          <a:solidFill>
                            <a:srgbClr val="FFFFFF"/>
                          </a:solidFill>
                          <a:effectLst/>
                          <a:latin typeface="Calibri" panose="020F0502020204030204" pitchFamily="34" charset="0"/>
                        </a:rPr>
                        <a:t>WP2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408864009"/>
                  </a:ext>
                </a:extLst>
              </a:tr>
              <a:tr h="161925">
                <a:tc>
                  <a:txBody>
                    <a:bodyPr/>
                    <a:lstStyle/>
                    <a:p>
                      <a:pPr algn="l" fontAlgn="b"/>
                      <a:r>
                        <a:rPr lang="en-GB" sz="1000" b="0" i="0" u="none" strike="noStrike">
                          <a:solidFill>
                            <a:srgbClr val="000000"/>
                          </a:solidFill>
                          <a:effectLst/>
                          <a:latin typeface="Calibri" panose="020F0502020204030204" pitchFamily="34" charset="0"/>
                        </a:rPr>
                        <a:t>ELI-DC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1,038,125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835692"/>
                  </a:ext>
                </a:extLst>
              </a:tr>
              <a:tr h="161925">
                <a:tc>
                  <a:txBody>
                    <a:bodyPr/>
                    <a:lstStyle/>
                    <a:p>
                      <a:pPr algn="l" fontAlgn="b"/>
                      <a:r>
                        <a:rPr lang="en-GB" sz="1000" b="0" i="0" u="none" strike="noStrike">
                          <a:solidFill>
                            <a:srgbClr val="000000"/>
                          </a:solidFill>
                          <a:effectLst/>
                          <a:latin typeface="Calibri" panose="020F0502020204030204" pitchFamily="34" charset="0"/>
                        </a:rPr>
                        <a:t>ELI-ALPS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227,807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335874"/>
                  </a:ext>
                </a:extLst>
              </a:tr>
              <a:tr h="161925">
                <a:tc>
                  <a:txBody>
                    <a:bodyPr/>
                    <a:lstStyle/>
                    <a:p>
                      <a:pPr algn="l" fontAlgn="b"/>
                      <a:r>
                        <a:rPr lang="en-GB" sz="1000" b="0" i="0" u="none" strike="noStrike">
                          <a:solidFill>
                            <a:srgbClr val="000000"/>
                          </a:solidFill>
                          <a:effectLst/>
                          <a:latin typeface="Calibri" panose="020F0502020204030204" pitchFamily="34" charset="0"/>
                        </a:rPr>
                        <a:t>ELI Beamlines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134,942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825188"/>
                  </a:ext>
                </a:extLst>
              </a:tr>
              <a:tr h="161925">
                <a:tc>
                  <a:txBody>
                    <a:bodyPr/>
                    <a:lstStyle/>
                    <a:p>
                      <a:pPr algn="l" fontAlgn="b"/>
                      <a:r>
                        <a:rPr lang="en-GB" sz="1000" b="0" i="0" u="none" strike="noStrike">
                          <a:solidFill>
                            <a:srgbClr val="000000"/>
                          </a:solidFill>
                          <a:effectLst/>
                          <a:latin typeface="Calibri" panose="020F0502020204030204" pitchFamily="34" charset="0"/>
                        </a:rPr>
                        <a:t>ELI-NP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396,625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384044"/>
                  </a:ext>
                </a:extLst>
              </a:tr>
              <a:tr h="161925">
                <a:tc>
                  <a:txBody>
                    <a:bodyPr/>
                    <a:lstStyle/>
                    <a:p>
                      <a:pPr algn="l" fontAlgn="ctr"/>
                      <a:r>
                        <a:rPr lang="en-GB" sz="1000" b="1" i="0" u="none" strike="noStrike">
                          <a:solidFill>
                            <a:srgbClr val="FFFFFF"/>
                          </a:solidFill>
                          <a:effectLst/>
                          <a:latin typeface="Calibri" panose="020F0502020204030204" pitchFamily="34" charset="0"/>
                        </a:rPr>
                        <a:t>Total Costs</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ctr"/>
                      <a:r>
                        <a:rPr lang="en-GB" sz="1000" b="1" i="0" u="none" strike="noStrike" dirty="0">
                          <a:solidFill>
                            <a:srgbClr val="FFFFFF"/>
                          </a:solidFill>
                          <a:effectLst/>
                          <a:latin typeface="Calibri" panose="020F0502020204030204" pitchFamily="34" charset="0"/>
                        </a:rPr>
                        <a:t>1,797,499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207417539"/>
                  </a:ext>
                </a:extLst>
              </a:tr>
            </a:tbl>
          </a:graphicData>
        </a:graphic>
      </p:graphicFrame>
      <p:graphicFrame>
        <p:nvGraphicFramePr>
          <p:cNvPr id="18" name="Table 17">
            <a:extLst>
              <a:ext uri="{FF2B5EF4-FFF2-40B4-BE49-F238E27FC236}">
                <a16:creationId xmlns:a16="http://schemas.microsoft.com/office/drawing/2014/main" id="{9DAD64BD-36C9-4D85-AC1C-49487FF40A01}"/>
              </a:ext>
            </a:extLst>
          </p:cNvPr>
          <p:cNvGraphicFramePr>
            <a:graphicFrameLocks noGrp="1"/>
          </p:cNvGraphicFramePr>
          <p:nvPr>
            <p:extLst>
              <p:ext uri="{D42A27DB-BD31-4B8C-83A1-F6EECF244321}">
                <p14:modId xmlns:p14="http://schemas.microsoft.com/office/powerpoint/2010/main" val="2025804800"/>
              </p:ext>
            </p:extLst>
          </p:nvPr>
        </p:nvGraphicFramePr>
        <p:xfrm>
          <a:off x="6306581" y="4927337"/>
          <a:ext cx="1778000" cy="971550"/>
        </p:xfrm>
        <a:graphic>
          <a:graphicData uri="http://schemas.openxmlformats.org/drawingml/2006/table">
            <a:tbl>
              <a:tblPr/>
              <a:tblGrid>
                <a:gridCol w="1168400">
                  <a:extLst>
                    <a:ext uri="{9D8B030D-6E8A-4147-A177-3AD203B41FA5}">
                      <a16:colId xmlns:a16="http://schemas.microsoft.com/office/drawing/2014/main" val="908166323"/>
                    </a:ext>
                  </a:extLst>
                </a:gridCol>
                <a:gridCol w="609600">
                  <a:extLst>
                    <a:ext uri="{9D8B030D-6E8A-4147-A177-3AD203B41FA5}">
                      <a16:colId xmlns:a16="http://schemas.microsoft.com/office/drawing/2014/main" val="2887683122"/>
                    </a:ext>
                  </a:extLst>
                </a:gridCol>
              </a:tblGrid>
              <a:tr h="161925">
                <a:tc>
                  <a:txBody>
                    <a:bodyPr/>
                    <a:lstStyle/>
                    <a:p>
                      <a:pPr algn="l" fontAlgn="ctr"/>
                      <a:r>
                        <a:rPr lang="en-GB" sz="1000" b="1" i="0" u="none" strike="noStrike">
                          <a:solidFill>
                            <a:srgbClr val="FFFFFF"/>
                          </a:solidFill>
                          <a:effectLst/>
                          <a:latin typeface="Calibri" panose="020F0502020204030204" pitchFamily="34" charset="0"/>
                        </a:rPr>
                        <a:t>Participants</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ctr"/>
                      <a:r>
                        <a:rPr lang="en-GB" sz="1000" b="1" i="0" u="none" strike="noStrike">
                          <a:solidFill>
                            <a:srgbClr val="FFFFFF"/>
                          </a:solidFill>
                          <a:effectLst/>
                          <a:latin typeface="Calibri" panose="020F0502020204030204" pitchFamily="34" charset="0"/>
                        </a:rPr>
                        <a:t>WP2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567905054"/>
                  </a:ext>
                </a:extLst>
              </a:tr>
              <a:tr h="161925">
                <a:tc>
                  <a:txBody>
                    <a:bodyPr/>
                    <a:lstStyle/>
                    <a:p>
                      <a:pPr algn="l" fontAlgn="b"/>
                      <a:r>
                        <a:rPr lang="en-GB" sz="1000" b="0" i="0" u="none" strike="noStrike">
                          <a:solidFill>
                            <a:srgbClr val="000000"/>
                          </a:solidFill>
                          <a:effectLst/>
                          <a:latin typeface="Calibri" panose="020F0502020204030204" pitchFamily="34" charset="0"/>
                        </a:rPr>
                        <a:t>ELI-DC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96319"/>
                  </a:ext>
                </a:extLst>
              </a:tr>
              <a:tr h="161925">
                <a:tc>
                  <a:txBody>
                    <a:bodyPr/>
                    <a:lstStyle/>
                    <a:p>
                      <a:pPr algn="l" fontAlgn="b"/>
                      <a:r>
                        <a:rPr lang="en-GB" sz="1000" b="0" i="0" u="none" strike="noStrike">
                          <a:solidFill>
                            <a:srgbClr val="000000"/>
                          </a:solidFill>
                          <a:effectLst/>
                          <a:latin typeface="Calibri" panose="020F0502020204030204" pitchFamily="34" charset="0"/>
                        </a:rPr>
                        <a:t>ELI-ALPS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13799"/>
                  </a:ext>
                </a:extLst>
              </a:tr>
              <a:tr h="161925">
                <a:tc>
                  <a:txBody>
                    <a:bodyPr/>
                    <a:lstStyle/>
                    <a:p>
                      <a:pPr algn="l" fontAlgn="b"/>
                      <a:r>
                        <a:rPr lang="en-GB" sz="1000" b="0" i="0" u="none" strike="noStrike" dirty="0">
                          <a:solidFill>
                            <a:srgbClr val="000000"/>
                          </a:solidFill>
                          <a:effectLst/>
                          <a:latin typeface="Calibri" panose="020F0502020204030204" pitchFamily="34" charset="0"/>
                        </a:rPr>
                        <a:t>ELI Beamlines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193332"/>
                  </a:ext>
                </a:extLst>
              </a:tr>
              <a:tr h="161925">
                <a:tc>
                  <a:txBody>
                    <a:bodyPr/>
                    <a:lstStyle/>
                    <a:p>
                      <a:pPr algn="l" fontAlgn="b"/>
                      <a:r>
                        <a:rPr lang="en-GB" sz="1000" b="0" i="0" u="none" strike="noStrike">
                          <a:solidFill>
                            <a:srgbClr val="000000"/>
                          </a:solidFill>
                          <a:effectLst/>
                          <a:latin typeface="Calibri" panose="020F0502020204030204" pitchFamily="34" charset="0"/>
                        </a:rPr>
                        <a:t>ELI-NP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Calibri" panose="020F0502020204030204" pitchFamily="34" charset="0"/>
                        </a:rPr>
                        <a:t>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821089"/>
                  </a:ext>
                </a:extLst>
              </a:tr>
              <a:tr h="161925">
                <a:tc>
                  <a:txBody>
                    <a:bodyPr/>
                    <a:lstStyle/>
                    <a:p>
                      <a:pPr algn="l" fontAlgn="ctr"/>
                      <a:r>
                        <a:rPr lang="en-GB" sz="1000" b="1" i="0" u="none" strike="noStrike">
                          <a:solidFill>
                            <a:srgbClr val="FFFFFF"/>
                          </a:solidFill>
                          <a:effectLst/>
                          <a:latin typeface="Calibri" panose="020F0502020204030204" pitchFamily="34" charset="0"/>
                        </a:rPr>
                        <a:t>Total person months</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r" fontAlgn="ctr"/>
                      <a:r>
                        <a:rPr lang="en-GB" sz="1000" b="1" i="0" u="none" strike="noStrike" dirty="0">
                          <a:solidFill>
                            <a:srgbClr val="FFFFFF"/>
                          </a:solidFill>
                          <a:effectLst/>
                          <a:latin typeface="Calibri" panose="020F0502020204030204" pitchFamily="34" charset="0"/>
                        </a:rPr>
                        <a:t>179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256621755"/>
                  </a:ext>
                </a:extLst>
              </a:tr>
            </a:tbl>
          </a:graphicData>
        </a:graphic>
      </p:graphicFrame>
      <p:sp>
        <p:nvSpPr>
          <p:cNvPr id="19" name="Title 1">
            <a:extLst>
              <a:ext uri="{FF2B5EF4-FFF2-40B4-BE49-F238E27FC236}">
                <a16:creationId xmlns:a16="http://schemas.microsoft.com/office/drawing/2014/main" id="{F664FF79-EBC8-4F77-97A2-6A78A2054DF2}"/>
              </a:ext>
            </a:extLst>
          </p:cNvPr>
          <p:cNvSpPr>
            <a:spLocks noGrp="1"/>
          </p:cNvSpPr>
          <p:nvPr>
            <p:ph type="title"/>
          </p:nvPr>
        </p:nvSpPr>
        <p:spPr>
          <a:xfrm>
            <a:off x="2442117" y="-219846"/>
            <a:ext cx="9153998" cy="1325563"/>
          </a:xfrm>
        </p:spPr>
        <p:txBody>
          <a:bodyPr>
            <a:normAutofit/>
          </a:bodyPr>
          <a:lstStyle/>
          <a:p>
            <a:pPr algn="r"/>
            <a:r>
              <a:rPr lang="en-GB" sz="2800" b="1" dirty="0">
                <a:solidFill>
                  <a:schemeClr val="accent2"/>
                </a:solidFill>
                <a:latin typeface="Calibri" panose="020F0502020204030204" pitchFamily="34" charset="0"/>
                <a:cs typeface="Calibri" panose="020F0502020204030204" pitchFamily="34" charset="0"/>
              </a:rPr>
              <a:t>WP2: Joint Development of ELI as an Integrated Organisation</a:t>
            </a:r>
          </a:p>
        </p:txBody>
      </p:sp>
    </p:spTree>
    <p:extLst>
      <p:ext uri="{BB962C8B-B14F-4D97-AF65-F5344CB8AC3E}">
        <p14:creationId xmlns:p14="http://schemas.microsoft.com/office/powerpoint/2010/main" val="458182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p:nvPr>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1600" b="1" dirty="0">
              <a:latin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4812145" y="-128902"/>
            <a:ext cx="6783970" cy="1325563"/>
          </a:xfrm>
        </p:spPr>
        <p:txBody>
          <a:bodyPr>
            <a:normAutofit/>
          </a:bodyPr>
          <a:lstStyle/>
          <a:p>
            <a:pPr algn="r"/>
            <a:r>
              <a:rPr lang="en-GB" sz="2800" b="1" dirty="0">
                <a:solidFill>
                  <a:schemeClr val="accent2"/>
                </a:solidFill>
                <a:latin typeface="Calibri" panose="020F0502020204030204" pitchFamily="34" charset="0"/>
                <a:cs typeface="Calibri" panose="020F0502020204030204" pitchFamily="34" charset="0"/>
              </a:rPr>
              <a:t>WP2 - Joint development of ELI as an integrated Organisation</a:t>
            </a:r>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113"/>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sp>
        <p:nvSpPr>
          <p:cNvPr id="11" name="Footer Placeholder 5">
            <a:extLst>
              <a:ext uri="{FF2B5EF4-FFF2-40B4-BE49-F238E27FC236}">
                <a16:creationId xmlns:a16="http://schemas.microsoft.com/office/drawing/2014/main" id="{850E497A-87D0-1A42-87A6-14ECC9B4F3A9}"/>
              </a:ext>
            </a:extLst>
          </p:cNvPr>
          <p:cNvSpPr>
            <a:spLocks noGrp="1"/>
          </p:cNvSpPr>
          <p:nvPr/>
        </p:nvSpPr>
        <p:spPr bwMode="gray">
          <a:xfrm>
            <a:off x="7212331" y="6238691"/>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tx1"/>
                </a:solidFill>
              </a:rPr>
              <a:t>IMPULSE has received funding from the European Union's Horizon 2020 Research and Innovation Programme under grant agreement No 871161</a:t>
            </a:r>
          </a:p>
        </p:txBody>
      </p:sp>
      <p:pic>
        <p:nvPicPr>
          <p:cNvPr id="12" name="Picture 11">
            <a:extLst>
              <a:ext uri="{FF2B5EF4-FFF2-40B4-BE49-F238E27FC236}">
                <a16:creationId xmlns:a16="http://schemas.microsoft.com/office/drawing/2014/main" id="{D3C8CE7E-883C-4640-B9CF-2E4014AC9EE3}"/>
              </a:ext>
            </a:extLst>
          </p:cNvPr>
          <p:cNvPicPr>
            <a:picLocks noChangeAspect="1"/>
          </p:cNvPicPr>
          <p:nvPr/>
        </p:nvPicPr>
        <p:blipFill>
          <a:blip r:embed="rId114">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sp>
        <p:nvSpPr>
          <p:cNvPr id="8" name="TextBox 7">
            <a:extLst>
              <a:ext uri="{FF2B5EF4-FFF2-40B4-BE49-F238E27FC236}">
                <a16:creationId xmlns:a16="http://schemas.microsoft.com/office/drawing/2014/main" id="{A7CB9E33-9D21-486A-86D9-1EC47A37060D}"/>
              </a:ext>
            </a:extLst>
          </p:cNvPr>
          <p:cNvSpPr txBox="1"/>
          <p:nvPr/>
        </p:nvSpPr>
        <p:spPr>
          <a:xfrm>
            <a:off x="1233576" y="876476"/>
            <a:ext cx="10322835" cy="369332"/>
          </a:xfrm>
          <a:prstGeom prst="rect">
            <a:avLst/>
          </a:prstGeom>
          <a:noFill/>
        </p:spPr>
        <p:txBody>
          <a:bodyPr wrap="square" rtlCol="0">
            <a:spAutoFit/>
          </a:bodyPr>
          <a:lstStyle/>
          <a:p>
            <a:r>
              <a:rPr lang="en-GB" b="1" dirty="0"/>
              <a:t>	</a:t>
            </a:r>
            <a:endParaRPr lang="en-GB" dirty="0"/>
          </a:p>
        </p:txBody>
      </p:sp>
      <p:sp>
        <p:nvSpPr>
          <p:cNvPr id="13" name="Holder 3"/>
          <p:cNvSpPr>
            <a:spLocks noGrp="1"/>
          </p:cNvSpPr>
          <p:nvPr>
            <p:custDataLst>
              <p:tags r:id="rId2"/>
            </p:custDataLst>
          </p:nvPr>
        </p:nvSpPr>
        <p:spPr bwMode="auto">
          <a:xfrm>
            <a:off x="3948113" y="1508125"/>
            <a:ext cx="363538" cy="292100"/>
          </a:xfrm>
          <a:prstGeom prst="rect">
            <a:avLst/>
          </a:prstGeom>
          <a:solidFill>
            <a:srgbClr val="DFE5EF"/>
          </a:solidFill>
          <a:ln w="9525" algn="ctr">
            <a:solidFill>
              <a:schemeClr val="tx1"/>
            </a:solidFill>
          </a:ln>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endParaRPr lang="en-GB" sz="1600" b="1" dirty="0">
              <a:sym typeface="+mn-lt"/>
            </a:endParaRPr>
          </a:p>
        </p:txBody>
      </p:sp>
      <p:sp>
        <p:nvSpPr>
          <p:cNvPr id="14" name="Holder 3"/>
          <p:cNvSpPr>
            <a:spLocks noGrp="1"/>
          </p:cNvSpPr>
          <p:nvPr>
            <p:custDataLst>
              <p:tags r:id="rId3"/>
            </p:custDataLst>
          </p:nvPr>
        </p:nvSpPr>
        <p:spPr bwMode="auto">
          <a:xfrm>
            <a:off x="4311650" y="1508125"/>
            <a:ext cx="2178050" cy="292100"/>
          </a:xfrm>
          <a:prstGeom prst="rect">
            <a:avLst/>
          </a:prstGeom>
          <a:solidFill>
            <a:srgbClr val="DFE5EF"/>
          </a:solidFill>
          <a:ln w="9525" algn="ctr">
            <a:solidFill>
              <a:schemeClr val="tx1"/>
            </a:solidFill>
          </a:ln>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A0390F9C-A83C-40A5-B9D0-3C66F9B3FB88}" type="datetime'''''''2''''0''''21'''''''''''''''''''''''''">
              <a:rPr lang="en-GB" altLang="en-US" sz="1600" b="1" smtClean="0">
                <a:sym typeface="+mn-lt"/>
              </a:rPr>
              <a:pPr algn="ctr">
                <a:spcBef>
                  <a:spcPct val="0"/>
                </a:spcBef>
                <a:spcAft>
                  <a:spcPct val="0"/>
                </a:spcAft>
              </a:pPr>
              <a:t>2021</a:t>
            </a:fld>
            <a:endParaRPr lang="en-GB" sz="1600" b="1" dirty="0">
              <a:sym typeface="+mn-lt"/>
            </a:endParaRPr>
          </a:p>
        </p:txBody>
      </p:sp>
      <p:sp>
        <p:nvSpPr>
          <p:cNvPr id="15" name="Holder 3"/>
          <p:cNvSpPr>
            <a:spLocks noGrp="1"/>
          </p:cNvSpPr>
          <p:nvPr>
            <p:custDataLst>
              <p:tags r:id="rId4"/>
            </p:custDataLst>
          </p:nvPr>
        </p:nvSpPr>
        <p:spPr bwMode="auto">
          <a:xfrm>
            <a:off x="6489701" y="1508125"/>
            <a:ext cx="2176463" cy="292100"/>
          </a:xfrm>
          <a:prstGeom prst="rect">
            <a:avLst/>
          </a:prstGeom>
          <a:solidFill>
            <a:srgbClr val="DFE5EF"/>
          </a:solidFill>
          <a:ln w="9525" algn="ctr">
            <a:solidFill>
              <a:schemeClr val="tx1"/>
            </a:solidFill>
          </a:ln>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9271C109-4B69-4AFD-8509-0E0A142DFF4D}" type="datetime'20''''''''2''''''''''''''2'''">
              <a:rPr lang="en-GB" altLang="en-US" sz="1600" b="1" smtClean="0">
                <a:sym typeface="+mn-lt"/>
              </a:rPr>
              <a:pPr algn="ctr">
                <a:spcBef>
                  <a:spcPct val="0"/>
                </a:spcBef>
                <a:spcAft>
                  <a:spcPct val="0"/>
                </a:spcAft>
              </a:pPr>
              <a:t>2022</a:t>
            </a:fld>
            <a:endParaRPr lang="en-GB" sz="1600" b="1" dirty="0">
              <a:sym typeface="+mn-lt"/>
            </a:endParaRPr>
          </a:p>
        </p:txBody>
      </p:sp>
      <p:sp>
        <p:nvSpPr>
          <p:cNvPr id="16" name="Holder 3"/>
          <p:cNvSpPr>
            <a:spLocks noGrp="1"/>
          </p:cNvSpPr>
          <p:nvPr>
            <p:custDataLst>
              <p:tags r:id="rId5"/>
            </p:custDataLst>
          </p:nvPr>
        </p:nvSpPr>
        <p:spPr bwMode="auto">
          <a:xfrm>
            <a:off x="8666163" y="1508125"/>
            <a:ext cx="2176463" cy="292100"/>
          </a:xfrm>
          <a:prstGeom prst="rect">
            <a:avLst/>
          </a:prstGeom>
          <a:solidFill>
            <a:srgbClr val="DFE5EF"/>
          </a:solidFill>
          <a:ln w="9525" algn="ctr">
            <a:solidFill>
              <a:schemeClr val="tx1"/>
            </a:solidFill>
          </a:ln>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6F0308C8-6FD9-48EC-9C96-F21D8C50681C}" type="datetime'''''2''''''''''''''''''''''''''''''''''''0''''''2''3'''''">
              <a:rPr lang="en-GB" altLang="en-US" sz="1600" b="1" smtClean="0">
                <a:sym typeface="+mn-lt"/>
              </a:rPr>
              <a:pPr algn="ctr">
                <a:spcBef>
                  <a:spcPct val="0"/>
                </a:spcBef>
                <a:spcAft>
                  <a:spcPct val="0"/>
                </a:spcAft>
              </a:pPr>
              <a:t>2023</a:t>
            </a:fld>
            <a:endParaRPr lang="en-GB" sz="1600" b="1" dirty="0">
              <a:sym typeface="+mn-lt"/>
            </a:endParaRPr>
          </a:p>
        </p:txBody>
      </p:sp>
      <p:sp>
        <p:nvSpPr>
          <p:cNvPr id="17" name="Holder 3"/>
          <p:cNvSpPr>
            <a:spLocks noGrp="1"/>
          </p:cNvSpPr>
          <p:nvPr>
            <p:custDataLst>
              <p:tags r:id="rId6"/>
            </p:custDataLst>
          </p:nvPr>
        </p:nvSpPr>
        <p:spPr bwMode="auto">
          <a:xfrm>
            <a:off x="10842625" y="1508125"/>
            <a:ext cx="1085850" cy="292100"/>
          </a:xfrm>
          <a:prstGeom prst="rect">
            <a:avLst/>
          </a:prstGeom>
          <a:solidFill>
            <a:srgbClr val="DFE5EF"/>
          </a:solidFill>
          <a:ln w="9525" algn="ctr">
            <a:solidFill>
              <a:schemeClr val="tx1"/>
            </a:solidFill>
          </a:ln>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D3C113A8-D808-4683-BBF9-92EDE20147C4}" type="datetime'''''''2''0''''''''2''4'''''''''''''''''''''''''">
              <a:rPr lang="en-GB" altLang="en-US" sz="1600" b="1" smtClean="0">
                <a:sym typeface="+mn-lt"/>
              </a:rPr>
              <a:pPr algn="ctr">
                <a:spcBef>
                  <a:spcPct val="0"/>
                </a:spcBef>
                <a:spcAft>
                  <a:spcPct val="0"/>
                </a:spcAft>
              </a:pPr>
              <a:t>2024</a:t>
            </a:fld>
            <a:endParaRPr lang="en-GB" sz="1600" b="1" dirty="0">
              <a:sym typeface="+mn-lt"/>
            </a:endParaRPr>
          </a:p>
        </p:txBody>
      </p:sp>
      <p:sp>
        <p:nvSpPr>
          <p:cNvPr id="18" name="Holder 3"/>
          <p:cNvSpPr>
            <a:spLocks noGrp="1"/>
          </p:cNvSpPr>
          <p:nvPr>
            <p:custDataLst>
              <p:tags r:id="rId7"/>
            </p:custDataLst>
          </p:nvPr>
        </p:nvSpPr>
        <p:spPr bwMode="auto">
          <a:xfrm>
            <a:off x="3948113" y="1800225"/>
            <a:ext cx="17938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C41605C0-E2CC-4FFD-A77A-28163C548161}" type="datetime'''1''''1'''''''''''''''''''''''''''''''">
              <a:rPr lang="en-GB" altLang="en-US" sz="700" b="1" smtClean="0"/>
              <a:pPr algn="ctr">
                <a:spcBef>
                  <a:spcPct val="0"/>
                </a:spcBef>
                <a:spcAft>
                  <a:spcPct val="0"/>
                </a:spcAft>
              </a:pPr>
              <a:t>11</a:t>
            </a:fld>
            <a:endParaRPr lang="en-GB" sz="700" b="1" dirty="0">
              <a:sym typeface="+mn-lt"/>
            </a:endParaRPr>
          </a:p>
        </p:txBody>
      </p:sp>
      <p:sp>
        <p:nvSpPr>
          <p:cNvPr id="19" name="Holder 3"/>
          <p:cNvSpPr>
            <a:spLocks noGrp="1"/>
          </p:cNvSpPr>
          <p:nvPr>
            <p:custDataLst>
              <p:tags r:id="rId8"/>
            </p:custDataLst>
          </p:nvPr>
        </p:nvSpPr>
        <p:spPr bwMode="auto">
          <a:xfrm>
            <a:off x="4127500"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F1F65818-2CC0-4814-A928-4C27E5677003}" type="datetime'''''''''''''''''''''''''''''''''''''''''1''2'''''''''''''">
              <a:rPr lang="en-GB" altLang="en-US" sz="700" b="1" smtClean="0"/>
              <a:pPr algn="ctr">
                <a:spcBef>
                  <a:spcPct val="0"/>
                </a:spcBef>
                <a:spcAft>
                  <a:spcPct val="0"/>
                </a:spcAft>
              </a:pPr>
              <a:t>12</a:t>
            </a:fld>
            <a:endParaRPr lang="en-GB" sz="700" b="1" dirty="0">
              <a:sym typeface="+mn-lt"/>
            </a:endParaRPr>
          </a:p>
        </p:txBody>
      </p:sp>
      <p:sp>
        <p:nvSpPr>
          <p:cNvPr id="20" name="Holder 3"/>
          <p:cNvSpPr>
            <a:spLocks noGrp="1"/>
          </p:cNvSpPr>
          <p:nvPr>
            <p:custDataLst>
              <p:tags r:id="rId9"/>
            </p:custDataLst>
          </p:nvPr>
        </p:nvSpPr>
        <p:spPr bwMode="auto">
          <a:xfrm>
            <a:off x="4311650" y="1800225"/>
            <a:ext cx="18573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969F143B-66A3-4029-A53D-DED97241A189}" type="datetime'''''''''''''''''''1'''''''''''''''''''''''''''''''''''">
              <a:rPr lang="en-GB" altLang="en-US" sz="700" b="1" smtClean="0"/>
              <a:pPr algn="ctr">
                <a:spcBef>
                  <a:spcPct val="0"/>
                </a:spcBef>
                <a:spcAft>
                  <a:spcPct val="0"/>
                </a:spcAft>
              </a:pPr>
              <a:t>1</a:t>
            </a:fld>
            <a:endParaRPr lang="en-GB" sz="700" b="1" dirty="0">
              <a:sym typeface="+mn-lt"/>
            </a:endParaRPr>
          </a:p>
        </p:txBody>
      </p:sp>
      <p:sp>
        <p:nvSpPr>
          <p:cNvPr id="21" name="Holder 3"/>
          <p:cNvSpPr>
            <a:spLocks noGrp="1"/>
          </p:cNvSpPr>
          <p:nvPr>
            <p:custDataLst>
              <p:tags r:id="rId10"/>
            </p:custDataLst>
          </p:nvPr>
        </p:nvSpPr>
        <p:spPr bwMode="auto">
          <a:xfrm>
            <a:off x="4497388" y="1800225"/>
            <a:ext cx="16668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2FD622C0-B494-40D3-BB97-477A6291FFD4}" type="datetime'''''''''''''''''''''''''2'''''''''''''''">
              <a:rPr lang="en-GB" altLang="en-US" sz="700" b="1" smtClean="0"/>
              <a:pPr algn="ctr">
                <a:spcBef>
                  <a:spcPct val="0"/>
                </a:spcBef>
                <a:spcAft>
                  <a:spcPct val="0"/>
                </a:spcAft>
              </a:pPr>
              <a:t>2</a:t>
            </a:fld>
            <a:endParaRPr lang="en-GB" sz="700" b="1" dirty="0">
              <a:sym typeface="+mn-lt"/>
            </a:endParaRPr>
          </a:p>
        </p:txBody>
      </p:sp>
      <p:sp>
        <p:nvSpPr>
          <p:cNvPr id="22" name="Holder 3"/>
          <p:cNvSpPr>
            <a:spLocks noGrp="1"/>
          </p:cNvSpPr>
          <p:nvPr>
            <p:custDataLst>
              <p:tags r:id="rId11"/>
            </p:custDataLst>
          </p:nvPr>
        </p:nvSpPr>
        <p:spPr bwMode="auto">
          <a:xfrm>
            <a:off x="4664075"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FDBAF3F8-D4D1-4DB1-8608-752B082D2AE5}" type="datetime'''''''''''''''''''''''''''''''''''''''''''''''''''3'''''">
              <a:rPr lang="en-GB" altLang="en-US" sz="700" b="1" smtClean="0"/>
              <a:pPr algn="ctr">
                <a:spcBef>
                  <a:spcPct val="0"/>
                </a:spcBef>
                <a:spcAft>
                  <a:spcPct val="0"/>
                </a:spcAft>
              </a:pPr>
              <a:t>3</a:t>
            </a:fld>
            <a:endParaRPr lang="en-GB" sz="700" b="1" dirty="0">
              <a:sym typeface="+mn-lt"/>
            </a:endParaRPr>
          </a:p>
        </p:txBody>
      </p:sp>
      <p:sp>
        <p:nvSpPr>
          <p:cNvPr id="23" name="Holder 3"/>
          <p:cNvSpPr>
            <a:spLocks noGrp="1"/>
          </p:cNvSpPr>
          <p:nvPr>
            <p:custDataLst>
              <p:tags r:id="rId12"/>
            </p:custDataLst>
          </p:nvPr>
        </p:nvSpPr>
        <p:spPr bwMode="auto">
          <a:xfrm>
            <a:off x="4848225" y="1800225"/>
            <a:ext cx="17938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CCA2DD28-6B63-4696-842A-C1CE1F672002}" type="datetime'''''''''''''''4'''''''''''''''''''''''''''''''''''''''''''''''">
              <a:rPr lang="en-GB" altLang="en-US" sz="700" b="1" smtClean="0"/>
              <a:pPr algn="ctr">
                <a:spcBef>
                  <a:spcPct val="0"/>
                </a:spcBef>
                <a:spcAft>
                  <a:spcPct val="0"/>
                </a:spcAft>
              </a:pPr>
              <a:t>4</a:t>
            </a:fld>
            <a:endParaRPr lang="en-GB" sz="700" b="1" dirty="0">
              <a:sym typeface="+mn-lt"/>
            </a:endParaRPr>
          </a:p>
        </p:txBody>
      </p:sp>
      <p:sp>
        <p:nvSpPr>
          <p:cNvPr id="24" name="Holder 3"/>
          <p:cNvSpPr>
            <a:spLocks noGrp="1"/>
          </p:cNvSpPr>
          <p:nvPr>
            <p:custDataLst>
              <p:tags r:id="rId13"/>
            </p:custDataLst>
          </p:nvPr>
        </p:nvSpPr>
        <p:spPr bwMode="auto">
          <a:xfrm>
            <a:off x="5027613" y="1800225"/>
            <a:ext cx="18573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D4CF1B3F-77B8-4A03-A218-2909578C7078}" type="datetime'''''''5'''''''''''''''''''''''''''''''''''''''''''">
              <a:rPr lang="en-GB" altLang="en-US" sz="700" b="1" smtClean="0"/>
              <a:pPr algn="ctr">
                <a:spcBef>
                  <a:spcPct val="0"/>
                </a:spcBef>
                <a:spcAft>
                  <a:spcPct val="0"/>
                </a:spcAft>
              </a:pPr>
              <a:t>5</a:t>
            </a:fld>
            <a:endParaRPr lang="en-GB" sz="700" b="1" dirty="0">
              <a:sym typeface="+mn-lt"/>
            </a:endParaRPr>
          </a:p>
        </p:txBody>
      </p:sp>
      <p:sp>
        <p:nvSpPr>
          <p:cNvPr id="25" name="Holder 3"/>
          <p:cNvSpPr>
            <a:spLocks noGrp="1"/>
          </p:cNvSpPr>
          <p:nvPr>
            <p:custDataLst>
              <p:tags r:id="rId14"/>
            </p:custDataLst>
          </p:nvPr>
        </p:nvSpPr>
        <p:spPr bwMode="auto">
          <a:xfrm>
            <a:off x="5213350" y="1800225"/>
            <a:ext cx="17780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D6C36DBE-D0CE-439A-B913-09EDA65BFD6F}" type="datetime'''''''''''''''''''6'''''''''''''''''''''''''''''''''''''">
              <a:rPr lang="en-GB" altLang="en-US" sz="700" b="1" smtClean="0"/>
              <a:pPr algn="ctr">
                <a:spcBef>
                  <a:spcPct val="0"/>
                </a:spcBef>
                <a:spcAft>
                  <a:spcPct val="0"/>
                </a:spcAft>
              </a:pPr>
              <a:t>6</a:t>
            </a:fld>
            <a:endParaRPr lang="en-GB" sz="700" b="1" dirty="0">
              <a:sym typeface="+mn-lt"/>
            </a:endParaRPr>
          </a:p>
        </p:txBody>
      </p:sp>
      <p:sp>
        <p:nvSpPr>
          <p:cNvPr id="26" name="Holder 3"/>
          <p:cNvSpPr>
            <a:spLocks noGrp="1"/>
          </p:cNvSpPr>
          <p:nvPr>
            <p:custDataLst>
              <p:tags r:id="rId15"/>
            </p:custDataLst>
          </p:nvPr>
        </p:nvSpPr>
        <p:spPr bwMode="auto">
          <a:xfrm>
            <a:off x="5391150" y="1800225"/>
            <a:ext cx="18573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304D4F01-1567-41C0-98BC-773A9FD6F40A}" type="datetime'''''''''''''''''''7'''''''''''''''''">
              <a:rPr lang="en-GB" altLang="en-US" sz="700" b="1" smtClean="0"/>
              <a:pPr algn="ctr">
                <a:spcBef>
                  <a:spcPct val="0"/>
                </a:spcBef>
                <a:spcAft>
                  <a:spcPct val="0"/>
                </a:spcAft>
              </a:pPr>
              <a:t>7</a:t>
            </a:fld>
            <a:endParaRPr lang="en-GB" sz="700" b="1" dirty="0">
              <a:sym typeface="+mn-lt"/>
            </a:endParaRPr>
          </a:p>
        </p:txBody>
      </p:sp>
      <p:sp>
        <p:nvSpPr>
          <p:cNvPr id="27" name="Holder 3"/>
          <p:cNvSpPr>
            <a:spLocks noGrp="1"/>
          </p:cNvSpPr>
          <p:nvPr>
            <p:custDataLst>
              <p:tags r:id="rId16"/>
            </p:custDataLst>
          </p:nvPr>
        </p:nvSpPr>
        <p:spPr bwMode="auto">
          <a:xfrm>
            <a:off x="5576888"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EF7BBD97-8224-41ED-B91A-22BBBF05754A}" type="datetime'''''''''''''''''''''''''''''''8'''''''''''''''">
              <a:rPr lang="en-GB" altLang="en-US" sz="700" b="1" smtClean="0"/>
              <a:pPr algn="ctr">
                <a:spcBef>
                  <a:spcPct val="0"/>
                </a:spcBef>
                <a:spcAft>
                  <a:spcPct val="0"/>
                </a:spcAft>
              </a:pPr>
              <a:t>8</a:t>
            </a:fld>
            <a:endParaRPr lang="en-GB" sz="700" b="1" dirty="0">
              <a:sym typeface="+mn-lt"/>
            </a:endParaRPr>
          </a:p>
        </p:txBody>
      </p:sp>
      <p:sp>
        <p:nvSpPr>
          <p:cNvPr id="28" name="Holder 3"/>
          <p:cNvSpPr>
            <a:spLocks noGrp="1"/>
          </p:cNvSpPr>
          <p:nvPr>
            <p:custDataLst>
              <p:tags r:id="rId17"/>
            </p:custDataLst>
          </p:nvPr>
        </p:nvSpPr>
        <p:spPr bwMode="auto">
          <a:xfrm>
            <a:off x="5761038" y="1800225"/>
            <a:ext cx="17938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C5F29D94-AF9B-4A89-9157-D98D7A09F3BD}" type="datetime'''''''''''''''''''''''9'''''''">
              <a:rPr lang="en-GB" altLang="en-US" sz="700" b="1" smtClean="0"/>
              <a:pPr algn="ctr">
                <a:spcBef>
                  <a:spcPct val="0"/>
                </a:spcBef>
                <a:spcAft>
                  <a:spcPct val="0"/>
                </a:spcAft>
              </a:pPr>
              <a:t>9</a:t>
            </a:fld>
            <a:endParaRPr lang="en-GB" sz="700" b="1" dirty="0">
              <a:sym typeface="+mn-lt"/>
            </a:endParaRPr>
          </a:p>
        </p:txBody>
      </p:sp>
      <p:sp>
        <p:nvSpPr>
          <p:cNvPr id="29" name="Holder 3"/>
          <p:cNvSpPr>
            <a:spLocks noGrp="1"/>
          </p:cNvSpPr>
          <p:nvPr>
            <p:custDataLst>
              <p:tags r:id="rId18"/>
            </p:custDataLst>
          </p:nvPr>
        </p:nvSpPr>
        <p:spPr bwMode="auto">
          <a:xfrm>
            <a:off x="5940425"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F27D68C6-B258-4608-946A-9FF01C415AED}" type="datetime'''''''1''''''''''''''''''''''''''0'''''''''''''''''''''''">
              <a:rPr lang="en-GB" altLang="en-US" sz="700" b="1" smtClean="0"/>
              <a:pPr algn="ctr">
                <a:spcBef>
                  <a:spcPct val="0"/>
                </a:spcBef>
                <a:spcAft>
                  <a:spcPct val="0"/>
                </a:spcAft>
              </a:pPr>
              <a:t>10</a:t>
            </a:fld>
            <a:endParaRPr lang="en-GB" sz="700" b="1" dirty="0">
              <a:sym typeface="+mn-lt"/>
            </a:endParaRPr>
          </a:p>
        </p:txBody>
      </p:sp>
      <p:sp>
        <p:nvSpPr>
          <p:cNvPr id="30" name="Holder 3"/>
          <p:cNvSpPr>
            <a:spLocks noGrp="1"/>
          </p:cNvSpPr>
          <p:nvPr>
            <p:custDataLst>
              <p:tags r:id="rId19"/>
            </p:custDataLst>
          </p:nvPr>
        </p:nvSpPr>
        <p:spPr bwMode="auto">
          <a:xfrm>
            <a:off x="6124575" y="1800225"/>
            <a:ext cx="17938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ABFF8D60-BC30-4DD3-A42A-1C561F4CCC5C}" type="datetime'''''''''''''1''''''''1'''">
              <a:rPr lang="en-GB" altLang="en-US" sz="700" b="1" smtClean="0"/>
              <a:pPr algn="ctr">
                <a:spcBef>
                  <a:spcPct val="0"/>
                </a:spcBef>
                <a:spcAft>
                  <a:spcPct val="0"/>
                </a:spcAft>
              </a:pPr>
              <a:t>11</a:t>
            </a:fld>
            <a:endParaRPr lang="en-GB" sz="700" b="1" dirty="0">
              <a:sym typeface="+mn-lt"/>
            </a:endParaRPr>
          </a:p>
        </p:txBody>
      </p:sp>
      <p:sp>
        <p:nvSpPr>
          <p:cNvPr id="31" name="Holder 3"/>
          <p:cNvSpPr>
            <a:spLocks noGrp="1"/>
          </p:cNvSpPr>
          <p:nvPr>
            <p:custDataLst>
              <p:tags r:id="rId20"/>
            </p:custDataLst>
          </p:nvPr>
        </p:nvSpPr>
        <p:spPr bwMode="auto">
          <a:xfrm>
            <a:off x="6303963" y="1800225"/>
            <a:ext cx="18573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37420806-38C8-47B1-81E2-8672AFD77F7F}" type="datetime'''''''''''''''''''''''''''''''12'''''''''''''''''''''''''">
              <a:rPr lang="en-GB" altLang="en-US" sz="700" b="1" smtClean="0"/>
              <a:pPr algn="ctr">
                <a:spcBef>
                  <a:spcPct val="0"/>
                </a:spcBef>
                <a:spcAft>
                  <a:spcPct val="0"/>
                </a:spcAft>
              </a:pPr>
              <a:t>12</a:t>
            </a:fld>
            <a:endParaRPr lang="en-GB" sz="700" b="1" dirty="0">
              <a:sym typeface="+mn-lt"/>
            </a:endParaRPr>
          </a:p>
        </p:txBody>
      </p:sp>
      <p:sp>
        <p:nvSpPr>
          <p:cNvPr id="32" name="Holder 3"/>
          <p:cNvSpPr>
            <a:spLocks noGrp="1"/>
          </p:cNvSpPr>
          <p:nvPr>
            <p:custDataLst>
              <p:tags r:id="rId21"/>
            </p:custDataLst>
          </p:nvPr>
        </p:nvSpPr>
        <p:spPr bwMode="auto">
          <a:xfrm>
            <a:off x="6489700"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46AAF189-A7F2-47B4-B663-E945D65C456B}" type="datetime'''''''''1'''''''''''''''''''">
              <a:rPr lang="en-GB" altLang="en-US" sz="700" b="1" smtClean="0"/>
              <a:pPr algn="ctr">
                <a:spcBef>
                  <a:spcPct val="0"/>
                </a:spcBef>
                <a:spcAft>
                  <a:spcPct val="0"/>
                </a:spcAft>
              </a:pPr>
              <a:t>1</a:t>
            </a:fld>
            <a:endParaRPr lang="en-GB" sz="700" b="1" dirty="0">
              <a:sym typeface="+mn-lt"/>
            </a:endParaRPr>
          </a:p>
        </p:txBody>
      </p:sp>
      <p:sp>
        <p:nvSpPr>
          <p:cNvPr id="33" name="Holder 3"/>
          <p:cNvSpPr>
            <a:spLocks noGrp="1"/>
          </p:cNvSpPr>
          <p:nvPr>
            <p:custDataLst>
              <p:tags r:id="rId22"/>
            </p:custDataLst>
          </p:nvPr>
        </p:nvSpPr>
        <p:spPr bwMode="auto">
          <a:xfrm>
            <a:off x="6673850" y="1800225"/>
            <a:ext cx="16668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4F76E6A2-165B-4691-A2E4-1959F51AE928}" type="datetime'''''''''''''''''''''''''''''''''''''''''''''''''''''2'''''''''">
              <a:rPr lang="en-GB" altLang="en-US" sz="700" b="1" smtClean="0"/>
              <a:pPr algn="ctr">
                <a:spcBef>
                  <a:spcPct val="0"/>
                </a:spcBef>
                <a:spcAft>
                  <a:spcPct val="0"/>
                </a:spcAft>
              </a:pPr>
              <a:t>2</a:t>
            </a:fld>
            <a:endParaRPr lang="en-GB" sz="700" b="1" dirty="0">
              <a:sym typeface="+mn-lt"/>
            </a:endParaRPr>
          </a:p>
        </p:txBody>
      </p:sp>
      <p:sp>
        <p:nvSpPr>
          <p:cNvPr id="34" name="Holder 3"/>
          <p:cNvSpPr>
            <a:spLocks noGrp="1"/>
          </p:cNvSpPr>
          <p:nvPr>
            <p:custDataLst>
              <p:tags r:id="rId23"/>
            </p:custDataLst>
          </p:nvPr>
        </p:nvSpPr>
        <p:spPr bwMode="auto">
          <a:xfrm>
            <a:off x="6840538" y="1800225"/>
            <a:ext cx="18573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D050AF2D-97E3-4930-AC0E-9B4546E87F9F}" type="datetime'''''''''3'">
              <a:rPr lang="en-GB" altLang="en-US" sz="700" b="1" smtClean="0"/>
              <a:pPr algn="ctr">
                <a:spcBef>
                  <a:spcPct val="0"/>
                </a:spcBef>
                <a:spcAft>
                  <a:spcPct val="0"/>
                </a:spcAft>
              </a:pPr>
              <a:t>3</a:t>
            </a:fld>
            <a:endParaRPr lang="en-GB" sz="700" b="1" dirty="0">
              <a:sym typeface="+mn-lt"/>
            </a:endParaRPr>
          </a:p>
        </p:txBody>
      </p:sp>
      <p:sp>
        <p:nvSpPr>
          <p:cNvPr id="35" name="Holder 3"/>
          <p:cNvSpPr>
            <a:spLocks noGrp="1"/>
          </p:cNvSpPr>
          <p:nvPr>
            <p:custDataLst>
              <p:tags r:id="rId24"/>
            </p:custDataLst>
          </p:nvPr>
        </p:nvSpPr>
        <p:spPr bwMode="auto">
          <a:xfrm>
            <a:off x="7026275" y="1800225"/>
            <a:ext cx="17780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BF32AD0D-A36C-4CBC-9B81-490B507844B7}" type="datetime'''''4'''''''''''''''''''''''''''''''''''''">
              <a:rPr lang="en-GB" altLang="en-US" sz="700" b="1" smtClean="0"/>
              <a:pPr algn="ctr">
                <a:spcBef>
                  <a:spcPct val="0"/>
                </a:spcBef>
                <a:spcAft>
                  <a:spcPct val="0"/>
                </a:spcAft>
              </a:pPr>
              <a:t>4</a:t>
            </a:fld>
            <a:endParaRPr lang="en-GB" sz="700" b="1" dirty="0">
              <a:sym typeface="+mn-lt"/>
            </a:endParaRPr>
          </a:p>
        </p:txBody>
      </p:sp>
      <p:sp>
        <p:nvSpPr>
          <p:cNvPr id="36" name="Holder 3"/>
          <p:cNvSpPr>
            <a:spLocks noGrp="1"/>
          </p:cNvSpPr>
          <p:nvPr>
            <p:custDataLst>
              <p:tags r:id="rId25"/>
            </p:custDataLst>
          </p:nvPr>
        </p:nvSpPr>
        <p:spPr bwMode="auto">
          <a:xfrm>
            <a:off x="7204075" y="1800225"/>
            <a:ext cx="18573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C79CCC1E-D1E6-4BF5-82ED-463884C63FA5}" type="datetime'''''''''''''''''''5'''''''''''">
              <a:rPr lang="en-GB" altLang="en-US" sz="700" b="1" smtClean="0"/>
              <a:pPr algn="ctr">
                <a:spcBef>
                  <a:spcPct val="0"/>
                </a:spcBef>
                <a:spcAft>
                  <a:spcPct val="0"/>
                </a:spcAft>
              </a:pPr>
              <a:t>5</a:t>
            </a:fld>
            <a:endParaRPr lang="en-GB" sz="700" b="1" dirty="0">
              <a:sym typeface="+mn-lt"/>
            </a:endParaRPr>
          </a:p>
        </p:txBody>
      </p:sp>
      <p:sp>
        <p:nvSpPr>
          <p:cNvPr id="37" name="Holder 3"/>
          <p:cNvSpPr>
            <a:spLocks noGrp="1"/>
          </p:cNvSpPr>
          <p:nvPr>
            <p:custDataLst>
              <p:tags r:id="rId26"/>
            </p:custDataLst>
          </p:nvPr>
        </p:nvSpPr>
        <p:spPr bwMode="auto">
          <a:xfrm>
            <a:off x="7389813" y="1800225"/>
            <a:ext cx="17938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A9ED8DD1-9E51-4185-806A-EEE169C5D016}" type="datetime'6'''''''''''''''">
              <a:rPr lang="en-GB" altLang="en-US" sz="700" b="1" smtClean="0"/>
              <a:pPr algn="ctr">
                <a:spcBef>
                  <a:spcPct val="0"/>
                </a:spcBef>
                <a:spcAft>
                  <a:spcPct val="0"/>
                </a:spcAft>
              </a:pPr>
              <a:t>6</a:t>
            </a:fld>
            <a:endParaRPr lang="en-GB" sz="700" b="1" dirty="0">
              <a:sym typeface="+mn-lt"/>
            </a:endParaRPr>
          </a:p>
        </p:txBody>
      </p:sp>
      <p:sp>
        <p:nvSpPr>
          <p:cNvPr id="38" name="Holder 3"/>
          <p:cNvSpPr>
            <a:spLocks noGrp="1"/>
          </p:cNvSpPr>
          <p:nvPr>
            <p:custDataLst>
              <p:tags r:id="rId27"/>
            </p:custDataLst>
          </p:nvPr>
        </p:nvSpPr>
        <p:spPr bwMode="auto">
          <a:xfrm>
            <a:off x="7569200"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AB73D1AD-3AF9-4624-A5B0-06B889F911C8}" type="datetime'''''''''''''''''''''''''''''''''''''''''''''''''''''7'''">
              <a:rPr lang="en-GB" altLang="en-US" sz="700" b="1" smtClean="0"/>
              <a:pPr algn="ctr">
                <a:spcBef>
                  <a:spcPct val="0"/>
                </a:spcBef>
                <a:spcAft>
                  <a:spcPct val="0"/>
                </a:spcAft>
              </a:pPr>
              <a:t>7</a:t>
            </a:fld>
            <a:endParaRPr lang="en-GB" sz="700" b="1" dirty="0">
              <a:sym typeface="+mn-lt"/>
            </a:endParaRPr>
          </a:p>
        </p:txBody>
      </p:sp>
      <p:sp>
        <p:nvSpPr>
          <p:cNvPr id="39" name="Holder 3"/>
          <p:cNvSpPr>
            <a:spLocks noGrp="1"/>
          </p:cNvSpPr>
          <p:nvPr>
            <p:custDataLst>
              <p:tags r:id="rId28"/>
            </p:custDataLst>
          </p:nvPr>
        </p:nvSpPr>
        <p:spPr bwMode="auto">
          <a:xfrm>
            <a:off x="7753350" y="1800225"/>
            <a:ext cx="18573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61981E07-7D27-434C-A4E6-305D07A83469}" type="datetime'''8'''''''''''''''''''''''''''''''">
              <a:rPr lang="en-GB" altLang="en-US" sz="700" b="1" smtClean="0"/>
              <a:pPr algn="ctr">
                <a:spcBef>
                  <a:spcPct val="0"/>
                </a:spcBef>
                <a:spcAft>
                  <a:spcPct val="0"/>
                </a:spcAft>
              </a:pPr>
              <a:t>8</a:t>
            </a:fld>
            <a:endParaRPr lang="en-GB" sz="700" b="1" dirty="0">
              <a:sym typeface="+mn-lt"/>
            </a:endParaRPr>
          </a:p>
        </p:txBody>
      </p:sp>
      <p:sp>
        <p:nvSpPr>
          <p:cNvPr id="40" name="Holder 3"/>
          <p:cNvSpPr>
            <a:spLocks noGrp="1"/>
          </p:cNvSpPr>
          <p:nvPr>
            <p:custDataLst>
              <p:tags r:id="rId29"/>
            </p:custDataLst>
          </p:nvPr>
        </p:nvSpPr>
        <p:spPr bwMode="auto">
          <a:xfrm>
            <a:off x="7939088" y="1800225"/>
            <a:ext cx="17780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17C851B1-AE42-4D87-BBF3-31224616442E}" type="datetime'''''''''''''''''9'''''''''">
              <a:rPr lang="en-GB" altLang="en-US" sz="700" b="1" smtClean="0"/>
              <a:pPr algn="ctr">
                <a:spcBef>
                  <a:spcPct val="0"/>
                </a:spcBef>
                <a:spcAft>
                  <a:spcPct val="0"/>
                </a:spcAft>
              </a:pPr>
              <a:t>9</a:t>
            </a:fld>
            <a:endParaRPr lang="en-GB" sz="700" b="1" dirty="0">
              <a:sym typeface="+mn-lt"/>
            </a:endParaRPr>
          </a:p>
        </p:txBody>
      </p:sp>
      <p:sp>
        <p:nvSpPr>
          <p:cNvPr id="41" name="Holder 3"/>
          <p:cNvSpPr>
            <a:spLocks noGrp="1"/>
          </p:cNvSpPr>
          <p:nvPr>
            <p:custDataLst>
              <p:tags r:id="rId30"/>
            </p:custDataLst>
          </p:nvPr>
        </p:nvSpPr>
        <p:spPr bwMode="auto">
          <a:xfrm>
            <a:off x="8116888" y="1800225"/>
            <a:ext cx="18573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C8EBC1EB-41A0-4E7B-8473-8C285F8C001B}" type="datetime'''''''''''''''1''''''''''0'''''''''">
              <a:rPr lang="en-GB" altLang="en-US" sz="700" b="1" smtClean="0"/>
              <a:pPr algn="ctr">
                <a:spcBef>
                  <a:spcPct val="0"/>
                </a:spcBef>
                <a:spcAft>
                  <a:spcPct val="0"/>
                </a:spcAft>
              </a:pPr>
              <a:t>10</a:t>
            </a:fld>
            <a:endParaRPr lang="en-GB" sz="700" b="1" dirty="0">
              <a:sym typeface="+mn-lt"/>
            </a:endParaRPr>
          </a:p>
        </p:txBody>
      </p:sp>
      <p:sp>
        <p:nvSpPr>
          <p:cNvPr id="42" name="Holder 3"/>
          <p:cNvSpPr>
            <a:spLocks noGrp="1"/>
          </p:cNvSpPr>
          <p:nvPr>
            <p:custDataLst>
              <p:tags r:id="rId31"/>
            </p:custDataLst>
          </p:nvPr>
        </p:nvSpPr>
        <p:spPr bwMode="auto">
          <a:xfrm>
            <a:off x="8302625" y="1800225"/>
            <a:ext cx="17780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8550CE25-C59D-43AD-85C6-DD6C9D135F47}" type="datetime'''''''''''''''''''''''''''''''''''1''''''''''''1'">
              <a:rPr lang="en-GB" altLang="en-US" sz="700" b="1" smtClean="0"/>
              <a:pPr algn="ctr">
                <a:spcBef>
                  <a:spcPct val="0"/>
                </a:spcBef>
                <a:spcAft>
                  <a:spcPct val="0"/>
                </a:spcAft>
              </a:pPr>
              <a:t>11</a:t>
            </a:fld>
            <a:endParaRPr lang="en-GB" sz="700" b="1" dirty="0">
              <a:sym typeface="+mn-lt"/>
            </a:endParaRPr>
          </a:p>
        </p:txBody>
      </p:sp>
      <p:sp>
        <p:nvSpPr>
          <p:cNvPr id="43" name="Holder 3"/>
          <p:cNvSpPr>
            <a:spLocks noGrp="1"/>
          </p:cNvSpPr>
          <p:nvPr>
            <p:custDataLst>
              <p:tags r:id="rId32"/>
            </p:custDataLst>
          </p:nvPr>
        </p:nvSpPr>
        <p:spPr bwMode="auto">
          <a:xfrm>
            <a:off x="8480425" y="1800225"/>
            <a:ext cx="18573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6F988C75-205F-4642-833C-C4E68B97CEDA}" type="datetime'''''''''''''1''''''''''''''''''''''''''''''''2'''''''">
              <a:rPr lang="en-GB" altLang="en-US" sz="700" b="1" smtClean="0"/>
              <a:pPr algn="ctr">
                <a:spcBef>
                  <a:spcPct val="0"/>
                </a:spcBef>
                <a:spcAft>
                  <a:spcPct val="0"/>
                </a:spcAft>
              </a:pPr>
              <a:t>12</a:t>
            </a:fld>
            <a:endParaRPr lang="en-GB" sz="700" b="1" dirty="0">
              <a:sym typeface="+mn-lt"/>
            </a:endParaRPr>
          </a:p>
        </p:txBody>
      </p:sp>
      <p:sp>
        <p:nvSpPr>
          <p:cNvPr id="44" name="Holder 3"/>
          <p:cNvSpPr>
            <a:spLocks noGrp="1"/>
          </p:cNvSpPr>
          <p:nvPr>
            <p:custDataLst>
              <p:tags r:id="rId33"/>
            </p:custDataLst>
          </p:nvPr>
        </p:nvSpPr>
        <p:spPr bwMode="auto">
          <a:xfrm>
            <a:off x="8666163"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035E5343-B13D-4702-8A31-8B742454AEA7}" type="datetime'''''''''''''''''''''''''''''''''''''''''''''''''''''''''1'''">
              <a:rPr lang="en-GB" altLang="en-US" sz="700" b="1" smtClean="0"/>
              <a:pPr algn="ctr">
                <a:spcBef>
                  <a:spcPct val="0"/>
                </a:spcBef>
                <a:spcAft>
                  <a:spcPct val="0"/>
                </a:spcAft>
              </a:pPr>
              <a:t>1</a:t>
            </a:fld>
            <a:endParaRPr lang="en-GB" sz="700" b="1" dirty="0">
              <a:sym typeface="+mn-lt"/>
            </a:endParaRPr>
          </a:p>
        </p:txBody>
      </p:sp>
      <p:sp>
        <p:nvSpPr>
          <p:cNvPr id="45" name="Holder 3"/>
          <p:cNvSpPr>
            <a:spLocks noGrp="1"/>
          </p:cNvSpPr>
          <p:nvPr>
            <p:custDataLst>
              <p:tags r:id="rId34"/>
            </p:custDataLst>
          </p:nvPr>
        </p:nvSpPr>
        <p:spPr bwMode="auto">
          <a:xfrm>
            <a:off x="8850313" y="1800225"/>
            <a:ext cx="168275"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B2EC2DF2-9008-4413-94B0-38246BC40613}" type="datetime'''''''''''''''''''''''''''''''''''''''''''''''2'''''''''''">
              <a:rPr lang="en-GB" altLang="en-US" sz="700" b="1" smtClean="0"/>
              <a:pPr algn="ctr">
                <a:spcBef>
                  <a:spcPct val="0"/>
                </a:spcBef>
                <a:spcAft>
                  <a:spcPct val="0"/>
                </a:spcAft>
              </a:pPr>
              <a:t>2</a:t>
            </a:fld>
            <a:endParaRPr lang="en-GB" sz="700" b="1" dirty="0">
              <a:sym typeface="+mn-lt"/>
            </a:endParaRPr>
          </a:p>
        </p:txBody>
      </p:sp>
      <p:sp>
        <p:nvSpPr>
          <p:cNvPr id="46" name="Holder 3"/>
          <p:cNvSpPr>
            <a:spLocks noGrp="1"/>
          </p:cNvSpPr>
          <p:nvPr>
            <p:custDataLst>
              <p:tags r:id="rId35"/>
            </p:custDataLst>
          </p:nvPr>
        </p:nvSpPr>
        <p:spPr bwMode="auto">
          <a:xfrm>
            <a:off x="9018588"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2C070F1B-DD0B-4C96-8D7A-39E512E51DC7}" type="datetime'3'''''''''''''''''''''''''''''''''''''''''''''''">
              <a:rPr lang="en-GB" altLang="en-US" sz="700" b="1" smtClean="0"/>
              <a:pPr algn="ctr">
                <a:spcBef>
                  <a:spcPct val="0"/>
                </a:spcBef>
                <a:spcAft>
                  <a:spcPct val="0"/>
                </a:spcAft>
              </a:pPr>
              <a:t>3</a:t>
            </a:fld>
            <a:endParaRPr lang="en-GB" sz="700" b="1" dirty="0">
              <a:sym typeface="+mn-lt"/>
            </a:endParaRPr>
          </a:p>
        </p:txBody>
      </p:sp>
      <p:sp>
        <p:nvSpPr>
          <p:cNvPr id="47" name="Holder 3"/>
          <p:cNvSpPr>
            <a:spLocks noGrp="1"/>
          </p:cNvSpPr>
          <p:nvPr>
            <p:custDataLst>
              <p:tags r:id="rId36"/>
            </p:custDataLst>
          </p:nvPr>
        </p:nvSpPr>
        <p:spPr bwMode="auto">
          <a:xfrm>
            <a:off x="9202738" y="1800225"/>
            <a:ext cx="17938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8AF41AF8-66A3-43DD-B4BE-7C085471FB0A}" type="datetime'4'''''''''''''''''''''''''''''''''''''''">
              <a:rPr lang="en-GB" altLang="en-US" sz="700" b="1" smtClean="0"/>
              <a:pPr algn="ctr">
                <a:spcBef>
                  <a:spcPct val="0"/>
                </a:spcBef>
                <a:spcAft>
                  <a:spcPct val="0"/>
                </a:spcAft>
              </a:pPr>
              <a:t>4</a:t>
            </a:fld>
            <a:endParaRPr lang="en-GB" sz="700" b="1" dirty="0">
              <a:sym typeface="+mn-lt"/>
            </a:endParaRPr>
          </a:p>
        </p:txBody>
      </p:sp>
      <p:sp>
        <p:nvSpPr>
          <p:cNvPr id="48" name="Holder 3"/>
          <p:cNvSpPr>
            <a:spLocks noGrp="1"/>
          </p:cNvSpPr>
          <p:nvPr>
            <p:custDataLst>
              <p:tags r:id="rId37"/>
            </p:custDataLst>
          </p:nvPr>
        </p:nvSpPr>
        <p:spPr bwMode="auto">
          <a:xfrm>
            <a:off x="9382125"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260AD562-0266-4EE6-9DD7-93A38A5D075A}" type="datetime'''''''''''''''''''''''5'''''''''''''''''''">
              <a:rPr lang="en-GB" altLang="en-US" sz="700" b="1" smtClean="0"/>
              <a:pPr algn="ctr">
                <a:spcBef>
                  <a:spcPct val="0"/>
                </a:spcBef>
                <a:spcAft>
                  <a:spcPct val="0"/>
                </a:spcAft>
              </a:pPr>
              <a:t>5</a:t>
            </a:fld>
            <a:endParaRPr lang="en-GB" sz="700" b="1" dirty="0">
              <a:sym typeface="+mn-lt"/>
            </a:endParaRPr>
          </a:p>
        </p:txBody>
      </p:sp>
      <p:sp>
        <p:nvSpPr>
          <p:cNvPr id="49" name="Holder 3"/>
          <p:cNvSpPr>
            <a:spLocks noGrp="1"/>
          </p:cNvSpPr>
          <p:nvPr>
            <p:custDataLst>
              <p:tags r:id="rId38"/>
            </p:custDataLst>
          </p:nvPr>
        </p:nvSpPr>
        <p:spPr bwMode="auto">
          <a:xfrm>
            <a:off x="9566275" y="1800225"/>
            <a:ext cx="17938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F8BF4941-67C1-4EFB-8AF2-CB543A796F05}" type="datetime'''''''''''''6'''">
              <a:rPr lang="en-GB" altLang="en-US" sz="700" b="1" smtClean="0"/>
              <a:pPr algn="ctr">
                <a:spcBef>
                  <a:spcPct val="0"/>
                </a:spcBef>
                <a:spcAft>
                  <a:spcPct val="0"/>
                </a:spcAft>
              </a:pPr>
              <a:t>6</a:t>
            </a:fld>
            <a:endParaRPr lang="en-GB" sz="700" b="1" dirty="0">
              <a:sym typeface="+mn-lt"/>
            </a:endParaRPr>
          </a:p>
        </p:txBody>
      </p:sp>
      <p:sp>
        <p:nvSpPr>
          <p:cNvPr id="50" name="Holder 3"/>
          <p:cNvSpPr>
            <a:spLocks noGrp="1"/>
          </p:cNvSpPr>
          <p:nvPr>
            <p:custDataLst>
              <p:tags r:id="rId39"/>
            </p:custDataLst>
          </p:nvPr>
        </p:nvSpPr>
        <p:spPr bwMode="auto">
          <a:xfrm>
            <a:off x="9745663"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3563880E-7B83-429C-8CA2-758F5D5CF9C2}" type="datetime'''''''''''''''''''''''''''''''''''''''''''''''7'''">
              <a:rPr lang="en-GB" altLang="en-US" sz="700" b="1" smtClean="0"/>
              <a:pPr algn="ctr">
                <a:spcBef>
                  <a:spcPct val="0"/>
                </a:spcBef>
                <a:spcAft>
                  <a:spcPct val="0"/>
                </a:spcAft>
              </a:pPr>
              <a:t>7</a:t>
            </a:fld>
            <a:endParaRPr lang="en-GB" sz="700" b="1" dirty="0">
              <a:sym typeface="+mn-lt"/>
            </a:endParaRPr>
          </a:p>
        </p:txBody>
      </p:sp>
      <p:sp>
        <p:nvSpPr>
          <p:cNvPr id="51" name="Holder 3"/>
          <p:cNvSpPr>
            <a:spLocks noGrp="1"/>
          </p:cNvSpPr>
          <p:nvPr>
            <p:custDataLst>
              <p:tags r:id="rId40"/>
            </p:custDataLst>
          </p:nvPr>
        </p:nvSpPr>
        <p:spPr bwMode="auto">
          <a:xfrm>
            <a:off x="9929813" y="1800225"/>
            <a:ext cx="18573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89336563-DFE8-457B-9A88-A5350D46BEAD}" type="datetime'''''8'''''''''''''''''''''''''''''''''''''">
              <a:rPr lang="en-GB" altLang="en-US" sz="700" b="1" smtClean="0"/>
              <a:pPr algn="ctr">
                <a:spcBef>
                  <a:spcPct val="0"/>
                </a:spcBef>
                <a:spcAft>
                  <a:spcPct val="0"/>
                </a:spcAft>
              </a:pPr>
              <a:t>8</a:t>
            </a:fld>
            <a:endParaRPr lang="en-GB" sz="700" b="1" dirty="0">
              <a:sym typeface="+mn-lt"/>
            </a:endParaRPr>
          </a:p>
        </p:txBody>
      </p:sp>
      <p:sp>
        <p:nvSpPr>
          <p:cNvPr id="52" name="Holder 3"/>
          <p:cNvSpPr>
            <a:spLocks noGrp="1"/>
          </p:cNvSpPr>
          <p:nvPr>
            <p:custDataLst>
              <p:tags r:id="rId41"/>
            </p:custDataLst>
          </p:nvPr>
        </p:nvSpPr>
        <p:spPr bwMode="auto">
          <a:xfrm>
            <a:off x="10115550" y="1800225"/>
            <a:ext cx="17938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C6D4683F-41D6-4E95-97CF-C9293E17156D}" type="datetime'''''''''9'''''''''''''''''''''''''''''''''''''''">
              <a:rPr lang="en-GB" altLang="en-US" sz="700" b="1" smtClean="0"/>
              <a:pPr algn="ctr">
                <a:spcBef>
                  <a:spcPct val="0"/>
                </a:spcBef>
                <a:spcAft>
                  <a:spcPct val="0"/>
                </a:spcAft>
              </a:pPr>
              <a:t>9</a:t>
            </a:fld>
            <a:endParaRPr lang="en-GB" sz="700" b="1" dirty="0">
              <a:sym typeface="+mn-lt"/>
            </a:endParaRPr>
          </a:p>
        </p:txBody>
      </p:sp>
      <p:sp>
        <p:nvSpPr>
          <p:cNvPr id="53" name="Holder 3"/>
          <p:cNvSpPr>
            <a:spLocks noGrp="1"/>
          </p:cNvSpPr>
          <p:nvPr>
            <p:custDataLst>
              <p:tags r:id="rId42"/>
            </p:custDataLst>
          </p:nvPr>
        </p:nvSpPr>
        <p:spPr bwMode="auto">
          <a:xfrm>
            <a:off x="10294938"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15C156E7-FBB0-46C1-9E39-86C7ACA354CE}" type="datetime'''1''''''''''''''''''''''''''0'''''''''''">
              <a:rPr lang="en-GB" altLang="en-US" sz="700" b="1" smtClean="0"/>
              <a:pPr algn="ctr">
                <a:spcBef>
                  <a:spcPct val="0"/>
                </a:spcBef>
                <a:spcAft>
                  <a:spcPct val="0"/>
                </a:spcAft>
              </a:pPr>
              <a:t>10</a:t>
            </a:fld>
            <a:endParaRPr lang="en-GB" sz="700" b="1" dirty="0">
              <a:sym typeface="+mn-lt"/>
            </a:endParaRPr>
          </a:p>
        </p:txBody>
      </p:sp>
      <p:sp>
        <p:nvSpPr>
          <p:cNvPr id="54" name="Holder 3"/>
          <p:cNvSpPr>
            <a:spLocks noGrp="1"/>
          </p:cNvSpPr>
          <p:nvPr>
            <p:custDataLst>
              <p:tags r:id="rId43"/>
            </p:custDataLst>
          </p:nvPr>
        </p:nvSpPr>
        <p:spPr bwMode="auto">
          <a:xfrm>
            <a:off x="10479088" y="1800225"/>
            <a:ext cx="17938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DF799A31-3FE5-44BC-BF7A-B57A1CECBD63}" type="datetime'''''''1''''''''''''''''1'''''''''''''''''''''''">
              <a:rPr lang="en-GB" altLang="en-US" sz="700" b="1" smtClean="0"/>
              <a:pPr algn="ctr">
                <a:spcBef>
                  <a:spcPct val="0"/>
                </a:spcBef>
                <a:spcAft>
                  <a:spcPct val="0"/>
                </a:spcAft>
              </a:pPr>
              <a:t>11</a:t>
            </a:fld>
            <a:endParaRPr lang="en-GB" sz="700" b="1" dirty="0">
              <a:sym typeface="+mn-lt"/>
            </a:endParaRPr>
          </a:p>
        </p:txBody>
      </p:sp>
      <p:sp>
        <p:nvSpPr>
          <p:cNvPr id="55" name="Holder 3"/>
          <p:cNvSpPr>
            <a:spLocks noGrp="1"/>
          </p:cNvSpPr>
          <p:nvPr>
            <p:custDataLst>
              <p:tags r:id="rId44"/>
            </p:custDataLst>
          </p:nvPr>
        </p:nvSpPr>
        <p:spPr bwMode="auto">
          <a:xfrm>
            <a:off x="10658475"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436A77C0-C1F7-4FEB-A2BD-27CE2F83F125}" type="datetime'''''1''2'''''''''''">
              <a:rPr lang="en-GB" altLang="en-US" sz="700" b="1" smtClean="0"/>
              <a:pPr algn="ctr">
                <a:spcBef>
                  <a:spcPct val="0"/>
                </a:spcBef>
                <a:spcAft>
                  <a:spcPct val="0"/>
                </a:spcAft>
              </a:pPr>
              <a:t>12</a:t>
            </a:fld>
            <a:endParaRPr lang="en-GB" sz="700" b="1" dirty="0">
              <a:sym typeface="+mn-lt"/>
            </a:endParaRPr>
          </a:p>
        </p:txBody>
      </p:sp>
      <p:sp>
        <p:nvSpPr>
          <p:cNvPr id="56" name="Holder 3"/>
          <p:cNvSpPr>
            <a:spLocks noGrp="1"/>
          </p:cNvSpPr>
          <p:nvPr>
            <p:custDataLst>
              <p:tags r:id="rId45"/>
            </p:custDataLst>
          </p:nvPr>
        </p:nvSpPr>
        <p:spPr bwMode="auto">
          <a:xfrm>
            <a:off x="10842625" y="1800225"/>
            <a:ext cx="18573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F73137C7-7053-4366-BBBA-6B57E02C8B0D}" type="datetime'''''''''''''''''''''1'''">
              <a:rPr lang="en-GB" altLang="en-US" sz="700" b="1" smtClean="0"/>
              <a:pPr algn="ctr">
                <a:spcBef>
                  <a:spcPct val="0"/>
                </a:spcBef>
                <a:spcAft>
                  <a:spcPct val="0"/>
                </a:spcAft>
              </a:pPr>
              <a:t>1</a:t>
            </a:fld>
            <a:endParaRPr lang="en-GB" sz="700" b="1" dirty="0">
              <a:sym typeface="+mn-lt"/>
            </a:endParaRPr>
          </a:p>
        </p:txBody>
      </p:sp>
      <p:sp>
        <p:nvSpPr>
          <p:cNvPr id="57" name="Holder 3"/>
          <p:cNvSpPr>
            <a:spLocks noGrp="1"/>
          </p:cNvSpPr>
          <p:nvPr>
            <p:custDataLst>
              <p:tags r:id="rId46"/>
            </p:custDataLst>
          </p:nvPr>
        </p:nvSpPr>
        <p:spPr bwMode="auto">
          <a:xfrm>
            <a:off x="11028363" y="1800225"/>
            <a:ext cx="17303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C2171E78-04FD-4A65-9993-A99DB9A478CE}" type="datetime'''''''2'''''''''''''''''''''''''''''''''''">
              <a:rPr lang="en-GB" altLang="en-US" sz="700" b="1" smtClean="0"/>
              <a:pPr algn="ctr">
                <a:spcBef>
                  <a:spcPct val="0"/>
                </a:spcBef>
                <a:spcAft>
                  <a:spcPct val="0"/>
                </a:spcAft>
              </a:pPr>
              <a:t>2</a:t>
            </a:fld>
            <a:endParaRPr lang="en-GB" sz="700" b="1" dirty="0">
              <a:sym typeface="+mn-lt"/>
            </a:endParaRPr>
          </a:p>
        </p:txBody>
      </p:sp>
      <p:sp>
        <p:nvSpPr>
          <p:cNvPr id="58" name="Holder 3"/>
          <p:cNvSpPr>
            <a:spLocks noGrp="1"/>
          </p:cNvSpPr>
          <p:nvPr>
            <p:custDataLst>
              <p:tags r:id="rId47"/>
            </p:custDataLst>
          </p:nvPr>
        </p:nvSpPr>
        <p:spPr bwMode="auto">
          <a:xfrm>
            <a:off x="11201400"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01208665-F302-4399-802B-F92CD294852A}" type="datetime'''''''''''''''''''''''''''''''''''''''3'">
              <a:rPr lang="en-GB" altLang="en-US" sz="700" b="1" smtClean="0"/>
              <a:pPr algn="ctr">
                <a:spcBef>
                  <a:spcPct val="0"/>
                </a:spcBef>
                <a:spcAft>
                  <a:spcPct val="0"/>
                </a:spcAft>
              </a:pPr>
              <a:t>3</a:t>
            </a:fld>
            <a:endParaRPr lang="en-GB" sz="700" b="1" dirty="0">
              <a:sym typeface="+mn-lt"/>
            </a:endParaRPr>
          </a:p>
        </p:txBody>
      </p:sp>
      <p:sp>
        <p:nvSpPr>
          <p:cNvPr id="59" name="Holder 3"/>
          <p:cNvSpPr>
            <a:spLocks noGrp="1"/>
          </p:cNvSpPr>
          <p:nvPr>
            <p:custDataLst>
              <p:tags r:id="rId48"/>
            </p:custDataLst>
          </p:nvPr>
        </p:nvSpPr>
        <p:spPr bwMode="auto">
          <a:xfrm>
            <a:off x="11385550" y="1800225"/>
            <a:ext cx="17938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5257118F-BB3E-40F1-8CE7-20EF3A73BC74}" type="datetime'''''''''''''''''''''''''''4'''''''''''''">
              <a:rPr lang="en-GB" altLang="en-US" sz="700" b="1" smtClean="0"/>
              <a:pPr algn="ctr">
                <a:spcBef>
                  <a:spcPct val="0"/>
                </a:spcBef>
                <a:spcAft>
                  <a:spcPct val="0"/>
                </a:spcAft>
              </a:pPr>
              <a:t>4</a:t>
            </a:fld>
            <a:endParaRPr lang="en-GB" sz="700" b="1" dirty="0">
              <a:sym typeface="+mn-lt"/>
            </a:endParaRPr>
          </a:p>
        </p:txBody>
      </p:sp>
      <p:sp>
        <p:nvSpPr>
          <p:cNvPr id="60" name="Holder 3"/>
          <p:cNvSpPr>
            <a:spLocks noGrp="1"/>
          </p:cNvSpPr>
          <p:nvPr>
            <p:custDataLst>
              <p:tags r:id="rId49"/>
            </p:custDataLst>
          </p:nvPr>
        </p:nvSpPr>
        <p:spPr bwMode="auto">
          <a:xfrm>
            <a:off x="11564938" y="1800225"/>
            <a:ext cx="184150"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FE0FF950-91EB-4092-A93F-CB0DC5CC8B4F}" type="datetime'''''''''''''''''''''''''''''''''5'''''''''''''''''''''''''">
              <a:rPr lang="en-GB" altLang="en-US" sz="700" b="1" smtClean="0"/>
              <a:pPr algn="ctr">
                <a:spcBef>
                  <a:spcPct val="0"/>
                </a:spcBef>
                <a:spcAft>
                  <a:spcPct val="0"/>
                </a:spcAft>
              </a:pPr>
              <a:t>5</a:t>
            </a:fld>
            <a:endParaRPr lang="en-GB" sz="700" b="1" dirty="0">
              <a:sym typeface="+mn-lt"/>
            </a:endParaRPr>
          </a:p>
        </p:txBody>
      </p:sp>
      <p:sp>
        <p:nvSpPr>
          <p:cNvPr id="61" name="Holder 3"/>
          <p:cNvSpPr>
            <a:spLocks noGrp="1"/>
          </p:cNvSpPr>
          <p:nvPr>
            <p:custDataLst>
              <p:tags r:id="rId50"/>
            </p:custDataLst>
          </p:nvPr>
        </p:nvSpPr>
        <p:spPr bwMode="auto">
          <a:xfrm>
            <a:off x="11749088" y="1800225"/>
            <a:ext cx="179388" cy="153988"/>
          </a:xfrm>
          <a:prstGeom prst="rect">
            <a:avLst/>
          </a:prstGeom>
          <a:noFill/>
          <a:ln w="9525" algn="ctr">
            <a:solidFill>
              <a:schemeClr val="tx1"/>
            </a:solidFill>
          </a:ln>
          <a:extLst>
            <a:ext uri="{909E8E84-426E-40DD-AFC4-6F175D3DCCD1}">
              <a14:hiddenFill xmlns:a14="http://schemas.microsoft.com/office/drawing/2010/main">
                <a:solidFill>
                  <a:scrgbClr r="0" g="0" b="0"/>
                </a:solidFill>
              </a14:hiddenFill>
            </a:ext>
          </a:extLst>
        </p:spPr>
        <p:txBody>
          <a:bodyPr wrap="none" lIns="0" tIns="23813" rIns="0" bIns="23813" numCol="1" spcCol="0" anchor="ctr"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spcBef>
                <a:spcPct val="0"/>
              </a:spcBef>
              <a:spcAft>
                <a:spcPct val="0"/>
              </a:spcAft>
            </a:pPr>
            <a:fld id="{68FACB77-5E50-4499-B325-9B4A4BB621CE}" type="datetime'''''''''''''''''''''''''''''''''''''6'">
              <a:rPr lang="en-GB" altLang="en-US" sz="700" b="1" smtClean="0"/>
              <a:pPr algn="ctr">
                <a:spcBef>
                  <a:spcPct val="0"/>
                </a:spcBef>
                <a:spcAft>
                  <a:spcPct val="0"/>
                </a:spcAft>
              </a:pPr>
              <a:t>6</a:t>
            </a:fld>
            <a:endParaRPr lang="en-GB" sz="700" b="1" dirty="0">
              <a:sym typeface="+mn-lt"/>
            </a:endParaRPr>
          </a:p>
        </p:txBody>
      </p:sp>
      <p:cxnSp>
        <p:nvCxnSpPr>
          <p:cNvPr id="62" name="Straight Connector 61"/>
          <p:cNvCxnSpPr/>
          <p:nvPr>
            <p:custDataLst>
              <p:tags r:id="rId51"/>
            </p:custDataLst>
          </p:nvPr>
        </p:nvCxnSpPr>
        <p:spPr bwMode="auto">
          <a:xfrm>
            <a:off x="10842625" y="1954213"/>
            <a:ext cx="0" cy="4256088"/>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52"/>
            </p:custDataLst>
          </p:nvPr>
        </p:nvCxnSpPr>
        <p:spPr bwMode="auto">
          <a:xfrm>
            <a:off x="8666163" y="1954213"/>
            <a:ext cx="0" cy="4256088"/>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53"/>
            </p:custDataLst>
          </p:nvPr>
        </p:nvCxnSpPr>
        <p:spPr bwMode="auto">
          <a:xfrm>
            <a:off x="6489700" y="1954213"/>
            <a:ext cx="0" cy="4256088"/>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custDataLst>
              <p:tags r:id="rId54"/>
            </p:custDataLst>
          </p:nvPr>
        </p:nvCxnSpPr>
        <p:spPr bwMode="auto">
          <a:xfrm>
            <a:off x="11928475" y="1954213"/>
            <a:ext cx="0" cy="4256088"/>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custDataLst>
              <p:tags r:id="rId55"/>
            </p:custDataLst>
          </p:nvPr>
        </p:nvCxnSpPr>
        <p:spPr bwMode="auto">
          <a:xfrm>
            <a:off x="379413" y="1954213"/>
            <a:ext cx="0" cy="4256088"/>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custDataLst>
              <p:tags r:id="rId56"/>
            </p:custDataLst>
          </p:nvPr>
        </p:nvCxnSpPr>
        <p:spPr bwMode="auto">
          <a:xfrm>
            <a:off x="4311650" y="1954213"/>
            <a:ext cx="0" cy="4256088"/>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57"/>
            </p:custDataLst>
          </p:nvPr>
        </p:nvCxnSpPr>
        <p:spPr bwMode="auto">
          <a:xfrm>
            <a:off x="3948113" y="1954213"/>
            <a:ext cx="0" cy="4256088"/>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58"/>
            </p:custDataLst>
          </p:nvPr>
        </p:nvCxnSpPr>
        <p:spPr bwMode="auto">
          <a:xfrm>
            <a:off x="7569200" y="1954213"/>
            <a:ext cx="0" cy="4256088"/>
          </a:xfrm>
          <a:prstGeom prst="line">
            <a:avLst/>
          </a:prstGeom>
          <a:ln w="3175"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59"/>
            </p:custDataLst>
          </p:nvPr>
        </p:nvCxnSpPr>
        <p:spPr bwMode="auto">
          <a:xfrm>
            <a:off x="5940425" y="1954213"/>
            <a:ext cx="0" cy="4256088"/>
          </a:xfrm>
          <a:prstGeom prst="line">
            <a:avLst/>
          </a:prstGeom>
          <a:ln w="3175"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60"/>
            </p:custDataLst>
          </p:nvPr>
        </p:nvCxnSpPr>
        <p:spPr bwMode="auto">
          <a:xfrm>
            <a:off x="4848225" y="1954213"/>
            <a:ext cx="0" cy="4256088"/>
          </a:xfrm>
          <a:prstGeom prst="line">
            <a:avLst/>
          </a:prstGeom>
          <a:ln w="3175"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61"/>
            </p:custDataLst>
          </p:nvPr>
        </p:nvCxnSpPr>
        <p:spPr bwMode="auto">
          <a:xfrm>
            <a:off x="7026275" y="1954213"/>
            <a:ext cx="0" cy="4256088"/>
          </a:xfrm>
          <a:prstGeom prst="line">
            <a:avLst/>
          </a:prstGeom>
          <a:ln w="3175"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62"/>
            </p:custDataLst>
          </p:nvPr>
        </p:nvCxnSpPr>
        <p:spPr bwMode="auto">
          <a:xfrm>
            <a:off x="8116888" y="1954213"/>
            <a:ext cx="0" cy="4256088"/>
          </a:xfrm>
          <a:prstGeom prst="line">
            <a:avLst/>
          </a:prstGeom>
          <a:ln w="3175"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custDataLst>
              <p:tags r:id="rId63"/>
            </p:custDataLst>
          </p:nvPr>
        </p:nvCxnSpPr>
        <p:spPr bwMode="auto">
          <a:xfrm>
            <a:off x="9202738" y="1954213"/>
            <a:ext cx="0" cy="4256088"/>
          </a:xfrm>
          <a:prstGeom prst="line">
            <a:avLst/>
          </a:prstGeom>
          <a:ln w="3175"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64"/>
            </p:custDataLst>
          </p:nvPr>
        </p:nvCxnSpPr>
        <p:spPr bwMode="auto">
          <a:xfrm>
            <a:off x="10294938" y="1954213"/>
            <a:ext cx="0" cy="4256088"/>
          </a:xfrm>
          <a:prstGeom prst="line">
            <a:avLst/>
          </a:prstGeom>
          <a:ln w="3175"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65"/>
            </p:custDataLst>
          </p:nvPr>
        </p:nvCxnSpPr>
        <p:spPr bwMode="auto">
          <a:xfrm>
            <a:off x="11385550" y="1954213"/>
            <a:ext cx="0" cy="4256088"/>
          </a:xfrm>
          <a:prstGeom prst="line">
            <a:avLst/>
          </a:prstGeom>
          <a:ln w="3175"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66"/>
            </p:custDataLst>
          </p:nvPr>
        </p:nvCxnSpPr>
        <p:spPr bwMode="auto">
          <a:xfrm>
            <a:off x="379413" y="4691063"/>
            <a:ext cx="11549063" cy="0"/>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custDataLst>
              <p:tags r:id="rId67"/>
            </p:custDataLst>
          </p:nvPr>
        </p:nvCxnSpPr>
        <p:spPr bwMode="auto">
          <a:xfrm>
            <a:off x="379413" y="2376488"/>
            <a:ext cx="11549063" cy="0"/>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custDataLst>
              <p:tags r:id="rId68"/>
            </p:custDataLst>
          </p:nvPr>
        </p:nvCxnSpPr>
        <p:spPr bwMode="gray">
          <a:xfrm>
            <a:off x="10467975" y="1954213"/>
            <a:ext cx="0" cy="4256088"/>
          </a:xfrm>
          <a:prstGeom prst="line">
            <a:avLst/>
          </a:prstGeom>
          <a:ln w="19050" cap="flat" cmpd="sng" algn="ctr">
            <a:solidFill>
              <a:srgbClr val="023146"/>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69"/>
            </p:custDataLst>
          </p:nvPr>
        </p:nvCxnSpPr>
        <p:spPr bwMode="gray">
          <a:xfrm>
            <a:off x="11564938" y="1954213"/>
            <a:ext cx="0" cy="4256088"/>
          </a:xfrm>
          <a:prstGeom prst="line">
            <a:avLst/>
          </a:prstGeom>
          <a:ln w="19050" cap="flat" cmpd="sng" algn="ctr">
            <a:solidFill>
              <a:srgbClr val="023146"/>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70"/>
            </p:custDataLst>
          </p:nvPr>
        </p:nvCxnSpPr>
        <p:spPr bwMode="gray">
          <a:xfrm>
            <a:off x="9745663" y="1954213"/>
            <a:ext cx="0" cy="4256088"/>
          </a:xfrm>
          <a:prstGeom prst="line">
            <a:avLst/>
          </a:prstGeom>
          <a:ln w="19050" cap="flat" cmpd="sng" algn="ctr">
            <a:solidFill>
              <a:srgbClr val="023146"/>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71"/>
            </p:custDataLst>
          </p:nvPr>
        </p:nvCxnSpPr>
        <p:spPr bwMode="gray">
          <a:xfrm>
            <a:off x="6124575" y="1954213"/>
            <a:ext cx="0" cy="4256088"/>
          </a:xfrm>
          <a:prstGeom prst="line">
            <a:avLst/>
          </a:prstGeom>
          <a:ln w="19050" cap="flat" cmpd="sng" algn="ctr">
            <a:solidFill>
              <a:srgbClr val="023146"/>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72"/>
            </p:custDataLst>
          </p:nvPr>
        </p:nvCxnSpPr>
        <p:spPr bwMode="gray">
          <a:xfrm>
            <a:off x="8302625" y="1954213"/>
            <a:ext cx="0" cy="4256088"/>
          </a:xfrm>
          <a:prstGeom prst="line">
            <a:avLst/>
          </a:prstGeom>
          <a:ln w="19050" cap="flat" cmpd="sng" algn="ctr">
            <a:solidFill>
              <a:srgbClr val="023146"/>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73"/>
            </p:custDataLst>
          </p:nvPr>
        </p:nvCxnSpPr>
        <p:spPr bwMode="gray">
          <a:xfrm>
            <a:off x="5391150" y="1954213"/>
            <a:ext cx="0" cy="4256088"/>
          </a:xfrm>
          <a:prstGeom prst="line">
            <a:avLst/>
          </a:prstGeom>
          <a:ln w="19050" cap="flat" cmpd="sng" algn="ctr">
            <a:solidFill>
              <a:srgbClr val="023146"/>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74"/>
            </p:custDataLst>
          </p:nvPr>
        </p:nvCxnSpPr>
        <p:spPr bwMode="gray">
          <a:xfrm>
            <a:off x="5027613" y="1954213"/>
            <a:ext cx="0" cy="4256088"/>
          </a:xfrm>
          <a:prstGeom prst="line">
            <a:avLst/>
          </a:prstGeom>
          <a:ln w="19050" cap="flat" cmpd="sng" algn="ctr">
            <a:solidFill>
              <a:srgbClr val="023146"/>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75"/>
            </p:custDataLst>
          </p:nvPr>
        </p:nvCxnSpPr>
        <p:spPr bwMode="auto">
          <a:xfrm>
            <a:off x="379413" y="6210300"/>
            <a:ext cx="115490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76"/>
            </p:custDataLst>
          </p:nvPr>
        </p:nvCxnSpPr>
        <p:spPr bwMode="gray">
          <a:xfrm>
            <a:off x="4216400" y="1954213"/>
            <a:ext cx="0" cy="4419600"/>
          </a:xfrm>
          <a:prstGeom prst="line">
            <a:avLst/>
          </a:prstGeom>
          <a:ln w="19050" cap="flat" cmpd="sng" algn="ctr">
            <a:solidFill>
              <a:srgbClr val="023146"/>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77"/>
            </p:custDataLst>
          </p:nvPr>
        </p:nvCxnSpPr>
        <p:spPr bwMode="auto">
          <a:xfrm>
            <a:off x="379413" y="1954213"/>
            <a:ext cx="115490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Rectangle 88"/>
          <p:cNvSpPr/>
          <p:nvPr>
            <p:custDataLst>
              <p:tags r:id="rId78"/>
            </p:custDataLst>
          </p:nvPr>
        </p:nvSpPr>
        <p:spPr bwMode="gray">
          <a:xfrm>
            <a:off x="6124575" y="3989388"/>
            <a:ext cx="3621088" cy="79375"/>
          </a:xfrm>
          <a:prstGeom prst="rect">
            <a:avLst/>
          </a:prstGeom>
          <a:solidFill>
            <a:srgbClr val="F8D7CD"/>
          </a:solidFill>
          <a:ln w="19050" cap="flat" cmpd="sng" algn="ctr">
            <a:solidFill>
              <a:srgbClr val="F8D7C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custDataLst>
              <p:tags r:id="rId79"/>
            </p:custDataLst>
          </p:nvPr>
        </p:nvSpPr>
        <p:spPr bwMode="gray">
          <a:xfrm>
            <a:off x="3960813" y="2027238"/>
            <a:ext cx="1079500" cy="79375"/>
          </a:xfrm>
          <a:prstGeom prst="rect">
            <a:avLst/>
          </a:prstGeom>
          <a:solidFill>
            <a:srgbClr val="E16307"/>
          </a:solidFill>
          <a:ln w="19050" cap="flat" cmpd="sng" algn="ctr">
            <a:solidFill>
              <a:srgbClr val="E1630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custDataLst>
              <p:tags r:id="rId80"/>
            </p:custDataLst>
          </p:nvPr>
        </p:nvSpPr>
        <p:spPr bwMode="gray">
          <a:xfrm>
            <a:off x="5027613" y="3406775"/>
            <a:ext cx="363538" cy="79375"/>
          </a:xfrm>
          <a:prstGeom prst="rect">
            <a:avLst/>
          </a:prstGeom>
          <a:solidFill>
            <a:srgbClr val="F8D7CD"/>
          </a:solidFill>
          <a:ln w="19050" cap="flat" cmpd="sng" algn="ctr">
            <a:solidFill>
              <a:srgbClr val="F8D7C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custDataLst>
              <p:tags r:id="rId81"/>
            </p:custDataLst>
          </p:nvPr>
        </p:nvSpPr>
        <p:spPr bwMode="gray">
          <a:xfrm>
            <a:off x="9745664" y="4364038"/>
            <a:ext cx="1819275" cy="79375"/>
          </a:xfrm>
          <a:prstGeom prst="rect">
            <a:avLst/>
          </a:prstGeom>
          <a:solidFill>
            <a:srgbClr val="F8D7CD"/>
          </a:solidFill>
          <a:ln w="19050" cap="flat" cmpd="sng" algn="ctr">
            <a:solidFill>
              <a:srgbClr val="F8D7C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custDataLst>
              <p:tags r:id="rId82"/>
            </p:custDataLst>
          </p:nvPr>
        </p:nvSpPr>
        <p:spPr bwMode="gray">
          <a:xfrm>
            <a:off x="3952875" y="4765675"/>
            <a:ext cx="7612063" cy="79375"/>
          </a:xfrm>
          <a:prstGeom prst="rect">
            <a:avLst/>
          </a:prstGeom>
          <a:solidFill>
            <a:srgbClr val="E16307"/>
          </a:solidFill>
          <a:ln w="19050" cap="flat" cmpd="sng" algn="ctr">
            <a:solidFill>
              <a:srgbClr val="E1630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custDataLst>
              <p:tags r:id="rId83"/>
            </p:custDataLst>
          </p:nvPr>
        </p:nvSpPr>
        <p:spPr bwMode="gray">
          <a:xfrm>
            <a:off x="3952875" y="2451100"/>
            <a:ext cx="7612063" cy="79375"/>
          </a:xfrm>
          <a:prstGeom prst="rect">
            <a:avLst/>
          </a:prstGeom>
          <a:solidFill>
            <a:srgbClr val="E16307"/>
          </a:solidFill>
          <a:ln w="19050" cap="flat" cmpd="sng" algn="ctr">
            <a:solidFill>
              <a:srgbClr val="E1630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p:cNvSpPr/>
          <p:nvPr>
            <p:custDataLst>
              <p:tags r:id="rId84"/>
            </p:custDataLst>
          </p:nvPr>
        </p:nvSpPr>
        <p:spPr bwMode="gray">
          <a:xfrm>
            <a:off x="5391151" y="3781425"/>
            <a:ext cx="733425" cy="79375"/>
          </a:xfrm>
          <a:prstGeom prst="rect">
            <a:avLst/>
          </a:prstGeom>
          <a:solidFill>
            <a:srgbClr val="F8D7CD"/>
          </a:solidFill>
          <a:ln w="19050" cap="flat" cmpd="sng" algn="ctr">
            <a:solidFill>
              <a:srgbClr val="F8D7C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custDataLst>
              <p:tags r:id="rId85"/>
            </p:custDataLst>
          </p:nvPr>
        </p:nvSpPr>
        <p:spPr bwMode="gray">
          <a:xfrm>
            <a:off x="3952875" y="3030538"/>
            <a:ext cx="1074738" cy="79375"/>
          </a:xfrm>
          <a:prstGeom prst="rect">
            <a:avLst/>
          </a:prstGeom>
          <a:solidFill>
            <a:srgbClr val="F8D7CD"/>
          </a:solidFill>
          <a:ln w="19050" cap="flat" cmpd="sng" algn="ctr">
            <a:solidFill>
              <a:srgbClr val="F8D7C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Isosceles Triangle 96"/>
          <p:cNvSpPr/>
          <p:nvPr>
            <p:custDataLst>
              <p:tags r:id="rId86"/>
            </p:custDataLst>
          </p:nvPr>
        </p:nvSpPr>
        <p:spPr bwMode="gray">
          <a:xfrm>
            <a:off x="11507788" y="2433638"/>
            <a:ext cx="114300" cy="114300"/>
          </a:xfrm>
          <a:prstGeom prst="triangle">
            <a:avLst/>
          </a:prstGeom>
          <a:solidFill>
            <a:srgbClr val="023146"/>
          </a:solidFill>
          <a:ln w="9525" cap="flat" cmpd="sng" algn="ctr">
            <a:solidFill>
              <a:srgbClr val="0231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Isosceles Triangle 97"/>
          <p:cNvSpPr/>
          <p:nvPr>
            <p:custDataLst>
              <p:tags r:id="rId87"/>
            </p:custDataLst>
          </p:nvPr>
        </p:nvSpPr>
        <p:spPr bwMode="gray">
          <a:xfrm>
            <a:off x="11507788" y="4748213"/>
            <a:ext cx="114300" cy="114300"/>
          </a:xfrm>
          <a:prstGeom prst="triangle">
            <a:avLst/>
          </a:prstGeom>
          <a:solidFill>
            <a:srgbClr val="023146"/>
          </a:solidFill>
          <a:ln w="9525" cap="flat" cmpd="sng" algn="ctr">
            <a:solidFill>
              <a:srgbClr val="0231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Isosceles Triangle 98"/>
          <p:cNvSpPr/>
          <p:nvPr>
            <p:custDataLst>
              <p:tags r:id="rId88"/>
            </p:custDataLst>
          </p:nvPr>
        </p:nvSpPr>
        <p:spPr bwMode="gray">
          <a:xfrm>
            <a:off x="9688513" y="2433638"/>
            <a:ext cx="114300" cy="114300"/>
          </a:xfrm>
          <a:prstGeom prst="triangle">
            <a:avLst/>
          </a:prstGeom>
          <a:solidFill>
            <a:srgbClr val="023146"/>
          </a:solidFill>
          <a:ln w="9525" cap="flat" cmpd="sng" algn="ctr">
            <a:solidFill>
              <a:srgbClr val="0231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Isosceles Triangle 99"/>
          <p:cNvSpPr/>
          <p:nvPr>
            <p:custDataLst>
              <p:tags r:id="rId89"/>
            </p:custDataLst>
          </p:nvPr>
        </p:nvSpPr>
        <p:spPr bwMode="gray">
          <a:xfrm>
            <a:off x="6067425" y="2433638"/>
            <a:ext cx="114300" cy="114300"/>
          </a:xfrm>
          <a:prstGeom prst="triangle">
            <a:avLst/>
          </a:prstGeom>
          <a:solidFill>
            <a:srgbClr val="023146"/>
          </a:solidFill>
          <a:ln w="9525" cap="flat" cmpd="sng" algn="ctr">
            <a:solidFill>
              <a:srgbClr val="0231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Isosceles Triangle 100"/>
          <p:cNvSpPr/>
          <p:nvPr>
            <p:custDataLst>
              <p:tags r:id="rId90"/>
            </p:custDataLst>
          </p:nvPr>
        </p:nvSpPr>
        <p:spPr bwMode="gray">
          <a:xfrm>
            <a:off x="10410825" y="4748213"/>
            <a:ext cx="114300" cy="114300"/>
          </a:xfrm>
          <a:prstGeom prst="triangle">
            <a:avLst/>
          </a:prstGeom>
          <a:solidFill>
            <a:srgbClr val="023146"/>
          </a:solidFill>
          <a:ln w="9525" cap="flat" cmpd="sng" algn="ctr">
            <a:solidFill>
              <a:srgbClr val="0231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Isosceles Triangle 101"/>
          <p:cNvSpPr/>
          <p:nvPr>
            <p:custDataLst>
              <p:tags r:id="rId91"/>
            </p:custDataLst>
          </p:nvPr>
        </p:nvSpPr>
        <p:spPr bwMode="gray">
          <a:xfrm>
            <a:off x="8245475" y="4748213"/>
            <a:ext cx="114300" cy="114300"/>
          </a:xfrm>
          <a:prstGeom prst="triangle">
            <a:avLst/>
          </a:prstGeom>
          <a:solidFill>
            <a:srgbClr val="023146"/>
          </a:solidFill>
          <a:ln w="9525" cap="flat" cmpd="sng" algn="ctr">
            <a:solidFill>
              <a:srgbClr val="0231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Isosceles Triangle 102"/>
          <p:cNvSpPr/>
          <p:nvPr>
            <p:custDataLst>
              <p:tags r:id="rId92"/>
            </p:custDataLst>
          </p:nvPr>
        </p:nvSpPr>
        <p:spPr bwMode="gray">
          <a:xfrm>
            <a:off x="5334000" y="2433638"/>
            <a:ext cx="114300" cy="114300"/>
          </a:xfrm>
          <a:prstGeom prst="triangle">
            <a:avLst/>
          </a:prstGeom>
          <a:solidFill>
            <a:srgbClr val="023146"/>
          </a:solidFill>
          <a:ln w="9525" cap="flat" cmpd="sng" algn="ctr">
            <a:solidFill>
              <a:srgbClr val="0231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Isosceles Triangle 103"/>
          <p:cNvSpPr/>
          <p:nvPr>
            <p:custDataLst>
              <p:tags r:id="rId93"/>
            </p:custDataLst>
          </p:nvPr>
        </p:nvSpPr>
        <p:spPr bwMode="gray">
          <a:xfrm>
            <a:off x="5334000" y="4748213"/>
            <a:ext cx="114300" cy="114300"/>
          </a:xfrm>
          <a:prstGeom prst="triangle">
            <a:avLst/>
          </a:prstGeom>
          <a:solidFill>
            <a:srgbClr val="023146"/>
          </a:solidFill>
          <a:ln w="9525" cap="flat" cmpd="sng" algn="ctr">
            <a:solidFill>
              <a:srgbClr val="0231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Isosceles Triangle 104"/>
          <p:cNvSpPr/>
          <p:nvPr>
            <p:custDataLst>
              <p:tags r:id="rId94"/>
            </p:custDataLst>
          </p:nvPr>
        </p:nvSpPr>
        <p:spPr bwMode="gray">
          <a:xfrm>
            <a:off x="4970463" y="2433638"/>
            <a:ext cx="114300" cy="114300"/>
          </a:xfrm>
          <a:prstGeom prst="triangle">
            <a:avLst/>
          </a:prstGeom>
          <a:solidFill>
            <a:srgbClr val="023146"/>
          </a:solidFill>
          <a:ln w="9525" cap="flat" cmpd="sng" algn="ctr">
            <a:solidFill>
              <a:srgbClr val="0231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Isosceles Triangle 105"/>
          <p:cNvSpPr/>
          <p:nvPr>
            <p:custDataLst>
              <p:tags r:id="rId95"/>
            </p:custDataLst>
          </p:nvPr>
        </p:nvSpPr>
        <p:spPr bwMode="gray">
          <a:xfrm>
            <a:off x="4970463" y="4748213"/>
            <a:ext cx="114300" cy="114300"/>
          </a:xfrm>
          <a:prstGeom prst="triangle">
            <a:avLst/>
          </a:prstGeom>
          <a:solidFill>
            <a:srgbClr val="023146"/>
          </a:solidFill>
          <a:ln w="9525" cap="flat" cmpd="sng" algn="ctr">
            <a:solidFill>
              <a:srgbClr val="0231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Isosceles Triangle 106"/>
          <p:cNvSpPr/>
          <p:nvPr>
            <p:custDataLst>
              <p:tags r:id="rId96"/>
            </p:custDataLst>
          </p:nvPr>
        </p:nvSpPr>
        <p:spPr bwMode="gray">
          <a:xfrm>
            <a:off x="4159250" y="6316663"/>
            <a:ext cx="114300" cy="114300"/>
          </a:xfrm>
          <a:prstGeom prst="triangle">
            <a:avLst/>
          </a:prstGeom>
          <a:solidFill>
            <a:srgbClr val="023146"/>
          </a:solidFill>
          <a:ln w="9525" cap="flat" cmpd="sng" algn="ctr">
            <a:solidFill>
              <a:srgbClr val="02314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Holder 3"/>
          <p:cNvSpPr>
            <a:spLocks noGrp="1"/>
          </p:cNvSpPr>
          <p:nvPr>
            <p:custDataLst>
              <p:tags r:id="rId97"/>
            </p:custDataLst>
          </p:nvPr>
        </p:nvSpPr>
        <p:spPr bwMode="auto">
          <a:xfrm>
            <a:off x="450850" y="4325938"/>
            <a:ext cx="2846388"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3050">
              <a:spcBef>
                <a:spcPct val="0"/>
              </a:spcBef>
              <a:spcAft>
                <a:spcPct val="0"/>
              </a:spcAft>
            </a:pPr>
            <a:r>
              <a:rPr lang="en-GB" altLang="en-US" sz="1100" b="1" dirty="0"/>
              <a:t>Phase E </a:t>
            </a:r>
            <a:r>
              <a:rPr lang="en-GB" altLang="en-US" sz="1100" dirty="0"/>
              <a:t>- </a:t>
            </a:r>
            <a:r>
              <a:rPr lang="en-GB" sz="1100" dirty="0">
                <a:sym typeface="+mn-lt"/>
              </a:rPr>
              <a:t>collection of reports on the roll-out </a:t>
            </a:r>
          </a:p>
          <a:p>
            <a:pPr marL="273050">
              <a:spcBef>
                <a:spcPct val="0"/>
              </a:spcBef>
              <a:spcAft>
                <a:spcPct val="0"/>
              </a:spcAft>
            </a:pPr>
            <a:r>
              <a:rPr lang="en-GB" sz="1100" dirty="0">
                <a:sym typeface="+mn-lt"/>
              </a:rPr>
              <a:t>of the integrated management system</a:t>
            </a:r>
            <a:endParaRPr lang="en-GB" altLang="en-US" sz="1100" dirty="0"/>
          </a:p>
        </p:txBody>
      </p:sp>
      <p:sp useBgFill="1">
        <p:nvSpPr>
          <p:cNvPr id="110" name="Holder 3"/>
          <p:cNvSpPr>
            <a:spLocks noGrp="1"/>
          </p:cNvSpPr>
          <p:nvPr>
            <p:custDataLst>
              <p:tags r:id="rId98"/>
            </p:custDataLst>
          </p:nvPr>
        </p:nvSpPr>
        <p:spPr bwMode="auto">
          <a:xfrm>
            <a:off x="5314950" y="4884738"/>
            <a:ext cx="152400" cy="950913"/>
          </a:xfrm>
          <a:prstGeom prst="rect">
            <a:avLst/>
          </a:prstGeom>
          <a:ln>
            <a:noFill/>
          </a:ln>
        </p:spPr>
        <p:txBody>
          <a:bodyPr vert="vert270"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ct val="0"/>
              </a:spcBef>
              <a:spcAft>
                <a:spcPct val="0"/>
              </a:spcAft>
            </a:pPr>
            <a:r>
              <a:rPr lang="en-GB" sz="1000" dirty="0">
                <a:solidFill>
                  <a:srgbClr val="AD4400"/>
                </a:solidFill>
                <a:sym typeface="+mn-lt"/>
              </a:rPr>
              <a:t>Financial Rules V 1</a:t>
            </a:r>
          </a:p>
        </p:txBody>
      </p:sp>
      <p:sp useBgFill="1">
        <p:nvSpPr>
          <p:cNvPr id="111" name="Holder 3"/>
          <p:cNvSpPr>
            <a:spLocks noGrp="1"/>
          </p:cNvSpPr>
          <p:nvPr>
            <p:custDataLst>
              <p:tags r:id="rId99"/>
            </p:custDataLst>
          </p:nvPr>
        </p:nvSpPr>
        <p:spPr bwMode="auto">
          <a:xfrm>
            <a:off x="8226425" y="4884738"/>
            <a:ext cx="152400" cy="569913"/>
          </a:xfrm>
          <a:prstGeom prst="rect">
            <a:avLst/>
          </a:prstGeom>
          <a:ln>
            <a:noFill/>
          </a:ln>
        </p:spPr>
        <p:txBody>
          <a:bodyPr vert="vert270"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ct val="0"/>
              </a:spcBef>
              <a:spcAft>
                <a:spcPct val="0"/>
              </a:spcAft>
            </a:pPr>
            <a:r>
              <a:rPr lang="en-GB" altLang="en-US" sz="1000" dirty="0">
                <a:solidFill>
                  <a:srgbClr val="AD4400"/>
                </a:solidFill>
                <a:sym typeface="+mn-lt"/>
              </a:rPr>
              <a:t>ERP Design</a:t>
            </a:r>
            <a:endParaRPr lang="en-GB" sz="1000" dirty="0">
              <a:solidFill>
                <a:srgbClr val="AD4400"/>
              </a:solidFill>
              <a:sym typeface="+mn-lt"/>
            </a:endParaRPr>
          </a:p>
        </p:txBody>
      </p:sp>
      <p:sp>
        <p:nvSpPr>
          <p:cNvPr id="112" name="Holder 3"/>
          <p:cNvSpPr>
            <a:spLocks noGrp="1"/>
          </p:cNvSpPr>
          <p:nvPr>
            <p:custDataLst>
              <p:tags r:id="rId100"/>
            </p:custDataLst>
          </p:nvPr>
        </p:nvSpPr>
        <p:spPr bwMode="auto">
          <a:xfrm>
            <a:off x="450850" y="3743325"/>
            <a:ext cx="316388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3050">
              <a:spcBef>
                <a:spcPct val="0"/>
              </a:spcBef>
              <a:spcAft>
                <a:spcPct val="0"/>
              </a:spcAft>
            </a:pPr>
            <a:r>
              <a:rPr lang="en-GB" altLang="en-US" sz="1100" b="1" dirty="0"/>
              <a:t>Phase C </a:t>
            </a:r>
            <a:r>
              <a:rPr lang="en-GB" altLang="en-US" sz="1100" dirty="0"/>
              <a:t>- </a:t>
            </a:r>
            <a:r>
              <a:rPr lang="en-GB" sz="1100" dirty="0">
                <a:sym typeface="+mn-lt"/>
              </a:rPr>
              <a:t>preparation of ELI ERIC statutory policies </a:t>
            </a:r>
            <a:endParaRPr lang="en-GB" altLang="en-US" sz="1100" dirty="0"/>
          </a:p>
        </p:txBody>
      </p:sp>
      <p:sp useBgFill="1">
        <p:nvSpPr>
          <p:cNvPr id="113" name="Holder 3"/>
          <p:cNvSpPr>
            <a:spLocks noGrp="1"/>
          </p:cNvSpPr>
          <p:nvPr>
            <p:custDataLst>
              <p:tags r:id="rId101"/>
            </p:custDataLst>
          </p:nvPr>
        </p:nvSpPr>
        <p:spPr bwMode="auto">
          <a:xfrm>
            <a:off x="10391775" y="4884738"/>
            <a:ext cx="152400" cy="949325"/>
          </a:xfrm>
          <a:prstGeom prst="rect">
            <a:avLst/>
          </a:prstGeom>
          <a:ln>
            <a:noFill/>
          </a:ln>
        </p:spPr>
        <p:txBody>
          <a:bodyPr vert="vert270"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ct val="0"/>
              </a:spcBef>
              <a:spcAft>
                <a:spcPct val="0"/>
              </a:spcAft>
            </a:pPr>
            <a:r>
              <a:rPr lang="en-GB" altLang="en-US" sz="1000" dirty="0">
                <a:solidFill>
                  <a:srgbClr val="AD4400"/>
                </a:solidFill>
                <a:sym typeface="+mn-lt"/>
              </a:rPr>
              <a:t>ERP Initial delivery</a:t>
            </a:r>
            <a:endParaRPr lang="en-GB" sz="1000" dirty="0">
              <a:solidFill>
                <a:srgbClr val="AD4400"/>
              </a:solidFill>
              <a:sym typeface="+mn-lt"/>
            </a:endParaRPr>
          </a:p>
        </p:txBody>
      </p:sp>
      <p:sp useBgFill="1">
        <p:nvSpPr>
          <p:cNvPr id="114" name="Holder 3"/>
          <p:cNvSpPr>
            <a:spLocks noGrp="1"/>
          </p:cNvSpPr>
          <p:nvPr>
            <p:custDataLst>
              <p:tags r:id="rId102"/>
            </p:custDataLst>
          </p:nvPr>
        </p:nvSpPr>
        <p:spPr bwMode="auto">
          <a:xfrm>
            <a:off x="3973513" y="6453188"/>
            <a:ext cx="485775" cy="122238"/>
          </a:xfrm>
          <a:prstGeom prst="rect">
            <a:avLst/>
          </a:prstGeom>
          <a:ln>
            <a:noFill/>
          </a:ln>
        </p:spPr>
        <p:txBody>
          <a:bodyPr vert="horz"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ct val="0"/>
              </a:spcBef>
              <a:spcAft>
                <a:spcPct val="0"/>
              </a:spcAft>
            </a:pPr>
            <a:r>
              <a:rPr lang="en-GB" sz="800" dirty="0">
                <a:solidFill>
                  <a:srgbClr val="AD4400"/>
                </a:solidFill>
                <a:sym typeface="+mn-lt"/>
              </a:rPr>
              <a:t>16/12/2020</a:t>
            </a:r>
          </a:p>
        </p:txBody>
      </p:sp>
      <p:sp>
        <p:nvSpPr>
          <p:cNvPr id="115" name="Holder 3"/>
          <p:cNvSpPr>
            <a:spLocks noGrp="1"/>
          </p:cNvSpPr>
          <p:nvPr>
            <p:custDataLst>
              <p:tags r:id="rId103"/>
            </p:custDataLst>
          </p:nvPr>
        </p:nvSpPr>
        <p:spPr bwMode="auto">
          <a:xfrm>
            <a:off x="450850" y="3951288"/>
            <a:ext cx="2909888"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3050">
              <a:spcBef>
                <a:spcPct val="0"/>
              </a:spcBef>
              <a:spcAft>
                <a:spcPct val="0"/>
              </a:spcAft>
            </a:pPr>
            <a:r>
              <a:rPr lang="en-GB" altLang="en-US" sz="1100" b="1" dirty="0"/>
              <a:t>Phase D </a:t>
            </a:r>
            <a:r>
              <a:rPr lang="en-GB" altLang="en-US" sz="1100" dirty="0"/>
              <a:t>- </a:t>
            </a:r>
            <a:r>
              <a:rPr lang="en-GB" sz="1100" dirty="0">
                <a:sym typeface="+mn-lt"/>
              </a:rPr>
              <a:t>preparation to the ELI integrated </a:t>
            </a:r>
          </a:p>
          <a:p>
            <a:pPr marL="273050">
              <a:spcBef>
                <a:spcPct val="0"/>
              </a:spcBef>
              <a:spcAft>
                <a:spcPct val="0"/>
              </a:spcAft>
            </a:pPr>
            <a:r>
              <a:rPr lang="en-GB" sz="1100" dirty="0">
                <a:sym typeface="+mn-lt"/>
              </a:rPr>
              <a:t>management system operation at ELI facilities </a:t>
            </a:r>
            <a:endParaRPr lang="en-GB" altLang="en-US" sz="1100" dirty="0"/>
          </a:p>
        </p:txBody>
      </p:sp>
      <p:sp>
        <p:nvSpPr>
          <p:cNvPr id="116" name="Holder 3"/>
          <p:cNvSpPr>
            <a:spLocks noGrp="1"/>
          </p:cNvSpPr>
          <p:nvPr>
            <p:custDataLst>
              <p:tags r:id="rId104"/>
            </p:custDataLst>
          </p:nvPr>
        </p:nvSpPr>
        <p:spPr bwMode="auto">
          <a:xfrm>
            <a:off x="450850" y="1717675"/>
            <a:ext cx="563563"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b"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ct val="0"/>
              </a:spcBef>
              <a:spcAft>
                <a:spcPct val="0"/>
              </a:spcAft>
            </a:pPr>
            <a:fld id="{3F84BB88-7371-42BA-9EDF-720BEDDD5843}" type="datetime'A''''''''''''c''ti''v''''i''''''''''''''''''''t''''''''y'''''">
              <a:rPr lang="en-GB" altLang="en-US" sz="1400" b="1" smtClean="0"/>
              <a:pPr>
                <a:spcBef>
                  <a:spcPct val="0"/>
                </a:spcBef>
                <a:spcAft>
                  <a:spcPct val="0"/>
                </a:spcAft>
              </a:pPr>
              <a:t>Activity</a:t>
            </a:fld>
            <a:endParaRPr lang="en-GB" sz="1400" b="1" dirty="0">
              <a:sym typeface="+mn-lt"/>
            </a:endParaRPr>
          </a:p>
        </p:txBody>
      </p:sp>
      <p:sp useBgFill="1">
        <p:nvSpPr>
          <p:cNvPr id="117" name="Holder 3"/>
          <p:cNvSpPr>
            <a:spLocks noGrp="1"/>
          </p:cNvSpPr>
          <p:nvPr>
            <p:custDataLst>
              <p:tags r:id="rId105"/>
            </p:custDataLst>
          </p:nvPr>
        </p:nvSpPr>
        <p:spPr bwMode="auto">
          <a:xfrm>
            <a:off x="4951413" y="4884738"/>
            <a:ext cx="152400" cy="1031875"/>
          </a:xfrm>
          <a:prstGeom prst="rect">
            <a:avLst/>
          </a:prstGeom>
          <a:ln>
            <a:noFill/>
          </a:ln>
        </p:spPr>
        <p:txBody>
          <a:bodyPr vert="vert270"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ct val="0"/>
              </a:spcBef>
              <a:spcAft>
                <a:spcPct val="0"/>
              </a:spcAft>
            </a:pPr>
            <a:r>
              <a:rPr lang="en-GB" sz="1000" dirty="0">
                <a:solidFill>
                  <a:srgbClr val="AD4400"/>
                </a:solidFill>
                <a:sym typeface="+mn-lt"/>
              </a:rPr>
              <a:t>Rules and Processes</a:t>
            </a:r>
          </a:p>
        </p:txBody>
      </p:sp>
      <p:sp>
        <p:nvSpPr>
          <p:cNvPr id="118" name="Holder 3"/>
          <p:cNvSpPr>
            <a:spLocks noGrp="1"/>
          </p:cNvSpPr>
          <p:nvPr>
            <p:custDataLst>
              <p:tags r:id="rId106"/>
            </p:custDataLst>
          </p:nvPr>
        </p:nvSpPr>
        <p:spPr bwMode="auto">
          <a:xfrm>
            <a:off x="450850" y="1982788"/>
            <a:ext cx="2603500" cy="365125"/>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ct val="0"/>
              </a:spcBef>
              <a:spcAft>
                <a:spcPct val="0"/>
              </a:spcAft>
            </a:pPr>
            <a:r>
              <a:rPr lang="en-GB" altLang="en-US" sz="1200" dirty="0">
                <a:sym typeface="+mn-lt"/>
              </a:rPr>
              <a:t>Task 2.1 – Implementation of access </a:t>
            </a:r>
          </a:p>
          <a:p>
            <a:pPr>
              <a:spcBef>
                <a:spcPct val="0"/>
              </a:spcBef>
              <a:spcAft>
                <a:spcPct val="0"/>
              </a:spcAft>
            </a:pPr>
            <a:r>
              <a:rPr lang="en-GB" altLang="en-US" sz="1200" dirty="0">
                <a:sym typeface="+mn-lt"/>
              </a:rPr>
              <a:t>agreements with ELI hosting organizations</a:t>
            </a:r>
            <a:endParaRPr lang="en-GB" sz="1200" dirty="0">
              <a:sym typeface="+mn-lt"/>
            </a:endParaRPr>
          </a:p>
        </p:txBody>
      </p:sp>
      <p:sp>
        <p:nvSpPr>
          <p:cNvPr id="119" name="Holder 3"/>
          <p:cNvSpPr>
            <a:spLocks noGrp="1"/>
          </p:cNvSpPr>
          <p:nvPr>
            <p:custDataLst>
              <p:tags r:id="rId107"/>
            </p:custDataLst>
          </p:nvPr>
        </p:nvSpPr>
        <p:spPr bwMode="auto">
          <a:xfrm>
            <a:off x="450850" y="2992438"/>
            <a:ext cx="3040063"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3050">
              <a:spcBef>
                <a:spcPct val="0"/>
              </a:spcBef>
              <a:spcAft>
                <a:spcPct val="0"/>
              </a:spcAft>
            </a:pPr>
            <a:r>
              <a:rPr lang="en-GB" altLang="en-US" sz="1100" b="1" dirty="0"/>
              <a:t>Phase A </a:t>
            </a:r>
            <a:r>
              <a:rPr lang="en-GB" altLang="en-US" sz="1100" dirty="0"/>
              <a:t>- </a:t>
            </a:r>
            <a:r>
              <a:rPr lang="en-GB" sz="1100" dirty="0">
                <a:sym typeface="+mn-lt"/>
              </a:rPr>
              <a:t>preparation of the key statutory </a:t>
            </a:r>
          </a:p>
          <a:p>
            <a:pPr marL="273050">
              <a:spcBef>
                <a:spcPct val="0"/>
              </a:spcBef>
              <a:spcAft>
                <a:spcPct val="0"/>
              </a:spcAft>
            </a:pPr>
            <a:r>
              <a:rPr lang="en-GB" sz="1100" dirty="0">
                <a:sym typeface="+mn-lt"/>
              </a:rPr>
              <a:t>policies and of the management system concept </a:t>
            </a:r>
            <a:endParaRPr lang="en-GB" altLang="en-US" sz="1100" dirty="0"/>
          </a:p>
        </p:txBody>
      </p:sp>
      <p:sp>
        <p:nvSpPr>
          <p:cNvPr id="121" name="Holder 3"/>
          <p:cNvSpPr>
            <a:spLocks noGrp="1"/>
          </p:cNvSpPr>
          <p:nvPr>
            <p:custDataLst>
              <p:tags r:id="rId108"/>
            </p:custDataLst>
          </p:nvPr>
        </p:nvSpPr>
        <p:spPr bwMode="auto">
          <a:xfrm>
            <a:off x="450850" y="2406650"/>
            <a:ext cx="3425825" cy="547688"/>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ct val="0"/>
              </a:spcBef>
              <a:spcAft>
                <a:spcPct val="0"/>
              </a:spcAft>
            </a:pPr>
            <a:r>
              <a:rPr lang="en-GB" altLang="en-US" sz="1200" dirty="0">
                <a:sym typeface="+mn-lt"/>
              </a:rPr>
              <a:t>Task 2.2 – Design and implementation of resource </a:t>
            </a:r>
          </a:p>
          <a:p>
            <a:pPr>
              <a:spcBef>
                <a:spcPct val="0"/>
              </a:spcBef>
              <a:spcAft>
                <a:spcPct val="0"/>
              </a:spcAft>
            </a:pPr>
            <a:r>
              <a:rPr lang="en-GB" altLang="en-US" sz="1200" dirty="0">
                <a:sym typeface="+mn-lt"/>
              </a:rPr>
              <a:t>Management rules and processes, including cost </a:t>
            </a:r>
          </a:p>
          <a:p>
            <a:pPr>
              <a:spcBef>
                <a:spcPct val="0"/>
              </a:spcBef>
              <a:spcAft>
                <a:spcPct val="0"/>
              </a:spcAft>
            </a:pPr>
            <a:r>
              <a:rPr lang="en-GB" altLang="en-US" sz="1200" dirty="0">
                <a:sym typeface="+mn-lt"/>
              </a:rPr>
              <a:t>standards,  cost control processes, budgetary processes</a:t>
            </a:r>
          </a:p>
        </p:txBody>
      </p:sp>
      <p:sp>
        <p:nvSpPr>
          <p:cNvPr id="122" name="Holder 3"/>
          <p:cNvSpPr>
            <a:spLocks noGrp="1"/>
          </p:cNvSpPr>
          <p:nvPr>
            <p:custDataLst>
              <p:tags r:id="rId109"/>
            </p:custDataLst>
          </p:nvPr>
        </p:nvSpPr>
        <p:spPr bwMode="auto">
          <a:xfrm>
            <a:off x="450849" y="3368675"/>
            <a:ext cx="3009900" cy="336550"/>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3050">
              <a:spcBef>
                <a:spcPct val="0"/>
              </a:spcBef>
              <a:spcAft>
                <a:spcPct val="0"/>
              </a:spcAft>
            </a:pPr>
            <a:r>
              <a:rPr lang="en-GB" altLang="en-US" sz="1100" b="1" dirty="0"/>
              <a:t>Phase B </a:t>
            </a:r>
            <a:r>
              <a:rPr lang="en-GB" altLang="en-US" sz="1100" dirty="0"/>
              <a:t>- </a:t>
            </a:r>
            <a:r>
              <a:rPr lang="en-GB" sz="1100" dirty="0">
                <a:sym typeface="+mn-lt"/>
              </a:rPr>
              <a:t>definition of the ELI ERIC management</a:t>
            </a:r>
          </a:p>
          <a:p>
            <a:pPr marL="273050">
              <a:spcBef>
                <a:spcPct val="0"/>
              </a:spcBef>
              <a:spcAft>
                <a:spcPct val="0"/>
              </a:spcAft>
            </a:pPr>
            <a:r>
              <a:rPr lang="en-GB" sz="1100" dirty="0">
                <a:sym typeface="+mn-lt"/>
              </a:rPr>
              <a:t>and organisational concept </a:t>
            </a:r>
            <a:endParaRPr lang="en-GB" altLang="en-US" sz="1100" dirty="0"/>
          </a:p>
        </p:txBody>
      </p:sp>
      <p:sp>
        <p:nvSpPr>
          <p:cNvPr id="126" name="Holder 3"/>
          <p:cNvSpPr>
            <a:spLocks noGrp="1"/>
          </p:cNvSpPr>
          <p:nvPr>
            <p:custDataLst>
              <p:tags r:id="rId110"/>
            </p:custDataLst>
          </p:nvPr>
        </p:nvSpPr>
        <p:spPr bwMode="auto">
          <a:xfrm>
            <a:off x="450850" y="4721225"/>
            <a:ext cx="3238500" cy="1460500"/>
          </a:xfrm>
          <a:prstGeom prst="rect">
            <a:avLst/>
          </a:prstGeom>
          <a:noFill/>
          <a:ln>
            <a:noFill/>
          </a:ln>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ct val="0"/>
              </a:spcBef>
              <a:spcAft>
                <a:spcPct val="0"/>
              </a:spcAft>
            </a:pPr>
            <a:r>
              <a:rPr lang="en-GB" sz="1200" dirty="0">
                <a:sym typeface="+mn-lt"/>
              </a:rPr>
              <a:t>Task 2.3 /2.4 /2.5   Design and implementation of </a:t>
            </a:r>
          </a:p>
          <a:p>
            <a:pPr>
              <a:spcBef>
                <a:spcPct val="0"/>
              </a:spcBef>
              <a:spcAft>
                <a:spcPct val="0"/>
              </a:spcAft>
            </a:pPr>
            <a:r>
              <a:rPr lang="en-GB" sz="1200" dirty="0">
                <a:sym typeface="+mn-lt"/>
              </a:rPr>
              <a:t>resource management rules and processes, </a:t>
            </a:r>
          </a:p>
          <a:p>
            <a:pPr>
              <a:spcBef>
                <a:spcPct val="0"/>
              </a:spcBef>
              <a:spcAft>
                <a:spcPct val="0"/>
              </a:spcAft>
            </a:pPr>
            <a:r>
              <a:rPr lang="en-GB" sz="1200" dirty="0">
                <a:sym typeface="+mn-lt"/>
              </a:rPr>
              <a:t>including cost standards, cost control processes, </a:t>
            </a:r>
          </a:p>
          <a:p>
            <a:pPr>
              <a:spcBef>
                <a:spcPct val="0"/>
              </a:spcBef>
              <a:spcAft>
                <a:spcPct val="0"/>
              </a:spcAft>
            </a:pPr>
            <a:r>
              <a:rPr lang="en-GB" sz="1200" dirty="0">
                <a:sym typeface="+mn-lt"/>
              </a:rPr>
              <a:t>budgetary processes, IT infrastructure, </a:t>
            </a:r>
          </a:p>
          <a:p>
            <a:pPr>
              <a:spcBef>
                <a:spcPct val="0"/>
              </a:spcBef>
              <a:spcAft>
                <a:spcPct val="0"/>
              </a:spcAft>
            </a:pPr>
            <a:r>
              <a:rPr lang="en-GB" sz="1200" dirty="0">
                <a:sym typeface="+mn-lt"/>
              </a:rPr>
              <a:t>training measures supporting the implementation of</a:t>
            </a:r>
          </a:p>
          <a:p>
            <a:pPr>
              <a:spcBef>
                <a:spcPct val="0"/>
              </a:spcBef>
              <a:spcAft>
                <a:spcPct val="0"/>
              </a:spcAft>
            </a:pPr>
            <a:r>
              <a:rPr lang="en-GB" sz="1200" dirty="0">
                <a:sym typeface="+mn-lt"/>
              </a:rPr>
              <a:t> the management system and tools, legal transition</a:t>
            </a:r>
          </a:p>
          <a:p>
            <a:pPr>
              <a:spcBef>
                <a:spcPct val="0"/>
              </a:spcBef>
              <a:spcAft>
                <a:spcPct val="0"/>
              </a:spcAft>
            </a:pPr>
            <a:r>
              <a:rPr lang="en-GB" sz="1200" dirty="0">
                <a:sym typeface="+mn-lt"/>
              </a:rPr>
              <a:t> from operating agreements- based operations </a:t>
            </a:r>
          </a:p>
          <a:p>
            <a:pPr>
              <a:spcBef>
                <a:spcPct val="0"/>
              </a:spcBef>
              <a:spcAft>
                <a:spcPct val="0"/>
              </a:spcAft>
            </a:pPr>
            <a:r>
              <a:rPr lang="en-GB" sz="1200" dirty="0">
                <a:sym typeface="+mn-lt"/>
              </a:rPr>
              <a:t>to fully integrated operations where applicable</a:t>
            </a:r>
          </a:p>
        </p:txBody>
      </p:sp>
      <p:sp useBgFill="1">
        <p:nvSpPr>
          <p:cNvPr id="127" name="Holder 3"/>
          <p:cNvSpPr>
            <a:spLocks noGrp="1"/>
          </p:cNvSpPr>
          <p:nvPr>
            <p:custDataLst>
              <p:tags r:id="rId111"/>
            </p:custDataLst>
          </p:nvPr>
        </p:nvSpPr>
        <p:spPr bwMode="auto">
          <a:xfrm>
            <a:off x="11412538" y="4884738"/>
            <a:ext cx="304800" cy="571500"/>
          </a:xfrm>
          <a:prstGeom prst="rect">
            <a:avLst/>
          </a:prstGeom>
          <a:ln>
            <a:noFill/>
          </a:ln>
        </p:spPr>
        <p:txBody>
          <a:bodyPr vert="vert270" wrap="none" lIns="0" tIns="0" rIns="0" bIns="0" numCol="1" spcCol="0" anchor="t" anchorCtr="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ct val="0"/>
              </a:spcBef>
              <a:spcAft>
                <a:spcPct val="0"/>
              </a:spcAft>
            </a:pPr>
            <a:r>
              <a:rPr lang="en-GB" sz="1000" dirty="0">
                <a:solidFill>
                  <a:srgbClr val="AD4400"/>
                </a:solidFill>
                <a:sym typeface="+mn-lt"/>
              </a:rPr>
              <a:t>Integrated </a:t>
            </a:r>
          </a:p>
          <a:p>
            <a:pPr>
              <a:spcBef>
                <a:spcPct val="0"/>
              </a:spcBef>
              <a:spcAft>
                <a:spcPct val="0"/>
              </a:spcAft>
            </a:pPr>
            <a:r>
              <a:rPr lang="en-GB" sz="1000" dirty="0">
                <a:solidFill>
                  <a:srgbClr val="AD4400"/>
                </a:solidFill>
                <a:sym typeface="+mn-lt"/>
              </a:rPr>
              <a:t>operations</a:t>
            </a:r>
          </a:p>
        </p:txBody>
      </p:sp>
      <p:pic>
        <p:nvPicPr>
          <p:cNvPr id="2052" name="Picture 4">
            <a:extLst>
              <a:ext uri="{FF2B5EF4-FFF2-40B4-BE49-F238E27FC236}">
                <a16:creationId xmlns:a16="http://schemas.microsoft.com/office/drawing/2014/main" id="{C4D25608-5629-4058-B677-BD87E0410DB1}"/>
              </a:ext>
            </a:extLst>
          </p:cNvPr>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711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D8694-FBDB-2B4D-A1AE-23C58E75AC3A}"/>
              </a:ext>
            </a:extLst>
          </p:cNvPr>
          <p:cNvSpPr>
            <a:spLocks noGrp="1"/>
          </p:cNvSpPr>
          <p:nvPr>
            <p:ph idx="1"/>
          </p:nvPr>
        </p:nvSpPr>
        <p:spPr>
          <a:xfrm>
            <a:off x="6155817" y="1100949"/>
            <a:ext cx="4417455" cy="533401"/>
          </a:xfrm>
        </p:spPr>
        <p:txBody>
          <a:bodyPr>
            <a:normAutofit/>
          </a:bodyPr>
          <a:lstStyle/>
          <a:p>
            <a:pPr marL="0" indent="0">
              <a:buNone/>
            </a:pPr>
            <a:r>
              <a:rPr lang="en-GB" dirty="0"/>
              <a:t>WP2 High-level objectives</a:t>
            </a:r>
            <a:endParaRPr lang="en-CZ" dirty="0"/>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pic>
        <p:nvPicPr>
          <p:cNvPr id="47" name="Picture 46" descr="Diagram, schematic&#10;&#10;Description automatically generated">
            <a:extLst>
              <a:ext uri="{FF2B5EF4-FFF2-40B4-BE49-F238E27FC236}">
                <a16:creationId xmlns:a16="http://schemas.microsoft.com/office/drawing/2014/main" id="{F7B7F36A-E6C1-A849-99ED-A328A9E48761}"/>
              </a:ext>
            </a:extLst>
          </p:cNvPr>
          <p:cNvPicPr>
            <a:picLocks noChangeAspect="1"/>
          </p:cNvPicPr>
          <p:nvPr/>
        </p:nvPicPr>
        <p:blipFill>
          <a:blip r:embed="rId3"/>
          <a:stretch>
            <a:fillRect/>
          </a:stretch>
        </p:blipFill>
        <p:spPr>
          <a:xfrm>
            <a:off x="1321987" y="1744439"/>
            <a:ext cx="3768393" cy="3800007"/>
          </a:xfrm>
          <a:prstGeom prst="rect">
            <a:avLst/>
          </a:prstGeom>
        </p:spPr>
      </p:pic>
      <p:sp>
        <p:nvSpPr>
          <p:cNvPr id="50" name="Shape 752">
            <a:extLst>
              <a:ext uri="{FF2B5EF4-FFF2-40B4-BE49-F238E27FC236}">
                <a16:creationId xmlns:a16="http://schemas.microsoft.com/office/drawing/2014/main" id="{4B9CAFBD-BC9A-E048-9879-70CB4A86A7D2}"/>
              </a:ext>
            </a:extLst>
          </p:cNvPr>
          <p:cNvSpPr>
            <a:spLocks noChangeAspect="1"/>
          </p:cNvSpPr>
          <p:nvPr/>
        </p:nvSpPr>
        <p:spPr>
          <a:xfrm>
            <a:off x="4856813" y="330368"/>
            <a:ext cx="1494175" cy="6328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3676" y="2657"/>
                  <a:pt x="21600" y="6619"/>
                  <a:pt x="21600" y="10800"/>
                </a:cubicBezTo>
                <a:cubicBezTo>
                  <a:pt x="21600" y="14981"/>
                  <a:pt x="13676" y="18943"/>
                  <a:pt x="0" y="21600"/>
                </a:cubicBezTo>
              </a:path>
            </a:pathLst>
          </a:custGeom>
          <a:ln w="12700">
            <a:solidFill>
              <a:srgbClr val="53585F"/>
            </a:solidFill>
            <a:miter lim="400000"/>
            <a:headEnd type="oval"/>
            <a:tailEnd type="oval"/>
          </a:ln>
        </p:spPr>
        <p:txBody>
          <a:bodyPr lIns="50800" tIns="50800" rIns="50800" bIns="50800" anchor="ctr"/>
          <a:lstStyle/>
          <a:p>
            <a:pPr>
              <a:defRPr sz="3200"/>
            </a:pPr>
            <a:endParaRPr/>
          </a:p>
        </p:txBody>
      </p:sp>
      <p:sp>
        <p:nvSpPr>
          <p:cNvPr id="51" name="Shape 766">
            <a:extLst>
              <a:ext uri="{FF2B5EF4-FFF2-40B4-BE49-F238E27FC236}">
                <a16:creationId xmlns:a16="http://schemas.microsoft.com/office/drawing/2014/main" id="{C9830598-80C8-6541-8623-5A5FEE3DF434}"/>
              </a:ext>
            </a:extLst>
          </p:cNvPr>
          <p:cNvSpPr>
            <a:spLocks noChangeAspect="1"/>
          </p:cNvSpPr>
          <p:nvPr/>
        </p:nvSpPr>
        <p:spPr>
          <a:xfrm>
            <a:off x="5431973" y="1046853"/>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1</a:t>
            </a:r>
            <a:endParaRPr sz="2600" b="1" dirty="0">
              <a:latin typeface="Calibri" panose="020F0502020204030204" pitchFamily="34" charset="0"/>
              <a:cs typeface="Calibri" panose="020F0502020204030204" pitchFamily="34" charset="0"/>
            </a:endParaRPr>
          </a:p>
        </p:txBody>
      </p:sp>
      <p:sp>
        <p:nvSpPr>
          <p:cNvPr id="55" name="Shape 766">
            <a:extLst>
              <a:ext uri="{FF2B5EF4-FFF2-40B4-BE49-F238E27FC236}">
                <a16:creationId xmlns:a16="http://schemas.microsoft.com/office/drawing/2014/main" id="{AE2EB1C9-E991-F94C-9B26-F4AA471D8E10}"/>
              </a:ext>
            </a:extLst>
          </p:cNvPr>
          <p:cNvSpPr>
            <a:spLocks noChangeAspect="1"/>
          </p:cNvSpPr>
          <p:nvPr/>
        </p:nvSpPr>
        <p:spPr>
          <a:xfrm>
            <a:off x="5829299" y="1858479"/>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2</a:t>
            </a:r>
            <a:endParaRPr sz="2600" b="1" dirty="0">
              <a:latin typeface="Calibri" panose="020F0502020204030204" pitchFamily="34" charset="0"/>
              <a:cs typeface="Calibri" panose="020F0502020204030204" pitchFamily="34" charset="0"/>
            </a:endParaRPr>
          </a:p>
        </p:txBody>
      </p:sp>
      <p:sp>
        <p:nvSpPr>
          <p:cNvPr id="56" name="Content Placeholder 2">
            <a:extLst>
              <a:ext uri="{FF2B5EF4-FFF2-40B4-BE49-F238E27FC236}">
                <a16:creationId xmlns:a16="http://schemas.microsoft.com/office/drawing/2014/main" id="{AA2BEE08-5CC6-314C-834B-1361076C801A}"/>
              </a:ext>
            </a:extLst>
          </p:cNvPr>
          <p:cNvSpPr txBox="1">
            <a:spLocks/>
          </p:cNvSpPr>
          <p:nvPr/>
        </p:nvSpPr>
        <p:spPr>
          <a:xfrm>
            <a:off x="6452558" y="1910073"/>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Z" dirty="0"/>
          </a:p>
        </p:txBody>
      </p:sp>
      <p:sp>
        <p:nvSpPr>
          <p:cNvPr id="57" name="Content Placeholder 2">
            <a:extLst>
              <a:ext uri="{FF2B5EF4-FFF2-40B4-BE49-F238E27FC236}">
                <a16:creationId xmlns:a16="http://schemas.microsoft.com/office/drawing/2014/main" id="{F6DE3251-9F35-9845-9FFA-46BDEC168857}"/>
              </a:ext>
            </a:extLst>
          </p:cNvPr>
          <p:cNvSpPr txBox="1">
            <a:spLocks/>
          </p:cNvSpPr>
          <p:nvPr/>
        </p:nvSpPr>
        <p:spPr>
          <a:xfrm>
            <a:off x="6772342" y="2795235"/>
            <a:ext cx="4252325" cy="49364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Z" dirty="0"/>
          </a:p>
        </p:txBody>
      </p:sp>
      <p:sp>
        <p:nvSpPr>
          <p:cNvPr id="58" name="Shape 766">
            <a:extLst>
              <a:ext uri="{FF2B5EF4-FFF2-40B4-BE49-F238E27FC236}">
                <a16:creationId xmlns:a16="http://schemas.microsoft.com/office/drawing/2014/main" id="{FA379C51-40E5-0E4C-8F1C-420F2AE38BA3}"/>
              </a:ext>
            </a:extLst>
          </p:cNvPr>
          <p:cNvSpPr>
            <a:spLocks noChangeAspect="1"/>
          </p:cNvSpPr>
          <p:nvPr/>
        </p:nvSpPr>
        <p:spPr>
          <a:xfrm>
            <a:off x="5988411" y="2746020"/>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3</a:t>
            </a:r>
            <a:endParaRPr sz="2600" b="1" dirty="0">
              <a:latin typeface="Calibri" panose="020F0502020204030204" pitchFamily="34" charset="0"/>
              <a:cs typeface="Calibri" panose="020F0502020204030204" pitchFamily="34" charset="0"/>
            </a:endParaRPr>
          </a:p>
        </p:txBody>
      </p:sp>
      <p:sp>
        <p:nvSpPr>
          <p:cNvPr id="59" name="Shape 766">
            <a:extLst>
              <a:ext uri="{FF2B5EF4-FFF2-40B4-BE49-F238E27FC236}">
                <a16:creationId xmlns:a16="http://schemas.microsoft.com/office/drawing/2014/main" id="{57DCF28D-952A-B34F-BD92-944D4DECF0C6}"/>
              </a:ext>
            </a:extLst>
          </p:cNvPr>
          <p:cNvSpPr>
            <a:spLocks noChangeAspect="1"/>
          </p:cNvSpPr>
          <p:nvPr/>
        </p:nvSpPr>
        <p:spPr>
          <a:xfrm>
            <a:off x="6008030" y="3595201"/>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4</a:t>
            </a:r>
            <a:endParaRPr sz="2600" b="1" dirty="0">
              <a:latin typeface="Calibri" panose="020F0502020204030204" pitchFamily="34" charset="0"/>
              <a:cs typeface="Calibri" panose="020F0502020204030204" pitchFamily="34" charset="0"/>
            </a:endParaRPr>
          </a:p>
        </p:txBody>
      </p:sp>
      <p:sp>
        <p:nvSpPr>
          <p:cNvPr id="60" name="Shape 766">
            <a:extLst>
              <a:ext uri="{FF2B5EF4-FFF2-40B4-BE49-F238E27FC236}">
                <a16:creationId xmlns:a16="http://schemas.microsoft.com/office/drawing/2014/main" id="{3B507F5A-84D9-594D-9E79-8FEE21E4BFE7}"/>
              </a:ext>
            </a:extLst>
          </p:cNvPr>
          <p:cNvSpPr>
            <a:spLocks noChangeAspect="1"/>
          </p:cNvSpPr>
          <p:nvPr/>
        </p:nvSpPr>
        <p:spPr>
          <a:xfrm>
            <a:off x="5889117" y="4444382"/>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5</a:t>
            </a:r>
            <a:endParaRPr sz="2600" b="1" dirty="0">
              <a:latin typeface="Calibri" panose="020F0502020204030204" pitchFamily="34" charset="0"/>
              <a:cs typeface="Calibri" panose="020F0502020204030204" pitchFamily="34" charset="0"/>
            </a:endParaRPr>
          </a:p>
        </p:txBody>
      </p:sp>
      <p:sp>
        <p:nvSpPr>
          <p:cNvPr id="61" name="Shape 766">
            <a:extLst>
              <a:ext uri="{FF2B5EF4-FFF2-40B4-BE49-F238E27FC236}">
                <a16:creationId xmlns:a16="http://schemas.microsoft.com/office/drawing/2014/main" id="{F50B38AC-4A9F-624A-8984-57EE5A91064B}"/>
              </a:ext>
            </a:extLst>
          </p:cNvPr>
          <p:cNvSpPr>
            <a:spLocks noChangeAspect="1"/>
          </p:cNvSpPr>
          <p:nvPr/>
        </p:nvSpPr>
        <p:spPr>
          <a:xfrm>
            <a:off x="5474629" y="5277746"/>
            <a:ext cx="533401" cy="533401"/>
          </a:xfrm>
          <a:prstGeom prst="ellipse">
            <a:avLst/>
          </a:prstGeom>
          <a:solidFill>
            <a:srgbClr val="E16307"/>
          </a:solidFill>
          <a:ln w="12700">
            <a:miter lim="400000"/>
          </a:ln>
        </p:spPr>
        <p:txBody>
          <a:bodyPr lIns="50800" tIns="50800" rIns="50800" bIns="50800" anchor="ctr"/>
          <a:lstStyle/>
          <a:p>
            <a:pPr algn="ctr">
              <a:defRPr sz="3200">
                <a:solidFill>
                  <a:srgbClr val="FFFFFF"/>
                </a:solidFill>
              </a:defRPr>
            </a:pPr>
            <a:r>
              <a:rPr lang="en-US" sz="2600" b="1" dirty="0">
                <a:latin typeface="Calibri" panose="020F0502020204030204" pitchFamily="34" charset="0"/>
                <a:cs typeface="Calibri" panose="020F0502020204030204" pitchFamily="34" charset="0"/>
              </a:rPr>
              <a:t>6</a:t>
            </a:r>
            <a:endParaRPr sz="2600" b="1" dirty="0">
              <a:latin typeface="Calibri" panose="020F0502020204030204" pitchFamily="34" charset="0"/>
              <a:cs typeface="Calibri" panose="020F0502020204030204" pitchFamily="34" charset="0"/>
            </a:endParaRPr>
          </a:p>
        </p:txBody>
      </p:sp>
      <p:sp>
        <p:nvSpPr>
          <p:cNvPr id="62" name="Content Placeholder 2">
            <a:extLst>
              <a:ext uri="{FF2B5EF4-FFF2-40B4-BE49-F238E27FC236}">
                <a16:creationId xmlns:a16="http://schemas.microsoft.com/office/drawing/2014/main" id="{3D6EC1FA-B43A-4447-867E-E3DA26488828}"/>
              </a:ext>
            </a:extLst>
          </p:cNvPr>
          <p:cNvSpPr txBox="1">
            <a:spLocks/>
          </p:cNvSpPr>
          <p:nvPr/>
        </p:nvSpPr>
        <p:spPr>
          <a:xfrm>
            <a:off x="6692636" y="3643715"/>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Z" dirty="0"/>
          </a:p>
        </p:txBody>
      </p:sp>
      <p:sp>
        <p:nvSpPr>
          <p:cNvPr id="63" name="Content Placeholder 2">
            <a:extLst>
              <a:ext uri="{FF2B5EF4-FFF2-40B4-BE49-F238E27FC236}">
                <a16:creationId xmlns:a16="http://schemas.microsoft.com/office/drawing/2014/main" id="{FE957AF4-FBF0-2F48-84C8-464B11EEBDA5}"/>
              </a:ext>
            </a:extLst>
          </p:cNvPr>
          <p:cNvSpPr txBox="1">
            <a:spLocks/>
          </p:cNvSpPr>
          <p:nvPr/>
        </p:nvSpPr>
        <p:spPr>
          <a:xfrm>
            <a:off x="6566484" y="4473015"/>
            <a:ext cx="4417455" cy="49364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Z" dirty="0"/>
          </a:p>
        </p:txBody>
      </p:sp>
      <p:sp>
        <p:nvSpPr>
          <p:cNvPr id="64" name="Content Placeholder 2">
            <a:extLst>
              <a:ext uri="{FF2B5EF4-FFF2-40B4-BE49-F238E27FC236}">
                <a16:creationId xmlns:a16="http://schemas.microsoft.com/office/drawing/2014/main" id="{54EE37F2-B986-844E-BDAF-AED42E88317E}"/>
              </a:ext>
            </a:extLst>
          </p:cNvPr>
          <p:cNvSpPr txBox="1">
            <a:spLocks/>
          </p:cNvSpPr>
          <p:nvPr/>
        </p:nvSpPr>
        <p:spPr>
          <a:xfrm>
            <a:off x="6183972" y="5331923"/>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Z" dirty="0"/>
          </a:p>
        </p:txBody>
      </p:sp>
      <p:sp>
        <p:nvSpPr>
          <p:cNvPr id="20" name="Footer Placeholder 5">
            <a:extLst>
              <a:ext uri="{FF2B5EF4-FFF2-40B4-BE49-F238E27FC236}">
                <a16:creationId xmlns:a16="http://schemas.microsoft.com/office/drawing/2014/main" id="{FF54ACC9-B220-2147-B491-8FB6BB785AF5}"/>
              </a:ext>
            </a:extLst>
          </p:cNvPr>
          <p:cNvSpPr>
            <a:spLocks noGrp="1"/>
          </p:cNvSpPr>
          <p:nvPr/>
        </p:nvSpPr>
        <p:spPr bwMode="gray">
          <a:xfrm>
            <a:off x="7212331" y="6238691"/>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tx1"/>
                </a:solidFill>
              </a:rPr>
              <a:t>IMPULSE has received funding from the European Union's Horizon 2020 Research and Innovation Programme under grant agreement No 871161</a:t>
            </a:r>
          </a:p>
        </p:txBody>
      </p:sp>
      <p:pic>
        <p:nvPicPr>
          <p:cNvPr id="21" name="Picture 20">
            <a:extLst>
              <a:ext uri="{FF2B5EF4-FFF2-40B4-BE49-F238E27FC236}">
                <a16:creationId xmlns:a16="http://schemas.microsoft.com/office/drawing/2014/main" id="{CBF2605D-71F9-3845-AC83-039FC765E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sp>
        <p:nvSpPr>
          <p:cNvPr id="22" name="Content Placeholder 2">
            <a:extLst>
              <a:ext uri="{FF2B5EF4-FFF2-40B4-BE49-F238E27FC236}">
                <a16:creationId xmlns:a16="http://schemas.microsoft.com/office/drawing/2014/main" id="{E274863C-A609-4E17-9F0B-67A19F1B7B27}"/>
              </a:ext>
            </a:extLst>
          </p:cNvPr>
          <p:cNvSpPr txBox="1">
            <a:spLocks/>
          </p:cNvSpPr>
          <p:nvPr/>
        </p:nvSpPr>
        <p:spPr>
          <a:xfrm>
            <a:off x="6452557" y="1922873"/>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Description of work</a:t>
            </a:r>
            <a:endParaRPr lang="en-CZ" dirty="0"/>
          </a:p>
        </p:txBody>
      </p:sp>
      <p:sp>
        <p:nvSpPr>
          <p:cNvPr id="23" name="Content Placeholder 2">
            <a:extLst>
              <a:ext uri="{FF2B5EF4-FFF2-40B4-BE49-F238E27FC236}">
                <a16:creationId xmlns:a16="http://schemas.microsoft.com/office/drawing/2014/main" id="{2DF691F8-9173-4922-B082-7967E39FAF1F}"/>
              </a:ext>
            </a:extLst>
          </p:cNvPr>
          <p:cNvSpPr txBox="1">
            <a:spLocks/>
          </p:cNvSpPr>
          <p:nvPr/>
        </p:nvSpPr>
        <p:spPr>
          <a:xfrm>
            <a:off x="6772342" y="2793067"/>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Overview of Task 2.1 / 2.2</a:t>
            </a:r>
            <a:endParaRPr lang="en-CZ" dirty="0"/>
          </a:p>
        </p:txBody>
      </p:sp>
      <p:sp>
        <p:nvSpPr>
          <p:cNvPr id="24" name="Content Placeholder 2">
            <a:extLst>
              <a:ext uri="{FF2B5EF4-FFF2-40B4-BE49-F238E27FC236}">
                <a16:creationId xmlns:a16="http://schemas.microsoft.com/office/drawing/2014/main" id="{6B93222B-8702-4E0B-9AAC-3661D03A5221}"/>
              </a:ext>
            </a:extLst>
          </p:cNvPr>
          <p:cNvSpPr txBox="1">
            <a:spLocks/>
          </p:cNvSpPr>
          <p:nvPr/>
        </p:nvSpPr>
        <p:spPr>
          <a:xfrm>
            <a:off x="6274730" y="5347100"/>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Schedule</a:t>
            </a:r>
            <a:endParaRPr lang="en-CZ" dirty="0"/>
          </a:p>
        </p:txBody>
      </p:sp>
      <p:sp>
        <p:nvSpPr>
          <p:cNvPr id="25" name="Content Placeholder 2">
            <a:extLst>
              <a:ext uri="{FF2B5EF4-FFF2-40B4-BE49-F238E27FC236}">
                <a16:creationId xmlns:a16="http://schemas.microsoft.com/office/drawing/2014/main" id="{D0E00C9E-2279-4A86-8958-916554E2881B}"/>
              </a:ext>
            </a:extLst>
          </p:cNvPr>
          <p:cNvSpPr txBox="1">
            <a:spLocks/>
          </p:cNvSpPr>
          <p:nvPr/>
        </p:nvSpPr>
        <p:spPr>
          <a:xfrm>
            <a:off x="6541431" y="4513145"/>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Deliverables, Budget</a:t>
            </a:r>
            <a:endParaRPr lang="en-CZ" dirty="0"/>
          </a:p>
        </p:txBody>
      </p:sp>
      <p:sp>
        <p:nvSpPr>
          <p:cNvPr id="26" name="Content Placeholder 2">
            <a:extLst>
              <a:ext uri="{FF2B5EF4-FFF2-40B4-BE49-F238E27FC236}">
                <a16:creationId xmlns:a16="http://schemas.microsoft.com/office/drawing/2014/main" id="{97E8F00C-5306-4849-AAFC-EC23ACA3F5D9}"/>
              </a:ext>
            </a:extLst>
          </p:cNvPr>
          <p:cNvSpPr txBox="1">
            <a:spLocks/>
          </p:cNvSpPr>
          <p:nvPr/>
        </p:nvSpPr>
        <p:spPr>
          <a:xfrm>
            <a:off x="6772342" y="3621554"/>
            <a:ext cx="4417455" cy="5334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Task 2.3 / 2.4 / 2.5</a:t>
            </a:r>
            <a:endParaRPr lang="en-CZ" dirty="0"/>
          </a:p>
        </p:txBody>
      </p:sp>
    </p:spTree>
    <p:extLst>
      <p:ext uri="{BB962C8B-B14F-4D97-AF65-F5344CB8AC3E}">
        <p14:creationId xmlns:p14="http://schemas.microsoft.com/office/powerpoint/2010/main" val="301059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8000"/>
                                        <p:tgtEl>
                                          <p:spTgt spid="50"/>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 calcmode="lin" valueType="num">
                                      <p:cBhvr>
                                        <p:cTn id="10" dur="1500" fill="hold"/>
                                        <p:tgtEl>
                                          <p:spTgt spid="51"/>
                                        </p:tgtEl>
                                        <p:attrNameLst>
                                          <p:attrName>ppt_w</p:attrName>
                                        </p:attrNameLst>
                                      </p:cBhvr>
                                      <p:tavLst>
                                        <p:tav tm="0">
                                          <p:val>
                                            <p:fltVal val="0"/>
                                          </p:val>
                                        </p:tav>
                                        <p:tav tm="100000">
                                          <p:val>
                                            <p:strVal val="#ppt_w"/>
                                          </p:val>
                                        </p:tav>
                                      </p:tavLst>
                                    </p:anim>
                                    <p:anim calcmode="lin" valueType="num">
                                      <p:cBhvr>
                                        <p:cTn id="11" dur="1500" fill="hold"/>
                                        <p:tgtEl>
                                          <p:spTgt spid="51"/>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p:cTn id="14" dur="1500" fill="hold"/>
                                        <p:tgtEl>
                                          <p:spTgt spid="55"/>
                                        </p:tgtEl>
                                        <p:attrNameLst>
                                          <p:attrName>ppt_w</p:attrName>
                                        </p:attrNameLst>
                                      </p:cBhvr>
                                      <p:tavLst>
                                        <p:tav tm="0">
                                          <p:val>
                                            <p:fltVal val="0"/>
                                          </p:val>
                                        </p:tav>
                                        <p:tav tm="100000">
                                          <p:val>
                                            <p:strVal val="#ppt_w"/>
                                          </p:val>
                                        </p:tav>
                                      </p:tavLst>
                                    </p:anim>
                                    <p:anim calcmode="lin" valueType="num">
                                      <p:cBhvr>
                                        <p:cTn id="15" dur="1500" fill="hold"/>
                                        <p:tgtEl>
                                          <p:spTgt spid="55"/>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p:cTn id="18" dur="1500" fill="hold"/>
                                        <p:tgtEl>
                                          <p:spTgt spid="58"/>
                                        </p:tgtEl>
                                        <p:attrNameLst>
                                          <p:attrName>ppt_w</p:attrName>
                                        </p:attrNameLst>
                                      </p:cBhvr>
                                      <p:tavLst>
                                        <p:tav tm="0">
                                          <p:val>
                                            <p:fltVal val="0"/>
                                          </p:val>
                                        </p:tav>
                                        <p:tav tm="100000">
                                          <p:val>
                                            <p:strVal val="#ppt_w"/>
                                          </p:val>
                                        </p:tav>
                                      </p:tavLst>
                                    </p:anim>
                                    <p:anim calcmode="lin" valueType="num">
                                      <p:cBhvr>
                                        <p:cTn id="19" dur="1500" fill="hold"/>
                                        <p:tgtEl>
                                          <p:spTgt spid="58"/>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1500" fill="hold"/>
                                        <p:tgtEl>
                                          <p:spTgt spid="59"/>
                                        </p:tgtEl>
                                        <p:attrNameLst>
                                          <p:attrName>ppt_w</p:attrName>
                                        </p:attrNameLst>
                                      </p:cBhvr>
                                      <p:tavLst>
                                        <p:tav tm="0">
                                          <p:val>
                                            <p:fltVal val="0"/>
                                          </p:val>
                                        </p:tav>
                                        <p:tav tm="100000">
                                          <p:val>
                                            <p:strVal val="#ppt_w"/>
                                          </p:val>
                                        </p:tav>
                                      </p:tavLst>
                                    </p:anim>
                                    <p:anim calcmode="lin" valueType="num">
                                      <p:cBhvr>
                                        <p:cTn id="23" dur="1500" fill="hold"/>
                                        <p:tgtEl>
                                          <p:spTgt spid="59"/>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1500" fill="hold"/>
                                        <p:tgtEl>
                                          <p:spTgt spid="60"/>
                                        </p:tgtEl>
                                        <p:attrNameLst>
                                          <p:attrName>ppt_w</p:attrName>
                                        </p:attrNameLst>
                                      </p:cBhvr>
                                      <p:tavLst>
                                        <p:tav tm="0">
                                          <p:val>
                                            <p:fltVal val="0"/>
                                          </p:val>
                                        </p:tav>
                                        <p:tav tm="100000">
                                          <p:val>
                                            <p:strVal val="#ppt_w"/>
                                          </p:val>
                                        </p:tav>
                                      </p:tavLst>
                                    </p:anim>
                                    <p:anim calcmode="lin" valueType="num">
                                      <p:cBhvr>
                                        <p:cTn id="27" dur="1500" fill="hold"/>
                                        <p:tgtEl>
                                          <p:spTgt spid="60"/>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1500" fill="hold"/>
                                        <p:tgtEl>
                                          <p:spTgt spid="61"/>
                                        </p:tgtEl>
                                        <p:attrNameLst>
                                          <p:attrName>ppt_w</p:attrName>
                                        </p:attrNameLst>
                                      </p:cBhvr>
                                      <p:tavLst>
                                        <p:tav tm="0">
                                          <p:val>
                                            <p:fltVal val="0"/>
                                          </p:val>
                                        </p:tav>
                                        <p:tav tm="100000">
                                          <p:val>
                                            <p:strVal val="#ppt_w"/>
                                          </p:val>
                                        </p:tav>
                                      </p:tavLst>
                                    </p:anim>
                                    <p:anim calcmode="lin" valueType="num">
                                      <p:cBhvr>
                                        <p:cTn id="31" dur="1500" fill="hold"/>
                                        <p:tgtEl>
                                          <p:spTgt spid="61"/>
                                        </p:tgtEl>
                                        <p:attrNameLst>
                                          <p:attrName>ppt_h</p:attrName>
                                        </p:attrNameLst>
                                      </p:cBhvr>
                                      <p:tavLst>
                                        <p:tav tm="0">
                                          <p:val>
                                            <p:fltVal val="0"/>
                                          </p:val>
                                        </p:tav>
                                        <p:tav tm="100000">
                                          <p:val>
                                            <p:strVal val="#ppt_h"/>
                                          </p:val>
                                        </p:tav>
                                      </p:tavLst>
                                    </p:anim>
                                  </p:childTnLst>
                                </p:cTn>
                              </p:par>
                              <p:par>
                                <p:cTn id="32" presetID="22" presetClass="entr" presetSubtype="4" fill="hold" grpId="0" nodeType="withEffect">
                                  <p:stCondLst>
                                    <p:cond delay="100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down)">
                                      <p:cBhvr>
                                        <p:cTn id="34" dur="1000"/>
                                        <p:tgtEl>
                                          <p:spTgt spid="3">
                                            <p:txEl>
                                              <p:pRg st="0" end="0"/>
                                            </p:txEl>
                                          </p:spTgt>
                                        </p:tgtEl>
                                      </p:cBhvr>
                                    </p:animEffect>
                                  </p:childTnLst>
                                </p:cTn>
                              </p:par>
                              <p:par>
                                <p:cTn id="35" presetID="22" presetClass="entr" presetSubtype="4" fill="hold" grpId="0" nodeType="withEffect">
                                  <p:stCondLst>
                                    <p:cond delay="175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1000"/>
                                        <p:tgtEl>
                                          <p:spTgt spid="22"/>
                                        </p:tgtEl>
                                      </p:cBhvr>
                                    </p:animEffect>
                                  </p:childTnLst>
                                </p:cTn>
                              </p:par>
                              <p:par>
                                <p:cTn id="38" presetID="22" presetClass="entr" presetSubtype="4" fill="hold" grpId="0" nodeType="withEffect">
                                  <p:stCondLst>
                                    <p:cond delay="275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1000"/>
                                        <p:tgtEl>
                                          <p:spTgt spid="23"/>
                                        </p:tgtEl>
                                      </p:cBhvr>
                                    </p:animEffect>
                                  </p:childTnLst>
                                </p:cTn>
                              </p:par>
                              <p:par>
                                <p:cTn id="41" presetID="22" presetClass="entr" presetSubtype="4" fill="hold" grpId="0" nodeType="withEffect">
                                  <p:stCondLst>
                                    <p:cond delay="375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1000"/>
                                        <p:tgtEl>
                                          <p:spTgt spid="26"/>
                                        </p:tgtEl>
                                      </p:cBhvr>
                                    </p:animEffect>
                                  </p:childTnLst>
                                </p:cTn>
                              </p:par>
                              <p:par>
                                <p:cTn id="44" presetID="22" presetClass="entr" presetSubtype="4" fill="hold" grpId="0" nodeType="withEffect">
                                  <p:stCondLst>
                                    <p:cond delay="475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1000"/>
                                        <p:tgtEl>
                                          <p:spTgt spid="25"/>
                                        </p:tgtEl>
                                      </p:cBhvr>
                                    </p:animEffect>
                                  </p:childTnLst>
                                </p:cTn>
                              </p:par>
                              <p:par>
                                <p:cTn id="47" presetID="22" presetClass="entr" presetSubtype="4" fill="hold" grpId="0" nodeType="withEffect">
                                  <p:stCondLst>
                                    <p:cond delay="575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0" grpId="0" animBg="1"/>
      <p:bldP spid="51" grpId="0" animBg="1"/>
      <p:bldP spid="55" grpId="0" animBg="1"/>
      <p:bldP spid="58" grpId="0" animBg="1"/>
      <p:bldP spid="59" grpId="0" animBg="1"/>
      <p:bldP spid="60" grpId="0" animBg="1"/>
      <p:bldP spid="61" grpId="0" animBg="1"/>
      <p:bldP spid="22" grpId="0"/>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2442117" y="-219846"/>
            <a:ext cx="9153998" cy="1325563"/>
          </a:xfrm>
        </p:spPr>
        <p:txBody>
          <a:bodyPr>
            <a:normAutofit/>
          </a:bodyPr>
          <a:lstStyle/>
          <a:p>
            <a:pPr algn="r"/>
            <a:r>
              <a:rPr lang="en-GB" sz="2800" b="1" dirty="0">
                <a:solidFill>
                  <a:schemeClr val="accent2"/>
                </a:solidFill>
                <a:latin typeface="Calibri" panose="020F0502020204030204" pitchFamily="34" charset="0"/>
                <a:cs typeface="Calibri" panose="020F0502020204030204" pitchFamily="34" charset="0"/>
              </a:rPr>
              <a:t>WP2: Joint Development of ELI as an Integrated Organisation</a:t>
            </a:r>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sp>
        <p:nvSpPr>
          <p:cNvPr id="11" name="Footer Placeholder 5">
            <a:extLst>
              <a:ext uri="{FF2B5EF4-FFF2-40B4-BE49-F238E27FC236}">
                <a16:creationId xmlns:a16="http://schemas.microsoft.com/office/drawing/2014/main" id="{850E497A-87D0-1A42-87A6-14ECC9B4F3A9}"/>
              </a:ext>
            </a:extLst>
          </p:cNvPr>
          <p:cNvSpPr>
            <a:spLocks noGrp="1"/>
          </p:cNvSpPr>
          <p:nvPr/>
        </p:nvSpPr>
        <p:spPr bwMode="gray">
          <a:xfrm>
            <a:off x="7212331" y="6238691"/>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tx1"/>
                </a:solidFill>
              </a:rPr>
              <a:t>IMPULSE has received funding from the European Union's Horizon 2020 Research and Innovation Programme under grant agreement No 871161</a:t>
            </a:r>
          </a:p>
        </p:txBody>
      </p:sp>
      <p:pic>
        <p:nvPicPr>
          <p:cNvPr id="12" name="Picture 11">
            <a:extLst>
              <a:ext uri="{FF2B5EF4-FFF2-40B4-BE49-F238E27FC236}">
                <a16:creationId xmlns:a16="http://schemas.microsoft.com/office/drawing/2014/main" id="{D3C8CE7E-883C-4640-B9CF-2E4014AC9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B254F353-E039-440D-983F-5D93CC7FF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5192" y="773995"/>
            <a:ext cx="2270862" cy="3246396"/>
          </a:xfrm>
          <a:prstGeom prst="rect">
            <a:avLst/>
          </a:prstGeom>
        </p:spPr>
      </p:pic>
      <p:pic>
        <p:nvPicPr>
          <p:cNvPr id="14" name="Picture 13">
            <a:extLst>
              <a:ext uri="{FF2B5EF4-FFF2-40B4-BE49-F238E27FC236}">
                <a16:creationId xmlns:a16="http://schemas.microsoft.com/office/drawing/2014/main" id="{DAEB6916-CF8E-4048-BF00-71BB35B43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5178" y="2082797"/>
            <a:ext cx="560070" cy="422910"/>
          </a:xfrm>
          <a:prstGeom prst="rect">
            <a:avLst/>
          </a:prstGeom>
        </p:spPr>
      </p:pic>
      <p:pic>
        <p:nvPicPr>
          <p:cNvPr id="15" name="Picture 14" descr="Logo, company name&#10;&#10;Description automatically generated">
            <a:extLst>
              <a:ext uri="{FF2B5EF4-FFF2-40B4-BE49-F238E27FC236}">
                <a16:creationId xmlns:a16="http://schemas.microsoft.com/office/drawing/2014/main" id="{19E90ECD-582D-496D-A8EC-93A240EAD6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323" y="2788746"/>
            <a:ext cx="542925" cy="422910"/>
          </a:xfrm>
          <a:prstGeom prst="rect">
            <a:avLst/>
          </a:prstGeom>
        </p:spPr>
      </p:pic>
      <p:pic>
        <p:nvPicPr>
          <p:cNvPr id="16" name="Picture 15">
            <a:extLst>
              <a:ext uri="{FF2B5EF4-FFF2-40B4-BE49-F238E27FC236}">
                <a16:creationId xmlns:a16="http://schemas.microsoft.com/office/drawing/2014/main" id="{F0158025-8EC5-4001-B5A4-DD24DDA301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0553" y="1416069"/>
            <a:ext cx="560070" cy="422910"/>
          </a:xfrm>
          <a:prstGeom prst="rect">
            <a:avLst/>
          </a:prstGeom>
        </p:spPr>
      </p:pic>
      <p:grpSp>
        <p:nvGrpSpPr>
          <p:cNvPr id="17" name="Group 16">
            <a:extLst>
              <a:ext uri="{FF2B5EF4-FFF2-40B4-BE49-F238E27FC236}">
                <a16:creationId xmlns:a16="http://schemas.microsoft.com/office/drawing/2014/main" id="{5BCAB5F2-DA67-4E97-8BF2-005C2972C999}"/>
              </a:ext>
            </a:extLst>
          </p:cNvPr>
          <p:cNvGrpSpPr/>
          <p:nvPr/>
        </p:nvGrpSpPr>
        <p:grpSpPr>
          <a:xfrm>
            <a:off x="5037669" y="1887291"/>
            <a:ext cx="805029" cy="813921"/>
            <a:chOff x="4325807" y="1347654"/>
            <a:chExt cx="805029" cy="813921"/>
          </a:xfrm>
        </p:grpSpPr>
        <p:pic>
          <p:nvPicPr>
            <p:cNvPr id="18" name="Picture 17">
              <a:extLst>
                <a:ext uri="{FF2B5EF4-FFF2-40B4-BE49-F238E27FC236}">
                  <a16:creationId xmlns:a16="http://schemas.microsoft.com/office/drawing/2014/main" id="{0E3E96D1-8450-41E0-ACAF-D3F044F013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8287" y="1347654"/>
              <a:ext cx="560070" cy="422910"/>
            </a:xfrm>
            <a:prstGeom prst="rect">
              <a:avLst/>
            </a:prstGeom>
          </p:spPr>
        </p:pic>
        <p:sp>
          <p:nvSpPr>
            <p:cNvPr id="19" name="TextBox 18">
              <a:extLst>
                <a:ext uri="{FF2B5EF4-FFF2-40B4-BE49-F238E27FC236}">
                  <a16:creationId xmlns:a16="http://schemas.microsoft.com/office/drawing/2014/main" id="{F4878F6F-CAE1-403A-987E-56AB64C8BD49}"/>
                </a:ext>
              </a:extLst>
            </p:cNvPr>
            <p:cNvSpPr txBox="1"/>
            <p:nvPr/>
          </p:nvSpPr>
          <p:spPr>
            <a:xfrm>
              <a:off x="4325807" y="1699910"/>
              <a:ext cx="805029" cy="461665"/>
            </a:xfrm>
            <a:prstGeom prst="rect">
              <a:avLst/>
            </a:prstGeom>
            <a:solidFill>
              <a:schemeClr val="bg1"/>
            </a:solidFill>
          </p:spPr>
          <p:txBody>
            <a:bodyPr wrap="none" rtlCol="0">
              <a:spAutoFit/>
            </a:bodyPr>
            <a:lstStyle/>
            <a:p>
              <a:r>
                <a:rPr lang="en-GB" sz="2400" b="1" dirty="0">
                  <a:solidFill>
                    <a:schemeClr val="tx1">
                      <a:lumMod val="65000"/>
                      <a:lumOff val="35000"/>
                    </a:schemeClr>
                  </a:solidFill>
                  <a:latin typeface="Aharoni" panose="02010803020104030203" pitchFamily="2" charset="-79"/>
                  <a:cs typeface="Aharoni" panose="02010803020104030203" pitchFamily="2" charset="-79"/>
                </a:rPr>
                <a:t>ERIC</a:t>
              </a:r>
            </a:p>
          </p:txBody>
        </p:sp>
      </p:grpSp>
      <p:sp>
        <p:nvSpPr>
          <p:cNvPr id="20" name="Arrow: Right 19">
            <a:extLst>
              <a:ext uri="{FF2B5EF4-FFF2-40B4-BE49-F238E27FC236}">
                <a16:creationId xmlns:a16="http://schemas.microsoft.com/office/drawing/2014/main" id="{F15D59BA-538E-4C34-B7D8-7F7E7D3887E2}"/>
              </a:ext>
            </a:extLst>
          </p:cNvPr>
          <p:cNvSpPr/>
          <p:nvPr/>
        </p:nvSpPr>
        <p:spPr>
          <a:xfrm rot="1004613">
            <a:off x="3409868" y="1841716"/>
            <a:ext cx="1180214" cy="114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8D2B13F8-9100-4DD0-BCB2-2ACDF7CD2AC5}"/>
              </a:ext>
            </a:extLst>
          </p:cNvPr>
          <p:cNvSpPr/>
          <p:nvPr/>
        </p:nvSpPr>
        <p:spPr>
          <a:xfrm>
            <a:off x="3411072" y="2340011"/>
            <a:ext cx="1180214" cy="114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4C495506-A87A-4A78-9343-95A7F321AAA3}"/>
              </a:ext>
            </a:extLst>
          </p:cNvPr>
          <p:cNvSpPr/>
          <p:nvPr/>
        </p:nvSpPr>
        <p:spPr>
          <a:xfrm rot="20760399">
            <a:off x="3414721" y="2796408"/>
            <a:ext cx="1180214" cy="114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8C870FD-14B0-47D6-907B-EFD23D2EB614}"/>
              </a:ext>
            </a:extLst>
          </p:cNvPr>
          <p:cNvSpPr txBox="1"/>
          <p:nvPr/>
        </p:nvSpPr>
        <p:spPr>
          <a:xfrm>
            <a:off x="2296110" y="897021"/>
            <a:ext cx="1871330" cy="523220"/>
          </a:xfrm>
          <a:prstGeom prst="rect">
            <a:avLst/>
          </a:prstGeom>
          <a:noFill/>
        </p:spPr>
        <p:txBody>
          <a:bodyPr wrap="square" rtlCol="0">
            <a:spAutoFit/>
          </a:bodyPr>
          <a:lstStyle/>
          <a:p>
            <a:r>
              <a:rPr lang="en-GB" sz="1400" b="1" dirty="0">
                <a:solidFill>
                  <a:schemeClr val="accent1">
                    <a:lumMod val="75000"/>
                  </a:schemeClr>
                </a:solidFill>
              </a:rPr>
              <a:t>INDEPENDENT ORGANIZATIONS</a:t>
            </a:r>
          </a:p>
        </p:txBody>
      </p:sp>
      <p:sp>
        <p:nvSpPr>
          <p:cNvPr id="24" name="Arrow: Right 23">
            <a:extLst>
              <a:ext uri="{FF2B5EF4-FFF2-40B4-BE49-F238E27FC236}">
                <a16:creationId xmlns:a16="http://schemas.microsoft.com/office/drawing/2014/main" id="{4E0A44A2-440A-4027-BCB6-1B56D00947E4}"/>
              </a:ext>
            </a:extLst>
          </p:cNvPr>
          <p:cNvSpPr/>
          <p:nvPr/>
        </p:nvSpPr>
        <p:spPr>
          <a:xfrm>
            <a:off x="6090166" y="2339863"/>
            <a:ext cx="1180214" cy="11466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F1FCA52-FD7A-4FC0-8FE4-8CBEF2412BE4}"/>
              </a:ext>
            </a:extLst>
          </p:cNvPr>
          <p:cNvSpPr txBox="1"/>
          <p:nvPr/>
        </p:nvSpPr>
        <p:spPr>
          <a:xfrm>
            <a:off x="4987957" y="897021"/>
            <a:ext cx="1694053" cy="523220"/>
          </a:xfrm>
          <a:prstGeom prst="rect">
            <a:avLst/>
          </a:prstGeom>
          <a:noFill/>
        </p:spPr>
        <p:txBody>
          <a:bodyPr wrap="none" rtlCol="0">
            <a:spAutoFit/>
          </a:bodyPr>
          <a:lstStyle/>
          <a:p>
            <a:r>
              <a:rPr lang="en-GB" sz="1400" b="1" dirty="0">
                <a:solidFill>
                  <a:schemeClr val="accent1">
                    <a:lumMod val="75000"/>
                  </a:schemeClr>
                </a:solidFill>
              </a:rPr>
              <a:t>SINGLE INTEGRATED</a:t>
            </a:r>
          </a:p>
          <a:p>
            <a:r>
              <a:rPr lang="en-GB" sz="1400" b="1" dirty="0">
                <a:solidFill>
                  <a:schemeClr val="accent1">
                    <a:lumMod val="75000"/>
                  </a:schemeClr>
                </a:solidFill>
              </a:rPr>
              <a:t>ORGANIZATION</a:t>
            </a:r>
          </a:p>
        </p:txBody>
      </p:sp>
      <p:sp>
        <p:nvSpPr>
          <p:cNvPr id="26" name="TextBox 25">
            <a:extLst>
              <a:ext uri="{FF2B5EF4-FFF2-40B4-BE49-F238E27FC236}">
                <a16:creationId xmlns:a16="http://schemas.microsoft.com/office/drawing/2014/main" id="{5C3B0B91-582D-4CE0-9C7C-5DF81D289CFF}"/>
              </a:ext>
            </a:extLst>
          </p:cNvPr>
          <p:cNvSpPr txBox="1"/>
          <p:nvPr/>
        </p:nvSpPr>
        <p:spPr>
          <a:xfrm>
            <a:off x="5041115" y="2662457"/>
            <a:ext cx="2143537" cy="646331"/>
          </a:xfrm>
          <a:prstGeom prst="rect">
            <a:avLst/>
          </a:prstGeom>
          <a:noFill/>
        </p:spPr>
        <p:txBody>
          <a:bodyPr wrap="square" rtlCol="0">
            <a:spAutoFit/>
          </a:bodyPr>
          <a:lstStyle/>
          <a:p>
            <a:r>
              <a:rPr lang="en-GB" sz="1200" b="1" dirty="0">
                <a:solidFill>
                  <a:schemeClr val="accent1">
                    <a:lumMod val="75000"/>
                  </a:schemeClr>
                </a:solidFill>
              </a:rPr>
              <a:t>SHARED </a:t>
            </a:r>
          </a:p>
          <a:p>
            <a:pPr marL="171450" indent="-171450" defTabSz="180975">
              <a:buFont typeface="Arial" panose="020B0604020202020204" pitchFamily="34" charset="0"/>
              <a:buChar char="•"/>
            </a:pPr>
            <a:r>
              <a:rPr lang="en-GB" sz="1200" b="1" dirty="0">
                <a:solidFill>
                  <a:schemeClr val="accent1">
                    <a:lumMod val="75000"/>
                  </a:schemeClr>
                </a:solidFill>
              </a:rPr>
              <a:t>	MANAGEMENT SYSTEM</a:t>
            </a:r>
          </a:p>
          <a:p>
            <a:pPr marL="171450" indent="-171450" defTabSz="179388">
              <a:buFont typeface="Arial" panose="020B0604020202020204" pitchFamily="34" charset="0"/>
              <a:buChar char="•"/>
            </a:pPr>
            <a:r>
              <a:rPr lang="en-GB" sz="1200" b="1" dirty="0">
                <a:solidFill>
                  <a:schemeClr val="accent1">
                    <a:lumMod val="75000"/>
                  </a:schemeClr>
                </a:solidFill>
              </a:rPr>
              <a:t>	INFORMATION SYSTEMS </a:t>
            </a:r>
          </a:p>
        </p:txBody>
      </p:sp>
      <p:sp>
        <p:nvSpPr>
          <p:cNvPr id="27" name="Arrow: Right 26">
            <a:extLst>
              <a:ext uri="{FF2B5EF4-FFF2-40B4-BE49-F238E27FC236}">
                <a16:creationId xmlns:a16="http://schemas.microsoft.com/office/drawing/2014/main" id="{2C0D2E24-DAF5-4FD1-B85F-DB4673194BFB}"/>
              </a:ext>
            </a:extLst>
          </p:cNvPr>
          <p:cNvSpPr/>
          <p:nvPr/>
        </p:nvSpPr>
        <p:spPr>
          <a:xfrm>
            <a:off x="6090166" y="2470379"/>
            <a:ext cx="1180214" cy="11466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AF6642F2-6ABA-4B03-B1EA-E85696B0A2B0}"/>
              </a:ext>
            </a:extLst>
          </p:cNvPr>
          <p:cNvSpPr txBox="1"/>
          <p:nvPr/>
        </p:nvSpPr>
        <p:spPr>
          <a:xfrm>
            <a:off x="7370781" y="2014125"/>
            <a:ext cx="2143536" cy="923330"/>
          </a:xfrm>
          <a:prstGeom prst="rect">
            <a:avLst/>
          </a:prstGeom>
          <a:noFill/>
        </p:spPr>
        <p:txBody>
          <a:bodyPr wrap="none" rtlCol="0">
            <a:spAutoFit/>
          </a:bodyPr>
          <a:lstStyle/>
          <a:p>
            <a:pPr marL="180975" indent="-180975">
              <a:buFont typeface="Arial" panose="020B0604020202020204" pitchFamily="34" charset="0"/>
              <a:buChar char="•"/>
              <a:tabLst>
                <a:tab pos="180975" algn="l"/>
              </a:tabLst>
            </a:pPr>
            <a:r>
              <a:rPr lang="en-GB" b="1" dirty="0">
                <a:solidFill>
                  <a:schemeClr val="tx2">
                    <a:lumMod val="75000"/>
                  </a:schemeClr>
                </a:solidFill>
                <a:latin typeface="Aharoni" panose="02010803020104030203" pitchFamily="2" charset="-79"/>
                <a:cs typeface="Aharoni" panose="02010803020104030203" pitchFamily="2" charset="-79"/>
              </a:rPr>
              <a:t>EFFICIENCY</a:t>
            </a:r>
          </a:p>
          <a:p>
            <a:pPr marL="180975" indent="-180975">
              <a:buFont typeface="Arial" panose="020B0604020202020204" pitchFamily="34" charset="0"/>
              <a:buChar char="•"/>
            </a:pPr>
            <a:r>
              <a:rPr lang="en-GB" b="1" dirty="0">
                <a:solidFill>
                  <a:schemeClr val="tx2">
                    <a:lumMod val="75000"/>
                  </a:schemeClr>
                </a:solidFill>
                <a:latin typeface="Aharoni" panose="02010803020104030203" pitchFamily="2" charset="-79"/>
                <a:cs typeface="Aharoni" panose="02010803020104030203" pitchFamily="2" charset="-79"/>
              </a:rPr>
              <a:t>EXCELLENCE</a:t>
            </a:r>
          </a:p>
          <a:p>
            <a:pPr marL="180975" indent="-180975">
              <a:buFont typeface="Arial" panose="020B0604020202020204" pitchFamily="34" charset="0"/>
              <a:buChar char="•"/>
            </a:pPr>
            <a:r>
              <a:rPr lang="en-GB" b="1" dirty="0">
                <a:solidFill>
                  <a:schemeClr val="tx2">
                    <a:lumMod val="75000"/>
                  </a:schemeClr>
                </a:solidFill>
                <a:latin typeface="Aharoni" panose="02010803020104030203" pitchFamily="2" charset="-79"/>
                <a:cs typeface="Aharoni" panose="02010803020104030203" pitchFamily="2" charset="-79"/>
              </a:rPr>
              <a:t>SUSTAINABILITY</a:t>
            </a:r>
          </a:p>
        </p:txBody>
      </p:sp>
      <p:pic>
        <p:nvPicPr>
          <p:cNvPr id="29" name="Picture 28" descr="A picture containing vector graphics&#10;&#10;Description automatically generated">
            <a:extLst>
              <a:ext uri="{FF2B5EF4-FFF2-40B4-BE49-F238E27FC236}">
                <a16:creationId xmlns:a16="http://schemas.microsoft.com/office/drawing/2014/main" id="{7F0B4361-FF02-4C2A-A2EE-45905BE8B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6609" y="1776944"/>
            <a:ext cx="891948" cy="1275117"/>
          </a:xfrm>
          <a:prstGeom prst="rect">
            <a:avLst/>
          </a:prstGeom>
        </p:spPr>
      </p:pic>
      <p:sp>
        <p:nvSpPr>
          <p:cNvPr id="30" name="TextBox 29">
            <a:extLst>
              <a:ext uri="{FF2B5EF4-FFF2-40B4-BE49-F238E27FC236}">
                <a16:creationId xmlns:a16="http://schemas.microsoft.com/office/drawing/2014/main" id="{82EC39F7-0210-4188-9E32-F299AE998B41}"/>
              </a:ext>
            </a:extLst>
          </p:cNvPr>
          <p:cNvSpPr txBox="1"/>
          <p:nvPr/>
        </p:nvSpPr>
        <p:spPr>
          <a:xfrm>
            <a:off x="7452903" y="892849"/>
            <a:ext cx="1435803" cy="523220"/>
          </a:xfrm>
          <a:prstGeom prst="rect">
            <a:avLst/>
          </a:prstGeom>
          <a:noFill/>
        </p:spPr>
        <p:txBody>
          <a:bodyPr wrap="square" rtlCol="0">
            <a:spAutoFit/>
          </a:bodyPr>
          <a:lstStyle/>
          <a:p>
            <a:r>
              <a:rPr lang="en-GB" sz="1400" b="1" dirty="0">
                <a:solidFill>
                  <a:schemeClr val="accent1">
                    <a:lumMod val="75000"/>
                  </a:schemeClr>
                </a:solidFill>
              </a:rPr>
              <a:t>INTEGRATION OBJECTIVES</a:t>
            </a:r>
          </a:p>
        </p:txBody>
      </p:sp>
      <p:grpSp>
        <p:nvGrpSpPr>
          <p:cNvPr id="31" name="Group 30">
            <a:extLst>
              <a:ext uri="{FF2B5EF4-FFF2-40B4-BE49-F238E27FC236}">
                <a16:creationId xmlns:a16="http://schemas.microsoft.com/office/drawing/2014/main" id="{EA84382B-CA54-454E-A93C-5DB64AF66DA8}"/>
              </a:ext>
            </a:extLst>
          </p:cNvPr>
          <p:cNvGrpSpPr/>
          <p:nvPr/>
        </p:nvGrpSpPr>
        <p:grpSpPr>
          <a:xfrm>
            <a:off x="4913526" y="3262052"/>
            <a:ext cx="4846640" cy="267622"/>
            <a:chOff x="4467481" y="3141210"/>
            <a:chExt cx="4846640" cy="267622"/>
          </a:xfrm>
        </p:grpSpPr>
        <p:sp>
          <p:nvSpPr>
            <p:cNvPr id="32" name="Arrow: Right 31">
              <a:extLst>
                <a:ext uri="{FF2B5EF4-FFF2-40B4-BE49-F238E27FC236}">
                  <a16:creationId xmlns:a16="http://schemas.microsoft.com/office/drawing/2014/main" id="{47D14F7C-1921-48D4-B1DC-3B167ACAAC12}"/>
                </a:ext>
              </a:extLst>
            </p:cNvPr>
            <p:cNvSpPr/>
            <p:nvPr/>
          </p:nvSpPr>
          <p:spPr>
            <a:xfrm>
              <a:off x="4467481" y="3141210"/>
              <a:ext cx="4846640" cy="267622"/>
            </a:xfrm>
            <a:prstGeom prst="rightArrow">
              <a:avLst/>
            </a:prstGeom>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FF170CC2-6C8F-4EF8-8052-790A4B24492C}"/>
                </a:ext>
              </a:extLst>
            </p:cNvPr>
            <p:cNvSpPr txBox="1"/>
            <p:nvPr/>
          </p:nvSpPr>
          <p:spPr>
            <a:xfrm>
              <a:off x="4476646" y="3162476"/>
              <a:ext cx="1845377" cy="246221"/>
            </a:xfrm>
            <a:prstGeom prst="rect">
              <a:avLst/>
            </a:prstGeom>
            <a:noFill/>
          </p:spPr>
          <p:txBody>
            <a:bodyPr wrap="none" rtlCol="0">
              <a:spAutoFit/>
            </a:bodyPr>
            <a:lstStyle/>
            <a:p>
              <a:r>
                <a:rPr lang="en-GB" sz="1000" dirty="0">
                  <a:solidFill>
                    <a:schemeClr val="bg1"/>
                  </a:solidFill>
                  <a:latin typeface="Aharoni" panose="02010803020104030203" pitchFamily="2" charset="-79"/>
                  <a:cs typeface="Aharoni" panose="02010803020104030203" pitchFamily="2" charset="-79"/>
                </a:rPr>
                <a:t>SUSTAINABLE OPERATIONS</a:t>
              </a:r>
            </a:p>
          </p:txBody>
        </p:sp>
      </p:grpSp>
      <p:grpSp>
        <p:nvGrpSpPr>
          <p:cNvPr id="34" name="Group 33">
            <a:extLst>
              <a:ext uri="{FF2B5EF4-FFF2-40B4-BE49-F238E27FC236}">
                <a16:creationId xmlns:a16="http://schemas.microsoft.com/office/drawing/2014/main" id="{1973234F-B500-43A6-B5F8-C0C183F7E810}"/>
              </a:ext>
            </a:extLst>
          </p:cNvPr>
          <p:cNvGrpSpPr/>
          <p:nvPr/>
        </p:nvGrpSpPr>
        <p:grpSpPr>
          <a:xfrm>
            <a:off x="2322875" y="3265587"/>
            <a:ext cx="2714794" cy="270666"/>
            <a:chOff x="4467481" y="3141210"/>
            <a:chExt cx="4846640" cy="267622"/>
          </a:xfrm>
        </p:grpSpPr>
        <p:sp>
          <p:nvSpPr>
            <p:cNvPr id="35" name="Arrow: Right 34">
              <a:extLst>
                <a:ext uri="{FF2B5EF4-FFF2-40B4-BE49-F238E27FC236}">
                  <a16:creationId xmlns:a16="http://schemas.microsoft.com/office/drawing/2014/main" id="{55984475-C346-40DF-8D7B-DC37A4109DB4}"/>
                </a:ext>
              </a:extLst>
            </p:cNvPr>
            <p:cNvSpPr/>
            <p:nvPr/>
          </p:nvSpPr>
          <p:spPr>
            <a:xfrm>
              <a:off x="4467481" y="3141210"/>
              <a:ext cx="4846640" cy="267622"/>
            </a:xfrm>
            <a:prstGeom prst="rightArrow">
              <a:avLst/>
            </a:prstGeom>
            <a:gradFill flip="none" rotWithShape="1">
              <a:gsLst>
                <a:gs pos="70000">
                  <a:schemeClr val="accent4"/>
                </a:gs>
                <a:gs pos="100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881D23E1-2932-4D88-9B7F-E4DCB9A98BA4}"/>
                </a:ext>
              </a:extLst>
            </p:cNvPr>
            <p:cNvSpPr txBox="1"/>
            <p:nvPr/>
          </p:nvSpPr>
          <p:spPr>
            <a:xfrm>
              <a:off x="4476647" y="3162476"/>
              <a:ext cx="4734155" cy="246221"/>
            </a:xfrm>
            <a:prstGeom prst="rect">
              <a:avLst/>
            </a:prstGeom>
            <a:noFill/>
          </p:spPr>
          <p:txBody>
            <a:bodyPr wrap="none" rtlCol="0">
              <a:spAutoFit/>
            </a:bodyPr>
            <a:lstStyle/>
            <a:p>
              <a:r>
                <a:rPr lang="en-GB" sz="1000" dirty="0">
                  <a:solidFill>
                    <a:schemeClr val="bg1"/>
                  </a:solidFill>
                  <a:latin typeface="Aharoni" panose="02010803020104030203" pitchFamily="2" charset="-79"/>
                  <a:cs typeface="Aharoni" panose="02010803020104030203" pitchFamily="2" charset="-79"/>
                </a:rPr>
                <a:t>CONSTRUCTION / INITIAL OPERATIONS</a:t>
              </a:r>
            </a:p>
          </p:txBody>
        </p:sp>
      </p:grpSp>
      <p:sp>
        <p:nvSpPr>
          <p:cNvPr id="37" name="TextBox 36">
            <a:extLst>
              <a:ext uri="{FF2B5EF4-FFF2-40B4-BE49-F238E27FC236}">
                <a16:creationId xmlns:a16="http://schemas.microsoft.com/office/drawing/2014/main" id="{83162460-E3CD-492A-A62D-8067F9EFD180}"/>
              </a:ext>
            </a:extLst>
          </p:cNvPr>
          <p:cNvSpPr txBox="1"/>
          <p:nvPr/>
        </p:nvSpPr>
        <p:spPr>
          <a:xfrm>
            <a:off x="1114676" y="3614555"/>
            <a:ext cx="9977190" cy="2701765"/>
          </a:xfrm>
          <a:prstGeom prst="rect">
            <a:avLst/>
          </a:prstGeom>
          <a:noFill/>
        </p:spPr>
        <p:txBody>
          <a:bodyPr wrap="square" rtlCol="0">
            <a:spAutoFit/>
          </a:bodyPr>
          <a:lstStyle/>
          <a:p>
            <a:r>
              <a:rPr lang="en-GB" sz="1600" b="1" dirty="0"/>
              <a:t>WP2 high-level objectives:</a:t>
            </a:r>
          </a:p>
          <a:p>
            <a:endParaRPr lang="en-GB" sz="1000" b="1" dirty="0"/>
          </a:p>
          <a:p>
            <a:r>
              <a:rPr lang="en-GB" sz="1400" dirty="0"/>
              <a:t>The primary non-scientific aim of IMPULSE is to ensure the successful Transition and Integration from Construction to Sustainable Operations. </a:t>
            </a:r>
          </a:p>
          <a:p>
            <a:r>
              <a:rPr lang="en-GB" sz="1400" dirty="0"/>
              <a:t>Within this scope the main objective of WP2 is to ensure the development of ELI and transition to an integrated scientific organisation.</a:t>
            </a:r>
          </a:p>
          <a:p>
            <a:endParaRPr lang="en-GB" sz="1200" dirty="0"/>
          </a:p>
          <a:p>
            <a:pPr marL="180975" indent="-180975">
              <a:lnSpc>
                <a:spcPct val="107000"/>
              </a:lnSpc>
              <a:spcAft>
                <a:spcPts val="800"/>
              </a:spcAft>
            </a:pPr>
            <a:r>
              <a:rPr lang="en-GB" sz="1400" dirty="0">
                <a:effectLst/>
                <a:ea typeface="Calibri" panose="020F0502020204030204" pitchFamily="34" charset="0"/>
                <a:cs typeface="TimesNewRomanPSMT"/>
              </a:rPr>
              <a:t>● Ensure that the governance and management of the transition period leading to integration is well regulated and controlled through the definition of access agreements with the organisations hosting the ELI Facilities;</a:t>
            </a:r>
            <a:endParaRPr lang="en-GB" sz="1400" dirty="0">
              <a:effectLst/>
              <a:ea typeface="Calibri" panose="020F0502020204030204" pitchFamily="34" charset="0"/>
              <a:cs typeface="Times New Roman" panose="02020603050405020304" pitchFamily="18" charset="0"/>
            </a:endParaRPr>
          </a:p>
          <a:p>
            <a:pPr marL="180975" indent="-180975">
              <a:lnSpc>
                <a:spcPct val="107000"/>
              </a:lnSpc>
              <a:spcAft>
                <a:spcPts val="800"/>
              </a:spcAft>
            </a:pPr>
            <a:r>
              <a:rPr lang="en-GB" sz="1400" dirty="0">
                <a:effectLst/>
                <a:ea typeface="Calibri" panose="020F0502020204030204" pitchFamily="34" charset="0"/>
                <a:cs typeface="TimesNewRomanPSMT"/>
              </a:rPr>
              <a:t>● Design and implement management unity within ELI through the gradual roll-out of an integrated management system based on established international standards together with supporting IT systems;</a:t>
            </a:r>
            <a:endParaRPr lang="en-GB" sz="1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ea typeface="Calibri" panose="020F0502020204030204" pitchFamily="34" charset="0"/>
                <a:cs typeface="TimesNewRomanPSMT"/>
              </a:rPr>
              <a:t>● Define and plan the legal transition from agreements-based access to integrated operations.</a:t>
            </a:r>
            <a:endParaRPr lang="en-GB" sz="1400" dirty="0">
              <a:effectLst/>
              <a:ea typeface="Calibri" panose="020F0502020204030204" pitchFamily="34" charset="0"/>
              <a:cs typeface="Times New Roman" panose="02020603050405020304" pitchFamily="18" charset="0"/>
            </a:endParaRPr>
          </a:p>
        </p:txBody>
      </p:sp>
      <p:grpSp>
        <p:nvGrpSpPr>
          <p:cNvPr id="38" name="Group 37">
            <a:extLst>
              <a:ext uri="{FF2B5EF4-FFF2-40B4-BE49-F238E27FC236}">
                <a16:creationId xmlns:a16="http://schemas.microsoft.com/office/drawing/2014/main" id="{EDE2692A-B08A-40F3-9090-29E37F1C5A79}"/>
              </a:ext>
            </a:extLst>
          </p:cNvPr>
          <p:cNvGrpSpPr/>
          <p:nvPr/>
        </p:nvGrpSpPr>
        <p:grpSpPr>
          <a:xfrm>
            <a:off x="8429148" y="1400675"/>
            <a:ext cx="3717013" cy="1446550"/>
            <a:chOff x="7983103" y="1088442"/>
            <a:chExt cx="3717013" cy="1446550"/>
          </a:xfrm>
        </p:grpSpPr>
        <p:sp>
          <p:nvSpPr>
            <p:cNvPr id="39" name="Rectangle 38">
              <a:extLst>
                <a:ext uri="{FF2B5EF4-FFF2-40B4-BE49-F238E27FC236}">
                  <a16:creationId xmlns:a16="http://schemas.microsoft.com/office/drawing/2014/main" id="{1F4F870D-BA0D-429A-88BF-EEEE09F7E70D}"/>
                </a:ext>
              </a:extLst>
            </p:cNvPr>
            <p:cNvSpPr/>
            <p:nvPr/>
          </p:nvSpPr>
          <p:spPr>
            <a:xfrm>
              <a:off x="9226973" y="1088442"/>
              <a:ext cx="2473143" cy="144655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cap="none" spc="0" dirty="0">
                  <a:ln/>
                  <a:solidFill>
                    <a:schemeClr val="accent1">
                      <a:lumMod val="75000"/>
                    </a:schemeClr>
                  </a:solidFill>
                  <a:effectLst>
                    <a:reflection blurRad="6350" stA="55000" endA="300" endPos="45500" dir="5400000" sy="-100000" algn="bl" rotWithShape="0"/>
                  </a:effectLst>
                </a:rPr>
                <a:t>WP2</a:t>
              </a:r>
            </a:p>
          </p:txBody>
        </p:sp>
        <p:sp>
          <p:nvSpPr>
            <p:cNvPr id="40" name="Rectangle 39">
              <a:extLst>
                <a:ext uri="{FF2B5EF4-FFF2-40B4-BE49-F238E27FC236}">
                  <a16:creationId xmlns:a16="http://schemas.microsoft.com/office/drawing/2014/main" id="{B2DBCEEE-9E1A-4202-8053-ED485572E981}"/>
                </a:ext>
              </a:extLst>
            </p:cNvPr>
            <p:cNvSpPr/>
            <p:nvPr/>
          </p:nvSpPr>
          <p:spPr>
            <a:xfrm>
              <a:off x="7983103" y="1133176"/>
              <a:ext cx="2473143" cy="30777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400" b="1" cap="none" spc="0" dirty="0">
                  <a:ln/>
                  <a:solidFill>
                    <a:schemeClr val="accent1">
                      <a:lumMod val="75000"/>
                    </a:schemeClr>
                  </a:solidFill>
                  <a:effectLst>
                    <a:reflection blurRad="6350" stA="55000" endA="300" endPos="45500" dir="5400000" sy="-100000" algn="bl" rotWithShape="0"/>
                  </a:effectLst>
                </a:rPr>
                <a:t>ADDRESSED IN</a:t>
              </a:r>
            </a:p>
          </p:txBody>
        </p:sp>
      </p:grpSp>
    </p:spTree>
    <p:extLst>
      <p:ext uri="{BB962C8B-B14F-4D97-AF65-F5344CB8AC3E}">
        <p14:creationId xmlns:p14="http://schemas.microsoft.com/office/powerpoint/2010/main" val="2715446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par>
                          <p:cTn id="11" fill="hold">
                            <p:stCondLst>
                              <p:cond delay="1000"/>
                            </p:stCondLst>
                            <p:childTnLst>
                              <p:par>
                                <p:cTn id="12" presetID="10" presetClass="exit" presetSubtype="0" fill="hold" nodeType="afterEffect">
                                  <p:stCondLst>
                                    <p:cond delay="5000"/>
                                  </p:stCondLst>
                                  <p:childTnLst>
                                    <p:animEffect transition="out" filter="fade">
                                      <p:cBhvr>
                                        <p:cTn id="13" dur="1000"/>
                                        <p:tgtEl>
                                          <p:spTgt spid="29"/>
                                        </p:tgtEl>
                                      </p:cBhvr>
                                    </p:animEffect>
                                    <p:set>
                                      <p:cBhvr>
                                        <p:cTn id="14" dur="1" fill="hold">
                                          <p:stCondLst>
                                            <p:cond delay="999"/>
                                          </p:stCondLst>
                                        </p:cTn>
                                        <p:tgtEl>
                                          <p:spTgt spid="29"/>
                                        </p:tgtEl>
                                        <p:attrNameLst>
                                          <p:attrName>style.visibility</p:attrName>
                                        </p:attrNameLst>
                                      </p:cBhvr>
                                      <p:to>
                                        <p:strVal val="hidden"/>
                                      </p:to>
                                    </p:set>
                                  </p:childTnLst>
                                </p:cTn>
                              </p:par>
                              <p:par>
                                <p:cTn id="15" presetID="10" presetClass="exit" presetSubtype="0" fill="hold" nodeType="withEffect">
                                  <p:stCondLst>
                                    <p:cond delay="5000"/>
                                  </p:stCondLst>
                                  <p:childTnLst>
                                    <p:animEffect transition="out" filter="fade">
                                      <p:cBhvr>
                                        <p:cTn id="16" dur="1000"/>
                                        <p:tgtEl>
                                          <p:spTgt spid="13"/>
                                        </p:tgtEl>
                                      </p:cBhvr>
                                    </p:animEffect>
                                    <p:set>
                                      <p:cBhvr>
                                        <p:cTn id="17" dur="1" fill="hold">
                                          <p:stCondLst>
                                            <p:cond delay="999"/>
                                          </p:stCondLst>
                                        </p:cTn>
                                        <p:tgtEl>
                                          <p:spTgt spid="13"/>
                                        </p:tgtEl>
                                        <p:attrNameLst>
                                          <p:attrName>style.visibility</p:attrName>
                                        </p:attrNameLst>
                                      </p:cBhvr>
                                      <p:to>
                                        <p:strVal val="hidden"/>
                                      </p:to>
                                    </p:set>
                                  </p:childTnLst>
                                </p:cTn>
                              </p:par>
                            </p:childTnLst>
                          </p:cTn>
                        </p:par>
                        <p:par>
                          <p:cTn id="18" fill="hold">
                            <p:stCondLst>
                              <p:cond delay="7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childTnLst>
                                </p:cTn>
                              </p:par>
                            </p:childTnLst>
                          </p:cTn>
                        </p:par>
                        <p:par>
                          <p:cTn id="22" fill="hold">
                            <p:stCondLst>
                              <p:cond delay="8000"/>
                            </p:stCondLst>
                            <p:childTnLst>
                              <p:par>
                                <p:cTn id="23" presetID="10"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2442117" y="-219846"/>
            <a:ext cx="9153998" cy="1325563"/>
          </a:xfrm>
        </p:spPr>
        <p:txBody>
          <a:bodyPr>
            <a:normAutofit/>
          </a:bodyPr>
          <a:lstStyle/>
          <a:p>
            <a:pPr algn="r"/>
            <a:r>
              <a:rPr lang="en-GB" sz="2800" b="1" dirty="0">
                <a:solidFill>
                  <a:schemeClr val="accent2"/>
                </a:solidFill>
                <a:latin typeface="Calibri" panose="020F0502020204030204" pitchFamily="34" charset="0"/>
                <a:cs typeface="Calibri" panose="020F0502020204030204" pitchFamily="34" charset="0"/>
              </a:rPr>
              <a:t>Description of Work</a:t>
            </a:r>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sp>
        <p:nvSpPr>
          <p:cNvPr id="11" name="Footer Placeholder 5">
            <a:extLst>
              <a:ext uri="{FF2B5EF4-FFF2-40B4-BE49-F238E27FC236}">
                <a16:creationId xmlns:a16="http://schemas.microsoft.com/office/drawing/2014/main" id="{850E497A-87D0-1A42-87A6-14ECC9B4F3A9}"/>
              </a:ext>
            </a:extLst>
          </p:cNvPr>
          <p:cNvSpPr>
            <a:spLocks noGrp="1"/>
          </p:cNvSpPr>
          <p:nvPr/>
        </p:nvSpPr>
        <p:spPr bwMode="gray">
          <a:xfrm>
            <a:off x="7212331" y="6238691"/>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tx1"/>
                </a:solidFill>
              </a:rPr>
              <a:t>IMPULSE has received funding from the European Union's Horizon 2020 Research and Innovation Programme under grant agreement No 871161</a:t>
            </a:r>
          </a:p>
        </p:txBody>
      </p:sp>
      <p:pic>
        <p:nvPicPr>
          <p:cNvPr id="12" name="Picture 11">
            <a:extLst>
              <a:ext uri="{FF2B5EF4-FFF2-40B4-BE49-F238E27FC236}">
                <a16:creationId xmlns:a16="http://schemas.microsoft.com/office/drawing/2014/main" id="{D3C8CE7E-883C-4640-B9CF-2E4014AC9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sp>
        <p:nvSpPr>
          <p:cNvPr id="8" name="TextBox 7">
            <a:extLst>
              <a:ext uri="{FF2B5EF4-FFF2-40B4-BE49-F238E27FC236}">
                <a16:creationId xmlns:a16="http://schemas.microsoft.com/office/drawing/2014/main" id="{A7CB9E33-9D21-486A-86D9-1EC47A37060D}"/>
              </a:ext>
            </a:extLst>
          </p:cNvPr>
          <p:cNvSpPr txBox="1"/>
          <p:nvPr/>
        </p:nvSpPr>
        <p:spPr>
          <a:xfrm>
            <a:off x="1233576" y="876476"/>
            <a:ext cx="10322835" cy="5416868"/>
          </a:xfrm>
          <a:prstGeom prst="rect">
            <a:avLst/>
          </a:prstGeom>
          <a:noFill/>
        </p:spPr>
        <p:txBody>
          <a:bodyPr wrap="square" rtlCol="0">
            <a:spAutoFit/>
          </a:bodyPr>
          <a:lstStyle/>
          <a:p>
            <a:r>
              <a:rPr lang="en-GB" b="1" dirty="0"/>
              <a:t>	</a:t>
            </a:r>
            <a:r>
              <a:rPr lang="en-GB" sz="2400" b="1" dirty="0"/>
              <a:t>Focus on 3 major areas</a:t>
            </a:r>
          </a:p>
          <a:p>
            <a:endParaRPr lang="en-GB" sz="1600" dirty="0"/>
          </a:p>
          <a:p>
            <a:endParaRPr lang="en-GB" sz="1600" dirty="0"/>
          </a:p>
          <a:p>
            <a:endParaRPr lang="en-GB" sz="1600" dirty="0"/>
          </a:p>
          <a:p>
            <a:r>
              <a:rPr lang="en-GB" sz="1600" b="1" dirty="0"/>
              <a:t>1. Operating agreements</a:t>
            </a:r>
          </a:p>
          <a:p>
            <a:pPr marL="742950" lvl="1" indent="-285750">
              <a:buFont typeface="Arial" panose="020B0604020202020204" pitchFamily="34" charset="0"/>
              <a:buChar char="•"/>
            </a:pPr>
            <a:r>
              <a:rPr lang="en-GB" sz="1600" dirty="0"/>
              <a:t>Implement operational agreements for the Initial Operations period, signed between ELI ERIC and the Host Institutions. </a:t>
            </a:r>
          </a:p>
          <a:p>
            <a:pPr marL="742950" lvl="1" indent="-285750">
              <a:buFont typeface="Arial" panose="020B0604020202020204" pitchFamily="34" charset="0"/>
              <a:buChar char="•"/>
            </a:pPr>
            <a:r>
              <a:rPr lang="en-GB" sz="1600" dirty="0"/>
              <a:t>These agreements, supported by the respective Host Members, will enable ELI ERIC and the Host Institutions to organise access of users selected by using common standards..</a:t>
            </a:r>
          </a:p>
          <a:p>
            <a:endParaRPr lang="en-GB" sz="1600" dirty="0"/>
          </a:p>
          <a:p>
            <a:r>
              <a:rPr lang="en-GB" sz="1600" b="1" dirty="0"/>
              <a:t>2. ELI ERIC Management/IT system</a:t>
            </a:r>
          </a:p>
          <a:p>
            <a:pPr marL="742950" lvl="1" indent="-285750">
              <a:buFont typeface="Arial" panose="020B0604020202020204" pitchFamily="34" charset="0"/>
              <a:buChar char="•"/>
            </a:pPr>
            <a:r>
              <a:rPr lang="en-GB" sz="1600" dirty="0"/>
              <a:t>Conceptual design of ELI ERIC integrated Management System</a:t>
            </a:r>
          </a:p>
          <a:p>
            <a:pPr marL="742950" lvl="1" indent="-285750">
              <a:buFont typeface="Arial" panose="020B0604020202020204" pitchFamily="34" charset="0"/>
              <a:buChar char="•"/>
            </a:pPr>
            <a:r>
              <a:rPr lang="en-GB" sz="1600" dirty="0"/>
              <a:t>Rolling out the Management System locally at the facilities (including financial and reporting aspects)</a:t>
            </a:r>
          </a:p>
          <a:p>
            <a:pPr marL="742950" lvl="1" indent="-285750">
              <a:buFont typeface="Arial" panose="020B0604020202020204" pitchFamily="34" charset="0"/>
              <a:buChar char="•"/>
            </a:pPr>
            <a:r>
              <a:rPr lang="en-GB" sz="1600" dirty="0"/>
              <a:t>Analysis of requirements and partial implementation of supporting IT systems</a:t>
            </a:r>
          </a:p>
          <a:p>
            <a:pPr marL="742950" lvl="1" indent="-285750">
              <a:buFont typeface="Arial" panose="020B0604020202020204" pitchFamily="34" charset="0"/>
              <a:buChar char="•"/>
            </a:pPr>
            <a:r>
              <a:rPr lang="en-GB" sz="1600" dirty="0"/>
              <a:t>Trainings for systems implemented</a:t>
            </a:r>
          </a:p>
          <a:p>
            <a:endParaRPr lang="en-GB" sz="1600" dirty="0"/>
          </a:p>
          <a:p>
            <a:r>
              <a:rPr lang="en-GB" sz="1600" b="1" dirty="0"/>
              <a:t>3.  Legal transition</a:t>
            </a:r>
          </a:p>
          <a:p>
            <a:pPr marL="742950" lvl="1" indent="-285750">
              <a:buFont typeface="Arial" panose="020B0604020202020204" pitchFamily="34" charset="0"/>
              <a:buChar char="•"/>
            </a:pPr>
            <a:r>
              <a:rPr lang="en-GB" sz="1600" dirty="0"/>
              <a:t>Preparation and support to the legal transition enabling ERIC to directly operate the Facilities</a:t>
            </a:r>
          </a:p>
          <a:p>
            <a:endParaRPr lang="en-GB" sz="1600" dirty="0"/>
          </a:p>
          <a:p>
            <a:r>
              <a:rPr lang="en-GB" sz="1600" b="1" dirty="0">
                <a:effectLst/>
                <a:ea typeface="Times New Roman" panose="02020603050405020304" pitchFamily="18" charset="0"/>
                <a:cs typeface="Times New Roman" panose="02020603050405020304" pitchFamily="18" charset="0"/>
              </a:rPr>
              <a:t>Initial Operations will be considered to be achieved when ELI’s integrated Management System will be fully operational.</a:t>
            </a:r>
            <a:endParaRPr lang="en-GB" sz="1600" b="1" dirty="0"/>
          </a:p>
          <a:p>
            <a:endParaRPr lang="en-GB" dirty="0"/>
          </a:p>
        </p:txBody>
      </p:sp>
    </p:spTree>
    <p:extLst>
      <p:ext uri="{BB962C8B-B14F-4D97-AF65-F5344CB8AC3E}">
        <p14:creationId xmlns:p14="http://schemas.microsoft.com/office/powerpoint/2010/main" val="1330469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2442117" y="-42377"/>
            <a:ext cx="9153998" cy="1325563"/>
          </a:xfrm>
        </p:spPr>
        <p:txBody>
          <a:bodyPr>
            <a:normAutofit/>
          </a:bodyPr>
          <a:lstStyle/>
          <a:p>
            <a:pPr algn="r"/>
            <a:r>
              <a:rPr lang="en-GB" sz="2400" b="1" dirty="0">
                <a:solidFill>
                  <a:schemeClr val="accent2"/>
                </a:solidFill>
                <a:latin typeface="Calibri" panose="020F0502020204030204" pitchFamily="34" charset="0"/>
                <a:cs typeface="Calibri" panose="020F0502020204030204" pitchFamily="34" charset="0"/>
              </a:rPr>
              <a:t>Task 2.1 – Implementation of agreements between ELI ERIC and ELI Facility hosting organizations (ELI-DC, ELI-ALPS, ELI Beamlines, ELI-NP)</a:t>
            </a:r>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sp>
        <p:nvSpPr>
          <p:cNvPr id="11" name="Footer Placeholder 5">
            <a:extLst>
              <a:ext uri="{FF2B5EF4-FFF2-40B4-BE49-F238E27FC236}">
                <a16:creationId xmlns:a16="http://schemas.microsoft.com/office/drawing/2014/main" id="{850E497A-87D0-1A42-87A6-14ECC9B4F3A9}"/>
              </a:ext>
            </a:extLst>
          </p:cNvPr>
          <p:cNvSpPr>
            <a:spLocks noGrp="1"/>
          </p:cNvSpPr>
          <p:nvPr/>
        </p:nvSpPr>
        <p:spPr bwMode="gray">
          <a:xfrm>
            <a:off x="7212331" y="6238691"/>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tx1"/>
                </a:solidFill>
              </a:rPr>
              <a:t>IMPULSE has received funding from the European Union's Horizon 2020 Research and Innovation Programme under grant agreement No 871161</a:t>
            </a:r>
          </a:p>
        </p:txBody>
      </p:sp>
      <p:pic>
        <p:nvPicPr>
          <p:cNvPr id="12" name="Picture 11">
            <a:extLst>
              <a:ext uri="{FF2B5EF4-FFF2-40B4-BE49-F238E27FC236}">
                <a16:creationId xmlns:a16="http://schemas.microsoft.com/office/drawing/2014/main" id="{D3C8CE7E-883C-4640-B9CF-2E4014AC9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sp>
        <p:nvSpPr>
          <p:cNvPr id="8" name="TextBox 7">
            <a:extLst>
              <a:ext uri="{FF2B5EF4-FFF2-40B4-BE49-F238E27FC236}">
                <a16:creationId xmlns:a16="http://schemas.microsoft.com/office/drawing/2014/main" id="{92BA9F71-8482-435A-BB3F-B3378CD325FB}"/>
              </a:ext>
            </a:extLst>
          </p:cNvPr>
          <p:cNvSpPr txBox="1"/>
          <p:nvPr/>
        </p:nvSpPr>
        <p:spPr>
          <a:xfrm>
            <a:off x="1065488" y="1834238"/>
            <a:ext cx="10333530" cy="5016758"/>
          </a:xfrm>
          <a:prstGeom prst="rect">
            <a:avLst/>
          </a:prstGeom>
          <a:noFill/>
        </p:spPr>
        <p:txBody>
          <a:bodyPr wrap="square" rtlCol="0">
            <a:spAutoFit/>
          </a:bodyPr>
          <a:lstStyle/>
          <a:p>
            <a:r>
              <a:rPr lang="en-GB" sz="1600" dirty="0"/>
              <a:t>As instruments will gradually come on-line at the Facilities, in order to </a:t>
            </a:r>
            <a:r>
              <a:rPr lang="en-GB" sz="1600" dirty="0">
                <a:effectLst/>
                <a:ea typeface="Times New Roman" panose="02020603050405020304" pitchFamily="18" charset="0"/>
                <a:cs typeface="Times New Roman" panose="02020603050405020304" pitchFamily="18" charset="0"/>
              </a:rPr>
              <a:t>enable access for users during the Initial Operations period, formal arrangements need to be established with the Host Countries, and/or the local institutions. These agreements are to define the conditions under which the ELI Facilities are made available. </a:t>
            </a:r>
          </a:p>
          <a:p>
            <a:endParaRPr lang="en-GB" sz="1200" dirty="0">
              <a:cs typeface="Times New Roman" panose="02020603050405020304" pitchFamily="18" charset="0"/>
            </a:endParaRPr>
          </a:p>
          <a:p>
            <a:r>
              <a:rPr lang="en-GB" sz="1600" dirty="0"/>
              <a:t>The agreements should be consistent but need to be tailored to the distinctive characteristics of each ELI Facility and reflect the specific timing of their commissioning, their readiness for users and the integration level relative to ELI ERIC. </a:t>
            </a:r>
          </a:p>
          <a:p>
            <a:endParaRPr lang="en-GB" sz="1200" dirty="0"/>
          </a:p>
          <a:p>
            <a:r>
              <a:rPr lang="en-GB" sz="1600" dirty="0"/>
              <a:t>Each agreement will consist of two parts:</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r>
              <a:rPr lang="en-GB" sz="1600" b="1" dirty="0"/>
              <a:t>Outcome:</a:t>
            </a:r>
          </a:p>
          <a:p>
            <a:pPr>
              <a:tabLst>
                <a:tab pos="6813550" algn="l"/>
              </a:tabLst>
            </a:pPr>
            <a:r>
              <a:rPr lang="en-GB" sz="1600" dirty="0"/>
              <a:t>A common template for the agreements and effectively implement them to each of the individual Facilities. </a:t>
            </a:r>
          </a:p>
          <a:p>
            <a:pPr>
              <a:tabLst>
                <a:tab pos="6813550" algn="l"/>
              </a:tabLst>
            </a:pPr>
            <a:r>
              <a:rPr lang="en-GB" sz="1600" dirty="0"/>
              <a:t>The task will involve all ELI parties.</a:t>
            </a:r>
          </a:p>
          <a:p>
            <a:endParaRPr lang="en-GB" sz="1600" dirty="0"/>
          </a:p>
        </p:txBody>
      </p:sp>
      <p:graphicFrame>
        <p:nvGraphicFramePr>
          <p:cNvPr id="10" name="Table 6">
            <a:extLst>
              <a:ext uri="{FF2B5EF4-FFF2-40B4-BE49-F238E27FC236}">
                <a16:creationId xmlns:a16="http://schemas.microsoft.com/office/drawing/2014/main" id="{6260EB0F-CB96-40F2-8646-088603C1DBBB}"/>
              </a:ext>
            </a:extLst>
          </p:cNvPr>
          <p:cNvGraphicFramePr>
            <a:graphicFrameLocks noGrp="1"/>
          </p:cNvGraphicFramePr>
          <p:nvPr>
            <p:extLst>
              <p:ext uri="{D42A27DB-BD31-4B8C-83A1-F6EECF244321}">
                <p14:modId xmlns:p14="http://schemas.microsoft.com/office/powerpoint/2010/main" val="4090995112"/>
              </p:ext>
            </p:extLst>
          </p:nvPr>
        </p:nvGraphicFramePr>
        <p:xfrm>
          <a:off x="1425221" y="3840089"/>
          <a:ext cx="9733504" cy="1797074"/>
        </p:xfrm>
        <a:graphic>
          <a:graphicData uri="http://schemas.openxmlformats.org/drawingml/2006/table">
            <a:tbl>
              <a:tblPr firstRow="1" bandRow="1">
                <a:tableStyleId>{21E4AEA4-8DFA-4A89-87EB-49C32662AFE0}</a:tableStyleId>
              </a:tblPr>
              <a:tblGrid>
                <a:gridCol w="4866752">
                  <a:extLst>
                    <a:ext uri="{9D8B030D-6E8A-4147-A177-3AD203B41FA5}">
                      <a16:colId xmlns:a16="http://schemas.microsoft.com/office/drawing/2014/main" val="810783535"/>
                    </a:ext>
                  </a:extLst>
                </a:gridCol>
                <a:gridCol w="4866752">
                  <a:extLst>
                    <a:ext uri="{9D8B030D-6E8A-4147-A177-3AD203B41FA5}">
                      <a16:colId xmlns:a16="http://schemas.microsoft.com/office/drawing/2014/main" val="2896982947"/>
                    </a:ext>
                  </a:extLst>
                </a:gridCol>
              </a:tblGrid>
              <a:tr h="318794">
                <a:tc>
                  <a:txBody>
                    <a:bodyPr/>
                    <a:lstStyle/>
                    <a:p>
                      <a:r>
                        <a:rPr lang="en-GB" sz="1400" dirty="0"/>
                        <a:t>Main Agreement</a:t>
                      </a:r>
                    </a:p>
                  </a:txBody>
                  <a:tcPr/>
                </a:tc>
                <a:tc>
                  <a:txBody>
                    <a:bodyPr/>
                    <a:lstStyle/>
                    <a:p>
                      <a:r>
                        <a:rPr lang="en-GB" sz="1400" dirty="0"/>
                        <a:t>Technical Annex(es) </a:t>
                      </a:r>
                    </a:p>
                  </a:txBody>
                  <a:tcPr/>
                </a:tc>
                <a:extLst>
                  <a:ext uri="{0D108BD9-81ED-4DB2-BD59-A6C34878D82A}">
                    <a16:rowId xmlns:a16="http://schemas.microsoft.com/office/drawing/2014/main" val="3928155955"/>
                  </a:ext>
                </a:extLst>
              </a:tr>
              <a:tr h="1192175">
                <a:tc>
                  <a:txBody>
                    <a:bodyPr/>
                    <a:lstStyle/>
                    <a:p>
                      <a:pPr marL="285750" indent="-285750">
                        <a:buFont typeface="Arial" panose="020B0604020202020204" pitchFamily="34" charset="0"/>
                        <a:buChar char="•"/>
                      </a:pPr>
                      <a:r>
                        <a:rPr lang="en-GB" sz="1300" b="1" i="0" dirty="0"/>
                        <a:t>Includes terms and conditions under which the Facilities are made available; </a:t>
                      </a:r>
                    </a:p>
                    <a:p>
                      <a:pPr marL="285750" indent="-285750">
                        <a:buFont typeface="Arial" panose="020B0604020202020204" pitchFamily="34" charset="0"/>
                        <a:buChar char="•"/>
                      </a:pPr>
                      <a:r>
                        <a:rPr lang="en-GB" sz="1300" b="1" i="0" dirty="0"/>
                        <a:t>Forms a legal basis for the agreement</a:t>
                      </a:r>
                    </a:p>
                  </a:txBody>
                  <a:tcPr/>
                </a:tc>
                <a:tc>
                  <a:txBody>
                    <a:bodyPr/>
                    <a:lstStyle/>
                    <a:p>
                      <a:pPr marL="285750" indent="-285750">
                        <a:buFont typeface="Arial" panose="020B0604020202020204" pitchFamily="34" charset="0"/>
                        <a:buChar char="•"/>
                      </a:pPr>
                      <a:r>
                        <a:rPr lang="en-GB" sz="1300" b="1" dirty="0"/>
                        <a:t>Contains specific information for each ELI Facility, including definition of the exact technical scope, cost, and schedule/ milestones for systems to formally enter into ‘Operations’, including technical requirements, principles for technical acceptance and quality control. </a:t>
                      </a:r>
                    </a:p>
                    <a:p>
                      <a:pPr marL="285750" indent="-285750">
                        <a:buFont typeface="Arial" panose="020B0604020202020204" pitchFamily="34" charset="0"/>
                        <a:buChar char="•"/>
                      </a:pPr>
                      <a:r>
                        <a:rPr lang="en-GB" sz="1300" b="1" dirty="0"/>
                        <a:t>Reflects the Technical and Scientific Description of the ELI Facilities. </a:t>
                      </a:r>
                    </a:p>
                  </a:txBody>
                  <a:tcPr/>
                </a:tc>
                <a:extLst>
                  <a:ext uri="{0D108BD9-81ED-4DB2-BD59-A6C34878D82A}">
                    <a16:rowId xmlns:a16="http://schemas.microsoft.com/office/drawing/2014/main" val="3456186206"/>
                  </a:ext>
                </a:extLst>
              </a:tr>
            </a:tbl>
          </a:graphicData>
        </a:graphic>
      </p:graphicFrame>
    </p:spTree>
    <p:extLst>
      <p:ext uri="{BB962C8B-B14F-4D97-AF65-F5344CB8AC3E}">
        <p14:creationId xmlns:p14="http://schemas.microsoft.com/office/powerpoint/2010/main" val="99867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1723293" y="108419"/>
            <a:ext cx="10031996" cy="1325563"/>
          </a:xfrm>
        </p:spPr>
        <p:txBody>
          <a:bodyPr>
            <a:normAutofit/>
          </a:bodyPr>
          <a:lstStyle/>
          <a:p>
            <a:pPr algn="r"/>
            <a:r>
              <a:rPr lang="en-GB" sz="2400" b="1" dirty="0">
                <a:solidFill>
                  <a:schemeClr val="accent2"/>
                </a:solidFill>
                <a:latin typeface="Calibri" panose="020F0502020204030204" pitchFamily="34" charset="0"/>
                <a:cs typeface="Calibri" panose="020F0502020204030204" pitchFamily="34" charset="0"/>
              </a:rPr>
              <a:t>Task 2.2 – Definition and launch of integrated management system for ELI </a:t>
            </a:r>
            <a:br>
              <a:rPr lang="en-GB" sz="2400" b="1" dirty="0">
                <a:solidFill>
                  <a:schemeClr val="accent2"/>
                </a:solidFill>
                <a:latin typeface="Calibri" panose="020F0502020204030204" pitchFamily="34" charset="0"/>
                <a:cs typeface="Calibri" panose="020F0502020204030204" pitchFamily="34" charset="0"/>
              </a:rPr>
            </a:br>
            <a:r>
              <a:rPr lang="en-GB" sz="2400" b="1" dirty="0">
                <a:solidFill>
                  <a:schemeClr val="accent2"/>
                </a:solidFill>
                <a:latin typeface="Calibri" panose="020F0502020204030204" pitchFamily="34" charset="0"/>
                <a:cs typeface="Calibri" panose="020F0502020204030204" pitchFamily="34" charset="0"/>
              </a:rPr>
              <a:t>(ELI-DC, ELI-ALPS, ELI Beamlines, ELI-NP)</a:t>
            </a:r>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sp>
        <p:nvSpPr>
          <p:cNvPr id="11" name="Footer Placeholder 5">
            <a:extLst>
              <a:ext uri="{FF2B5EF4-FFF2-40B4-BE49-F238E27FC236}">
                <a16:creationId xmlns:a16="http://schemas.microsoft.com/office/drawing/2014/main" id="{850E497A-87D0-1A42-87A6-14ECC9B4F3A9}"/>
              </a:ext>
            </a:extLst>
          </p:cNvPr>
          <p:cNvSpPr>
            <a:spLocks noGrp="1"/>
          </p:cNvSpPr>
          <p:nvPr/>
        </p:nvSpPr>
        <p:spPr bwMode="gray">
          <a:xfrm>
            <a:off x="7212331" y="6238691"/>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tx1"/>
                </a:solidFill>
              </a:rPr>
              <a:t>IMPULSE has received funding from the European Union's Horizon 2020 Research and Innovation Programme under grant agreement No 871161</a:t>
            </a:r>
          </a:p>
        </p:txBody>
      </p:sp>
      <p:pic>
        <p:nvPicPr>
          <p:cNvPr id="12" name="Picture 11">
            <a:extLst>
              <a:ext uri="{FF2B5EF4-FFF2-40B4-BE49-F238E27FC236}">
                <a16:creationId xmlns:a16="http://schemas.microsoft.com/office/drawing/2014/main" id="{D3C8CE7E-883C-4640-B9CF-2E4014AC9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sp>
        <p:nvSpPr>
          <p:cNvPr id="13" name="TextBox 12">
            <a:extLst>
              <a:ext uri="{FF2B5EF4-FFF2-40B4-BE49-F238E27FC236}">
                <a16:creationId xmlns:a16="http://schemas.microsoft.com/office/drawing/2014/main" id="{6CC3BB6C-4B4C-4F4C-A3C0-4B0CFE52E203}"/>
              </a:ext>
            </a:extLst>
          </p:cNvPr>
          <p:cNvSpPr txBox="1"/>
          <p:nvPr/>
        </p:nvSpPr>
        <p:spPr>
          <a:xfrm>
            <a:off x="566112" y="1912056"/>
            <a:ext cx="11131871"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approach foreseen is to develop ELI’s Integrated Management System in compliance with the ISO standard.  </a:t>
            </a:r>
          </a:p>
          <a:p>
            <a:pPr marL="285750" indent="-285750">
              <a:buFont typeface="Arial" panose="020B0604020202020204" pitchFamily="34" charset="0"/>
              <a:buChar char="•"/>
            </a:pPr>
            <a:r>
              <a:rPr lang="en-GB" sz="1600" dirty="0"/>
              <a:t>Used by other research infrastructures in Europe, this approach is well suited to ELI as a structure for setting up the organisation and for pushing for quality conformity in the future.</a:t>
            </a:r>
          </a:p>
        </p:txBody>
      </p:sp>
      <p:sp>
        <p:nvSpPr>
          <p:cNvPr id="14" name="TextBox 13">
            <a:extLst>
              <a:ext uri="{FF2B5EF4-FFF2-40B4-BE49-F238E27FC236}">
                <a16:creationId xmlns:a16="http://schemas.microsoft.com/office/drawing/2014/main" id="{0386D979-8B4F-4C19-A93F-97318832F351}"/>
              </a:ext>
            </a:extLst>
          </p:cNvPr>
          <p:cNvSpPr txBox="1"/>
          <p:nvPr/>
        </p:nvSpPr>
        <p:spPr>
          <a:xfrm>
            <a:off x="325404" y="3609338"/>
            <a:ext cx="3595108" cy="2800767"/>
          </a:xfrm>
          <a:prstGeom prst="rect">
            <a:avLst/>
          </a:prstGeom>
          <a:noFill/>
        </p:spPr>
        <p:txBody>
          <a:bodyPr wrap="square">
            <a:spAutoFit/>
          </a:bodyPr>
          <a:lstStyle/>
          <a:p>
            <a:r>
              <a:rPr lang="en-GB" sz="1600" b="1" dirty="0"/>
              <a:t>Outcome:</a:t>
            </a:r>
          </a:p>
          <a:p>
            <a:pPr marL="285750" indent="-285750">
              <a:buFont typeface="Arial" panose="020B0604020202020204" pitchFamily="34" charset="0"/>
              <a:buChar char="•"/>
            </a:pPr>
            <a:r>
              <a:rPr lang="en-GB" sz="1600" dirty="0"/>
              <a:t>The scope of this task is to prepare and implement the key policies foreseen in the ELI ERIC Statutes as well as implementing procedures. </a:t>
            </a:r>
          </a:p>
          <a:p>
            <a:pPr marL="285750" indent="-285750">
              <a:buFont typeface="Arial" panose="020B0604020202020204" pitchFamily="34" charset="0"/>
              <a:buChar char="•"/>
            </a:pPr>
            <a:r>
              <a:rPr lang="en-GB" sz="1600" dirty="0"/>
              <a:t>This will be done through strong collaboration among the management staff of the ELI Facilities and ELI-DC. </a:t>
            </a:r>
          </a:p>
          <a:p>
            <a:pPr marL="285750" indent="-285750">
              <a:buFont typeface="Arial" panose="020B0604020202020204" pitchFamily="34" charset="0"/>
              <a:buChar char="•"/>
            </a:pPr>
            <a:r>
              <a:rPr lang="en-GB" sz="1600" dirty="0"/>
              <a:t>All policies will be submitted for approval to the General Assembly. </a:t>
            </a:r>
          </a:p>
        </p:txBody>
      </p:sp>
      <p:grpSp>
        <p:nvGrpSpPr>
          <p:cNvPr id="15" name="Group 14">
            <a:extLst>
              <a:ext uri="{FF2B5EF4-FFF2-40B4-BE49-F238E27FC236}">
                <a16:creationId xmlns:a16="http://schemas.microsoft.com/office/drawing/2014/main" id="{9CE7AF8F-F5F3-4E3D-AFFB-C93EF6DD49EF}"/>
              </a:ext>
            </a:extLst>
          </p:cNvPr>
          <p:cNvGrpSpPr/>
          <p:nvPr/>
        </p:nvGrpSpPr>
        <p:grpSpPr>
          <a:xfrm>
            <a:off x="4053433" y="2953144"/>
            <a:ext cx="7983907" cy="3689259"/>
            <a:chOff x="2097042" y="2493352"/>
            <a:chExt cx="7983907" cy="3689259"/>
          </a:xfrm>
        </p:grpSpPr>
        <p:sp>
          <p:nvSpPr>
            <p:cNvPr id="16" name="Rectangle 15">
              <a:extLst>
                <a:ext uri="{FF2B5EF4-FFF2-40B4-BE49-F238E27FC236}">
                  <a16:creationId xmlns:a16="http://schemas.microsoft.com/office/drawing/2014/main" id="{98615D0D-A096-480B-AE96-42F80DF7D2EC}"/>
                </a:ext>
              </a:extLst>
            </p:cNvPr>
            <p:cNvSpPr/>
            <p:nvPr/>
          </p:nvSpPr>
          <p:spPr>
            <a:xfrm>
              <a:off x="2097042" y="2508102"/>
              <a:ext cx="7983907" cy="2077091"/>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Rectangle 16">
              <a:extLst>
                <a:ext uri="{FF2B5EF4-FFF2-40B4-BE49-F238E27FC236}">
                  <a16:creationId xmlns:a16="http://schemas.microsoft.com/office/drawing/2014/main" id="{7C84A586-E846-4094-AC51-16E0F3ECA567}"/>
                </a:ext>
              </a:extLst>
            </p:cNvPr>
            <p:cNvSpPr/>
            <p:nvPr/>
          </p:nvSpPr>
          <p:spPr>
            <a:xfrm>
              <a:off x="2097042" y="4632451"/>
              <a:ext cx="7983907" cy="1550160"/>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rgbClr val="F79646">
                    <a:lumMod val="75000"/>
                  </a:srgbClr>
                </a:solidFill>
                <a:latin typeface="Calibri"/>
              </a:endParaRPr>
            </a:p>
          </p:txBody>
        </p:sp>
        <p:sp>
          <p:nvSpPr>
            <p:cNvPr id="18" name="Trapezoid 17">
              <a:extLst>
                <a:ext uri="{FF2B5EF4-FFF2-40B4-BE49-F238E27FC236}">
                  <a16:creationId xmlns:a16="http://schemas.microsoft.com/office/drawing/2014/main" id="{D673B30B-2622-4281-A002-A69710654161}"/>
                </a:ext>
              </a:extLst>
            </p:cNvPr>
            <p:cNvSpPr/>
            <p:nvPr/>
          </p:nvSpPr>
          <p:spPr>
            <a:xfrm>
              <a:off x="4472009" y="3040577"/>
              <a:ext cx="1633007" cy="714699"/>
            </a:xfrm>
            <a:prstGeom prst="trapezoid">
              <a:avLst>
                <a:gd name="adj" fmla="val 63372"/>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9" name="Trapezoid 18">
              <a:extLst>
                <a:ext uri="{FF2B5EF4-FFF2-40B4-BE49-F238E27FC236}">
                  <a16:creationId xmlns:a16="http://schemas.microsoft.com/office/drawing/2014/main" id="{A2289164-5608-4A5E-9441-4981A71B4C20}"/>
                </a:ext>
              </a:extLst>
            </p:cNvPr>
            <p:cNvSpPr/>
            <p:nvPr/>
          </p:nvSpPr>
          <p:spPr>
            <a:xfrm>
              <a:off x="3956781" y="3842151"/>
              <a:ext cx="2638553" cy="714699"/>
            </a:xfrm>
            <a:prstGeom prst="trapezoid">
              <a:avLst>
                <a:gd name="adj" fmla="val 63372"/>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0" name="Trapezoid 19">
              <a:extLst>
                <a:ext uri="{FF2B5EF4-FFF2-40B4-BE49-F238E27FC236}">
                  <a16:creationId xmlns:a16="http://schemas.microsoft.com/office/drawing/2014/main" id="{D35DE1FB-7E4D-4893-B331-F0A65A9DCC06}"/>
                </a:ext>
              </a:extLst>
            </p:cNvPr>
            <p:cNvSpPr/>
            <p:nvPr/>
          </p:nvSpPr>
          <p:spPr>
            <a:xfrm>
              <a:off x="3458173" y="4638222"/>
              <a:ext cx="3644098" cy="714699"/>
            </a:xfrm>
            <a:prstGeom prst="trapezoid">
              <a:avLst>
                <a:gd name="adj" fmla="val 63372"/>
              </a:avLst>
            </a:prstGeom>
            <a:solidFill>
              <a:srgbClr val="E46C0A"/>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prstClr val="white"/>
                  </a:solidFill>
                  <a:latin typeface="Calibri"/>
                </a:rPr>
                <a:t>PROCEDURES</a:t>
              </a:r>
            </a:p>
          </p:txBody>
        </p:sp>
        <p:sp>
          <p:nvSpPr>
            <p:cNvPr id="21" name="Trapezoid 20">
              <a:extLst>
                <a:ext uri="{FF2B5EF4-FFF2-40B4-BE49-F238E27FC236}">
                  <a16:creationId xmlns:a16="http://schemas.microsoft.com/office/drawing/2014/main" id="{8CE642FF-DA56-4F03-BC7B-1C2CF8412E44}"/>
                </a:ext>
              </a:extLst>
            </p:cNvPr>
            <p:cNvSpPr/>
            <p:nvPr/>
          </p:nvSpPr>
          <p:spPr>
            <a:xfrm>
              <a:off x="2963125" y="5407534"/>
              <a:ext cx="4649642" cy="714699"/>
            </a:xfrm>
            <a:prstGeom prst="trapezoid">
              <a:avLst>
                <a:gd name="adj" fmla="val 63372"/>
              </a:avLst>
            </a:prstGeom>
            <a:solidFill>
              <a:srgbClr val="E46C0A"/>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b="1" dirty="0">
                  <a:solidFill>
                    <a:prstClr val="white"/>
                  </a:solidFill>
                  <a:latin typeface="Calibri"/>
                </a:rPr>
                <a:t>RECORDS, GUIDELINES,</a:t>
              </a:r>
            </a:p>
            <a:p>
              <a:pPr algn="ctr"/>
              <a:r>
                <a:rPr lang="en-GB" sz="2200" b="1" dirty="0">
                  <a:solidFill>
                    <a:prstClr val="white"/>
                  </a:solidFill>
                  <a:latin typeface="Calibri"/>
                </a:rPr>
                <a:t>TEMPLATES, ETC.</a:t>
              </a:r>
            </a:p>
          </p:txBody>
        </p:sp>
        <p:sp>
          <p:nvSpPr>
            <p:cNvPr id="22" name="Rectangle 21">
              <a:extLst>
                <a:ext uri="{FF2B5EF4-FFF2-40B4-BE49-F238E27FC236}">
                  <a16:creationId xmlns:a16="http://schemas.microsoft.com/office/drawing/2014/main" id="{1725233A-3E0D-44CD-933A-B07A29F8B87B}"/>
                </a:ext>
              </a:extLst>
            </p:cNvPr>
            <p:cNvSpPr/>
            <p:nvPr/>
          </p:nvSpPr>
          <p:spPr>
            <a:xfrm rot="16200000">
              <a:off x="1561476" y="3311509"/>
              <a:ext cx="1679944" cy="523220"/>
            </a:xfrm>
            <a:prstGeom prst="rect">
              <a:avLst/>
            </a:prstGeom>
            <a:ln>
              <a:solidFill>
                <a:schemeClr val="accent1">
                  <a:lumMod val="75000"/>
                </a:schemeClr>
              </a:solidFill>
            </a:ln>
          </p:spPr>
          <p:txBody>
            <a:bodyPr wrap="square">
              <a:spAutoFit/>
            </a:bodyPr>
            <a:lstStyle/>
            <a:p>
              <a:pPr algn="ctr"/>
              <a:r>
                <a:rPr lang="en-GB" sz="1400" b="1" dirty="0">
                  <a:solidFill>
                    <a:srgbClr val="1F497D"/>
                  </a:solidFill>
                  <a:latin typeface="Calibri"/>
                </a:rPr>
                <a:t>RELATIVELY </a:t>
              </a:r>
            </a:p>
            <a:p>
              <a:pPr algn="ctr"/>
              <a:r>
                <a:rPr lang="en-GB" sz="1400" b="1" dirty="0">
                  <a:solidFill>
                    <a:srgbClr val="1F497D"/>
                  </a:solidFill>
                  <a:latin typeface="Calibri"/>
                </a:rPr>
                <a:t>STATIC</a:t>
              </a:r>
            </a:p>
          </p:txBody>
        </p:sp>
        <p:sp>
          <p:nvSpPr>
            <p:cNvPr id="23" name="Rectangle 22">
              <a:extLst>
                <a:ext uri="{FF2B5EF4-FFF2-40B4-BE49-F238E27FC236}">
                  <a16:creationId xmlns:a16="http://schemas.microsoft.com/office/drawing/2014/main" id="{E2B5D38F-9592-41BD-9FAD-4FE808D760F9}"/>
                </a:ext>
              </a:extLst>
            </p:cNvPr>
            <p:cNvSpPr/>
            <p:nvPr/>
          </p:nvSpPr>
          <p:spPr>
            <a:xfrm rot="16200000">
              <a:off x="1925742" y="5091310"/>
              <a:ext cx="1026884" cy="523220"/>
            </a:xfrm>
            <a:prstGeom prst="rect">
              <a:avLst/>
            </a:prstGeom>
            <a:ln>
              <a:solidFill>
                <a:schemeClr val="accent2"/>
              </a:solidFill>
            </a:ln>
          </p:spPr>
          <p:txBody>
            <a:bodyPr wrap="none">
              <a:spAutoFit/>
            </a:bodyPr>
            <a:lstStyle/>
            <a:p>
              <a:pPr algn="ctr"/>
              <a:r>
                <a:rPr lang="en-GB" sz="1400" b="1" dirty="0">
                  <a:solidFill>
                    <a:srgbClr val="E46C0A"/>
                  </a:solidFill>
                  <a:latin typeface="Calibri"/>
                </a:rPr>
                <a:t>RELATIVELY</a:t>
              </a:r>
            </a:p>
            <a:p>
              <a:pPr algn="ctr"/>
              <a:r>
                <a:rPr lang="en-GB" sz="1400" b="1" dirty="0">
                  <a:solidFill>
                    <a:srgbClr val="E46C0A"/>
                  </a:solidFill>
                  <a:latin typeface="Calibri"/>
                </a:rPr>
                <a:t>DYNAMIC</a:t>
              </a:r>
            </a:p>
          </p:txBody>
        </p:sp>
        <p:grpSp>
          <p:nvGrpSpPr>
            <p:cNvPr id="24" name="Group 23">
              <a:extLst>
                <a:ext uri="{FF2B5EF4-FFF2-40B4-BE49-F238E27FC236}">
                  <a16:creationId xmlns:a16="http://schemas.microsoft.com/office/drawing/2014/main" id="{BDDC52B2-41BF-4912-AA25-3D3C6F90060D}"/>
                </a:ext>
              </a:extLst>
            </p:cNvPr>
            <p:cNvGrpSpPr/>
            <p:nvPr/>
          </p:nvGrpSpPr>
          <p:grpSpPr>
            <a:xfrm>
              <a:off x="3458173" y="2502966"/>
              <a:ext cx="3644098" cy="3488541"/>
              <a:chOff x="2944396" y="1379271"/>
              <a:chExt cx="2400981" cy="2293405"/>
            </a:xfrm>
          </p:grpSpPr>
          <p:cxnSp>
            <p:nvCxnSpPr>
              <p:cNvPr id="40" name="Straight Connector 39">
                <a:extLst>
                  <a:ext uri="{FF2B5EF4-FFF2-40B4-BE49-F238E27FC236}">
                    <a16:creationId xmlns:a16="http://schemas.microsoft.com/office/drawing/2014/main" id="{8FE10BD8-86D0-49B0-90C3-CF05493FECA5}"/>
                  </a:ext>
                </a:extLst>
              </p:cNvPr>
              <p:cNvCxnSpPr>
                <a:stCxn id="33" idx="0"/>
              </p:cNvCxnSpPr>
              <p:nvPr/>
            </p:nvCxnSpPr>
            <p:spPr>
              <a:xfrm flipH="1">
                <a:off x="2944396" y="1379273"/>
                <a:ext cx="1190949" cy="2293403"/>
              </a:xfrm>
              <a:prstGeom prst="line">
                <a:avLst/>
              </a:prstGeom>
              <a:ln w="3175" cmpd="sng">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4C19281-539D-4A71-A268-170C95C13D94}"/>
                  </a:ext>
                </a:extLst>
              </p:cNvPr>
              <p:cNvCxnSpPr>
                <a:stCxn id="33" idx="0"/>
              </p:cNvCxnSpPr>
              <p:nvPr/>
            </p:nvCxnSpPr>
            <p:spPr>
              <a:xfrm flipH="1">
                <a:off x="3184494" y="1379272"/>
                <a:ext cx="950851" cy="2293403"/>
              </a:xfrm>
              <a:prstGeom prst="line">
                <a:avLst/>
              </a:prstGeom>
              <a:ln w="3175" cmpd="sng">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BB5E088-6C32-4C55-8A0C-306F081E3CEA}"/>
                  </a:ext>
                </a:extLst>
              </p:cNvPr>
              <p:cNvCxnSpPr>
                <a:stCxn id="33" idx="0"/>
              </p:cNvCxnSpPr>
              <p:nvPr/>
            </p:nvCxnSpPr>
            <p:spPr>
              <a:xfrm flipH="1">
                <a:off x="3424591" y="1379271"/>
                <a:ext cx="710753" cy="2293404"/>
              </a:xfrm>
              <a:prstGeom prst="line">
                <a:avLst/>
              </a:prstGeom>
              <a:ln w="3175" cmpd="sng">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148E00B-2EF9-4F4D-AF23-D1C24FF1B30E}"/>
                  </a:ext>
                </a:extLst>
              </p:cNvPr>
              <p:cNvCxnSpPr>
                <a:stCxn id="33" idx="0"/>
              </p:cNvCxnSpPr>
              <p:nvPr/>
            </p:nvCxnSpPr>
            <p:spPr>
              <a:xfrm flipH="1">
                <a:off x="3664689" y="1379271"/>
                <a:ext cx="470655" cy="2293403"/>
              </a:xfrm>
              <a:prstGeom prst="line">
                <a:avLst/>
              </a:prstGeom>
              <a:ln w="3175" cmpd="sng">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1E1C0C0-0E71-4B11-B31B-190875424510}"/>
                  </a:ext>
                </a:extLst>
              </p:cNvPr>
              <p:cNvCxnSpPr>
                <a:stCxn id="33" idx="0"/>
              </p:cNvCxnSpPr>
              <p:nvPr/>
            </p:nvCxnSpPr>
            <p:spPr>
              <a:xfrm flipH="1">
                <a:off x="3904787" y="1379271"/>
                <a:ext cx="230557" cy="2293403"/>
              </a:xfrm>
              <a:prstGeom prst="line">
                <a:avLst/>
              </a:prstGeom>
              <a:ln w="3175" cmpd="sng">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1A353B6-132F-49CD-B265-5BB801BAD48A}"/>
                  </a:ext>
                </a:extLst>
              </p:cNvPr>
              <p:cNvCxnSpPr>
                <a:stCxn id="33" idx="0"/>
              </p:cNvCxnSpPr>
              <p:nvPr/>
            </p:nvCxnSpPr>
            <p:spPr>
              <a:xfrm>
                <a:off x="4135345" y="1379271"/>
                <a:ext cx="9542" cy="2293403"/>
              </a:xfrm>
              <a:prstGeom prst="line">
                <a:avLst/>
              </a:prstGeom>
              <a:ln w="3175" cmpd="sng">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A02B71E2-7B0C-4FE0-B0F5-613EF34465C1}"/>
                  </a:ext>
                </a:extLst>
              </p:cNvPr>
              <p:cNvCxnSpPr>
                <a:stCxn id="33" idx="0"/>
              </p:cNvCxnSpPr>
              <p:nvPr/>
            </p:nvCxnSpPr>
            <p:spPr>
              <a:xfrm>
                <a:off x="4135345" y="1379271"/>
                <a:ext cx="249640" cy="2293403"/>
              </a:xfrm>
              <a:prstGeom prst="line">
                <a:avLst/>
              </a:prstGeom>
              <a:ln w="3175" cmpd="sng">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D545743-77CD-411F-A233-CE7D64E8873F}"/>
                  </a:ext>
                </a:extLst>
              </p:cNvPr>
              <p:cNvCxnSpPr>
                <a:stCxn id="33" idx="0"/>
              </p:cNvCxnSpPr>
              <p:nvPr/>
            </p:nvCxnSpPr>
            <p:spPr>
              <a:xfrm>
                <a:off x="4135345" y="1379271"/>
                <a:ext cx="729836" cy="2293403"/>
              </a:xfrm>
              <a:prstGeom prst="line">
                <a:avLst/>
              </a:prstGeom>
              <a:ln w="3175" cmpd="sng">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393EEAD-17BC-43D8-9312-F15A720660AE}"/>
                  </a:ext>
                </a:extLst>
              </p:cNvPr>
              <p:cNvCxnSpPr>
                <a:stCxn id="33" idx="0"/>
              </p:cNvCxnSpPr>
              <p:nvPr/>
            </p:nvCxnSpPr>
            <p:spPr>
              <a:xfrm>
                <a:off x="4135345" y="1379271"/>
                <a:ext cx="969934" cy="2293403"/>
              </a:xfrm>
              <a:prstGeom prst="line">
                <a:avLst/>
              </a:prstGeom>
              <a:ln w="3175" cmpd="sng">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EA0321F-6286-4BA7-97B7-16369AC1D09A}"/>
                  </a:ext>
                </a:extLst>
              </p:cNvPr>
              <p:cNvCxnSpPr>
                <a:stCxn id="33" idx="0"/>
              </p:cNvCxnSpPr>
              <p:nvPr/>
            </p:nvCxnSpPr>
            <p:spPr>
              <a:xfrm>
                <a:off x="4135345" y="1379271"/>
                <a:ext cx="1210032" cy="2293403"/>
              </a:xfrm>
              <a:prstGeom prst="line">
                <a:avLst/>
              </a:prstGeom>
              <a:ln w="3175" cmpd="sng">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B17EE21-FCA1-4BCC-B6D6-C88C34627530}"/>
                  </a:ext>
                </a:extLst>
              </p:cNvPr>
              <p:cNvCxnSpPr>
                <a:stCxn id="33" idx="0"/>
              </p:cNvCxnSpPr>
              <p:nvPr/>
            </p:nvCxnSpPr>
            <p:spPr>
              <a:xfrm>
                <a:off x="4135345" y="1379271"/>
                <a:ext cx="489738" cy="2293403"/>
              </a:xfrm>
              <a:prstGeom prst="line">
                <a:avLst/>
              </a:prstGeom>
              <a:ln w="3175" cmpd="sng">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id="{346EBEBD-21D3-44DD-B9D3-47D5FE4AF4E8}"/>
                </a:ext>
              </a:extLst>
            </p:cNvPr>
            <p:cNvCxnSpPr/>
            <p:nvPr/>
          </p:nvCxnSpPr>
          <p:spPr>
            <a:xfrm>
              <a:off x="3956781" y="3806696"/>
              <a:ext cx="2638553" cy="0"/>
            </a:xfrm>
            <a:prstGeom prst="line">
              <a:avLst/>
            </a:prstGeom>
            <a:ln w="19050"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367E9FB-6E31-429C-872F-035D9D8B70CA}"/>
                </a:ext>
              </a:extLst>
            </p:cNvPr>
            <p:cNvCxnSpPr/>
            <p:nvPr/>
          </p:nvCxnSpPr>
          <p:spPr>
            <a:xfrm>
              <a:off x="3956781" y="3028931"/>
              <a:ext cx="2638553" cy="0"/>
            </a:xfrm>
            <a:prstGeom prst="line">
              <a:avLst/>
            </a:prstGeom>
            <a:ln w="28575" cmpd="sng">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FC53965C-8E83-442B-B093-78B6E71F9CE6}"/>
                </a:ext>
              </a:extLst>
            </p:cNvPr>
            <p:cNvSpPr/>
            <p:nvPr/>
          </p:nvSpPr>
          <p:spPr>
            <a:xfrm>
              <a:off x="4649968" y="3253917"/>
              <a:ext cx="1309373" cy="461665"/>
            </a:xfrm>
            <a:prstGeom prst="rect">
              <a:avLst/>
            </a:prstGeom>
          </p:spPr>
          <p:txBody>
            <a:bodyPr wrap="none">
              <a:spAutoFit/>
            </a:bodyPr>
            <a:lstStyle/>
            <a:p>
              <a:pPr algn="ctr"/>
              <a:r>
                <a:rPr lang="en-GB" sz="2400" b="1" dirty="0">
                  <a:solidFill>
                    <a:prstClr val="white"/>
                  </a:solidFill>
                  <a:latin typeface="Calibri"/>
                </a:rPr>
                <a:t>POLICIES</a:t>
              </a:r>
            </a:p>
          </p:txBody>
        </p:sp>
        <p:sp>
          <p:nvSpPr>
            <p:cNvPr id="28" name="Rectangle 27">
              <a:extLst>
                <a:ext uri="{FF2B5EF4-FFF2-40B4-BE49-F238E27FC236}">
                  <a16:creationId xmlns:a16="http://schemas.microsoft.com/office/drawing/2014/main" id="{E0B20318-536B-457C-AE6D-0EFC988E204E}"/>
                </a:ext>
              </a:extLst>
            </p:cNvPr>
            <p:cNvSpPr/>
            <p:nvPr/>
          </p:nvSpPr>
          <p:spPr>
            <a:xfrm>
              <a:off x="4476544" y="4067844"/>
              <a:ext cx="1629473" cy="461665"/>
            </a:xfrm>
            <a:prstGeom prst="rect">
              <a:avLst/>
            </a:prstGeom>
          </p:spPr>
          <p:txBody>
            <a:bodyPr wrap="none">
              <a:spAutoFit/>
            </a:bodyPr>
            <a:lstStyle/>
            <a:p>
              <a:pPr algn="ctr"/>
              <a:r>
                <a:rPr lang="en-GB" sz="2400" b="1" dirty="0">
                  <a:solidFill>
                    <a:srgbClr val="FFFFFF"/>
                  </a:solidFill>
                  <a:latin typeface="Calibri"/>
                </a:rPr>
                <a:t>PROCESSES</a:t>
              </a:r>
            </a:p>
          </p:txBody>
        </p:sp>
        <p:sp>
          <p:nvSpPr>
            <p:cNvPr id="29" name="Rectangle 28">
              <a:extLst>
                <a:ext uri="{FF2B5EF4-FFF2-40B4-BE49-F238E27FC236}">
                  <a16:creationId xmlns:a16="http://schemas.microsoft.com/office/drawing/2014/main" id="{0182E025-741F-4839-9868-56279F5BEA65}"/>
                </a:ext>
              </a:extLst>
            </p:cNvPr>
            <p:cNvSpPr/>
            <p:nvPr/>
          </p:nvSpPr>
          <p:spPr>
            <a:xfrm>
              <a:off x="5626002" y="2563785"/>
              <a:ext cx="4057521" cy="400110"/>
            </a:xfrm>
            <a:prstGeom prst="rect">
              <a:avLst/>
            </a:prstGeom>
          </p:spPr>
          <p:txBody>
            <a:bodyPr wrap="none">
              <a:spAutoFit/>
            </a:bodyPr>
            <a:lstStyle/>
            <a:p>
              <a:r>
                <a:rPr lang="en-GB" sz="2000" dirty="0">
                  <a:solidFill>
                    <a:srgbClr val="1F497D"/>
                  </a:solidFill>
                  <a:latin typeface="Calibri"/>
                </a:rPr>
                <a:t>ELI MANAGEMENT SYSTEM MANUAL</a:t>
              </a:r>
            </a:p>
          </p:txBody>
        </p:sp>
        <p:sp>
          <p:nvSpPr>
            <p:cNvPr id="30" name="Rectangle 29">
              <a:extLst>
                <a:ext uri="{FF2B5EF4-FFF2-40B4-BE49-F238E27FC236}">
                  <a16:creationId xmlns:a16="http://schemas.microsoft.com/office/drawing/2014/main" id="{CFD01FF1-458A-44D5-B6DF-BD6D09817C63}"/>
                </a:ext>
              </a:extLst>
            </p:cNvPr>
            <p:cNvSpPr/>
            <p:nvPr/>
          </p:nvSpPr>
          <p:spPr>
            <a:xfrm rot="3461542">
              <a:off x="6223758" y="4021884"/>
              <a:ext cx="743152" cy="307777"/>
            </a:xfrm>
            <a:prstGeom prst="rect">
              <a:avLst/>
            </a:prstGeom>
          </p:spPr>
          <p:txBody>
            <a:bodyPr wrap="none">
              <a:spAutoFit/>
            </a:bodyPr>
            <a:lstStyle/>
            <a:p>
              <a:r>
                <a:rPr lang="en-GB" sz="1400" dirty="0">
                  <a:solidFill>
                    <a:srgbClr val="1F497D">
                      <a:lumMod val="75000"/>
                    </a:srgbClr>
                  </a:solidFill>
                  <a:latin typeface="Calibri"/>
                </a:rPr>
                <a:t>“What”</a:t>
              </a:r>
              <a:endParaRPr lang="sv-SE" sz="1400" dirty="0">
                <a:solidFill>
                  <a:prstClr val="black"/>
                </a:solidFill>
                <a:latin typeface="Calibri"/>
              </a:endParaRPr>
            </a:p>
          </p:txBody>
        </p:sp>
        <p:sp>
          <p:nvSpPr>
            <p:cNvPr id="31" name="Rectangle 30">
              <a:extLst>
                <a:ext uri="{FF2B5EF4-FFF2-40B4-BE49-F238E27FC236}">
                  <a16:creationId xmlns:a16="http://schemas.microsoft.com/office/drawing/2014/main" id="{72804B6B-9791-46BC-ACE6-6ACE78A25730}"/>
                </a:ext>
              </a:extLst>
            </p:cNvPr>
            <p:cNvSpPr/>
            <p:nvPr/>
          </p:nvSpPr>
          <p:spPr>
            <a:xfrm rot="3341599">
              <a:off x="6746123" y="4830935"/>
              <a:ext cx="674928" cy="307777"/>
            </a:xfrm>
            <a:prstGeom prst="rect">
              <a:avLst/>
            </a:prstGeom>
          </p:spPr>
          <p:txBody>
            <a:bodyPr wrap="none">
              <a:spAutoFit/>
            </a:bodyPr>
            <a:lstStyle/>
            <a:p>
              <a:r>
                <a:rPr lang="en-GB" sz="1400" dirty="0">
                  <a:solidFill>
                    <a:srgbClr val="E46C0A"/>
                  </a:solidFill>
                  <a:latin typeface="Calibri"/>
                </a:rPr>
                <a:t>“How”</a:t>
              </a:r>
              <a:endParaRPr lang="sv-SE" sz="1400" dirty="0">
                <a:solidFill>
                  <a:srgbClr val="E46C0A"/>
                </a:solidFill>
                <a:latin typeface="Calibri"/>
              </a:endParaRPr>
            </a:p>
          </p:txBody>
        </p:sp>
        <p:sp>
          <p:nvSpPr>
            <p:cNvPr id="32" name="Rectangle 31">
              <a:extLst>
                <a:ext uri="{FF2B5EF4-FFF2-40B4-BE49-F238E27FC236}">
                  <a16:creationId xmlns:a16="http://schemas.microsoft.com/office/drawing/2014/main" id="{CC887DAC-A56F-4A73-988D-2D7DC384EF6C}"/>
                </a:ext>
              </a:extLst>
            </p:cNvPr>
            <p:cNvSpPr/>
            <p:nvPr/>
          </p:nvSpPr>
          <p:spPr>
            <a:xfrm rot="3439438">
              <a:off x="5709772" y="3084334"/>
              <a:ext cx="919804" cy="523220"/>
            </a:xfrm>
            <a:prstGeom prst="rect">
              <a:avLst/>
            </a:prstGeom>
          </p:spPr>
          <p:txBody>
            <a:bodyPr wrap="none">
              <a:spAutoFit/>
            </a:bodyPr>
            <a:lstStyle/>
            <a:p>
              <a:pPr algn="ctr"/>
              <a:r>
                <a:rPr lang="en-GB" sz="1400" dirty="0">
                  <a:solidFill>
                    <a:srgbClr val="1F497D">
                      <a:lumMod val="75000"/>
                    </a:srgbClr>
                  </a:solidFill>
                  <a:latin typeface="Calibri"/>
                </a:rPr>
                <a:t>“Ambition</a:t>
              </a:r>
            </a:p>
            <a:p>
              <a:pPr algn="ctr"/>
              <a:r>
                <a:rPr lang="en-GB" sz="1400" dirty="0">
                  <a:solidFill>
                    <a:srgbClr val="1F497D">
                      <a:lumMod val="75000"/>
                    </a:srgbClr>
                  </a:solidFill>
                  <a:latin typeface="Calibri"/>
                </a:rPr>
                <a:t>level”</a:t>
              </a:r>
              <a:endParaRPr lang="sv-SE" sz="1400" dirty="0">
                <a:solidFill>
                  <a:prstClr val="black"/>
                </a:solidFill>
                <a:latin typeface="Calibri"/>
              </a:endParaRPr>
            </a:p>
          </p:txBody>
        </p:sp>
        <p:sp>
          <p:nvSpPr>
            <p:cNvPr id="33" name="Isosceles Triangle 32">
              <a:extLst>
                <a:ext uri="{FF2B5EF4-FFF2-40B4-BE49-F238E27FC236}">
                  <a16:creationId xmlns:a16="http://schemas.microsoft.com/office/drawing/2014/main" id="{8AE33DA8-727A-4661-8401-26B19F57EF2A}"/>
                </a:ext>
              </a:extLst>
            </p:cNvPr>
            <p:cNvSpPr/>
            <p:nvPr/>
          </p:nvSpPr>
          <p:spPr>
            <a:xfrm>
              <a:off x="4958171" y="2493352"/>
              <a:ext cx="639905" cy="490317"/>
            </a:xfrm>
            <a:prstGeom prst="triangle">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34" name="Rectangle 33">
              <a:extLst>
                <a:ext uri="{FF2B5EF4-FFF2-40B4-BE49-F238E27FC236}">
                  <a16:creationId xmlns:a16="http://schemas.microsoft.com/office/drawing/2014/main" id="{94E08A0D-FB6F-4C33-8F40-3129B1A587D3}"/>
                </a:ext>
              </a:extLst>
            </p:cNvPr>
            <p:cNvSpPr/>
            <p:nvPr/>
          </p:nvSpPr>
          <p:spPr>
            <a:xfrm rot="18093345">
              <a:off x="3692736" y="3391061"/>
              <a:ext cx="859531" cy="523220"/>
            </a:xfrm>
            <a:prstGeom prst="rect">
              <a:avLst/>
            </a:prstGeom>
          </p:spPr>
          <p:txBody>
            <a:bodyPr wrap="none">
              <a:spAutoFit/>
            </a:bodyPr>
            <a:lstStyle/>
            <a:p>
              <a:pPr algn="ctr"/>
              <a:r>
                <a:rPr lang="en-GB" sz="1400" b="1" dirty="0">
                  <a:solidFill>
                    <a:srgbClr val="1F497D"/>
                  </a:solidFill>
                  <a:latin typeface="Calibri"/>
                </a:rPr>
                <a:t>ELI</a:t>
              </a:r>
            </a:p>
            <a:p>
              <a:pPr algn="ctr"/>
              <a:r>
                <a:rPr lang="en-GB" sz="1400" b="1" dirty="0">
                  <a:solidFill>
                    <a:srgbClr val="1F497D"/>
                  </a:solidFill>
                  <a:latin typeface="Calibri"/>
                </a:rPr>
                <a:t>Common</a:t>
              </a:r>
            </a:p>
          </p:txBody>
        </p:sp>
        <p:sp>
          <p:nvSpPr>
            <p:cNvPr id="35" name="Rectangle 34">
              <a:extLst>
                <a:ext uri="{FF2B5EF4-FFF2-40B4-BE49-F238E27FC236}">
                  <a16:creationId xmlns:a16="http://schemas.microsoft.com/office/drawing/2014/main" id="{F6216CB5-E228-4852-B445-C53E969DE667}"/>
                </a:ext>
              </a:extLst>
            </p:cNvPr>
            <p:cNvSpPr/>
            <p:nvPr/>
          </p:nvSpPr>
          <p:spPr>
            <a:xfrm rot="18142028">
              <a:off x="2503024" y="4991537"/>
              <a:ext cx="1335060" cy="523220"/>
            </a:xfrm>
            <a:prstGeom prst="rect">
              <a:avLst/>
            </a:prstGeom>
          </p:spPr>
          <p:txBody>
            <a:bodyPr wrap="square">
              <a:spAutoFit/>
            </a:bodyPr>
            <a:lstStyle/>
            <a:p>
              <a:pPr algn="ctr"/>
              <a:r>
                <a:rPr lang="en-GB" sz="1400" b="1" dirty="0">
                  <a:solidFill>
                    <a:srgbClr val="E46C0A"/>
                  </a:solidFill>
                  <a:latin typeface="Calibri"/>
                </a:rPr>
                <a:t>Common Or</a:t>
              </a:r>
              <a:br>
                <a:rPr lang="en-GB" sz="1400" b="1" dirty="0">
                  <a:solidFill>
                    <a:srgbClr val="E46C0A"/>
                  </a:solidFill>
                  <a:latin typeface="Calibri"/>
                </a:rPr>
              </a:br>
              <a:r>
                <a:rPr lang="en-GB" sz="1400" b="1" dirty="0">
                  <a:solidFill>
                    <a:srgbClr val="E46C0A"/>
                  </a:solidFill>
                  <a:latin typeface="Calibri"/>
                </a:rPr>
                <a:t>Facility Specific </a:t>
              </a:r>
            </a:p>
          </p:txBody>
        </p:sp>
        <p:sp>
          <p:nvSpPr>
            <p:cNvPr id="36" name="TextBox 35">
              <a:extLst>
                <a:ext uri="{FF2B5EF4-FFF2-40B4-BE49-F238E27FC236}">
                  <a16:creationId xmlns:a16="http://schemas.microsoft.com/office/drawing/2014/main" id="{66B83B6A-A2FA-47B1-B099-CEBFE09C32E9}"/>
                </a:ext>
              </a:extLst>
            </p:cNvPr>
            <p:cNvSpPr txBox="1"/>
            <p:nvPr/>
          </p:nvSpPr>
          <p:spPr>
            <a:xfrm>
              <a:off x="6961436" y="3052626"/>
              <a:ext cx="3050048" cy="646331"/>
            </a:xfrm>
            <a:prstGeom prst="rect">
              <a:avLst/>
            </a:prstGeom>
            <a:noFill/>
          </p:spPr>
          <p:txBody>
            <a:bodyPr wrap="square">
              <a:spAutoFit/>
            </a:bodyPr>
            <a:lstStyle/>
            <a:p>
              <a:pPr algn="just"/>
              <a:r>
                <a:rPr lang="en-GB" sz="1200" b="1" dirty="0"/>
                <a:t>Strategic level</a:t>
              </a:r>
              <a:r>
                <a:rPr lang="en-GB" sz="1200" b="1" dirty="0">
                  <a:solidFill>
                    <a:schemeClr val="tx1">
                      <a:lumMod val="65000"/>
                      <a:lumOff val="35000"/>
                    </a:schemeClr>
                  </a:solidFill>
                </a:rPr>
                <a:t>: document decided at the General Assembly level and amended only very seldomly</a:t>
              </a:r>
            </a:p>
          </p:txBody>
        </p:sp>
        <p:sp>
          <p:nvSpPr>
            <p:cNvPr id="37" name="TextBox 36">
              <a:extLst>
                <a:ext uri="{FF2B5EF4-FFF2-40B4-BE49-F238E27FC236}">
                  <a16:creationId xmlns:a16="http://schemas.microsoft.com/office/drawing/2014/main" id="{873F74D8-C75F-4908-BF0D-DC87D024081B}"/>
                </a:ext>
              </a:extLst>
            </p:cNvPr>
            <p:cNvSpPr txBox="1"/>
            <p:nvPr/>
          </p:nvSpPr>
          <p:spPr>
            <a:xfrm>
              <a:off x="7181626" y="3760509"/>
              <a:ext cx="2829858" cy="830997"/>
            </a:xfrm>
            <a:prstGeom prst="rect">
              <a:avLst/>
            </a:prstGeom>
            <a:noFill/>
          </p:spPr>
          <p:txBody>
            <a:bodyPr wrap="square">
              <a:spAutoFit/>
            </a:bodyPr>
            <a:lstStyle/>
            <a:p>
              <a:pPr algn="just"/>
              <a:r>
                <a:rPr lang="en-GB" sz="1200" b="1" dirty="0"/>
                <a:t>Tactical level: </a:t>
              </a:r>
              <a:r>
                <a:rPr lang="en-GB" sz="1200" b="1" dirty="0">
                  <a:solidFill>
                    <a:schemeClr val="tx1">
                      <a:lumMod val="65000"/>
                      <a:lumOff val="35000"/>
                    </a:schemeClr>
                  </a:solidFill>
                </a:rPr>
                <a:t>document decided at the Director General and management level; it can be adapted/added by the Director General and management</a:t>
              </a:r>
            </a:p>
          </p:txBody>
        </p:sp>
        <p:sp>
          <p:nvSpPr>
            <p:cNvPr id="38" name="TextBox 37">
              <a:extLst>
                <a:ext uri="{FF2B5EF4-FFF2-40B4-BE49-F238E27FC236}">
                  <a16:creationId xmlns:a16="http://schemas.microsoft.com/office/drawing/2014/main" id="{3F08A8E9-9D96-4004-B68F-6A6CEACDDA83}"/>
                </a:ext>
              </a:extLst>
            </p:cNvPr>
            <p:cNvSpPr txBox="1"/>
            <p:nvPr/>
          </p:nvSpPr>
          <p:spPr>
            <a:xfrm>
              <a:off x="7300469" y="4692129"/>
              <a:ext cx="2711015" cy="646331"/>
            </a:xfrm>
            <a:prstGeom prst="rect">
              <a:avLst/>
            </a:prstGeom>
            <a:noFill/>
          </p:spPr>
          <p:txBody>
            <a:bodyPr wrap="square">
              <a:spAutoFit/>
            </a:bodyPr>
            <a:lstStyle/>
            <a:p>
              <a:pPr algn="just"/>
              <a:r>
                <a:rPr lang="en-GB" sz="1200" b="1" dirty="0"/>
                <a:t>Operative level: </a:t>
              </a:r>
              <a:r>
                <a:rPr lang="en-GB" sz="1200" b="1" dirty="0">
                  <a:solidFill>
                    <a:schemeClr val="tx1">
                      <a:lumMod val="65000"/>
                      <a:lumOff val="35000"/>
                    </a:schemeClr>
                  </a:solidFill>
                </a:rPr>
                <a:t>such documents can be changed/adapted at the organisational level </a:t>
              </a:r>
            </a:p>
          </p:txBody>
        </p:sp>
        <p:sp>
          <p:nvSpPr>
            <p:cNvPr id="39" name="TextBox 38">
              <a:extLst>
                <a:ext uri="{FF2B5EF4-FFF2-40B4-BE49-F238E27FC236}">
                  <a16:creationId xmlns:a16="http://schemas.microsoft.com/office/drawing/2014/main" id="{02BB8EC6-4171-42A8-AFA3-968DA0D676B7}"/>
                </a:ext>
              </a:extLst>
            </p:cNvPr>
            <p:cNvSpPr txBox="1"/>
            <p:nvPr/>
          </p:nvSpPr>
          <p:spPr>
            <a:xfrm>
              <a:off x="7466305" y="5414889"/>
              <a:ext cx="2545179" cy="646331"/>
            </a:xfrm>
            <a:prstGeom prst="rect">
              <a:avLst/>
            </a:prstGeom>
            <a:noFill/>
          </p:spPr>
          <p:txBody>
            <a:bodyPr wrap="square">
              <a:spAutoFit/>
            </a:bodyPr>
            <a:lstStyle/>
            <a:p>
              <a:pPr algn="just"/>
              <a:r>
                <a:rPr lang="en-GB" sz="1200" b="1" dirty="0"/>
                <a:t>Sub-operative level</a:t>
              </a:r>
              <a:r>
                <a:rPr lang="en-GB" sz="1200" b="1" dirty="0">
                  <a:solidFill>
                    <a:schemeClr val="tx1">
                      <a:lumMod val="65000"/>
                      <a:lumOff val="35000"/>
                    </a:schemeClr>
                  </a:solidFill>
                </a:rPr>
                <a:t>: (best practices, etc.): guidelines are meant to adapt the Procedures to local realities.</a:t>
              </a:r>
            </a:p>
          </p:txBody>
        </p:sp>
      </p:grpSp>
    </p:spTree>
    <p:extLst>
      <p:ext uri="{BB962C8B-B14F-4D97-AF65-F5344CB8AC3E}">
        <p14:creationId xmlns:p14="http://schemas.microsoft.com/office/powerpoint/2010/main" val="3479092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2442117" y="195794"/>
            <a:ext cx="9153998" cy="1325563"/>
          </a:xfrm>
        </p:spPr>
        <p:txBody>
          <a:bodyPr>
            <a:normAutofit fontScale="90000"/>
          </a:bodyPr>
          <a:lstStyle/>
          <a:p>
            <a:pPr algn="r"/>
            <a:r>
              <a:rPr lang="en-GB" sz="2000" b="1" dirty="0">
                <a:solidFill>
                  <a:schemeClr val="accent2"/>
                </a:solidFill>
                <a:latin typeface="Calibri" panose="020F0502020204030204" pitchFamily="34" charset="0"/>
                <a:cs typeface="Calibri" panose="020F0502020204030204" pitchFamily="34" charset="0"/>
              </a:rPr>
              <a:t>Task 2.3/2.4/2.5 – </a:t>
            </a:r>
            <a:br>
              <a:rPr lang="en-GB" sz="2000" b="1" dirty="0">
                <a:solidFill>
                  <a:schemeClr val="accent2"/>
                </a:solidFill>
                <a:latin typeface="Calibri" panose="020F0502020204030204" pitchFamily="34" charset="0"/>
                <a:cs typeface="Calibri" panose="020F0502020204030204" pitchFamily="34" charset="0"/>
              </a:rPr>
            </a:br>
            <a:r>
              <a:rPr lang="en-GB" sz="2000" b="1" dirty="0">
                <a:solidFill>
                  <a:schemeClr val="accent2"/>
                </a:solidFill>
                <a:latin typeface="Calibri" panose="020F0502020204030204" pitchFamily="34" charset="0"/>
                <a:cs typeface="Calibri" panose="020F0502020204030204" pitchFamily="34" charset="0"/>
              </a:rPr>
              <a:t>ELI-ALPS/ELI Beamlines/ELI NP Design and implementation of resource management rules and processes, including cost standards, cost control processes, budgetary processes, IT infrastructure, training measures supporting the implementation of the management system and tools, legal transition from operating agreements-based operations to fully integrated operations where applicable (ELI-ALPS/ELI Beamlines/ELI NP)</a:t>
            </a:r>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grpSp>
        <p:nvGrpSpPr>
          <p:cNvPr id="3" name="Group 2">
            <a:extLst>
              <a:ext uri="{FF2B5EF4-FFF2-40B4-BE49-F238E27FC236}">
                <a16:creationId xmlns:a16="http://schemas.microsoft.com/office/drawing/2014/main" id="{F8BB60E5-6739-4829-8F04-323F955CA2EF}"/>
              </a:ext>
            </a:extLst>
          </p:cNvPr>
          <p:cNvGrpSpPr/>
          <p:nvPr/>
        </p:nvGrpSpPr>
        <p:grpSpPr>
          <a:xfrm>
            <a:off x="7770433" y="3015545"/>
            <a:ext cx="3256404" cy="2372917"/>
            <a:chOff x="6520796" y="2741316"/>
            <a:chExt cx="3256404" cy="2372917"/>
          </a:xfrm>
        </p:grpSpPr>
        <p:sp>
          <p:nvSpPr>
            <p:cNvPr id="16" name="Rectangle 15">
              <a:extLst>
                <a:ext uri="{FF2B5EF4-FFF2-40B4-BE49-F238E27FC236}">
                  <a16:creationId xmlns:a16="http://schemas.microsoft.com/office/drawing/2014/main" id="{98615D0D-A096-480B-AE96-42F80DF7D2EC}"/>
                </a:ext>
              </a:extLst>
            </p:cNvPr>
            <p:cNvSpPr/>
            <p:nvPr/>
          </p:nvSpPr>
          <p:spPr>
            <a:xfrm>
              <a:off x="6520796" y="2741316"/>
              <a:ext cx="3236739" cy="1098119"/>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prstClr val="white"/>
                  </a:solidFill>
                  <a:latin typeface="Calibri"/>
                </a:rPr>
                <a:t>,</a:t>
              </a:r>
            </a:p>
          </p:txBody>
        </p:sp>
        <p:sp>
          <p:nvSpPr>
            <p:cNvPr id="17" name="Rectangle 16">
              <a:extLst>
                <a:ext uri="{FF2B5EF4-FFF2-40B4-BE49-F238E27FC236}">
                  <a16:creationId xmlns:a16="http://schemas.microsoft.com/office/drawing/2014/main" id="{7C84A586-E846-4094-AC51-16E0F3ECA567}"/>
                </a:ext>
              </a:extLst>
            </p:cNvPr>
            <p:cNvSpPr/>
            <p:nvPr/>
          </p:nvSpPr>
          <p:spPr>
            <a:xfrm>
              <a:off x="6540462" y="3901385"/>
              <a:ext cx="3236738" cy="1212848"/>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solidFill>
                  <a:srgbClr val="F79646">
                    <a:lumMod val="75000"/>
                  </a:srgbClr>
                </a:solidFill>
                <a:latin typeface="Calibri"/>
              </a:endParaRPr>
            </a:p>
          </p:txBody>
        </p:sp>
        <p:sp>
          <p:nvSpPr>
            <p:cNvPr id="18" name="Trapezoid 17">
              <a:extLst>
                <a:ext uri="{FF2B5EF4-FFF2-40B4-BE49-F238E27FC236}">
                  <a16:creationId xmlns:a16="http://schemas.microsoft.com/office/drawing/2014/main" id="{D673B30B-2622-4281-A002-A69710654161}"/>
                </a:ext>
              </a:extLst>
            </p:cNvPr>
            <p:cNvSpPr/>
            <p:nvPr/>
          </p:nvSpPr>
          <p:spPr>
            <a:xfrm>
              <a:off x="7735128" y="3090185"/>
              <a:ext cx="816504" cy="357350"/>
            </a:xfrm>
            <a:prstGeom prst="trapezoid">
              <a:avLst>
                <a:gd name="adj" fmla="val 63372"/>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prstClr val="white"/>
                </a:solidFill>
                <a:latin typeface="Calibri"/>
              </a:endParaRPr>
            </a:p>
          </p:txBody>
        </p:sp>
        <p:sp>
          <p:nvSpPr>
            <p:cNvPr id="19" name="Trapezoid 18">
              <a:extLst>
                <a:ext uri="{FF2B5EF4-FFF2-40B4-BE49-F238E27FC236}">
                  <a16:creationId xmlns:a16="http://schemas.microsoft.com/office/drawing/2014/main" id="{A2289164-5608-4A5E-9441-4981A71B4C20}"/>
                </a:ext>
              </a:extLst>
            </p:cNvPr>
            <p:cNvSpPr/>
            <p:nvPr/>
          </p:nvSpPr>
          <p:spPr>
            <a:xfrm>
              <a:off x="7485335" y="3495785"/>
              <a:ext cx="1319277" cy="357350"/>
            </a:xfrm>
            <a:prstGeom prst="trapezoid">
              <a:avLst>
                <a:gd name="adj" fmla="val 63372"/>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prstClr val="white"/>
                </a:solidFill>
                <a:latin typeface="Calibri"/>
              </a:endParaRPr>
            </a:p>
          </p:txBody>
        </p:sp>
        <p:sp>
          <p:nvSpPr>
            <p:cNvPr id="20" name="Trapezoid 19">
              <a:extLst>
                <a:ext uri="{FF2B5EF4-FFF2-40B4-BE49-F238E27FC236}">
                  <a16:creationId xmlns:a16="http://schemas.microsoft.com/office/drawing/2014/main" id="{D35DE1FB-7E4D-4893-B331-F0A65A9DCC06}"/>
                </a:ext>
              </a:extLst>
            </p:cNvPr>
            <p:cNvSpPr/>
            <p:nvPr/>
          </p:nvSpPr>
          <p:spPr>
            <a:xfrm>
              <a:off x="7233950" y="3915240"/>
              <a:ext cx="1822049" cy="357350"/>
            </a:xfrm>
            <a:prstGeom prst="trapezoid">
              <a:avLst>
                <a:gd name="adj" fmla="val 63372"/>
              </a:avLst>
            </a:prstGeom>
            <a:solidFill>
              <a:srgbClr val="E46C0A"/>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prstClr val="white"/>
                  </a:solidFill>
                  <a:latin typeface="Calibri"/>
                </a:rPr>
                <a:t>PROCEDURES</a:t>
              </a:r>
            </a:p>
          </p:txBody>
        </p:sp>
        <p:sp>
          <p:nvSpPr>
            <p:cNvPr id="21" name="Trapezoid 20">
              <a:extLst>
                <a:ext uri="{FF2B5EF4-FFF2-40B4-BE49-F238E27FC236}">
                  <a16:creationId xmlns:a16="http://schemas.microsoft.com/office/drawing/2014/main" id="{8CE642FF-DA56-4F03-BC7B-1C2CF8412E44}"/>
                </a:ext>
              </a:extLst>
            </p:cNvPr>
            <p:cNvSpPr/>
            <p:nvPr/>
          </p:nvSpPr>
          <p:spPr>
            <a:xfrm>
              <a:off x="6996420" y="4334537"/>
              <a:ext cx="2324821" cy="357350"/>
            </a:xfrm>
            <a:prstGeom prst="trapezoid">
              <a:avLst>
                <a:gd name="adj" fmla="val 63372"/>
              </a:avLst>
            </a:prstGeom>
            <a:solidFill>
              <a:srgbClr val="E46C0A"/>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prstClr val="white"/>
                  </a:solidFill>
                  <a:latin typeface="Calibri"/>
                </a:rPr>
                <a:t>RECORDS, GUIDELINES,</a:t>
              </a:r>
            </a:p>
            <a:p>
              <a:pPr algn="ctr"/>
              <a:r>
                <a:rPr lang="en-GB" sz="1200" b="1" dirty="0">
                  <a:solidFill>
                    <a:prstClr val="white"/>
                  </a:solidFill>
                  <a:latin typeface="Calibri"/>
                </a:rPr>
                <a:t>TEMPLATES, ETC.</a:t>
              </a:r>
            </a:p>
          </p:txBody>
        </p:sp>
        <p:sp>
          <p:nvSpPr>
            <p:cNvPr id="27" name="Rectangle 26">
              <a:extLst>
                <a:ext uri="{FF2B5EF4-FFF2-40B4-BE49-F238E27FC236}">
                  <a16:creationId xmlns:a16="http://schemas.microsoft.com/office/drawing/2014/main" id="{FC53965C-8E83-442B-B093-78B6E71F9CE6}"/>
                </a:ext>
              </a:extLst>
            </p:cNvPr>
            <p:cNvSpPr/>
            <p:nvPr/>
          </p:nvSpPr>
          <p:spPr>
            <a:xfrm>
              <a:off x="7802179" y="3165742"/>
              <a:ext cx="654687" cy="246221"/>
            </a:xfrm>
            <a:prstGeom prst="rect">
              <a:avLst/>
            </a:prstGeom>
          </p:spPr>
          <p:txBody>
            <a:bodyPr wrap="square">
              <a:spAutoFit/>
            </a:bodyPr>
            <a:lstStyle/>
            <a:p>
              <a:pPr algn="ctr"/>
              <a:r>
                <a:rPr lang="en-GB" sz="1000" b="1" dirty="0">
                  <a:solidFill>
                    <a:schemeClr val="bg1"/>
                  </a:solidFill>
                  <a:latin typeface="Calibri"/>
                </a:rPr>
                <a:t>POLICIES</a:t>
              </a:r>
            </a:p>
          </p:txBody>
        </p:sp>
        <p:sp>
          <p:nvSpPr>
            <p:cNvPr id="28" name="Rectangle 27">
              <a:extLst>
                <a:ext uri="{FF2B5EF4-FFF2-40B4-BE49-F238E27FC236}">
                  <a16:creationId xmlns:a16="http://schemas.microsoft.com/office/drawing/2014/main" id="{E0B20318-536B-457C-AE6D-0EFC988E204E}"/>
                </a:ext>
              </a:extLst>
            </p:cNvPr>
            <p:cNvSpPr/>
            <p:nvPr/>
          </p:nvSpPr>
          <p:spPr>
            <a:xfrm>
              <a:off x="7722155" y="3565060"/>
              <a:ext cx="814737" cy="246221"/>
            </a:xfrm>
            <a:prstGeom prst="rect">
              <a:avLst/>
            </a:prstGeom>
          </p:spPr>
          <p:txBody>
            <a:bodyPr wrap="square">
              <a:spAutoFit/>
            </a:bodyPr>
            <a:lstStyle/>
            <a:p>
              <a:pPr algn="ctr"/>
              <a:r>
                <a:rPr lang="en-GB" sz="1000" b="1" dirty="0">
                  <a:solidFill>
                    <a:schemeClr val="bg1"/>
                  </a:solidFill>
                  <a:latin typeface="Calibri"/>
                </a:rPr>
                <a:t>PROCESSES</a:t>
              </a:r>
            </a:p>
          </p:txBody>
        </p:sp>
        <p:sp>
          <p:nvSpPr>
            <p:cNvPr id="33" name="Isosceles Triangle 32">
              <a:extLst>
                <a:ext uri="{FF2B5EF4-FFF2-40B4-BE49-F238E27FC236}">
                  <a16:creationId xmlns:a16="http://schemas.microsoft.com/office/drawing/2014/main" id="{8AE33DA8-727A-4661-8401-26B19F57EF2A}"/>
                </a:ext>
              </a:extLst>
            </p:cNvPr>
            <p:cNvSpPr/>
            <p:nvPr/>
          </p:nvSpPr>
          <p:spPr>
            <a:xfrm>
              <a:off x="7969548" y="2807269"/>
              <a:ext cx="319953" cy="245159"/>
            </a:xfrm>
            <a:prstGeom prst="triangle">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prstClr val="white"/>
                </a:solidFill>
                <a:latin typeface="Calibri"/>
              </a:endParaRPr>
            </a:p>
          </p:txBody>
        </p:sp>
        <p:sp>
          <p:nvSpPr>
            <p:cNvPr id="51" name="Trapezoid 50">
              <a:extLst>
                <a:ext uri="{FF2B5EF4-FFF2-40B4-BE49-F238E27FC236}">
                  <a16:creationId xmlns:a16="http://schemas.microsoft.com/office/drawing/2014/main" id="{85627864-3D3D-4896-AD37-B85B9CD94929}"/>
                </a:ext>
              </a:extLst>
            </p:cNvPr>
            <p:cNvSpPr/>
            <p:nvPr/>
          </p:nvSpPr>
          <p:spPr>
            <a:xfrm>
              <a:off x="6738652" y="4756883"/>
              <a:ext cx="2814426" cy="357350"/>
            </a:xfrm>
            <a:prstGeom prst="trapezoid">
              <a:avLst>
                <a:gd name="adj" fmla="val 63372"/>
              </a:avLst>
            </a:prstGeom>
            <a:solidFill>
              <a:srgbClr val="C00000"/>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1"/>
                  </a:solidFill>
                  <a:latin typeface="Calibri"/>
                </a:rPr>
                <a:t>SUPPORTING SYSTEMS</a:t>
              </a:r>
            </a:p>
          </p:txBody>
        </p:sp>
      </p:grpSp>
      <p:sp>
        <p:nvSpPr>
          <p:cNvPr id="60" name="Footer Placeholder 5">
            <a:extLst>
              <a:ext uri="{FF2B5EF4-FFF2-40B4-BE49-F238E27FC236}">
                <a16:creationId xmlns:a16="http://schemas.microsoft.com/office/drawing/2014/main" id="{79C8F35B-1B66-45F7-84C7-EF0B42F30778}"/>
              </a:ext>
            </a:extLst>
          </p:cNvPr>
          <p:cNvSpPr>
            <a:spLocks noGrp="1"/>
          </p:cNvSpPr>
          <p:nvPr/>
        </p:nvSpPr>
        <p:spPr bwMode="gray">
          <a:xfrm>
            <a:off x="7212331" y="6238691"/>
            <a:ext cx="4024448" cy="412873"/>
          </a:xfrm>
          <a:prstGeom prst="rect">
            <a:avLst/>
          </a:prstGeom>
          <a:noFill/>
          <a:ln>
            <a:noFill/>
            <a:miter lim="800000"/>
            <a:headEnd/>
            <a:tailEnd/>
          </a:ln>
        </p:spPr>
        <p:txBody>
          <a:bodyPr vert="horz" wrap="square" lIns="0" tIns="0" rIns="0" bIns="0" numCol="1" rtlCol="0" anchor="ctr" anchorCtr="0" compatLnSpc="1">
            <a:prstTxWarp prst="textNoShape">
              <a:avLst/>
            </a:prstTxWarp>
            <a:noAutofit/>
          </a:bodyPr>
          <a:lstStyle>
            <a:defPPr>
              <a:defRPr lang="fr-FR"/>
            </a:defPPr>
            <a:lvl1pPr algn="l" rtl="0" eaLnBrk="1" fontAlgn="auto" hangingPunct="1">
              <a:spcBef>
                <a:spcPts val="0"/>
              </a:spcBef>
              <a:spcAft>
                <a:spcPts val="0"/>
              </a:spcAft>
              <a:defRPr sz="800" b="1" kern="1200" cap="none" baseline="0">
                <a:solidFill>
                  <a:schemeClr val="tx2"/>
                </a:solidFill>
                <a:latin typeface="+mn-lt"/>
                <a:ea typeface="+mn-ea"/>
                <a:cs typeface="+mn-cs"/>
              </a:defRPr>
            </a:lvl1pPr>
            <a:lvl2pPr marL="405216" algn="l" rtl="0" fontAlgn="base">
              <a:spcBef>
                <a:spcPct val="0"/>
              </a:spcBef>
              <a:spcAft>
                <a:spcPct val="0"/>
              </a:spcAft>
              <a:defRPr kern="1200">
                <a:solidFill>
                  <a:schemeClr val="tx1"/>
                </a:solidFill>
                <a:latin typeface="Arial" pitchFamily="34" charset="0"/>
                <a:ea typeface="+mn-ea"/>
                <a:cs typeface="Arial" pitchFamily="34" charset="0"/>
              </a:defRPr>
            </a:lvl2pPr>
            <a:lvl3pPr marL="810433" algn="l" rtl="0" fontAlgn="base">
              <a:spcBef>
                <a:spcPct val="0"/>
              </a:spcBef>
              <a:spcAft>
                <a:spcPct val="0"/>
              </a:spcAft>
              <a:defRPr kern="1200">
                <a:solidFill>
                  <a:schemeClr val="tx1"/>
                </a:solidFill>
                <a:latin typeface="Arial" pitchFamily="34" charset="0"/>
                <a:ea typeface="+mn-ea"/>
                <a:cs typeface="Arial" pitchFamily="34" charset="0"/>
              </a:defRPr>
            </a:lvl3pPr>
            <a:lvl4pPr marL="1215649" algn="l" rtl="0" fontAlgn="base">
              <a:spcBef>
                <a:spcPct val="0"/>
              </a:spcBef>
              <a:spcAft>
                <a:spcPct val="0"/>
              </a:spcAft>
              <a:defRPr kern="1200">
                <a:solidFill>
                  <a:schemeClr val="tx1"/>
                </a:solidFill>
                <a:latin typeface="Arial" pitchFamily="34" charset="0"/>
                <a:ea typeface="+mn-ea"/>
                <a:cs typeface="Arial" pitchFamily="34" charset="0"/>
              </a:defRPr>
            </a:lvl4pPr>
            <a:lvl5pPr marL="1620865" algn="l" rtl="0" fontAlgn="base">
              <a:spcBef>
                <a:spcPct val="0"/>
              </a:spcBef>
              <a:spcAft>
                <a:spcPct val="0"/>
              </a:spcAft>
              <a:defRPr kern="1200">
                <a:solidFill>
                  <a:schemeClr val="tx1"/>
                </a:solidFill>
                <a:latin typeface="Arial" pitchFamily="34" charset="0"/>
                <a:ea typeface="+mn-ea"/>
                <a:cs typeface="Arial" pitchFamily="34" charset="0"/>
              </a:defRPr>
            </a:lvl5pPr>
            <a:lvl6pPr marL="2026082" algn="l" defTabSz="810433" rtl="0" eaLnBrk="1" latinLnBrk="0" hangingPunct="1">
              <a:defRPr kern="1200">
                <a:solidFill>
                  <a:schemeClr val="tx1"/>
                </a:solidFill>
                <a:latin typeface="Arial" pitchFamily="34" charset="0"/>
                <a:ea typeface="+mn-ea"/>
                <a:cs typeface="Arial" pitchFamily="34" charset="0"/>
              </a:defRPr>
            </a:lvl6pPr>
            <a:lvl7pPr marL="2431298" algn="l" defTabSz="810433" rtl="0" eaLnBrk="1" latinLnBrk="0" hangingPunct="1">
              <a:defRPr kern="1200">
                <a:solidFill>
                  <a:schemeClr val="tx1"/>
                </a:solidFill>
                <a:latin typeface="Arial" pitchFamily="34" charset="0"/>
                <a:ea typeface="+mn-ea"/>
                <a:cs typeface="Arial" pitchFamily="34" charset="0"/>
              </a:defRPr>
            </a:lvl7pPr>
            <a:lvl8pPr marL="2836515" algn="l" defTabSz="810433" rtl="0" eaLnBrk="1" latinLnBrk="0" hangingPunct="1">
              <a:defRPr kern="1200">
                <a:solidFill>
                  <a:schemeClr val="tx1"/>
                </a:solidFill>
                <a:latin typeface="Arial" pitchFamily="34" charset="0"/>
                <a:ea typeface="+mn-ea"/>
                <a:cs typeface="Arial" pitchFamily="34" charset="0"/>
              </a:defRPr>
            </a:lvl8pPr>
            <a:lvl9pPr marL="3241731" algn="l" defTabSz="810433" rtl="0" eaLnBrk="1" latinLnBrk="0" hangingPunct="1">
              <a:defRPr kern="1200">
                <a:solidFill>
                  <a:schemeClr val="tx1"/>
                </a:solidFill>
                <a:latin typeface="Arial" pitchFamily="34" charset="0"/>
                <a:ea typeface="+mn-ea"/>
                <a:cs typeface="Arial" pitchFamily="34" charset="0"/>
              </a:defRPr>
            </a:lvl9pPr>
          </a:lstStyle>
          <a:p>
            <a:pPr algn="r" fontAlgn="base">
              <a:spcBef>
                <a:spcPct val="0"/>
              </a:spcBef>
              <a:spcAft>
                <a:spcPct val="0"/>
              </a:spcAft>
              <a:defRPr/>
            </a:pPr>
            <a:r>
              <a:rPr lang="en-GB" sz="1000" b="0" dirty="0">
                <a:solidFill>
                  <a:schemeClr val="tx1"/>
                </a:solidFill>
              </a:rPr>
              <a:t>IMPULSE has received funding from the European Union's Horizon 2020 Research and Innovation Programme under grant agreement No 871161</a:t>
            </a:r>
          </a:p>
        </p:txBody>
      </p:sp>
      <p:pic>
        <p:nvPicPr>
          <p:cNvPr id="61" name="Picture 60">
            <a:extLst>
              <a:ext uri="{FF2B5EF4-FFF2-40B4-BE49-F238E27FC236}">
                <a16:creationId xmlns:a16="http://schemas.microsoft.com/office/drawing/2014/main" id="{A16E206F-0B7D-4A56-9413-518E5E4F9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1492" y="6238690"/>
            <a:ext cx="619311" cy="412874"/>
          </a:xfrm>
          <a:prstGeom prst="rect">
            <a:avLst/>
          </a:prstGeom>
        </p:spPr>
      </p:pic>
      <p:pic>
        <p:nvPicPr>
          <p:cNvPr id="8" name="Picture 7">
            <a:extLst>
              <a:ext uri="{FF2B5EF4-FFF2-40B4-BE49-F238E27FC236}">
                <a16:creationId xmlns:a16="http://schemas.microsoft.com/office/drawing/2014/main" id="{53C33556-7A85-40D3-BFD0-A9C6FD175B31}"/>
              </a:ext>
            </a:extLst>
          </p:cNvPr>
          <p:cNvPicPr>
            <a:picLocks noChangeAspect="1"/>
          </p:cNvPicPr>
          <p:nvPr/>
        </p:nvPicPr>
        <p:blipFill>
          <a:blip r:embed="rId4"/>
          <a:stretch>
            <a:fillRect/>
          </a:stretch>
        </p:blipFill>
        <p:spPr>
          <a:xfrm>
            <a:off x="6302399" y="3326657"/>
            <a:ext cx="1434508" cy="2113049"/>
          </a:xfrm>
          <a:prstGeom prst="rect">
            <a:avLst/>
          </a:prstGeom>
        </p:spPr>
      </p:pic>
      <p:sp>
        <p:nvSpPr>
          <p:cNvPr id="9" name="TextBox 8">
            <a:extLst>
              <a:ext uri="{FF2B5EF4-FFF2-40B4-BE49-F238E27FC236}">
                <a16:creationId xmlns:a16="http://schemas.microsoft.com/office/drawing/2014/main" id="{045DB9AB-AC60-4376-AC94-2B9E47AF8392}"/>
              </a:ext>
            </a:extLst>
          </p:cNvPr>
          <p:cNvSpPr txBox="1"/>
          <p:nvPr/>
        </p:nvSpPr>
        <p:spPr>
          <a:xfrm>
            <a:off x="556036" y="2138382"/>
            <a:ext cx="5716436" cy="3970318"/>
          </a:xfrm>
          <a:prstGeom prst="rect">
            <a:avLst/>
          </a:prstGeom>
          <a:noFill/>
        </p:spPr>
        <p:txBody>
          <a:bodyPr wrap="square" rtlCol="0">
            <a:spAutoFit/>
          </a:bodyPr>
          <a:lstStyle/>
          <a:p>
            <a:pPr marL="285750" indent="-285750">
              <a:buFont typeface="Arial" panose="020B0604020202020204" pitchFamily="34" charset="0"/>
              <a:buChar char="•"/>
            </a:pPr>
            <a:r>
              <a:rPr lang="en-GB" dirty="0"/>
              <a:t>The scope of the task is similar for the three ELI Facilities and is based on a common framework as defined under Task 2.2</a:t>
            </a:r>
          </a:p>
          <a:p>
            <a:pPr marL="285750" indent="-285750">
              <a:buFont typeface="Arial" panose="020B0604020202020204" pitchFamily="34" charset="0"/>
              <a:buChar char="•"/>
            </a:pPr>
            <a:r>
              <a:rPr lang="en-GB" dirty="0"/>
              <a:t>Each facility will address these objectives individually to accommodate the specific characteristics of their relations to ELI ERIC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b="1" dirty="0"/>
              <a:t>Broken into two groups</a:t>
            </a:r>
          </a:p>
          <a:p>
            <a:endParaRPr lang="en-GB" dirty="0"/>
          </a:p>
          <a:p>
            <a:r>
              <a:rPr lang="en-GB" dirty="0"/>
              <a:t>Part 1: Management system, Financial Rules</a:t>
            </a:r>
          </a:p>
          <a:p>
            <a:endParaRPr lang="en-GB" dirty="0"/>
          </a:p>
          <a:p>
            <a:r>
              <a:rPr lang="en-GB" dirty="0"/>
              <a:t>Part 2: Define legal framework and plan transition from agreements-based operations to integrated ones</a:t>
            </a:r>
          </a:p>
        </p:txBody>
      </p:sp>
    </p:spTree>
    <p:extLst>
      <p:ext uri="{BB962C8B-B14F-4D97-AF65-F5344CB8AC3E}">
        <p14:creationId xmlns:p14="http://schemas.microsoft.com/office/powerpoint/2010/main" val="793431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2634993" y="-25227"/>
            <a:ext cx="9153998" cy="1325563"/>
          </a:xfrm>
        </p:spPr>
        <p:txBody>
          <a:bodyPr>
            <a:normAutofit/>
          </a:bodyPr>
          <a:lstStyle/>
          <a:p>
            <a:pPr algn="r"/>
            <a:r>
              <a:rPr lang="en-GB" sz="2800" b="1" dirty="0">
                <a:solidFill>
                  <a:schemeClr val="accent2"/>
                </a:solidFill>
                <a:latin typeface="Calibri" panose="020F0502020204030204" pitchFamily="34" charset="0"/>
                <a:cs typeface="Calibri" panose="020F0502020204030204" pitchFamily="34" charset="0"/>
              </a:rPr>
              <a:t>Task 2.3/2.4/2.5 Part 1: Management system, Financial Rules</a:t>
            </a:r>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sp>
        <p:nvSpPr>
          <p:cNvPr id="51" name="TextBox 50">
            <a:extLst>
              <a:ext uri="{FF2B5EF4-FFF2-40B4-BE49-F238E27FC236}">
                <a16:creationId xmlns:a16="http://schemas.microsoft.com/office/drawing/2014/main" id="{98C0AC00-E6E5-4625-9D45-94C65326E3DF}"/>
              </a:ext>
            </a:extLst>
          </p:cNvPr>
          <p:cNvSpPr txBox="1"/>
          <p:nvPr/>
        </p:nvSpPr>
        <p:spPr>
          <a:xfrm>
            <a:off x="2303573" y="1359342"/>
            <a:ext cx="9153997" cy="369332"/>
          </a:xfrm>
          <a:prstGeom prst="rect">
            <a:avLst/>
          </a:prstGeom>
          <a:noFill/>
        </p:spPr>
        <p:txBody>
          <a:bodyPr wrap="square">
            <a:spAutoFit/>
          </a:bodyPr>
          <a:lstStyle/>
          <a:p>
            <a:r>
              <a:rPr lang="en-GB" sz="1800" b="1" dirty="0"/>
              <a:t>3 Sub-tasks:</a:t>
            </a:r>
          </a:p>
        </p:txBody>
      </p:sp>
      <p:graphicFrame>
        <p:nvGraphicFramePr>
          <p:cNvPr id="52" name="Table 2">
            <a:extLst>
              <a:ext uri="{FF2B5EF4-FFF2-40B4-BE49-F238E27FC236}">
                <a16:creationId xmlns:a16="http://schemas.microsoft.com/office/drawing/2014/main" id="{7CAEAEB8-8286-40B9-91E1-AE49AE7F7D9C}"/>
              </a:ext>
            </a:extLst>
          </p:cNvPr>
          <p:cNvGraphicFramePr>
            <a:graphicFrameLocks noGrp="1"/>
          </p:cNvGraphicFramePr>
          <p:nvPr>
            <p:extLst>
              <p:ext uri="{D42A27DB-BD31-4B8C-83A1-F6EECF244321}">
                <p14:modId xmlns:p14="http://schemas.microsoft.com/office/powerpoint/2010/main" val="1178117381"/>
              </p:ext>
            </p:extLst>
          </p:nvPr>
        </p:nvGraphicFramePr>
        <p:xfrm>
          <a:off x="382498" y="1982299"/>
          <a:ext cx="11697378" cy="4785360"/>
        </p:xfrm>
        <a:graphic>
          <a:graphicData uri="http://schemas.openxmlformats.org/drawingml/2006/table">
            <a:tbl>
              <a:tblPr firstRow="1" bandRow="1">
                <a:tableStyleId>{21E4AEA4-8DFA-4A89-87EB-49C32662AFE0}</a:tableStyleId>
              </a:tblPr>
              <a:tblGrid>
                <a:gridCol w="3899126">
                  <a:extLst>
                    <a:ext uri="{9D8B030D-6E8A-4147-A177-3AD203B41FA5}">
                      <a16:colId xmlns:a16="http://schemas.microsoft.com/office/drawing/2014/main" val="2362254487"/>
                    </a:ext>
                  </a:extLst>
                </a:gridCol>
                <a:gridCol w="3899126">
                  <a:extLst>
                    <a:ext uri="{9D8B030D-6E8A-4147-A177-3AD203B41FA5}">
                      <a16:colId xmlns:a16="http://schemas.microsoft.com/office/drawing/2014/main" val="2087944512"/>
                    </a:ext>
                  </a:extLst>
                </a:gridCol>
                <a:gridCol w="3899126">
                  <a:extLst>
                    <a:ext uri="{9D8B030D-6E8A-4147-A177-3AD203B41FA5}">
                      <a16:colId xmlns:a16="http://schemas.microsoft.com/office/drawing/2014/main" val="3302721518"/>
                    </a:ext>
                  </a:extLst>
                </a:gridCol>
              </a:tblGrid>
              <a:tr h="370840">
                <a:tc>
                  <a:txBody>
                    <a:bodyPr/>
                    <a:lstStyle/>
                    <a:p>
                      <a:r>
                        <a:rPr lang="en-GB" sz="1400" dirty="0"/>
                        <a:t>Appropriate management practices and processes </a:t>
                      </a:r>
                    </a:p>
                  </a:txBody>
                  <a:tcPr/>
                </a:tc>
                <a:tc>
                  <a:txBody>
                    <a:bodyPr/>
                    <a:lstStyle/>
                    <a:p>
                      <a:r>
                        <a:rPr lang="en-GB" sz="1400" dirty="0"/>
                        <a:t>Development and implementation of IT infrastructure supporting the integrated management of ELI</a:t>
                      </a:r>
                    </a:p>
                  </a:txBody>
                  <a:tcPr/>
                </a:tc>
                <a:tc>
                  <a:txBody>
                    <a:bodyPr/>
                    <a:lstStyle/>
                    <a:p>
                      <a:r>
                        <a:rPr lang="en-GB" sz="1400" dirty="0"/>
                        <a:t>Definition and implementation of training measures supporting the implementation of the integrated management system</a:t>
                      </a:r>
                    </a:p>
                  </a:txBody>
                  <a:tcPr/>
                </a:tc>
                <a:extLst>
                  <a:ext uri="{0D108BD9-81ED-4DB2-BD59-A6C34878D82A}">
                    <a16:rowId xmlns:a16="http://schemas.microsoft.com/office/drawing/2014/main" val="23445135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300" dirty="0"/>
                        <a:t>Define the appropriate regulations enabling budget definition and financial management during the transition phase. This will also include rules for the management of in-kind contributions.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dirty="0"/>
                    </a:p>
                    <a:p>
                      <a:pPr marL="285750" indent="-285750">
                        <a:buFont typeface="Arial" panose="020B0604020202020204" pitchFamily="34" charset="0"/>
                        <a:buChar char="•"/>
                      </a:pPr>
                      <a:r>
                        <a:rPr lang="en-GB" sz="1300" dirty="0"/>
                        <a:t>Establishment of clear resource management rules and processes, including cost standards, cost control processes and budgetary processes that are crucial for the successful implementation of the operating agreements. </a:t>
                      </a:r>
                    </a:p>
                  </a:txBody>
                  <a:tcPr/>
                </a:tc>
                <a:tc>
                  <a:txBody>
                    <a:bodyPr/>
                    <a:lstStyle/>
                    <a:p>
                      <a:r>
                        <a:rPr lang="en-GB" sz="1300" dirty="0"/>
                        <a:t>Management integration and transition to operations requires supporting IT systems for information sharing and management of resources and risks within ELI. </a:t>
                      </a:r>
                    </a:p>
                    <a:p>
                      <a:endParaRPr lang="en-GB" sz="1300" dirty="0"/>
                    </a:p>
                    <a:p>
                      <a:pPr marL="285750" indent="-285750">
                        <a:buFont typeface="Arial" panose="020B0604020202020204" pitchFamily="34" charset="0"/>
                        <a:buChar char="•"/>
                      </a:pPr>
                      <a:r>
                        <a:rPr lang="en-GB" sz="1300" dirty="0"/>
                        <a:t>Align the strategies of the ELI Facilities in terms of IT “back-office” systems and networks to provide a unified environment to ELI staff and external users;</a:t>
                      </a:r>
                    </a:p>
                    <a:p>
                      <a:pPr marL="285750" indent="-285750">
                        <a:buFont typeface="Arial" panose="020B0604020202020204" pitchFamily="34" charset="0"/>
                        <a:buChar char="•"/>
                      </a:pPr>
                      <a:r>
                        <a:rPr lang="en-GB" sz="1300" dirty="0"/>
                        <a:t>Design and initial implementation of an Enterprise Resource Planning System for ELI.</a:t>
                      </a:r>
                    </a:p>
                    <a:p>
                      <a:endParaRPr lang="en-GB" sz="1300" dirty="0"/>
                    </a:p>
                  </a:txBody>
                  <a:tcPr/>
                </a:tc>
                <a:tc>
                  <a:txBody>
                    <a:bodyPr/>
                    <a:lstStyle/>
                    <a:p>
                      <a:r>
                        <a:rPr lang="en-GB" sz="1300" dirty="0"/>
                        <a:t>The overall transition phase will require substantial training to facilitate the adoption of the evolving management conditions and supporting systems of the integrated organisation. </a:t>
                      </a:r>
                    </a:p>
                    <a:p>
                      <a:endParaRPr lang="en-GB" sz="13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t>An initial assessment of the training needs and of the timing of the training measures will be performed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t>Training will be delivered and reviewed periodically.</a:t>
                      </a:r>
                    </a:p>
                    <a:p>
                      <a:endParaRPr lang="en-GB" sz="1200" dirty="0"/>
                    </a:p>
                  </a:txBody>
                  <a:tcPr/>
                </a:tc>
                <a:extLst>
                  <a:ext uri="{0D108BD9-81ED-4DB2-BD59-A6C34878D82A}">
                    <a16:rowId xmlns:a16="http://schemas.microsoft.com/office/drawing/2014/main" val="2054383259"/>
                  </a:ext>
                </a:extLst>
              </a:tr>
              <a:tr h="370840">
                <a:tc>
                  <a:txBody>
                    <a:bodyPr/>
                    <a:lstStyle/>
                    <a:p>
                      <a:pPr marL="285750" lvl="0" indent="-285750">
                        <a:buFont typeface="Arial" panose="020B0604020202020204" pitchFamily="34" charset="0"/>
                        <a:buChar char="•"/>
                      </a:pPr>
                      <a:r>
                        <a:rPr lang="en-GB" sz="1300" dirty="0"/>
                        <a:t>Financial Rules</a:t>
                      </a:r>
                    </a:p>
                    <a:p>
                      <a:pPr marL="285750" lvl="0" indent="-285750">
                        <a:buFont typeface="Arial" panose="020B0604020202020204" pitchFamily="34" charset="0"/>
                        <a:buChar char="•"/>
                      </a:pPr>
                      <a:r>
                        <a:rPr lang="en-GB" sz="1300" dirty="0"/>
                        <a:t>ELI Cost Book (definition and adoption of standard costs)</a:t>
                      </a:r>
                    </a:p>
                    <a:p>
                      <a:pPr marL="285750" indent="-285750">
                        <a:buFont typeface="Wingdings" panose="05000000000000000000" pitchFamily="2" charset="2"/>
                        <a:buChar char="§"/>
                      </a:pPr>
                      <a:endParaRPr lang="en-GB" sz="1200" dirty="0"/>
                    </a:p>
                    <a:p>
                      <a:pPr marL="0" indent="0">
                        <a:buFont typeface="Wingdings" panose="05000000000000000000" pitchFamily="2" charset="2"/>
                        <a:buNone/>
                      </a:pPr>
                      <a:r>
                        <a:rPr lang="en-GB" sz="1200" dirty="0"/>
                        <a:t>This task will involve participants from ELI-DC management  and representatives of the ELI Facilities within the framework of a dedicated working group. </a:t>
                      </a:r>
                    </a:p>
                    <a:p>
                      <a:pPr marL="0" indent="0">
                        <a:buFont typeface="Wingdings" panose="05000000000000000000" pitchFamily="2" charset="2"/>
                        <a:buNone/>
                      </a:pPr>
                      <a:r>
                        <a:rPr lang="en-GB" sz="1200" dirty="0"/>
                        <a:t>The Administrative and Finance Committee will also be involved in an advisory role.</a:t>
                      </a:r>
                      <a:endParaRPr lang="en-GB" sz="1200" i="1"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t>strategy and investment plan, to be approved by relevant stakeholders,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t>initial implementation and deployment focusing on the core components of the ERP system</a:t>
                      </a:r>
                    </a:p>
                    <a:p>
                      <a:endParaRPr lang="en-GB" sz="1300" dirty="0"/>
                    </a:p>
                  </a:txBody>
                  <a:tcPr/>
                </a:tc>
                <a:tc>
                  <a:txBody>
                    <a:bodyPr/>
                    <a:lstStyle/>
                    <a:p>
                      <a:pPr marL="171450" indent="-171450">
                        <a:buFont typeface="Arial" panose="020B0604020202020204" pitchFamily="34" charset="0"/>
                        <a:buChar char="•"/>
                      </a:pPr>
                      <a:r>
                        <a:rPr lang="en-GB" sz="1300" dirty="0"/>
                        <a:t>Training measures as deemed necessary, involving consultants wherever required. </a:t>
                      </a:r>
                    </a:p>
                    <a:p>
                      <a:pPr marL="171450" indent="-171450">
                        <a:buFont typeface="Arial" panose="020B0604020202020204" pitchFamily="34" charset="0"/>
                        <a:buChar char="•"/>
                      </a:pPr>
                      <a:endParaRPr lang="en-GB" sz="1200" dirty="0"/>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Some trainings will be common to all ELI staff, others customised to consider peculiarity of respective Facility. </a:t>
                      </a:r>
                    </a:p>
                    <a:p>
                      <a:r>
                        <a:rPr lang="en-GB" sz="1200" dirty="0"/>
                        <a:t>Training measures are to support a common corporate culture within the organization. </a:t>
                      </a:r>
                    </a:p>
                    <a:p>
                      <a:endParaRPr lang="en-GB" sz="1200" dirty="0"/>
                    </a:p>
                  </a:txBody>
                  <a:tcPr/>
                </a:tc>
                <a:extLst>
                  <a:ext uri="{0D108BD9-81ED-4DB2-BD59-A6C34878D82A}">
                    <a16:rowId xmlns:a16="http://schemas.microsoft.com/office/drawing/2014/main" val="3773104353"/>
                  </a:ext>
                </a:extLst>
              </a:tr>
            </a:tbl>
          </a:graphicData>
        </a:graphic>
      </p:graphicFrame>
      <p:sp>
        <p:nvSpPr>
          <p:cNvPr id="53" name="TextBox 52">
            <a:extLst>
              <a:ext uri="{FF2B5EF4-FFF2-40B4-BE49-F238E27FC236}">
                <a16:creationId xmlns:a16="http://schemas.microsoft.com/office/drawing/2014/main" id="{4D760826-0DBD-4D40-8118-2B3822EA9A84}"/>
              </a:ext>
            </a:extLst>
          </p:cNvPr>
          <p:cNvSpPr txBox="1"/>
          <p:nvPr/>
        </p:nvSpPr>
        <p:spPr>
          <a:xfrm rot="16200000">
            <a:off x="-94161" y="2215377"/>
            <a:ext cx="712378" cy="246221"/>
          </a:xfrm>
          <a:prstGeom prst="rect">
            <a:avLst/>
          </a:prstGeom>
          <a:solidFill>
            <a:schemeClr val="bg1">
              <a:lumMod val="75000"/>
            </a:schemeClr>
          </a:solidFill>
          <a:ln>
            <a:noFill/>
          </a:ln>
        </p:spPr>
        <p:txBody>
          <a:bodyPr wrap="square" rtlCol="0">
            <a:spAutoFit/>
          </a:bodyPr>
          <a:lstStyle/>
          <a:p>
            <a:r>
              <a:rPr lang="en-GB" sz="1000" b="1" dirty="0">
                <a:solidFill>
                  <a:schemeClr val="accent1">
                    <a:lumMod val="75000"/>
                  </a:schemeClr>
                </a:solidFill>
              </a:rPr>
              <a:t>SUB-TASK</a:t>
            </a:r>
          </a:p>
        </p:txBody>
      </p:sp>
      <p:sp>
        <p:nvSpPr>
          <p:cNvPr id="54" name="TextBox 53">
            <a:extLst>
              <a:ext uri="{FF2B5EF4-FFF2-40B4-BE49-F238E27FC236}">
                <a16:creationId xmlns:a16="http://schemas.microsoft.com/office/drawing/2014/main" id="{A019C91D-F320-4FE3-8ACC-3DDCA020DD67}"/>
              </a:ext>
            </a:extLst>
          </p:cNvPr>
          <p:cNvSpPr txBox="1"/>
          <p:nvPr/>
        </p:nvSpPr>
        <p:spPr>
          <a:xfrm rot="16200000">
            <a:off x="-865302" y="3730507"/>
            <a:ext cx="2258664" cy="261610"/>
          </a:xfrm>
          <a:prstGeom prst="rect">
            <a:avLst/>
          </a:prstGeom>
          <a:solidFill>
            <a:schemeClr val="bg1">
              <a:lumMod val="75000"/>
            </a:schemeClr>
          </a:solidFill>
        </p:spPr>
        <p:txBody>
          <a:bodyPr wrap="square" rtlCol="0">
            <a:spAutoFit/>
          </a:bodyPr>
          <a:lstStyle/>
          <a:p>
            <a:pPr algn="ctr"/>
            <a:r>
              <a:rPr lang="en-GB" sz="1100" b="1" dirty="0">
                <a:solidFill>
                  <a:schemeClr val="accent1">
                    <a:lumMod val="75000"/>
                  </a:schemeClr>
                </a:solidFill>
              </a:rPr>
              <a:t>OBJECTIVE</a:t>
            </a:r>
          </a:p>
        </p:txBody>
      </p:sp>
      <p:sp>
        <p:nvSpPr>
          <p:cNvPr id="55" name="TextBox 54">
            <a:extLst>
              <a:ext uri="{FF2B5EF4-FFF2-40B4-BE49-F238E27FC236}">
                <a16:creationId xmlns:a16="http://schemas.microsoft.com/office/drawing/2014/main" id="{E013AC08-0A9C-4BF3-A904-6D22C72C4690}"/>
              </a:ext>
            </a:extLst>
          </p:cNvPr>
          <p:cNvSpPr txBox="1"/>
          <p:nvPr/>
        </p:nvSpPr>
        <p:spPr>
          <a:xfrm rot="16200000">
            <a:off x="-597756" y="5740741"/>
            <a:ext cx="1731266" cy="261610"/>
          </a:xfrm>
          <a:prstGeom prst="rect">
            <a:avLst/>
          </a:prstGeom>
          <a:solidFill>
            <a:schemeClr val="bg1">
              <a:lumMod val="75000"/>
            </a:schemeClr>
          </a:solidFill>
        </p:spPr>
        <p:txBody>
          <a:bodyPr wrap="square" rtlCol="0">
            <a:spAutoFit/>
          </a:bodyPr>
          <a:lstStyle/>
          <a:p>
            <a:pPr algn="ctr"/>
            <a:r>
              <a:rPr lang="en-GB" sz="1100" b="1" dirty="0">
                <a:solidFill>
                  <a:schemeClr val="accent1">
                    <a:lumMod val="75000"/>
                  </a:schemeClr>
                </a:solidFill>
              </a:rPr>
              <a:t>OUTCOME</a:t>
            </a:r>
          </a:p>
        </p:txBody>
      </p:sp>
    </p:spTree>
    <p:extLst>
      <p:ext uri="{BB962C8B-B14F-4D97-AF65-F5344CB8AC3E}">
        <p14:creationId xmlns:p14="http://schemas.microsoft.com/office/powerpoint/2010/main" val="110987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029-9702-5242-964F-A4816991035E}"/>
              </a:ext>
            </a:extLst>
          </p:cNvPr>
          <p:cNvSpPr>
            <a:spLocks noGrp="1"/>
          </p:cNvSpPr>
          <p:nvPr>
            <p:ph type="title"/>
          </p:nvPr>
        </p:nvSpPr>
        <p:spPr>
          <a:xfrm>
            <a:off x="2374251" y="-114661"/>
            <a:ext cx="9292202" cy="1325563"/>
          </a:xfrm>
        </p:spPr>
        <p:txBody>
          <a:bodyPr>
            <a:normAutofit/>
          </a:bodyPr>
          <a:lstStyle/>
          <a:p>
            <a:pPr algn="r"/>
            <a:r>
              <a:rPr lang="en-GB" sz="2600" b="1" dirty="0">
                <a:solidFill>
                  <a:schemeClr val="accent2"/>
                </a:solidFill>
                <a:latin typeface="Calibri" panose="020F0502020204030204" pitchFamily="34" charset="0"/>
                <a:cs typeface="Calibri" panose="020F0502020204030204" pitchFamily="34" charset="0"/>
              </a:rPr>
              <a:t>Task 2.3/2.4/2.5 Part 2: Define legal framework and plan transition from agreements-based operations to integrated ones</a:t>
            </a:r>
          </a:p>
        </p:txBody>
      </p:sp>
      <p:sp>
        <p:nvSpPr>
          <p:cNvPr id="4" name="Rectangle 3">
            <a:extLst>
              <a:ext uri="{FF2B5EF4-FFF2-40B4-BE49-F238E27FC236}">
                <a16:creationId xmlns:a16="http://schemas.microsoft.com/office/drawing/2014/main" id="{03B3D14F-28F7-D142-BF52-D0F91545D4A5}"/>
              </a:ext>
            </a:extLst>
          </p:cNvPr>
          <p:cNvSpPr/>
          <p:nvPr/>
        </p:nvSpPr>
        <p:spPr>
          <a:xfrm>
            <a:off x="379563" y="-17252"/>
            <a:ext cx="1708029" cy="1690688"/>
          </a:xfrm>
          <a:prstGeom prst="rect">
            <a:avLst/>
          </a:prstGeom>
          <a:solidFill>
            <a:srgbClr val="E16307"/>
          </a:solidFill>
          <a:ln>
            <a:noFill/>
          </a:ln>
          <a:effectLst>
            <a:outerShdw blurRad="114300" dist="38100" dir="2700000" algn="tl" rotWithShape="0">
              <a:prstClr val="black">
                <a:alpha val="40000"/>
              </a:prstClr>
            </a:outerShdw>
            <a:reflection stA="45000" endPos="1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351" dirty="0"/>
          </a:p>
        </p:txBody>
      </p:sp>
      <p:pic>
        <p:nvPicPr>
          <p:cNvPr id="5" name="Picture 4" descr="A picture containing text, clipart, gear&#10;&#10;Description automatically generated">
            <a:extLst>
              <a:ext uri="{FF2B5EF4-FFF2-40B4-BE49-F238E27FC236}">
                <a16:creationId xmlns:a16="http://schemas.microsoft.com/office/drawing/2014/main" id="{58457A77-2668-6249-899E-E43E4EF48376}"/>
              </a:ext>
            </a:extLst>
          </p:cNvPr>
          <p:cNvPicPr>
            <a:picLocks noChangeAspect="1"/>
          </p:cNvPicPr>
          <p:nvPr/>
        </p:nvPicPr>
        <p:blipFill>
          <a:blip r:embed="rId2"/>
          <a:stretch>
            <a:fillRect/>
          </a:stretch>
        </p:blipFill>
        <p:spPr>
          <a:xfrm>
            <a:off x="595885" y="215049"/>
            <a:ext cx="1275382" cy="79711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6387C55-B1BB-C34D-BC51-BBA8AD127DD7}"/>
              </a:ext>
            </a:extLst>
          </p:cNvPr>
          <p:cNvSpPr txBox="1"/>
          <p:nvPr/>
        </p:nvSpPr>
        <p:spPr>
          <a:xfrm>
            <a:off x="379562" y="943466"/>
            <a:ext cx="1708029"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Z" sz="2000" b="1" spc="300" dirty="0">
                <a:solidFill>
                  <a:schemeClr val="bg1"/>
                </a:solidFill>
                <a:latin typeface="Trebuchet MS" panose="020B0703020202090204" pitchFamily="34" charset="0"/>
              </a:rPr>
              <a:t>IMPULSE</a:t>
            </a:r>
          </a:p>
        </p:txBody>
      </p:sp>
      <p:sp>
        <p:nvSpPr>
          <p:cNvPr id="11" name="TextBox 10">
            <a:extLst>
              <a:ext uri="{FF2B5EF4-FFF2-40B4-BE49-F238E27FC236}">
                <a16:creationId xmlns:a16="http://schemas.microsoft.com/office/drawing/2014/main" id="{DBAA6859-A69D-4B25-B265-D9C7510A2851}"/>
              </a:ext>
            </a:extLst>
          </p:cNvPr>
          <p:cNvSpPr txBox="1"/>
          <p:nvPr/>
        </p:nvSpPr>
        <p:spPr>
          <a:xfrm>
            <a:off x="1385975" y="2066435"/>
            <a:ext cx="8806023" cy="4524315"/>
          </a:xfrm>
          <a:prstGeom prst="rect">
            <a:avLst/>
          </a:prstGeom>
          <a:noFill/>
        </p:spPr>
        <p:txBody>
          <a:bodyPr wrap="square" rtlCol="0">
            <a:spAutoFit/>
          </a:bodyPr>
          <a:lstStyle/>
          <a:p>
            <a:pPr marL="285750" indent="-285750">
              <a:buFont typeface="Wingdings" panose="05000000000000000000" pitchFamily="2" charset="2"/>
              <a:buChar char="§"/>
            </a:pPr>
            <a:r>
              <a:rPr lang="en-GB" dirty="0"/>
              <a:t>Preparation and implementation of legal measures to transition the ELI Facilities to integrated operations</a:t>
            </a:r>
          </a:p>
          <a:p>
            <a:pPr marL="285750" indent="-285750">
              <a:buFont typeface="Wingdings" panose="05000000000000000000" pitchFamily="2" charset="2"/>
              <a:buChar char="§"/>
            </a:pPr>
            <a:r>
              <a:rPr lang="en-GB" dirty="0"/>
              <a:t>The transition will be planned to define the conditions and timing of the making available of the ELI Facilities to the users. </a:t>
            </a:r>
          </a:p>
          <a:p>
            <a:pPr marL="285750" indent="-285750">
              <a:buFont typeface="Wingdings" panose="05000000000000000000" pitchFamily="2" charset="2"/>
              <a:buChar char="§"/>
            </a:pPr>
            <a:r>
              <a:rPr lang="en-GB" dirty="0"/>
              <a:t>Preparations will involve substantial due diligence and in collaboration among the ELI ERIC and the ELI Facilities.</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a:p>
            <a:r>
              <a:rPr lang="en-GB" b="1" dirty="0"/>
              <a:t>Outcome</a:t>
            </a:r>
            <a:r>
              <a:rPr lang="en-GB" dirty="0"/>
              <a:t>:</a:t>
            </a:r>
          </a:p>
          <a:p>
            <a:endParaRPr lang="en-GB" dirty="0"/>
          </a:p>
          <a:p>
            <a:r>
              <a:rPr lang="en-GB" dirty="0"/>
              <a:t>Transition plan. </a:t>
            </a:r>
          </a:p>
          <a:p>
            <a:endParaRPr lang="en-GB" dirty="0"/>
          </a:p>
          <a:p>
            <a:r>
              <a:rPr lang="en-GB" dirty="0"/>
              <a:t>The timing when the ELI Facilities will be made available depends on the </a:t>
            </a:r>
          </a:p>
          <a:p>
            <a:pPr marL="627063" lvl="1" indent="-169863">
              <a:buFont typeface="Arial" panose="020B0604020202020204" pitchFamily="34" charset="0"/>
              <a:buChar char="•"/>
            </a:pPr>
            <a:r>
              <a:rPr lang="en-GB" dirty="0"/>
              <a:t>adoption of the management system, </a:t>
            </a:r>
          </a:p>
          <a:p>
            <a:pPr marL="627063" lvl="1" indent="-169863">
              <a:buFont typeface="Arial" panose="020B0604020202020204" pitchFamily="34" charset="0"/>
              <a:buChar char="•"/>
            </a:pPr>
            <a:r>
              <a:rPr lang="en-GB" dirty="0"/>
              <a:t>progress in the ramping-up of the facility, and the </a:t>
            </a:r>
          </a:p>
          <a:p>
            <a:pPr marL="627063" lvl="1" indent="-169863">
              <a:buFont typeface="Arial" panose="020B0604020202020204" pitchFamily="34" charset="0"/>
              <a:buChar char="•"/>
            </a:pPr>
            <a:r>
              <a:rPr lang="en-GB" dirty="0"/>
              <a:t>political readiness of each ELI Host Country.</a:t>
            </a:r>
          </a:p>
        </p:txBody>
      </p:sp>
    </p:spTree>
    <p:extLst>
      <p:ext uri="{BB962C8B-B14F-4D97-AF65-F5344CB8AC3E}">
        <p14:creationId xmlns:p14="http://schemas.microsoft.com/office/powerpoint/2010/main" val="1448619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u0Qw9pl_FMEZv6XROevOZ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_FdBfu1VWq45nFJzUtsHy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2D8fUTK2m1zvuAEMKbmN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kkRr9I7YP2FfWjCb3_Ntw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c_unplTXxazo3E9xRwenf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Gyqmj1OIlBTYK96Kl7XJ4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3twHyjgHsHW1rVMBp2kY9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lTOeABVAObNre8B5kr13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C4WtVNCoxCOOmzyEE.ID4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o4.y.A3n90dEiiWKVp1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UXCGuMj_p6t4PqFUjULIF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T.DD2v1nVagnhbRQdo1z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Duy7qbAAqk_3Ff6xCoyB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L_2iHFVoKU6pflOFxQHr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aqrP0h48JXOOblCPLO5hg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23CDH0pTfYjphFsXNfVkT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_b0RzFGvBBOQ..zg7dQjQ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w5GImTsVPZoQFuYTkM7q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02OzvR_DnliDsVw7IX3bD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XnYFriuWMtbfrmpyth0r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7AeyFeaozW4Z_JgB1ln5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ripKlvlDRLCkxjt.AIP9W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8ATD8HwLaeJ8wW7yC5VQ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6HSx8wZ4SSFK9eJ9ZYlp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n5uyswuD9Xw15KWVkauyn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kijMhQy0.GWhCS9zV19JQ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5pJJnV_2m7JuvjSnimIxS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tB6k5tzhwgi1y3.gNNLB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3pW3i_8_1IUqdAeETBnk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FnV1Hq0ighaLjkjvCJXF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gyv8HcGiTgX3VZhwM.82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pG420bl91ksuQpeArZnN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x8sMX4phdJvR7bZ8gjv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d6H7gOzodVFerP2jWj6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QBCj8SDz2pMwPdNr6Vg8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12H21mhklsfVXkXF4S2x4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27TWjlEaXUVfRMEMfCcR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7Z_DCqjj7JalomnrKVFf8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2VU.bkSq8hcI8BFuSRSLj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WZfHIvo0qSDFpb4K9g.l_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GnNoX1dSxVHoGZEy7ZOer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sbYg4LoVDs6StKnwUArwr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e_j3nD796gjqWwVrULs7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pLDqmur_zKbBKYPC6TDSb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LkH7AOpB5oDY1UmAvuJ5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0TkNl9H3iiBUzFD_orT.Q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GzXuGxH2QiG5B18Dsp5Ev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F2X121YDDM70TXha5t22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7e5rC4IuYwVeX5QuBO0Nl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q1ggybsah8dD8rW6gyilx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4VGgsjrIzPKMee18vRlw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C3u7yYq9ssL2KpxoPFFSM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sS7XZ1RgIcSo_SRJx2Ozf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7nfS7PwRP0ulm0IhFISSK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Xh_orJJXzwRe30XgeKA2z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elAf6VyvWHbbz2wjxu16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vxJYarpJs_NlpKbqqAW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dyM27ueWMjMCrWv7d3Qz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8DmDfOkIQt0ROMgrSJRX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AO0.eepSGyaBv8e_30cb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UX_SOmbO6pBhBBqY2BGCU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N2k2gv0j_fkiVFOGaHc_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Umxe3ozbK1MjSwerzsf7H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M3EYLSyhXhldw_h2VspnA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ecdF_CHEiWjfQliMtoUuZ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_KtXB3oeR9lshMU7BeZfX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EGTC5BUdp2mVbFJjg5bR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UlEfHQxjGM3WjAWlJGWKW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jSKXLkBIrneT8jLge2dD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0pW7wDYhQufEmCt4cOO84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6DhjhVenbytggxOonGiS9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mOt8GR_dt4aMim9aOjnxv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YmTFv7RP9llndJqMgx5G0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rXeQYAfeZNAxGazHq61Jf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EZy8RdJY.gcM_EMLyC5E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oFWBoNCCz4eMwzIEzBqK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Txzntb4CmiOWcXdeqgpWw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avwscPbZrFjbulMR3bSHh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8thD_pNKyNA0pR5y3iWYU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SWf_ShtIvG4gw2O_LbHBO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t_TgfbOXLZagWk9VU5ynA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wdlmb5yfqkUEV5zcCjdj6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NfAfsTPYwvzkYIVWM34lB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zI5bzoIRGUrI8r6mkBcJy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p9i1WpXzXBTnU9zXm84F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uAFglgEq0g.sd2VW9LLw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yokRVFxksr_SeKVLDNJ8Q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Od35iFTd_nn.YqmQFLyL3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L.oYoErnph14s5kAR1oP9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l6IVtGDxROiss_BLdl8U0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D4vAfBdP1AxYOeQSf_j6Q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e2B6umRWd4vdsNwgXtCsm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6u8B6_RHE8jFFljpdZmWK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mJY2KDRIFvifA_.cKpUQ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u1DK8F18ZjPd3WuKmPH0e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gKGDhvgFkrL1GL3FuFisz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uiLibGP7E39xXG2.JI2CP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t0zbvBeqbj8W3YnhnCPzk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PVUyimrM8rVtdB4gKXf_B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WvW31GHwgXTmdxu1jxQJ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uUxxzOOYqdvyzGRbtxgf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QDi_YOkN9UnNcilaOeQum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YontHrVldHseNt3N8VHe_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1BK.mHio0wodqkRMSRSz_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_ZwDCpXITm4zBWS2MZp3p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VPoIgJr1ikS5k7nPZrq0J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RwOwTGt9zUAAbBGbThZna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g1dNoVj4IuQJAkLN9bqzc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uAVmUgDKnF.RdMhiOflws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C3WyCbnzhv6HbJWeB3Sd.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RB9IJZWWjPSOaEMI7TN0J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TotalTime>
  <Words>2050</Words>
  <Application>Microsoft Office PowerPoint</Application>
  <PresentationFormat>Widescreen</PresentationFormat>
  <Paragraphs>330</Paragraphs>
  <Slides>11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Aharoni</vt:lpstr>
      <vt:lpstr>Arial</vt:lpstr>
      <vt:lpstr>Calibri</vt:lpstr>
      <vt:lpstr>Calibri Light</vt:lpstr>
      <vt:lpstr>Trebuchet MS</vt:lpstr>
      <vt:lpstr>Wingdings</vt:lpstr>
      <vt:lpstr>Office Theme</vt:lpstr>
      <vt:lpstr>PowerPoint Presentation</vt:lpstr>
      <vt:lpstr>PowerPoint Presentation</vt:lpstr>
      <vt:lpstr>WP2: Joint Development of ELI as an Integrated Organisation</vt:lpstr>
      <vt:lpstr>Description of Work</vt:lpstr>
      <vt:lpstr>Task 2.1 – Implementation of agreements between ELI ERIC and ELI Facility hosting organizations (ELI-DC, ELI-ALPS, ELI Beamlines, ELI-NP)</vt:lpstr>
      <vt:lpstr>Task 2.2 – Definition and launch of integrated management system for ELI  (ELI-DC, ELI-ALPS, ELI Beamlines, ELI-NP)</vt:lpstr>
      <vt:lpstr>Task 2.3/2.4/2.5 –  ELI-ALPS/ELI Beamlines/ELI NP Design and implementation of resource management rules and processes, including cost standards, cost control processes, budgetary processes, IT infrastructure, training measures supporting the implementation of the management system and tools, legal transition from operating agreements-based operations to fully integrated operations where applicable (ELI-ALPS/ELI Beamlines/ELI NP)</vt:lpstr>
      <vt:lpstr>Task 2.3/2.4/2.5 Part 1: Management system, Financial Rules</vt:lpstr>
      <vt:lpstr>Task 2.3/2.4/2.5 Part 2: Define legal framework and plan transition from agreements-based operations to integrated ones</vt:lpstr>
      <vt:lpstr>WP2: Joint Development of ELI as an Integrated Organisation</vt:lpstr>
      <vt:lpstr>WP2 - Joint development of ELI as an integrated Organisation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Florian Gliksohn</dc:creator>
  <cp:lastModifiedBy>Gábor Németh</cp:lastModifiedBy>
  <cp:revision>51</cp:revision>
  <dcterms:created xsi:type="dcterms:W3CDTF">2020-12-14T12:24:08Z</dcterms:created>
  <dcterms:modified xsi:type="dcterms:W3CDTF">2020-12-15T15:57:03Z</dcterms:modified>
</cp:coreProperties>
</file>