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  <p:sldMasterId id="2147483691" r:id="rId2"/>
    <p:sldMasterId id="2147483679" r:id="rId3"/>
    <p:sldMasterId id="2147483695" r:id="rId4"/>
    <p:sldMasterId id="2147483699" r:id="rId5"/>
  </p:sldMasterIdLst>
  <p:notesMasterIdLst>
    <p:notesMasterId r:id="rId12"/>
  </p:notesMasterIdLst>
  <p:sldIdLst>
    <p:sldId id="344" r:id="rId6"/>
    <p:sldId id="348" r:id="rId7"/>
    <p:sldId id="374" r:id="rId8"/>
    <p:sldId id="375" r:id="rId9"/>
    <p:sldId id="376" r:id="rId10"/>
    <p:sldId id="379" r:id="rId11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81">
          <p15:clr>
            <a:srgbClr val="A4A3A4"/>
          </p15:clr>
        </p15:guide>
        <p15:guide id="2" orient="horz" pos="855">
          <p15:clr>
            <a:srgbClr val="A4A3A4"/>
          </p15:clr>
        </p15:guide>
        <p15:guide id="3" orient="horz" pos="826">
          <p15:clr>
            <a:srgbClr val="A4A3A4"/>
          </p15:clr>
        </p15:guide>
        <p15:guide id="4" orient="horz" pos="1824">
          <p15:clr>
            <a:srgbClr val="A4A3A4"/>
          </p15:clr>
        </p15:guide>
        <p15:guide id="5" orient="horz" pos="305">
          <p15:clr>
            <a:srgbClr val="A4A3A4"/>
          </p15:clr>
        </p15:guide>
        <p15:guide id="6" orient="horz" pos="554">
          <p15:clr>
            <a:srgbClr val="A4A3A4"/>
          </p15:clr>
        </p15:guide>
        <p15:guide id="7" pos="226">
          <p15:clr>
            <a:srgbClr val="A4A3A4"/>
          </p15:clr>
        </p15:guide>
        <p15:guide id="8" pos="5534">
          <p15:clr>
            <a:srgbClr val="A4A3A4"/>
          </p15:clr>
        </p15:guide>
        <p15:guide id="9" pos="2812">
          <p15:clr>
            <a:srgbClr val="A4A3A4"/>
          </p15:clr>
        </p15:guide>
        <p15:guide id="10" pos="2948">
          <p15:clr>
            <a:srgbClr val="A4A3A4"/>
          </p15:clr>
        </p15:guide>
        <p15:guide id="11" pos="1435">
          <p15:clr>
            <a:srgbClr val="A4A3A4"/>
          </p15:clr>
        </p15:guide>
        <p15:guide id="12" pos="4332">
          <p15:clr>
            <a:srgbClr val="A4A3A4"/>
          </p15:clr>
        </p15:guide>
        <p15:guide id="13" pos="4173">
          <p15:clr>
            <a:srgbClr val="A4A3A4"/>
          </p15:clr>
        </p15:guide>
        <p15:guide id="14" pos="15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2D6E"/>
    <a:srgbClr val="FFFFFF"/>
    <a:srgbClr val="2FF15D"/>
    <a:srgbClr val="50C8AA"/>
    <a:srgbClr val="326469"/>
    <a:srgbClr val="005AA0"/>
    <a:srgbClr val="F0781E"/>
    <a:srgbClr val="739BCB"/>
    <a:srgbClr val="8CB423"/>
    <a:srgbClr val="A023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85" autoAdjust="0"/>
    <p:restoredTop sz="99842" autoAdjust="0"/>
  </p:normalViewPr>
  <p:slideViewPr>
    <p:cSldViewPr snapToObjects="1" showGuides="1">
      <p:cViewPr varScale="1">
        <p:scale>
          <a:sx n="120" d="100"/>
          <a:sy n="120" d="100"/>
        </p:scale>
        <p:origin x="474" y="84"/>
      </p:cViewPr>
      <p:guideLst>
        <p:guide orient="horz" pos="2981"/>
        <p:guide orient="horz" pos="855"/>
        <p:guide orient="horz" pos="826"/>
        <p:guide orient="horz" pos="1824"/>
        <p:guide orient="horz" pos="305"/>
        <p:guide orient="horz" pos="554"/>
        <p:guide pos="226"/>
        <p:guide pos="5534"/>
        <p:guide pos="2812"/>
        <p:guide pos="2948"/>
        <p:guide pos="1435"/>
        <p:guide pos="4332"/>
        <p:guide pos="4173"/>
        <p:guide pos="15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etzkes\Desktop\Vortrag%20Summer%20School\Mappe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val>
            <c:numRef>
              <c:f>Tabelle1!$A$2:$G$2</c:f>
              <c:numCache>
                <c:formatCode>General</c:formatCode>
                <c:ptCount val="7"/>
                <c:pt idx="0">
                  <c:v>0.45165332580060985</c:v>
                </c:pt>
                <c:pt idx="1">
                  <c:v>0.41547302988460366</c:v>
                </c:pt>
                <c:pt idx="2">
                  <c:v>0.48895478112382484</c:v>
                </c:pt>
                <c:pt idx="3">
                  <c:v>0.55355614759855987</c:v>
                </c:pt>
                <c:pt idx="4">
                  <c:v>0.55355614759855987</c:v>
                </c:pt>
                <c:pt idx="5">
                  <c:v>0.54039620540219602</c:v>
                </c:pt>
                <c:pt idx="6">
                  <c:v>0.54039620540219602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CE-4614-BC98-16BD67A22AA5}"/>
            </c:ext>
          </c:extLst>
        </c:ser>
        <c:ser>
          <c:idx val="8"/>
          <c:order val="1"/>
          <c:spPr>
            <a:gradFill rotWithShape="1">
              <a:gsLst>
                <a:gs pos="0">
                  <a:schemeClr val="accent6">
                    <a:lumMod val="80000"/>
                    <a:lumOff val="20000"/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lumMod val="80000"/>
                    <a:lumOff val="20000"/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80000"/>
                    <a:lumOff val="2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val>
            <c:numRef>
              <c:f>Tabelle1!$A$3:$G$3</c:f>
              <c:numCache>
                <c:formatCode>General</c:formatCode>
                <c:ptCount val="7"/>
                <c:pt idx="0">
                  <c:v>0.69155568240855869</c:v>
                </c:pt>
                <c:pt idx="1">
                  <c:v>0.40366611706456729</c:v>
                </c:pt>
                <c:pt idx="2">
                  <c:v>0.32465939404131833</c:v>
                </c:pt>
                <c:pt idx="3">
                  <c:v>0.54039620540219602</c:v>
                </c:pt>
                <c:pt idx="4">
                  <c:v>0.38043755798505091</c:v>
                </c:pt>
                <c:pt idx="5">
                  <c:v>0.66304043658187117</c:v>
                </c:pt>
                <c:pt idx="6">
                  <c:v>0.63497784138359292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CE-4614-BC98-16BD67A22AA5}"/>
            </c:ext>
          </c:extLst>
        </c:ser>
        <c:ser>
          <c:idx val="9"/>
          <c:order val="2"/>
          <c:spPr>
            <a:gradFill rotWithShape="1">
              <a:gsLst>
                <a:gs pos="0">
                  <a:schemeClr val="accent2">
                    <a:lumMod val="80000"/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lumMod val="8000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8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val>
            <c:numRef>
              <c:f>Tabelle1!$A$4:$G$4</c:f>
              <c:numCache>
                <c:formatCode>General</c:formatCode>
                <c:ptCount val="7"/>
                <c:pt idx="0">
                  <c:v>0.72051883807552275</c:v>
                </c:pt>
                <c:pt idx="1">
                  <c:v>0.43946752071588457</c:v>
                </c:pt>
                <c:pt idx="2">
                  <c:v>0.30328750935488785</c:v>
                </c:pt>
                <c:pt idx="3">
                  <c:v>0.60737281802595511</c:v>
                </c:pt>
                <c:pt idx="4">
                  <c:v>0.16970004568780733</c:v>
                </c:pt>
                <c:pt idx="5">
                  <c:v>0.69155568240855869</c:v>
                </c:pt>
                <c:pt idx="6">
                  <c:v>0.54039620540219602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8CE-4614-BC98-16BD67A22AA5}"/>
            </c:ext>
          </c:extLst>
        </c:ser>
        <c:ser>
          <c:idx val="10"/>
          <c:order val="3"/>
          <c:spPr>
            <a:gradFill rotWithShape="1">
              <a:gsLst>
                <a:gs pos="0">
                  <a:schemeClr val="accent4">
                    <a:lumMod val="80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lumMod val="80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8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val>
            <c:numRef>
              <c:f>Tabelle1!$A$5:$G$5</c:f>
              <c:numCache>
                <c:formatCode>General</c:formatCode>
                <c:ptCount val="7"/>
                <c:pt idx="0">
                  <c:v>0.59374348595556981</c:v>
                </c:pt>
                <c:pt idx="1">
                  <c:v>0.36901782411837913</c:v>
                </c:pt>
                <c:pt idx="2">
                  <c:v>0.35772910475824332</c:v>
                </c:pt>
                <c:pt idx="3">
                  <c:v>0.45165332580060985</c:v>
                </c:pt>
                <c:pt idx="4">
                  <c:v>0.58023048024749668</c:v>
                </c:pt>
                <c:pt idx="5">
                  <c:v>0.74992533216688506</c:v>
                </c:pt>
                <c:pt idx="6">
                  <c:v>0.77977075252248829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8CE-4614-BC98-16BD67A22AA5}"/>
            </c:ext>
          </c:extLst>
        </c:ser>
        <c:ser>
          <c:idx val="11"/>
          <c:order val="4"/>
          <c:spPr>
            <a:gradFill rotWithShape="1">
              <a:gsLst>
                <a:gs pos="0">
                  <a:schemeClr val="accent6">
                    <a:lumMod val="80000"/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lumMod val="80000"/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8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val>
            <c:numRef>
              <c:f>Tabelle1!$A$6:$G$6</c:f>
              <c:numCache>
                <c:formatCode>General</c:formatCode>
                <c:ptCount val="7"/>
                <c:pt idx="0">
                  <c:v>0.67724177856026757</c:v>
                </c:pt>
                <c:pt idx="1">
                  <c:v>0.35772910475824332</c:v>
                </c:pt>
                <c:pt idx="2">
                  <c:v>0.38043755798505091</c:v>
                </c:pt>
                <c:pt idx="3">
                  <c:v>0.38043755798505091</c:v>
                </c:pt>
                <c:pt idx="4">
                  <c:v>0.63497784138359292</c:v>
                </c:pt>
                <c:pt idx="5">
                  <c:v>0.59374348595556981</c:v>
                </c:pt>
                <c:pt idx="6">
                  <c:v>0.48895478112382484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8CE-4614-BC98-16BD67A22AA5}"/>
            </c:ext>
          </c:extLst>
        </c:ser>
        <c:ser>
          <c:idx val="12"/>
          <c:order val="5"/>
          <c:spPr>
            <a:gradFill rotWithShape="1">
              <a:gsLst>
                <a:gs pos="0">
                  <a:schemeClr val="accent2">
                    <a:lumMod val="60000"/>
                    <a:lumOff val="40000"/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lumMod val="60000"/>
                    <a:lumOff val="4000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60000"/>
                    <a:lumOff val="4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val>
            <c:numRef>
              <c:f>Tabelle1!$A$7:$G$7</c:f>
              <c:numCache>
                <c:formatCode>General</c:formatCode>
                <c:ptCount val="7"/>
                <c:pt idx="0">
                  <c:v>0.66304043658187117</c:v>
                </c:pt>
                <c:pt idx="1">
                  <c:v>0.36901782411837913</c:v>
                </c:pt>
                <c:pt idx="2">
                  <c:v>0.39198731183169849</c:v>
                </c:pt>
                <c:pt idx="3">
                  <c:v>0.63497784138359292</c:v>
                </c:pt>
                <c:pt idx="4">
                  <c:v>1.0844318608100061</c:v>
                </c:pt>
                <c:pt idx="5">
                  <c:v>0.84076146472546731</c:v>
                </c:pt>
                <c:pt idx="6">
                  <c:v>0.47639778102145819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8CE-4614-BC98-16BD67A22AA5}"/>
            </c:ext>
          </c:extLst>
        </c:ser>
        <c:ser>
          <c:idx val="13"/>
          <c:order val="6"/>
          <c:spPr>
            <a:gradFill rotWithShape="1">
              <a:gsLst>
                <a:gs pos="0">
                  <a:schemeClr val="accent4">
                    <a:lumMod val="60000"/>
                    <a:lumOff val="40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lumMod val="60000"/>
                    <a:lumOff val="40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60000"/>
                    <a:lumOff val="4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val>
            <c:numRef>
              <c:f>Tabelle1!$A$8:$G$8</c:f>
              <c:numCache>
                <c:formatCode>General</c:formatCode>
                <c:ptCount val="7"/>
                <c:pt idx="1">
                  <c:v>0.46396369078362321</c:v>
                </c:pt>
                <c:pt idx="2">
                  <c:v>0.45165332580060985</c:v>
                </c:pt>
                <c:pt idx="3">
                  <c:v>0.55355614759855987</c:v>
                </c:pt>
                <c:pt idx="4">
                  <c:v>0.59374348595556981</c:v>
                </c:pt>
                <c:pt idx="6">
                  <c:v>0.59374348595556981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8CE-4614-BC98-16BD67A22AA5}"/>
            </c:ext>
          </c:extLst>
        </c:ser>
        <c:ser>
          <c:idx val="5"/>
          <c:order val="7"/>
          <c:spPr>
            <a:gradFill rotWithShape="1">
              <a:gsLst>
                <a:gs pos="0">
                  <a:schemeClr val="accent6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val>
            <c:numRef>
              <c:f>Tabelle1!$A$9:$G$9</c:f>
              <c:numCache>
                <c:formatCode>General</c:formatCode>
                <c:ptCount val="7"/>
                <c:pt idx="1">
                  <c:v>0.50163389420455218</c:v>
                </c:pt>
                <c:pt idx="2">
                  <c:v>0.45165332580060985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8CE-4614-BC98-16BD67A22AA5}"/>
            </c:ext>
          </c:extLst>
        </c:ser>
        <c:ser>
          <c:idx val="6"/>
          <c:order val="8"/>
          <c:spPr>
            <a:gradFill rotWithShape="1">
              <a:gsLst>
                <a:gs pos="0">
                  <a:schemeClr val="accent2">
                    <a:lumMod val="80000"/>
                    <a:lumOff val="20000"/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lumMod val="80000"/>
                    <a:lumOff val="2000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80000"/>
                    <a:lumOff val="2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val>
            <c:numRef>
              <c:f>Tabelle1!$A$10:$G$10</c:f>
              <c:numCache>
                <c:formatCode>General</c:formatCode>
                <c:ptCount val="7"/>
                <c:pt idx="1">
                  <c:v>0.50163389420455218</c:v>
                </c:pt>
                <c:pt idx="2">
                  <c:v>0.56683447238046436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8CE-4614-BC98-16BD67A22A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12333008"/>
        <c:axId val="1612334672"/>
      </c:barChart>
      <c:catAx>
        <c:axId val="161233300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experiment #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612334672"/>
        <c:crosses val="autoZero"/>
        <c:auto val="1"/>
        <c:lblAlgn val="ctr"/>
        <c:lblOffset val="100"/>
        <c:noMultiLvlLbl val="0"/>
      </c:catAx>
      <c:valAx>
        <c:axId val="1612334672"/>
        <c:scaling>
          <c:orientation val="minMax"/>
          <c:max val="4.2"/>
          <c:min val="0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dose [Gy]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612333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A6037-A285-4C9E-B04C-6DCA60BD155D}" type="datetimeFigureOut">
              <a:rPr lang="de-DE" smtClean="0"/>
              <a:t>14.12.2020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01BAFD-BDF1-4073-A261-64C06A00B8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5895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Mater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2566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9580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spaltig_Mater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3448831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chspaltig_Mater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6969467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Mater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75857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389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spaltig_Mater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4225441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chspaltig_Mater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667189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Mater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0596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spaltig_Mater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4444662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chspaltig_Mater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574400"/>
      </p:ext>
    </p:extLst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_Mater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412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wische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15191" y="187701"/>
            <a:ext cx="8425225" cy="339542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2200" b="1" cap="none" baseline="0">
                <a:solidFill>
                  <a:schemeClr val="accent1"/>
                </a:solidFill>
              </a:defRPr>
            </a:lvl1pPr>
          </a:lstStyle>
          <a:p>
            <a:r>
              <a:rPr lang="de-DE" dirty="0" smtClean="0"/>
              <a:t>Zwischentitel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1734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0714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9" t="487" r="31351" b="7965"/>
          <a:stretch/>
        </p:blipFill>
        <p:spPr>
          <a:xfrm rot="16200000">
            <a:off x="2494076" y="-1512343"/>
            <a:ext cx="4161765" cy="9149919"/>
          </a:xfrm>
          <a:prstGeom prst="rect">
            <a:avLst/>
          </a:prstGeom>
        </p:spPr>
      </p:pic>
      <p:sp>
        <p:nvSpPr>
          <p:cNvPr id="13" name="Textfeld 12"/>
          <p:cNvSpPr txBox="1"/>
          <p:nvPr userDrawn="1"/>
        </p:nvSpPr>
        <p:spPr>
          <a:xfrm>
            <a:off x="6865200" y="4903200"/>
            <a:ext cx="101916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900" dirty="0" smtClean="0">
                <a:solidFill>
                  <a:schemeClr val="accent2"/>
                </a:solidFill>
              </a:rPr>
              <a:t>www.hzdr.de</a:t>
            </a:r>
            <a:endParaRPr lang="de-DE" sz="900" dirty="0">
              <a:solidFill>
                <a:schemeClr val="accent2"/>
              </a:solidFill>
            </a:endParaRPr>
          </a:p>
        </p:txBody>
      </p:sp>
      <p:sp>
        <p:nvSpPr>
          <p:cNvPr id="8" name="Text Box 3"/>
          <p:cNvSpPr txBox="1">
            <a:spLocks noChangeArrowheads="1"/>
          </p:cNvSpPr>
          <p:nvPr userDrawn="1"/>
        </p:nvSpPr>
        <p:spPr bwMode="auto">
          <a:xfrm>
            <a:off x="-15042" y="1059581"/>
            <a:ext cx="9164960" cy="4083919"/>
          </a:xfrm>
          <a:prstGeom prst="rect">
            <a:avLst/>
          </a:prstGeom>
          <a:solidFill>
            <a:srgbClr val="00589C">
              <a:alpha val="70000"/>
            </a:srgbClr>
          </a:solidFill>
          <a:ln>
            <a:noFill/>
          </a:ln>
          <a:effectLst/>
          <a:extLst/>
        </p:spPr>
        <p:txBody>
          <a:bodyPr/>
          <a:lstStyle/>
          <a:p>
            <a:pPr>
              <a:spcBef>
                <a:spcPct val="50000"/>
              </a:spcBef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28" y="12438"/>
            <a:ext cx="9149928" cy="5151600"/>
          </a:xfrm>
          <a:prstGeom prst="rect">
            <a:avLst/>
          </a:prstGeom>
        </p:spPr>
      </p:pic>
      <p:pic>
        <p:nvPicPr>
          <p:cNvPr id="1026" name="Picture 2" descr="HZDR Signet of the Helmholtz-Zentrum Dresden-Rossendorf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388" y="4952236"/>
            <a:ext cx="785664" cy="16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188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4878000"/>
            <a:ext cx="9143983" cy="271461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178" y="4941194"/>
            <a:ext cx="756084" cy="137986"/>
          </a:xfrm>
          <a:prstGeom prst="rect">
            <a:avLst/>
          </a:prstGeom>
        </p:spPr>
      </p:pic>
      <p:sp>
        <p:nvSpPr>
          <p:cNvPr id="6" name="Rechteck 5"/>
          <p:cNvSpPr/>
          <p:nvPr userDrawn="1"/>
        </p:nvSpPr>
        <p:spPr bwMode="auto">
          <a:xfrm>
            <a:off x="-8250" y="2"/>
            <a:ext cx="360000" cy="360000"/>
          </a:xfrm>
          <a:prstGeom prst="rect">
            <a:avLst/>
          </a:prstGeom>
          <a:solidFill>
            <a:srgbClr val="CF6800"/>
          </a:solidFill>
          <a:ln>
            <a:noFill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Textfeld 6"/>
          <p:cNvSpPr txBox="1"/>
          <p:nvPr userDrawn="1"/>
        </p:nvSpPr>
        <p:spPr>
          <a:xfrm>
            <a:off x="268950" y="4972895"/>
            <a:ext cx="206017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b="1" dirty="0" smtClean="0">
                <a:solidFill>
                  <a:schemeClr val="bg1"/>
                </a:solidFill>
              </a:rPr>
              <a:t>U. Schramm</a:t>
            </a:r>
            <a:r>
              <a:rPr lang="de-DE" sz="800" b="1" baseline="0" dirty="0" smtClean="0">
                <a:solidFill>
                  <a:schemeClr val="bg1"/>
                </a:solidFill>
              </a:rPr>
              <a:t>         u.schramm@hzdr.de</a:t>
            </a:r>
            <a:endParaRPr lang="de-DE" sz="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430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2200" b="1" kern="1200" cap="none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180000" rtl="0" eaLnBrk="1" latinLnBrk="0" hangingPunct="1">
        <a:lnSpc>
          <a:spcPts val="1800"/>
        </a:lnSpc>
        <a:spcBef>
          <a:spcPts val="1100"/>
        </a:spcBef>
        <a:spcAft>
          <a:spcPts val="0"/>
        </a:spcAft>
        <a:buClr>
          <a:schemeClr val="accent3"/>
        </a:buClr>
        <a:buFont typeface="Wingdings" panose="05000000000000000000" pitchFamily="2" charset="2"/>
        <a:buChar char="§"/>
        <a:tabLst>
          <a:tab pos="180000" algn="l"/>
          <a:tab pos="360000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9388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180975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4625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00125" indent="-285750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4878000"/>
            <a:ext cx="9143983" cy="271461"/>
          </a:xfrm>
          <a:prstGeom prst="rect">
            <a:avLst/>
          </a:prstGeom>
        </p:spPr>
      </p:pic>
      <p:cxnSp>
        <p:nvCxnSpPr>
          <p:cNvPr id="5" name="Gerade Verbindung 4"/>
          <p:cNvCxnSpPr/>
          <p:nvPr userDrawn="1"/>
        </p:nvCxnSpPr>
        <p:spPr>
          <a:xfrm>
            <a:off x="358775" y="663538"/>
            <a:ext cx="84252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178" y="4941194"/>
            <a:ext cx="756084" cy="13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602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4" r:id="rId3"/>
    <p:sldLayoutId id="2147483697" r:id="rId4"/>
    <p:sldLayoutId id="2147483698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2200" b="1" kern="1200" cap="none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180000" rtl="0" eaLnBrk="1" latinLnBrk="0" hangingPunct="1">
        <a:lnSpc>
          <a:spcPts val="1800"/>
        </a:lnSpc>
        <a:spcBef>
          <a:spcPts val="1100"/>
        </a:spcBef>
        <a:spcAft>
          <a:spcPts val="0"/>
        </a:spcAft>
        <a:buClr>
          <a:schemeClr val="accent3"/>
        </a:buClr>
        <a:buFont typeface="Wingdings" panose="05000000000000000000" pitchFamily="2" charset="2"/>
        <a:buChar char="§"/>
        <a:tabLst>
          <a:tab pos="180000" algn="l"/>
          <a:tab pos="360000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9388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180975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4625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00125" indent="-285750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 bwMode="auto">
          <a:xfrm>
            <a:off x="-63515" y="-94796"/>
            <a:ext cx="9316035" cy="5263136"/>
          </a:xfrm>
          <a:prstGeom prst="rect">
            <a:avLst/>
          </a:prstGeom>
          <a:gradFill>
            <a:gsLst>
              <a:gs pos="12000">
                <a:srgbClr val="00589C"/>
              </a:gs>
              <a:gs pos="54000">
                <a:schemeClr val="tx1"/>
              </a:gs>
              <a:gs pos="0">
                <a:srgbClr val="00589C"/>
              </a:gs>
              <a:gs pos="100000">
                <a:schemeClr val="tx1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indent="12700" defTabSz="9144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</a:pPr>
            <a:endParaRPr lang="de-DE" sz="2400" smtClean="0">
              <a:solidFill>
                <a:srgbClr val="515151"/>
              </a:solidFill>
              <a:ea typeface="ＭＳ Ｐゴシック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26" b="18218"/>
          <a:stretch/>
        </p:blipFill>
        <p:spPr>
          <a:xfrm>
            <a:off x="145760" y="2417196"/>
            <a:ext cx="7893009" cy="251281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6" name="Rechteck 5"/>
          <p:cNvSpPr/>
          <p:nvPr userDrawn="1"/>
        </p:nvSpPr>
        <p:spPr bwMode="auto">
          <a:xfrm>
            <a:off x="-8250" y="2"/>
            <a:ext cx="360000" cy="360000"/>
          </a:xfrm>
          <a:prstGeom prst="rect">
            <a:avLst/>
          </a:prstGeom>
          <a:solidFill>
            <a:srgbClr val="CF6800"/>
          </a:solidFill>
          <a:ln>
            <a:noFill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4878000"/>
            <a:ext cx="9143983" cy="271461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178" y="4941194"/>
            <a:ext cx="756084" cy="13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457200" algn="l" rtl="0" fontAlgn="base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rgbClr val="00589C"/>
        </a:buClr>
        <a:buFont typeface="Wingdings" charset="0"/>
        <a:defRPr sz="26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444500" indent="-265113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rgbClr val="00589C"/>
        </a:buClr>
        <a:buFont typeface="Wingdings" charset="0"/>
        <a:buChar char="§"/>
        <a:defRPr sz="2600">
          <a:solidFill>
            <a:schemeClr val="tx1"/>
          </a:solidFill>
          <a:latin typeface="+mn-lt"/>
          <a:ea typeface="Arial" charset="0"/>
          <a:cs typeface="+mn-cs"/>
        </a:defRPr>
      </a:lvl2pPr>
      <a:lvl3pPr marL="901700" indent="-277813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rgbClr val="00589C"/>
        </a:buClr>
        <a:buFont typeface="Wingdings" charset="0"/>
        <a:buChar char="§"/>
        <a:defRPr sz="2600">
          <a:solidFill>
            <a:schemeClr val="tx1"/>
          </a:solidFill>
          <a:latin typeface="+mn-lt"/>
          <a:ea typeface="Arial" charset="0"/>
          <a:cs typeface="+mn-cs"/>
        </a:defRPr>
      </a:lvl3pPr>
      <a:lvl4pPr marL="2365375" indent="-3810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925763" indent="-3810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3382963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3840163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4297363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4754563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4878000"/>
            <a:ext cx="9143983" cy="271461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178" y="4941194"/>
            <a:ext cx="756084" cy="137986"/>
          </a:xfrm>
          <a:prstGeom prst="rect">
            <a:avLst/>
          </a:prstGeom>
        </p:spPr>
      </p:pic>
      <p:sp>
        <p:nvSpPr>
          <p:cNvPr id="6" name="Rechteck 5"/>
          <p:cNvSpPr/>
          <p:nvPr userDrawn="1"/>
        </p:nvSpPr>
        <p:spPr bwMode="auto">
          <a:xfrm>
            <a:off x="-8250" y="2"/>
            <a:ext cx="360000" cy="360000"/>
          </a:xfrm>
          <a:prstGeom prst="rect">
            <a:avLst/>
          </a:prstGeom>
          <a:solidFill>
            <a:srgbClr val="CF6800"/>
          </a:solidFill>
          <a:ln>
            <a:noFill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Textfeld 6"/>
          <p:cNvSpPr txBox="1"/>
          <p:nvPr userDrawn="1"/>
        </p:nvSpPr>
        <p:spPr>
          <a:xfrm>
            <a:off x="268950" y="4972895"/>
            <a:ext cx="583525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00" b="0" dirty="0" smtClean="0">
                <a:solidFill>
                  <a:schemeClr val="bg1"/>
                </a:solidFill>
              </a:rPr>
              <a:t>Prof.</a:t>
            </a:r>
            <a:r>
              <a:rPr lang="de-DE" sz="700" b="0" baseline="0" dirty="0" smtClean="0">
                <a:solidFill>
                  <a:schemeClr val="bg1"/>
                </a:solidFill>
              </a:rPr>
              <a:t> Dr. Ulrich Schramm, Institute </a:t>
            </a:r>
            <a:r>
              <a:rPr lang="de-DE" sz="700" b="0" baseline="0" dirty="0" err="1" smtClean="0">
                <a:solidFill>
                  <a:schemeClr val="bg1"/>
                </a:solidFill>
              </a:rPr>
              <a:t>of</a:t>
            </a:r>
            <a:r>
              <a:rPr lang="de-DE" sz="700" b="0" baseline="0" dirty="0" smtClean="0">
                <a:solidFill>
                  <a:schemeClr val="bg1"/>
                </a:solidFill>
              </a:rPr>
              <a:t> Radiation </a:t>
            </a:r>
            <a:r>
              <a:rPr lang="de-DE" sz="700" b="0" baseline="0" dirty="0" err="1" smtClean="0">
                <a:solidFill>
                  <a:schemeClr val="bg1"/>
                </a:solidFill>
              </a:rPr>
              <a:t>Physics</a:t>
            </a:r>
            <a:r>
              <a:rPr lang="de-DE" sz="700" b="0" baseline="0" dirty="0" smtClean="0">
                <a:solidFill>
                  <a:schemeClr val="bg1"/>
                </a:solidFill>
              </a:rPr>
              <a:t> | Dr. Barbara Schramm, </a:t>
            </a:r>
            <a:r>
              <a:rPr lang="de-DE" sz="700" b="0" baseline="0" dirty="0" err="1" smtClean="0">
                <a:solidFill>
                  <a:schemeClr val="bg1"/>
                </a:solidFill>
              </a:rPr>
              <a:t>Staff</a:t>
            </a:r>
            <a:r>
              <a:rPr lang="de-DE" sz="700" b="0" baseline="0" dirty="0" smtClean="0">
                <a:solidFill>
                  <a:schemeClr val="bg1"/>
                </a:solidFill>
              </a:rPr>
              <a:t> Department Research </a:t>
            </a:r>
            <a:r>
              <a:rPr lang="de-DE" sz="700" b="0" baseline="0" dirty="0" err="1" smtClean="0">
                <a:solidFill>
                  <a:schemeClr val="bg1"/>
                </a:solidFill>
              </a:rPr>
              <a:t>Programs</a:t>
            </a:r>
            <a:r>
              <a:rPr lang="de-DE" sz="700" b="0" baseline="0" dirty="0" smtClean="0">
                <a:solidFill>
                  <a:schemeClr val="bg1"/>
                </a:solidFill>
              </a:rPr>
              <a:t> &amp; International Projects</a:t>
            </a:r>
            <a:endParaRPr lang="de-DE" sz="7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912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2200" b="1" kern="1200" cap="none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180000" rtl="0" eaLnBrk="1" latinLnBrk="0" hangingPunct="1">
        <a:lnSpc>
          <a:spcPts val="1800"/>
        </a:lnSpc>
        <a:spcBef>
          <a:spcPts val="1100"/>
        </a:spcBef>
        <a:spcAft>
          <a:spcPts val="0"/>
        </a:spcAft>
        <a:buClr>
          <a:schemeClr val="accent3"/>
        </a:buClr>
        <a:buFont typeface="Wingdings" panose="05000000000000000000" pitchFamily="2" charset="2"/>
        <a:buChar char="§"/>
        <a:tabLst>
          <a:tab pos="180000" algn="l"/>
          <a:tab pos="360000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9388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180975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4625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00125" indent="-285750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12009" y="231490"/>
            <a:ext cx="83150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dirty="0">
                <a:solidFill>
                  <a:srgbClr val="0A2D6E"/>
                </a:solidFill>
              </a:rPr>
              <a:t>Helmholtz-Zentrum </a:t>
            </a:r>
            <a:r>
              <a:rPr lang="de-DE" sz="2800" b="1" dirty="0" smtClean="0">
                <a:solidFill>
                  <a:srgbClr val="0A2D6E"/>
                </a:solidFill>
              </a:rPr>
              <a:t>Dresden-</a:t>
            </a:r>
            <a:r>
              <a:rPr lang="de-DE" sz="2800" b="1" dirty="0" err="1" smtClean="0">
                <a:solidFill>
                  <a:srgbClr val="0A2D6E"/>
                </a:solidFill>
              </a:rPr>
              <a:t>Rossendorf</a:t>
            </a:r>
            <a:r>
              <a:rPr lang="de-DE" sz="2800" b="1" dirty="0">
                <a:solidFill>
                  <a:srgbClr val="0A2D6E"/>
                </a:solidFill>
              </a:rPr>
              <a:t> </a:t>
            </a:r>
            <a:r>
              <a:rPr lang="de-DE" sz="2800" b="1" dirty="0" smtClean="0">
                <a:solidFill>
                  <a:srgbClr val="0A2D6E"/>
                </a:solidFill>
              </a:rPr>
              <a:t> HZDR</a:t>
            </a:r>
            <a:endParaRPr lang="de-DE" sz="2800" b="1" dirty="0">
              <a:solidFill>
                <a:srgbClr val="0A2D6E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68879" y="2151896"/>
            <a:ext cx="8310288" cy="743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2000" b="1" dirty="0" err="1" smtClean="0">
                <a:solidFill>
                  <a:schemeClr val="bg1"/>
                </a:solidFill>
              </a:rPr>
              <a:t>Programmatic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err="1" smtClean="0">
                <a:solidFill>
                  <a:schemeClr val="bg1"/>
                </a:solidFill>
              </a:rPr>
              <a:t>research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err="1" smtClean="0">
                <a:solidFill>
                  <a:schemeClr val="bg1"/>
                </a:solidFill>
              </a:rPr>
              <a:t>of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err="1" smtClean="0">
                <a:solidFill>
                  <a:schemeClr val="bg1"/>
                </a:solidFill>
              </a:rPr>
              <a:t>societal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err="1" smtClean="0">
                <a:solidFill>
                  <a:schemeClr val="bg1"/>
                </a:solidFill>
              </a:rPr>
              <a:t>relevance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smtClean="0">
                <a:solidFill>
                  <a:schemeClr val="bg1"/>
                </a:solidFill>
              </a:rPr>
              <a:t> </a:t>
            </a:r>
            <a:r>
              <a:rPr lang="de-DE" sz="2000" dirty="0" smtClean="0">
                <a:solidFill>
                  <a:schemeClr val="bg1"/>
                </a:solidFill>
              </a:rPr>
              <a:t>(</a:t>
            </a:r>
            <a:r>
              <a:rPr lang="de-DE" sz="2000" dirty="0" err="1" smtClean="0">
                <a:solidFill>
                  <a:schemeClr val="bg1"/>
                </a:solidFill>
              </a:rPr>
              <a:t>cancer</a:t>
            </a:r>
            <a:r>
              <a:rPr lang="de-DE" sz="2000" dirty="0" smtClean="0">
                <a:solidFill>
                  <a:schemeClr val="bg1"/>
                </a:solidFill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</a:rPr>
              <a:t>research</a:t>
            </a:r>
            <a:r>
              <a:rPr lang="de-DE" sz="2000" dirty="0" smtClean="0">
                <a:solidFill>
                  <a:schemeClr val="bg1"/>
                </a:solidFill>
              </a:rPr>
              <a:t>, matter </a:t>
            </a:r>
            <a:r>
              <a:rPr lang="de-DE" sz="2000" dirty="0" err="1" smtClean="0">
                <a:solidFill>
                  <a:schemeClr val="bg1"/>
                </a:solidFill>
              </a:rPr>
              <a:t>under</a:t>
            </a:r>
            <a:r>
              <a:rPr lang="de-DE" sz="2000" dirty="0" smtClean="0">
                <a:solidFill>
                  <a:schemeClr val="bg1"/>
                </a:solidFill>
              </a:rPr>
              <a:t> extreme </a:t>
            </a:r>
            <a:r>
              <a:rPr lang="de-DE" sz="2000" dirty="0" err="1" smtClean="0">
                <a:solidFill>
                  <a:schemeClr val="bg1"/>
                </a:solidFill>
              </a:rPr>
              <a:t>fields</a:t>
            </a:r>
            <a:r>
              <a:rPr lang="de-DE" sz="2000" dirty="0" smtClean="0">
                <a:solidFill>
                  <a:schemeClr val="bg1"/>
                </a:solidFill>
              </a:rPr>
              <a:t>, </a:t>
            </a:r>
            <a:r>
              <a:rPr lang="de-DE" sz="2000" dirty="0" err="1" smtClean="0">
                <a:solidFill>
                  <a:schemeClr val="bg1"/>
                </a:solidFill>
              </a:rPr>
              <a:t>advanced</a:t>
            </a:r>
            <a:r>
              <a:rPr lang="de-DE" sz="2000" dirty="0" smtClean="0">
                <a:solidFill>
                  <a:schemeClr val="bg1"/>
                </a:solidFill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</a:rPr>
              <a:t>accelerators</a:t>
            </a:r>
            <a:r>
              <a:rPr lang="de-DE" sz="2000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729565" y="734482"/>
            <a:ext cx="7263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A2D6E"/>
                </a:solidFill>
              </a:rPr>
              <a:t>a</a:t>
            </a:r>
            <a:r>
              <a:rPr lang="de-DE" dirty="0" smtClean="0">
                <a:solidFill>
                  <a:srgbClr val="0A2D6E"/>
                </a:solidFill>
              </a:rPr>
              <a:t> </a:t>
            </a:r>
            <a:r>
              <a:rPr lang="de-DE" dirty="0" err="1" smtClean="0">
                <a:solidFill>
                  <a:srgbClr val="0A2D6E"/>
                </a:solidFill>
              </a:rPr>
              <a:t>member</a:t>
            </a:r>
            <a:r>
              <a:rPr lang="de-DE" dirty="0" smtClean="0">
                <a:solidFill>
                  <a:srgbClr val="0A2D6E"/>
                </a:solidFill>
              </a:rPr>
              <a:t> </a:t>
            </a:r>
            <a:r>
              <a:rPr lang="de-DE" dirty="0" err="1" smtClean="0">
                <a:solidFill>
                  <a:srgbClr val="0A2D6E"/>
                </a:solidFill>
              </a:rPr>
              <a:t>of</a:t>
            </a:r>
            <a:r>
              <a:rPr lang="de-DE" dirty="0" smtClean="0">
                <a:solidFill>
                  <a:srgbClr val="0A2D6E"/>
                </a:solidFill>
              </a:rPr>
              <a:t> </a:t>
            </a:r>
            <a:r>
              <a:rPr lang="de-DE" dirty="0" err="1" smtClean="0">
                <a:solidFill>
                  <a:srgbClr val="0A2D6E"/>
                </a:solidFill>
              </a:rPr>
              <a:t>the</a:t>
            </a:r>
            <a:r>
              <a:rPr lang="de-DE" dirty="0">
                <a:solidFill>
                  <a:srgbClr val="0A2D6E"/>
                </a:solidFill>
              </a:rPr>
              <a:t> </a:t>
            </a:r>
            <a:r>
              <a:rPr lang="de-DE" dirty="0" smtClean="0">
                <a:solidFill>
                  <a:srgbClr val="0A2D6E"/>
                </a:solidFill>
              </a:rPr>
              <a:t>Helmholtz </a:t>
            </a:r>
            <a:r>
              <a:rPr lang="de-DE" dirty="0" err="1" smtClean="0">
                <a:solidFill>
                  <a:srgbClr val="0A2D6E"/>
                </a:solidFill>
              </a:rPr>
              <a:t>Association</a:t>
            </a:r>
            <a:r>
              <a:rPr lang="de-DE" dirty="0" smtClean="0">
                <a:solidFill>
                  <a:srgbClr val="0A2D6E"/>
                </a:solidFill>
              </a:rPr>
              <a:t> </a:t>
            </a:r>
            <a:r>
              <a:rPr lang="de-DE" dirty="0" err="1" smtClean="0">
                <a:solidFill>
                  <a:srgbClr val="0A2D6E"/>
                </a:solidFill>
              </a:rPr>
              <a:t>of</a:t>
            </a:r>
            <a:r>
              <a:rPr lang="de-DE" dirty="0" smtClean="0">
                <a:solidFill>
                  <a:srgbClr val="0A2D6E"/>
                </a:solidFill>
              </a:rPr>
              <a:t> German Research Centers</a:t>
            </a:r>
            <a:endParaRPr lang="de-DE" dirty="0">
              <a:solidFill>
                <a:srgbClr val="0A2D6E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31540" y="1554346"/>
            <a:ext cx="8494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 smtClean="0">
                <a:solidFill>
                  <a:schemeClr val="bg1"/>
                </a:solidFill>
              </a:rPr>
              <a:t>U. Schramm, T. </a:t>
            </a:r>
            <a:r>
              <a:rPr lang="de-DE" i="1" dirty="0" err="1" smtClean="0">
                <a:solidFill>
                  <a:schemeClr val="bg1"/>
                </a:solidFill>
              </a:rPr>
              <a:t>Cowan</a:t>
            </a:r>
            <a:r>
              <a:rPr lang="de-DE" i="1" dirty="0" smtClean="0">
                <a:solidFill>
                  <a:schemeClr val="bg1"/>
                </a:solidFill>
              </a:rPr>
              <a:t>, K. </a:t>
            </a:r>
            <a:r>
              <a:rPr lang="de-DE" i="1" dirty="0" err="1" smtClean="0">
                <a:solidFill>
                  <a:schemeClr val="bg1"/>
                </a:solidFill>
              </a:rPr>
              <a:t>Zeil</a:t>
            </a:r>
            <a:r>
              <a:rPr lang="de-DE" i="1" dirty="0" smtClean="0">
                <a:solidFill>
                  <a:schemeClr val="bg1"/>
                </a:solidFill>
              </a:rPr>
              <a:t>, J. </a:t>
            </a:r>
            <a:r>
              <a:rPr lang="de-DE" i="1" dirty="0" err="1" smtClean="0">
                <a:solidFill>
                  <a:schemeClr val="bg1"/>
                </a:solidFill>
              </a:rPr>
              <a:t>Metzkes-Ng</a:t>
            </a:r>
            <a:r>
              <a:rPr lang="de-DE" i="1" dirty="0" smtClean="0">
                <a:solidFill>
                  <a:schemeClr val="bg1"/>
                </a:solidFill>
              </a:rPr>
              <a:t>, A. </a:t>
            </a:r>
            <a:r>
              <a:rPr lang="de-DE" i="1" dirty="0" err="1" smtClean="0">
                <a:solidFill>
                  <a:schemeClr val="bg1"/>
                </a:solidFill>
              </a:rPr>
              <a:t>Irman</a:t>
            </a:r>
            <a:r>
              <a:rPr lang="de-DE" i="1" dirty="0" smtClean="0">
                <a:solidFill>
                  <a:schemeClr val="bg1"/>
                </a:solidFill>
              </a:rPr>
              <a:t>, B. </a:t>
            </a:r>
            <a:r>
              <a:rPr lang="de-DE" i="1" dirty="0" smtClean="0">
                <a:solidFill>
                  <a:schemeClr val="bg1"/>
                </a:solidFill>
              </a:rPr>
              <a:t>Schramm, A. </a:t>
            </a:r>
            <a:r>
              <a:rPr lang="de-DE" i="1" dirty="0" err="1">
                <a:solidFill>
                  <a:schemeClr val="bg1"/>
                </a:solidFill>
              </a:rPr>
              <a:t>W</a:t>
            </a:r>
            <a:r>
              <a:rPr lang="de-DE" i="1" dirty="0" err="1" smtClean="0">
                <a:solidFill>
                  <a:schemeClr val="bg1"/>
                </a:solidFill>
              </a:rPr>
              <a:t>eissig</a:t>
            </a:r>
            <a:endParaRPr lang="de-DE" i="1" dirty="0">
              <a:solidFill>
                <a:schemeClr val="bg1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506021" y="3176267"/>
            <a:ext cx="824822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2000" b="1" dirty="0" smtClean="0">
                <a:solidFill>
                  <a:schemeClr val="bg1"/>
                </a:solidFill>
              </a:rPr>
              <a:t>Operation </a:t>
            </a:r>
            <a:r>
              <a:rPr lang="de-DE" sz="2000" b="1" dirty="0" err="1" smtClean="0">
                <a:solidFill>
                  <a:schemeClr val="bg1"/>
                </a:solidFill>
              </a:rPr>
              <a:t>of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err="1" smtClean="0">
                <a:solidFill>
                  <a:schemeClr val="bg1"/>
                </a:solidFill>
              </a:rPr>
              <a:t>research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err="1" smtClean="0">
                <a:solidFill>
                  <a:schemeClr val="bg1"/>
                </a:solidFill>
              </a:rPr>
              <a:t>infrastructures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err="1" smtClean="0">
                <a:solidFill>
                  <a:schemeClr val="bg1"/>
                </a:solidFill>
              </a:rPr>
              <a:t>dedicated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err="1" smtClean="0">
                <a:solidFill>
                  <a:schemeClr val="bg1"/>
                </a:solidFill>
              </a:rPr>
              <a:t>to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err="1" smtClean="0">
                <a:solidFill>
                  <a:schemeClr val="bg1"/>
                </a:solidFill>
              </a:rPr>
              <a:t>user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err="1" smtClean="0">
                <a:solidFill>
                  <a:schemeClr val="bg1"/>
                </a:solidFill>
              </a:rPr>
              <a:t>access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smtClean="0">
                <a:solidFill>
                  <a:schemeClr val="bg1"/>
                </a:solidFill>
              </a:rPr>
              <a:t> </a:t>
            </a:r>
            <a:r>
              <a:rPr lang="de-DE" sz="2000" dirty="0" smtClean="0">
                <a:solidFill>
                  <a:schemeClr val="bg1"/>
                </a:solidFill>
              </a:rPr>
              <a:t>(</a:t>
            </a:r>
            <a:r>
              <a:rPr lang="de-DE" sz="2000" dirty="0" err="1" smtClean="0">
                <a:solidFill>
                  <a:schemeClr val="bg1"/>
                </a:solidFill>
              </a:rPr>
              <a:t>radiation</a:t>
            </a:r>
            <a:r>
              <a:rPr lang="de-DE" sz="2000" dirty="0" smtClean="0">
                <a:solidFill>
                  <a:schemeClr val="bg1"/>
                </a:solidFill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</a:rPr>
              <a:t>source</a:t>
            </a:r>
            <a:r>
              <a:rPr lang="de-DE" sz="2000" dirty="0" smtClean="0">
                <a:solidFill>
                  <a:schemeClr val="bg1"/>
                </a:solidFill>
              </a:rPr>
              <a:t> ELBE, </a:t>
            </a:r>
            <a:r>
              <a:rPr lang="de-DE" sz="2000" dirty="0">
                <a:solidFill>
                  <a:schemeClr val="bg1"/>
                </a:solidFill>
              </a:rPr>
              <a:t>I</a:t>
            </a:r>
            <a:r>
              <a:rPr lang="de-DE" sz="2000" dirty="0" smtClean="0">
                <a:solidFill>
                  <a:schemeClr val="bg1"/>
                </a:solidFill>
              </a:rPr>
              <a:t>on </a:t>
            </a:r>
            <a:r>
              <a:rPr lang="de-DE" sz="2000" dirty="0">
                <a:solidFill>
                  <a:schemeClr val="bg1"/>
                </a:solidFill>
              </a:rPr>
              <a:t>B</a:t>
            </a:r>
            <a:r>
              <a:rPr lang="de-DE" sz="2000" dirty="0" smtClean="0">
                <a:solidFill>
                  <a:schemeClr val="bg1"/>
                </a:solidFill>
              </a:rPr>
              <a:t>eam </a:t>
            </a:r>
            <a:r>
              <a:rPr lang="de-DE" sz="2000" dirty="0">
                <a:solidFill>
                  <a:schemeClr val="bg1"/>
                </a:solidFill>
              </a:rPr>
              <a:t>C</a:t>
            </a:r>
            <a:r>
              <a:rPr lang="de-DE" sz="2000" dirty="0" smtClean="0">
                <a:solidFill>
                  <a:schemeClr val="bg1"/>
                </a:solidFill>
              </a:rPr>
              <a:t>enter</a:t>
            </a:r>
            <a:r>
              <a:rPr lang="de-DE" sz="2000" dirty="0" smtClean="0">
                <a:solidFill>
                  <a:schemeClr val="bg1"/>
                </a:solidFill>
              </a:rPr>
              <a:t>, </a:t>
            </a:r>
            <a:r>
              <a:rPr lang="de-DE" sz="2000" dirty="0" smtClean="0">
                <a:solidFill>
                  <a:schemeClr val="bg1"/>
                </a:solidFill>
              </a:rPr>
              <a:t>High </a:t>
            </a:r>
            <a:r>
              <a:rPr lang="de-DE" sz="2000" dirty="0" err="1">
                <a:solidFill>
                  <a:schemeClr val="bg1"/>
                </a:solidFill>
              </a:rPr>
              <a:t>M</a:t>
            </a:r>
            <a:r>
              <a:rPr lang="de-DE" sz="2000" dirty="0" err="1" smtClean="0">
                <a:solidFill>
                  <a:schemeClr val="bg1"/>
                </a:solidFill>
              </a:rPr>
              <a:t>agnetic</a:t>
            </a:r>
            <a:r>
              <a:rPr lang="de-DE" sz="2000" dirty="0" smtClean="0">
                <a:solidFill>
                  <a:schemeClr val="bg1"/>
                </a:solidFill>
              </a:rPr>
              <a:t> </a:t>
            </a:r>
            <a:r>
              <a:rPr lang="de-DE" sz="2000" dirty="0">
                <a:solidFill>
                  <a:schemeClr val="bg1"/>
                </a:solidFill>
              </a:rPr>
              <a:t>F</a:t>
            </a:r>
            <a:r>
              <a:rPr lang="de-DE" sz="2000" dirty="0" smtClean="0">
                <a:solidFill>
                  <a:schemeClr val="bg1"/>
                </a:solidFill>
              </a:rPr>
              <a:t>ield </a:t>
            </a:r>
            <a:r>
              <a:rPr lang="de-DE" sz="2000" dirty="0">
                <a:solidFill>
                  <a:schemeClr val="bg1"/>
                </a:solidFill>
              </a:rPr>
              <a:t>L</a:t>
            </a:r>
            <a:r>
              <a:rPr lang="de-DE" sz="2000" dirty="0" smtClean="0">
                <a:solidFill>
                  <a:schemeClr val="bg1"/>
                </a:solidFill>
              </a:rPr>
              <a:t>ab</a:t>
            </a:r>
            <a:r>
              <a:rPr lang="de-DE" sz="2000" dirty="0" smtClean="0">
                <a:solidFill>
                  <a:schemeClr val="bg1"/>
                </a:solidFill>
              </a:rPr>
              <a:t>, </a:t>
            </a:r>
          </a:p>
          <a:p>
            <a:pPr>
              <a:lnSpc>
                <a:spcPct val="110000"/>
              </a:lnSpc>
            </a:pP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smtClean="0">
                <a:solidFill>
                  <a:schemeClr val="bg1"/>
                </a:solidFill>
              </a:rPr>
              <a:t> </a:t>
            </a:r>
            <a:r>
              <a:rPr lang="de-DE" sz="2000" dirty="0" smtClean="0">
                <a:solidFill>
                  <a:schemeClr val="bg1"/>
                </a:solidFill>
              </a:rPr>
              <a:t> PW </a:t>
            </a:r>
            <a:r>
              <a:rPr lang="de-DE" sz="2000" dirty="0" err="1" smtClean="0">
                <a:solidFill>
                  <a:schemeClr val="bg1"/>
                </a:solidFill>
              </a:rPr>
              <a:t>laser</a:t>
            </a:r>
            <a:r>
              <a:rPr lang="de-DE" sz="2000" dirty="0" smtClean="0">
                <a:solidFill>
                  <a:schemeClr val="bg1"/>
                </a:solidFill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</a:rPr>
              <a:t>driven</a:t>
            </a:r>
            <a:r>
              <a:rPr lang="de-DE" sz="2000" dirty="0" smtClean="0">
                <a:solidFill>
                  <a:schemeClr val="bg1"/>
                </a:solidFill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</a:rPr>
              <a:t>plasma</a:t>
            </a:r>
            <a:r>
              <a:rPr lang="de-DE" sz="2000" dirty="0" smtClean="0">
                <a:solidFill>
                  <a:schemeClr val="bg1"/>
                </a:solidFill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</a:rPr>
              <a:t>accelerators</a:t>
            </a:r>
            <a:r>
              <a:rPr lang="de-DE" sz="2000" dirty="0" smtClean="0">
                <a:solidFill>
                  <a:schemeClr val="bg1"/>
                </a:solidFill>
              </a:rPr>
              <a:t> ATHENA, HIBEF @ XFEL.EU)</a:t>
            </a:r>
          </a:p>
        </p:txBody>
      </p:sp>
      <p:sp>
        <p:nvSpPr>
          <p:cNvPr id="30" name="Rechteck 29"/>
          <p:cNvSpPr/>
          <p:nvPr/>
        </p:nvSpPr>
        <p:spPr bwMode="auto">
          <a:xfrm rot="-1500000">
            <a:off x="233279" y="2284317"/>
            <a:ext cx="108000" cy="108000"/>
          </a:xfrm>
          <a:prstGeom prst="rect">
            <a:avLst/>
          </a:prstGeom>
          <a:solidFill>
            <a:srgbClr val="CF6800"/>
          </a:solidFill>
          <a:ln>
            <a:noFill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Rechteck 30"/>
          <p:cNvSpPr/>
          <p:nvPr/>
        </p:nvSpPr>
        <p:spPr bwMode="auto">
          <a:xfrm rot="-1500000">
            <a:off x="262002" y="3338046"/>
            <a:ext cx="108000" cy="108000"/>
          </a:xfrm>
          <a:prstGeom prst="rect">
            <a:avLst/>
          </a:prstGeom>
          <a:solidFill>
            <a:srgbClr val="CF6800"/>
          </a:solidFill>
          <a:ln>
            <a:noFill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84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/>
          <p:cNvSpPr/>
          <p:nvPr/>
        </p:nvSpPr>
        <p:spPr>
          <a:xfrm>
            <a:off x="419823" y="1089375"/>
            <a:ext cx="3864146" cy="852796"/>
          </a:xfrm>
          <a:prstGeom prst="roundRect">
            <a:avLst/>
          </a:prstGeom>
          <a:solidFill>
            <a:srgbClr val="FFC000">
              <a:alpha val="50196"/>
            </a:srgbClr>
          </a:solidFill>
          <a:ln w="381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Abgerundetes Rechteck 5"/>
          <p:cNvSpPr/>
          <p:nvPr/>
        </p:nvSpPr>
        <p:spPr>
          <a:xfrm>
            <a:off x="2255196" y="2700584"/>
            <a:ext cx="2481191" cy="645130"/>
          </a:xfrm>
          <a:prstGeom prst="roundRect">
            <a:avLst/>
          </a:prstGeom>
          <a:solidFill>
            <a:srgbClr val="92D050">
              <a:alpha val="50196"/>
            </a:srgbClr>
          </a:solidFill>
          <a:ln w="571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3300348" y="2049485"/>
            <a:ext cx="864096" cy="527081"/>
          </a:xfrm>
          <a:prstGeom prst="rect">
            <a:avLst/>
          </a:prstGeom>
          <a:solidFill>
            <a:srgbClr val="FFD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513592" y="2000502"/>
            <a:ext cx="2664296" cy="75273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58" y="906336"/>
            <a:ext cx="8460430" cy="3429609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575556" y="76384"/>
            <a:ext cx="78176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0A2D6E"/>
                </a:solidFill>
              </a:rPr>
              <a:t>ELBE </a:t>
            </a:r>
            <a:r>
              <a:rPr lang="en-US" sz="2200" dirty="0" smtClean="0">
                <a:solidFill>
                  <a:srgbClr val="0A2D6E"/>
                </a:solidFill>
              </a:rPr>
              <a:t>- Center </a:t>
            </a:r>
            <a:r>
              <a:rPr lang="en-US" sz="2200" dirty="0" smtClean="0">
                <a:solidFill>
                  <a:srgbClr val="0A2D6E"/>
                </a:solidFill>
              </a:rPr>
              <a:t>for </a:t>
            </a:r>
            <a:r>
              <a:rPr lang="en-US" sz="2200" dirty="0" smtClean="0">
                <a:solidFill>
                  <a:srgbClr val="0A2D6E"/>
                </a:solidFill>
              </a:rPr>
              <a:t>High-power </a:t>
            </a:r>
            <a:r>
              <a:rPr lang="en-US" sz="2200" dirty="0">
                <a:solidFill>
                  <a:srgbClr val="0A2D6E"/>
                </a:solidFill>
              </a:rPr>
              <a:t>R</a:t>
            </a:r>
            <a:r>
              <a:rPr lang="en-US" sz="2200" dirty="0" smtClean="0">
                <a:solidFill>
                  <a:srgbClr val="0A2D6E"/>
                </a:solidFill>
              </a:rPr>
              <a:t>adiation </a:t>
            </a:r>
            <a:r>
              <a:rPr lang="en-US" sz="2200" dirty="0">
                <a:solidFill>
                  <a:srgbClr val="0A2D6E"/>
                </a:solidFill>
              </a:rPr>
              <a:t>S</a:t>
            </a:r>
            <a:r>
              <a:rPr lang="en-US" sz="2200" dirty="0" smtClean="0">
                <a:solidFill>
                  <a:srgbClr val="0A2D6E"/>
                </a:solidFill>
              </a:rPr>
              <a:t>ources</a:t>
            </a:r>
            <a:endParaRPr lang="en-US" sz="2200" dirty="0">
              <a:solidFill>
                <a:srgbClr val="0A2D6E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558082" y="3844664"/>
            <a:ext cx="82894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</a:t>
            </a:r>
            <a:r>
              <a:rPr lang="de-DE" dirty="0" smtClean="0"/>
              <a:t> </a:t>
            </a:r>
            <a:r>
              <a:rPr lang="de-DE" dirty="0" smtClean="0"/>
              <a:t>linear</a:t>
            </a:r>
            <a:r>
              <a:rPr lang="de-DE" dirty="0" smtClean="0"/>
              <a:t> </a:t>
            </a:r>
            <a:r>
              <a:rPr lang="de-DE" dirty="0" err="1" smtClean="0"/>
              <a:t>accelerator</a:t>
            </a:r>
            <a:r>
              <a:rPr lang="de-DE" dirty="0" smtClean="0"/>
              <a:t> </a:t>
            </a:r>
            <a:r>
              <a:rPr lang="de-DE" dirty="0" err="1" smtClean="0"/>
              <a:t>driven</a:t>
            </a:r>
            <a:r>
              <a:rPr lang="de-DE" dirty="0" smtClean="0"/>
              <a:t> </a:t>
            </a:r>
            <a:r>
              <a:rPr lang="de-DE" dirty="0" err="1" smtClean="0"/>
              <a:t>user</a:t>
            </a:r>
            <a:r>
              <a:rPr lang="de-DE" dirty="0" smtClean="0"/>
              <a:t> </a:t>
            </a:r>
            <a:r>
              <a:rPr lang="de-DE" dirty="0" err="1" smtClean="0"/>
              <a:t>facility</a:t>
            </a:r>
            <a:r>
              <a:rPr lang="de-DE" dirty="0"/>
              <a:t> </a:t>
            </a:r>
            <a:r>
              <a:rPr lang="de-DE" dirty="0" smtClean="0"/>
              <a:t>(24/7 </a:t>
            </a:r>
            <a:r>
              <a:rPr lang="de-DE" dirty="0" err="1" smtClean="0"/>
              <a:t>operation</a:t>
            </a:r>
            <a:r>
              <a:rPr lang="de-DE" dirty="0" smtClean="0"/>
              <a:t>)</a:t>
            </a:r>
          </a:p>
          <a:p>
            <a:r>
              <a:rPr lang="de-DE" dirty="0" err="1"/>
              <a:t>a</a:t>
            </a:r>
            <a:r>
              <a:rPr lang="de-DE" dirty="0" err="1" smtClean="0"/>
              <a:t>nd</a:t>
            </a:r>
            <a:r>
              <a:rPr lang="de-DE" dirty="0" smtClean="0"/>
              <a:t> </a:t>
            </a:r>
            <a:r>
              <a:rPr lang="de-DE" dirty="0" err="1" smtClean="0"/>
              <a:t>advanced</a:t>
            </a:r>
            <a:r>
              <a:rPr lang="de-DE" dirty="0" smtClean="0"/>
              <a:t> </a:t>
            </a:r>
            <a:r>
              <a:rPr lang="de-DE" dirty="0" err="1" smtClean="0"/>
              <a:t>accelerator</a:t>
            </a:r>
            <a:r>
              <a:rPr lang="de-DE" dirty="0" smtClean="0"/>
              <a:t> </a:t>
            </a:r>
            <a:r>
              <a:rPr lang="de-DE" dirty="0" smtClean="0"/>
              <a:t>R&amp;D </a:t>
            </a:r>
            <a:r>
              <a:rPr lang="de-DE" dirty="0" err="1" smtClean="0"/>
              <a:t>complex</a:t>
            </a:r>
            <a:r>
              <a:rPr lang="de-DE" dirty="0" smtClean="0"/>
              <a:t> </a:t>
            </a:r>
            <a:endParaRPr lang="de-DE" dirty="0" smtClean="0"/>
          </a:p>
          <a:p>
            <a:r>
              <a:rPr lang="de-DE" dirty="0" err="1" smtClean="0"/>
              <a:t>including</a:t>
            </a:r>
            <a:r>
              <a:rPr lang="de-DE" dirty="0" smtClean="0"/>
              <a:t> </a:t>
            </a:r>
            <a:r>
              <a:rPr lang="de-DE" dirty="0" smtClean="0"/>
              <a:t>PW </a:t>
            </a:r>
            <a:r>
              <a:rPr lang="de-DE" dirty="0" err="1" smtClean="0"/>
              <a:t>laser</a:t>
            </a:r>
            <a:r>
              <a:rPr lang="de-DE" dirty="0" smtClean="0"/>
              <a:t> </a:t>
            </a:r>
            <a:r>
              <a:rPr lang="de-DE" dirty="0" err="1" smtClean="0"/>
              <a:t>infrastructures</a:t>
            </a:r>
            <a:r>
              <a:rPr lang="de-DE" dirty="0" smtClean="0"/>
              <a:t>  (30J / 30fs 1Hz, 150J / 150fs </a:t>
            </a:r>
            <a:r>
              <a:rPr lang="de-DE" dirty="0" err="1" smtClean="0"/>
              <a:t>diode</a:t>
            </a:r>
            <a:r>
              <a:rPr lang="de-DE" dirty="0" smtClean="0"/>
              <a:t> </a:t>
            </a:r>
            <a:r>
              <a:rPr lang="de-DE" dirty="0" err="1" smtClean="0"/>
              <a:t>pumped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11" name="Rechteck 10"/>
          <p:cNvSpPr/>
          <p:nvPr/>
        </p:nvSpPr>
        <p:spPr bwMode="auto">
          <a:xfrm rot="-1500000">
            <a:off x="333870" y="3994159"/>
            <a:ext cx="108000" cy="108000"/>
          </a:xfrm>
          <a:prstGeom prst="rect">
            <a:avLst/>
          </a:prstGeom>
          <a:solidFill>
            <a:srgbClr val="CF6800"/>
          </a:solidFill>
          <a:ln>
            <a:noFill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3" name="Gerade Verbindung mit Pfeil 2"/>
          <p:cNvCxnSpPr/>
          <p:nvPr/>
        </p:nvCxnSpPr>
        <p:spPr>
          <a:xfrm>
            <a:off x="7416316" y="879562"/>
            <a:ext cx="1080120" cy="0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7675886" y="571785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10m</a:t>
            </a:r>
            <a:endParaRPr lang="de-DE" sz="1400" dirty="0"/>
          </a:p>
        </p:txBody>
      </p:sp>
      <p:sp>
        <p:nvSpPr>
          <p:cNvPr id="15" name="Rechteck 14"/>
          <p:cNvSpPr/>
          <p:nvPr/>
        </p:nvSpPr>
        <p:spPr bwMode="auto">
          <a:xfrm rot="-1500000">
            <a:off x="341291" y="4534219"/>
            <a:ext cx="108000" cy="108000"/>
          </a:xfrm>
          <a:prstGeom prst="rect">
            <a:avLst/>
          </a:prstGeom>
          <a:solidFill>
            <a:srgbClr val="CF6800"/>
          </a:solidFill>
          <a:ln>
            <a:noFill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829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/>
          <p:cNvSpPr/>
          <p:nvPr/>
        </p:nvSpPr>
        <p:spPr>
          <a:xfrm>
            <a:off x="419823" y="1089375"/>
            <a:ext cx="3864146" cy="852796"/>
          </a:xfrm>
          <a:prstGeom prst="roundRect">
            <a:avLst/>
          </a:prstGeom>
          <a:solidFill>
            <a:srgbClr val="FFC000">
              <a:alpha val="50196"/>
            </a:srgbClr>
          </a:solidFill>
          <a:ln w="381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Abgerundetes Rechteck 5"/>
          <p:cNvSpPr/>
          <p:nvPr/>
        </p:nvSpPr>
        <p:spPr>
          <a:xfrm>
            <a:off x="2255196" y="2700584"/>
            <a:ext cx="2481191" cy="645130"/>
          </a:xfrm>
          <a:prstGeom prst="roundRect">
            <a:avLst/>
          </a:prstGeom>
          <a:solidFill>
            <a:srgbClr val="92D050">
              <a:alpha val="50196"/>
            </a:srgbClr>
          </a:solidFill>
          <a:ln w="571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3300348" y="2049485"/>
            <a:ext cx="864096" cy="527081"/>
          </a:xfrm>
          <a:prstGeom prst="rect">
            <a:avLst/>
          </a:prstGeom>
          <a:solidFill>
            <a:srgbClr val="FFD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513592" y="2000502"/>
            <a:ext cx="2664296" cy="75273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23" y="884966"/>
            <a:ext cx="8460430" cy="3429609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575556" y="76384"/>
            <a:ext cx="78176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0A2D6E"/>
                </a:solidFill>
              </a:rPr>
              <a:t>WP3 – sharing expertise in laser / on target metrology </a:t>
            </a:r>
            <a:endParaRPr lang="en-US" sz="2200" dirty="0">
              <a:solidFill>
                <a:srgbClr val="0A2D6E"/>
              </a:solidFill>
            </a:endParaRPr>
          </a:p>
        </p:txBody>
      </p:sp>
      <p:sp>
        <p:nvSpPr>
          <p:cNvPr id="25" name="Abgerundetes Rechteck 24"/>
          <p:cNvSpPr/>
          <p:nvPr/>
        </p:nvSpPr>
        <p:spPr>
          <a:xfrm>
            <a:off x="4947660" y="2699435"/>
            <a:ext cx="2144620" cy="645130"/>
          </a:xfrm>
          <a:prstGeom prst="roundRect">
            <a:avLst/>
          </a:prstGeom>
          <a:noFill/>
          <a:ln w="762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30" name="Rechteck 29"/>
          <p:cNvSpPr/>
          <p:nvPr/>
        </p:nvSpPr>
        <p:spPr>
          <a:xfrm>
            <a:off x="143508" y="507271"/>
            <a:ext cx="4804152" cy="3521034"/>
          </a:xfrm>
          <a:prstGeom prst="rect">
            <a:avLst/>
          </a:prstGeom>
          <a:solidFill>
            <a:srgbClr val="FFFFFF">
              <a:alpha val="94902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7" name="Abgerundetes Rechteck 36"/>
          <p:cNvSpPr/>
          <p:nvPr/>
        </p:nvSpPr>
        <p:spPr>
          <a:xfrm>
            <a:off x="6840252" y="3528175"/>
            <a:ext cx="2040001" cy="786399"/>
          </a:xfrm>
          <a:prstGeom prst="roundRect">
            <a:avLst/>
          </a:prstGeom>
          <a:noFill/>
          <a:ln w="762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38" name="Rechteck 37"/>
          <p:cNvSpPr/>
          <p:nvPr/>
        </p:nvSpPr>
        <p:spPr>
          <a:xfrm>
            <a:off x="575556" y="773291"/>
            <a:ext cx="3172663" cy="6781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de-DE" dirty="0" smtClean="0"/>
              <a:t>Single </a:t>
            </a:r>
            <a:r>
              <a:rPr lang="de-DE" dirty="0" err="1" smtClean="0"/>
              <a:t>shot</a:t>
            </a:r>
            <a:r>
              <a:rPr lang="de-DE" dirty="0" smtClean="0"/>
              <a:t> </a:t>
            </a:r>
            <a:r>
              <a:rPr lang="de-DE" dirty="0" err="1" smtClean="0"/>
              <a:t>laser</a:t>
            </a:r>
            <a:r>
              <a:rPr lang="de-DE" dirty="0" smtClean="0"/>
              <a:t> </a:t>
            </a:r>
            <a:r>
              <a:rPr lang="de-DE" dirty="0" err="1" smtClean="0"/>
              <a:t>diagnostics</a:t>
            </a:r>
            <a:r>
              <a:rPr lang="de-DE" dirty="0" smtClean="0"/>
              <a:t> </a:t>
            </a:r>
          </a:p>
          <a:p>
            <a:pPr>
              <a:lnSpc>
                <a:spcPct val="110000"/>
              </a:lnSpc>
            </a:pPr>
            <a:r>
              <a:rPr lang="de-DE" dirty="0" smtClean="0"/>
              <a:t>On-</a:t>
            </a:r>
            <a:r>
              <a:rPr lang="de-DE" dirty="0" err="1" smtClean="0"/>
              <a:t>shot</a:t>
            </a:r>
            <a:r>
              <a:rPr lang="de-DE" dirty="0" smtClean="0"/>
              <a:t> </a:t>
            </a:r>
            <a:r>
              <a:rPr lang="de-DE" dirty="0" err="1" smtClean="0"/>
              <a:t>target</a:t>
            </a:r>
            <a:r>
              <a:rPr lang="de-DE" dirty="0" smtClean="0"/>
              <a:t> </a:t>
            </a:r>
            <a:r>
              <a:rPr lang="de-DE" dirty="0" err="1" smtClean="0"/>
              <a:t>probing</a:t>
            </a:r>
            <a:endParaRPr lang="de-DE" dirty="0"/>
          </a:p>
        </p:txBody>
      </p:sp>
      <p:pic>
        <p:nvPicPr>
          <p:cNvPr id="41" name="Picture 3" descr="C:\Users\zeil\Documents\1Schreibkram\talks\2019_EAAC\contras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87" y="1759740"/>
            <a:ext cx="2954889" cy="221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Group 7"/>
          <p:cNvGrpSpPr/>
          <p:nvPr/>
        </p:nvGrpSpPr>
        <p:grpSpPr>
          <a:xfrm>
            <a:off x="3671900" y="2067694"/>
            <a:ext cx="854919" cy="2602077"/>
            <a:chOff x="2629966" y="2131303"/>
            <a:chExt cx="1224136" cy="2970261"/>
          </a:xfrm>
        </p:grpSpPr>
        <p:pic>
          <p:nvPicPr>
            <p:cNvPr id="46" name="Picture 4" descr="Z:\home\bernertc\mount\HPLexp\ions\projects\Ionenbeschleunigung\2019\cryogenic_jets\analysis\optical_probing\2019_04_25_plasma_expansion\Preexpanded plasma density\shadowgraphy_images\30ps_prepulse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9966" y="2131303"/>
              <a:ext cx="1224136" cy="29702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7" name="Straight Connector 36"/>
            <p:cNvCxnSpPr/>
            <p:nvPr/>
          </p:nvCxnSpPr>
          <p:spPr>
            <a:xfrm>
              <a:off x="2987824" y="3364417"/>
              <a:ext cx="0" cy="288032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38"/>
            <p:cNvCxnSpPr/>
            <p:nvPr/>
          </p:nvCxnSpPr>
          <p:spPr>
            <a:xfrm>
              <a:off x="3456000" y="3364417"/>
              <a:ext cx="0" cy="288032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4"/>
            <p:cNvSpPr txBox="1"/>
            <p:nvPr/>
          </p:nvSpPr>
          <p:spPr>
            <a:xfrm>
              <a:off x="2999183" y="3573015"/>
              <a:ext cx="6367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Arial "/>
                </a:rPr>
                <a:t>15µm</a:t>
              </a:r>
              <a:endParaRPr lang="en-US" sz="1400" dirty="0">
                <a:solidFill>
                  <a:schemeClr val="bg1"/>
                </a:solidFill>
                <a:latin typeface="Arial "/>
              </a:endParaRPr>
            </a:p>
          </p:txBody>
        </p:sp>
      </p:grpSp>
      <p:sp>
        <p:nvSpPr>
          <p:cNvPr id="13" name="Textfeld 12"/>
          <p:cNvSpPr txBox="1"/>
          <p:nvPr/>
        </p:nvSpPr>
        <p:spPr>
          <a:xfrm>
            <a:off x="1005043" y="1527634"/>
            <a:ext cx="21964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i="1" dirty="0" err="1"/>
              <a:t>s</a:t>
            </a:r>
            <a:r>
              <a:rPr lang="de-DE" sz="1400" i="1" dirty="0" err="1" smtClean="0"/>
              <a:t>ingle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shot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contrast</a:t>
            </a:r>
            <a:r>
              <a:rPr lang="de-DE" sz="1400" i="1" dirty="0" smtClean="0"/>
              <a:t> SRSI</a:t>
            </a:r>
            <a:endParaRPr lang="de-DE" sz="1400" i="1" dirty="0"/>
          </a:p>
        </p:txBody>
      </p:sp>
      <p:sp>
        <p:nvSpPr>
          <p:cNvPr id="51" name="Textfeld 50"/>
          <p:cNvSpPr txBox="1"/>
          <p:nvPr/>
        </p:nvSpPr>
        <p:spPr>
          <a:xfrm>
            <a:off x="755576" y="3975906"/>
            <a:ext cx="295946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i="1" dirty="0"/>
              <a:t>m</a:t>
            </a:r>
            <a:r>
              <a:rPr lang="de-DE" sz="1400" i="1" dirty="0" smtClean="0"/>
              <a:t>ulti-color </a:t>
            </a:r>
            <a:r>
              <a:rPr lang="de-DE" sz="1400" i="1" dirty="0" smtClean="0"/>
              <a:t>off-</a:t>
            </a:r>
            <a:r>
              <a:rPr lang="de-DE" sz="1400" i="1" dirty="0" err="1" smtClean="0"/>
              <a:t>harmonic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probing</a:t>
            </a:r>
            <a:r>
              <a:rPr lang="de-DE" sz="1400" i="1" dirty="0" smtClean="0"/>
              <a:t> </a:t>
            </a:r>
          </a:p>
          <a:p>
            <a:r>
              <a:rPr lang="de-DE" sz="1400" i="1" dirty="0" err="1" smtClean="0"/>
              <a:t>of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plasma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ionization</a:t>
            </a:r>
            <a:r>
              <a:rPr lang="de-DE" sz="1400" i="1" dirty="0" smtClean="0"/>
              <a:t> / </a:t>
            </a:r>
            <a:r>
              <a:rPr lang="de-DE" sz="1400" i="1" dirty="0" err="1" smtClean="0"/>
              <a:t>expansion</a:t>
            </a:r>
            <a:endParaRPr lang="de-DE" sz="1400" i="1" dirty="0" smtClean="0"/>
          </a:p>
          <a:p>
            <a:r>
              <a:rPr lang="de-DE" sz="1400" i="1" dirty="0" err="1"/>
              <a:t>i</a:t>
            </a:r>
            <a:r>
              <a:rPr lang="de-DE" sz="1400" i="1" dirty="0" err="1" smtClean="0"/>
              <a:t>ndirect</a:t>
            </a:r>
            <a:r>
              <a:rPr lang="de-DE" sz="1400" i="1" dirty="0" smtClean="0"/>
              <a:t> on </a:t>
            </a:r>
            <a:r>
              <a:rPr lang="de-DE" sz="1400" i="1" dirty="0" err="1" smtClean="0"/>
              <a:t>target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laser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diagnostics</a:t>
            </a:r>
            <a:r>
              <a:rPr lang="de-DE" sz="1400" i="1" dirty="0" smtClean="0"/>
              <a:t> </a:t>
            </a:r>
            <a:endParaRPr lang="de-DE" sz="1400" i="1" dirty="0"/>
          </a:p>
        </p:txBody>
      </p:sp>
      <p:sp>
        <p:nvSpPr>
          <p:cNvPr id="20" name="Rechteck 19"/>
          <p:cNvSpPr/>
          <p:nvPr/>
        </p:nvSpPr>
        <p:spPr bwMode="auto">
          <a:xfrm rot="-1500000">
            <a:off x="333870" y="897325"/>
            <a:ext cx="108000" cy="108000"/>
          </a:xfrm>
          <a:prstGeom prst="rect">
            <a:avLst/>
          </a:prstGeom>
          <a:solidFill>
            <a:srgbClr val="CF6800"/>
          </a:solidFill>
          <a:ln>
            <a:noFill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Rechteck 20"/>
          <p:cNvSpPr/>
          <p:nvPr/>
        </p:nvSpPr>
        <p:spPr bwMode="auto">
          <a:xfrm rot="-1500000">
            <a:off x="333870" y="1221361"/>
            <a:ext cx="108000" cy="108000"/>
          </a:xfrm>
          <a:prstGeom prst="rect">
            <a:avLst/>
          </a:prstGeom>
          <a:solidFill>
            <a:srgbClr val="CF6800"/>
          </a:solidFill>
          <a:ln>
            <a:noFill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622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/>
          <p:cNvSpPr/>
          <p:nvPr/>
        </p:nvSpPr>
        <p:spPr>
          <a:xfrm>
            <a:off x="419823" y="1089375"/>
            <a:ext cx="3864146" cy="852796"/>
          </a:xfrm>
          <a:prstGeom prst="roundRect">
            <a:avLst/>
          </a:prstGeom>
          <a:solidFill>
            <a:srgbClr val="FFC000">
              <a:alpha val="50196"/>
            </a:srgbClr>
          </a:solidFill>
          <a:ln w="381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Abgerundetes Rechteck 5"/>
          <p:cNvSpPr/>
          <p:nvPr/>
        </p:nvSpPr>
        <p:spPr>
          <a:xfrm>
            <a:off x="2255196" y="2700584"/>
            <a:ext cx="2481191" cy="645130"/>
          </a:xfrm>
          <a:prstGeom prst="roundRect">
            <a:avLst/>
          </a:prstGeom>
          <a:solidFill>
            <a:srgbClr val="92D050">
              <a:alpha val="50196"/>
            </a:srgbClr>
          </a:solidFill>
          <a:ln w="571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3300348" y="2049485"/>
            <a:ext cx="864096" cy="527081"/>
          </a:xfrm>
          <a:prstGeom prst="rect">
            <a:avLst/>
          </a:prstGeom>
          <a:solidFill>
            <a:srgbClr val="FFD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513592" y="2000502"/>
            <a:ext cx="2664296" cy="75273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23" y="884966"/>
            <a:ext cx="8460430" cy="3429609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575556" y="76384"/>
            <a:ext cx="78176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0A2D6E"/>
                </a:solidFill>
              </a:rPr>
              <a:t>WP 4  -  LWFA  - primary and secondary beam generation</a:t>
            </a:r>
            <a:endParaRPr lang="en-US" sz="2200" dirty="0">
              <a:solidFill>
                <a:srgbClr val="0A2D6E"/>
              </a:solidFill>
            </a:endParaRPr>
          </a:p>
        </p:txBody>
      </p:sp>
      <p:sp>
        <p:nvSpPr>
          <p:cNvPr id="25" name="Abgerundetes Rechteck 24"/>
          <p:cNvSpPr/>
          <p:nvPr/>
        </p:nvSpPr>
        <p:spPr>
          <a:xfrm>
            <a:off x="6696236" y="2054305"/>
            <a:ext cx="1696952" cy="645130"/>
          </a:xfrm>
          <a:prstGeom prst="roundRect">
            <a:avLst/>
          </a:prstGeom>
          <a:noFill/>
          <a:ln w="762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30" name="Rechteck 29"/>
          <p:cNvSpPr/>
          <p:nvPr/>
        </p:nvSpPr>
        <p:spPr>
          <a:xfrm>
            <a:off x="143508" y="507271"/>
            <a:ext cx="5652628" cy="3521034"/>
          </a:xfrm>
          <a:prstGeom prst="rect">
            <a:avLst/>
          </a:prstGeom>
          <a:solidFill>
            <a:srgbClr val="FFFFFF">
              <a:alpha val="94902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1" name="Rechteck 30"/>
          <p:cNvSpPr/>
          <p:nvPr/>
        </p:nvSpPr>
        <p:spPr>
          <a:xfrm>
            <a:off x="665658" y="3111810"/>
            <a:ext cx="4301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 smtClean="0"/>
              <a:t>Electron</a:t>
            </a:r>
            <a:r>
              <a:rPr lang="de-DE" dirty="0" smtClean="0"/>
              <a:t> beam </a:t>
            </a:r>
            <a:r>
              <a:rPr lang="de-DE" dirty="0" err="1" smtClean="0"/>
              <a:t>diagnostics</a:t>
            </a:r>
            <a:r>
              <a:rPr lang="de-DE" dirty="0" smtClean="0"/>
              <a:t> / </a:t>
            </a:r>
            <a:r>
              <a:rPr lang="de-DE" dirty="0" err="1" smtClean="0"/>
              <a:t>applications</a:t>
            </a:r>
            <a:endParaRPr lang="de-DE" dirty="0"/>
          </a:p>
        </p:txBody>
      </p:sp>
      <p:grpSp>
        <p:nvGrpSpPr>
          <p:cNvPr id="32" name="Gruppieren 31"/>
          <p:cNvGrpSpPr/>
          <p:nvPr/>
        </p:nvGrpSpPr>
        <p:grpSpPr>
          <a:xfrm>
            <a:off x="837120" y="1255342"/>
            <a:ext cx="3508079" cy="1677919"/>
            <a:chOff x="257853" y="1270404"/>
            <a:chExt cx="3508079" cy="1677919"/>
          </a:xfrm>
        </p:grpSpPr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DCCDC79E-E892-A24E-A749-90463B475F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5313" b="59382"/>
            <a:stretch/>
          </p:blipFill>
          <p:spPr>
            <a:xfrm>
              <a:off x="257853" y="1270404"/>
              <a:ext cx="3508079" cy="720080"/>
            </a:xfrm>
            <a:prstGeom prst="rect">
              <a:avLst/>
            </a:prstGeom>
            <a:ln w="44450">
              <a:noFill/>
            </a:ln>
          </p:spPr>
        </p:pic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DCCDC79E-E892-A24E-A749-90463B475F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-1" t="65836" r="508" b="45"/>
            <a:stretch/>
          </p:blipFill>
          <p:spPr>
            <a:xfrm>
              <a:off x="259993" y="1977439"/>
              <a:ext cx="3490247" cy="970884"/>
            </a:xfrm>
            <a:prstGeom prst="rect">
              <a:avLst/>
            </a:prstGeom>
            <a:ln w="44450">
              <a:noFill/>
            </a:ln>
          </p:spPr>
        </p:pic>
      </p:grpSp>
      <p:sp>
        <p:nvSpPr>
          <p:cNvPr id="35" name="Rechteck 34"/>
          <p:cNvSpPr/>
          <p:nvPr/>
        </p:nvSpPr>
        <p:spPr>
          <a:xfrm>
            <a:off x="575556" y="771550"/>
            <a:ext cx="44124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High </a:t>
            </a:r>
            <a:r>
              <a:rPr lang="de-DE" dirty="0" err="1" smtClean="0"/>
              <a:t>peak</a:t>
            </a:r>
            <a:r>
              <a:rPr lang="de-DE" dirty="0" smtClean="0"/>
              <a:t> </a:t>
            </a:r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/>
              <a:t>LWFA  - hybrid LPWFA</a:t>
            </a:r>
          </a:p>
        </p:txBody>
      </p:sp>
      <p:pic>
        <p:nvPicPr>
          <p:cNvPr id="36" name="Grafik 3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t="13004" r="4391" b="7646"/>
          <a:stretch/>
        </p:blipFill>
        <p:spPr>
          <a:xfrm>
            <a:off x="2771800" y="3660712"/>
            <a:ext cx="1991732" cy="1215294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1007604" y="3615866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i="1" dirty="0" err="1"/>
              <a:t>Two</a:t>
            </a:r>
            <a:r>
              <a:rPr lang="de-DE" sz="1400" i="1" dirty="0"/>
              <a:t> beam </a:t>
            </a:r>
            <a:r>
              <a:rPr lang="de-DE" sz="1400" i="1" dirty="0" smtClean="0"/>
              <a:t>pump </a:t>
            </a:r>
          </a:p>
          <a:p>
            <a:r>
              <a:rPr lang="de-DE" sz="1400" i="1" dirty="0" smtClean="0"/>
              <a:t> (</a:t>
            </a:r>
            <a:r>
              <a:rPr lang="de-DE" sz="1400" i="1" dirty="0" err="1"/>
              <a:t>betatron</a:t>
            </a:r>
            <a:r>
              <a:rPr lang="de-DE" sz="1400" i="1" dirty="0"/>
              <a:t>) </a:t>
            </a:r>
            <a:r>
              <a:rPr lang="de-DE" sz="1400" i="1" dirty="0" smtClean="0"/>
              <a:t>probe </a:t>
            </a:r>
          </a:p>
          <a:p>
            <a:r>
              <a:rPr lang="de-DE" sz="1400" i="1" dirty="0" smtClean="0"/>
              <a:t> (</a:t>
            </a:r>
            <a:r>
              <a:rPr lang="de-DE" sz="1400" i="1" dirty="0" err="1"/>
              <a:t>cold</a:t>
            </a:r>
            <a:r>
              <a:rPr lang="de-DE" sz="1400" i="1" dirty="0"/>
              <a:t> </a:t>
            </a:r>
            <a:r>
              <a:rPr lang="de-DE" sz="1400" i="1" dirty="0" err="1" smtClean="0"/>
              <a:t>Cu</a:t>
            </a:r>
            <a:r>
              <a:rPr lang="de-DE" sz="1400" i="1" dirty="0" smtClean="0"/>
              <a:t>-k-</a:t>
            </a:r>
            <a:r>
              <a:rPr lang="de-DE" sz="1400" i="1" dirty="0" err="1" smtClean="0"/>
              <a:t>edge</a:t>
            </a:r>
            <a:r>
              <a:rPr lang="de-DE" sz="1400" i="1" dirty="0" smtClean="0"/>
              <a:t>)</a:t>
            </a:r>
            <a:endParaRPr lang="de-DE" sz="1400" i="1" dirty="0"/>
          </a:p>
        </p:txBody>
      </p:sp>
      <p:sp>
        <p:nvSpPr>
          <p:cNvPr id="17" name="Rechteck 16"/>
          <p:cNvSpPr/>
          <p:nvPr/>
        </p:nvSpPr>
        <p:spPr bwMode="auto">
          <a:xfrm rot="-1500000">
            <a:off x="305777" y="897325"/>
            <a:ext cx="108000" cy="108000"/>
          </a:xfrm>
          <a:prstGeom prst="rect">
            <a:avLst/>
          </a:prstGeom>
          <a:solidFill>
            <a:srgbClr val="CF6800"/>
          </a:solidFill>
          <a:ln>
            <a:noFill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Rechteck 17"/>
          <p:cNvSpPr/>
          <p:nvPr/>
        </p:nvSpPr>
        <p:spPr bwMode="auto">
          <a:xfrm rot="-1500000">
            <a:off x="305287" y="3238075"/>
            <a:ext cx="108000" cy="108000"/>
          </a:xfrm>
          <a:prstGeom prst="rect">
            <a:avLst/>
          </a:prstGeom>
          <a:solidFill>
            <a:srgbClr val="CF6800"/>
          </a:solidFill>
          <a:ln>
            <a:noFill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569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/>
          <p:cNvSpPr/>
          <p:nvPr/>
        </p:nvSpPr>
        <p:spPr>
          <a:xfrm>
            <a:off x="419823" y="1089375"/>
            <a:ext cx="3864146" cy="852796"/>
          </a:xfrm>
          <a:prstGeom prst="roundRect">
            <a:avLst/>
          </a:prstGeom>
          <a:solidFill>
            <a:srgbClr val="FFC000">
              <a:alpha val="50196"/>
            </a:srgbClr>
          </a:solidFill>
          <a:ln w="381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Abgerundetes Rechteck 5"/>
          <p:cNvSpPr/>
          <p:nvPr/>
        </p:nvSpPr>
        <p:spPr>
          <a:xfrm>
            <a:off x="2255196" y="2700584"/>
            <a:ext cx="2481191" cy="645130"/>
          </a:xfrm>
          <a:prstGeom prst="roundRect">
            <a:avLst/>
          </a:prstGeom>
          <a:solidFill>
            <a:srgbClr val="92D050">
              <a:alpha val="50196"/>
            </a:srgbClr>
          </a:solidFill>
          <a:ln w="571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3300348" y="2049485"/>
            <a:ext cx="864096" cy="527081"/>
          </a:xfrm>
          <a:prstGeom prst="rect">
            <a:avLst/>
          </a:prstGeom>
          <a:solidFill>
            <a:srgbClr val="FFD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513592" y="2000502"/>
            <a:ext cx="2664296" cy="75273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23" y="884966"/>
            <a:ext cx="8460430" cy="3429609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575556" y="76384"/>
            <a:ext cx="78176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0A2D6E"/>
                </a:solidFill>
              </a:rPr>
              <a:t>WP4  -  proton acceleration and applications in radiobiology</a:t>
            </a:r>
            <a:endParaRPr lang="en-US" sz="2200" dirty="0">
              <a:solidFill>
                <a:srgbClr val="0A2D6E"/>
              </a:solidFill>
            </a:endParaRPr>
          </a:p>
        </p:txBody>
      </p:sp>
      <p:sp>
        <p:nvSpPr>
          <p:cNvPr id="25" name="Abgerundetes Rechteck 24"/>
          <p:cNvSpPr/>
          <p:nvPr/>
        </p:nvSpPr>
        <p:spPr>
          <a:xfrm>
            <a:off x="6768244" y="2700584"/>
            <a:ext cx="1152128" cy="807269"/>
          </a:xfrm>
          <a:prstGeom prst="roundRect">
            <a:avLst/>
          </a:prstGeom>
          <a:noFill/>
          <a:ln w="762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30" name="Rechteck 29"/>
          <p:cNvSpPr/>
          <p:nvPr/>
        </p:nvSpPr>
        <p:spPr>
          <a:xfrm>
            <a:off x="143508" y="507271"/>
            <a:ext cx="6406450" cy="3521034"/>
          </a:xfrm>
          <a:prstGeom prst="rect">
            <a:avLst/>
          </a:prstGeom>
          <a:solidFill>
            <a:srgbClr val="FFFFFF">
              <a:alpha val="94902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Rechteck 16"/>
          <p:cNvSpPr/>
          <p:nvPr/>
        </p:nvSpPr>
        <p:spPr>
          <a:xfrm>
            <a:off x="482671" y="705484"/>
            <a:ext cx="5925533" cy="6781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de-DE" dirty="0" err="1" smtClean="0"/>
              <a:t>Stable</a:t>
            </a:r>
            <a:r>
              <a:rPr lang="de-DE" dirty="0" smtClean="0"/>
              <a:t> </a:t>
            </a:r>
            <a:r>
              <a:rPr lang="de-DE" dirty="0" err="1" smtClean="0"/>
              <a:t>proton</a:t>
            </a:r>
            <a:r>
              <a:rPr lang="de-DE" dirty="0" smtClean="0"/>
              <a:t> </a:t>
            </a:r>
            <a:r>
              <a:rPr lang="de-DE" dirty="0" err="1" smtClean="0"/>
              <a:t>acceleration</a:t>
            </a:r>
            <a:r>
              <a:rPr lang="de-DE" dirty="0" smtClean="0"/>
              <a:t>, </a:t>
            </a:r>
            <a:r>
              <a:rPr lang="de-DE" dirty="0" err="1" smtClean="0"/>
              <a:t>targetry</a:t>
            </a:r>
            <a:r>
              <a:rPr lang="de-DE" dirty="0" smtClean="0"/>
              <a:t>, on-</a:t>
            </a:r>
            <a:r>
              <a:rPr lang="de-DE" dirty="0" err="1" smtClean="0"/>
              <a:t>shot</a:t>
            </a:r>
            <a:r>
              <a:rPr lang="de-DE" dirty="0" smtClean="0"/>
              <a:t> </a:t>
            </a:r>
            <a:r>
              <a:rPr lang="de-DE" dirty="0" err="1" smtClean="0"/>
              <a:t>monitoring</a:t>
            </a:r>
            <a:r>
              <a:rPr lang="de-DE" dirty="0" smtClean="0"/>
              <a:t>  </a:t>
            </a:r>
          </a:p>
          <a:p>
            <a:pPr>
              <a:lnSpc>
                <a:spcPct val="110000"/>
              </a:lnSpc>
            </a:pPr>
            <a:r>
              <a:rPr lang="de-DE" dirty="0" err="1" smtClean="0"/>
              <a:t>Pulsed</a:t>
            </a:r>
            <a:r>
              <a:rPr lang="de-DE" dirty="0" smtClean="0"/>
              <a:t> </a:t>
            </a:r>
            <a:r>
              <a:rPr lang="de-DE" dirty="0" err="1" smtClean="0"/>
              <a:t>beamline</a:t>
            </a:r>
            <a:r>
              <a:rPr lang="de-DE" dirty="0" smtClean="0"/>
              <a:t> </a:t>
            </a:r>
            <a:r>
              <a:rPr lang="de-DE" dirty="0" err="1" smtClean="0"/>
              <a:t>development</a:t>
            </a:r>
            <a:r>
              <a:rPr lang="de-DE" dirty="0" smtClean="0"/>
              <a:t>  (dose </a:t>
            </a:r>
            <a:r>
              <a:rPr lang="de-DE" dirty="0" err="1" smtClean="0"/>
              <a:t>control</a:t>
            </a:r>
            <a:r>
              <a:rPr lang="de-DE" dirty="0" smtClean="0"/>
              <a:t>)</a:t>
            </a:r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2679762"/>
            <a:ext cx="3513144" cy="2250207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7CA859CF-3E91-432F-9916-932B98458C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76"/>
          <a:stretch/>
        </p:blipFill>
        <p:spPr>
          <a:xfrm>
            <a:off x="770434" y="1599642"/>
            <a:ext cx="4305622" cy="983857"/>
          </a:xfrm>
          <a:prstGeom prst="rect">
            <a:avLst/>
          </a:prstGeom>
        </p:spPr>
      </p:pic>
      <p:sp>
        <p:nvSpPr>
          <p:cNvPr id="21" name="Rechteck 20"/>
          <p:cNvSpPr/>
          <p:nvPr/>
        </p:nvSpPr>
        <p:spPr>
          <a:xfrm>
            <a:off x="734430" y="1733649"/>
            <a:ext cx="155089" cy="187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" name="Diagramm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7886743"/>
              </p:ext>
            </p:extLst>
          </p:nvPr>
        </p:nvGraphicFramePr>
        <p:xfrm>
          <a:off x="3383868" y="3484870"/>
          <a:ext cx="3166090" cy="1520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Rechteck 14"/>
          <p:cNvSpPr/>
          <p:nvPr/>
        </p:nvSpPr>
        <p:spPr bwMode="auto">
          <a:xfrm rot="-1500000">
            <a:off x="305777" y="825317"/>
            <a:ext cx="108000" cy="108000"/>
          </a:xfrm>
          <a:prstGeom prst="rect">
            <a:avLst/>
          </a:prstGeom>
          <a:solidFill>
            <a:srgbClr val="CF6800"/>
          </a:solidFill>
          <a:ln>
            <a:noFill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Rechteck 15"/>
          <p:cNvSpPr/>
          <p:nvPr/>
        </p:nvSpPr>
        <p:spPr bwMode="auto">
          <a:xfrm rot="-1500000">
            <a:off x="313238" y="1149843"/>
            <a:ext cx="108000" cy="108000"/>
          </a:xfrm>
          <a:prstGeom prst="rect">
            <a:avLst/>
          </a:prstGeom>
          <a:solidFill>
            <a:srgbClr val="CF6800"/>
          </a:solidFill>
          <a:ln>
            <a:noFill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99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5"/>
          <p:cNvSpPr>
            <a:spLocks noChangeArrowheads="1"/>
          </p:cNvSpPr>
          <p:nvPr/>
        </p:nvSpPr>
        <p:spPr bwMode="auto">
          <a:xfrm>
            <a:off x="1547041" y="51470"/>
            <a:ext cx="7273431" cy="573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Aft>
                <a:spcPts val="300"/>
              </a:spcAft>
            </a:pPr>
            <a:r>
              <a:rPr lang="de-DE" altLang="de-DE" sz="2200" dirty="0" smtClean="0">
                <a:solidFill>
                  <a:srgbClr val="0A2D6E"/>
                </a:solidFill>
                <a:latin typeface="Arial" charset="0"/>
              </a:rPr>
              <a:t>User Access Management</a:t>
            </a:r>
            <a:endParaRPr lang="en-GB" altLang="de-DE" sz="2200" dirty="0">
              <a:solidFill>
                <a:srgbClr val="0A2D6E"/>
              </a:solidFill>
              <a:latin typeface="Arial" charset="0"/>
            </a:endParaRPr>
          </a:p>
        </p:txBody>
      </p:sp>
      <p:sp>
        <p:nvSpPr>
          <p:cNvPr id="24578" name="Rectangle 3"/>
          <p:cNvSpPr>
            <a:spLocks noChangeArrowheads="1"/>
          </p:cNvSpPr>
          <p:nvPr/>
        </p:nvSpPr>
        <p:spPr bwMode="auto">
          <a:xfrm>
            <a:off x="467432" y="591530"/>
            <a:ext cx="835292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buClr>
                <a:srgbClr val="00589C"/>
              </a:buClr>
            </a:pPr>
            <a:r>
              <a:rPr lang="en-GB" sz="1500" b="1" dirty="0">
                <a:solidFill>
                  <a:srgbClr val="0A2D6E"/>
                </a:solidFill>
                <a:ea typeface="Arial Unicode MS" pitchFamily="34" charset="-128"/>
                <a:cs typeface="Arial Unicode MS" pitchFamily="34" charset="-128"/>
              </a:rPr>
              <a:t>E</a:t>
            </a:r>
            <a:r>
              <a:rPr lang="en-GB" sz="1500" b="1" dirty="0" smtClean="0">
                <a:solidFill>
                  <a:srgbClr val="0A2D6E"/>
                </a:solidFill>
                <a:ea typeface="Arial Unicode MS" pitchFamily="34" charset="-128"/>
                <a:cs typeface="Arial Unicode MS" pitchFamily="34" charset="-128"/>
              </a:rPr>
              <a:t>xpertise:</a:t>
            </a:r>
          </a:p>
          <a:p>
            <a:pPr marL="285750" indent="-285750">
              <a:lnSpc>
                <a:spcPct val="105000"/>
              </a:lnSpc>
              <a:buClr>
                <a:srgbClr val="F0781E"/>
              </a:buClr>
              <a:buFont typeface="Wingdings" panose="05000000000000000000" pitchFamily="2" charset="2"/>
              <a:buChar char="§"/>
            </a:pPr>
            <a:r>
              <a:rPr lang="en-GB" sz="1500" dirty="0" smtClean="0">
                <a:ea typeface="Arial Unicode MS" pitchFamily="34" charset="-128"/>
                <a:cs typeface="Arial Unicode MS" pitchFamily="34" charset="-128"/>
              </a:rPr>
              <a:t>Central HZDR user office </a:t>
            </a:r>
          </a:p>
          <a:p>
            <a:pPr marL="285750" indent="-285750">
              <a:lnSpc>
                <a:spcPct val="105000"/>
              </a:lnSpc>
              <a:buClr>
                <a:srgbClr val="F0781E"/>
              </a:buClr>
              <a:buFont typeface="Wingdings" panose="05000000000000000000" pitchFamily="2" charset="2"/>
              <a:buChar char="§"/>
            </a:pPr>
            <a:r>
              <a:rPr lang="en-GB" sz="1500" dirty="0" smtClean="0">
                <a:ea typeface="Arial Unicode MS" pitchFamily="34" charset="-128"/>
                <a:cs typeface="Arial Unicode MS" pitchFamily="34" charset="-128"/>
              </a:rPr>
              <a:t>Entanglement of all activities related to user office, European science policy and projects, </a:t>
            </a:r>
            <a:r>
              <a:rPr lang="en-GB" sz="1500" dirty="0" smtClean="0">
                <a:ea typeface="Arial Unicode MS" pitchFamily="34" charset="-128"/>
                <a:cs typeface="Arial Unicode MS" pitchFamily="34" charset="-128"/>
              </a:rPr>
              <a:t>    RI </a:t>
            </a:r>
            <a:r>
              <a:rPr lang="en-GB" sz="1500" dirty="0" smtClean="0">
                <a:ea typeface="Arial Unicode MS" pitchFamily="34" charset="-128"/>
                <a:cs typeface="Arial Unicode MS" pitchFamily="34" charset="-128"/>
              </a:rPr>
              <a:t>networks and collaborations</a:t>
            </a:r>
          </a:p>
          <a:p>
            <a:pPr marL="285750" indent="-285750">
              <a:lnSpc>
                <a:spcPct val="105000"/>
              </a:lnSpc>
              <a:buClr>
                <a:srgbClr val="F0781E"/>
              </a:buClr>
              <a:buFont typeface="Wingdings" panose="05000000000000000000" pitchFamily="2" charset="2"/>
              <a:buChar char="§"/>
            </a:pPr>
            <a:r>
              <a:rPr lang="en-GB" sz="1500" dirty="0" smtClean="0">
                <a:ea typeface="Arial Unicode MS" pitchFamily="34" charset="-128"/>
                <a:cs typeface="Arial Unicode MS" pitchFamily="34" charset="-128"/>
              </a:rPr>
              <a:t>Coordination of the Integrating Activities CALIPSOplus and RADIATE, member of EMFL*</a:t>
            </a:r>
          </a:p>
          <a:p>
            <a:pPr marL="285750" indent="-285750">
              <a:lnSpc>
                <a:spcPct val="105000"/>
              </a:lnSpc>
              <a:buClr>
                <a:srgbClr val="F0781E"/>
              </a:buClr>
              <a:buFont typeface="Wingdings" panose="05000000000000000000" pitchFamily="2" charset="2"/>
              <a:buChar char="§"/>
            </a:pPr>
            <a:endParaRPr lang="en-GB" sz="1500" dirty="0" smtClean="0">
              <a:ea typeface="Arial Unicode MS" pitchFamily="34" charset="-128"/>
              <a:cs typeface="Arial Unicode MS" pitchFamily="34" charset="-128"/>
            </a:endParaRPr>
          </a:p>
          <a:p>
            <a:pPr marL="285750" indent="-285750">
              <a:lnSpc>
                <a:spcPct val="105000"/>
              </a:lnSpc>
              <a:buClr>
                <a:srgbClr val="F0781E"/>
              </a:buClr>
              <a:buFont typeface="Wingdings" panose="05000000000000000000" pitchFamily="2" charset="2"/>
              <a:buChar char="§"/>
            </a:pPr>
            <a:endParaRPr lang="en-GB" sz="1500" dirty="0" smtClean="0"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5000"/>
              </a:lnSpc>
              <a:buClr>
                <a:srgbClr val="F0781E"/>
              </a:buClr>
            </a:pPr>
            <a:endParaRPr lang="en-GB" sz="1500" b="1" dirty="0">
              <a:solidFill>
                <a:srgbClr val="00589C"/>
              </a:solidFill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5000"/>
              </a:lnSpc>
              <a:buClr>
                <a:srgbClr val="00589C"/>
              </a:buClr>
            </a:pPr>
            <a:r>
              <a:rPr lang="en-GB" sz="1500" b="1" dirty="0" smtClean="0">
                <a:solidFill>
                  <a:srgbClr val="0A2D6E"/>
                </a:solidFill>
                <a:ea typeface="Arial Unicode MS" pitchFamily="34" charset="-128"/>
                <a:cs typeface="Arial Unicode MS" pitchFamily="34" charset="-128"/>
              </a:rPr>
              <a:t>Task 5.1 - suggestions</a:t>
            </a:r>
          </a:p>
          <a:p>
            <a:pPr marL="285750" indent="-285750">
              <a:lnSpc>
                <a:spcPct val="105000"/>
              </a:lnSpc>
              <a:buClr>
                <a:srgbClr val="F0781E"/>
              </a:buClr>
              <a:buFont typeface="Wingdings" panose="05000000000000000000" pitchFamily="2" charset="2"/>
              <a:buChar char="§"/>
            </a:pPr>
            <a:r>
              <a:rPr lang="en-GB" sz="1500" dirty="0" smtClean="0">
                <a:ea typeface="Arial Unicode MS" pitchFamily="34" charset="-128"/>
                <a:cs typeface="Arial Unicode MS" pitchFamily="34" charset="-128"/>
              </a:rPr>
              <a:t>Workshop on relevant topics for user offices, e.g. user expectations, intercultural competence and diversity, statistics, reporting, useful KPIs </a:t>
            </a:r>
          </a:p>
          <a:p>
            <a:pPr marL="285750" indent="-285750">
              <a:lnSpc>
                <a:spcPct val="105000"/>
              </a:lnSpc>
              <a:buClr>
                <a:srgbClr val="F0781E"/>
              </a:buClr>
              <a:buFont typeface="Wingdings" panose="05000000000000000000" pitchFamily="2" charset="2"/>
              <a:buChar char="§"/>
            </a:pPr>
            <a:r>
              <a:rPr lang="en-GB" sz="1500" dirty="0"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GB" sz="1500" dirty="0" smtClean="0">
                <a:ea typeface="Arial Unicode MS" pitchFamily="34" charset="-128"/>
                <a:cs typeface="Arial Unicode MS" pitchFamily="34" charset="-128"/>
              </a:rPr>
              <a:t>hort trainings during "interesting" periods (user meeting, proposal </a:t>
            </a:r>
            <a:r>
              <a:rPr lang="en-GB" sz="1500" dirty="0" smtClean="0">
                <a:ea typeface="Arial Unicode MS" pitchFamily="34" charset="-128"/>
                <a:cs typeface="Arial Unicode MS" pitchFamily="34" charset="-128"/>
              </a:rPr>
              <a:t>evaluation)</a:t>
            </a:r>
          </a:p>
          <a:p>
            <a:pPr marL="285750" indent="-285750">
              <a:lnSpc>
                <a:spcPct val="105000"/>
              </a:lnSpc>
              <a:spcAft>
                <a:spcPts val="600"/>
              </a:spcAft>
              <a:buClr>
                <a:srgbClr val="F0781E"/>
              </a:buClr>
              <a:buFont typeface="Wingdings" panose="05000000000000000000" pitchFamily="2" charset="2"/>
              <a:buChar char="§"/>
            </a:pPr>
            <a:r>
              <a:rPr lang="en-GB" sz="1500" dirty="0" smtClean="0">
                <a:ea typeface="Arial Unicode MS" pitchFamily="34" charset="-128"/>
                <a:cs typeface="Arial Unicode MS" pitchFamily="34" charset="-128"/>
              </a:rPr>
              <a:t>Internships </a:t>
            </a:r>
            <a:r>
              <a:rPr lang="en-GB" sz="1500" dirty="0" smtClean="0">
                <a:ea typeface="Arial Unicode MS" pitchFamily="34" charset="-128"/>
                <a:cs typeface="Arial Unicode MS" pitchFamily="34" charset="-128"/>
              </a:rPr>
              <a:t>at the HZDR user office </a:t>
            </a:r>
            <a:endParaRPr lang="en-GB" sz="1500" dirty="0"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5000"/>
              </a:lnSpc>
              <a:buClr>
                <a:srgbClr val="00589C"/>
              </a:buClr>
            </a:pPr>
            <a:r>
              <a:rPr lang="en-US" sz="1500" b="1" dirty="0" smtClean="0">
                <a:solidFill>
                  <a:srgbClr val="0A2D6E"/>
                </a:solidFill>
                <a:ea typeface="Arial Unicode MS" pitchFamily="34" charset="-128"/>
                <a:cs typeface="Arial Unicode MS" pitchFamily="34" charset="-128"/>
              </a:rPr>
              <a:t>Task 5.2 - suggestions</a:t>
            </a:r>
          </a:p>
          <a:p>
            <a:pPr marL="285750" indent="-285750">
              <a:lnSpc>
                <a:spcPct val="105000"/>
              </a:lnSpc>
              <a:buClr>
                <a:srgbClr val="F0781E"/>
              </a:buClr>
              <a:buFont typeface="Wingdings" panose="05000000000000000000" pitchFamily="2" charset="2"/>
              <a:buChar char="§"/>
            </a:pPr>
            <a:r>
              <a:rPr lang="en-US" sz="1500" dirty="0" smtClean="0">
                <a:ea typeface="Arial Unicode MS" pitchFamily="34" charset="-128"/>
                <a:cs typeface="Arial Unicode MS" pitchFamily="34" charset="-128"/>
              </a:rPr>
              <a:t>Extended internship at the IT department in charge of the electronic tool used for the access management (GATE)</a:t>
            </a:r>
          </a:p>
          <a:p>
            <a:pPr marL="285750" indent="-285750">
              <a:lnSpc>
                <a:spcPct val="105000"/>
              </a:lnSpc>
              <a:buClr>
                <a:srgbClr val="F0781E"/>
              </a:buClr>
              <a:buFont typeface="Wingdings" panose="05000000000000000000" pitchFamily="2" charset="2"/>
              <a:buChar char="§"/>
            </a:pPr>
            <a:r>
              <a:rPr lang="en-US" sz="1500" dirty="0" smtClean="0">
                <a:ea typeface="Arial Unicode MS" pitchFamily="34" charset="-128"/>
                <a:cs typeface="Arial Unicode MS" pitchFamily="34" charset="-128"/>
              </a:rPr>
              <a:t>Workshops e.g. GDPR rules</a:t>
            </a:r>
          </a:p>
          <a:p>
            <a:pPr marL="285750" indent="-285750">
              <a:lnSpc>
                <a:spcPct val="105000"/>
              </a:lnSpc>
              <a:buClr>
                <a:srgbClr val="F0781E"/>
              </a:buClr>
              <a:buFont typeface="Wingdings" panose="05000000000000000000" pitchFamily="2" charset="2"/>
              <a:buChar char="§"/>
            </a:pPr>
            <a:endParaRPr lang="en-US" sz="1500" dirty="0" smtClean="0">
              <a:ea typeface="Arial Unicode MS" pitchFamily="34" charset="-128"/>
              <a:cs typeface="Arial Unicode MS" pitchFamily="34" charset="-128"/>
            </a:endParaRPr>
          </a:p>
          <a:p>
            <a:pPr marL="285750" indent="-285750">
              <a:lnSpc>
                <a:spcPct val="105000"/>
              </a:lnSpc>
              <a:buClr>
                <a:srgbClr val="F0781E"/>
              </a:buClr>
              <a:buFont typeface="Wingdings" panose="05000000000000000000" pitchFamily="2" charset="2"/>
              <a:buChar char="§"/>
            </a:pPr>
            <a:endParaRPr lang="en-US" sz="1500" dirty="0" smtClean="0"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5000"/>
              </a:lnSpc>
              <a:buClr>
                <a:srgbClr val="00589C"/>
              </a:buClr>
            </a:pPr>
            <a:r>
              <a:rPr lang="en-US" sz="1500" dirty="0" smtClean="0">
                <a:solidFill>
                  <a:srgbClr val="00589C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257175" indent="-257175">
              <a:lnSpc>
                <a:spcPct val="105000"/>
              </a:lnSpc>
              <a:buClr>
                <a:srgbClr val="00589C"/>
              </a:buClr>
              <a:buFont typeface="Wingdings" panose="05000000000000000000" pitchFamily="2" charset="2"/>
              <a:buChar char="§"/>
            </a:pPr>
            <a:endParaRPr lang="de-DE" sz="1500" dirty="0" smtClean="0">
              <a:ea typeface="Arial Unicode MS" pitchFamily="34" charset="-128"/>
              <a:cs typeface="Arial Unicode MS" pitchFamily="34" charset="-128"/>
            </a:endParaRPr>
          </a:p>
          <a:p>
            <a:pPr marL="257175" indent="-257175">
              <a:lnSpc>
                <a:spcPct val="105000"/>
              </a:lnSpc>
              <a:buClr>
                <a:srgbClr val="00589C"/>
              </a:buClr>
            </a:pPr>
            <a:endParaRPr lang="en-GB" sz="150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7628963" y="4496221"/>
            <a:ext cx="1433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*</a:t>
            </a:r>
            <a:r>
              <a:rPr lang="de-DE" sz="1200" dirty="0" smtClean="0"/>
              <a:t>ESFRI Landmark</a:t>
            </a:r>
            <a:endParaRPr lang="de-DE" sz="12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80" y="1815666"/>
            <a:ext cx="1482489" cy="59199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772" y="1866071"/>
            <a:ext cx="1040882" cy="582894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422" y="1984374"/>
            <a:ext cx="1410948" cy="42328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164" y="1892505"/>
            <a:ext cx="1096516" cy="575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139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el_Materie">
  <a:themeElements>
    <a:clrScheme name="hz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Inhaltsfolie_Materie">
  <a:themeElements>
    <a:clrScheme name="hz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nhaltsfolie_Materie">
  <a:themeElements>
    <a:clrScheme name="hz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1_Benutzerdefiniertes Design">
  <a:themeElements>
    <a:clrScheme name="1_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enutzerdefiniertes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12700" algn="l" defTabSz="914400" rtl="0" eaLnBrk="1" fontAlgn="base" latinLnBrk="0" hangingPunct="1">
          <a:lnSpc>
            <a:spcPts val="2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rgbClr val="51515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12700" algn="l" defTabSz="914400" rtl="0" eaLnBrk="1" fontAlgn="base" latinLnBrk="0" hangingPunct="1">
          <a:lnSpc>
            <a:spcPts val="2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rgbClr val="51515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Inhaltsfolie_Materie">
  <a:themeElements>
    <a:clrScheme name="hz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353</Words>
  <Application>Microsoft Office PowerPoint</Application>
  <PresentationFormat>Bildschirmpräsentation (16:9)</PresentationFormat>
  <Paragraphs>51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5</vt:i4>
      </vt:variant>
      <vt:variant>
        <vt:lpstr>Folientitel</vt:lpstr>
      </vt:variant>
      <vt:variant>
        <vt:i4>6</vt:i4>
      </vt:variant>
    </vt:vector>
  </HeadingPairs>
  <TitlesOfParts>
    <vt:vector size="17" baseType="lpstr">
      <vt:lpstr>Arial Unicode MS</vt:lpstr>
      <vt:lpstr>ＭＳ Ｐゴシック</vt:lpstr>
      <vt:lpstr>Arial</vt:lpstr>
      <vt:lpstr>Arial </vt:lpstr>
      <vt:lpstr>Calibri</vt:lpstr>
      <vt:lpstr>Wingdings</vt:lpstr>
      <vt:lpstr>Titel_Materie</vt:lpstr>
      <vt:lpstr>2_Inhaltsfolie_Materie</vt:lpstr>
      <vt:lpstr>Inhaltsfolie_Materie</vt:lpstr>
      <vt:lpstr>11_Benutzerdefiniertes Design</vt:lpstr>
      <vt:lpstr>3_Inhaltsfolie_Materie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Bernd Göbel</dc:creator>
  <cp:lastModifiedBy>Ulrich Schramm</cp:lastModifiedBy>
  <cp:revision>427</cp:revision>
  <dcterms:created xsi:type="dcterms:W3CDTF">2017-08-27T12:31:56Z</dcterms:created>
  <dcterms:modified xsi:type="dcterms:W3CDTF">2020-12-14T22:21:28Z</dcterms:modified>
</cp:coreProperties>
</file>