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88" r:id="rId4"/>
    <p:sldId id="289" r:id="rId5"/>
    <p:sldId id="291" r:id="rId6"/>
    <p:sldId id="293" r:id="rId7"/>
    <p:sldId id="292" r:id="rId8"/>
    <p:sldId id="295" r:id="rId9"/>
    <p:sldId id="290" r:id="rId10"/>
    <p:sldId id="294" r:id="rId11"/>
    <p:sldId id="29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C_Drive_Magdalena\Magda\FACILITY%20Users_LASERLAB\LASERLAB-Europe_info%202019\ULF-FORTH%20Statistics%20(Global)%2017052019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554307262763166E-2"/>
          <c:y val="0.14437086092715232"/>
          <c:w val="0.87253579292646899"/>
          <c:h val="0.64714843360154006"/>
        </c:manualLayout>
      </c:layout>
      <c:pie3DChart>
        <c:varyColors val="1"/>
        <c:ser>
          <c:idx val="0"/>
          <c:order val="0"/>
          <c:spPr>
            <a:solidFill>
              <a:srgbClr val="8080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80206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A0E0E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8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0C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00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2"/>
            <c:bubble3D val="0"/>
            <c:spPr>
              <a:solidFill>
                <a:srgbClr val="8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3"/>
            <c:bubble3D val="0"/>
            <c:spPr>
              <a:solidFill>
                <a:srgbClr val="80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4"/>
            <c:bubble3D val="0"/>
            <c:spPr>
              <a:solidFill>
                <a:srgbClr val="00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5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6"/>
            <c:bubble3D val="0"/>
            <c:spPr>
              <a:solidFill>
                <a:srgbClr val="00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7"/>
            <c:bubble3D val="0"/>
            <c:spPr>
              <a:solidFill>
                <a:srgbClr val="69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2.1291145505902571E-4"/>
                  <c:y val="-3.653178487824159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2388272537553455E-2"/>
                  <c:y val="-0.1005101389353357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1180642952240322E-3"/>
                  <c:y val="2.422306184435250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3846369571295298E-2"/>
                  <c:y val="4.378479717062400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2524616118102916E-2"/>
                  <c:y val="5.370517874454883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7.0832234084949666E-2"/>
                  <c:y val="9.333968389086502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339689604260552E-2"/>
                  <c:y val="5.216820870364182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2106889790325228E-4"/>
                  <c:y val="2.951901282609953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6171669327552397E-4"/>
                  <c:y val="5.9100720518043704E-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9.6953349212188268E-3"/>
                  <c:y val="-1.379922104331558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6.4958593504706947E-3"/>
                  <c:y val="-3.830196901063043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3.8769940862672832E-2"/>
                  <c:y val="-0.1001223498707300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9.4347754373480062E-3"/>
                  <c:y val="-2.212182936592385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9.4480667295955018E-3"/>
                  <c:y val="-1.21964484169208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3.4492752171434521E-2"/>
                  <c:y val="-7.33917982747679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2.9252214234848231E-3"/>
                  <c:y val="-5.237694870061518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1.4208355586992905E-2"/>
                  <c:y val="-2.28602505767860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2.1407650310185086E-2"/>
                  <c:y val="-8.549431321084867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layout>
                <c:manualLayout>
                  <c:x val="2.026072695019315E-2"/>
                  <c:y val="-6.732561730429202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layout>
                <c:manualLayout>
                  <c:x val="5.0166388349634376E-2"/>
                  <c:y val="-3.787526559180120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layout>
                <c:manualLayout>
                  <c:x val="7.0970597984559111E-2"/>
                  <c:y val="-3.290453603083649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Global!$D$90:$D$110</c:f>
              <c:strCache>
                <c:ptCount val="21"/>
                <c:pt idx="0">
                  <c:v>D</c:v>
                </c:pt>
                <c:pt idx="1">
                  <c:v>UK</c:v>
                </c:pt>
                <c:pt idx="2">
                  <c:v>EE</c:v>
                </c:pt>
                <c:pt idx="3">
                  <c:v>CZ</c:v>
                </c:pt>
                <c:pt idx="4">
                  <c:v>IE</c:v>
                </c:pt>
                <c:pt idx="5">
                  <c:v>F</c:v>
                </c:pt>
                <c:pt idx="6">
                  <c:v>RO</c:v>
                </c:pt>
                <c:pt idx="7">
                  <c:v>HU</c:v>
                </c:pt>
                <c:pt idx="8">
                  <c:v>I</c:v>
                </c:pt>
                <c:pt idx="9">
                  <c:v>IL</c:v>
                </c:pt>
                <c:pt idx="10">
                  <c:v>NL</c:v>
                </c:pt>
                <c:pt idx="11">
                  <c:v>E</c:v>
                </c:pt>
                <c:pt idx="12">
                  <c:v>P</c:v>
                </c:pt>
                <c:pt idx="13">
                  <c:v>DK</c:v>
                </c:pt>
                <c:pt idx="14">
                  <c:v>SK</c:v>
                </c:pt>
                <c:pt idx="15">
                  <c:v>CH</c:v>
                </c:pt>
                <c:pt idx="16">
                  <c:v>A</c:v>
                </c:pt>
                <c:pt idx="17">
                  <c:v>BG</c:v>
                </c:pt>
                <c:pt idx="18">
                  <c:v>FI</c:v>
                </c:pt>
                <c:pt idx="19">
                  <c:v>RS</c:v>
                </c:pt>
                <c:pt idx="20">
                  <c:v>IS</c:v>
                </c:pt>
              </c:strCache>
            </c:strRef>
          </c:cat>
          <c:val>
            <c:numRef>
              <c:f>Global!$E$90:$E$110</c:f>
              <c:numCache>
                <c:formatCode>General</c:formatCode>
                <c:ptCount val="21"/>
                <c:pt idx="0">
                  <c:v>245</c:v>
                </c:pt>
                <c:pt idx="1">
                  <c:v>679</c:v>
                </c:pt>
                <c:pt idx="2">
                  <c:v>15</c:v>
                </c:pt>
                <c:pt idx="3">
                  <c:v>65</c:v>
                </c:pt>
                <c:pt idx="4">
                  <c:v>119</c:v>
                </c:pt>
                <c:pt idx="5">
                  <c:v>645</c:v>
                </c:pt>
                <c:pt idx="6">
                  <c:v>67</c:v>
                </c:pt>
                <c:pt idx="7">
                  <c:v>113</c:v>
                </c:pt>
                <c:pt idx="8">
                  <c:v>343</c:v>
                </c:pt>
                <c:pt idx="9">
                  <c:v>20</c:v>
                </c:pt>
                <c:pt idx="10">
                  <c:v>50</c:v>
                </c:pt>
                <c:pt idx="11">
                  <c:v>346</c:v>
                </c:pt>
                <c:pt idx="12">
                  <c:v>59</c:v>
                </c:pt>
                <c:pt idx="13">
                  <c:v>29</c:v>
                </c:pt>
                <c:pt idx="14">
                  <c:v>25</c:v>
                </c:pt>
                <c:pt idx="15">
                  <c:v>20</c:v>
                </c:pt>
                <c:pt idx="16">
                  <c:v>10</c:v>
                </c:pt>
                <c:pt idx="17">
                  <c:v>35</c:v>
                </c:pt>
                <c:pt idx="18">
                  <c:v>10</c:v>
                </c:pt>
                <c:pt idx="19">
                  <c:v>10</c:v>
                </c:pt>
                <c:pt idx="20">
                  <c:v>30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93541522022355683"/>
          <c:y val="1.5590546436459981E-2"/>
          <c:w val="5.5002987394853466E-2"/>
          <c:h val="0.976773060996988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4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4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6AB7-7BF8-4641-80EA-81612CFFF1EE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1D6C4-2EF0-44E9-A9FA-CBB175FB9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6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6AB7-7BF8-4641-80EA-81612CFFF1EE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1D6C4-2EF0-44E9-A9FA-CBB175FB9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0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6AB7-7BF8-4641-80EA-81612CFFF1EE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1D6C4-2EF0-44E9-A9FA-CBB175FB9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3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6AB7-7BF8-4641-80EA-81612CFFF1EE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1D6C4-2EF0-44E9-A9FA-CBB175FB9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27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6AB7-7BF8-4641-80EA-81612CFFF1EE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1D6C4-2EF0-44E9-A9FA-CBB175FB9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0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6AB7-7BF8-4641-80EA-81612CFFF1EE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1D6C4-2EF0-44E9-A9FA-CBB175FB9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74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6AB7-7BF8-4641-80EA-81612CFFF1EE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1D6C4-2EF0-44E9-A9FA-CBB175FB9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2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6AB7-7BF8-4641-80EA-81612CFFF1EE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1D6C4-2EF0-44E9-A9FA-CBB175FB9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32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6AB7-7BF8-4641-80EA-81612CFFF1EE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1D6C4-2EF0-44E9-A9FA-CBB175FB9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4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6AB7-7BF8-4641-80EA-81612CFFF1EE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1D6C4-2EF0-44E9-A9FA-CBB175FB9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1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6AB7-7BF8-4641-80EA-81612CFFF1EE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1D6C4-2EF0-44E9-A9FA-CBB175FB9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1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F6AB7-7BF8-4641-80EA-81612CFFF1EE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1D6C4-2EF0-44E9-A9FA-CBB175FB9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hyperlink" Target="mailto:Dimitris.Charalambidis@eli-alps.hu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mailto:chara@iesl.forth.gr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4.png"/><Relationship Id="rId9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5310018"/>
            <a:ext cx="1219199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sz="5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FO.R.T.H.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(Foundation for Research &amp; Technology-Hellas)</a:t>
            </a:r>
          </a:p>
          <a:p>
            <a:pPr algn="ctr">
              <a:defRPr/>
            </a:pPr>
            <a:endParaRPr lang="en-US" sz="2000" b="1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 sz="2000" b="1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lvl="8" algn="ctr">
              <a:defRPr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 lvl="8" algn="ctr">
              <a:defRPr/>
            </a:pPr>
            <a:endParaRPr lang="en-US" sz="2400" dirty="0">
              <a:latin typeface="Arial" charset="0"/>
              <a:cs typeface="Arial" charset="0"/>
            </a:endParaRPr>
          </a:p>
          <a:p>
            <a:pPr lvl="8" algn="ctr">
              <a:defRPr/>
            </a:pPr>
            <a:endParaRPr lang="en-US" sz="2400" dirty="0">
              <a:latin typeface="Arial" charset="0"/>
              <a:cs typeface="Arial" charset="0"/>
            </a:endParaRPr>
          </a:p>
          <a:p>
            <a:pPr lvl="8" algn="ctr">
              <a:defRPr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 lvl="8" algn="ctr">
              <a:defRPr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 lvl="8" algn="ctr">
              <a:defRPr/>
            </a:pPr>
            <a:endParaRPr lang="en-US" sz="2400" dirty="0"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.</a:t>
            </a:r>
            <a:r>
              <a:rPr lang="en-US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algn="ctr">
              <a:defRPr/>
            </a:pPr>
            <a:endParaRPr lang="en-US" sz="24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IMPULSE kick-off meeting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On-line 16 December 2020                                               </a:t>
            </a:r>
            <a:r>
              <a:rPr lang="en-US" sz="24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endParaRPr lang="el-GR" sz="24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10290703" y="5760789"/>
            <a:ext cx="1557867" cy="1178719"/>
            <a:chOff x="10290703" y="5760789"/>
            <a:chExt cx="1557867" cy="1178719"/>
          </a:xfrm>
        </p:grpSpPr>
        <p:graphicFrame>
          <p:nvGraphicFramePr>
            <p:cNvPr id="85" name="Object 33"/>
            <p:cNvGraphicFramePr>
              <a:graphicFrameLocks noChangeAspect="1"/>
            </p:cNvGraphicFramePr>
            <p:nvPr>
              <p:extLst/>
            </p:nvPr>
          </p:nvGraphicFramePr>
          <p:xfrm>
            <a:off x="10752667" y="5760789"/>
            <a:ext cx="752475" cy="77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01" name="Photo Editor Photo" r:id="rId3" imgW="3409524" imgH="3677163" progId="MSPhotoEd.3">
                    <p:embed/>
                  </p:oleObj>
                </mc:Choice>
                <mc:Fallback>
                  <p:oleObj name="Photo Editor Photo" r:id="rId3" imgW="3409524" imgH="367716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52667" y="5760789"/>
                          <a:ext cx="752475" cy="7794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" name="Rectangle 27"/>
            <p:cNvSpPr>
              <a:spLocks noChangeArrowheads="1"/>
            </p:cNvSpPr>
            <p:nvPr/>
          </p:nvSpPr>
          <p:spPr bwMode="auto">
            <a:xfrm>
              <a:off x="10290703" y="6445795"/>
              <a:ext cx="1557867" cy="493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eaLnBrk="0" hangingPunct="0">
                <a:lnSpc>
                  <a:spcPts val="2500"/>
                </a:lnSpc>
              </a:pPr>
              <a:r>
                <a:rPr lang="el-GR" altLang="en-US" sz="1600" b="1" dirty="0">
                  <a:solidFill>
                    <a:srgbClr val="006600"/>
                  </a:solidFill>
                </a:rPr>
                <a:t> FO.R.T.H. - I.E.S.L</a:t>
              </a:r>
              <a:r>
                <a:rPr lang="el-GR" altLang="en-US" sz="1600" b="1" dirty="0" smtClean="0">
                  <a:solidFill>
                    <a:srgbClr val="006600"/>
                  </a:solidFill>
                </a:rPr>
                <a:t>.</a:t>
              </a:r>
              <a:r>
                <a:rPr lang="el-GR" altLang="en-US" sz="1200" b="1" dirty="0" smtClean="0"/>
                <a:t> </a:t>
              </a:r>
              <a:endParaRPr lang="el-GR" altLang="en-US" sz="1000" b="1" dirty="0"/>
            </a:p>
          </p:txBody>
        </p:sp>
      </p:grpSp>
      <p:pic>
        <p:nvPicPr>
          <p:cNvPr id="12" name="Picture 38" descr="main"/>
          <p:cNvPicPr>
            <a:picLocks noChangeAspect="1" noChangeArrowheads="1"/>
          </p:cNvPicPr>
          <p:nvPr/>
        </p:nvPicPr>
        <p:blipFill rotWithShape="1">
          <a:blip r:embed="rId5"/>
          <a:srcRect t="20767" b="21549"/>
          <a:stretch/>
        </p:blipFill>
        <p:spPr bwMode="auto">
          <a:xfrm>
            <a:off x="0" y="2185506"/>
            <a:ext cx="8136261" cy="275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77353" y="2773680"/>
            <a:ext cx="35860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Dimitris Charalambidis</a:t>
            </a:r>
          </a:p>
          <a:p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  <a:hlinkClick r:id="rId6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chara@iesl.forth.gr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  <a:hlinkClick r:id="rId7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Dimitris.Charalambidis@eli-alps.hu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9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8184" y="301268"/>
            <a:ext cx="7197804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FO.R.T.H.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Involvement in the IMPULSE project</a:t>
            </a:r>
            <a:endParaRPr lang="en-US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54863" y="5768430"/>
            <a:ext cx="1557867" cy="1178719"/>
            <a:chOff x="10290703" y="5760789"/>
            <a:chExt cx="1557867" cy="1178719"/>
          </a:xfrm>
        </p:grpSpPr>
        <p:graphicFrame>
          <p:nvGraphicFramePr>
            <p:cNvPr id="15" name="Object 33"/>
            <p:cNvGraphicFramePr>
              <a:graphicFrameLocks noChangeAspect="1"/>
            </p:cNvGraphicFramePr>
            <p:nvPr>
              <p:extLst/>
            </p:nvPr>
          </p:nvGraphicFramePr>
          <p:xfrm>
            <a:off x="10752667" y="5760789"/>
            <a:ext cx="752475" cy="77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23" name="Photo Editor Photo" r:id="rId3" imgW="3409524" imgH="3677163" progId="MSPhotoEd.3">
                    <p:embed/>
                  </p:oleObj>
                </mc:Choice>
                <mc:Fallback>
                  <p:oleObj name="Photo Editor Photo" r:id="rId3" imgW="3409524" imgH="367716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52667" y="5760789"/>
                          <a:ext cx="752475" cy="7794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10290703" y="6445795"/>
              <a:ext cx="1557867" cy="493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eaLnBrk="0" hangingPunct="0">
                <a:lnSpc>
                  <a:spcPts val="2500"/>
                </a:lnSpc>
              </a:pPr>
              <a:r>
                <a:rPr lang="el-GR" altLang="en-US" sz="1600" b="1" dirty="0">
                  <a:solidFill>
                    <a:srgbClr val="006600"/>
                  </a:solidFill>
                </a:rPr>
                <a:t> FO.R.T.H. - I.E.S.L</a:t>
              </a:r>
              <a:r>
                <a:rPr lang="el-GR" altLang="en-US" sz="1600" b="1" dirty="0" smtClean="0">
                  <a:solidFill>
                    <a:srgbClr val="006600"/>
                  </a:solidFill>
                </a:rPr>
                <a:t>.</a:t>
              </a:r>
              <a:r>
                <a:rPr lang="el-GR" altLang="en-US" sz="1200" b="1" dirty="0" smtClean="0"/>
                <a:t> </a:t>
              </a:r>
              <a:endParaRPr lang="el-GR" altLang="en-US" sz="1000" b="1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533400" y="1867394"/>
            <a:ext cx="11116056" cy="4558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T4.4</a:t>
            </a:r>
            <a:r>
              <a:rPr lang="fr-FR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l-GR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 will develop a magnetic-bottle electron time-of-flight (MBE-TOF) spectrometer. FORTH will design, construct, test, ship to ELI-ALPS the MBE-TOF and participate in test measurements at ELI-ALPS. </a:t>
            </a:r>
            <a:endParaRPr lang="en-GB" sz="2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T7.4</a:t>
            </a:r>
            <a:r>
              <a:rPr lang="en-GB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l-GR" sz="2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 the development of the user base through outreach towards established and prospective user communities (dedicated networking events and structures), communication of ELI’s scientific offer and user training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measures.</a:t>
            </a:r>
          </a:p>
          <a:p>
            <a:pPr algn="just"/>
            <a:r>
              <a:rPr lang="en-GB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</a:t>
            </a:r>
            <a:r>
              <a:rPr lang="en-GB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 act as the ambassador of ELI in Greece (has already brought 4 commissioning user projects to ELI-ALPS).</a:t>
            </a:r>
            <a:endParaRPr lang="el-GR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l-G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4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937405"/>
            <a:chOff x="0" y="0"/>
            <a:chExt cx="12192000" cy="6937405"/>
          </a:xfrm>
        </p:grpSpPr>
        <p:pic>
          <p:nvPicPr>
            <p:cNvPr id="39940" name="Picture 4" descr="Even if COVID-19 Is a Party Pooper, Employers Find Ways to Celebrate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1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23907" y="766485"/>
              <a:ext cx="11461792" cy="61709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0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Thank you!</a:t>
              </a:r>
            </a:p>
            <a:p>
              <a:pPr>
                <a:defRPr/>
              </a:pPr>
              <a:endPara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>
                <a:defRPr/>
              </a:pPr>
              <a:endParaRPr lang="en-US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>
                <a:defRPr/>
              </a:pPr>
              <a:endParaRPr 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>
                <a:defRPr/>
              </a:pPr>
              <a:endParaRPr lang="en-US" sz="35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>
                <a:defRPr/>
              </a:pPr>
              <a:endParaRPr lang="en-US" sz="7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>
                <a:defRPr/>
              </a:pPr>
              <a:r>
                <a:rPr lang="en-US" sz="60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    			&amp; seasons greetings….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9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554863" y="5768430"/>
            <a:ext cx="1557867" cy="1178719"/>
            <a:chOff x="10290703" y="5760789"/>
            <a:chExt cx="1557867" cy="1178719"/>
          </a:xfrm>
        </p:grpSpPr>
        <p:graphicFrame>
          <p:nvGraphicFramePr>
            <p:cNvPr id="15" name="Object 33"/>
            <p:cNvGraphicFramePr>
              <a:graphicFrameLocks noChangeAspect="1"/>
            </p:cNvGraphicFramePr>
            <p:nvPr>
              <p:extLst/>
            </p:nvPr>
          </p:nvGraphicFramePr>
          <p:xfrm>
            <a:off x="10752667" y="5760789"/>
            <a:ext cx="752475" cy="77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8" name="Photo Editor Photo" r:id="rId3" imgW="3409524" imgH="3677163" progId="MSPhotoEd.3">
                    <p:embed/>
                  </p:oleObj>
                </mc:Choice>
                <mc:Fallback>
                  <p:oleObj name="Photo Editor Photo" r:id="rId3" imgW="3409524" imgH="367716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52667" y="5760789"/>
                          <a:ext cx="752475" cy="7794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10290703" y="6445795"/>
              <a:ext cx="1557867" cy="493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eaLnBrk="0" hangingPunct="0">
                <a:lnSpc>
                  <a:spcPts val="2500"/>
                </a:lnSpc>
              </a:pPr>
              <a:r>
                <a:rPr lang="el-GR" altLang="en-US" sz="1600" b="1" dirty="0">
                  <a:solidFill>
                    <a:srgbClr val="006600"/>
                  </a:solidFill>
                </a:rPr>
                <a:t> FO.R.T.H. - I.E.S.L</a:t>
              </a:r>
              <a:r>
                <a:rPr lang="el-GR" altLang="en-US" sz="1600" b="1" dirty="0" smtClean="0">
                  <a:solidFill>
                    <a:srgbClr val="006600"/>
                  </a:solidFill>
                </a:rPr>
                <a:t>.</a:t>
              </a:r>
              <a:r>
                <a:rPr lang="el-GR" altLang="en-US" sz="1200" b="1" dirty="0" smtClean="0"/>
                <a:t> </a:t>
              </a:r>
              <a:endParaRPr lang="el-GR" altLang="en-US" sz="10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5372" y="532560"/>
            <a:ext cx="10626027" cy="4633562"/>
            <a:chOff x="575372" y="532560"/>
            <a:chExt cx="10626027" cy="4633562"/>
          </a:xfrm>
        </p:grpSpPr>
        <p:sp>
          <p:nvSpPr>
            <p:cNvPr id="2" name="TextBox 1"/>
            <p:cNvSpPr txBox="1"/>
            <p:nvPr/>
          </p:nvSpPr>
          <p:spPr>
            <a:xfrm>
              <a:off x="575372" y="1793826"/>
              <a:ext cx="106260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The Foundation for Research and Technology - Hellas (FORTH) was founded in 1983. It is one of the largest research centers in Greece with well-organized facilities, highly qualified personnel and a reputation as a top-level research institution worldwide.</a:t>
              </a:r>
              <a:endParaRPr lang="el-G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5372" y="532560"/>
              <a:ext cx="54555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5400" b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About FO.R.T.H.</a:t>
              </a:r>
              <a:endParaRPr lang="en-US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69948" y="3965793"/>
              <a:ext cx="581441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Personnel: </a:t>
              </a:r>
              <a:r>
                <a:rPr lang="en-US" sz="2400" b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~1500 (including stipends) </a:t>
              </a:r>
              <a:endParaRPr lang="en-US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>
                <a:defRPr/>
              </a:pPr>
              <a:endParaRPr lang="en-US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>
                <a:defRPr/>
              </a:pPr>
              <a:r>
                <a:rPr lang="en-US" sz="2400" b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Annual turn over: </a:t>
              </a:r>
              <a:r>
                <a:rPr lang="en-US" sz="2400" b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~</a:t>
              </a:r>
              <a:r>
                <a:rPr lang="en-US" sz="2400" b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55</a:t>
              </a:r>
              <a:r>
                <a:rPr lang="en-US" sz="2400" b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MEuro</a:t>
              </a:r>
              <a:endParaRPr lang="en-US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997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53321" y="42434"/>
            <a:ext cx="12166051" cy="6834394"/>
            <a:chOff x="-53321" y="78530"/>
            <a:chExt cx="12166051" cy="68343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23375" t="16411" r="36732" b="20429"/>
            <a:stretch/>
          </p:blipFill>
          <p:spPr>
            <a:xfrm>
              <a:off x="5429140" y="78530"/>
              <a:ext cx="6683590" cy="5952059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-53321" y="1447599"/>
              <a:ext cx="5602778" cy="5465325"/>
              <a:chOff x="22563" y="1392675"/>
              <a:chExt cx="5602778" cy="5465325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/>
              <a:srcRect l="15203" t="9763" r="35912" b="5465"/>
              <a:stretch/>
            </p:blipFill>
            <p:spPr>
              <a:xfrm>
                <a:off x="22563" y="1392675"/>
                <a:ext cx="5602778" cy="5465325"/>
              </a:xfrm>
              <a:prstGeom prst="rect">
                <a:avLst/>
              </a:prstGeom>
            </p:spPr>
          </p:pic>
          <p:graphicFrame>
            <p:nvGraphicFramePr>
              <p:cNvPr id="13" name="Object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3466389"/>
                  </p:ext>
                </p:extLst>
              </p:nvPr>
            </p:nvGraphicFramePr>
            <p:xfrm>
              <a:off x="3946874" y="6173460"/>
              <a:ext cx="355897" cy="36866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788" name="Photo Editor Photo" r:id="rId5" imgW="3409524" imgH="3677163" progId="MSPhotoEd.3">
                      <p:embed/>
                    </p:oleObj>
                  </mc:Choice>
                  <mc:Fallback>
                    <p:oleObj name="Photo Editor Photo" r:id="rId5" imgW="3409524" imgH="3677163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46874" y="6173460"/>
                            <a:ext cx="355897" cy="36866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90422445"/>
                  </p:ext>
                </p:extLst>
              </p:nvPr>
            </p:nvGraphicFramePr>
            <p:xfrm>
              <a:off x="3513101" y="6199925"/>
              <a:ext cx="152400" cy="1578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789" name="Photo Editor Photo" r:id="rId7" imgW="3409524" imgH="3677163" progId="MSPhotoEd.3">
                      <p:embed/>
                    </p:oleObj>
                  </mc:Choice>
                  <mc:Fallback>
                    <p:oleObj name="Photo Editor Photo" r:id="rId7" imgW="3409524" imgH="3677163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13101" y="6199925"/>
                            <a:ext cx="152400" cy="15786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606977"/>
                  </p:ext>
                </p:extLst>
              </p:nvPr>
            </p:nvGraphicFramePr>
            <p:xfrm>
              <a:off x="2992503" y="6094528"/>
              <a:ext cx="152400" cy="1578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790" name="Photo Editor Photo" r:id="rId8" imgW="3409524" imgH="3677163" progId="MSPhotoEd.3">
                      <p:embed/>
                    </p:oleObj>
                  </mc:Choice>
                  <mc:Fallback>
                    <p:oleObj name="Photo Editor Photo" r:id="rId8" imgW="3409524" imgH="3677163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92503" y="6094528"/>
                            <a:ext cx="152400" cy="15786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8712139"/>
                  </p:ext>
                </p:extLst>
              </p:nvPr>
            </p:nvGraphicFramePr>
            <p:xfrm>
              <a:off x="936930" y="2928811"/>
              <a:ext cx="180973" cy="1874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791" name="Photo Editor Photo" r:id="rId9" imgW="3409524" imgH="3677163" progId="MSPhotoEd.3">
                      <p:embed/>
                    </p:oleObj>
                  </mc:Choice>
                  <mc:Fallback>
                    <p:oleObj name="Photo Editor Photo" r:id="rId9" imgW="3409524" imgH="3677163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36930" y="2928811"/>
                            <a:ext cx="180973" cy="18746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4" name="Group 13"/>
          <p:cNvGrpSpPr/>
          <p:nvPr/>
        </p:nvGrpSpPr>
        <p:grpSpPr>
          <a:xfrm>
            <a:off x="10554863" y="5846301"/>
            <a:ext cx="1557867" cy="1178719"/>
            <a:chOff x="10290703" y="5760789"/>
            <a:chExt cx="1557867" cy="1178719"/>
          </a:xfrm>
        </p:grpSpPr>
        <p:graphicFrame>
          <p:nvGraphicFramePr>
            <p:cNvPr id="15" name="Object 33"/>
            <p:cNvGraphicFramePr>
              <a:graphicFrameLocks noChangeAspect="1"/>
            </p:cNvGraphicFramePr>
            <p:nvPr>
              <p:extLst/>
            </p:nvPr>
          </p:nvGraphicFramePr>
          <p:xfrm>
            <a:off x="10752667" y="5760789"/>
            <a:ext cx="752475" cy="77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92" name="Photo Editor Photo" r:id="rId10" imgW="3409524" imgH="3677163" progId="MSPhotoEd.3">
                    <p:embed/>
                  </p:oleObj>
                </mc:Choice>
                <mc:Fallback>
                  <p:oleObj name="Photo Editor Photo" r:id="rId10" imgW="3409524" imgH="367716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52667" y="5760789"/>
                          <a:ext cx="752475" cy="7794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10290703" y="6445795"/>
              <a:ext cx="1557867" cy="493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eaLnBrk="0" hangingPunct="0">
                <a:lnSpc>
                  <a:spcPts val="2500"/>
                </a:lnSpc>
              </a:pPr>
              <a:r>
                <a:rPr lang="el-GR" altLang="en-US" sz="1600" b="1" dirty="0">
                  <a:solidFill>
                    <a:srgbClr val="006600"/>
                  </a:solidFill>
                </a:rPr>
                <a:t> FO.R.T.H. - I.E.S.L</a:t>
              </a:r>
              <a:r>
                <a:rPr lang="el-GR" altLang="en-US" sz="1600" b="1" dirty="0" smtClean="0">
                  <a:solidFill>
                    <a:srgbClr val="006600"/>
                  </a:solidFill>
                </a:rPr>
                <a:t>.</a:t>
              </a:r>
              <a:r>
                <a:rPr lang="el-GR" altLang="en-US" sz="1200" b="1" dirty="0" smtClean="0"/>
                <a:t> </a:t>
              </a:r>
              <a:endParaRPr lang="el-GR" altLang="en-US" sz="1000" b="1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842657" y="78651"/>
            <a:ext cx="3262624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FO.R.T.H.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The Institutes</a:t>
            </a:r>
            <a:endParaRPr lang="en-US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89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6021" y="43657"/>
            <a:ext cx="6340389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FO.R.T.H. – I.E.S.L.</a:t>
            </a:r>
            <a:endParaRPr lang="en-US" sz="54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Groups/Labs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554863" y="5768430"/>
            <a:ext cx="1557867" cy="1178719"/>
            <a:chOff x="10290703" y="5760789"/>
            <a:chExt cx="1557867" cy="1178719"/>
          </a:xfrm>
        </p:grpSpPr>
        <p:graphicFrame>
          <p:nvGraphicFramePr>
            <p:cNvPr id="15" name="Object 33"/>
            <p:cNvGraphicFramePr>
              <a:graphicFrameLocks noChangeAspect="1"/>
            </p:cNvGraphicFramePr>
            <p:nvPr>
              <p:extLst/>
            </p:nvPr>
          </p:nvGraphicFramePr>
          <p:xfrm>
            <a:off x="10752667" y="5760789"/>
            <a:ext cx="752475" cy="77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86" name="Photo Editor Photo" r:id="rId3" imgW="3409524" imgH="3677163" progId="MSPhotoEd.3">
                    <p:embed/>
                  </p:oleObj>
                </mc:Choice>
                <mc:Fallback>
                  <p:oleObj name="Photo Editor Photo" r:id="rId3" imgW="3409524" imgH="367716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52667" y="5760789"/>
                          <a:ext cx="752475" cy="7794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10290703" y="6445795"/>
              <a:ext cx="1557867" cy="493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eaLnBrk="0" hangingPunct="0">
                <a:lnSpc>
                  <a:spcPts val="2500"/>
                </a:lnSpc>
              </a:pPr>
              <a:r>
                <a:rPr lang="el-GR" altLang="en-US" sz="1600" b="1" dirty="0">
                  <a:solidFill>
                    <a:srgbClr val="006600"/>
                  </a:solidFill>
                </a:rPr>
                <a:t> FO.R.T.H. - I.E.S.L</a:t>
              </a:r>
              <a:r>
                <a:rPr lang="el-GR" altLang="en-US" sz="1600" b="1" dirty="0" smtClean="0">
                  <a:solidFill>
                    <a:srgbClr val="006600"/>
                  </a:solidFill>
                </a:rPr>
                <a:t>.</a:t>
              </a:r>
              <a:r>
                <a:rPr lang="el-GR" altLang="en-US" sz="1200" b="1" dirty="0" smtClean="0"/>
                <a:t> </a:t>
              </a:r>
              <a:endParaRPr lang="el-GR" altLang="en-US" sz="10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312" y="505322"/>
            <a:ext cx="12155688" cy="6352677"/>
            <a:chOff x="36312" y="505322"/>
            <a:chExt cx="12155688" cy="63526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21481" r="71167" b="13037"/>
            <a:stretch/>
          </p:blipFill>
          <p:spPr>
            <a:xfrm>
              <a:off x="2759299" y="1411541"/>
              <a:ext cx="3093835" cy="39522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34666" t="21481" r="36834" b="13037"/>
            <a:stretch/>
          </p:blipFill>
          <p:spPr>
            <a:xfrm>
              <a:off x="9143829" y="505322"/>
              <a:ext cx="3048171" cy="393945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l="36417" t="30815" r="35376" b="6815"/>
            <a:stretch/>
          </p:blipFill>
          <p:spPr>
            <a:xfrm>
              <a:off x="36312" y="3184988"/>
              <a:ext cx="2953142" cy="367301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/>
            <a:srcRect l="36333" t="35111" r="29667" b="10222"/>
            <a:stretch/>
          </p:blipFill>
          <p:spPr>
            <a:xfrm>
              <a:off x="6078304" y="3784827"/>
              <a:ext cx="3397979" cy="3073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201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5836" y="14979"/>
            <a:ext cx="6340389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FO.R.T.H. – I.E.S.L.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European Facilities</a:t>
            </a:r>
            <a:endParaRPr lang="en-US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722865"/>
            <a:ext cx="11974829" cy="5798333"/>
            <a:chOff x="0" y="722865"/>
            <a:chExt cx="11974829" cy="57983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-1" t="18739" r="65574" b="58344"/>
            <a:stretch/>
          </p:blipFill>
          <p:spPr>
            <a:xfrm>
              <a:off x="6762717" y="722865"/>
              <a:ext cx="4953956" cy="185497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21475" t="32252" r="23485" b="30247"/>
            <a:stretch/>
          </p:blipFill>
          <p:spPr>
            <a:xfrm>
              <a:off x="0" y="3796483"/>
              <a:ext cx="5096386" cy="19532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28938" t="35983" r="30445" b="48310"/>
            <a:stretch/>
          </p:blipFill>
          <p:spPr>
            <a:xfrm>
              <a:off x="298574" y="2000769"/>
              <a:ext cx="6357463" cy="138291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30308" t="32877" r="31473" b="52694"/>
            <a:stretch/>
          </p:blipFill>
          <p:spPr>
            <a:xfrm>
              <a:off x="4709160" y="4978219"/>
              <a:ext cx="7265669" cy="154297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23250" t="56444" r="56250" b="26889"/>
            <a:stretch/>
          </p:blipFill>
          <p:spPr>
            <a:xfrm>
              <a:off x="7787640" y="3193080"/>
              <a:ext cx="3004640" cy="137407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18112" y="5611282"/>
            <a:ext cx="1557867" cy="1178719"/>
            <a:chOff x="10290703" y="5760789"/>
            <a:chExt cx="1557867" cy="1178719"/>
          </a:xfrm>
        </p:grpSpPr>
        <p:graphicFrame>
          <p:nvGraphicFramePr>
            <p:cNvPr id="13" name="Object 33"/>
            <p:cNvGraphicFramePr>
              <a:graphicFrameLocks noChangeAspect="1"/>
            </p:cNvGraphicFramePr>
            <p:nvPr>
              <p:extLst/>
            </p:nvPr>
          </p:nvGraphicFramePr>
          <p:xfrm>
            <a:off x="10752667" y="5760789"/>
            <a:ext cx="752475" cy="77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29" name="Photo Editor Photo" r:id="rId8" imgW="3409524" imgH="3677163" progId="MSPhotoEd.3">
                    <p:embed/>
                  </p:oleObj>
                </mc:Choice>
                <mc:Fallback>
                  <p:oleObj name="Photo Editor Photo" r:id="rId8" imgW="3409524" imgH="367716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52667" y="5760789"/>
                          <a:ext cx="752475" cy="7794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27"/>
            <p:cNvSpPr>
              <a:spLocks noChangeArrowheads="1"/>
            </p:cNvSpPr>
            <p:nvPr/>
          </p:nvSpPr>
          <p:spPr bwMode="auto">
            <a:xfrm>
              <a:off x="10290703" y="6445795"/>
              <a:ext cx="1557867" cy="493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eaLnBrk="0" hangingPunct="0">
                <a:lnSpc>
                  <a:spcPts val="2500"/>
                </a:lnSpc>
              </a:pPr>
              <a:r>
                <a:rPr lang="el-GR" altLang="en-US" sz="1600" b="1" dirty="0">
                  <a:solidFill>
                    <a:srgbClr val="006600"/>
                  </a:solidFill>
                </a:rPr>
                <a:t> FO.R.T.H. - I.E.S.L</a:t>
              </a:r>
              <a:r>
                <a:rPr lang="el-GR" altLang="en-US" sz="1600" b="1" dirty="0" smtClean="0">
                  <a:solidFill>
                    <a:srgbClr val="006600"/>
                  </a:solidFill>
                </a:rPr>
                <a:t>.</a:t>
              </a:r>
              <a:r>
                <a:rPr lang="el-GR" altLang="en-US" sz="1200" b="1" dirty="0" smtClean="0"/>
                <a:t> </a:t>
              </a:r>
              <a:endParaRPr lang="el-GR" altLang="en-US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9334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73809"/>
            <a:ext cx="9144000" cy="6183199"/>
            <a:chOff x="1524000" y="73809"/>
            <a:chExt cx="9144000" cy="6183199"/>
          </a:xfrm>
        </p:grpSpPr>
        <p:sp>
          <p:nvSpPr>
            <p:cNvPr id="17411" name="Text Box 2"/>
            <p:cNvSpPr txBox="1">
              <a:spLocks noChangeArrowheads="1"/>
            </p:cNvSpPr>
            <p:nvPr/>
          </p:nvSpPr>
          <p:spPr bwMode="auto">
            <a:xfrm>
              <a:off x="2207569" y="5517233"/>
              <a:ext cx="7743825" cy="739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3516" tIns="46758" rIns="93516" bIns="46758">
              <a:spAutoFit/>
            </a:bodyPr>
            <a:lstStyle/>
            <a:p>
              <a:pPr algn="ctr" defTabSz="935038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en-US" sz="2300" b="1" dirty="0">
                  <a:solidFill>
                    <a:srgbClr val="339966"/>
                  </a:solidFill>
                  <a:latin typeface="Lucida Sans Unicode" pitchFamily="34" charset="0"/>
                  <a:cs typeface="Lucida Sans Unicode" pitchFamily="34" charset="0"/>
                </a:rPr>
                <a:t>309 </a:t>
              </a:r>
              <a:r>
                <a:rPr lang="en-US" sz="2300" b="1" dirty="0">
                  <a:solidFill>
                    <a:srgbClr val="000000"/>
                  </a:solidFill>
                  <a:latin typeface="Lucida Sans Unicode" pitchFamily="34" charset="0"/>
                  <a:cs typeface="Lucida Sans Unicode" pitchFamily="34" charset="0"/>
                </a:rPr>
                <a:t>projects,</a:t>
              </a:r>
              <a:r>
                <a:rPr lang="en-US" sz="2300" b="1" dirty="0">
                  <a:solidFill>
                    <a:srgbClr val="FFFFFF"/>
                  </a:solidFill>
                  <a:latin typeface="Lucida Sans Unicode" pitchFamily="34" charset="0"/>
                  <a:cs typeface="Lucida Sans Unicode" pitchFamily="34" charset="0"/>
                </a:rPr>
                <a:t> </a:t>
              </a:r>
              <a:r>
                <a:rPr lang="en-US" sz="2300" b="1" dirty="0">
                  <a:solidFill>
                    <a:srgbClr val="339966"/>
                  </a:solidFill>
                  <a:latin typeface="Lucida Sans Unicode" pitchFamily="34" charset="0"/>
                  <a:cs typeface="Lucida Sans Unicode" pitchFamily="34" charset="0"/>
                </a:rPr>
                <a:t>518 </a:t>
              </a:r>
              <a:r>
                <a:rPr lang="en-US" sz="2300" b="1" dirty="0">
                  <a:solidFill>
                    <a:srgbClr val="000000"/>
                  </a:solidFill>
                  <a:latin typeface="Lucida Sans Unicode" pitchFamily="34" charset="0"/>
                  <a:cs typeface="Lucida Sans Unicode" pitchFamily="34" charset="0"/>
                </a:rPr>
                <a:t>researchers from European Research Centers,</a:t>
              </a:r>
              <a:r>
                <a:rPr lang="en-US" sz="2300" b="1" dirty="0">
                  <a:solidFill>
                    <a:srgbClr val="FFFFFF"/>
                  </a:solidFill>
                  <a:latin typeface="Lucida Sans Unicode" pitchFamily="34" charset="0"/>
                  <a:cs typeface="Lucida Sans Unicode" pitchFamily="34" charset="0"/>
                </a:rPr>
                <a:t> </a:t>
              </a:r>
              <a:r>
                <a:rPr lang="en-US" sz="2300" b="1" dirty="0">
                  <a:solidFill>
                    <a:srgbClr val="339966"/>
                  </a:solidFill>
                  <a:latin typeface="Lucida Sans Unicode" pitchFamily="34" charset="0"/>
                  <a:cs typeface="Lucida Sans Unicode" pitchFamily="34" charset="0"/>
                </a:rPr>
                <a:t>3582</a:t>
              </a:r>
              <a:r>
                <a:rPr lang="el-GR" sz="2300" b="1" dirty="0">
                  <a:solidFill>
                    <a:srgbClr val="339966"/>
                  </a:solidFill>
                  <a:latin typeface="Lucida Sans Unicode" pitchFamily="34" charset="0"/>
                  <a:cs typeface="Lucida Sans Unicode" pitchFamily="34" charset="0"/>
                </a:rPr>
                <a:t> </a:t>
              </a:r>
              <a:r>
                <a:rPr lang="en-US" sz="2300" b="1" dirty="0">
                  <a:solidFill>
                    <a:srgbClr val="000000"/>
                  </a:solidFill>
                  <a:latin typeface="Lucida Sans Unicode" pitchFamily="34" charset="0"/>
                  <a:cs typeface="Lucida Sans Unicode" pitchFamily="34" charset="0"/>
                </a:rPr>
                <a:t>days of access</a:t>
              </a:r>
              <a:endParaRPr lang="en-GB" sz="2300" b="1" dirty="0">
                <a:solidFill>
                  <a:srgbClr val="000000"/>
                </a:solidFill>
                <a:latin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1524000" y="73809"/>
              <a:ext cx="9144000" cy="96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3516" tIns="46758" rIns="93516" bIns="46758">
              <a:spAutoFit/>
            </a:bodyPr>
            <a:lstStyle/>
            <a:p>
              <a:pPr algn="ctr" defTabSz="935038" eaLnBrk="0" hangingPunct="0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Lucida Sans Unicode" pitchFamily="34" charset="0"/>
                </a:rPr>
                <a:t>EUROPEAN LASER FACILITY</a:t>
              </a:r>
              <a:r>
                <a:rPr lang="el-GR" sz="3200" b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Lucida Sans Unicode" pitchFamily="34" charset="0"/>
                </a:rPr>
                <a:t> </a:t>
              </a:r>
              <a:r>
                <a:rPr lang="en-US" sz="3200" b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Lucida Sans Unicode" pitchFamily="34" charset="0"/>
                </a:rPr>
                <a:t>in FORTH:</a:t>
              </a:r>
              <a:r>
                <a:rPr lang="en-US" sz="3200" b="1" dirty="0">
                  <a:solidFill>
                    <a:srgbClr val="99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Lucida Sans Unicode" pitchFamily="34" charset="0"/>
                </a:rPr>
                <a:t> </a:t>
              </a:r>
            </a:p>
            <a:p>
              <a:pPr algn="ctr" defTabSz="935038" eaLnBrk="0" hangingPunct="0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28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Lucida Sans Unicode" pitchFamily="34" charset="0"/>
                </a:rPr>
                <a:t>Access provided during1990-2019</a:t>
              </a:r>
              <a:endParaRPr lang="en-GB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Lucida Sans Unicode" pitchFamily="34" charset="0"/>
              </a:endParaRPr>
            </a:p>
          </p:txBody>
        </p:sp>
        <p:graphicFrame>
          <p:nvGraphicFramePr>
            <p:cNvPr id="11" name="Chart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24858165"/>
                </p:ext>
              </p:extLst>
            </p:nvPr>
          </p:nvGraphicFramePr>
          <p:xfrm>
            <a:off x="1775520" y="1196752"/>
            <a:ext cx="8784976" cy="42484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5" name="Group 4"/>
          <p:cNvGrpSpPr/>
          <p:nvPr/>
        </p:nvGrpSpPr>
        <p:grpSpPr>
          <a:xfrm>
            <a:off x="518112" y="5611282"/>
            <a:ext cx="1557867" cy="1178719"/>
            <a:chOff x="10290703" y="5760789"/>
            <a:chExt cx="1557867" cy="1178719"/>
          </a:xfrm>
        </p:grpSpPr>
        <p:graphicFrame>
          <p:nvGraphicFramePr>
            <p:cNvPr id="7" name="Object 33"/>
            <p:cNvGraphicFramePr>
              <a:graphicFrameLocks noChangeAspect="1"/>
            </p:cNvGraphicFramePr>
            <p:nvPr>
              <p:extLst/>
            </p:nvPr>
          </p:nvGraphicFramePr>
          <p:xfrm>
            <a:off x="10752667" y="5760789"/>
            <a:ext cx="752475" cy="77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75" name="Photo Editor Photo" r:id="rId4" imgW="3409524" imgH="3677163" progId="MSPhotoEd.3">
                    <p:embed/>
                  </p:oleObj>
                </mc:Choice>
                <mc:Fallback>
                  <p:oleObj name="Photo Editor Photo" r:id="rId4" imgW="3409524" imgH="367716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52667" y="5760789"/>
                          <a:ext cx="752475" cy="7794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27"/>
            <p:cNvSpPr>
              <a:spLocks noChangeArrowheads="1"/>
            </p:cNvSpPr>
            <p:nvPr/>
          </p:nvSpPr>
          <p:spPr bwMode="auto">
            <a:xfrm>
              <a:off x="10290703" y="6445795"/>
              <a:ext cx="1557867" cy="493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eaLnBrk="0" hangingPunct="0">
                <a:lnSpc>
                  <a:spcPts val="2500"/>
                </a:lnSpc>
              </a:pPr>
              <a:r>
                <a:rPr lang="el-GR" altLang="en-US" sz="1600" b="1" dirty="0">
                  <a:solidFill>
                    <a:srgbClr val="006600"/>
                  </a:solidFill>
                </a:rPr>
                <a:t> FO.R.T.H. - I.E.S.L</a:t>
              </a:r>
              <a:r>
                <a:rPr lang="el-GR" altLang="en-US" sz="1600" b="1" dirty="0" smtClean="0">
                  <a:solidFill>
                    <a:srgbClr val="006600"/>
                  </a:solidFill>
                </a:rPr>
                <a:t>.</a:t>
              </a:r>
              <a:r>
                <a:rPr lang="el-GR" altLang="en-US" sz="1200" b="1" dirty="0" smtClean="0"/>
                <a:t> </a:t>
              </a:r>
              <a:endParaRPr lang="el-GR" altLang="en-US" sz="1000" b="1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53240" t="34632" r="31473" b="53027"/>
          <a:stretch/>
        </p:blipFill>
        <p:spPr>
          <a:xfrm>
            <a:off x="9297174" y="5551450"/>
            <a:ext cx="2906243" cy="13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5836" y="14979"/>
            <a:ext cx="6340389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FO.R.T.H. – I.E.S.L.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National Facilities</a:t>
            </a:r>
            <a:endParaRPr lang="en-US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554863" y="5768430"/>
            <a:ext cx="1557867" cy="1178719"/>
            <a:chOff x="10290703" y="5760789"/>
            <a:chExt cx="1557867" cy="1178719"/>
          </a:xfrm>
        </p:grpSpPr>
        <p:graphicFrame>
          <p:nvGraphicFramePr>
            <p:cNvPr id="12" name="Object 33"/>
            <p:cNvGraphicFramePr>
              <a:graphicFrameLocks noChangeAspect="1"/>
            </p:cNvGraphicFramePr>
            <p:nvPr>
              <p:extLst/>
            </p:nvPr>
          </p:nvGraphicFramePr>
          <p:xfrm>
            <a:off x="10752667" y="5760789"/>
            <a:ext cx="752475" cy="77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53" name="Photo Editor Photo" r:id="rId3" imgW="3409524" imgH="3677163" progId="MSPhotoEd.3">
                    <p:embed/>
                  </p:oleObj>
                </mc:Choice>
                <mc:Fallback>
                  <p:oleObj name="Photo Editor Photo" r:id="rId3" imgW="3409524" imgH="367716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52667" y="5760789"/>
                          <a:ext cx="752475" cy="7794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27"/>
            <p:cNvSpPr>
              <a:spLocks noChangeArrowheads="1"/>
            </p:cNvSpPr>
            <p:nvPr/>
          </p:nvSpPr>
          <p:spPr bwMode="auto">
            <a:xfrm>
              <a:off x="10290703" y="6445795"/>
              <a:ext cx="1557867" cy="493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eaLnBrk="0" hangingPunct="0">
                <a:lnSpc>
                  <a:spcPts val="2500"/>
                </a:lnSpc>
              </a:pPr>
              <a:r>
                <a:rPr lang="el-GR" altLang="en-US" sz="1600" b="1" dirty="0">
                  <a:solidFill>
                    <a:srgbClr val="006600"/>
                  </a:solidFill>
                </a:rPr>
                <a:t> FO.R.T.H. - I.E.S.L</a:t>
              </a:r>
              <a:r>
                <a:rPr lang="el-GR" altLang="en-US" sz="1600" b="1" dirty="0" smtClean="0">
                  <a:solidFill>
                    <a:srgbClr val="006600"/>
                  </a:solidFill>
                </a:rPr>
                <a:t>.</a:t>
              </a:r>
              <a:r>
                <a:rPr lang="el-GR" altLang="en-US" sz="1200" b="1" dirty="0" smtClean="0"/>
                <a:t> </a:t>
              </a:r>
              <a:endParaRPr lang="el-GR" altLang="en-US" sz="10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2440" y="1430751"/>
            <a:ext cx="11595947" cy="5269541"/>
            <a:chOff x="472440" y="1430751"/>
            <a:chExt cx="11595947" cy="526954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12625" t="29556" r="16499" b="22667"/>
            <a:stretch/>
          </p:blipFill>
          <p:spPr>
            <a:xfrm>
              <a:off x="5669280" y="5058844"/>
              <a:ext cx="4328843" cy="16414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15625" t="25555" r="15875" b="21111"/>
            <a:stretch/>
          </p:blipFill>
          <p:spPr>
            <a:xfrm>
              <a:off x="1533996" y="4349386"/>
              <a:ext cx="4130040" cy="180877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t="15778" r="41250" b="68888"/>
            <a:stretch/>
          </p:blipFill>
          <p:spPr>
            <a:xfrm>
              <a:off x="2324100" y="1430751"/>
              <a:ext cx="8217894" cy="12064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l="13874" t="25111" r="15875" b="20889"/>
            <a:stretch/>
          </p:blipFill>
          <p:spPr>
            <a:xfrm>
              <a:off x="472440" y="2891668"/>
              <a:ext cx="3886200" cy="168033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/>
            <a:srcRect l="16250" t="26445" r="16876" b="20889"/>
            <a:stretch/>
          </p:blipFill>
          <p:spPr>
            <a:xfrm>
              <a:off x="6865926" y="2828980"/>
              <a:ext cx="4335473" cy="192057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/>
            <a:srcRect l="24566" t="25111" r="25451" b="21555"/>
            <a:stretch/>
          </p:blipFill>
          <p:spPr>
            <a:xfrm>
              <a:off x="9965267" y="4476112"/>
              <a:ext cx="2103120" cy="1262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148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8060" y="301268"/>
            <a:ext cx="3804247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FO.R.T.H.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Involvement in ELI</a:t>
            </a:r>
            <a:endParaRPr lang="en-US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54863" y="5768430"/>
            <a:ext cx="1557867" cy="1178719"/>
            <a:chOff x="10290703" y="5760789"/>
            <a:chExt cx="1557867" cy="1178719"/>
          </a:xfrm>
        </p:grpSpPr>
        <p:graphicFrame>
          <p:nvGraphicFramePr>
            <p:cNvPr id="15" name="Object 33"/>
            <p:cNvGraphicFramePr>
              <a:graphicFrameLocks noChangeAspect="1"/>
            </p:cNvGraphicFramePr>
            <p:nvPr>
              <p:extLst/>
            </p:nvPr>
          </p:nvGraphicFramePr>
          <p:xfrm>
            <a:off x="10752667" y="5760789"/>
            <a:ext cx="752475" cy="77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00" name="Photo Editor Photo" r:id="rId3" imgW="3409524" imgH="3677163" progId="MSPhotoEd.3">
                    <p:embed/>
                  </p:oleObj>
                </mc:Choice>
                <mc:Fallback>
                  <p:oleObj name="Photo Editor Photo" r:id="rId3" imgW="3409524" imgH="367716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52667" y="5760789"/>
                          <a:ext cx="752475" cy="7794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10290703" y="6445795"/>
              <a:ext cx="1557867" cy="493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eaLnBrk="0" hangingPunct="0">
                <a:lnSpc>
                  <a:spcPts val="2500"/>
                </a:lnSpc>
              </a:pPr>
              <a:r>
                <a:rPr lang="el-GR" altLang="en-US" sz="1600" b="1" dirty="0">
                  <a:solidFill>
                    <a:srgbClr val="006600"/>
                  </a:solidFill>
                </a:rPr>
                <a:t> FO.R.T.H. - I.E.S.L</a:t>
              </a:r>
              <a:r>
                <a:rPr lang="el-GR" altLang="en-US" sz="1600" b="1" dirty="0" smtClean="0">
                  <a:solidFill>
                    <a:srgbClr val="006600"/>
                  </a:solidFill>
                </a:rPr>
                <a:t>.</a:t>
              </a:r>
              <a:r>
                <a:rPr lang="el-GR" altLang="en-US" sz="1200" b="1" dirty="0" smtClean="0"/>
                <a:t> </a:t>
              </a:r>
              <a:endParaRPr lang="el-GR" altLang="en-US" sz="1000" b="1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8060" y="821024"/>
            <a:ext cx="11828220" cy="5557735"/>
            <a:chOff x="318060" y="821024"/>
            <a:chExt cx="11828220" cy="5557735"/>
          </a:xfrm>
        </p:grpSpPr>
        <p:sp>
          <p:nvSpPr>
            <p:cNvPr id="6" name="TextBox 5"/>
            <p:cNvSpPr txBox="1"/>
            <p:nvPr/>
          </p:nvSpPr>
          <p:spPr>
            <a:xfrm>
              <a:off x="318060" y="1854829"/>
              <a:ext cx="7006284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Ø"/>
              </a:pP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FO.R.T.H. is involved in ELI since the preparation of the proposal of the ELI preparatory phase to the EU </a:t>
              </a:r>
            </a:p>
            <a:p>
              <a:pPr marL="342900" indent="-342900" algn="just">
                <a:buFont typeface="Wingdings" panose="05000000000000000000" pitchFamily="2" charset="2"/>
                <a:buChar char="Ø"/>
              </a:pP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Ø"/>
              </a:pP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Ø"/>
              </a:pP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Ø"/>
              </a:pP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Ø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FO.R.T.H</a:t>
              </a: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involvement` implementing contracts with ELI-ALPS for:</a:t>
              </a:r>
            </a:p>
            <a:p>
              <a:pPr marL="342900" indent="-342900" algn="just">
                <a:buFont typeface="Wingdings" panose="05000000000000000000" pitchFamily="2" charset="2"/>
                <a:buChar char="Ø"/>
              </a:pP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00100" lvl="1" indent="-342900" algn="just">
                <a:buFont typeface="Wingdings" panose="05000000000000000000" pitchFamily="2" charset="2"/>
                <a:buChar char="§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roviding scientific advisory services</a:t>
              </a:r>
            </a:p>
            <a:p>
              <a:pPr marL="800100" lvl="1" indent="-342900" algn="just">
                <a:buFont typeface="Wingdings" panose="05000000000000000000" pitchFamily="2" charset="2"/>
                <a:buChar char="§"/>
              </a:pP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00100" lvl="1" indent="-342900" algn="just">
                <a:buFont typeface="Wingdings" panose="05000000000000000000" pitchFamily="2" charset="2"/>
                <a:buChar char="§"/>
              </a:pP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Designing and co-developing an energetic </a:t>
              </a:r>
              <a:r>
                <a:rPr lang="en-US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attosecond</a:t>
              </a: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beamline for ELI-ALPS in the framework of an R&amp;D contract</a:t>
              </a:r>
              <a:endParaRPr lang="el-GR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519416" y="821024"/>
              <a:ext cx="4626864" cy="2361088"/>
              <a:chOff x="1584327" y="3602735"/>
              <a:chExt cx="3069044" cy="1650683"/>
            </a:xfrm>
          </p:grpSpPr>
          <p:pic>
            <p:nvPicPr>
              <p:cNvPr id="10" name="Picture 3" descr="IMG_0475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63"/>
              <a:stretch/>
            </p:blipFill>
            <p:spPr bwMode="auto">
              <a:xfrm>
                <a:off x="1584327" y="3602735"/>
                <a:ext cx="2710875" cy="1650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874554" y="4912746"/>
                <a:ext cx="2778817" cy="277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ELI-PP kick-off February 2008</a:t>
                </a:r>
                <a:endParaRPr lang="el-G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3" r="49167" b="14186"/>
            <a:stretch/>
          </p:blipFill>
          <p:spPr>
            <a:xfrm>
              <a:off x="7483466" y="3242592"/>
              <a:ext cx="3416181" cy="3136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38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11480" y="1125"/>
            <a:ext cx="12192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FO.R.T.H. – I.E.S.L </a:t>
            </a:r>
            <a:endParaRPr lang="en-US" sz="4400" b="1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r">
              <a:defRPr/>
            </a:pPr>
            <a:r>
              <a:rPr lang="en-US" sz="32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Attosecond</a:t>
            </a:r>
            <a:r>
              <a:rPr lang="en-US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Science &amp; Technology Lab</a:t>
            </a:r>
            <a:endParaRPr lang="en-US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32665" y="5679281"/>
            <a:ext cx="1557867" cy="1178719"/>
            <a:chOff x="10290703" y="5760789"/>
            <a:chExt cx="1557867" cy="1178719"/>
          </a:xfrm>
        </p:grpSpPr>
        <p:graphicFrame>
          <p:nvGraphicFramePr>
            <p:cNvPr id="15" name="Object 33"/>
            <p:cNvGraphicFramePr>
              <a:graphicFrameLocks noChangeAspect="1"/>
            </p:cNvGraphicFramePr>
            <p:nvPr>
              <p:extLst/>
            </p:nvPr>
          </p:nvGraphicFramePr>
          <p:xfrm>
            <a:off x="10752667" y="5760789"/>
            <a:ext cx="752475" cy="77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07" name="Photo Editor Photo" r:id="rId3" imgW="3409524" imgH="3677163" progId="MSPhotoEd.3">
                    <p:embed/>
                  </p:oleObj>
                </mc:Choice>
                <mc:Fallback>
                  <p:oleObj name="Photo Editor Photo" r:id="rId3" imgW="3409524" imgH="367716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52667" y="5760789"/>
                          <a:ext cx="752475" cy="7794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10290703" y="6445795"/>
              <a:ext cx="1557867" cy="493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eaLnBrk="0" hangingPunct="0">
                <a:lnSpc>
                  <a:spcPts val="2500"/>
                </a:lnSpc>
              </a:pPr>
              <a:r>
                <a:rPr lang="el-GR" altLang="en-US" sz="1600" b="1" dirty="0">
                  <a:solidFill>
                    <a:srgbClr val="006600"/>
                  </a:solidFill>
                </a:rPr>
                <a:t> FO.R.T.H. - I.E.S.L</a:t>
              </a:r>
              <a:r>
                <a:rPr lang="el-GR" altLang="en-US" sz="1600" b="1" dirty="0" smtClean="0">
                  <a:solidFill>
                    <a:srgbClr val="006600"/>
                  </a:solidFill>
                </a:rPr>
                <a:t>.</a:t>
              </a:r>
              <a:r>
                <a:rPr lang="el-GR" altLang="en-US" sz="1200" b="1" dirty="0" smtClean="0"/>
                <a:t> </a:t>
              </a:r>
              <a:endParaRPr lang="el-GR" altLang="en-US" sz="10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4228" y="1188720"/>
            <a:ext cx="11483543" cy="5548112"/>
            <a:chOff x="369410" y="1188720"/>
            <a:chExt cx="11483543" cy="554811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3" r="671"/>
            <a:stretch/>
          </p:blipFill>
          <p:spPr>
            <a:xfrm>
              <a:off x="5267152" y="2786419"/>
              <a:ext cx="6585801" cy="395041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90" r="5826"/>
            <a:stretch/>
          </p:blipFill>
          <p:spPr>
            <a:xfrm>
              <a:off x="369410" y="1188720"/>
              <a:ext cx="5815633" cy="357804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551397" y="2332234"/>
            <a:ext cx="3531050" cy="693505"/>
            <a:chOff x="1551397" y="2332234"/>
            <a:chExt cx="3531050" cy="693505"/>
          </a:xfrm>
        </p:grpSpPr>
        <p:sp>
          <p:nvSpPr>
            <p:cNvPr id="6" name="Oval 5"/>
            <p:cNvSpPr/>
            <p:nvPr/>
          </p:nvSpPr>
          <p:spPr>
            <a:xfrm>
              <a:off x="4373530" y="2332234"/>
              <a:ext cx="708917" cy="68836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" name="Oval 12"/>
            <p:cNvSpPr/>
            <p:nvPr/>
          </p:nvSpPr>
          <p:spPr>
            <a:xfrm>
              <a:off x="2218350" y="2539839"/>
              <a:ext cx="524850" cy="48076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" name="Oval 16"/>
            <p:cNvSpPr/>
            <p:nvPr/>
          </p:nvSpPr>
          <p:spPr>
            <a:xfrm>
              <a:off x="3708971" y="2373330"/>
              <a:ext cx="572206" cy="58562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8" name="Oval 17"/>
            <p:cNvSpPr/>
            <p:nvPr/>
          </p:nvSpPr>
          <p:spPr>
            <a:xfrm>
              <a:off x="1551397" y="2544976"/>
              <a:ext cx="519263" cy="48076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365740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355</Words>
  <Application>Microsoft Office PowerPoint</Application>
  <PresentationFormat>Widescreen</PresentationFormat>
  <Paragraphs>76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Lucida Sans Unicode</vt:lpstr>
      <vt:lpstr>Wingdings</vt:lpstr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Microsoft account</cp:lastModifiedBy>
  <cp:revision>113</cp:revision>
  <cp:lastPrinted>2019-04-30T18:05:17Z</cp:lastPrinted>
  <dcterms:created xsi:type="dcterms:W3CDTF">2019-03-28T10:22:52Z</dcterms:created>
  <dcterms:modified xsi:type="dcterms:W3CDTF">2020-12-16T09:45:26Z</dcterms:modified>
</cp:coreProperties>
</file>